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6"/>
  </p:notesMasterIdLst>
  <p:sldIdLst>
    <p:sldId id="256" r:id="rId4"/>
    <p:sldId id="339" r:id="rId5"/>
    <p:sldId id="415" r:id="rId6"/>
    <p:sldId id="276" r:id="rId7"/>
    <p:sldId id="257" r:id="rId8"/>
    <p:sldId id="490" r:id="rId9"/>
    <p:sldId id="275" r:id="rId10"/>
    <p:sldId id="462" r:id="rId11"/>
    <p:sldId id="463" r:id="rId12"/>
    <p:sldId id="483" r:id="rId13"/>
    <p:sldId id="497" r:id="rId14"/>
    <p:sldId id="491" r:id="rId15"/>
    <p:sldId id="274" r:id="rId16"/>
    <p:sldId id="464" r:id="rId17"/>
    <p:sldId id="492" r:id="rId18"/>
    <p:sldId id="258" r:id="rId19"/>
    <p:sldId id="400" r:id="rId20"/>
    <p:sldId id="265" r:id="rId21"/>
    <p:sldId id="422" r:id="rId22"/>
    <p:sldId id="506" r:id="rId23"/>
    <p:sldId id="547" r:id="rId24"/>
    <p:sldId id="259" r:id="rId25"/>
    <p:sldId id="261" r:id="rId26"/>
    <p:sldId id="260" r:id="rId27"/>
    <p:sldId id="489" r:id="rId28"/>
    <p:sldId id="423" r:id="rId29"/>
    <p:sldId id="424" r:id="rId30"/>
    <p:sldId id="460" r:id="rId31"/>
    <p:sldId id="526" r:id="rId32"/>
    <p:sldId id="421" r:id="rId33"/>
    <p:sldId id="525" r:id="rId34"/>
    <p:sldId id="440" r:id="rId35"/>
    <p:sldId id="292" r:id="rId36"/>
    <p:sldId id="487" r:id="rId37"/>
    <p:sldId id="488" r:id="rId38"/>
    <p:sldId id="521" r:id="rId39"/>
    <p:sldId id="531" r:id="rId40"/>
    <p:sldId id="406" r:id="rId41"/>
    <p:sldId id="264" r:id="rId42"/>
    <p:sldId id="537" r:id="rId43"/>
    <p:sldId id="389" r:id="rId44"/>
    <p:sldId id="426" r:id="rId45"/>
    <p:sldId id="428" r:id="rId46"/>
    <p:sldId id="493" r:id="rId47"/>
    <p:sldId id="441" r:id="rId48"/>
    <p:sldId id="548" r:id="rId49"/>
    <p:sldId id="473" r:id="rId50"/>
    <p:sldId id="362" r:id="rId51"/>
    <p:sldId id="329" r:id="rId52"/>
    <p:sldId id="330" r:id="rId53"/>
    <p:sldId id="331" r:id="rId54"/>
    <p:sldId id="429" r:id="rId55"/>
    <p:sldId id="522" r:id="rId56"/>
    <p:sldId id="536" r:id="rId57"/>
    <p:sldId id="407" r:id="rId58"/>
    <p:sldId id="546" r:id="rId59"/>
    <p:sldId id="287" r:id="rId60"/>
    <p:sldId id="539" r:id="rId61"/>
    <p:sldId id="340" r:id="rId62"/>
    <p:sldId id="289" r:id="rId63"/>
    <p:sldId id="468" r:id="rId64"/>
    <p:sldId id="469" r:id="rId65"/>
    <p:sldId id="471" r:id="rId66"/>
    <p:sldId id="288" r:id="rId67"/>
    <p:sldId id="290" r:id="rId68"/>
    <p:sldId id="387" r:id="rId69"/>
    <p:sldId id="498" r:id="rId70"/>
    <p:sldId id="549" r:id="rId71"/>
    <p:sldId id="408" r:id="rId72"/>
    <p:sldId id="293" r:id="rId73"/>
    <p:sldId id="540" r:id="rId74"/>
    <p:sldId id="393" r:id="rId75"/>
    <p:sldId id="499" r:id="rId76"/>
    <p:sldId id="500" r:id="rId77"/>
    <p:sldId id="394" r:id="rId78"/>
    <p:sldId id="342" r:id="rId79"/>
    <p:sldId id="474" r:id="rId80"/>
    <p:sldId id="524" r:id="rId81"/>
    <p:sldId id="409" r:id="rId82"/>
    <p:sldId id="518" r:id="rId83"/>
    <p:sldId id="541" r:id="rId84"/>
    <p:sldId id="508" r:id="rId85"/>
    <p:sldId id="509" r:id="rId86"/>
    <p:sldId id="510" r:id="rId87"/>
    <p:sldId id="511" r:id="rId88"/>
    <p:sldId id="552" r:id="rId89"/>
    <p:sldId id="513" r:id="rId90"/>
    <p:sldId id="346" r:id="rId91"/>
    <p:sldId id="314" r:id="rId92"/>
    <p:sldId id="327" r:id="rId93"/>
    <p:sldId id="514" r:id="rId94"/>
    <p:sldId id="515" r:id="rId95"/>
    <p:sldId id="336" r:id="rId96"/>
    <p:sldId id="516" r:id="rId97"/>
    <p:sldId id="348" r:id="rId98"/>
    <p:sldId id="351" r:id="rId99"/>
    <p:sldId id="527" r:id="rId100"/>
    <p:sldId id="532" r:id="rId101"/>
    <p:sldId id="533" r:id="rId102"/>
    <p:sldId id="534" r:id="rId103"/>
    <p:sldId id="550" r:id="rId104"/>
    <p:sldId id="551" r:id="rId105"/>
    <p:sldId id="519" r:id="rId106"/>
    <p:sldId id="298" r:id="rId107"/>
    <p:sldId id="542" r:id="rId108"/>
    <p:sldId id="386" r:id="rId109"/>
    <p:sldId id="446" r:id="rId110"/>
    <p:sldId id="447" r:id="rId111"/>
    <p:sldId id="450" r:id="rId112"/>
    <p:sldId id="448" r:id="rId113"/>
    <p:sldId id="401" r:id="rId114"/>
    <p:sldId id="476" r:id="rId115"/>
    <p:sldId id="452" r:id="rId116"/>
    <p:sldId id="453" r:id="rId117"/>
    <p:sldId id="454" r:id="rId118"/>
    <p:sldId id="455" r:id="rId119"/>
    <p:sldId id="456" r:id="rId120"/>
    <p:sldId id="269" r:id="rId121"/>
    <p:sldId id="501" r:id="rId122"/>
    <p:sldId id="502" r:id="rId123"/>
    <p:sldId id="266" r:id="rId124"/>
    <p:sldId id="268" r:id="rId125"/>
    <p:sldId id="503" r:id="rId126"/>
    <p:sldId id="485" r:id="rId127"/>
    <p:sldId id="504" r:id="rId128"/>
    <p:sldId id="528" r:id="rId129"/>
    <p:sldId id="410" r:id="rId130"/>
    <p:sldId id="300" r:id="rId131"/>
    <p:sldId id="543" r:id="rId132"/>
    <p:sldId id="385" r:id="rId133"/>
    <p:sldId id="382" r:id="rId134"/>
    <p:sldId id="343" r:id="rId135"/>
    <p:sldId id="344" r:id="rId136"/>
    <p:sldId id="345" r:id="rId137"/>
    <p:sldId id="381" r:id="rId138"/>
    <p:sldId id="459" r:id="rId139"/>
    <p:sldId id="529" r:id="rId140"/>
    <p:sldId id="411" r:id="rId141"/>
    <p:sldId id="302" r:id="rId142"/>
    <p:sldId id="544" r:id="rId143"/>
    <p:sldId id="384" r:id="rId144"/>
    <p:sldId id="494" r:id="rId145"/>
    <p:sldId id="404" r:id="rId146"/>
    <p:sldId id="495" r:id="rId147"/>
    <p:sldId id="496" r:id="rId148"/>
    <p:sldId id="486" r:id="rId149"/>
    <p:sldId id="530" r:id="rId150"/>
    <p:sldId id="535" r:id="rId151"/>
    <p:sldId id="412" r:id="rId152"/>
    <p:sldId id="304" r:id="rId153"/>
    <p:sldId id="545" r:id="rId154"/>
    <p:sldId id="395" r:id="rId155"/>
    <p:sldId id="396" r:id="rId156"/>
    <p:sldId id="397" r:id="rId157"/>
    <p:sldId id="398" r:id="rId158"/>
    <p:sldId id="413" r:id="rId159"/>
    <p:sldId id="482" r:id="rId160"/>
    <p:sldId id="553" r:id="rId161"/>
    <p:sldId id="378" r:id="rId162"/>
    <p:sldId id="350" r:id="rId163"/>
    <p:sldId id="338" r:id="rId164"/>
    <p:sldId id="352" r:id="rId165"/>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5" autoAdjust="0"/>
    <p:restoredTop sz="95226" autoAdjust="0"/>
  </p:normalViewPr>
  <p:slideViewPr>
    <p:cSldViewPr>
      <p:cViewPr varScale="1">
        <p:scale>
          <a:sx n="91" d="100"/>
          <a:sy n="91" d="100"/>
        </p:scale>
        <p:origin x="1282" y="62"/>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36994"/>
    </p:cViewPr>
  </p:sorterViewPr>
  <p:notesViewPr>
    <p:cSldViewPr>
      <p:cViewPr varScale="1">
        <p:scale>
          <a:sx n="61" d="100"/>
          <a:sy n="61" d="100"/>
        </p:scale>
        <p:origin x="3125"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tableStyles" Target="tableStyle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microsoft.com/office/2015/10/relationships/revisionInfo" Target="revisionInfo.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microsoft.com/office/2018/10/relationships/authors" Target="author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2/14/2024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37</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41</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45</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46</a:t>
            </a:fld>
            <a:endParaRPr lang="en-US" dirty="0"/>
          </a:p>
        </p:txBody>
      </p:sp>
    </p:spTree>
    <p:extLst>
      <p:ext uri="{BB962C8B-B14F-4D97-AF65-F5344CB8AC3E}">
        <p14:creationId xmlns:p14="http://schemas.microsoft.com/office/powerpoint/2010/main" val="2688174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47</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57</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66</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67</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70</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77</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86</a:t>
            </a:fld>
            <a:endParaRPr lang="en-US" dirty="0"/>
          </a:p>
        </p:txBody>
      </p:sp>
    </p:spTree>
    <p:extLst>
      <p:ext uri="{BB962C8B-B14F-4D97-AF65-F5344CB8AC3E}">
        <p14:creationId xmlns:p14="http://schemas.microsoft.com/office/powerpoint/2010/main" val="2617750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87</a:t>
            </a:fld>
            <a:endParaRPr lang="en-US" dirty="0"/>
          </a:p>
        </p:txBody>
      </p:sp>
    </p:spTree>
    <p:extLst>
      <p:ext uri="{BB962C8B-B14F-4D97-AF65-F5344CB8AC3E}">
        <p14:creationId xmlns:p14="http://schemas.microsoft.com/office/powerpoint/2010/main" val="1001496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106</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107</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111</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112</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114</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130</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132</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141</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144</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145</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152</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BFB2-EE6D-D9B9-55BE-657A384B4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125D30-E006-0CCF-A379-F498CB18D8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AEFBFD-4345-F499-AD72-9968E081F677}"/>
              </a:ext>
            </a:extLst>
          </p:cNvPr>
          <p:cNvSpPr>
            <a:spLocks noGrp="1"/>
          </p:cNvSpPr>
          <p:nvPr>
            <p:ph type="body" idx="1"/>
          </p:nvPr>
        </p:nvSpPr>
        <p:spPr/>
        <p:txBody>
          <a:bodyPr/>
          <a:lstStyle/>
          <a:p>
            <a:r>
              <a:rPr lang="en-US" dirty="0"/>
              <a:t>Day 9</a:t>
            </a:r>
          </a:p>
          <a:p>
            <a:endParaRPr lang="en-US" dirty="0"/>
          </a:p>
        </p:txBody>
      </p:sp>
      <p:sp>
        <p:nvSpPr>
          <p:cNvPr id="4" name="Slide Number Placeholder 3">
            <a:extLst>
              <a:ext uri="{FF2B5EF4-FFF2-40B4-BE49-F238E27FC236}">
                <a16:creationId xmlns:a16="http://schemas.microsoft.com/office/drawing/2014/main" id="{40E3939F-618D-36D3-328B-35DE6F5FD6C3}"/>
              </a:ext>
            </a:extLst>
          </p:cNvPr>
          <p:cNvSpPr>
            <a:spLocks noGrp="1"/>
          </p:cNvSpPr>
          <p:nvPr>
            <p:ph type="sldNum" sz="quarter" idx="10"/>
          </p:nvPr>
        </p:nvSpPr>
        <p:spPr/>
        <p:txBody>
          <a:bodyPr/>
          <a:lstStyle/>
          <a:p>
            <a:fld id="{5C821964-560F-4BDB-BAAF-EC529F5D9B05}" type="slidenum">
              <a:rPr lang="en-US" smtClean="0"/>
              <a:t>158</a:t>
            </a:fld>
            <a:endParaRPr lang="en-US" dirty="0"/>
          </a:p>
        </p:txBody>
      </p:sp>
    </p:spTree>
    <p:extLst>
      <p:ext uri="{BB962C8B-B14F-4D97-AF65-F5344CB8AC3E}">
        <p14:creationId xmlns:p14="http://schemas.microsoft.com/office/powerpoint/2010/main" val="36678607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159</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2/14/2024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2/14/2024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2/14/2024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2/14/2024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2/14/2024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2/14/2024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2/14/2024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2/14/2024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2/14/2024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2/14/2024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2/14/2024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2/14/2024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2/14/2024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2/14/2024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2/14/2024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2/14/2024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2/14/2024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2/14/2024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2/14/2024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2/14/2024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2/14/2024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2/14/2024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2/14/2024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Engineering_Tools_and_Methods_Worksheet" TargetMode="External"/><Relationship Id="rId5" Type="http://schemas.openxmlformats.org/officeDocument/2006/relationships/hyperlink" Target="https://designlab.eng.rpi.edu/edn/projects/capstone-support-dev/wiki/Project_Statement_and_Objectives"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0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s://designlab.eng.rpi.edu/edn/projects/capstone-support-dev/wiki/Templates_and_Forms"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Technical_Memo" TargetMode="External"/><Relationship Id="rId4" Type="http://schemas.openxmlformats.org/officeDocument/2006/relationships/hyperlink" Target="https://designlab.eng.rpi.edu/edn/projects/capstone-support-dev/repository/112/raw/training/Creating%20Versions%20from%20your%20Statement%20of%20Work.mp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3" Type="http://schemas.openxmlformats.org/officeDocument/2006/relationships/hyperlink" Target="https://designlab.eng.rpi.edu/edn/projects/capstone-support-dev/wiki/Board_of_Directors_Review" TargetMode="External"/><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Tasks_and_Due_Dates"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28.xml"/><Relationship Id="rId3" Type="http://schemas.openxmlformats.org/officeDocument/2006/relationships/slide" Target="slide39.xml"/><Relationship Id="rId7" Type="http://schemas.openxmlformats.org/officeDocument/2006/relationships/slide" Target="slide104.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80.xml"/><Relationship Id="rId5" Type="http://schemas.openxmlformats.org/officeDocument/2006/relationships/slide" Target="slide70.xml"/><Relationship Id="rId10" Type="http://schemas.openxmlformats.org/officeDocument/2006/relationships/slide" Target="slide150.xml"/><Relationship Id="rId4" Type="http://schemas.openxmlformats.org/officeDocument/2006/relationships/slide" Target="slide57.xml"/><Relationship Id="rId9" Type="http://schemas.openxmlformats.org/officeDocument/2006/relationships/slide" Target="slide13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8.xml"/><Relationship Id="rId7" Type="http://schemas.openxmlformats.org/officeDocument/2006/relationships/image" Target="../media/image2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8.xml"/><Relationship Id="rId5" Type="http://schemas.openxmlformats.org/officeDocument/2006/relationships/tags" Target="../tags/tag10.xml"/><Relationship Id="rId4" Type="http://schemas.openxmlformats.org/officeDocument/2006/relationships/tags" Target="../tags/tag9.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3.xml"/><Relationship Id="rId7" Type="http://schemas.openxmlformats.org/officeDocument/2006/relationships/image" Target="../media/image2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8.xml"/><Relationship Id="rId5" Type="http://schemas.openxmlformats.org/officeDocument/2006/relationships/tags" Target="../tags/tag15.xml"/><Relationship Id="rId4" Type="http://schemas.openxmlformats.org/officeDocument/2006/relationships/tags" Target="../tags/tag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Course%20Documents/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hyperlink" Target="https://designlab.eng.rpi.edu/projects/capstone-support-dev/wiki%20-%20Playbook.pptx"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entry/Rubrics/Needs%20and%20Requirements%20rubric.docx"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lnSpcReduction="10000"/>
          </a:bodyPr>
          <a:lstStyle/>
          <a:p>
            <a:r>
              <a:rPr lang="en-US" dirty="0">
                <a:cs typeface="Calibri"/>
              </a:rPr>
              <a:t>Which teams are working on ongoing projects?</a:t>
            </a:r>
          </a:p>
          <a:p>
            <a:pPr lvl="1"/>
            <a:r>
              <a:rPr lang="en-US" dirty="0">
                <a:cs typeface="Calibri"/>
              </a:rPr>
              <a:t>Have you reviewed the work (documentation) of prior teams? </a:t>
            </a:r>
          </a:p>
          <a:p>
            <a:pPr lvl="1"/>
            <a:r>
              <a:rPr lang="en-US" dirty="0">
                <a:cs typeface="Calibri"/>
              </a:rPr>
              <a:t>What did you find?</a:t>
            </a:r>
          </a:p>
          <a:p>
            <a:pPr lvl="1"/>
            <a:r>
              <a:rPr lang="en-US" dirty="0">
                <a:cs typeface="Calibri"/>
              </a:rPr>
              <a:t>What did you not find?</a:t>
            </a:r>
          </a:p>
          <a:p>
            <a:pPr lvl="1"/>
            <a:r>
              <a:rPr lang="en-US" dirty="0">
                <a:cs typeface="Calibri"/>
              </a:rPr>
              <a:t>Have you utilized the EDN’s search feature?</a:t>
            </a:r>
          </a:p>
          <a:p>
            <a:pPr lvl="1"/>
            <a:r>
              <a:rPr lang="en-US" dirty="0">
                <a:cs typeface="Calibri"/>
              </a:rPr>
              <a:t>Did the previous team utilize the wiki page?</a:t>
            </a:r>
          </a:p>
          <a:p>
            <a:pPr lvl="1"/>
            <a:r>
              <a:rPr lang="en-US" dirty="0">
                <a:cs typeface="Calibri"/>
              </a:rPr>
              <a:t>What were you able to find from the prior teams’ Webex, Google Drive, OneDrive, text messages, etc.?</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Which teams are working on new projects?</a:t>
            </a:r>
          </a:p>
          <a:p>
            <a:pPr lvl="1"/>
            <a:r>
              <a:rPr lang="en-US" dirty="0">
                <a:cs typeface="Calibri"/>
              </a:rPr>
              <a:t>You have a blank slate – Keep things organized!</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1008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Having thorough and well-organized documentation will greatly ease creation of deliverables such as the PSO, ETM, Client Update slide decks, and your Final Report!</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78046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Jan 26</a:t>
            </a:r>
            <a:r>
              <a:rPr lang="en-US" sz="1400" b="1" baseline="30000" dirty="0">
                <a:solidFill>
                  <a:prstClr val="black"/>
                </a:solidFill>
                <a:ea typeface="+mn-lt"/>
                <a:cs typeface="Calibri" panose="020F0502020204030204"/>
              </a:rPr>
              <a:t>th</a:t>
            </a:r>
            <a:r>
              <a:rPr lang="en-US" sz="1400" b="1" dirty="0">
                <a:solidFill>
                  <a:prstClr val="black"/>
                </a:solidFill>
                <a:ea typeface="+mn-lt"/>
                <a:cs typeface="Calibri" panose="020F0502020204030204"/>
              </a:rPr>
              <a:t> </a:t>
            </a:r>
            <a:r>
              <a:rPr lang="en-US" sz="1400" dirty="0">
                <a:solidFill>
                  <a:prstClr val="black"/>
                </a:solidFill>
                <a:ea typeface="+mn-lt"/>
                <a:cs typeface="Calibri" panose="020F0502020204030204"/>
              </a:rPr>
              <a:t>[1/29 or 1/26]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3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4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activity</a:t>
              </a:r>
            </a:p>
            <a:p>
              <a:pPr marL="457200" lvl="1" indent="-117475" defTabSz="685800">
                <a:spcBef>
                  <a:spcPts val="750"/>
                </a:spcBef>
              </a:pPr>
              <a:r>
                <a:rPr lang="en-US" sz="900" dirty="0">
                  <a:solidFill>
                    <a:prstClr val="black"/>
                  </a:solidFill>
                  <a:latin typeface="Calibri" panose="020F0502020204030204"/>
                  <a:cs typeface="Calibri"/>
                  <a:hlinkClick r:id="rId5"/>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activity</a:t>
              </a:r>
            </a:p>
            <a:p>
              <a:pPr marL="45720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Repository</a:t>
              </a:r>
              <a:endParaRPr lang="en-US" sz="1400" dirty="0">
                <a:solidFill>
                  <a:prstClr val="black"/>
                </a:solidFill>
                <a:latin typeface="Calibri" panose="020F0502020204030204"/>
                <a:cs typeface="Calibri"/>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107</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108</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11</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sp>
          <p:nvSpPr>
            <p:cNvPr id="29" name="TextBox 28">
              <a:extLst>
                <a:ext uri="{FF2B5EF4-FFF2-40B4-BE49-F238E27FC236}">
                  <a16:creationId xmlns:a16="http://schemas.microsoft.com/office/drawing/2014/main" id="{3D9992E4-EBB1-70D8-2D87-437E44768841}"/>
                </a:ext>
              </a:extLst>
            </p:cNvPr>
            <p:cNvSpPr txBox="1"/>
            <p:nvPr/>
          </p:nvSpPr>
          <p:spPr>
            <a:xfrm>
              <a:off x="930707" y="5404270"/>
              <a:ext cx="1007266" cy="346249"/>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Kathryn</a:t>
              </a:r>
              <a:r>
                <a:rPr lang="en-US" sz="643" dirty="0">
                  <a:solidFill>
                    <a:prstClr val="black"/>
                  </a:solidFill>
                  <a:latin typeface="Calibri"/>
                </a:rPr>
                <a:t> </a:t>
              </a:r>
              <a:r>
                <a:rPr lang="en-US" sz="825" dirty="0">
                  <a:solidFill>
                    <a:prstClr val="black"/>
                  </a:solidFill>
                  <a:latin typeface="Calibri"/>
                </a:rPr>
                <a:t>Dannemann</a:t>
              </a:r>
            </a:p>
          </p:txBody>
        </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pic>
          <p:nvPicPr>
            <p:cNvPr id="33" name="Picture 32">
              <a:extLst>
                <a:ext uri="{FF2B5EF4-FFF2-40B4-BE49-F238E27FC236}">
                  <a16:creationId xmlns:a16="http://schemas.microsoft.com/office/drawing/2014/main" id="{402EC520-8864-CBFB-658F-B1F91CC7C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071392" y="4438523"/>
              <a:ext cx="819364" cy="985937"/>
            </a:xfrm>
            <a:prstGeom prst="rect">
              <a:avLst/>
            </a:prstGeom>
          </p:spPr>
        </p:pic>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7"/>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8"/>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10"/>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1"/>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2045370" y="4438115"/>
              <a:ext cx="828037" cy="1350383"/>
              <a:chOff x="16515287" y="6525698"/>
              <a:chExt cx="1104049"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16515287" y="6525698"/>
                <a:ext cx="1104049"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6515288"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Tree>
    <p:extLst>
      <p:ext uri="{BB962C8B-B14F-4D97-AF65-F5344CB8AC3E}">
        <p14:creationId xmlns:p14="http://schemas.microsoft.com/office/powerpoint/2010/main" val="32020167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115</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116</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117</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
        <p:nvSpPr>
          <p:cNvPr id="3" name="Slide Number Placeholder 2">
            <a:extLst>
              <a:ext uri="{FF2B5EF4-FFF2-40B4-BE49-F238E27FC236}">
                <a16:creationId xmlns:a16="http://schemas.microsoft.com/office/drawing/2014/main" id="{3FD2E678-72AF-FDB0-5C46-BDC50B667F8B}"/>
              </a:ext>
            </a:extLst>
          </p:cNvPr>
          <p:cNvSpPr>
            <a:spLocks noGrp="1"/>
          </p:cNvSpPr>
          <p:nvPr>
            <p:ph type="sldNum" sz="quarter" idx="12"/>
          </p:nvPr>
        </p:nvSpPr>
        <p:spPr/>
        <p:txBody>
          <a:bodyPr/>
          <a:lstStyle/>
          <a:p>
            <a:fld id="{028FE254-016A-4E51-98AE-D4B4E3F12C32}" type="slidenum">
              <a:rPr lang="en-US" smtClean="0"/>
              <a:t>118</a:t>
            </a:fld>
            <a:endParaRPr lang="en-US" dirty="0"/>
          </a:p>
        </p:txBody>
      </p:sp>
    </p:spTree>
    <p:extLst>
      <p:ext uri="{BB962C8B-B14F-4D97-AF65-F5344CB8AC3E}">
        <p14:creationId xmlns:p14="http://schemas.microsoft.com/office/powerpoint/2010/main" val="23434400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119</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644650"/>
            <a:ext cx="8229600" cy="4938712"/>
          </a:xfrm>
        </p:spPr>
        <p:txBody>
          <a:bodyPr vert="horz" lIns="91440" tIns="45720" rIns="91440" bIns="45720" rtlCol="0" anchor="t">
            <a:normAutofit/>
          </a:bodyPr>
          <a:lstStyle/>
          <a:p>
            <a:r>
              <a:rPr lang="en-US" dirty="0">
                <a:cs typeface="Calibri"/>
              </a:rPr>
              <a:t>Embrace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4322951"/>
            <a:ext cx="3619392" cy="2361653"/>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1136092"/>
            <a:ext cx="7886700" cy="5036108"/>
          </a:xfrm>
        </p:spPr>
        <p:txBody>
          <a:bodyPr>
            <a:noAutofit/>
          </a:bodyPr>
          <a:lstStyle/>
          <a:p>
            <a:pPr>
              <a:spcBef>
                <a:spcPts val="300"/>
              </a:spcBef>
            </a:pPr>
            <a:r>
              <a:rPr lang="en-US" sz="3200" dirty="0"/>
              <a:t>Include Numbered Reference List</a:t>
            </a:r>
            <a:endParaRPr lang="en-US" sz="1050" dirty="0"/>
          </a:p>
          <a:p>
            <a:pPr>
              <a:spcBef>
                <a:spcPts val="300"/>
              </a:spcBef>
            </a:pPr>
            <a:r>
              <a:rPr lang="en-US" sz="3200" dirty="0"/>
              <a:t>Use MS Word Built-in Utility</a:t>
            </a:r>
            <a:endParaRPr lang="en-US" sz="1050" dirty="0"/>
          </a:p>
          <a:p>
            <a:pPr>
              <a:spcBef>
                <a:spcPts val="300"/>
              </a:spcBef>
            </a:pPr>
            <a:r>
              <a:rPr lang="en-US" sz="3200" dirty="0">
                <a:solidFill>
                  <a:srgbClr val="0000FF"/>
                </a:solidFill>
              </a:rPr>
              <a:t>All Figures and Tables must be referenced in the appropriate places in the text.</a:t>
            </a:r>
          </a:p>
          <a:p>
            <a:pPr>
              <a:spcBef>
                <a:spcPts val="300"/>
              </a:spcBef>
            </a:pPr>
            <a:r>
              <a:rPr lang="en-US" sz="3200" dirty="0"/>
              <a:t>Is Each Reference Legitimate/Reliable?</a:t>
            </a:r>
            <a:br>
              <a:rPr lang="en-US" sz="3200"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sz="3200" dirty="0"/>
              <a:t>Ensure all Web Reference Links are functional</a:t>
            </a:r>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120</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endParaRPr lang="en-US" dirty="0"/>
          </a:p>
        </p:txBody>
      </p:sp>
    </p:spTree>
    <p:extLst>
      <p:ext uri="{BB962C8B-B14F-4D97-AF65-F5344CB8AC3E}">
        <p14:creationId xmlns:p14="http://schemas.microsoft.com/office/powerpoint/2010/main" val="2300161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
        <p:nvSpPr>
          <p:cNvPr id="3" name="Slide Number Placeholder 2">
            <a:extLst>
              <a:ext uri="{FF2B5EF4-FFF2-40B4-BE49-F238E27FC236}">
                <a16:creationId xmlns:a16="http://schemas.microsoft.com/office/drawing/2014/main" id="{238CE8E4-4CD4-7168-1726-4D937C1A9DD1}"/>
              </a:ext>
            </a:extLst>
          </p:cNvPr>
          <p:cNvSpPr>
            <a:spLocks noGrp="1"/>
          </p:cNvSpPr>
          <p:nvPr>
            <p:ph type="sldNum" sz="quarter" idx="12"/>
          </p:nvPr>
        </p:nvSpPr>
        <p:spPr/>
        <p:txBody>
          <a:bodyPr/>
          <a:lstStyle/>
          <a:p>
            <a:fld id="{028FE254-016A-4E51-98AE-D4B4E3F12C32}" type="slidenum">
              <a:rPr lang="en-US" smtClean="0"/>
              <a:t>121</a:t>
            </a:fld>
            <a:endParaRPr lang="en-US" dirty="0"/>
          </a:p>
        </p:txBody>
      </p:sp>
    </p:spTree>
    <p:extLst>
      <p:ext uri="{BB962C8B-B14F-4D97-AF65-F5344CB8AC3E}">
        <p14:creationId xmlns:p14="http://schemas.microsoft.com/office/powerpoint/2010/main" val="32507985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a:extLst>
              <a:ext uri="{FF2B5EF4-FFF2-40B4-BE49-F238E27FC236}">
                <a16:creationId xmlns:a16="http://schemas.microsoft.com/office/drawing/2014/main" id="{324077D5-F87F-8330-5319-C72E2261F98D}"/>
              </a:ext>
            </a:extLst>
          </p:cNvPr>
          <p:cNvSpPr>
            <a:spLocks noGrp="1"/>
          </p:cNvSpPr>
          <p:nvPr>
            <p:ph type="sldNum" sz="quarter" idx="12"/>
          </p:nvPr>
        </p:nvSpPr>
        <p:spPr/>
        <p:txBody>
          <a:bodyPr/>
          <a:lstStyle/>
          <a:p>
            <a:fld id="{028FE254-016A-4E51-98AE-D4B4E3F12C32}" type="slidenum">
              <a:rPr lang="en-US" smtClean="0"/>
              <a:t>122</a:t>
            </a:fld>
            <a:endParaRPr lang="en-US" dirty="0"/>
          </a:p>
        </p:txBody>
      </p:sp>
    </p:spTree>
    <p:extLst>
      <p:ext uri="{BB962C8B-B14F-4D97-AF65-F5344CB8AC3E}">
        <p14:creationId xmlns:p14="http://schemas.microsoft.com/office/powerpoint/2010/main" val="6225307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
        <p:nvSpPr>
          <p:cNvPr id="4" name="Slide Number Placeholder 3">
            <a:extLst>
              <a:ext uri="{FF2B5EF4-FFF2-40B4-BE49-F238E27FC236}">
                <a16:creationId xmlns:a16="http://schemas.microsoft.com/office/drawing/2014/main" id="{D8EF9D99-28AC-AC5B-1E9D-0E080CDB437D}"/>
              </a:ext>
            </a:extLst>
          </p:cNvPr>
          <p:cNvSpPr>
            <a:spLocks noGrp="1"/>
          </p:cNvSpPr>
          <p:nvPr>
            <p:ph type="sldNum" sz="quarter" idx="12"/>
          </p:nvPr>
        </p:nvSpPr>
        <p:spPr/>
        <p:txBody>
          <a:bodyPr/>
          <a:lstStyle/>
          <a:p>
            <a:fld id="{028FE254-016A-4E51-98AE-D4B4E3F12C32}" type="slidenum">
              <a:rPr lang="en-US" smtClean="0"/>
              <a:t>123</a:t>
            </a:fld>
            <a:endParaRPr lang="en-US" dirty="0"/>
          </a:p>
        </p:txBody>
      </p:sp>
    </p:spTree>
    <p:extLst>
      <p:ext uri="{BB962C8B-B14F-4D97-AF65-F5344CB8AC3E}">
        <p14:creationId xmlns:p14="http://schemas.microsoft.com/office/powerpoint/2010/main" val="28114423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124</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125</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128</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130</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131</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132</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133</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134</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136</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57150" indent="-214313" defTabSz="685800">
                <a:spcBef>
                  <a:spcPts val="375"/>
                </a:spcBef>
              </a:pPr>
              <a:r>
                <a:rPr lang="en-US" sz="1400" dirty="0">
                  <a:solidFill>
                    <a:prstClr val="black"/>
                  </a:solidFill>
                  <a:latin typeface="Calibri" panose="020F0502020204030204"/>
                  <a:cs typeface="Calibri"/>
                </a:rPr>
                <a:t>This section intentionally left blank</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8</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138</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139</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141</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142</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143</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144</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145</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146</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3"/>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endParaRPr lang="en-US" sz="1500"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4"/>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latin typeface="Calibri" panose="020F0502020204030204"/>
                  <a:ea typeface="+mn-lt"/>
                  <a:cs typeface="Calibri" panose="020F0502020204030204"/>
                </a:rPr>
                <a:t>02/08 (Sections 1/2) / 02/06 (Sections 3/4)</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5"/>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 </a:t>
              </a:r>
              <a:r>
                <a:rPr lang="en-US" sz="2900" dirty="0" err="1">
                  <a:solidFill>
                    <a:srgbClr val="000000"/>
                  </a:solidFill>
                  <a:latin typeface="Calibri" panose="020F0502020204030204"/>
                  <a:ea typeface="+mn-lt"/>
                  <a:cs typeface="Calibri" panose="020F0502020204030204"/>
                </a:rPr>
                <a:t>e.g</a:t>
              </a:r>
              <a:r>
                <a:rPr lang="en-US" sz="2900" dirty="0">
                  <a:solidFill>
                    <a:srgbClr val="000000"/>
                  </a:solidFill>
                  <a:latin typeface="Calibri" panose="020F0502020204030204"/>
                  <a:ea typeface="+mn-lt"/>
                  <a:cs typeface="Calibri" panose="020F0502020204030204"/>
                </a:rPr>
                <a:t> “Threaded</a:t>
              </a:r>
              <a:r>
                <a:rPr lang="en-US" sz="2900" dirty="0">
                  <a:solidFill>
                    <a:srgbClr val="000000"/>
                  </a:solidFill>
                  <a:ea typeface="+mn-lt"/>
                  <a:cs typeface="Calibri" panose="020F0502020204030204"/>
                </a:rPr>
                <a:t> Fasteners- deboeb.docx</a:t>
              </a:r>
              <a:r>
                <a:rPr lang="en-US" sz="2900" dirty="0">
                  <a:solidFill>
                    <a:srgbClr val="000000"/>
                  </a:solidFill>
                  <a:latin typeface="Calibri" panose="020F0502020204030204"/>
                  <a:ea typeface="+mn-lt"/>
                  <a:cs typeface="Calibri" panose="020F0502020204030204"/>
                </a:rPr>
                <a:t>”</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149</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150</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F6722050-6096-5962-C948-E3464EDA1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98779"/>
            <a:ext cx="9144000" cy="3060441"/>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152</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153</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154</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155</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908488"/>
            <a:chOff x="311110" y="3492312"/>
            <a:chExt cx="7867998" cy="2908488"/>
          </a:xfrm>
        </p:grpSpPr>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677732"/>
            <a:ext cx="7783947" cy="1721893"/>
            <a:chOff x="395161" y="1783307"/>
            <a:chExt cx="7783947" cy="1721893"/>
          </a:xfrm>
        </p:grpSpPr>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156</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C5434-3734-521E-5A17-D2F3D8ACAD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DC1382-7A6B-E1BA-1E22-968BBA436856}"/>
              </a:ext>
            </a:extLst>
          </p:cNvPr>
          <p:cNvSpPr>
            <a:spLocks noGrp="1"/>
          </p:cNvSpPr>
          <p:nvPr>
            <p:ph type="title"/>
          </p:nvPr>
        </p:nvSpPr>
        <p:spPr/>
        <p:txBody>
          <a:bodyPr/>
          <a:lstStyle/>
          <a:p>
            <a:r>
              <a:rPr lang="en-US" dirty="0"/>
              <a:t>Board of Directors Review</a:t>
            </a:r>
            <a:br>
              <a:rPr lang="en-US" dirty="0"/>
            </a:br>
            <a:r>
              <a:rPr lang="en-US" dirty="0"/>
              <a:t>is coming up </a:t>
            </a:r>
            <a:r>
              <a:rPr lang="en-US" dirty="0">
                <a:solidFill>
                  <a:srgbClr val="FF0000"/>
                </a:solidFill>
              </a:rPr>
              <a:t>NEXT WEEK</a:t>
            </a:r>
            <a:endParaRPr lang="en-US" dirty="0"/>
          </a:p>
        </p:txBody>
      </p:sp>
      <p:sp>
        <p:nvSpPr>
          <p:cNvPr id="3" name="Content Placeholder 2">
            <a:extLst>
              <a:ext uri="{FF2B5EF4-FFF2-40B4-BE49-F238E27FC236}">
                <a16:creationId xmlns:a16="http://schemas.microsoft.com/office/drawing/2014/main" id="{9850B0A3-352E-C4B5-2099-82BA5AF50A22}"/>
              </a:ext>
            </a:extLst>
          </p:cNvPr>
          <p:cNvSpPr>
            <a:spLocks noGrp="1"/>
          </p:cNvSpPr>
          <p:nvPr>
            <p:ph idx="1"/>
          </p:nvPr>
        </p:nvSpPr>
        <p:spPr/>
        <p:txBody>
          <a:bodyPr/>
          <a:lstStyle/>
          <a:p>
            <a:r>
              <a:rPr lang="en-US" dirty="0"/>
              <a:t>Read Wiki page with instructions</a:t>
            </a:r>
          </a:p>
          <a:p>
            <a:pPr lvl="1"/>
            <a:r>
              <a:rPr lang="en-US" sz="1600" dirty="0">
                <a:hlinkClick r:id="rId3"/>
              </a:rPr>
              <a:t>https://designlab.eng.rpi.edu/edn/projects/capstone-support-dev/wiki/Board_of_Directors_Review</a:t>
            </a:r>
            <a:r>
              <a:rPr lang="en-US" sz="1600" dirty="0"/>
              <a:t> </a:t>
            </a:r>
          </a:p>
          <a:p>
            <a:pPr lvl="1"/>
            <a:endParaRPr lang="en-US" dirty="0"/>
          </a:p>
          <a:p>
            <a:r>
              <a:rPr lang="en-US" dirty="0"/>
              <a:t>Update Client Meeting #1 slides to address feedback received and BDR rubric posted on EDN</a:t>
            </a:r>
          </a:p>
          <a:p>
            <a:pPr lvl="1"/>
            <a:r>
              <a:rPr lang="en-US" dirty="0"/>
              <a:t>Rubric posted here </a:t>
            </a:r>
            <a:r>
              <a:rPr lang="en-US" sz="1600" dirty="0"/>
              <a:t>- </a:t>
            </a:r>
            <a:r>
              <a:rPr lang="en-US" sz="1600" dirty="0">
                <a:hlinkClick r:id="rId4"/>
              </a:rPr>
              <a:t>https://designlab.eng.rpi.edu/edn/projects/capstone-support-dev/wiki/Tasks_and_Due_Dates</a:t>
            </a:r>
            <a:r>
              <a:rPr lang="en-US" sz="1600" dirty="0"/>
              <a:t> </a:t>
            </a:r>
            <a:endParaRPr lang="en-US" dirty="0"/>
          </a:p>
        </p:txBody>
      </p:sp>
      <p:sp>
        <p:nvSpPr>
          <p:cNvPr id="6" name="Slide Number Placeholder 2">
            <a:extLst>
              <a:ext uri="{FF2B5EF4-FFF2-40B4-BE49-F238E27FC236}">
                <a16:creationId xmlns:a16="http://schemas.microsoft.com/office/drawing/2014/main" id="{411C681A-DA5E-A34C-DE64-5EF5191DECBA}"/>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158</a:t>
            </a:fld>
            <a:endParaRPr lang="en-US" sz="1200" dirty="0"/>
          </a:p>
        </p:txBody>
      </p:sp>
      <p:sp>
        <p:nvSpPr>
          <p:cNvPr id="4" name="TextBox 3">
            <a:extLst>
              <a:ext uri="{FF2B5EF4-FFF2-40B4-BE49-F238E27FC236}">
                <a16:creationId xmlns:a16="http://schemas.microsoft.com/office/drawing/2014/main" id="{660431AB-4B44-1CF0-5451-2C49B1816163}"/>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13064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159</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160</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31861436"/>
              </p:ext>
            </p:extLst>
          </p:nvPr>
        </p:nvGraphicFramePr>
        <p:xfrm>
          <a:off x="381000" y="1005329"/>
          <a:ext cx="8382000" cy="5065907"/>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2.7</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BD/MA</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speaker notes, identified “you are here” on Design Process slides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2.8</a:t>
                      </a:r>
                    </a:p>
                  </a:txBody>
                  <a:tcPr marL="68580" marR="68580" marT="0" marB="0"/>
                </a:tc>
                <a:tc>
                  <a:txBody>
                    <a:bodyPr/>
                    <a:lstStyle/>
                    <a:p>
                      <a:pPr marL="0" marR="0" algn="l">
                        <a:spcBef>
                          <a:spcPts val="0"/>
                        </a:spcBef>
                        <a:spcAft>
                          <a:spcPts val="0"/>
                        </a:spcAft>
                      </a:pPr>
                      <a:r>
                        <a:rPr lang="en-US" sz="120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Agenda graphics for all days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2.8675309</a:t>
                      </a:r>
                    </a:p>
                  </a:txBody>
                  <a:tcPr marL="68580" marR="68580" marT="0" marB="0"/>
                </a:tc>
                <a:tc>
                  <a:txBody>
                    <a:bodyPr/>
                    <a:lstStyle/>
                    <a:p>
                      <a:pPr marL="0" marR="0" algn="l">
                        <a:spcBef>
                          <a:spcPts val="0"/>
                        </a:spcBef>
                        <a:spcAft>
                          <a:spcPts val="0"/>
                        </a:spcAft>
                      </a:pPr>
                      <a:r>
                        <a:rPr lang="en-US" sz="1200" dirty="0">
                          <a:effectLst/>
                          <a:latin typeface="+mj-lt"/>
                          <a:ea typeface="MS Mincho"/>
                        </a:rPr>
                        <a:t>1.6.24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Action Items for between on-site meetings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Some formatting of slides to improve readability and consistency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 Team Standard and Safety Training for Day 6 – 1/29 or 1/26</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2.9</a:t>
                      </a:r>
                    </a:p>
                  </a:txBody>
                  <a:tcPr marL="68580" marR="68580" marT="0" marB="0"/>
                </a:tc>
                <a:tc>
                  <a:txBody>
                    <a:bodyPr/>
                    <a:lstStyle/>
                    <a:p>
                      <a:pPr marL="0" marR="0" algn="l">
                        <a:spcBef>
                          <a:spcPts val="0"/>
                        </a:spcBef>
                        <a:spcAft>
                          <a:spcPts val="0"/>
                        </a:spcAft>
                      </a:pPr>
                      <a:r>
                        <a:rPr lang="en-US" sz="1200" dirty="0">
                          <a:effectLst/>
                          <a:latin typeface="+mj-lt"/>
                          <a:ea typeface="MS Mincho"/>
                        </a:rPr>
                        <a:t>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Updated times and link for Team Building activity</a:t>
                      </a:r>
                    </a:p>
                    <a:p>
                      <a:pPr marL="0" marR="0" algn="l">
                        <a:spcBef>
                          <a:spcPts val="0"/>
                        </a:spcBef>
                        <a:spcAft>
                          <a:spcPts val="0"/>
                        </a:spcAft>
                      </a:pPr>
                      <a:r>
                        <a:rPr lang="en-US" sz="1200" dirty="0">
                          <a:effectLst/>
                          <a:latin typeface="+mj-lt"/>
                          <a:ea typeface="MS Mincho"/>
                        </a:rPr>
                        <a:t>Fixed typos on Action Item lists and timing </a:t>
                      </a:r>
                      <a:r>
                        <a:rPr lang="en-US" sz="1200">
                          <a:effectLst/>
                          <a:latin typeface="+mj-lt"/>
                          <a:ea typeface="MS Mincho"/>
                        </a:rPr>
                        <a:t>of activities</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2.95</a:t>
                      </a:r>
                    </a:p>
                  </a:txBody>
                  <a:tcPr marL="68580" marR="68580" marT="0" marB="0"/>
                </a:tc>
                <a:tc>
                  <a:txBody>
                    <a:bodyPr/>
                    <a:lstStyle/>
                    <a:p>
                      <a:pPr marL="0" marR="0" algn="l">
                        <a:spcBef>
                          <a:spcPts val="0"/>
                        </a:spcBef>
                        <a:spcAft>
                          <a:spcPts val="0"/>
                        </a:spcAft>
                      </a:pPr>
                      <a:r>
                        <a:rPr lang="en-US" sz="1200" dirty="0">
                          <a:effectLst/>
                          <a:latin typeface="+mj-lt"/>
                          <a:ea typeface="MS Mincho"/>
                        </a:rPr>
                        <a:t>1.9.24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Added </a:t>
                      </a:r>
                      <a:r>
                        <a:rPr lang="en-US" sz="1200" dirty="0" err="1">
                          <a:effectLst/>
                          <a:latin typeface="+mj-lt"/>
                          <a:ea typeface="MS Mincho"/>
                        </a:rPr>
                        <a:t>Slido</a:t>
                      </a:r>
                      <a:r>
                        <a:rPr lang="en-US" sz="1200" dirty="0">
                          <a:effectLst/>
                          <a:latin typeface="+mj-lt"/>
                          <a:ea typeface="MS Mincho"/>
                        </a:rPr>
                        <a:t> slides for Day 1 Ice Breaker</a:t>
                      </a:r>
                    </a:p>
                    <a:p>
                      <a:pPr marL="0" marR="0" algn="l">
                        <a:spcBef>
                          <a:spcPts val="0"/>
                        </a:spcBef>
                        <a:spcAft>
                          <a:spcPts val="0"/>
                        </a:spcAft>
                      </a:pPr>
                      <a:r>
                        <a:rPr lang="en-US" sz="1200" dirty="0">
                          <a:effectLst/>
                          <a:latin typeface="+mj-lt"/>
                          <a:ea typeface="MS Mincho"/>
                        </a:rPr>
                        <a:t>Added Repository to approved tools list (avoid confusion silent EDN tie in)</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2.96</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missing word to Day </a:t>
                      </a:r>
                      <a:r>
                        <a:rPr lang="en-US" sz="1200">
                          <a:effectLst/>
                          <a:latin typeface="+mj-lt"/>
                          <a:ea typeface="MS Mincho"/>
                        </a:rPr>
                        <a:t>2 Wrap-Up</a:t>
                      </a: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2.97</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Ideation Poster slides to reference use of whiteboard and posting photo(s) of “poster” to Background </a:t>
                      </a:r>
                      <a:r>
                        <a:rPr lang="en-US" sz="1200">
                          <a:effectLst/>
                          <a:latin typeface="+mj-lt"/>
                          <a:ea typeface="MS Mincho"/>
                        </a:rPr>
                        <a:t>Information forum</a:t>
                      </a: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161</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25615201"/>
              </p:ext>
            </p:extLst>
          </p:nvPr>
        </p:nvGraphicFramePr>
        <p:xfrm>
          <a:off x="381000" y="1143000"/>
          <a:ext cx="8382000" cy="4565339"/>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2.98</a:t>
                      </a:r>
                    </a:p>
                  </a:txBody>
                  <a:tcPr marL="68580" marR="68580" marT="0" marB="0"/>
                </a:tc>
                <a:tc>
                  <a:txBody>
                    <a:bodyPr/>
                    <a:lstStyle/>
                    <a:p>
                      <a:pPr marL="0" marR="0" algn="l">
                        <a:spcBef>
                          <a:spcPts val="0"/>
                        </a:spcBef>
                        <a:spcAft>
                          <a:spcPts val="0"/>
                        </a:spcAft>
                      </a:pPr>
                      <a:r>
                        <a:rPr lang="en-US" sz="1200" dirty="0">
                          <a:effectLst/>
                          <a:latin typeface="+mj-lt"/>
                          <a:ea typeface="MS Mincho"/>
                        </a:rPr>
                        <a:t>1.18.24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3 </a:t>
                      </a:r>
                      <a:r>
                        <a:rPr lang="en-US" sz="1200">
                          <a:effectLst/>
                          <a:latin typeface="+mj-lt"/>
                          <a:ea typeface="MS Mincho"/>
                        </a:rPr>
                        <a:t>Wrap-Up Slide</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2.99</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Day 5 Wrap-Up Slides</a:t>
                      </a: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3.0</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Needs and Requirements </a:t>
                      </a:r>
                      <a:r>
                        <a:rPr lang="en-US" sz="1200" kern="1200">
                          <a:solidFill>
                            <a:schemeClr val="dk1"/>
                          </a:solidFill>
                          <a:effectLst/>
                          <a:latin typeface="+mj-lt"/>
                          <a:ea typeface="MS Mincho"/>
                          <a:cs typeface="+mn-cs"/>
                        </a:rPr>
                        <a:t>Activity Slides</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3.1</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1.25.24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MA/KD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Minor tweaks to Kathryn’s slides</a:t>
                      </a: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3.2</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2.5.24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File name for memo did not </a:t>
                      </a:r>
                      <a:r>
                        <a:rPr lang="en-US" sz="1200" kern="1200">
                          <a:solidFill>
                            <a:schemeClr val="dk1"/>
                          </a:solidFill>
                          <a:effectLst/>
                          <a:latin typeface="+mj-lt"/>
                          <a:ea typeface="MS Mincho"/>
                          <a:cs typeface="+mn-cs"/>
                        </a:rPr>
                        <a:t>match wiki</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55270">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3.21</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2.6.24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Fixed typo on Day 9 agenda</a:t>
                      </a: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162</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a:xfrm>
            <a:off x="457200" y="1600201"/>
            <a:ext cx="8229600" cy="4426228"/>
          </a:xfrm>
        </p:spPr>
        <p:txBody>
          <a:bodyPr vert="horz" lIns="91440" tIns="45720" rIns="91440" bIns="45720" rtlCol="0" anchor="t">
            <a:normAutofit fontScale="700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a:t>
            </a:r>
          </a:p>
          <a:p>
            <a:pPr lvl="2"/>
            <a:r>
              <a:rPr lang="en-US" dirty="0">
                <a:cs typeface="Calibri"/>
              </a:rPr>
              <a:t>MS Office files, CAD, etc.</a:t>
            </a:r>
          </a:p>
          <a:p>
            <a:pPr lvl="2"/>
            <a:r>
              <a:rPr lang="en-US" dirty="0">
                <a:cs typeface="Calibri"/>
              </a:rPr>
              <a:t>Repository via Subversion</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1F894-FBE5-4774-822B-E198155E2E0A}"/>
              </a:ext>
            </a:extLst>
          </p:cNvPr>
          <p:cNvSpPr>
            <a:spLocks noGrp="1"/>
          </p:cNvSpPr>
          <p:nvPr>
            <p:ph type="title"/>
          </p:nvPr>
        </p:nvSpPr>
        <p:spPr>
          <a:xfrm>
            <a:off x="515125" y="1722430"/>
            <a:ext cx="2610329" cy="3345872"/>
          </a:xfrm>
        </p:spPr>
        <p:txBody>
          <a:bodyPr>
            <a:normAutofit/>
          </a:bodyPr>
          <a:lstStyle/>
          <a:p>
            <a:r>
              <a:rPr lang="en-US" dirty="0">
                <a:solidFill>
                  <a:srgbClr val="FFFFFF"/>
                </a:solidFill>
              </a:rPr>
              <a:t>Ice Breaker</a:t>
            </a:r>
            <a:br>
              <a:rPr lang="en-US" dirty="0">
                <a:solidFill>
                  <a:srgbClr val="FFFFFF"/>
                </a:solidFill>
              </a:rPr>
            </a:br>
            <a:br>
              <a:rPr lang="en-US" dirty="0">
                <a:solidFill>
                  <a:srgbClr val="FFFFFF"/>
                </a:solidFill>
              </a:rPr>
            </a:br>
            <a:r>
              <a:rPr lang="en-US" dirty="0">
                <a:solidFill>
                  <a:srgbClr val="FFFFFF"/>
                </a:solidFill>
              </a:rPr>
              <a:t>JEC 3232 side</a:t>
            </a:r>
            <a:br>
              <a:rPr lang="en-US" b="1" dirty="0">
                <a:latin typeface="Roboto" panose="02000000000000000000" pitchFamily="2" charset="0"/>
              </a:rPr>
            </a:br>
            <a:endParaRPr lang="en-US" dirty="0">
              <a:solidFill>
                <a:srgbClr val="FFFFFF"/>
              </a:solidFill>
            </a:endParaRPr>
          </a:p>
        </p:txBody>
      </p:sp>
      <p:sp>
        <p:nvSpPr>
          <p:cNvPr id="5" name="Content Placeholder 4">
            <a:extLst>
              <a:ext uri="{FF2B5EF4-FFF2-40B4-BE49-F238E27FC236}">
                <a16:creationId xmlns:a16="http://schemas.microsoft.com/office/drawing/2014/main" id="{41D17860-7CE9-192F-C54F-2C3A0EAA512B}"/>
              </a:ext>
            </a:extLst>
          </p:cNvPr>
          <p:cNvSpPr>
            <a:spLocks noGrp="1"/>
          </p:cNvSpPr>
          <p:nvPr>
            <p:ph idx="1"/>
          </p:nvPr>
        </p:nvSpPr>
        <p:spPr>
          <a:xfrm>
            <a:off x="4876503" y="1066800"/>
            <a:ext cx="3962400" cy="5562600"/>
          </a:xfrm>
        </p:spPr>
        <p:txBody>
          <a:bodyPr anchor="ctr">
            <a:normAutofit/>
          </a:bodyPr>
          <a:lstStyle/>
          <a:p>
            <a:endParaRPr lang="en-US" sz="2700" dirty="0"/>
          </a:p>
          <a:p>
            <a:r>
              <a:rPr lang="en-US" sz="2700" dirty="0"/>
              <a:t>SCAN this code</a:t>
            </a:r>
          </a:p>
          <a:p>
            <a:endParaRPr lang="en-US" sz="2700" dirty="0"/>
          </a:p>
          <a:p>
            <a:r>
              <a:rPr lang="en-US" sz="2700" dirty="0"/>
              <a:t>OR</a:t>
            </a:r>
          </a:p>
          <a:p>
            <a:pPr lvl="1"/>
            <a:r>
              <a:rPr lang="en-US" sz="2800" dirty="0"/>
              <a:t>Open slido.com on your smart phone or laptop</a:t>
            </a:r>
          </a:p>
          <a:p>
            <a:pPr lvl="1"/>
            <a:r>
              <a:rPr lang="en-US" sz="2800" dirty="0"/>
              <a:t>Join as a participant with</a:t>
            </a:r>
          </a:p>
          <a:p>
            <a:pPr marL="342900" lvl="1" indent="0">
              <a:buNone/>
            </a:pPr>
            <a:r>
              <a:rPr lang="en-US" sz="2800" b="1" dirty="0">
                <a:latin typeface="Roboto" panose="02000000000000000000" pitchFamily="2" charset="0"/>
              </a:rPr>
              <a:t>#3748323</a:t>
            </a:r>
          </a:p>
        </p:txBody>
      </p:sp>
      <p:pic>
        <p:nvPicPr>
          <p:cNvPr id="3" name="Graphic 2">
            <a:extLst>
              <a:ext uri="{FF2B5EF4-FFF2-40B4-BE49-F238E27FC236}">
                <a16:creationId xmlns:a16="http://schemas.microsoft.com/office/drawing/2014/main" id="{71DB0BF9-8DE6-6ECB-9091-4CFFEB3E19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097" y="457200"/>
            <a:ext cx="4495800" cy="4495800"/>
          </a:xfrm>
          <a:prstGeom prst="rect">
            <a:avLst/>
          </a:prstGeom>
        </p:spPr>
      </p:pic>
    </p:spTree>
    <p:extLst>
      <p:ext uri="{BB962C8B-B14F-4D97-AF65-F5344CB8AC3E}">
        <p14:creationId xmlns:p14="http://schemas.microsoft.com/office/powerpoint/2010/main" val="2187128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9281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 - school related</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22088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648C7-C994-B667-10AE-F12B71C93686}"/>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AA80ACEB-9517-65E2-4538-F76E6E096EFD}"/>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C0171A5D-F215-3DAE-A657-1B3379D99DD1}"/>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a:solidFill>
                  <a:srgbClr val="5B5B5B"/>
                </a:solidFill>
              </a:rPr>
              <a:t>How did you get good at the thing you are good at doing?</a:t>
            </a:r>
          </a:p>
        </p:txBody>
      </p:sp>
      <p:sp>
        <p:nvSpPr>
          <p:cNvPr id="7" name="Rectangle 6">
            <a:extLst>
              <a:ext uri="{FF2B5EF4-FFF2-40B4-BE49-F238E27FC236}">
                <a16:creationId xmlns:a16="http://schemas.microsoft.com/office/drawing/2014/main" id="{EAF130FB-5584-7075-70CA-83AD4DE88E81}"/>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a:solidFill>
                  <a:srgbClr val="5B5B5B"/>
                </a:solidFill>
              </a:rPr>
              <a:t>ⓘ</a:t>
            </a:r>
            <a:r>
              <a:rPr lang="en-US" sz="105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174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25</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scaffolded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2594824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val="tx"/>
                      </a:ext>
                    </a:extLst>
                  </a:hlinkClick>
                </a:rPr>
                <a:t>Shee</a:t>
              </a:r>
              <a:r>
                <a:rPr lang="en-US" sz="1600" u="sng" dirty="0">
                  <a:solidFill>
                    <a:srgbClr val="0563C1"/>
                  </a:solidFill>
                  <a:latin typeface="Calibri" panose="020F0502020204030204" pitchFamily="34" charset="0"/>
                </a:rPr>
                <a:t>t</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to team’s Webex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43</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whiteboard</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a:t>
            </a:r>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46</a:t>
            </a:fld>
            <a:endParaRPr lang="en-US" sz="1200" dirty="0"/>
          </a:p>
        </p:txBody>
      </p:sp>
      <p:sp>
        <p:nvSpPr>
          <p:cNvPr id="7" name="TextBox 6">
            <a:extLst>
              <a:ext uri="{FF2B5EF4-FFF2-40B4-BE49-F238E27FC236}">
                <a16:creationId xmlns:a16="http://schemas.microsoft.com/office/drawing/2014/main" id="{FD1C82CF-055C-C616-3190-998455EFBA43}"/>
              </a:ext>
            </a:extLst>
          </p:cNvPr>
          <p:cNvSpPr txBox="1"/>
          <p:nvPr/>
        </p:nvSpPr>
        <p:spPr>
          <a:xfrm>
            <a:off x="457200" y="1752600"/>
            <a:ext cx="7956945" cy="1200329"/>
          </a:xfrm>
          <a:prstGeom prst="rect">
            <a:avLst/>
          </a:prstGeom>
          <a:noFill/>
          <a:ln w="28575">
            <a:solidFill>
              <a:srgbClr val="FF0000"/>
            </a:solidFill>
          </a:ln>
        </p:spPr>
        <p:txBody>
          <a:bodyPr wrap="square" rtlCol="0">
            <a:spAutoFit/>
          </a:bodyPr>
          <a:lstStyle/>
          <a:p>
            <a:pPr algn="ctr"/>
            <a:r>
              <a:rPr lang="en-US" sz="2400" dirty="0"/>
              <a:t>Take a photo or photos of the completed whiteboard “poster” and post to EDN Background Information forum for future reference by end of today’s meeting!</a:t>
            </a:r>
          </a:p>
        </p:txBody>
      </p:sp>
    </p:spTree>
    <p:extLst>
      <p:ext uri="{BB962C8B-B14F-4D97-AF65-F5344CB8AC3E}">
        <p14:creationId xmlns:p14="http://schemas.microsoft.com/office/powerpoint/2010/main" val="2584693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47</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49</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9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50</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51</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team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55</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56</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57</a:t>
            </a:fld>
            <a:endParaRPr lang="en-US" dirty="0"/>
          </a:p>
        </p:txBody>
      </p:sp>
      <p:pic>
        <p:nvPicPr>
          <p:cNvPr id="7" name="Picture 6" descr="A screenshot of a computer&#10;&#10;Description automatically generated">
            <a:extLst>
              <a:ext uri="{FF2B5EF4-FFF2-40B4-BE49-F238E27FC236}">
                <a16:creationId xmlns:a16="http://schemas.microsoft.com/office/drawing/2014/main" id="{A767627B-63BC-B147-937A-7C5FA295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08" y="1600200"/>
            <a:ext cx="8141984" cy="4525962"/>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59</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62</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63</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64</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65</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8068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Orientation-4.0 </a:t>
              </a:r>
            </a:p>
            <a:p>
              <a:pPr marL="628650" lvl="1" indent="-285750" defTabSz="685800">
                <a:spcBef>
                  <a:spcPts val="750"/>
                </a:spcBef>
              </a:pPr>
              <a:r>
                <a:rPr lang="en-US" sz="2100" dirty="0">
                  <a:solidFill>
                    <a:prstClr val="black"/>
                  </a:solidFill>
                  <a:ea typeface="+mn-lt"/>
                  <a:cs typeface="Calibri" panose="020F0502020204030204"/>
                </a:rPr>
                <a:t>Instructions</a:t>
              </a:r>
              <a:r>
                <a:rPr lang="en-US" sz="2300" dirty="0">
                  <a:solidFill>
                    <a:prstClr val="black"/>
                  </a:solidFill>
                  <a:ea typeface="+mn-lt"/>
                  <a:cs typeface="Calibri" panose="020F0502020204030204"/>
                </a:rPr>
                <a:t> - </a:t>
              </a:r>
              <a:r>
                <a:rPr lang="en-US" sz="1300" dirty="0">
                  <a:solidFill>
                    <a:prstClr val="black"/>
                  </a:solidFill>
                  <a:ea typeface="+mn-lt"/>
                  <a:cs typeface="Calibri" panose="020F0502020204030204"/>
                  <a:hlinkClick r:id="rId6"/>
                </a:rPr>
                <a:t>https://designlab.eng.rpi.edu/edn/projects/capstone-support-dev/repository/112/raw/Course%20Documents/RMPL%20Safety%20Module%20Completion%20Instructions-Percipio%20.pdf</a:t>
              </a:r>
              <a:endParaRPr lang="en-US" sz="1300" dirty="0">
                <a:solidFill>
                  <a:prstClr val="black"/>
                </a:solidFill>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73</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74</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75</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76</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77</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2"/>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4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0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00" dirty="0">
                  <a:latin typeface="Calibri" panose="020F0502020204030204"/>
                  <a:cs typeface="Calibri"/>
                  <a:hlinkClick r:id="rId5"/>
                </a:rPr>
                <a:t>https://designlab.eng.rpi.edu/edn/projects/capstone-support-dev/repository/112/entry/Rubrics/Needs%20and%20Requirements%20rubric.docx</a:t>
              </a:r>
              <a:r>
                <a:rPr lang="en-US" sz="1000" dirty="0">
                  <a:latin typeface="Calibri" panose="020F0502020204030204"/>
                  <a:cs typeface="Calibri"/>
                </a:rPr>
                <a:t> </a:t>
              </a:r>
            </a:p>
            <a:p>
              <a:pPr marL="171450" indent="-171450" defTabSz="685800">
                <a:lnSpc>
                  <a:spcPct val="100000"/>
                </a:lnSpc>
                <a:spcBef>
                  <a:spcPts val="600"/>
                </a:spcBef>
              </a:pPr>
              <a:r>
                <a:rPr lang="en-US" sz="1400" dirty="0">
                  <a:latin typeface="Calibri" panose="020F0502020204030204"/>
                  <a:cs typeface="Calibri"/>
                </a:rPr>
                <a:t>Each team member shall post their observations in the Needs &amp; Requirements Design Forum Thread</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Tree>
    <p:extLst>
      <p:ext uri="{BB962C8B-B14F-4D97-AF65-F5344CB8AC3E}">
        <p14:creationId xmlns:p14="http://schemas.microsoft.com/office/powerpoint/2010/main" val="22904576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82</a:t>
            </a:fld>
            <a:endParaRPr lang="en-US" dirty="0"/>
          </a:p>
        </p:txBody>
      </p:sp>
    </p:spTree>
    <p:extLst>
      <p:ext uri="{BB962C8B-B14F-4D97-AF65-F5344CB8AC3E}">
        <p14:creationId xmlns:p14="http://schemas.microsoft.com/office/powerpoint/2010/main" val="12651529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83</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84</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800" dirty="0"/>
              <a:t>Examples of Making Needs Stronger for </a:t>
            </a:r>
            <a:br>
              <a:rPr lang="en-US" sz="2800" dirty="0"/>
            </a:br>
            <a:r>
              <a:rPr lang="en-US" sz="2800" dirty="0"/>
              <a:t>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639819783"/>
              </p:ext>
            </p:extLst>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461963" marR="0" lvl="0" indent="-4619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85</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153211239"/>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Operate for 24 hours.</a:t>
                      </a:r>
                    </a:p>
                    <a:p>
                      <a:pPr marL="342900" indent="-342900">
                        <a:buFont typeface="Arial" panose="020B0604020202020204" pitchFamily="34" charset="0"/>
                        <a:buChar char="•"/>
                      </a:pPr>
                      <a:r>
                        <a:rPr lang="en-US" sz="1500" dirty="0">
                          <a:solidFill>
                            <a:schemeClr val="tx1"/>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The device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Maximum weight of 3 lbs. for frame</a:t>
                      </a:r>
                    </a:p>
                    <a:p>
                      <a:pPr marL="342900" indent="-342900">
                        <a:buFont typeface="Arial" panose="020B0604020202020204" pitchFamily="34" charset="0"/>
                        <a:buChar char="•"/>
                      </a:pPr>
                      <a:r>
                        <a:rPr lang="en-US" sz="1500" dirty="0">
                          <a:solidFill>
                            <a:schemeClr val="tx1"/>
                          </a:solidFill>
                        </a:rPr>
                        <a:t>Maximum weight of 1lb. for electronics</a:t>
                      </a:r>
                    </a:p>
                    <a:p>
                      <a:pPr marL="342900" indent="-342900">
                        <a:buFont typeface="Arial" panose="020B0604020202020204" pitchFamily="34" charset="0"/>
                        <a:buChar char="•"/>
                      </a:pPr>
                      <a:r>
                        <a:rPr lang="en-US" sz="1500" dirty="0">
                          <a:solidFill>
                            <a:schemeClr val="tx1"/>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Underwriter Labs – UL</a:t>
                      </a:r>
                    </a:p>
                    <a:p>
                      <a:pPr marL="342900" indent="-342900">
                        <a:buFont typeface="Arial" panose="020B0604020202020204" pitchFamily="34" charset="0"/>
                        <a:buChar char="•"/>
                      </a:pPr>
                      <a:r>
                        <a:rPr lang="en-US" sz="1500" dirty="0">
                          <a:solidFill>
                            <a:schemeClr val="tx1"/>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schemeClr val="tx1"/>
                          </a:solidFill>
                        </a:rPr>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86</a:t>
            </a:fld>
            <a:endParaRPr lang="en-US" dirty="0"/>
          </a:p>
        </p:txBody>
      </p:sp>
    </p:spTree>
    <p:extLst>
      <p:ext uri="{BB962C8B-B14F-4D97-AF65-F5344CB8AC3E}">
        <p14:creationId xmlns:p14="http://schemas.microsoft.com/office/powerpoint/2010/main" val="38647497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963318927"/>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3 lbs. for frame</a:t>
                      </a:r>
                    </a:p>
                    <a:p>
                      <a:pPr marL="342900" indent="-342900">
                        <a:buFont typeface="Arial" panose="020B0604020202020204" pitchFamily="34" charset="0"/>
                        <a:buChar char="•"/>
                      </a:pPr>
                      <a:r>
                        <a:rPr lang="en-US" sz="1500" dirty="0">
                          <a:solidFill>
                            <a:srgbClr val="FF0000"/>
                          </a:solidFill>
                        </a:rPr>
                        <a:t>Maximum weight of 1lb. for electronics</a:t>
                      </a:r>
                    </a:p>
                    <a:p>
                      <a:pPr marL="342900" indent="-342900">
                        <a:buFont typeface="Arial" panose="020B0604020202020204" pitchFamily="34" charset="0"/>
                        <a:buChar char="•"/>
                      </a:pPr>
                      <a:r>
                        <a:rPr lang="en-US" sz="1500" dirty="0">
                          <a:solidFill>
                            <a:srgbClr val="FF0000"/>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87</a:t>
            </a:fld>
            <a:endParaRPr lang="en-US" dirty="0"/>
          </a:p>
        </p:txBody>
      </p:sp>
      <p:sp>
        <p:nvSpPr>
          <p:cNvPr id="5" name="TextBox 4">
            <a:extLst>
              <a:ext uri="{FF2B5EF4-FFF2-40B4-BE49-F238E27FC236}">
                <a16:creationId xmlns:a16="http://schemas.microsoft.com/office/drawing/2014/main" id="{CA919738-737E-AF0D-9793-61948DE04230}"/>
              </a:ext>
            </a:extLst>
          </p:cNvPr>
          <p:cNvSpPr txBox="1"/>
          <p:nvPr/>
        </p:nvSpPr>
        <p:spPr>
          <a:xfrm>
            <a:off x="1828800" y="6029641"/>
            <a:ext cx="4362733" cy="646331"/>
          </a:xfrm>
          <a:prstGeom prst="rect">
            <a:avLst/>
          </a:prstGeom>
          <a:noFill/>
          <a:ln w="28575">
            <a:solidFill>
              <a:srgbClr val="FF0000"/>
            </a:solidFill>
          </a:ln>
        </p:spPr>
        <p:txBody>
          <a:bodyPr wrap="none" rtlCol="0">
            <a:spAutoFit/>
          </a:bodyPr>
          <a:lstStyle/>
          <a:p>
            <a:r>
              <a:rPr lang="en-US" dirty="0"/>
              <a:t>Many Needs become multiple Requirements</a:t>
            </a:r>
          </a:p>
          <a:p>
            <a:r>
              <a:rPr lang="en-US" dirty="0"/>
              <a:t>Some Requirements address multiple Needs</a:t>
            </a:r>
          </a:p>
        </p:txBody>
      </p:sp>
    </p:spTree>
    <p:extLst>
      <p:ext uri="{BB962C8B-B14F-4D97-AF65-F5344CB8AC3E}">
        <p14:creationId xmlns:p14="http://schemas.microsoft.com/office/powerpoint/2010/main" val="23013121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88</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90</a:t>
            </a:fld>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Vehicle</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91</a:t>
            </a:fld>
            <a:endParaRPr lang="en-US" dirty="0"/>
          </a:p>
        </p:txBody>
      </p:sp>
    </p:spTree>
    <p:extLst>
      <p:ext uri="{BB962C8B-B14F-4D97-AF65-F5344CB8AC3E}">
        <p14:creationId xmlns:p14="http://schemas.microsoft.com/office/powerpoint/2010/main" val="32058698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Who is your customer?</a:t>
            </a:r>
          </a:p>
          <a:p>
            <a:pPr marL="400050" indent="-400050">
              <a:buFont typeface="Wingdings" pitchFamily="2" charset="2"/>
              <a:buAutoNum type="arabicPeriod"/>
            </a:pPr>
            <a:r>
              <a:rPr lang="en-US" sz="2700" dirty="0"/>
              <a:t>How did you make the needs strong?</a:t>
            </a:r>
          </a:p>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everyone have input?</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92</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93</a:t>
            </a:fld>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94</a:t>
            </a:fld>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95</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96</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2042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Project Statement and Objectives (PSO)</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The PSO  provides an overview of your project and what the team will accomplish. It is the contract/scope the Engineering Team is agreeing to complete for the Client by the end of semester.</a:t>
            </a:r>
          </a:p>
          <a:p>
            <a:r>
              <a:rPr lang="en-US" dirty="0">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Engineering Tools and Methods (ETM)</a:t>
            </a:r>
            <a:br>
              <a:rPr lang="en-US" sz="4000" dirty="0">
                <a:cs typeface="Calibri"/>
              </a:rPr>
            </a:br>
            <a:endParaRPr lang="en-US" sz="4000" dirty="0">
              <a:cs typeface="Calibri"/>
            </a:endParaRPr>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The ETM Worksheet will help your team identify the various Engineering Tools and Methods that members will use to address project challenges</a:t>
            </a:r>
          </a:p>
          <a:p>
            <a:pPr>
              <a:lnSpc>
                <a:spcPct val="110000"/>
              </a:lnSpc>
            </a:pPr>
            <a:r>
              <a:rPr lang="en-US" dirty="0">
                <a:cs typeface="Calibri"/>
              </a:rPr>
              <a:t>Review the Ideation Poster sections to help your team identify applicable ETM.</a:t>
            </a:r>
          </a:p>
          <a:p>
            <a:pPr lvl="1">
              <a:lnSpc>
                <a:spcPct val="110000"/>
              </a:lnSpc>
            </a:pPr>
            <a:r>
              <a:rPr lang="en-US" dirty="0">
                <a:cs typeface="Calibri"/>
              </a:rPr>
              <a:t> “What classes and/or experience can you call on to help with this project?”</a:t>
            </a:r>
          </a:p>
          <a:p>
            <a:pPr lvl="1">
              <a:lnSpc>
                <a:spcPct val="110000"/>
              </a:lnSpc>
            </a:pPr>
            <a:r>
              <a:rPr lang="en-US" dirty="0">
                <a:cs typeface="Calibri"/>
              </a:rPr>
              <a:t>“What technical problems need to be solved to successfully complete this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1637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MDIwNTMwNjB9"/>
  <p:tag name="SLIDO_TYPE" val="SlidoPoll"/>
  <p:tag name="SLIDO_POLL_UUID" val="167e1d92-e319-4346-b6d1-77310ea653b4"/>
  <p:tag name="SLIDO_TIMELINE" val="W3sicG9sbFF1ZXN0aW9uVXVpZCI6ImYzMGVmMDQ2LWRjN2YtNDYxZS05ZmRiLWM3NjhlMjliNzg3YSIsInNob3dSZXN1bHRzIjpmYWxzZSwic2hvd0NvcnJlY3RBbnN3ZXJzIjpmYWxzZSwidm90aW5nTG9ja2VkIjpmYWxzZX0seyJwb2xsUXVlc3Rpb25VdWlkIjoiZjMwZWYwNDYtZGM3Zi00NjFlLTlmZGItYzc2OGUyOWI3ODdhIiwic2hvd1Jlc3VsdHMiOnRydWUsInNob3dDb3JyZWN0QW5zd2VycyI6ZmFsc2UsInZvdGluZ0xvY2tlZCI6ZmFsc2V9XQ=="/>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ELEMENT" val="logo"/>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13063</Words>
  <Application>Microsoft Office PowerPoint</Application>
  <PresentationFormat>On-screen Show (4:3)</PresentationFormat>
  <Paragraphs>1688</Paragraphs>
  <Slides>162</Slides>
  <Notes>59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162</vt:i4>
      </vt:variant>
    </vt:vector>
  </HeadingPairs>
  <TitlesOfParts>
    <vt:vector size="175" baseType="lpstr">
      <vt:lpstr>Algerian</vt:lpstr>
      <vt:lpstr>Arial</vt:lpstr>
      <vt:lpstr>Calibri</vt:lpstr>
      <vt:lpstr>Calibri (Headings)</vt:lpstr>
      <vt:lpstr>Calibri Light</vt:lpstr>
      <vt:lpstr>Roboto</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JEC 3232 side </vt:lpstr>
      <vt:lpstr>PowerPoint Presentation</vt:lpstr>
      <vt:lpstr>PowerPoint Presentation</vt:lpstr>
      <vt:lpstr>PowerPoint Presentation</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Team Ideation Poster</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 – Project Statement and Objectives (PSO)</vt:lpstr>
      <vt:lpstr>Wrap-up - Engineering Tools and Methods (ETM) </vt:lpstr>
      <vt:lpstr>Wrap-up - Documentation</vt:lpstr>
      <vt:lpstr>Wrap-up - Documentation</vt:lpstr>
      <vt:lpstr>Wrap-up - Documentation</vt:lpstr>
      <vt:lpstr>Action Items / Meeting Prep (to be completed BEFORE Day 6)</vt:lpstr>
      <vt:lpstr>Day 6 Agenda</vt:lpstr>
      <vt:lpstr>Engineering Design Process -  Scaffolding Progression</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Board of Directors Review is coming up NEXT WEEK</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2024-02-14T19:17:53Z</dcterms:modified>
</cp:coreProperties>
</file>