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555" r:id="rId14"/>
    <p:sldId id="497" r:id="rId15"/>
    <p:sldId id="556" r:id="rId16"/>
    <p:sldId id="491" r:id="rId17"/>
    <p:sldId id="274" r:id="rId18"/>
    <p:sldId id="464" r:id="rId19"/>
    <p:sldId id="492" r:id="rId20"/>
    <p:sldId id="258" r:id="rId21"/>
    <p:sldId id="400" r:id="rId22"/>
    <p:sldId id="265" r:id="rId23"/>
    <p:sldId id="422" r:id="rId24"/>
    <p:sldId id="506" r:id="rId25"/>
    <p:sldId id="547" r:id="rId26"/>
    <p:sldId id="259" r:id="rId27"/>
    <p:sldId id="261" r:id="rId28"/>
    <p:sldId id="260" r:id="rId29"/>
    <p:sldId id="489" r:id="rId30"/>
    <p:sldId id="423" r:id="rId31"/>
    <p:sldId id="424" r:id="rId32"/>
    <p:sldId id="460" r:id="rId33"/>
    <p:sldId id="526" r:id="rId34"/>
    <p:sldId id="421" r:id="rId35"/>
    <p:sldId id="525" r:id="rId36"/>
    <p:sldId id="440" r:id="rId37"/>
    <p:sldId id="429" r:id="rId38"/>
    <p:sldId id="292" r:id="rId39"/>
    <p:sldId id="487" r:id="rId40"/>
    <p:sldId id="488" r:id="rId41"/>
    <p:sldId id="521" r:id="rId42"/>
    <p:sldId id="531" r:id="rId43"/>
    <p:sldId id="406" r:id="rId44"/>
    <p:sldId id="554" r:id="rId45"/>
    <p:sldId id="264" r:id="rId46"/>
    <p:sldId id="537" r:id="rId47"/>
    <p:sldId id="389" r:id="rId48"/>
    <p:sldId id="426" r:id="rId49"/>
    <p:sldId id="428" r:id="rId50"/>
    <p:sldId id="493" r:id="rId51"/>
    <p:sldId id="441" r:id="rId52"/>
    <p:sldId id="557" r:id="rId53"/>
    <p:sldId id="548" r:id="rId54"/>
    <p:sldId id="473" r:id="rId55"/>
    <p:sldId id="362" r:id="rId56"/>
    <p:sldId id="289" r:id="rId57"/>
    <p:sldId id="468" r:id="rId58"/>
    <p:sldId id="469" r:id="rId59"/>
    <p:sldId id="471" r:id="rId60"/>
    <p:sldId id="558" r:id="rId61"/>
    <p:sldId id="329" r:id="rId62"/>
    <p:sldId id="330" r:id="rId63"/>
    <p:sldId id="331" r:id="rId64"/>
    <p:sldId id="522" r:id="rId65"/>
    <p:sldId id="536" r:id="rId66"/>
    <p:sldId id="407" r:id="rId67"/>
    <p:sldId id="546" r:id="rId68"/>
    <p:sldId id="287" r:id="rId69"/>
    <p:sldId id="539" r:id="rId70"/>
    <p:sldId id="340" r:id="rId71"/>
    <p:sldId id="288" r:id="rId72"/>
    <p:sldId id="290" r:id="rId73"/>
    <p:sldId id="387" r:id="rId74"/>
    <p:sldId id="498" r:id="rId75"/>
    <p:sldId id="560" r:id="rId76"/>
    <p:sldId id="559" r:id="rId77"/>
    <p:sldId id="393" r:id="rId78"/>
    <p:sldId id="499" r:id="rId79"/>
    <p:sldId id="500" r:id="rId80"/>
    <p:sldId id="549" r:id="rId81"/>
    <p:sldId id="408" r:id="rId82"/>
    <p:sldId id="293" r:id="rId83"/>
    <p:sldId id="540" r:id="rId84"/>
    <p:sldId id="394" r:id="rId85"/>
    <p:sldId id="342" r:id="rId86"/>
    <p:sldId id="561" r:id="rId87"/>
    <p:sldId id="474" r:id="rId88"/>
    <p:sldId id="524" r:id="rId89"/>
    <p:sldId id="409" r:id="rId90"/>
    <p:sldId id="518" r:id="rId91"/>
    <p:sldId id="541" r:id="rId92"/>
    <p:sldId id="508" r:id="rId93"/>
    <p:sldId id="509" r:id="rId94"/>
    <p:sldId id="510" r:id="rId95"/>
    <p:sldId id="511" r:id="rId96"/>
    <p:sldId id="552" r:id="rId97"/>
    <p:sldId id="513" r:id="rId98"/>
    <p:sldId id="346" r:id="rId99"/>
    <p:sldId id="314" r:id="rId100"/>
    <p:sldId id="327" r:id="rId101"/>
    <p:sldId id="514" r:id="rId102"/>
    <p:sldId id="515" r:id="rId103"/>
    <p:sldId id="336" r:id="rId104"/>
    <p:sldId id="516" r:id="rId105"/>
    <p:sldId id="348" r:id="rId106"/>
    <p:sldId id="351" r:id="rId107"/>
    <p:sldId id="527" r:id="rId108"/>
    <p:sldId id="532" r:id="rId109"/>
    <p:sldId id="533" r:id="rId110"/>
    <p:sldId id="534" r:id="rId111"/>
    <p:sldId id="550" r:id="rId112"/>
    <p:sldId id="551" r:id="rId113"/>
    <p:sldId id="519" r:id="rId114"/>
    <p:sldId id="298" r:id="rId115"/>
    <p:sldId id="542" r:id="rId116"/>
    <p:sldId id="386" r:id="rId117"/>
    <p:sldId id="446" r:id="rId118"/>
    <p:sldId id="447" r:id="rId119"/>
    <p:sldId id="450" r:id="rId120"/>
    <p:sldId id="448" r:id="rId121"/>
    <p:sldId id="401" r:id="rId122"/>
    <p:sldId id="476" r:id="rId123"/>
    <p:sldId id="485" r:id="rId124"/>
    <p:sldId id="504" r:id="rId125"/>
    <p:sldId id="528" r:id="rId126"/>
    <p:sldId id="410" r:id="rId127"/>
    <p:sldId id="300" r:id="rId128"/>
    <p:sldId id="543" r:id="rId129"/>
    <p:sldId id="385" r:id="rId130"/>
    <p:sldId id="382" r:id="rId131"/>
    <p:sldId id="343" r:id="rId132"/>
    <p:sldId id="344" r:id="rId133"/>
    <p:sldId id="345" r:id="rId134"/>
    <p:sldId id="381" r:id="rId135"/>
    <p:sldId id="459" r:id="rId136"/>
    <p:sldId id="529" r:id="rId137"/>
    <p:sldId id="411" r:id="rId138"/>
    <p:sldId id="302" r:id="rId139"/>
    <p:sldId id="544" r:id="rId140"/>
    <p:sldId id="384" r:id="rId141"/>
    <p:sldId id="494" r:id="rId142"/>
    <p:sldId id="404" r:id="rId143"/>
    <p:sldId id="495" r:id="rId144"/>
    <p:sldId id="496" r:id="rId145"/>
    <p:sldId id="486" r:id="rId146"/>
    <p:sldId id="530" r:id="rId147"/>
    <p:sldId id="535" r:id="rId148"/>
    <p:sldId id="412" r:id="rId149"/>
    <p:sldId id="304" r:id="rId150"/>
    <p:sldId id="545" r:id="rId151"/>
    <p:sldId id="395" r:id="rId152"/>
    <p:sldId id="396" r:id="rId153"/>
    <p:sldId id="397" r:id="rId154"/>
    <p:sldId id="398" r:id="rId155"/>
    <p:sldId id="413" r:id="rId156"/>
    <p:sldId id="562" r:id="rId157"/>
    <p:sldId id="563" r:id="rId158"/>
    <p:sldId id="564" r:id="rId159"/>
    <p:sldId id="482" r:id="rId160"/>
    <p:sldId id="55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37" autoAdjust="0"/>
    <p:restoredTop sz="92877" autoAdjust="0"/>
  </p:normalViewPr>
  <p:slideViewPr>
    <p:cSldViewPr>
      <p:cViewPr>
        <p:scale>
          <a:sx n="60" d="100"/>
          <a:sy n="60" d="100"/>
        </p:scale>
        <p:origin x="140" y="-140"/>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16680"/>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pt>
    <dgm:pt modelId="{4BF7CE7B-6192-4EA5-A66B-8F39D9BB0B59}" type="pres">
      <dgm:prSet presAssocID="{541F2AAD-B40A-4985-9A01-4BDC8731B840}" presName="rootConnector1" presStyleLbl="node1" presStyleIdx="0" presStyleCnt="0"/>
      <dgm:spPr/>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pt>
    <dgm:pt modelId="{2FE6BDC5-0C99-471B-8A16-D7FA2E79D864}" type="pres">
      <dgm:prSet presAssocID="{4EA2FE87-4F5C-4E04-A42E-7F45B3FD17E2}" presName="rootConnector" presStyleLbl="node2" presStyleIdx="0" presStyleCnt="4"/>
      <dgm:spPr/>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pt>
    <dgm:pt modelId="{D48BDA00-8EA4-4E21-93CD-A6CEEC011A3F}" type="pres">
      <dgm:prSet presAssocID="{D1EE0023-6B0B-4118-A4CF-560789DEF780}" presName="rootConnector" presStyleLbl="node3" presStyleIdx="0" presStyleCnt="3"/>
      <dgm:spPr/>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pt>
    <dgm:pt modelId="{65D925D2-1237-4CFE-8849-8F2EEB28F8CB}" type="pres">
      <dgm:prSet presAssocID="{DA96A809-EF4B-4E2E-A7C4-F9BB4A141CC0}" presName="rootConnector" presStyleLbl="node3" presStyleIdx="1" presStyleCnt="3"/>
      <dgm:spPr/>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pt>
    <dgm:pt modelId="{8B3F58A0-5EAF-4C5E-958A-E3BBC796B3B6}" type="pres">
      <dgm:prSet presAssocID="{70B6A4FF-07A7-4C52-8715-DE1D7F968330}" presName="rootConnector" presStyleLbl="node3" presStyleIdx="2" presStyleCnt="3"/>
      <dgm:spPr/>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pt>
    <dgm:pt modelId="{DB812B21-AC35-4841-BC31-F19D75A19EAA}" type="pres">
      <dgm:prSet presAssocID="{90250236-1D63-452F-A33A-132E3697570C}" presName="rootConnector" presStyleLbl="node2" presStyleIdx="1" presStyleCnt="4"/>
      <dgm:spPr/>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pt>
    <dgm:pt modelId="{9554EF09-A9F6-45FC-B8AB-FEE68123081A}" type="pres">
      <dgm:prSet presAssocID="{7FDD2B7F-DB7B-4A15-8EA4-2F0A77B1679D}" presName="rootConnector" presStyleLbl="node2" presStyleIdx="2" presStyleCnt="4"/>
      <dgm:spPr/>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pt>
    <dgm:pt modelId="{6F6812D7-B2DF-49ED-98FE-FF6BF12CFB44}" type="pres">
      <dgm:prSet presAssocID="{4BDE0A72-D512-4CCA-B035-8E51CCB22C4F}" presName="rootConnector" presStyleLbl="node2" presStyleIdx="3" presStyleCnt="4"/>
      <dgm:spPr/>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DC796A15-5B66-4EDA-B83F-6524DEA871D9}" type="presOf" srcId="{DDC6EAF3-5235-49D6-B45A-865730FD9ECB}" destId="{0828F414-367F-4CC7-A56C-25742BEACA9D}" srcOrd="0" destOrd="0" presId="urn:microsoft.com/office/officeart/2005/8/layout/orgChart1"/>
    <dgm:cxn modelId="{FE83B518-4152-47F6-8353-60D9D29F5242}" type="presOf" srcId="{70B6A4FF-07A7-4C52-8715-DE1D7F968330}" destId="{1D4C2224-B046-4173-BDA6-E12AE5B1A184}"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388FBB23-29CF-4B4D-888A-F79C85D9545D}" type="presOf" srcId="{D1EE0023-6B0B-4118-A4CF-560789DEF780}" destId="{D3FF5B15-8A48-4E7B-BA6F-AC5C1608185E}"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118B0A32-188F-4A0B-9DD2-F2F7D30C56C6}" type="presOf" srcId="{4BDE0A72-D512-4CCA-B035-8E51CCB22C4F}" destId="{6F6812D7-B2DF-49ED-98FE-FF6BF12CFB44}" srcOrd="1" destOrd="0" presId="urn:microsoft.com/office/officeart/2005/8/layout/orgChart1"/>
    <dgm:cxn modelId="{0630C041-2474-4995-855F-ECB011267D49}" srcId="{4EA2FE87-4F5C-4E04-A42E-7F45B3FD17E2}" destId="{70B6A4FF-07A7-4C52-8715-DE1D7F968330}" srcOrd="2" destOrd="0" parTransId="{B16AAE80-4238-4CE6-8E36-9C1C49818532}" sibTransId="{7019F39B-1A23-45AB-B30B-9EB234DB5E02}"/>
    <dgm:cxn modelId="{B5CFDB62-9074-4AC1-8F08-9EBD6B0EDC47}" type="presOf" srcId="{B16AAE80-4238-4CE6-8E36-9C1C49818532}" destId="{2D05185A-1E27-485B-8DC3-D75D19DF5C9A}" srcOrd="0"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47594370-B21D-452B-84F7-3B875C113E7D}" srcId="{541F2AAD-B40A-4985-9A01-4BDC8731B840}" destId="{4BDE0A72-D512-4CCA-B035-8E51CCB22C4F}" srcOrd="3" destOrd="0" parTransId="{1D27FBB4-CD23-4A52-BC40-8AB436ADEC10}" sibTransId="{97FCF31A-069C-42F9-BC88-FA9697D54E06}"/>
    <dgm:cxn modelId="{244BE57B-94BF-4877-94EA-8951EAB70570}" type="presOf" srcId="{B12D0190-F7BA-40A7-B3D6-42CDFA6A3680}" destId="{AF650E01-9DFC-4849-AAB7-63D24DD045A2}"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78F64D9D-4FE8-4917-A3AC-6D23BF247A1D}" type="presOf" srcId="{DA96A809-EF4B-4E2E-A7C4-F9BB4A141CC0}" destId="{65D925D2-1237-4CFE-8849-8F2EEB28F8CB}" srcOrd="1"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D42DC7A6-0F92-45AB-B741-4618D1C17A11}" type="presOf" srcId="{4BDE0A72-D512-4CCA-B035-8E51CCB22C4F}" destId="{AAFDC39D-AE75-4D10-8F22-4F7CBC7B3A99}"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F8264FAB-CC68-41DA-9FC7-6767AC8B073D}" type="presOf" srcId="{DA96A809-EF4B-4E2E-A7C4-F9BB4A141CC0}" destId="{54EBC71F-D61C-49EB-99BF-ED02E8F37E14}" srcOrd="0" destOrd="0" presId="urn:microsoft.com/office/officeart/2005/8/layout/orgChart1"/>
    <dgm:cxn modelId="{09C19CAE-F09C-4314-BC57-AA16D7C32B1E}" type="presOf" srcId="{7FDD2B7F-DB7B-4A15-8EA4-2F0A77B1679D}" destId="{9554EF09-A9F6-45FC-B8AB-FEE68123081A}" srcOrd="1" destOrd="0" presId="urn:microsoft.com/office/officeart/2005/8/layout/orgChart1"/>
    <dgm:cxn modelId="{39CA08B7-0FB5-453F-8145-563A3FAAB5D2}" type="presOf" srcId="{712108BE-6A07-4898-A89C-C633F4215360}" destId="{24BA287A-4C5E-4928-B401-0810DC0E514C}"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B8F25EC4-0B05-4F6E-980F-82723DC24C63}" type="presOf" srcId="{4EA2FE87-4F5C-4E04-A42E-7F45B3FD17E2}" destId="{2FE6BDC5-0C99-471B-8A16-D7FA2E79D864}" srcOrd="1" destOrd="0" presId="urn:microsoft.com/office/officeart/2005/8/layout/orgChart1"/>
    <dgm:cxn modelId="{822FAAC5-E97E-4C7E-8913-B070764CCE61}" type="presOf" srcId="{D1EE0023-6B0B-4118-A4CF-560789DEF780}" destId="{D48BDA00-8EA4-4E21-93CD-A6CEEC011A3F}"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E3DD8BD9-047A-4CE6-AEA7-C14A985772FE}" type="presOf" srcId="{541F2AAD-B40A-4985-9A01-4BDC8731B840}" destId="{4BF7CE7B-6192-4EA5-A66B-8F39D9BB0B59}"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111840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explicitly have this as an activity, acknowledge that it will happen organically during Needs definition.</a:t>
            </a:r>
          </a:p>
        </p:txBody>
      </p:sp>
      <p:sp>
        <p:nvSpPr>
          <p:cNvPr id="4" name="Slide Number Placeholder 3"/>
          <p:cNvSpPr>
            <a:spLocks noGrp="1"/>
          </p:cNvSpPr>
          <p:nvPr>
            <p:ph type="sldNum" sz="quarter" idx="5"/>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74490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114</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115</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119</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120</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these for our notes</a:t>
            </a: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dirty="0"/>
          </a:p>
        </p:txBody>
      </p:sp>
    </p:spTree>
    <p:extLst>
      <p:ext uri="{BB962C8B-B14F-4D97-AF65-F5344CB8AC3E}">
        <p14:creationId xmlns:p14="http://schemas.microsoft.com/office/powerpoint/2010/main" val="86297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87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156</a:t>
            </a:fld>
            <a:endParaRPr lang="en-US" dirty="0"/>
          </a:p>
        </p:txBody>
      </p:sp>
    </p:spTree>
    <p:extLst>
      <p:ext uri="{BB962C8B-B14F-4D97-AF65-F5344CB8AC3E}">
        <p14:creationId xmlns:p14="http://schemas.microsoft.com/office/powerpoint/2010/main" val="4097146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10291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wiki/Templates_and_Forms"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43.xml"/><Relationship Id="rId7" Type="http://schemas.openxmlformats.org/officeDocument/2006/relationships/slide" Target="slide11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slide" Target="slide80.xml"/><Relationship Id="rId10" Type="http://schemas.openxmlformats.org/officeDocument/2006/relationships/slide" Target="slide147.xml"/><Relationship Id="rId4" Type="http://schemas.openxmlformats.org/officeDocument/2006/relationships/slide" Target="slide66.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entry/Rubrics/Needs%20and%20Requirements%20rubric.docx" TargetMode="External"/><Relationship Id="rId5" Type="http://schemas.openxmlformats.org/officeDocument/2006/relationships/hyperlink" Target="https://designlab.eng.rpi.edu/edn/projects/capstone-support-dev/repository/112/raw/Course%20Documents/RMPL%20Safety%20Module%20Completion%20Instructions-Percipio%20.pdf" TargetMode="External"/><Relationship Id="rId4" Type="http://schemas.openxmlformats.org/officeDocument/2006/relationships/hyperlink" Target="https://rpi.percipio.com/"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100</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101</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103</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104</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115</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116</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12</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working/Background Info</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work on Concept Generation and Selection </a:t>
              </a:r>
              <a:r>
                <a:rPr lang="en-US" sz="2500" dirty="0">
                  <a:solidFill>
                    <a:prstClr val="black"/>
                  </a:solidFill>
                  <a:highlight>
                    <a:srgbClr val="FFFF00"/>
                  </a:highlight>
                  <a:latin typeface="Calibri" panose="020F0502020204030204"/>
                  <a:ea typeface="+mn-lt"/>
                  <a:cs typeface="Calibri" panose="020F0502020204030204"/>
                </a:rPr>
                <a:t>PPT?</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9AF3-943C-90DB-4506-A0A9E8924F94}"/>
              </a:ext>
            </a:extLst>
          </p:cNvPr>
          <p:cNvSpPr>
            <a:spLocks noGrp="1"/>
          </p:cNvSpPr>
          <p:nvPr>
            <p:ph type="title"/>
          </p:nvPr>
        </p:nvSpPr>
        <p:spPr/>
        <p:txBody>
          <a:bodyPr/>
          <a:lstStyle/>
          <a:p>
            <a:r>
              <a:rPr lang="en-US" dirty="0"/>
              <a:t>Student Expectations</a:t>
            </a:r>
          </a:p>
        </p:txBody>
      </p:sp>
      <p:sp>
        <p:nvSpPr>
          <p:cNvPr id="3" name="Content Placeholder 2">
            <a:extLst>
              <a:ext uri="{FF2B5EF4-FFF2-40B4-BE49-F238E27FC236}">
                <a16:creationId xmlns:a16="http://schemas.microsoft.com/office/drawing/2014/main" id="{CAE9CB5B-9347-9298-5667-9EE46657126F}"/>
              </a:ext>
            </a:extLst>
          </p:cNvPr>
          <p:cNvSpPr>
            <a:spLocks noGrp="1"/>
          </p:cNvSpPr>
          <p:nvPr>
            <p:ph idx="1"/>
          </p:nvPr>
        </p:nvSpPr>
        <p:spPr/>
        <p:txBody>
          <a:bodyPr/>
          <a:lstStyle/>
          <a:p>
            <a:r>
              <a:rPr lang="en-US" dirty="0"/>
              <a:t>What are YOUR expectations for your Capstone experience?</a:t>
            </a:r>
          </a:p>
          <a:p>
            <a:pPr lvl="1"/>
            <a:r>
              <a:rPr lang="en-US" dirty="0"/>
              <a:t>Workload</a:t>
            </a:r>
          </a:p>
          <a:p>
            <a:pPr lvl="1"/>
            <a:r>
              <a:rPr lang="en-US" dirty="0"/>
              <a:t>Teammates</a:t>
            </a:r>
          </a:p>
          <a:p>
            <a:pPr lvl="1"/>
            <a:r>
              <a:rPr lang="en-US" dirty="0"/>
              <a:t>Project</a:t>
            </a:r>
          </a:p>
          <a:p>
            <a:pPr lvl="1"/>
            <a:r>
              <a:rPr lang="en-US" dirty="0"/>
              <a:t>Grading</a:t>
            </a:r>
          </a:p>
          <a:p>
            <a:pPr lvl="1"/>
            <a:endParaRPr lang="en-US" dirty="0"/>
          </a:p>
        </p:txBody>
      </p:sp>
      <p:sp>
        <p:nvSpPr>
          <p:cNvPr id="4" name="Slide Number Placeholder 3">
            <a:extLst>
              <a:ext uri="{FF2B5EF4-FFF2-40B4-BE49-F238E27FC236}">
                <a16:creationId xmlns:a16="http://schemas.microsoft.com/office/drawing/2014/main" id="{B4983405-20A8-B6F5-A68F-A4C1489BC0D8}"/>
              </a:ext>
            </a:extLst>
          </p:cNvPr>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5440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highlight>
                    <a:srgbClr val="FFFF00"/>
                  </a:highlight>
                  <a:ea typeface="+mn-lt"/>
                  <a:cs typeface="Calibri" panose="020F0502020204030204"/>
                </a:rPr>
                <a:t>Update Concept Generation and Selection PPT based on recent effort and update file in Repository – duplicate work of Client Meeting PPT??</a:t>
              </a:r>
            </a:p>
            <a:p>
              <a:pPr marL="0" indent="0" defTabSz="685800">
                <a:spcBef>
                  <a:spcPts val="750"/>
                </a:spcBef>
                <a:buNone/>
              </a:pPr>
              <a:r>
                <a:rPr lang="en-US" sz="1500" dirty="0">
                  <a:solidFill>
                    <a:prstClr val="black"/>
                  </a:solidFill>
                  <a:latin typeface="Calibri" panose="020F0502020204030204"/>
                  <a:ea typeface="+mn-lt"/>
                  <a:cs typeface="Calibri" panose="020F0502020204030204"/>
                </a:rPr>
                <a:t>Create draft of Client Meeting #2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4"/>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143</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p>
            <a:p>
              <a:pPr marL="171450" indent="-171450" defTabSz="685800">
                <a:spcBef>
                  <a:spcPts val="750"/>
                </a:spcBef>
              </a:pPr>
              <a:r>
                <a:rPr lang="en-US" sz="1500" dirty="0">
                  <a:solidFill>
                    <a:prstClr val="black"/>
                  </a:solidFill>
                  <a:latin typeface="Calibri" panose="020F0502020204030204"/>
                  <a:cs typeface="Calibri"/>
                </a:rPr>
                <a:t>Send Client Meeting PPT to Client </a:t>
              </a:r>
              <a:r>
                <a:rPr lang="en-US" sz="1500" b="1" dirty="0">
                  <a:solidFill>
                    <a:prstClr val="black"/>
                  </a:solidFill>
                  <a:latin typeface="Calibri" panose="020F0502020204030204"/>
                  <a:cs typeface="Calibri"/>
                </a:rPr>
                <a:t>24 </a:t>
              </a:r>
              <a:r>
                <a:rPr lang="en-US" sz="1500" b="1" dirty="0" err="1">
                  <a:solidFill>
                    <a:prstClr val="black"/>
                  </a:solidFill>
                  <a:latin typeface="Calibri" panose="020F0502020204030204"/>
                  <a:cs typeface="Calibri"/>
                </a:rPr>
                <a:t>hrs</a:t>
              </a:r>
              <a:r>
                <a:rPr lang="en-US" sz="1500" b="1" dirty="0">
                  <a:solidFill>
                    <a:prstClr val="black"/>
                  </a:solidFill>
                  <a:latin typeface="Calibri" panose="020F0502020204030204"/>
                  <a:cs typeface="Calibri"/>
                </a:rPr>
                <a:t> before meeting</a:t>
              </a:r>
              <a:endParaRPr lang="en-US" sz="1500" b="1"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milestones from Project Planning Activity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3"/>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561528"/>
            <a:chOff x="311110" y="3492312"/>
            <a:chExt cx="7867998" cy="2561528"/>
          </a:xfrm>
        </p:grpSpPr>
        <p:sp>
          <p:nvSpPr>
            <p:cNvPr id="10" name="Content Placeholder 2"/>
            <p:cNvSpPr txBox="1">
              <a:spLocks/>
            </p:cNvSpPr>
            <p:nvPr/>
          </p:nvSpPr>
          <p:spPr>
            <a:xfrm>
              <a:off x="1524000" y="3492312"/>
              <a:ext cx="6655108" cy="71703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193644"/>
              <a:ext cx="6655108" cy="1860196"/>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343402"/>
            <a:ext cx="7783947" cy="2056224"/>
            <a:chOff x="395161" y="1448977"/>
            <a:chExt cx="7783947" cy="2056224"/>
          </a:xfrm>
        </p:grpSpPr>
        <p:sp>
          <p:nvSpPr>
            <p:cNvPr id="8" name="Content Placeholder 2"/>
            <p:cNvSpPr txBox="1">
              <a:spLocks/>
            </p:cNvSpPr>
            <p:nvPr/>
          </p:nvSpPr>
          <p:spPr>
            <a:xfrm>
              <a:off x="1524000" y="1448977"/>
              <a:ext cx="6655108" cy="2056224"/>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spcBef>
                  <a:spcPts val="750"/>
                </a:spcBef>
              </a:pPr>
              <a:r>
                <a:rPr lang="en-US" sz="1400" dirty="0">
                  <a:solidFill>
                    <a:prstClr val="black"/>
                  </a:solidFill>
                  <a:latin typeface="Calibri" panose="020F0502020204030204"/>
                  <a:cs typeface="Calibri"/>
                </a:rPr>
                <a:t>Adjust Issues and Project Plan as necessary</a:t>
              </a:r>
            </a:p>
            <a:p>
              <a:pPr marL="628650" lvl="1" indent="-171450" defTabSz="685800">
                <a:spcBef>
                  <a:spcPts val="750"/>
                </a:spcBef>
              </a:pPr>
              <a:r>
                <a:rPr lang="en-US" sz="1200" dirty="0">
                  <a:solidFill>
                    <a:prstClr val="black"/>
                  </a:solidFill>
                  <a:latin typeface="Calibri" panose="020F0502020204030204"/>
                  <a:cs typeface="Calibri"/>
                </a:rPr>
                <a:t>Account for risks identified</a:t>
              </a:r>
            </a:p>
            <a:p>
              <a:pPr marL="628650" lvl="1" indent="-171450" defTabSz="685800">
                <a:spcBef>
                  <a:spcPts val="750"/>
                </a:spcBef>
              </a:pPr>
              <a:r>
                <a:rPr lang="en-US" sz="1200" dirty="0">
                  <a:solidFill>
                    <a:prstClr val="black"/>
                  </a:solidFill>
                  <a:latin typeface="Calibri" panose="020F0502020204030204"/>
                  <a:cs typeface="Calibri"/>
                </a:rPr>
                <a:t>Map to Milestones (versions)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spTree>
    <p:extLst>
      <p:ext uri="{BB962C8B-B14F-4D97-AF65-F5344CB8AC3E}">
        <p14:creationId xmlns:p14="http://schemas.microsoft.com/office/powerpoint/2010/main" val="35210298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a:bodyPr>
          <a:lstStyle/>
          <a:p>
            <a:r>
              <a:rPr lang="en-US" dirty="0"/>
              <a:t>Engineering Design Process -  Scaffolding Progression</a:t>
            </a:r>
          </a:p>
        </p:txBody>
      </p:sp>
    </p:spTree>
    <p:extLst>
      <p:ext uri="{BB962C8B-B14F-4D97-AF65-F5344CB8AC3E}">
        <p14:creationId xmlns:p14="http://schemas.microsoft.com/office/powerpoint/2010/main" val="26743223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min – System Design</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a:p>
            <a:r>
              <a:rPr lang="en-US" dirty="0"/>
              <a:t>Complete overall system design</a:t>
            </a:r>
          </a:p>
          <a:p>
            <a:r>
              <a:rPr lang="en-US" dirty="0"/>
              <a:t>Create system architecture diagram</a:t>
            </a:r>
          </a:p>
          <a:p>
            <a:r>
              <a:rPr lang="en-US" dirty="0"/>
              <a:t>Identify subsystem definitions and their owners (assignees)</a:t>
            </a:r>
          </a:p>
          <a:p>
            <a:pPr lvl="1"/>
            <a:r>
              <a:rPr lang="en-US" dirty="0"/>
              <a:t>One person per subsystem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1375851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highlight>
                  <a:srgbClr val="FFFF00"/>
                </a:highlight>
                <a:cs typeface="Calibri"/>
              </a:rPr>
              <a:t>5</a:t>
            </a:r>
            <a:r>
              <a:rPr lang="en-US" sz="3600" dirty="0">
                <a:cs typeface="Calibri"/>
              </a:rPr>
              <a:t>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2347362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39</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40</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The Project Description sets the project’s initial direction. Read it carefully!</a:t>
              </a:r>
              <a:endParaRPr lang="en-US" sz="1500" dirty="0">
                <a:solidFill>
                  <a:prstClr val="black"/>
                </a:solidFill>
                <a:highlight>
                  <a:srgbClr val="FFFF00"/>
                </a:highlight>
                <a:latin typeface="Calibri" panose="020F0502020204030204"/>
              </a:endParaRPr>
            </a:p>
            <a:p>
              <a:pPr marL="171450" indent="-171450" defTabSz="685800">
                <a:lnSpc>
                  <a:spcPct val="120000"/>
                </a:lnSpc>
                <a:spcBef>
                  <a:spcPts val="750"/>
                </a:spcBef>
              </a:pPr>
              <a:r>
                <a:rPr lang="en-US" sz="1500" dirty="0">
                  <a:solidFill>
                    <a:prstClr val="black"/>
                  </a:solidFill>
                  <a:latin typeface="Calibri" panose="020F0502020204030204"/>
                </a:rPr>
                <a:t>We invite you to bring project questions to next class.</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sp>
        <p:nvSpPr>
          <p:cNvPr id="3" name="TextBox 2">
            <a:extLst>
              <a:ext uri="{FF2B5EF4-FFF2-40B4-BE49-F238E27FC236}">
                <a16:creationId xmlns:a16="http://schemas.microsoft.com/office/drawing/2014/main" id="{C00EC4FB-7645-14D4-050A-EF71D258251E}"/>
              </a:ext>
            </a:extLst>
          </p:cNvPr>
          <p:cNvSpPr txBox="1"/>
          <p:nvPr/>
        </p:nvSpPr>
        <p:spPr>
          <a:xfrm>
            <a:off x="6705600" y="1489473"/>
            <a:ext cx="1809750" cy="369332"/>
          </a:xfrm>
          <a:prstGeom prst="rect">
            <a:avLst/>
          </a:prstGeom>
          <a:noFill/>
        </p:spPr>
        <p:txBody>
          <a:bodyPr wrap="square" rtlCol="0">
            <a:spAutoFit/>
          </a:bodyPr>
          <a:lstStyle/>
          <a:p>
            <a:r>
              <a:rPr lang="en-US" dirty="0">
                <a:solidFill>
                  <a:srgbClr val="FF0000"/>
                </a:solidFill>
              </a:rPr>
              <a:t>UPDATE link</a:t>
            </a:r>
          </a:p>
        </p:txBody>
      </p:sp>
      <p:sp>
        <p:nvSpPr>
          <p:cNvPr id="6" name="TextBox 5">
            <a:extLst>
              <a:ext uri="{FF2B5EF4-FFF2-40B4-BE49-F238E27FC236}">
                <a16:creationId xmlns:a16="http://schemas.microsoft.com/office/drawing/2014/main" id="{D8219BA4-832B-6F6A-3E05-EB903EC73703}"/>
              </a:ext>
            </a:extLst>
          </p:cNvPr>
          <p:cNvSpPr txBox="1"/>
          <p:nvPr/>
        </p:nvSpPr>
        <p:spPr>
          <a:xfrm>
            <a:off x="7010400" y="4064014"/>
            <a:ext cx="1809750" cy="646331"/>
          </a:xfrm>
          <a:prstGeom prst="rect">
            <a:avLst/>
          </a:prstGeom>
          <a:noFill/>
        </p:spPr>
        <p:txBody>
          <a:bodyPr wrap="square" rtlCol="0">
            <a:spAutoFit/>
          </a:bodyPr>
          <a:lstStyle/>
          <a:p>
            <a:r>
              <a:rPr lang="en-US" dirty="0">
                <a:solidFill>
                  <a:srgbClr val="FF0000"/>
                </a:solidFill>
              </a:rPr>
              <a:t>Turn </a:t>
            </a:r>
            <a:r>
              <a:rPr lang="en-US" dirty="0" err="1">
                <a:solidFill>
                  <a:srgbClr val="FF0000"/>
                </a:solidFill>
              </a:rPr>
              <a:t>url</a:t>
            </a:r>
            <a:r>
              <a:rPr lang="en-US" dirty="0">
                <a:solidFill>
                  <a:srgbClr val="FF0000"/>
                </a:solidFill>
              </a:rPr>
              <a:t> into embedded link</a:t>
            </a:r>
          </a:p>
        </p:txBody>
      </p:sp>
    </p:spTree>
    <p:extLst>
      <p:ext uri="{BB962C8B-B14F-4D97-AF65-F5344CB8AC3E}">
        <p14:creationId xmlns:p14="http://schemas.microsoft.com/office/powerpoint/2010/main" val="269902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 min – Group Ideation Process</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77500" lnSpcReduction="20000"/>
          </a:bodyPr>
          <a:lstStyle/>
          <a:p>
            <a:pPr marL="0" indent="0">
              <a:buNone/>
            </a:pPr>
            <a:r>
              <a:rPr lang="en-US" sz="2600" b="1" dirty="0">
                <a:cs typeface="Calibri"/>
              </a:rPr>
              <a:t>Goal</a:t>
            </a:r>
          </a:p>
          <a:p>
            <a:pPr marL="0" indent="0">
              <a:lnSpc>
                <a:spcPct val="120000"/>
              </a:lnSpc>
              <a:buNone/>
            </a:pPr>
            <a:r>
              <a:rPr lang="en-US" sz="2900" dirty="0">
                <a:cs typeface="Calibri"/>
              </a:rPr>
              <a:t>Learn and Apply the Group Ideation Process to Document Team Skills</a:t>
            </a:r>
          </a:p>
          <a:p>
            <a:pPr marL="0" indent="0">
              <a:lnSpc>
                <a:spcPct val="120000"/>
              </a:lnSpc>
              <a:buNone/>
            </a:pPr>
            <a:r>
              <a:rPr lang="en-US" sz="2900" b="1" dirty="0">
                <a:cs typeface="Calibri"/>
              </a:rPr>
              <a:t>Time boxed exercise: </a:t>
            </a:r>
            <a:r>
              <a:rPr lang="en-US" sz="2900" dirty="0">
                <a:cs typeface="Calibri"/>
              </a:rPr>
              <a:t> It may feel rushed, things may not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dirty="0"/>
          </a:p>
        </p:txBody>
      </p:sp>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8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9" name="TextBox 8">
            <a:extLst>
              <a:ext uri="{FF2B5EF4-FFF2-40B4-BE49-F238E27FC236}">
                <a16:creationId xmlns:a16="http://schemas.microsoft.com/office/drawing/2014/main" id="{98C9AFF6-5D81-3C43-BEF1-DF1E0770654B}"/>
              </a:ext>
            </a:extLst>
          </p:cNvPr>
          <p:cNvSpPr txBox="1"/>
          <p:nvPr/>
        </p:nvSpPr>
        <p:spPr>
          <a:xfrm>
            <a:off x="6019800" y="4343400"/>
            <a:ext cx="2438400" cy="369332"/>
          </a:xfrm>
          <a:prstGeom prst="rect">
            <a:avLst/>
          </a:prstGeom>
          <a:noFill/>
        </p:spPr>
        <p:txBody>
          <a:bodyPr wrap="square" rtlCol="0">
            <a:spAutoFit/>
          </a:bodyPr>
          <a:lstStyle/>
          <a:p>
            <a:r>
              <a:rPr lang="en-US" b="1" dirty="0">
                <a:solidFill>
                  <a:srgbClr val="FF0000"/>
                </a:solidFill>
              </a:rPr>
              <a:t>REWRITE FOR SKILLS</a:t>
            </a:r>
          </a:p>
        </p:txBody>
      </p:sp>
    </p:spTree>
    <p:extLst>
      <p:ext uri="{BB962C8B-B14F-4D97-AF65-F5344CB8AC3E}">
        <p14:creationId xmlns:p14="http://schemas.microsoft.com/office/powerpoint/2010/main" val="3684635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A07A-3938-0223-6571-7F37168E37E9}"/>
              </a:ext>
            </a:extLst>
          </p:cNvPr>
          <p:cNvSpPr>
            <a:spLocks noGrp="1"/>
          </p:cNvSpPr>
          <p:nvPr>
            <p:ph type="title"/>
          </p:nvPr>
        </p:nvSpPr>
        <p:spPr/>
        <p:txBody>
          <a:bodyPr/>
          <a:lstStyle/>
          <a:p>
            <a:r>
              <a:rPr lang="en-US" dirty="0"/>
              <a:t>Identifying Team Skills</a:t>
            </a:r>
          </a:p>
        </p:txBody>
      </p:sp>
      <p:sp>
        <p:nvSpPr>
          <p:cNvPr id="3" name="Content Placeholder 2">
            <a:extLst>
              <a:ext uri="{FF2B5EF4-FFF2-40B4-BE49-F238E27FC236}">
                <a16:creationId xmlns:a16="http://schemas.microsoft.com/office/drawing/2014/main" id="{0C95D4A1-00D6-0BAB-0F32-5C70F160A34B}"/>
              </a:ext>
            </a:extLst>
          </p:cNvPr>
          <p:cNvSpPr>
            <a:spLocks noGrp="1"/>
          </p:cNvSpPr>
          <p:nvPr>
            <p:ph idx="1"/>
          </p:nvPr>
        </p:nvSpPr>
        <p:spPr/>
        <p:txBody>
          <a:bodyPr/>
          <a:lstStyle/>
          <a:p>
            <a:r>
              <a:rPr lang="en-US" sz="2400" dirty="0">
                <a:ea typeface="+mj-lt"/>
                <a:cs typeface="+mj-lt"/>
              </a:rPr>
              <a:t>What classes can you call on to help with this project? </a:t>
            </a:r>
          </a:p>
          <a:p>
            <a:r>
              <a:rPr lang="en-US" sz="2400" dirty="0">
                <a:ea typeface="+mj-lt"/>
                <a:cs typeface="+mj-lt"/>
              </a:rPr>
              <a:t>What experience can you call on to help with this project? </a:t>
            </a:r>
          </a:p>
          <a:p>
            <a:endParaRPr lang="en-US" sz="2400" dirty="0">
              <a:ea typeface="+mj-lt"/>
              <a:cs typeface="+mj-lt"/>
            </a:endParaRPr>
          </a:p>
          <a:p>
            <a:r>
              <a:rPr lang="en-US" sz="2400" dirty="0">
                <a:ea typeface="+mj-lt"/>
                <a:cs typeface="+mj-lt"/>
              </a:rPr>
              <a:t>NEED MORE PROMPTS</a:t>
            </a:r>
          </a:p>
          <a:p>
            <a:endParaRPr lang="en-US" sz="2400" dirty="0">
              <a:ea typeface="+mj-lt"/>
              <a:cs typeface="+mj-lt"/>
            </a:endParaRPr>
          </a:p>
          <a:p>
            <a:endParaRPr lang="en-US" sz="2400" dirty="0">
              <a:ea typeface="+mj-lt"/>
              <a:cs typeface="+mj-lt"/>
            </a:endParaRPr>
          </a:p>
          <a:p>
            <a:endParaRPr lang="en-US" dirty="0"/>
          </a:p>
        </p:txBody>
      </p:sp>
      <p:sp>
        <p:nvSpPr>
          <p:cNvPr id="4" name="Slide Number Placeholder 3">
            <a:extLst>
              <a:ext uri="{FF2B5EF4-FFF2-40B4-BE49-F238E27FC236}">
                <a16:creationId xmlns:a16="http://schemas.microsoft.com/office/drawing/2014/main" id="{3907F02F-614E-275A-B9C3-FEF8C29562A0}"/>
              </a:ext>
            </a:extLst>
          </p:cNvPr>
          <p:cNvSpPr>
            <a:spLocks noGrp="1"/>
          </p:cNvSpPr>
          <p:nvPr>
            <p:ph type="sldNum" sz="quarter" idx="12"/>
          </p:nvPr>
        </p:nvSpPr>
        <p:spPr/>
        <p:txBody>
          <a:bodyPr/>
          <a:lstStyle/>
          <a:p>
            <a:fld id="{028FE254-016A-4E51-98AE-D4B4E3F12C32}" type="slidenum">
              <a:rPr lang="en-US" smtClean="0"/>
              <a:t>50</a:t>
            </a:fld>
            <a:endParaRPr lang="en-US" dirty="0"/>
          </a:p>
        </p:txBody>
      </p:sp>
    </p:spTree>
    <p:extLst>
      <p:ext uri="{BB962C8B-B14F-4D97-AF65-F5344CB8AC3E}">
        <p14:creationId xmlns:p14="http://schemas.microsoft.com/office/powerpoint/2010/main" val="1435417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51</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52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3BF5-A4B1-C2DC-B2D2-9BBFAEBF0098}"/>
              </a:ext>
            </a:extLst>
          </p:cNvPr>
          <p:cNvSpPr>
            <a:spLocks noGrp="1"/>
          </p:cNvSpPr>
          <p:nvPr>
            <p:ph type="title"/>
          </p:nvPr>
        </p:nvSpPr>
        <p:spPr/>
        <p:txBody>
          <a:bodyPr/>
          <a:lstStyle/>
          <a:p>
            <a:r>
              <a:rPr lang="en-US" dirty="0"/>
              <a:t>Client Meeting 1 - Kickoff</a:t>
            </a:r>
          </a:p>
        </p:txBody>
      </p:sp>
      <p:sp>
        <p:nvSpPr>
          <p:cNvPr id="3" name="Content Placeholder 2">
            <a:extLst>
              <a:ext uri="{FF2B5EF4-FFF2-40B4-BE49-F238E27FC236}">
                <a16:creationId xmlns:a16="http://schemas.microsoft.com/office/drawing/2014/main" id="{BA3B2819-468B-4185-43A6-60276A2BDDAC}"/>
              </a:ext>
            </a:extLst>
          </p:cNvPr>
          <p:cNvSpPr>
            <a:spLocks noGrp="1"/>
          </p:cNvSpPr>
          <p:nvPr>
            <p:ph idx="1"/>
          </p:nvPr>
        </p:nvSpPr>
        <p:spPr/>
        <p:txBody>
          <a:bodyPr/>
          <a:lstStyle/>
          <a:p>
            <a:r>
              <a:rPr lang="en-US" dirty="0"/>
              <a:t>Translate information from the Project Description to the first few slides in the deck</a:t>
            </a:r>
          </a:p>
          <a:p>
            <a:r>
              <a:rPr lang="en-US" dirty="0"/>
              <a:t>Add your questions from today</a:t>
            </a:r>
          </a:p>
          <a:p>
            <a:r>
              <a:rPr lang="en-US" dirty="0"/>
              <a:t>Complete the slides before next class</a:t>
            </a:r>
          </a:p>
        </p:txBody>
      </p:sp>
      <p:sp>
        <p:nvSpPr>
          <p:cNvPr id="4" name="Slide Number Placeholder 3">
            <a:extLst>
              <a:ext uri="{FF2B5EF4-FFF2-40B4-BE49-F238E27FC236}">
                <a16:creationId xmlns:a16="http://schemas.microsoft.com/office/drawing/2014/main" id="{778F2EA8-A579-2A1F-A286-9EDD2B234965}"/>
              </a:ext>
            </a:extLst>
          </p:cNvPr>
          <p:cNvSpPr>
            <a:spLocks noGrp="1"/>
          </p:cNvSpPr>
          <p:nvPr>
            <p:ph type="sldNum" sz="quarter" idx="12"/>
          </p:nvPr>
        </p:nvSpPr>
        <p:spPr/>
        <p:txBody>
          <a:bodyPr/>
          <a:lstStyle/>
          <a:p>
            <a:fld id="{B044824F-EBE0-443F-8A8F-F64816AF04DC}" type="slidenum">
              <a:rPr lang="en-US" smtClean="0"/>
              <a:t>58</a:t>
            </a:fld>
            <a:endParaRPr lang="en-US" dirty="0"/>
          </a:p>
        </p:txBody>
      </p:sp>
      <p:sp>
        <p:nvSpPr>
          <p:cNvPr id="5" name="TextBox 4">
            <a:extLst>
              <a:ext uri="{FF2B5EF4-FFF2-40B4-BE49-F238E27FC236}">
                <a16:creationId xmlns:a16="http://schemas.microsoft.com/office/drawing/2014/main" id="{755D03A1-2D9A-71ED-4979-C786A83D8B07}"/>
              </a:ext>
            </a:extLst>
          </p:cNvPr>
          <p:cNvSpPr txBox="1"/>
          <p:nvPr/>
        </p:nvSpPr>
        <p:spPr>
          <a:xfrm>
            <a:off x="7467600" y="5486400"/>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3088988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59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60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61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Fill out Client Meeting #1 PPT slides.</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6000" dirty="0">
                  <a:solidFill>
                    <a:prstClr val="black"/>
                  </a:solidFill>
                  <a:latin typeface="Calibri" panose="020F0502020204030204"/>
                </a:rPr>
                <a:t>We invite you to bring project questions to next class.</a:t>
              </a:r>
              <a:endParaRPr lang="en-US" sz="6000" dirty="0">
                <a:solidFill>
                  <a:prstClr val="black"/>
                </a:solidFill>
                <a:latin typeface="Calibri" panose="020F0502020204030204"/>
                <a:cs typeface="Calibri"/>
              </a:endParaRP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Background Info Forum titled “Initial Needs and Requirements”. First member creates the thread, other members reply to add their thoughts.</a:t>
              </a:r>
            </a:p>
            <a:p>
              <a:pPr marL="628650" lvl="1" indent="-171450" defTabSz="685800">
                <a:spcBef>
                  <a:spcPts val="750"/>
                </a:spcBef>
              </a:pPr>
              <a:r>
                <a:rPr lang="en-US" sz="5200" dirty="0">
                  <a:solidFill>
                    <a:prstClr val="black"/>
                  </a:solidFill>
                  <a:latin typeface="Calibri" panose="020F0502020204030204"/>
                </a:rPr>
                <a:t>Watch Initial Postings Video (7.5 min)</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 to prepare for Client meeting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Tree>
    <p:extLst>
      <p:ext uri="{BB962C8B-B14F-4D97-AF65-F5344CB8AC3E}">
        <p14:creationId xmlns:p14="http://schemas.microsoft.com/office/powerpoint/2010/main" val="3761273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65</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66</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69</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C10C-F3D4-079B-98BD-DBBEED438A14}"/>
              </a:ext>
            </a:extLst>
          </p:cNvPr>
          <p:cNvSpPr>
            <a:spLocks noGrp="1"/>
          </p:cNvSpPr>
          <p:nvPr>
            <p:ph type="title"/>
          </p:nvPr>
        </p:nvSpPr>
        <p:spPr/>
        <p:txBody>
          <a:bodyPr/>
          <a:lstStyle/>
          <a:p>
            <a:r>
              <a:rPr lang="en-US" dirty="0"/>
              <a:t>Developing Customer Needs</a:t>
            </a:r>
          </a:p>
        </p:txBody>
      </p:sp>
      <p:sp>
        <p:nvSpPr>
          <p:cNvPr id="3" name="Content Placeholder 2">
            <a:extLst>
              <a:ext uri="{FF2B5EF4-FFF2-40B4-BE49-F238E27FC236}">
                <a16:creationId xmlns:a16="http://schemas.microsoft.com/office/drawing/2014/main" id="{384B80C4-12FE-394A-59BF-4C8C7093A0AE}"/>
              </a:ext>
            </a:extLst>
          </p:cNvPr>
          <p:cNvSpPr>
            <a:spLocks noGrp="1"/>
          </p:cNvSpPr>
          <p:nvPr>
            <p:ph idx="1"/>
          </p:nvPr>
        </p:nvSpPr>
        <p:spPr/>
        <p:txBody>
          <a:bodyPr/>
          <a:lstStyle/>
          <a:p>
            <a:r>
              <a:rPr lang="en-US" dirty="0"/>
              <a:t>Need something here!!! Maybe it exists elsewhere already…</a:t>
            </a:r>
          </a:p>
        </p:txBody>
      </p:sp>
      <p:sp>
        <p:nvSpPr>
          <p:cNvPr id="4" name="Slide Number Placeholder 3">
            <a:extLst>
              <a:ext uri="{FF2B5EF4-FFF2-40B4-BE49-F238E27FC236}">
                <a16:creationId xmlns:a16="http://schemas.microsoft.com/office/drawing/2014/main" id="{C246B196-6571-7864-90A0-F25F3E9327F8}"/>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903436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1938-F66D-E4D7-FDAC-509F5AAEF36B}"/>
              </a:ext>
            </a:extLst>
          </p:cNvPr>
          <p:cNvSpPr>
            <a:spLocks noGrp="1"/>
          </p:cNvSpPr>
          <p:nvPr>
            <p:ph type="title"/>
          </p:nvPr>
        </p:nvSpPr>
        <p:spPr/>
        <p:txBody>
          <a:bodyPr/>
          <a:lstStyle/>
          <a:p>
            <a:r>
              <a:rPr lang="en-US" dirty="0"/>
              <a:t>Empathize with your Client</a:t>
            </a:r>
          </a:p>
        </p:txBody>
      </p:sp>
      <p:sp>
        <p:nvSpPr>
          <p:cNvPr id="3" name="Content Placeholder 2">
            <a:extLst>
              <a:ext uri="{FF2B5EF4-FFF2-40B4-BE49-F238E27FC236}">
                <a16:creationId xmlns:a16="http://schemas.microsoft.com/office/drawing/2014/main" id="{22299942-77C4-ADDF-52C9-A027D4DF1C62}"/>
              </a:ext>
            </a:extLst>
          </p:cNvPr>
          <p:cNvSpPr>
            <a:spLocks noGrp="1"/>
          </p:cNvSpPr>
          <p:nvPr>
            <p:ph idx="1"/>
          </p:nvPr>
        </p:nvSpPr>
        <p:spPr/>
        <p:txBody>
          <a:bodyPr>
            <a:normAutofit fontScale="92500"/>
          </a:bodyPr>
          <a:lstStyle/>
          <a:p>
            <a:pPr>
              <a:buFont typeface="Arial" panose="020B0604020202020204" pitchFamily="34" charset="0"/>
              <a:buChar char="•"/>
            </a:pPr>
            <a:r>
              <a:rPr lang="en-US" dirty="0"/>
              <a:t>Become curious about people you don't know. Empathetic people are people who are curious about those around them. ... </a:t>
            </a:r>
          </a:p>
          <a:p>
            <a:pPr>
              <a:buFont typeface="Arial" panose="020B0604020202020204" pitchFamily="34" charset="0"/>
              <a:buChar char="•"/>
            </a:pPr>
            <a:r>
              <a:rPr lang="en-US" dirty="0"/>
              <a:t>Focus on similarities rather than differences. ... </a:t>
            </a:r>
          </a:p>
          <a:p>
            <a:pPr>
              <a:buFont typeface="Arial" panose="020B0604020202020204" pitchFamily="34" charset="0"/>
              <a:buChar char="•"/>
            </a:pPr>
            <a:r>
              <a:rPr lang="en-US" dirty="0"/>
              <a:t>Put yourself in someone's shoes. ... </a:t>
            </a:r>
          </a:p>
          <a:p>
            <a:pPr>
              <a:buFont typeface="Arial" panose="020B0604020202020204" pitchFamily="34" charset="0"/>
              <a:buChar char="•"/>
            </a:pPr>
            <a:r>
              <a:rPr lang="en-US" dirty="0"/>
              <a:t>Listen, but also share. ... </a:t>
            </a:r>
          </a:p>
          <a:p>
            <a:pPr>
              <a:buFont typeface="Arial" panose="020B0604020202020204" pitchFamily="34" charset="0"/>
              <a:buChar char="•"/>
            </a:pPr>
            <a:r>
              <a:rPr lang="en-US" dirty="0"/>
              <a:t>Connect with social action movements. ... </a:t>
            </a:r>
          </a:p>
          <a:p>
            <a:pPr>
              <a:buFont typeface="Arial" panose="020B0604020202020204" pitchFamily="34" charset="0"/>
              <a:buChar char="•"/>
            </a:pPr>
            <a:r>
              <a:rPr lang="en-US" dirty="0"/>
              <a:t>Get creative with it.</a:t>
            </a:r>
          </a:p>
          <a:p>
            <a:endParaRPr lang="en-US" dirty="0"/>
          </a:p>
        </p:txBody>
      </p:sp>
      <p:sp>
        <p:nvSpPr>
          <p:cNvPr id="4" name="Slide Number Placeholder 3">
            <a:extLst>
              <a:ext uri="{FF2B5EF4-FFF2-40B4-BE49-F238E27FC236}">
                <a16:creationId xmlns:a16="http://schemas.microsoft.com/office/drawing/2014/main" id="{F0246EF1-6261-7F0A-C0A2-EE221961D60F}"/>
              </a:ext>
            </a:extLst>
          </p:cNvPr>
          <p:cNvSpPr>
            <a:spLocks noGrp="1"/>
          </p:cNvSpPr>
          <p:nvPr>
            <p:ph type="sldNum" sz="quarter" idx="12"/>
          </p:nvPr>
        </p:nvSpPr>
        <p:spPr/>
        <p:txBody>
          <a:bodyPr/>
          <a:lstStyle/>
          <a:p>
            <a:fld id="{B044824F-EBE0-443F-8A8F-F64816AF04DC}" type="slidenum">
              <a:rPr lang="en-US" smtClean="0"/>
              <a:t>74</a:t>
            </a:fld>
            <a:endParaRPr lang="en-US" dirty="0"/>
          </a:p>
        </p:txBody>
      </p:sp>
      <p:sp>
        <p:nvSpPr>
          <p:cNvPr id="5" name="TextBox 4">
            <a:extLst>
              <a:ext uri="{FF2B5EF4-FFF2-40B4-BE49-F238E27FC236}">
                <a16:creationId xmlns:a16="http://schemas.microsoft.com/office/drawing/2014/main" id="{F495C822-6A36-E883-21EB-76105C36AF00}"/>
              </a:ext>
            </a:extLst>
          </p:cNvPr>
          <p:cNvSpPr txBox="1"/>
          <p:nvPr/>
        </p:nvSpPr>
        <p:spPr>
          <a:xfrm>
            <a:off x="8305800" y="370552"/>
            <a:ext cx="4038600" cy="2554545"/>
          </a:xfrm>
          <a:prstGeom prst="rect">
            <a:avLst/>
          </a:prstGeom>
          <a:noFill/>
        </p:spPr>
        <p:txBody>
          <a:bodyPr wrap="square" rtlCol="0">
            <a:spAutoFit/>
          </a:bodyPr>
          <a:lstStyle/>
          <a:p>
            <a:r>
              <a:rPr lang="en-US" sz="4000" b="1" dirty="0">
                <a:solidFill>
                  <a:srgbClr val="FF0000"/>
                </a:solidFill>
              </a:rPr>
              <a:t>REWRITE THIS</a:t>
            </a:r>
          </a:p>
          <a:p>
            <a:r>
              <a:rPr lang="en-US" sz="4000" b="1" dirty="0" err="1">
                <a:solidFill>
                  <a:srgbClr val="FF0000"/>
                </a:solidFill>
              </a:rPr>
              <a:t>Kanna</a:t>
            </a:r>
            <a:r>
              <a:rPr lang="en-US" sz="4000" b="1" dirty="0">
                <a:solidFill>
                  <a:srgbClr val="FF0000"/>
                </a:solidFill>
              </a:rPr>
              <a:t> – do you have materials to share?</a:t>
            </a:r>
          </a:p>
        </p:txBody>
      </p:sp>
      <p:sp>
        <p:nvSpPr>
          <p:cNvPr id="7" name="TextBox 6">
            <a:extLst>
              <a:ext uri="{FF2B5EF4-FFF2-40B4-BE49-F238E27FC236}">
                <a16:creationId xmlns:a16="http://schemas.microsoft.com/office/drawing/2014/main" id="{827010F4-1D3A-5233-C6A9-26A8233A10DE}"/>
              </a:ext>
            </a:extLst>
          </p:cNvPr>
          <p:cNvSpPr txBox="1"/>
          <p:nvPr/>
        </p:nvSpPr>
        <p:spPr>
          <a:xfrm>
            <a:off x="744279" y="5987018"/>
            <a:ext cx="7655442" cy="369332"/>
          </a:xfrm>
          <a:prstGeom prst="rect">
            <a:avLst/>
          </a:prstGeom>
          <a:noFill/>
        </p:spPr>
        <p:txBody>
          <a:bodyPr wrap="square">
            <a:spAutoFit/>
          </a:bodyPr>
          <a:lstStyle/>
          <a:p>
            <a:pPr algn="ctr"/>
            <a:r>
              <a:rPr lang="en-US" dirty="0"/>
              <a:t>https://www.webmd.com/balance/features/how-to-be-more-empathetic</a:t>
            </a:r>
          </a:p>
        </p:txBody>
      </p:sp>
    </p:spTree>
    <p:extLst>
      <p:ext uri="{BB962C8B-B14F-4D97-AF65-F5344CB8AC3E}">
        <p14:creationId xmlns:p14="http://schemas.microsoft.com/office/powerpoint/2010/main" val="453809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76</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Wiki video</a:t>
              </a:r>
            </a:p>
            <a:p>
              <a:pPr marL="628650" lvl="1" indent="-171450" defTabSz="685800">
                <a:spcBef>
                  <a:spcPts val="750"/>
                </a:spcBef>
              </a:pPr>
              <a:r>
                <a:rPr lang="en-US" sz="1000" dirty="0">
                  <a:solidFill>
                    <a:prstClr val="black"/>
                  </a:solidFill>
                  <a:latin typeface="Calibri" panose="020F0502020204030204"/>
                  <a:ea typeface="+mn-lt"/>
                  <a:cs typeface="Calibri" panose="020F0502020204030204"/>
                </a:rPr>
                <a:t>Post personal contact info (name, major, RPI email, phone #) on Wiki in accordance with the Wiki Video.</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Continue posting Needs and Requirements to Background Info Forum thread</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83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BEDE-2156-B6E2-1D51-39446EC5FA62}"/>
              </a:ext>
            </a:extLst>
          </p:cNvPr>
          <p:cNvSpPr>
            <a:spLocks noGrp="1"/>
          </p:cNvSpPr>
          <p:nvPr>
            <p:ph type="title"/>
          </p:nvPr>
        </p:nvSpPr>
        <p:spPr/>
        <p:txBody>
          <a:bodyPr/>
          <a:lstStyle/>
          <a:p>
            <a:r>
              <a:rPr lang="en-US" dirty="0"/>
              <a:t>Requirements for your Customer Needs</a:t>
            </a:r>
          </a:p>
        </p:txBody>
      </p:sp>
      <p:sp>
        <p:nvSpPr>
          <p:cNvPr id="3" name="Content Placeholder 2">
            <a:extLst>
              <a:ext uri="{FF2B5EF4-FFF2-40B4-BE49-F238E27FC236}">
                <a16:creationId xmlns:a16="http://schemas.microsoft.com/office/drawing/2014/main" id="{7AA0C0F2-B378-565F-C970-033E5C1F2AB1}"/>
              </a:ext>
            </a:extLst>
          </p:cNvPr>
          <p:cNvSpPr>
            <a:spLocks noGrp="1"/>
          </p:cNvSpPr>
          <p:nvPr>
            <p:ph idx="1"/>
          </p:nvPr>
        </p:nvSpPr>
        <p:spPr/>
        <p:txBody>
          <a:bodyPr/>
          <a:lstStyle/>
          <a:p>
            <a:pPr marL="0" indent="0">
              <a:buNone/>
            </a:pPr>
            <a:r>
              <a:rPr lang="en-US" dirty="0"/>
              <a:t>For All Projects</a:t>
            </a:r>
          </a:p>
          <a:p>
            <a:r>
              <a:rPr lang="en-US" dirty="0"/>
              <a:t>Add measurable requirements for your needs</a:t>
            </a:r>
          </a:p>
          <a:p>
            <a:r>
              <a:rPr lang="en-US" dirty="0"/>
              <a:t>Continue to generate project questions as you go</a:t>
            </a:r>
          </a:p>
          <a:p>
            <a:endParaRPr lang="en-US" dirty="0"/>
          </a:p>
          <a:p>
            <a:endParaRPr lang="en-US" dirty="0"/>
          </a:p>
          <a:p>
            <a:pPr marL="0" indent="0">
              <a:buNone/>
            </a:pPr>
            <a:r>
              <a:rPr lang="en-US" dirty="0"/>
              <a:t>For Software Projects</a:t>
            </a:r>
          </a:p>
          <a:p>
            <a:r>
              <a:rPr lang="en-US" dirty="0"/>
              <a:t>Make User Stories</a:t>
            </a:r>
          </a:p>
        </p:txBody>
      </p:sp>
      <p:sp>
        <p:nvSpPr>
          <p:cNvPr id="4" name="Slide Number Placeholder 3">
            <a:extLst>
              <a:ext uri="{FF2B5EF4-FFF2-40B4-BE49-F238E27FC236}">
                <a16:creationId xmlns:a16="http://schemas.microsoft.com/office/drawing/2014/main" id="{5433A784-C459-BB80-0D19-6A7B1AB00108}"/>
              </a:ext>
            </a:extLst>
          </p:cNvPr>
          <p:cNvSpPr>
            <a:spLocks noGrp="1"/>
          </p:cNvSpPr>
          <p:nvPr>
            <p:ph type="sldNum" sz="quarter" idx="12"/>
          </p:nvPr>
        </p:nvSpPr>
        <p:spPr/>
        <p:txBody>
          <a:bodyPr/>
          <a:lstStyle/>
          <a:p>
            <a:fld id="{028FE254-016A-4E51-98AE-D4B4E3F12C32}" type="slidenum">
              <a:rPr lang="en-US" smtClean="0"/>
              <a:t>84</a:t>
            </a:fld>
            <a:endParaRPr lang="en-US" dirty="0"/>
          </a:p>
        </p:txBody>
      </p:sp>
      <p:sp>
        <p:nvSpPr>
          <p:cNvPr id="5" name="TextBox 4">
            <a:extLst>
              <a:ext uri="{FF2B5EF4-FFF2-40B4-BE49-F238E27FC236}">
                <a16:creationId xmlns:a16="http://schemas.microsoft.com/office/drawing/2014/main" id="{2711EC17-3671-719F-2AE1-125E60AC3727}"/>
              </a:ext>
            </a:extLst>
          </p:cNvPr>
          <p:cNvSpPr txBox="1"/>
          <p:nvPr/>
        </p:nvSpPr>
        <p:spPr>
          <a:xfrm>
            <a:off x="5801418" y="5620326"/>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945379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5"/>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a:t>
              </a:r>
            </a:p>
            <a:p>
              <a:pPr marL="514350" lvl="1" indent="-214313" defTabSz="685800">
                <a:spcBef>
                  <a:spcPts val="375"/>
                </a:spcBef>
              </a:pPr>
              <a:r>
                <a:rPr lang="en-US" sz="1400" dirty="0">
                  <a:solidFill>
                    <a:prstClr val="black"/>
                  </a:solidFill>
                  <a:ea typeface="+mn-lt"/>
                  <a:cs typeface="Calibri" panose="020F0502020204030204"/>
                </a:rPr>
                <a:t>Post minutes from Client Meeting to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50" dirty="0">
                  <a:latin typeface="Calibri" panose="020F0502020204030204"/>
                  <a:cs typeface="Calibri"/>
                  <a:hlinkClick r:id="rId6"/>
                </a:rPr>
                <a:t>https://designlab.eng.rpi.edu/edn/projects/capstone-support-dev/repository/112/entry/Rubrics/Needs%20and%20Requirements%20rubric.docx</a:t>
              </a:r>
              <a:r>
                <a:rPr lang="en-US" sz="1050" dirty="0">
                  <a:latin typeface="Calibri" panose="020F0502020204030204"/>
                  <a:cs typeface="Calibri"/>
                </a:rPr>
                <a:t> </a:t>
              </a:r>
            </a:p>
            <a:p>
              <a:pPr marL="628650" lvl="1" indent="-171450" defTabSz="685800">
                <a:lnSpc>
                  <a:spcPct val="100000"/>
                </a:lnSpc>
                <a:spcBef>
                  <a:spcPts val="600"/>
                </a:spcBef>
              </a:pPr>
              <a:r>
                <a:rPr lang="en-US" sz="1050" dirty="0">
                  <a:latin typeface="Calibri" panose="020F0502020204030204"/>
                  <a:cs typeface="Calibri"/>
                </a:rPr>
                <a:t>Each team member shall post their observations/comments in the Needs &amp; Requirements Design Forum Thread</a:t>
              </a:r>
            </a:p>
            <a:p>
              <a:pPr marL="628650" lvl="1" indent="-171450" defTabSz="685800">
                <a:lnSpc>
                  <a:spcPct val="100000"/>
                </a:lnSpc>
                <a:spcBef>
                  <a:spcPts val="60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Repository</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87</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95</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98</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99</a:t>
            </a:fld>
            <a:endParaRPr lang="en-US" dirty="0"/>
          </a:p>
        </p:txBody>
      </p:sp>
    </p:spTree>
    <p:extLst>
      <p:ext uri="{BB962C8B-B14F-4D97-AF65-F5344CB8AC3E}">
        <p14:creationId xmlns:p14="http://schemas.microsoft.com/office/powerpoint/2010/main" val="3205869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12929</Words>
  <Application>Microsoft Office PowerPoint</Application>
  <PresentationFormat>On-screen Show (4:3)</PresentationFormat>
  <Paragraphs>1733</Paragraphs>
  <Slides>162</Slides>
  <Notes>63</Notes>
  <HiddenSlides>3</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162</vt:i4>
      </vt:variant>
    </vt:vector>
  </HeadingPairs>
  <TitlesOfParts>
    <vt:vector size="174" baseType="lpstr">
      <vt:lpstr>Algerian</vt:lpstr>
      <vt:lpstr>Arial</vt:lpstr>
      <vt:lpstr>Calibri</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Faculty – Chief Engineers</vt:lpstr>
      <vt:lpstr>Student Expectations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 Standards Agreement Intro</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 min – Group Ideation Process</vt:lpstr>
      <vt:lpstr>Team Ideation Poster Creation Activities</vt:lpstr>
      <vt:lpstr>Identifying Team Skills</vt:lpstr>
      <vt:lpstr>Team Ideation Poster</vt:lpstr>
      <vt:lpstr>15 min - Team Skill Assessment</vt:lpstr>
      <vt:lpstr>30 min - Classify and Assign Questions</vt:lpstr>
      <vt:lpstr>45 min - Customer Needs &amp;  Engineering Requirements Generation</vt:lpstr>
      <vt:lpstr>PowerPoint Presentation</vt:lpstr>
      <vt:lpstr>Generating Ideas for Your Needs</vt:lpstr>
      <vt:lpstr>15 min – Group Review of Needs &amp; Requirements</vt:lpstr>
      <vt:lpstr>Client Meeting 1 - Kickoff</vt:lpstr>
      <vt:lpstr>10 mins – Communication &amp; Documentation Policies</vt:lpstr>
      <vt:lpstr>Electronic Design Notebook (EDN)</vt:lpstr>
      <vt:lpstr>What Should I Document?</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Project Kick-Off Meeting</vt:lpstr>
      <vt:lpstr>30 min - Prior Presentation (if applicable)</vt:lpstr>
      <vt:lpstr>10 min - Engineering Design Process Q&amp;A</vt:lpstr>
      <vt:lpstr>Engineering Design Process Q&amp;A</vt:lpstr>
      <vt:lpstr>Developing Customer Needs</vt:lpstr>
      <vt:lpstr>Empathize with your Client</vt:lpstr>
      <vt:lpstr>15 min – Group Review of Needs &amp; Requirements</vt:lpstr>
      <vt:lpstr>PowerPoint Presentation</vt:lpstr>
      <vt:lpstr>Generating Ideas for Your Needs</vt:lpstr>
      <vt:lpstr>5 min – Wrap-up</vt:lpstr>
      <vt:lpstr>Action Items / Meeting Prep (what you might call homework, to be completed BEFORE Day 4)</vt:lpstr>
      <vt:lpstr>Day 4 Agenda</vt:lpstr>
      <vt:lpstr>Engineering Design Process -  Scaffolding Progression</vt:lpstr>
      <vt:lpstr>45 min - Project Kick-Off Meeting</vt:lpstr>
      <vt:lpstr>55 min - Project Work </vt:lpstr>
      <vt:lpstr>Requirements for your Customer Needs</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Day 10 Agenda</vt:lpstr>
      <vt:lpstr>Engineering Design Process -  Scaffolding Progression</vt:lpstr>
      <vt:lpstr>?? min – System Design</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2024-07-05T16:00:57Z</dcterms:modified>
</cp:coreProperties>
</file>