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7"/>
  </p:notesMasterIdLst>
  <p:sldIdLst>
    <p:sldId id="256" r:id="rId4"/>
    <p:sldId id="339" r:id="rId5"/>
    <p:sldId id="415" r:id="rId6"/>
    <p:sldId id="276" r:id="rId7"/>
    <p:sldId id="257" r:id="rId8"/>
    <p:sldId id="490" r:id="rId9"/>
    <p:sldId id="275" r:id="rId10"/>
    <p:sldId id="462" r:id="rId11"/>
    <p:sldId id="463" r:id="rId12"/>
    <p:sldId id="483" r:id="rId13"/>
    <p:sldId id="555" r:id="rId14"/>
    <p:sldId id="497" r:id="rId15"/>
    <p:sldId id="556" r:id="rId16"/>
    <p:sldId id="491" r:id="rId17"/>
    <p:sldId id="274" r:id="rId18"/>
    <p:sldId id="464" r:id="rId19"/>
    <p:sldId id="492" r:id="rId20"/>
    <p:sldId id="258" r:id="rId21"/>
    <p:sldId id="400" r:id="rId22"/>
    <p:sldId id="265" r:id="rId23"/>
    <p:sldId id="422" r:id="rId24"/>
    <p:sldId id="506" r:id="rId25"/>
    <p:sldId id="547" r:id="rId26"/>
    <p:sldId id="259" r:id="rId27"/>
    <p:sldId id="261" r:id="rId28"/>
    <p:sldId id="260" r:id="rId29"/>
    <p:sldId id="489" r:id="rId30"/>
    <p:sldId id="423" r:id="rId31"/>
    <p:sldId id="424" r:id="rId32"/>
    <p:sldId id="460" r:id="rId33"/>
    <p:sldId id="526" r:id="rId34"/>
    <p:sldId id="421" r:id="rId35"/>
    <p:sldId id="525" r:id="rId36"/>
    <p:sldId id="440" r:id="rId37"/>
    <p:sldId id="429" r:id="rId38"/>
    <p:sldId id="292" r:id="rId39"/>
    <p:sldId id="487" r:id="rId40"/>
    <p:sldId id="488" r:id="rId41"/>
    <p:sldId id="521" r:id="rId42"/>
    <p:sldId id="531" r:id="rId43"/>
    <p:sldId id="406" r:id="rId44"/>
    <p:sldId id="554" r:id="rId45"/>
    <p:sldId id="264" r:id="rId46"/>
    <p:sldId id="537" r:id="rId47"/>
    <p:sldId id="389" r:id="rId48"/>
    <p:sldId id="426" r:id="rId49"/>
    <p:sldId id="428" r:id="rId50"/>
    <p:sldId id="493" r:id="rId51"/>
    <p:sldId id="441" r:id="rId52"/>
    <p:sldId id="557" r:id="rId53"/>
    <p:sldId id="548" r:id="rId54"/>
    <p:sldId id="473" r:id="rId55"/>
    <p:sldId id="362" r:id="rId56"/>
    <p:sldId id="289" r:id="rId57"/>
    <p:sldId id="468" r:id="rId58"/>
    <p:sldId id="469" r:id="rId59"/>
    <p:sldId id="471" r:id="rId60"/>
    <p:sldId id="558" r:id="rId61"/>
    <p:sldId id="329" r:id="rId62"/>
    <p:sldId id="330" r:id="rId63"/>
    <p:sldId id="331" r:id="rId64"/>
    <p:sldId id="522" r:id="rId65"/>
    <p:sldId id="536" r:id="rId66"/>
    <p:sldId id="407" r:id="rId67"/>
    <p:sldId id="546" r:id="rId68"/>
    <p:sldId id="287" r:id="rId69"/>
    <p:sldId id="539" r:id="rId70"/>
    <p:sldId id="340" r:id="rId71"/>
    <p:sldId id="288" r:id="rId72"/>
    <p:sldId id="290" r:id="rId73"/>
    <p:sldId id="387" r:id="rId74"/>
    <p:sldId id="565" r:id="rId75"/>
    <p:sldId id="498" r:id="rId76"/>
    <p:sldId id="560" r:id="rId77"/>
    <p:sldId id="559" r:id="rId78"/>
    <p:sldId id="393" r:id="rId79"/>
    <p:sldId id="499" r:id="rId80"/>
    <p:sldId id="500" r:id="rId81"/>
    <p:sldId id="549" r:id="rId82"/>
    <p:sldId id="408" r:id="rId83"/>
    <p:sldId id="293" r:id="rId84"/>
    <p:sldId id="540" r:id="rId85"/>
    <p:sldId id="394" r:id="rId86"/>
    <p:sldId id="342" r:id="rId87"/>
    <p:sldId id="561" r:id="rId88"/>
    <p:sldId id="474" r:id="rId89"/>
    <p:sldId id="524" r:id="rId90"/>
    <p:sldId id="409" r:id="rId91"/>
    <p:sldId id="518" r:id="rId92"/>
    <p:sldId id="541" r:id="rId93"/>
    <p:sldId id="385" r:id="rId94"/>
    <p:sldId id="343" r:id="rId95"/>
    <p:sldId id="344" r:id="rId96"/>
    <p:sldId id="345" r:id="rId97"/>
    <p:sldId id="508" r:id="rId98"/>
    <p:sldId id="509" r:id="rId99"/>
    <p:sldId id="510" r:id="rId100"/>
    <p:sldId id="511" r:id="rId101"/>
    <p:sldId id="552" r:id="rId102"/>
    <p:sldId id="513" r:id="rId103"/>
    <p:sldId id="346" r:id="rId104"/>
    <p:sldId id="314" r:id="rId105"/>
    <p:sldId id="327" r:id="rId106"/>
    <p:sldId id="514" r:id="rId107"/>
    <p:sldId id="515" r:id="rId108"/>
    <p:sldId id="336" r:id="rId109"/>
    <p:sldId id="516" r:id="rId110"/>
    <p:sldId id="348" r:id="rId111"/>
    <p:sldId id="351" r:id="rId112"/>
    <p:sldId id="527" r:id="rId113"/>
    <p:sldId id="532" r:id="rId114"/>
    <p:sldId id="533" r:id="rId115"/>
    <p:sldId id="534" r:id="rId116"/>
    <p:sldId id="550" r:id="rId117"/>
    <p:sldId id="551" r:id="rId118"/>
    <p:sldId id="519" r:id="rId119"/>
    <p:sldId id="298" r:id="rId120"/>
    <p:sldId id="542" r:id="rId121"/>
    <p:sldId id="386" r:id="rId122"/>
    <p:sldId id="446" r:id="rId123"/>
    <p:sldId id="447" r:id="rId124"/>
    <p:sldId id="450" r:id="rId125"/>
    <p:sldId id="448" r:id="rId126"/>
    <p:sldId id="401" r:id="rId127"/>
    <p:sldId id="476" r:id="rId128"/>
    <p:sldId id="485" r:id="rId129"/>
    <p:sldId id="504" r:id="rId130"/>
    <p:sldId id="528" r:id="rId131"/>
    <p:sldId id="410" r:id="rId132"/>
    <p:sldId id="300" r:id="rId133"/>
    <p:sldId id="543" r:id="rId134"/>
    <p:sldId id="382" r:id="rId135"/>
    <p:sldId id="381" r:id="rId136"/>
    <p:sldId id="459" r:id="rId137"/>
    <p:sldId id="529" r:id="rId138"/>
    <p:sldId id="411" r:id="rId139"/>
    <p:sldId id="302" r:id="rId140"/>
    <p:sldId id="544" r:id="rId141"/>
    <p:sldId id="384" r:id="rId142"/>
    <p:sldId id="494" r:id="rId143"/>
    <p:sldId id="404" r:id="rId144"/>
    <p:sldId id="495" r:id="rId145"/>
    <p:sldId id="496" r:id="rId146"/>
    <p:sldId id="486" r:id="rId147"/>
    <p:sldId id="530" r:id="rId148"/>
    <p:sldId id="535" r:id="rId149"/>
    <p:sldId id="412" r:id="rId150"/>
    <p:sldId id="304" r:id="rId151"/>
    <p:sldId id="545" r:id="rId152"/>
    <p:sldId id="395" r:id="rId153"/>
    <p:sldId id="396" r:id="rId154"/>
    <p:sldId id="397" r:id="rId155"/>
    <p:sldId id="398" r:id="rId156"/>
    <p:sldId id="413" r:id="rId157"/>
    <p:sldId id="562" r:id="rId158"/>
    <p:sldId id="563" r:id="rId159"/>
    <p:sldId id="564" r:id="rId160"/>
    <p:sldId id="482" r:id="rId161"/>
    <p:sldId id="553" r:id="rId162"/>
    <p:sldId id="378" r:id="rId163"/>
    <p:sldId id="350" r:id="rId164"/>
    <p:sldId id="338" r:id="rId165"/>
    <p:sldId id="352" r:id="rId166"/>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437" autoAdjust="0"/>
    <p:restoredTop sz="92877" autoAdjust="0"/>
  </p:normalViewPr>
  <p:slideViewPr>
    <p:cSldViewPr>
      <p:cViewPr varScale="1">
        <p:scale>
          <a:sx n="88" d="100"/>
          <a:sy n="88" d="100"/>
        </p:scale>
        <p:origin x="701" y="82"/>
      </p:cViewPr>
      <p:guideLst>
        <p:guide orient="horz" pos="2160"/>
        <p:guide pos="2880"/>
      </p:guideLst>
    </p:cSldViewPr>
  </p:slideViewPr>
  <p:notesTextViewPr>
    <p:cViewPr>
      <p:scale>
        <a:sx n="200" d="100"/>
        <a:sy n="200" d="100"/>
      </p:scale>
      <p:origin x="0" y="0"/>
    </p:cViewPr>
  </p:notesTextViewPr>
  <p:sorterViewPr>
    <p:cViewPr varScale="1">
      <p:scale>
        <a:sx n="1" d="1"/>
        <a:sy n="1" d="1"/>
      </p:scale>
      <p:origin x="0" y="-33533"/>
    </p:cViewPr>
  </p:sorterViewPr>
  <p:notesViewPr>
    <p:cSldViewPr>
      <p:cViewPr varScale="1">
        <p:scale>
          <a:sx n="70" d="100"/>
          <a:sy n="70" d="100"/>
        </p:scale>
        <p:origin x="2995"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viewProps" Target="viewProp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theme" Target="theme/theme1.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microsoft.com/office/2018/10/relationships/authors" Target="author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2108BE-6A07-4898-A89C-C633F421536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41F2AAD-B40A-4985-9A01-4BDC8731B840}">
      <dgm:prSet phldrT="[Text]"/>
      <dgm:spPr/>
      <dgm:t>
        <a:bodyPr/>
        <a:lstStyle/>
        <a:p>
          <a:r>
            <a:rPr lang="en-US" dirty="0"/>
            <a:t>Your Project</a:t>
          </a:r>
        </a:p>
      </dgm:t>
    </dgm:pt>
    <dgm:pt modelId="{E9C2DB2C-EBCD-4B15-BFE6-4B9A8482789D}" type="parTrans" cxnId="{42682F2F-E5B9-4B3D-95DC-4CF3D5C281DE}">
      <dgm:prSet/>
      <dgm:spPr/>
      <dgm:t>
        <a:bodyPr/>
        <a:lstStyle/>
        <a:p>
          <a:endParaRPr lang="en-US"/>
        </a:p>
      </dgm:t>
    </dgm:pt>
    <dgm:pt modelId="{D55B1E38-6EBE-4C69-90A2-729C8AF1BFBF}" type="sibTrans" cxnId="{42682F2F-E5B9-4B3D-95DC-4CF3D5C281DE}">
      <dgm:prSet/>
      <dgm:spPr/>
      <dgm:t>
        <a:bodyPr/>
        <a:lstStyle/>
        <a:p>
          <a:endParaRPr lang="en-US"/>
        </a:p>
      </dgm:t>
    </dgm:pt>
    <dgm:pt modelId="{90250236-1D63-452F-A33A-132E3697570C}">
      <dgm:prSet phldrT="[Text]"/>
      <dgm:spPr/>
      <dgm:t>
        <a:bodyPr/>
        <a:lstStyle/>
        <a:p>
          <a:r>
            <a:rPr lang="en-US" dirty="0"/>
            <a:t>Students</a:t>
          </a:r>
        </a:p>
      </dgm:t>
    </dgm:pt>
    <dgm:pt modelId="{73C45FB5-20BE-4BAF-8DA8-62FD0A7003E0}" type="parTrans" cxnId="{FF71C443-6EC4-4472-AF2B-B9694875BE6B}">
      <dgm:prSet/>
      <dgm:spPr/>
      <dgm:t>
        <a:bodyPr/>
        <a:lstStyle/>
        <a:p>
          <a:endParaRPr lang="en-US"/>
        </a:p>
      </dgm:t>
    </dgm:pt>
    <dgm:pt modelId="{35368228-39B4-470A-91A0-CC5654F96205}" type="sibTrans" cxnId="{FF71C443-6EC4-4472-AF2B-B9694875BE6B}">
      <dgm:prSet/>
      <dgm:spPr/>
      <dgm:t>
        <a:bodyPr/>
        <a:lstStyle/>
        <a:p>
          <a:endParaRPr lang="en-US"/>
        </a:p>
      </dgm:t>
    </dgm:pt>
    <dgm:pt modelId="{7FDD2B7F-DB7B-4A15-8EA4-2F0A77B1679D}">
      <dgm:prSet phldrT="[Text]"/>
      <dgm:spPr/>
      <dgm:t>
        <a:bodyPr/>
        <a:lstStyle/>
        <a:p>
          <a:r>
            <a:rPr lang="en-US" dirty="0"/>
            <a:t>PE</a:t>
          </a:r>
        </a:p>
      </dgm:t>
    </dgm:pt>
    <dgm:pt modelId="{DDC6EAF3-5235-49D6-B45A-865730FD9ECB}" type="parTrans" cxnId="{E51513AB-E05F-45A7-9F5D-CCAC7D9E8C33}">
      <dgm:prSet/>
      <dgm:spPr/>
      <dgm:t>
        <a:bodyPr/>
        <a:lstStyle/>
        <a:p>
          <a:endParaRPr lang="en-US"/>
        </a:p>
      </dgm:t>
    </dgm:pt>
    <dgm:pt modelId="{25E846EA-B0B4-44B8-8183-F600859947DB}" type="sibTrans" cxnId="{E51513AB-E05F-45A7-9F5D-CCAC7D9E8C33}">
      <dgm:prSet/>
      <dgm:spPr/>
      <dgm:t>
        <a:bodyPr/>
        <a:lstStyle/>
        <a:p>
          <a:endParaRPr lang="en-US"/>
        </a:p>
      </dgm:t>
    </dgm:pt>
    <dgm:pt modelId="{4BDE0A72-D512-4CCA-B035-8E51CCB22C4F}">
      <dgm:prSet phldrT="[Text]"/>
      <dgm:spPr/>
      <dgm:t>
        <a:bodyPr/>
        <a:lstStyle/>
        <a:p>
          <a:r>
            <a:rPr lang="en-US" dirty="0"/>
            <a:t>CE</a:t>
          </a:r>
        </a:p>
      </dgm:t>
    </dgm:pt>
    <dgm:pt modelId="{1D27FBB4-CD23-4A52-BC40-8AB436ADEC10}" type="parTrans" cxnId="{47594370-B21D-452B-84F7-3B875C113E7D}">
      <dgm:prSet/>
      <dgm:spPr/>
      <dgm:t>
        <a:bodyPr/>
        <a:lstStyle/>
        <a:p>
          <a:endParaRPr lang="en-US"/>
        </a:p>
      </dgm:t>
    </dgm:pt>
    <dgm:pt modelId="{97FCF31A-069C-42F9-BC88-FA9697D54E06}" type="sibTrans" cxnId="{47594370-B21D-452B-84F7-3B875C113E7D}">
      <dgm:prSet/>
      <dgm:spPr/>
      <dgm:t>
        <a:bodyPr/>
        <a:lstStyle/>
        <a:p>
          <a:endParaRPr lang="en-US"/>
        </a:p>
      </dgm:t>
    </dgm:pt>
    <dgm:pt modelId="{4EA2FE87-4F5C-4E04-A42E-7F45B3FD17E2}">
      <dgm:prSet phldrT="[Text]"/>
      <dgm:spPr/>
      <dgm:t>
        <a:bodyPr/>
        <a:lstStyle/>
        <a:p>
          <a:r>
            <a:rPr lang="en-US" dirty="0"/>
            <a:t>Support</a:t>
          </a:r>
        </a:p>
      </dgm:t>
    </dgm:pt>
    <dgm:pt modelId="{413C59B4-C020-449C-AD80-04431BA122C4}" type="parTrans" cxnId="{16713C1A-47DE-40BE-902A-257BD32EB108}">
      <dgm:prSet/>
      <dgm:spPr/>
      <dgm:t>
        <a:bodyPr/>
        <a:lstStyle/>
        <a:p>
          <a:endParaRPr lang="en-US"/>
        </a:p>
      </dgm:t>
    </dgm:pt>
    <dgm:pt modelId="{05DD678B-1549-40FA-92DC-BD23C43AEE37}" type="sibTrans" cxnId="{16713C1A-47DE-40BE-902A-257BD32EB108}">
      <dgm:prSet/>
      <dgm:spPr/>
      <dgm:t>
        <a:bodyPr/>
        <a:lstStyle/>
        <a:p>
          <a:endParaRPr lang="en-US"/>
        </a:p>
      </dgm:t>
    </dgm:pt>
    <dgm:pt modelId="{D1EE0023-6B0B-4118-A4CF-560789DEF780}">
      <dgm:prSet phldrT="[Text]"/>
      <dgm:spPr/>
      <dgm:t>
        <a:bodyPr/>
        <a:lstStyle/>
        <a:p>
          <a:r>
            <a:rPr lang="en-US"/>
            <a:t>Fabrication Support</a:t>
          </a:r>
          <a:endParaRPr lang="en-US" dirty="0"/>
        </a:p>
      </dgm:t>
    </dgm:pt>
    <dgm:pt modelId="{B12D0190-F7BA-40A7-B3D6-42CDFA6A3680}" type="parTrans" cxnId="{18CD6792-D691-41C6-B6A2-F62F7CCBB7CE}">
      <dgm:prSet/>
      <dgm:spPr/>
      <dgm:t>
        <a:bodyPr/>
        <a:lstStyle/>
        <a:p>
          <a:endParaRPr lang="en-US"/>
        </a:p>
      </dgm:t>
    </dgm:pt>
    <dgm:pt modelId="{BD246E5C-0BFB-4C27-89B2-CB28F415A7E6}" type="sibTrans" cxnId="{18CD6792-D691-41C6-B6A2-F62F7CCBB7CE}">
      <dgm:prSet/>
      <dgm:spPr/>
      <dgm:t>
        <a:bodyPr/>
        <a:lstStyle/>
        <a:p>
          <a:endParaRPr lang="en-US"/>
        </a:p>
      </dgm:t>
    </dgm:pt>
    <dgm:pt modelId="{DA96A809-EF4B-4E2E-A7C4-F9BB4A141CC0}">
      <dgm:prSet phldrT="[Text]"/>
      <dgm:spPr/>
      <dgm:t>
        <a:bodyPr/>
        <a:lstStyle/>
        <a:p>
          <a:r>
            <a:rPr lang="en-US" dirty="0"/>
            <a:t>Purchasing</a:t>
          </a:r>
        </a:p>
      </dgm:t>
    </dgm:pt>
    <dgm:pt modelId="{19C68FBF-F44D-4617-8A6C-751AE16EC2F5}" type="parTrans" cxnId="{849E51A2-3109-4F04-8192-83D8CA85F896}">
      <dgm:prSet/>
      <dgm:spPr/>
      <dgm:t>
        <a:bodyPr/>
        <a:lstStyle/>
        <a:p>
          <a:endParaRPr lang="en-US"/>
        </a:p>
      </dgm:t>
    </dgm:pt>
    <dgm:pt modelId="{971AB836-F2E9-4D9F-85D4-C42334E9F4F3}" type="sibTrans" cxnId="{849E51A2-3109-4F04-8192-83D8CA85F896}">
      <dgm:prSet/>
      <dgm:spPr/>
      <dgm:t>
        <a:bodyPr/>
        <a:lstStyle/>
        <a:p>
          <a:endParaRPr lang="en-US"/>
        </a:p>
      </dgm:t>
    </dgm:pt>
    <dgm:pt modelId="{70B6A4FF-07A7-4C52-8715-DE1D7F968330}">
      <dgm:prSet phldrT="[Text]"/>
      <dgm:spPr/>
      <dgm:t>
        <a:bodyPr/>
        <a:lstStyle/>
        <a:p>
          <a:r>
            <a:rPr lang="en-US" dirty="0"/>
            <a:t>Client</a:t>
          </a:r>
        </a:p>
      </dgm:t>
    </dgm:pt>
    <dgm:pt modelId="{B16AAE80-4238-4CE6-8E36-9C1C49818532}" type="parTrans" cxnId="{0630C041-2474-4995-855F-ECB011267D49}">
      <dgm:prSet/>
      <dgm:spPr/>
      <dgm:t>
        <a:bodyPr/>
        <a:lstStyle/>
        <a:p>
          <a:endParaRPr lang="en-US"/>
        </a:p>
      </dgm:t>
    </dgm:pt>
    <dgm:pt modelId="{7019F39B-1A23-45AB-B30B-9EB234DB5E02}" type="sibTrans" cxnId="{0630C041-2474-4995-855F-ECB011267D49}">
      <dgm:prSet/>
      <dgm:spPr/>
      <dgm:t>
        <a:bodyPr/>
        <a:lstStyle/>
        <a:p>
          <a:endParaRPr lang="en-US"/>
        </a:p>
      </dgm:t>
    </dgm:pt>
    <dgm:pt modelId="{24BA287A-4C5E-4928-B401-0810DC0E514C}" type="pres">
      <dgm:prSet presAssocID="{712108BE-6A07-4898-A89C-C633F4215360}" presName="hierChild1" presStyleCnt="0">
        <dgm:presLayoutVars>
          <dgm:orgChart val="1"/>
          <dgm:chPref val="1"/>
          <dgm:dir/>
          <dgm:animOne val="branch"/>
          <dgm:animLvl val="lvl"/>
          <dgm:resizeHandles/>
        </dgm:presLayoutVars>
      </dgm:prSet>
      <dgm:spPr/>
    </dgm:pt>
    <dgm:pt modelId="{63F18A85-D2AA-4D17-8CF6-B4FD64F88F0D}" type="pres">
      <dgm:prSet presAssocID="{541F2AAD-B40A-4985-9A01-4BDC8731B840}" presName="hierRoot1" presStyleCnt="0">
        <dgm:presLayoutVars>
          <dgm:hierBranch val="init"/>
        </dgm:presLayoutVars>
      </dgm:prSet>
      <dgm:spPr/>
    </dgm:pt>
    <dgm:pt modelId="{670664DC-6BB0-4CF5-99EF-4743FB755A0F}" type="pres">
      <dgm:prSet presAssocID="{541F2AAD-B40A-4985-9A01-4BDC8731B840}" presName="rootComposite1" presStyleCnt="0"/>
      <dgm:spPr/>
    </dgm:pt>
    <dgm:pt modelId="{1C2B4E02-0333-4EF1-B726-CC6786568DA9}" type="pres">
      <dgm:prSet presAssocID="{541F2AAD-B40A-4985-9A01-4BDC8731B840}" presName="rootText1" presStyleLbl="node0" presStyleIdx="0" presStyleCnt="1" custScaleX="122915">
        <dgm:presLayoutVars>
          <dgm:chPref val="3"/>
        </dgm:presLayoutVars>
      </dgm:prSet>
      <dgm:spPr/>
    </dgm:pt>
    <dgm:pt modelId="{4BF7CE7B-6192-4EA5-A66B-8F39D9BB0B59}" type="pres">
      <dgm:prSet presAssocID="{541F2AAD-B40A-4985-9A01-4BDC8731B840}" presName="rootConnector1" presStyleLbl="node1" presStyleIdx="0" presStyleCnt="0"/>
      <dgm:spPr/>
    </dgm:pt>
    <dgm:pt modelId="{066615FF-DECE-43A0-867C-71B02E5D70A1}" type="pres">
      <dgm:prSet presAssocID="{541F2AAD-B40A-4985-9A01-4BDC8731B840}" presName="hierChild2" presStyleCnt="0"/>
      <dgm:spPr/>
    </dgm:pt>
    <dgm:pt modelId="{6E8EF5A7-F189-4620-BC17-B3DAE99A02FA}" type="pres">
      <dgm:prSet presAssocID="{413C59B4-C020-449C-AD80-04431BA122C4}" presName="Name37" presStyleLbl="parChTrans1D2" presStyleIdx="0" presStyleCnt="4"/>
      <dgm:spPr/>
    </dgm:pt>
    <dgm:pt modelId="{1BD6CE81-AFEF-4191-8B05-22C1B897B6D6}" type="pres">
      <dgm:prSet presAssocID="{4EA2FE87-4F5C-4E04-A42E-7F45B3FD17E2}" presName="hierRoot2" presStyleCnt="0">
        <dgm:presLayoutVars>
          <dgm:hierBranch val="init"/>
        </dgm:presLayoutVars>
      </dgm:prSet>
      <dgm:spPr/>
    </dgm:pt>
    <dgm:pt modelId="{63039DB7-5CFA-41AA-8478-445D342B4158}" type="pres">
      <dgm:prSet presAssocID="{4EA2FE87-4F5C-4E04-A42E-7F45B3FD17E2}" presName="rootComposite" presStyleCnt="0"/>
      <dgm:spPr/>
    </dgm:pt>
    <dgm:pt modelId="{FE2806EB-67D9-4B7C-97F3-BE24FA882A88}" type="pres">
      <dgm:prSet presAssocID="{4EA2FE87-4F5C-4E04-A42E-7F45B3FD17E2}" presName="rootText" presStyleLbl="node2" presStyleIdx="0" presStyleCnt="4">
        <dgm:presLayoutVars>
          <dgm:chPref val="3"/>
        </dgm:presLayoutVars>
      </dgm:prSet>
      <dgm:spPr/>
    </dgm:pt>
    <dgm:pt modelId="{2FE6BDC5-0C99-471B-8A16-D7FA2E79D864}" type="pres">
      <dgm:prSet presAssocID="{4EA2FE87-4F5C-4E04-A42E-7F45B3FD17E2}" presName="rootConnector" presStyleLbl="node2" presStyleIdx="0" presStyleCnt="4"/>
      <dgm:spPr/>
    </dgm:pt>
    <dgm:pt modelId="{AD27BB1B-BC96-4EEB-81AC-3446CDB8CF41}" type="pres">
      <dgm:prSet presAssocID="{4EA2FE87-4F5C-4E04-A42E-7F45B3FD17E2}" presName="hierChild4" presStyleCnt="0"/>
      <dgm:spPr/>
    </dgm:pt>
    <dgm:pt modelId="{AF650E01-9DFC-4849-AAB7-63D24DD045A2}" type="pres">
      <dgm:prSet presAssocID="{B12D0190-F7BA-40A7-B3D6-42CDFA6A3680}" presName="Name37" presStyleLbl="parChTrans1D3" presStyleIdx="0" presStyleCnt="3"/>
      <dgm:spPr/>
    </dgm:pt>
    <dgm:pt modelId="{CAC59613-14AF-47E5-934E-EC6698892B0F}" type="pres">
      <dgm:prSet presAssocID="{D1EE0023-6B0B-4118-A4CF-560789DEF780}" presName="hierRoot2" presStyleCnt="0">
        <dgm:presLayoutVars>
          <dgm:hierBranch val="init"/>
        </dgm:presLayoutVars>
      </dgm:prSet>
      <dgm:spPr/>
    </dgm:pt>
    <dgm:pt modelId="{7FEED8CF-C5B5-4378-8293-1C9798A636FD}" type="pres">
      <dgm:prSet presAssocID="{D1EE0023-6B0B-4118-A4CF-560789DEF780}" presName="rootComposite" presStyleCnt="0"/>
      <dgm:spPr/>
    </dgm:pt>
    <dgm:pt modelId="{D3FF5B15-8A48-4E7B-BA6F-AC5C1608185E}" type="pres">
      <dgm:prSet presAssocID="{D1EE0023-6B0B-4118-A4CF-560789DEF780}" presName="rootText" presStyleLbl="node3" presStyleIdx="0" presStyleCnt="3">
        <dgm:presLayoutVars>
          <dgm:chPref val="3"/>
        </dgm:presLayoutVars>
      </dgm:prSet>
      <dgm:spPr/>
    </dgm:pt>
    <dgm:pt modelId="{D48BDA00-8EA4-4E21-93CD-A6CEEC011A3F}" type="pres">
      <dgm:prSet presAssocID="{D1EE0023-6B0B-4118-A4CF-560789DEF780}" presName="rootConnector" presStyleLbl="node3" presStyleIdx="0" presStyleCnt="3"/>
      <dgm:spPr/>
    </dgm:pt>
    <dgm:pt modelId="{5E2187A5-75D9-4F3C-9D29-5A02B2E15F51}" type="pres">
      <dgm:prSet presAssocID="{D1EE0023-6B0B-4118-A4CF-560789DEF780}" presName="hierChild4" presStyleCnt="0"/>
      <dgm:spPr/>
    </dgm:pt>
    <dgm:pt modelId="{21D65893-260C-4B74-9EC3-604905744CEB}" type="pres">
      <dgm:prSet presAssocID="{D1EE0023-6B0B-4118-A4CF-560789DEF780}" presName="hierChild5" presStyleCnt="0"/>
      <dgm:spPr/>
    </dgm:pt>
    <dgm:pt modelId="{C664EC29-B489-465E-B7D4-4D05A17ECB23}" type="pres">
      <dgm:prSet presAssocID="{19C68FBF-F44D-4617-8A6C-751AE16EC2F5}" presName="Name37" presStyleLbl="parChTrans1D3" presStyleIdx="1" presStyleCnt="3"/>
      <dgm:spPr/>
    </dgm:pt>
    <dgm:pt modelId="{EDF6BEF4-69CA-45A2-B9F7-0E97D3DEB4C5}" type="pres">
      <dgm:prSet presAssocID="{DA96A809-EF4B-4E2E-A7C4-F9BB4A141CC0}" presName="hierRoot2" presStyleCnt="0">
        <dgm:presLayoutVars>
          <dgm:hierBranch val="init"/>
        </dgm:presLayoutVars>
      </dgm:prSet>
      <dgm:spPr/>
    </dgm:pt>
    <dgm:pt modelId="{BD9B53EF-99CC-458F-B3E2-48E1FD9EE37E}" type="pres">
      <dgm:prSet presAssocID="{DA96A809-EF4B-4E2E-A7C4-F9BB4A141CC0}" presName="rootComposite" presStyleCnt="0"/>
      <dgm:spPr/>
    </dgm:pt>
    <dgm:pt modelId="{54EBC71F-D61C-49EB-99BF-ED02E8F37E14}" type="pres">
      <dgm:prSet presAssocID="{DA96A809-EF4B-4E2E-A7C4-F9BB4A141CC0}" presName="rootText" presStyleLbl="node3" presStyleIdx="1" presStyleCnt="3">
        <dgm:presLayoutVars>
          <dgm:chPref val="3"/>
        </dgm:presLayoutVars>
      </dgm:prSet>
      <dgm:spPr/>
    </dgm:pt>
    <dgm:pt modelId="{65D925D2-1237-4CFE-8849-8F2EEB28F8CB}" type="pres">
      <dgm:prSet presAssocID="{DA96A809-EF4B-4E2E-A7C4-F9BB4A141CC0}" presName="rootConnector" presStyleLbl="node3" presStyleIdx="1" presStyleCnt="3"/>
      <dgm:spPr/>
    </dgm:pt>
    <dgm:pt modelId="{8929061A-F31B-4755-9F6F-4B9B427F5049}" type="pres">
      <dgm:prSet presAssocID="{DA96A809-EF4B-4E2E-A7C4-F9BB4A141CC0}" presName="hierChild4" presStyleCnt="0"/>
      <dgm:spPr/>
    </dgm:pt>
    <dgm:pt modelId="{E3610DB2-618E-4B85-9ABA-6359122C4045}" type="pres">
      <dgm:prSet presAssocID="{DA96A809-EF4B-4E2E-A7C4-F9BB4A141CC0}" presName="hierChild5" presStyleCnt="0"/>
      <dgm:spPr/>
    </dgm:pt>
    <dgm:pt modelId="{2D05185A-1E27-485B-8DC3-D75D19DF5C9A}" type="pres">
      <dgm:prSet presAssocID="{B16AAE80-4238-4CE6-8E36-9C1C49818532}" presName="Name37" presStyleLbl="parChTrans1D3" presStyleIdx="2" presStyleCnt="3"/>
      <dgm:spPr/>
    </dgm:pt>
    <dgm:pt modelId="{FE7BB599-3CC2-4857-994F-C148ED8F00CA}" type="pres">
      <dgm:prSet presAssocID="{70B6A4FF-07A7-4C52-8715-DE1D7F968330}" presName="hierRoot2" presStyleCnt="0">
        <dgm:presLayoutVars>
          <dgm:hierBranch val="init"/>
        </dgm:presLayoutVars>
      </dgm:prSet>
      <dgm:spPr/>
    </dgm:pt>
    <dgm:pt modelId="{C7C11370-D370-455A-B5F2-7DBD87BE6657}" type="pres">
      <dgm:prSet presAssocID="{70B6A4FF-07A7-4C52-8715-DE1D7F968330}" presName="rootComposite" presStyleCnt="0"/>
      <dgm:spPr/>
    </dgm:pt>
    <dgm:pt modelId="{1D4C2224-B046-4173-BDA6-E12AE5B1A184}" type="pres">
      <dgm:prSet presAssocID="{70B6A4FF-07A7-4C52-8715-DE1D7F968330}" presName="rootText" presStyleLbl="node3" presStyleIdx="2" presStyleCnt="3">
        <dgm:presLayoutVars>
          <dgm:chPref val="3"/>
        </dgm:presLayoutVars>
      </dgm:prSet>
      <dgm:spPr/>
    </dgm:pt>
    <dgm:pt modelId="{8B3F58A0-5EAF-4C5E-958A-E3BBC796B3B6}" type="pres">
      <dgm:prSet presAssocID="{70B6A4FF-07A7-4C52-8715-DE1D7F968330}" presName="rootConnector" presStyleLbl="node3" presStyleIdx="2" presStyleCnt="3"/>
      <dgm:spPr/>
    </dgm:pt>
    <dgm:pt modelId="{D5335B60-D762-40EE-9485-824F4944EA0E}" type="pres">
      <dgm:prSet presAssocID="{70B6A4FF-07A7-4C52-8715-DE1D7F968330}" presName="hierChild4" presStyleCnt="0"/>
      <dgm:spPr/>
    </dgm:pt>
    <dgm:pt modelId="{50350F60-14FE-40CD-8D1F-24ECA1B8E0F2}" type="pres">
      <dgm:prSet presAssocID="{70B6A4FF-07A7-4C52-8715-DE1D7F968330}" presName="hierChild5" presStyleCnt="0"/>
      <dgm:spPr/>
    </dgm:pt>
    <dgm:pt modelId="{B45F3892-78AD-4419-A375-AB550EA38A02}" type="pres">
      <dgm:prSet presAssocID="{4EA2FE87-4F5C-4E04-A42E-7F45B3FD17E2}" presName="hierChild5" presStyleCnt="0"/>
      <dgm:spPr/>
    </dgm:pt>
    <dgm:pt modelId="{5A42176C-BEA8-4A29-821F-B0BE5AC5F31D}" type="pres">
      <dgm:prSet presAssocID="{73C45FB5-20BE-4BAF-8DA8-62FD0A7003E0}" presName="Name37" presStyleLbl="parChTrans1D2" presStyleIdx="1" presStyleCnt="4"/>
      <dgm:spPr/>
    </dgm:pt>
    <dgm:pt modelId="{B3B350C8-07AB-43E3-97CF-D2C5EC32D05A}" type="pres">
      <dgm:prSet presAssocID="{90250236-1D63-452F-A33A-132E3697570C}" presName="hierRoot2" presStyleCnt="0">
        <dgm:presLayoutVars>
          <dgm:hierBranch val="init"/>
        </dgm:presLayoutVars>
      </dgm:prSet>
      <dgm:spPr/>
    </dgm:pt>
    <dgm:pt modelId="{89B7E104-1C67-4CE3-8DB7-5A65C39891FF}" type="pres">
      <dgm:prSet presAssocID="{90250236-1D63-452F-A33A-132E3697570C}" presName="rootComposite" presStyleCnt="0"/>
      <dgm:spPr/>
    </dgm:pt>
    <dgm:pt modelId="{83BA7217-54DB-4410-A150-7D4440C0EB93}" type="pres">
      <dgm:prSet presAssocID="{90250236-1D63-452F-A33A-132E3697570C}" presName="rootText" presStyleLbl="node2" presStyleIdx="1" presStyleCnt="4">
        <dgm:presLayoutVars>
          <dgm:chPref val="3"/>
        </dgm:presLayoutVars>
      </dgm:prSet>
      <dgm:spPr/>
    </dgm:pt>
    <dgm:pt modelId="{DB812B21-AC35-4841-BC31-F19D75A19EAA}" type="pres">
      <dgm:prSet presAssocID="{90250236-1D63-452F-A33A-132E3697570C}" presName="rootConnector" presStyleLbl="node2" presStyleIdx="1" presStyleCnt="4"/>
      <dgm:spPr/>
    </dgm:pt>
    <dgm:pt modelId="{45CADA6A-D349-4537-BD85-E49EE7661EEA}" type="pres">
      <dgm:prSet presAssocID="{90250236-1D63-452F-A33A-132E3697570C}" presName="hierChild4" presStyleCnt="0"/>
      <dgm:spPr/>
    </dgm:pt>
    <dgm:pt modelId="{625A11F3-DD33-470B-B7DC-28459D17C893}" type="pres">
      <dgm:prSet presAssocID="{90250236-1D63-452F-A33A-132E3697570C}" presName="hierChild5" presStyleCnt="0"/>
      <dgm:spPr/>
    </dgm:pt>
    <dgm:pt modelId="{0828F414-367F-4CC7-A56C-25742BEACA9D}" type="pres">
      <dgm:prSet presAssocID="{DDC6EAF3-5235-49D6-B45A-865730FD9ECB}" presName="Name37" presStyleLbl="parChTrans1D2" presStyleIdx="2" presStyleCnt="4"/>
      <dgm:spPr/>
    </dgm:pt>
    <dgm:pt modelId="{42D8B094-6827-47ED-AAC3-409D32303BA5}" type="pres">
      <dgm:prSet presAssocID="{7FDD2B7F-DB7B-4A15-8EA4-2F0A77B1679D}" presName="hierRoot2" presStyleCnt="0">
        <dgm:presLayoutVars>
          <dgm:hierBranch val="init"/>
        </dgm:presLayoutVars>
      </dgm:prSet>
      <dgm:spPr/>
    </dgm:pt>
    <dgm:pt modelId="{B98C7F58-B0F6-4FB6-9B36-863675708562}" type="pres">
      <dgm:prSet presAssocID="{7FDD2B7F-DB7B-4A15-8EA4-2F0A77B1679D}" presName="rootComposite" presStyleCnt="0"/>
      <dgm:spPr/>
    </dgm:pt>
    <dgm:pt modelId="{BC6C077B-3365-4616-B0D6-BAFEC8A4A854}" type="pres">
      <dgm:prSet presAssocID="{7FDD2B7F-DB7B-4A15-8EA4-2F0A77B1679D}" presName="rootText" presStyleLbl="node2" presStyleIdx="2" presStyleCnt="4">
        <dgm:presLayoutVars>
          <dgm:chPref val="3"/>
        </dgm:presLayoutVars>
      </dgm:prSet>
      <dgm:spPr/>
    </dgm:pt>
    <dgm:pt modelId="{9554EF09-A9F6-45FC-B8AB-FEE68123081A}" type="pres">
      <dgm:prSet presAssocID="{7FDD2B7F-DB7B-4A15-8EA4-2F0A77B1679D}" presName="rootConnector" presStyleLbl="node2" presStyleIdx="2" presStyleCnt="4"/>
      <dgm:spPr/>
    </dgm:pt>
    <dgm:pt modelId="{9DBD8343-C65F-4B2C-B5D1-B92260A0AD6C}" type="pres">
      <dgm:prSet presAssocID="{7FDD2B7F-DB7B-4A15-8EA4-2F0A77B1679D}" presName="hierChild4" presStyleCnt="0"/>
      <dgm:spPr/>
    </dgm:pt>
    <dgm:pt modelId="{54BCC1AE-7D51-49A2-BBC3-0525217EA1F9}" type="pres">
      <dgm:prSet presAssocID="{7FDD2B7F-DB7B-4A15-8EA4-2F0A77B1679D}" presName="hierChild5" presStyleCnt="0"/>
      <dgm:spPr/>
    </dgm:pt>
    <dgm:pt modelId="{8E96E576-8176-4E58-A96C-301C5BB137E5}" type="pres">
      <dgm:prSet presAssocID="{1D27FBB4-CD23-4A52-BC40-8AB436ADEC10}" presName="Name37" presStyleLbl="parChTrans1D2" presStyleIdx="3" presStyleCnt="4"/>
      <dgm:spPr/>
    </dgm:pt>
    <dgm:pt modelId="{11C88564-6DEE-456B-871D-8E3B13249165}" type="pres">
      <dgm:prSet presAssocID="{4BDE0A72-D512-4CCA-B035-8E51CCB22C4F}" presName="hierRoot2" presStyleCnt="0">
        <dgm:presLayoutVars>
          <dgm:hierBranch val="init"/>
        </dgm:presLayoutVars>
      </dgm:prSet>
      <dgm:spPr/>
    </dgm:pt>
    <dgm:pt modelId="{05030F37-C07C-4269-8787-3EA6A984B532}" type="pres">
      <dgm:prSet presAssocID="{4BDE0A72-D512-4CCA-B035-8E51CCB22C4F}" presName="rootComposite" presStyleCnt="0"/>
      <dgm:spPr/>
    </dgm:pt>
    <dgm:pt modelId="{AAFDC39D-AE75-4D10-8F22-4F7CBC7B3A99}" type="pres">
      <dgm:prSet presAssocID="{4BDE0A72-D512-4CCA-B035-8E51CCB22C4F}" presName="rootText" presStyleLbl="node2" presStyleIdx="3" presStyleCnt="4">
        <dgm:presLayoutVars>
          <dgm:chPref val="3"/>
        </dgm:presLayoutVars>
      </dgm:prSet>
      <dgm:spPr/>
    </dgm:pt>
    <dgm:pt modelId="{6F6812D7-B2DF-49ED-98FE-FF6BF12CFB44}" type="pres">
      <dgm:prSet presAssocID="{4BDE0A72-D512-4CCA-B035-8E51CCB22C4F}" presName="rootConnector" presStyleLbl="node2" presStyleIdx="3" presStyleCnt="4"/>
      <dgm:spPr/>
    </dgm:pt>
    <dgm:pt modelId="{15D1E11F-B854-4C5F-B60C-070082594098}" type="pres">
      <dgm:prSet presAssocID="{4BDE0A72-D512-4CCA-B035-8E51CCB22C4F}" presName="hierChild4" presStyleCnt="0"/>
      <dgm:spPr/>
    </dgm:pt>
    <dgm:pt modelId="{93E30685-56ED-489B-88BE-3F4873D30557}" type="pres">
      <dgm:prSet presAssocID="{4BDE0A72-D512-4CCA-B035-8E51CCB22C4F}" presName="hierChild5" presStyleCnt="0"/>
      <dgm:spPr/>
    </dgm:pt>
    <dgm:pt modelId="{001355B6-A665-40F2-B898-63921A0D42A3}" type="pres">
      <dgm:prSet presAssocID="{541F2AAD-B40A-4985-9A01-4BDC8731B840}" presName="hierChild3" presStyleCnt="0"/>
      <dgm:spPr/>
    </dgm:pt>
  </dgm:ptLst>
  <dgm:cxnLst>
    <dgm:cxn modelId="{DC796A15-5B66-4EDA-B83F-6524DEA871D9}" type="presOf" srcId="{DDC6EAF3-5235-49D6-B45A-865730FD9ECB}" destId="{0828F414-367F-4CC7-A56C-25742BEACA9D}" srcOrd="0" destOrd="0" presId="urn:microsoft.com/office/officeart/2005/8/layout/orgChart1"/>
    <dgm:cxn modelId="{FE83B518-4152-47F6-8353-60D9D29F5242}" type="presOf" srcId="{70B6A4FF-07A7-4C52-8715-DE1D7F968330}" destId="{1D4C2224-B046-4173-BDA6-E12AE5B1A184}" srcOrd="0" destOrd="0" presId="urn:microsoft.com/office/officeart/2005/8/layout/orgChart1"/>
    <dgm:cxn modelId="{16713C1A-47DE-40BE-902A-257BD32EB108}" srcId="{541F2AAD-B40A-4985-9A01-4BDC8731B840}" destId="{4EA2FE87-4F5C-4E04-A42E-7F45B3FD17E2}" srcOrd="0" destOrd="0" parTransId="{413C59B4-C020-449C-AD80-04431BA122C4}" sibTransId="{05DD678B-1549-40FA-92DC-BD23C43AEE37}"/>
    <dgm:cxn modelId="{388FBB23-29CF-4B4D-888A-F79C85D9545D}" type="presOf" srcId="{D1EE0023-6B0B-4118-A4CF-560789DEF780}" destId="{D3FF5B15-8A48-4E7B-BA6F-AC5C1608185E}" srcOrd="0" destOrd="0" presId="urn:microsoft.com/office/officeart/2005/8/layout/orgChart1"/>
    <dgm:cxn modelId="{42682F2F-E5B9-4B3D-95DC-4CF3D5C281DE}" srcId="{712108BE-6A07-4898-A89C-C633F4215360}" destId="{541F2AAD-B40A-4985-9A01-4BDC8731B840}" srcOrd="0" destOrd="0" parTransId="{E9C2DB2C-EBCD-4B15-BFE6-4B9A8482789D}" sibTransId="{D55B1E38-6EBE-4C69-90A2-729C8AF1BFBF}"/>
    <dgm:cxn modelId="{118B0A32-188F-4A0B-9DD2-F2F7D30C56C6}" type="presOf" srcId="{4BDE0A72-D512-4CCA-B035-8E51CCB22C4F}" destId="{6F6812D7-B2DF-49ED-98FE-FF6BF12CFB44}" srcOrd="1" destOrd="0" presId="urn:microsoft.com/office/officeart/2005/8/layout/orgChart1"/>
    <dgm:cxn modelId="{0630C041-2474-4995-855F-ECB011267D49}" srcId="{4EA2FE87-4F5C-4E04-A42E-7F45B3FD17E2}" destId="{70B6A4FF-07A7-4C52-8715-DE1D7F968330}" srcOrd="2" destOrd="0" parTransId="{B16AAE80-4238-4CE6-8E36-9C1C49818532}" sibTransId="{7019F39B-1A23-45AB-B30B-9EB234DB5E02}"/>
    <dgm:cxn modelId="{B5CFDB62-9074-4AC1-8F08-9EBD6B0EDC47}" type="presOf" srcId="{B16AAE80-4238-4CE6-8E36-9C1C49818532}" destId="{2D05185A-1E27-485B-8DC3-D75D19DF5C9A}" srcOrd="0" destOrd="0" presId="urn:microsoft.com/office/officeart/2005/8/layout/orgChart1"/>
    <dgm:cxn modelId="{FF71C443-6EC4-4472-AF2B-B9694875BE6B}" srcId="{541F2AAD-B40A-4985-9A01-4BDC8731B840}" destId="{90250236-1D63-452F-A33A-132E3697570C}" srcOrd="1" destOrd="0" parTransId="{73C45FB5-20BE-4BAF-8DA8-62FD0A7003E0}" sibTransId="{35368228-39B4-470A-91A0-CC5654F96205}"/>
    <dgm:cxn modelId="{47594370-B21D-452B-84F7-3B875C113E7D}" srcId="{541F2AAD-B40A-4985-9A01-4BDC8731B840}" destId="{4BDE0A72-D512-4CCA-B035-8E51CCB22C4F}" srcOrd="3" destOrd="0" parTransId="{1D27FBB4-CD23-4A52-BC40-8AB436ADEC10}" sibTransId="{97FCF31A-069C-42F9-BC88-FA9697D54E06}"/>
    <dgm:cxn modelId="{244BE57B-94BF-4877-94EA-8951EAB70570}" type="presOf" srcId="{B12D0190-F7BA-40A7-B3D6-42CDFA6A3680}" destId="{AF650E01-9DFC-4849-AAB7-63D24DD045A2}" srcOrd="0" destOrd="0" presId="urn:microsoft.com/office/officeart/2005/8/layout/orgChart1"/>
    <dgm:cxn modelId="{EC878180-CA51-4D9F-9A4E-46B4AAB4596E}" type="presOf" srcId="{1D27FBB4-CD23-4A52-BC40-8AB436ADEC10}" destId="{8E96E576-8176-4E58-A96C-301C5BB137E5}" srcOrd="0" destOrd="0" presId="urn:microsoft.com/office/officeart/2005/8/layout/orgChart1"/>
    <dgm:cxn modelId="{ECD70188-CC83-447B-B277-BFFCC849A62C}" type="presOf" srcId="{90250236-1D63-452F-A33A-132E3697570C}" destId="{DB812B21-AC35-4841-BC31-F19D75A19EAA}" srcOrd="1" destOrd="0" presId="urn:microsoft.com/office/officeart/2005/8/layout/orgChart1"/>
    <dgm:cxn modelId="{18CD6792-D691-41C6-B6A2-F62F7CCBB7CE}" srcId="{4EA2FE87-4F5C-4E04-A42E-7F45B3FD17E2}" destId="{D1EE0023-6B0B-4118-A4CF-560789DEF780}" srcOrd="0" destOrd="0" parTransId="{B12D0190-F7BA-40A7-B3D6-42CDFA6A3680}" sibTransId="{BD246E5C-0BFB-4C27-89B2-CB28F415A7E6}"/>
    <dgm:cxn modelId="{78F64D9D-4FE8-4917-A3AC-6D23BF247A1D}" type="presOf" srcId="{DA96A809-EF4B-4E2E-A7C4-F9BB4A141CC0}" destId="{65D925D2-1237-4CFE-8849-8F2EEB28F8CB}" srcOrd="1" destOrd="0" presId="urn:microsoft.com/office/officeart/2005/8/layout/orgChart1"/>
    <dgm:cxn modelId="{849E51A2-3109-4F04-8192-83D8CA85F896}" srcId="{4EA2FE87-4F5C-4E04-A42E-7F45B3FD17E2}" destId="{DA96A809-EF4B-4E2E-A7C4-F9BB4A141CC0}" srcOrd="1" destOrd="0" parTransId="{19C68FBF-F44D-4617-8A6C-751AE16EC2F5}" sibTransId="{971AB836-F2E9-4D9F-85D4-C42334E9F4F3}"/>
    <dgm:cxn modelId="{D42DC7A6-0F92-45AB-B741-4618D1C17A11}" type="presOf" srcId="{4BDE0A72-D512-4CCA-B035-8E51CCB22C4F}" destId="{AAFDC39D-AE75-4D10-8F22-4F7CBC7B3A99}" srcOrd="0" destOrd="0" presId="urn:microsoft.com/office/officeart/2005/8/layout/orgChart1"/>
    <dgm:cxn modelId="{E6405EA7-14F0-4F45-9C44-350FC854052A}" type="presOf" srcId="{70B6A4FF-07A7-4C52-8715-DE1D7F968330}" destId="{8B3F58A0-5EAF-4C5E-958A-E3BBC796B3B6}" srcOrd="1" destOrd="0" presId="urn:microsoft.com/office/officeart/2005/8/layout/orgChart1"/>
    <dgm:cxn modelId="{E51513AB-E05F-45A7-9F5D-CCAC7D9E8C33}" srcId="{541F2AAD-B40A-4985-9A01-4BDC8731B840}" destId="{7FDD2B7F-DB7B-4A15-8EA4-2F0A77B1679D}" srcOrd="2" destOrd="0" parTransId="{DDC6EAF3-5235-49D6-B45A-865730FD9ECB}" sibTransId="{25E846EA-B0B4-44B8-8183-F600859947DB}"/>
    <dgm:cxn modelId="{F8264FAB-CC68-41DA-9FC7-6767AC8B073D}" type="presOf" srcId="{DA96A809-EF4B-4E2E-A7C4-F9BB4A141CC0}" destId="{54EBC71F-D61C-49EB-99BF-ED02E8F37E14}" srcOrd="0" destOrd="0" presId="urn:microsoft.com/office/officeart/2005/8/layout/orgChart1"/>
    <dgm:cxn modelId="{09C19CAE-F09C-4314-BC57-AA16D7C32B1E}" type="presOf" srcId="{7FDD2B7F-DB7B-4A15-8EA4-2F0A77B1679D}" destId="{9554EF09-A9F6-45FC-B8AB-FEE68123081A}" srcOrd="1" destOrd="0" presId="urn:microsoft.com/office/officeart/2005/8/layout/orgChart1"/>
    <dgm:cxn modelId="{39CA08B7-0FB5-453F-8145-563A3FAAB5D2}" type="presOf" srcId="{712108BE-6A07-4898-A89C-C633F4215360}" destId="{24BA287A-4C5E-4928-B401-0810DC0E514C}" srcOrd="0" destOrd="0" presId="urn:microsoft.com/office/officeart/2005/8/layout/orgChart1"/>
    <dgm:cxn modelId="{49BA73BA-1813-4BEB-9793-1235B2C72F64}" type="presOf" srcId="{413C59B4-C020-449C-AD80-04431BA122C4}" destId="{6E8EF5A7-F189-4620-BC17-B3DAE99A02FA}" srcOrd="0" destOrd="0" presId="urn:microsoft.com/office/officeart/2005/8/layout/orgChart1"/>
    <dgm:cxn modelId="{B8F25EC4-0B05-4F6E-980F-82723DC24C63}" type="presOf" srcId="{4EA2FE87-4F5C-4E04-A42E-7F45B3FD17E2}" destId="{2FE6BDC5-0C99-471B-8A16-D7FA2E79D864}" srcOrd="1" destOrd="0" presId="urn:microsoft.com/office/officeart/2005/8/layout/orgChart1"/>
    <dgm:cxn modelId="{822FAAC5-E97E-4C7E-8913-B070764CCE61}" type="presOf" srcId="{D1EE0023-6B0B-4118-A4CF-560789DEF780}" destId="{D48BDA00-8EA4-4E21-93CD-A6CEEC011A3F}" srcOrd="1" destOrd="0" presId="urn:microsoft.com/office/officeart/2005/8/layout/orgChart1"/>
    <dgm:cxn modelId="{F45E44CB-F8DB-482E-A5A3-BE86B5D6D9E2}" type="presOf" srcId="{4EA2FE87-4F5C-4E04-A42E-7F45B3FD17E2}" destId="{FE2806EB-67D9-4B7C-97F3-BE24FA882A88}" srcOrd="0" destOrd="0" presId="urn:microsoft.com/office/officeart/2005/8/layout/orgChart1"/>
    <dgm:cxn modelId="{E3DD8BD9-047A-4CE6-AEA7-C14A985772FE}" type="presOf" srcId="{541F2AAD-B40A-4985-9A01-4BDC8731B840}" destId="{4BF7CE7B-6192-4EA5-A66B-8F39D9BB0B59}" srcOrd="1" destOrd="0" presId="urn:microsoft.com/office/officeart/2005/8/layout/orgChart1"/>
    <dgm:cxn modelId="{EB89F7EC-20F6-46DC-9956-78F2ABC68274}" type="presOf" srcId="{541F2AAD-B40A-4985-9A01-4BDC8731B840}" destId="{1C2B4E02-0333-4EF1-B726-CC6786568DA9}" srcOrd="0" destOrd="0" presId="urn:microsoft.com/office/officeart/2005/8/layout/orgChart1"/>
    <dgm:cxn modelId="{FE984EF6-9C3E-4906-A7C0-34C7E9197852}" type="presOf" srcId="{90250236-1D63-452F-A33A-132E3697570C}" destId="{83BA7217-54DB-4410-A150-7D4440C0EB93}" srcOrd="0" destOrd="0" presId="urn:microsoft.com/office/officeart/2005/8/layout/orgChart1"/>
    <dgm:cxn modelId="{9954B4F7-0651-446C-B7F2-1F121A3FFB47}" type="presOf" srcId="{19C68FBF-F44D-4617-8A6C-751AE16EC2F5}" destId="{C664EC29-B489-465E-B7D4-4D05A17ECB23}" srcOrd="0" destOrd="0" presId="urn:microsoft.com/office/officeart/2005/8/layout/orgChart1"/>
    <dgm:cxn modelId="{19E24CF9-3679-47B6-8412-3F7FE2F360FD}" type="presOf" srcId="{7FDD2B7F-DB7B-4A15-8EA4-2F0A77B1679D}" destId="{BC6C077B-3365-4616-B0D6-BAFEC8A4A854}" srcOrd="0" destOrd="0" presId="urn:microsoft.com/office/officeart/2005/8/layout/orgChart1"/>
    <dgm:cxn modelId="{FB5323FE-E0AF-4ADB-B1AD-B787DE651551}" type="presOf" srcId="{73C45FB5-20BE-4BAF-8DA8-62FD0A7003E0}" destId="{5A42176C-BEA8-4A29-821F-B0BE5AC5F31D}" srcOrd="0" destOrd="0" presId="urn:microsoft.com/office/officeart/2005/8/layout/orgChart1"/>
    <dgm:cxn modelId="{AB249094-BF57-4F6C-B7AD-FE85166CC500}" type="presParOf" srcId="{24BA287A-4C5E-4928-B401-0810DC0E514C}" destId="{63F18A85-D2AA-4D17-8CF6-B4FD64F88F0D}" srcOrd="0" destOrd="0" presId="urn:microsoft.com/office/officeart/2005/8/layout/orgChart1"/>
    <dgm:cxn modelId="{8D098C2F-3697-4EEF-8F25-D94688E53FF1}" type="presParOf" srcId="{63F18A85-D2AA-4D17-8CF6-B4FD64F88F0D}" destId="{670664DC-6BB0-4CF5-99EF-4743FB755A0F}" srcOrd="0" destOrd="0" presId="urn:microsoft.com/office/officeart/2005/8/layout/orgChart1"/>
    <dgm:cxn modelId="{A68C7626-533B-4C21-A15F-EFC7F3A90CDC}" type="presParOf" srcId="{670664DC-6BB0-4CF5-99EF-4743FB755A0F}" destId="{1C2B4E02-0333-4EF1-B726-CC6786568DA9}" srcOrd="0" destOrd="0" presId="urn:microsoft.com/office/officeart/2005/8/layout/orgChart1"/>
    <dgm:cxn modelId="{E8916CB6-4CCB-4DD4-8B6F-DCF635C71328}" type="presParOf" srcId="{670664DC-6BB0-4CF5-99EF-4743FB755A0F}" destId="{4BF7CE7B-6192-4EA5-A66B-8F39D9BB0B59}" srcOrd="1" destOrd="0" presId="urn:microsoft.com/office/officeart/2005/8/layout/orgChart1"/>
    <dgm:cxn modelId="{449429B2-6E4F-4898-93BB-3C2F1FCFE809}" type="presParOf" srcId="{63F18A85-D2AA-4D17-8CF6-B4FD64F88F0D}" destId="{066615FF-DECE-43A0-867C-71B02E5D70A1}" srcOrd="1" destOrd="0" presId="urn:microsoft.com/office/officeart/2005/8/layout/orgChart1"/>
    <dgm:cxn modelId="{18AA4960-7687-4325-8F92-2E48FC626123}" type="presParOf" srcId="{066615FF-DECE-43A0-867C-71B02E5D70A1}" destId="{6E8EF5A7-F189-4620-BC17-B3DAE99A02FA}" srcOrd="0" destOrd="0" presId="urn:microsoft.com/office/officeart/2005/8/layout/orgChart1"/>
    <dgm:cxn modelId="{7BE0B2BF-4ADA-4861-9BF8-70075033D330}" type="presParOf" srcId="{066615FF-DECE-43A0-867C-71B02E5D70A1}" destId="{1BD6CE81-AFEF-4191-8B05-22C1B897B6D6}" srcOrd="1" destOrd="0" presId="urn:microsoft.com/office/officeart/2005/8/layout/orgChart1"/>
    <dgm:cxn modelId="{D9F39E31-B46F-4739-AFC6-3CFB0C918580}" type="presParOf" srcId="{1BD6CE81-AFEF-4191-8B05-22C1B897B6D6}" destId="{63039DB7-5CFA-41AA-8478-445D342B4158}" srcOrd="0" destOrd="0" presId="urn:microsoft.com/office/officeart/2005/8/layout/orgChart1"/>
    <dgm:cxn modelId="{89548264-40A1-4BDA-928D-94FB32F66174}" type="presParOf" srcId="{63039DB7-5CFA-41AA-8478-445D342B4158}" destId="{FE2806EB-67D9-4B7C-97F3-BE24FA882A88}" srcOrd="0" destOrd="0" presId="urn:microsoft.com/office/officeart/2005/8/layout/orgChart1"/>
    <dgm:cxn modelId="{57BF4B96-5032-495A-8DCC-E8E5785C4A72}" type="presParOf" srcId="{63039DB7-5CFA-41AA-8478-445D342B4158}" destId="{2FE6BDC5-0C99-471B-8A16-D7FA2E79D864}" srcOrd="1" destOrd="0" presId="urn:microsoft.com/office/officeart/2005/8/layout/orgChart1"/>
    <dgm:cxn modelId="{504BA030-C658-42CF-AF67-99793439C6EE}" type="presParOf" srcId="{1BD6CE81-AFEF-4191-8B05-22C1B897B6D6}" destId="{AD27BB1B-BC96-4EEB-81AC-3446CDB8CF41}" srcOrd="1" destOrd="0" presId="urn:microsoft.com/office/officeart/2005/8/layout/orgChart1"/>
    <dgm:cxn modelId="{D8F06887-FB32-44FB-A32F-EFEE777EF342}" type="presParOf" srcId="{AD27BB1B-BC96-4EEB-81AC-3446CDB8CF41}" destId="{AF650E01-9DFC-4849-AAB7-63D24DD045A2}" srcOrd="0" destOrd="0" presId="urn:microsoft.com/office/officeart/2005/8/layout/orgChart1"/>
    <dgm:cxn modelId="{D4403CDA-107C-4A68-ABC3-BF412F1DBAB1}" type="presParOf" srcId="{AD27BB1B-BC96-4EEB-81AC-3446CDB8CF41}" destId="{CAC59613-14AF-47E5-934E-EC6698892B0F}" srcOrd="1" destOrd="0" presId="urn:microsoft.com/office/officeart/2005/8/layout/orgChart1"/>
    <dgm:cxn modelId="{7E34FB5A-17E9-40E3-B393-DDD0F7E08259}" type="presParOf" srcId="{CAC59613-14AF-47E5-934E-EC6698892B0F}" destId="{7FEED8CF-C5B5-4378-8293-1C9798A636FD}" srcOrd="0" destOrd="0" presId="urn:microsoft.com/office/officeart/2005/8/layout/orgChart1"/>
    <dgm:cxn modelId="{0792099F-7893-405E-8D0F-300C2C809FBF}" type="presParOf" srcId="{7FEED8CF-C5B5-4378-8293-1C9798A636FD}" destId="{D3FF5B15-8A48-4E7B-BA6F-AC5C1608185E}" srcOrd="0" destOrd="0" presId="urn:microsoft.com/office/officeart/2005/8/layout/orgChart1"/>
    <dgm:cxn modelId="{31BAD32A-4657-4158-A4DC-88BC3E466809}" type="presParOf" srcId="{7FEED8CF-C5B5-4378-8293-1C9798A636FD}" destId="{D48BDA00-8EA4-4E21-93CD-A6CEEC011A3F}" srcOrd="1" destOrd="0" presId="urn:microsoft.com/office/officeart/2005/8/layout/orgChart1"/>
    <dgm:cxn modelId="{70FF072C-5168-4DDD-9959-15FBFBD4873D}" type="presParOf" srcId="{CAC59613-14AF-47E5-934E-EC6698892B0F}" destId="{5E2187A5-75D9-4F3C-9D29-5A02B2E15F51}" srcOrd="1" destOrd="0" presId="urn:microsoft.com/office/officeart/2005/8/layout/orgChart1"/>
    <dgm:cxn modelId="{3F4D6BF8-2451-45E0-89AA-D5093BFE1289}" type="presParOf" srcId="{CAC59613-14AF-47E5-934E-EC6698892B0F}" destId="{21D65893-260C-4B74-9EC3-604905744CEB}" srcOrd="2" destOrd="0" presId="urn:microsoft.com/office/officeart/2005/8/layout/orgChart1"/>
    <dgm:cxn modelId="{B1BD3E40-6C55-4CAA-9F84-213B1920A77C}" type="presParOf" srcId="{AD27BB1B-BC96-4EEB-81AC-3446CDB8CF41}" destId="{C664EC29-B489-465E-B7D4-4D05A17ECB23}" srcOrd="2" destOrd="0" presId="urn:microsoft.com/office/officeart/2005/8/layout/orgChart1"/>
    <dgm:cxn modelId="{10722C3D-30C7-449D-A942-629A77C310C2}" type="presParOf" srcId="{AD27BB1B-BC96-4EEB-81AC-3446CDB8CF41}" destId="{EDF6BEF4-69CA-45A2-B9F7-0E97D3DEB4C5}" srcOrd="3" destOrd="0" presId="urn:microsoft.com/office/officeart/2005/8/layout/orgChart1"/>
    <dgm:cxn modelId="{37DCC464-47FE-4FE3-8000-2F9462C9F7F7}" type="presParOf" srcId="{EDF6BEF4-69CA-45A2-B9F7-0E97D3DEB4C5}" destId="{BD9B53EF-99CC-458F-B3E2-48E1FD9EE37E}" srcOrd="0" destOrd="0" presId="urn:microsoft.com/office/officeart/2005/8/layout/orgChart1"/>
    <dgm:cxn modelId="{AEE495C5-0FB6-4312-98F0-AD32C99E8B08}" type="presParOf" srcId="{BD9B53EF-99CC-458F-B3E2-48E1FD9EE37E}" destId="{54EBC71F-D61C-49EB-99BF-ED02E8F37E14}" srcOrd="0" destOrd="0" presId="urn:microsoft.com/office/officeart/2005/8/layout/orgChart1"/>
    <dgm:cxn modelId="{E0D3CED3-BA90-4A0F-A0E6-FA88A2653BA3}" type="presParOf" srcId="{BD9B53EF-99CC-458F-B3E2-48E1FD9EE37E}" destId="{65D925D2-1237-4CFE-8849-8F2EEB28F8CB}" srcOrd="1" destOrd="0" presId="urn:microsoft.com/office/officeart/2005/8/layout/orgChart1"/>
    <dgm:cxn modelId="{E5C2FAF2-5534-43E2-9738-3296E2C6EA4E}" type="presParOf" srcId="{EDF6BEF4-69CA-45A2-B9F7-0E97D3DEB4C5}" destId="{8929061A-F31B-4755-9F6F-4B9B427F5049}" srcOrd="1" destOrd="0" presId="urn:microsoft.com/office/officeart/2005/8/layout/orgChart1"/>
    <dgm:cxn modelId="{BF74E7EE-2BC9-466B-8CF1-849BA5670DBF}" type="presParOf" srcId="{EDF6BEF4-69CA-45A2-B9F7-0E97D3DEB4C5}" destId="{E3610DB2-618E-4B85-9ABA-6359122C4045}" srcOrd="2" destOrd="0" presId="urn:microsoft.com/office/officeart/2005/8/layout/orgChart1"/>
    <dgm:cxn modelId="{D6275E80-7D7C-425A-B662-4E2F696682FD}" type="presParOf" srcId="{AD27BB1B-BC96-4EEB-81AC-3446CDB8CF41}" destId="{2D05185A-1E27-485B-8DC3-D75D19DF5C9A}" srcOrd="4" destOrd="0" presId="urn:microsoft.com/office/officeart/2005/8/layout/orgChart1"/>
    <dgm:cxn modelId="{AB194935-BD0B-4A46-BBAF-9F24C5E94488}" type="presParOf" srcId="{AD27BB1B-BC96-4EEB-81AC-3446CDB8CF41}" destId="{FE7BB599-3CC2-4857-994F-C148ED8F00CA}" srcOrd="5" destOrd="0" presId="urn:microsoft.com/office/officeart/2005/8/layout/orgChart1"/>
    <dgm:cxn modelId="{576F6276-9704-48A2-B033-3A8AE941D9BD}" type="presParOf" srcId="{FE7BB599-3CC2-4857-994F-C148ED8F00CA}" destId="{C7C11370-D370-455A-B5F2-7DBD87BE6657}" srcOrd="0" destOrd="0" presId="urn:microsoft.com/office/officeart/2005/8/layout/orgChart1"/>
    <dgm:cxn modelId="{754A0FBB-80A7-4C5A-B2C0-3745FC57F4A0}" type="presParOf" srcId="{C7C11370-D370-455A-B5F2-7DBD87BE6657}" destId="{1D4C2224-B046-4173-BDA6-E12AE5B1A184}" srcOrd="0" destOrd="0" presId="urn:microsoft.com/office/officeart/2005/8/layout/orgChart1"/>
    <dgm:cxn modelId="{E2384C29-DAEC-4A28-B8AA-48C91620E164}" type="presParOf" srcId="{C7C11370-D370-455A-B5F2-7DBD87BE6657}" destId="{8B3F58A0-5EAF-4C5E-958A-E3BBC796B3B6}" srcOrd="1" destOrd="0" presId="urn:microsoft.com/office/officeart/2005/8/layout/orgChart1"/>
    <dgm:cxn modelId="{73C53B15-4E28-41A3-97C7-1C80E0EAB258}" type="presParOf" srcId="{FE7BB599-3CC2-4857-994F-C148ED8F00CA}" destId="{D5335B60-D762-40EE-9485-824F4944EA0E}" srcOrd="1" destOrd="0" presId="urn:microsoft.com/office/officeart/2005/8/layout/orgChart1"/>
    <dgm:cxn modelId="{81A318D5-70D0-44D0-83C8-59CECBDE32E8}" type="presParOf" srcId="{FE7BB599-3CC2-4857-994F-C148ED8F00CA}" destId="{50350F60-14FE-40CD-8D1F-24ECA1B8E0F2}" srcOrd="2" destOrd="0" presId="urn:microsoft.com/office/officeart/2005/8/layout/orgChart1"/>
    <dgm:cxn modelId="{89BB09DB-1DAE-4998-9740-E9E589D853F9}" type="presParOf" srcId="{1BD6CE81-AFEF-4191-8B05-22C1B897B6D6}" destId="{B45F3892-78AD-4419-A375-AB550EA38A02}" srcOrd="2" destOrd="0" presId="urn:microsoft.com/office/officeart/2005/8/layout/orgChart1"/>
    <dgm:cxn modelId="{147AAB6E-D5D4-4451-AD95-EE9BF0B7E7E7}" type="presParOf" srcId="{066615FF-DECE-43A0-867C-71B02E5D70A1}" destId="{5A42176C-BEA8-4A29-821F-B0BE5AC5F31D}" srcOrd="2" destOrd="0" presId="urn:microsoft.com/office/officeart/2005/8/layout/orgChart1"/>
    <dgm:cxn modelId="{62E78CCF-4980-4A56-9050-5DD8A7A6EAF7}" type="presParOf" srcId="{066615FF-DECE-43A0-867C-71B02E5D70A1}" destId="{B3B350C8-07AB-43E3-97CF-D2C5EC32D05A}" srcOrd="3" destOrd="0" presId="urn:microsoft.com/office/officeart/2005/8/layout/orgChart1"/>
    <dgm:cxn modelId="{81E805D7-FF19-4572-866E-F7360E31946E}" type="presParOf" srcId="{B3B350C8-07AB-43E3-97CF-D2C5EC32D05A}" destId="{89B7E104-1C67-4CE3-8DB7-5A65C39891FF}" srcOrd="0" destOrd="0" presId="urn:microsoft.com/office/officeart/2005/8/layout/orgChart1"/>
    <dgm:cxn modelId="{EF045978-04D3-4EAB-BEDB-9B6967F09AF0}" type="presParOf" srcId="{89B7E104-1C67-4CE3-8DB7-5A65C39891FF}" destId="{83BA7217-54DB-4410-A150-7D4440C0EB93}" srcOrd="0" destOrd="0" presId="urn:microsoft.com/office/officeart/2005/8/layout/orgChart1"/>
    <dgm:cxn modelId="{23A479C6-0751-47B0-B5C1-2963199A3620}" type="presParOf" srcId="{89B7E104-1C67-4CE3-8DB7-5A65C39891FF}" destId="{DB812B21-AC35-4841-BC31-F19D75A19EAA}" srcOrd="1" destOrd="0" presId="urn:microsoft.com/office/officeart/2005/8/layout/orgChart1"/>
    <dgm:cxn modelId="{125BD92E-D0DD-4A72-922C-5348EFE9E36A}" type="presParOf" srcId="{B3B350C8-07AB-43E3-97CF-D2C5EC32D05A}" destId="{45CADA6A-D349-4537-BD85-E49EE7661EEA}" srcOrd="1" destOrd="0" presId="urn:microsoft.com/office/officeart/2005/8/layout/orgChart1"/>
    <dgm:cxn modelId="{FDE1AAE7-8FA8-47D6-8A38-9A1782EA6E2E}" type="presParOf" srcId="{B3B350C8-07AB-43E3-97CF-D2C5EC32D05A}" destId="{625A11F3-DD33-470B-B7DC-28459D17C893}" srcOrd="2" destOrd="0" presId="urn:microsoft.com/office/officeart/2005/8/layout/orgChart1"/>
    <dgm:cxn modelId="{2F79A001-DE24-43F6-91C1-7C517D5AACE5}" type="presParOf" srcId="{066615FF-DECE-43A0-867C-71B02E5D70A1}" destId="{0828F414-367F-4CC7-A56C-25742BEACA9D}" srcOrd="4" destOrd="0" presId="urn:microsoft.com/office/officeart/2005/8/layout/orgChart1"/>
    <dgm:cxn modelId="{3E201F81-AEE4-4381-99E9-00876D4E1FBE}" type="presParOf" srcId="{066615FF-DECE-43A0-867C-71B02E5D70A1}" destId="{42D8B094-6827-47ED-AAC3-409D32303BA5}" srcOrd="5" destOrd="0" presId="urn:microsoft.com/office/officeart/2005/8/layout/orgChart1"/>
    <dgm:cxn modelId="{9BC0CADF-2809-426B-94BF-4844BAEDE0CF}" type="presParOf" srcId="{42D8B094-6827-47ED-AAC3-409D32303BA5}" destId="{B98C7F58-B0F6-4FB6-9B36-863675708562}" srcOrd="0" destOrd="0" presId="urn:microsoft.com/office/officeart/2005/8/layout/orgChart1"/>
    <dgm:cxn modelId="{CB69080D-DFEE-4716-B541-8DDEC50B57B3}" type="presParOf" srcId="{B98C7F58-B0F6-4FB6-9B36-863675708562}" destId="{BC6C077B-3365-4616-B0D6-BAFEC8A4A854}" srcOrd="0" destOrd="0" presId="urn:microsoft.com/office/officeart/2005/8/layout/orgChart1"/>
    <dgm:cxn modelId="{5DAB586D-C65C-4015-92C4-8598F3FA8329}" type="presParOf" srcId="{B98C7F58-B0F6-4FB6-9B36-863675708562}" destId="{9554EF09-A9F6-45FC-B8AB-FEE68123081A}" srcOrd="1" destOrd="0" presId="urn:microsoft.com/office/officeart/2005/8/layout/orgChart1"/>
    <dgm:cxn modelId="{F384690D-3B24-4090-B255-2D9CC584E6A6}" type="presParOf" srcId="{42D8B094-6827-47ED-AAC3-409D32303BA5}" destId="{9DBD8343-C65F-4B2C-B5D1-B92260A0AD6C}" srcOrd="1" destOrd="0" presId="urn:microsoft.com/office/officeart/2005/8/layout/orgChart1"/>
    <dgm:cxn modelId="{4C304D2C-5765-41BE-B3A5-3F9009EA07CE}" type="presParOf" srcId="{42D8B094-6827-47ED-AAC3-409D32303BA5}" destId="{54BCC1AE-7D51-49A2-BBC3-0525217EA1F9}" srcOrd="2" destOrd="0" presId="urn:microsoft.com/office/officeart/2005/8/layout/orgChart1"/>
    <dgm:cxn modelId="{F9257562-A426-4FB7-A970-2A81EB89BE11}" type="presParOf" srcId="{066615FF-DECE-43A0-867C-71B02E5D70A1}" destId="{8E96E576-8176-4E58-A96C-301C5BB137E5}" srcOrd="6" destOrd="0" presId="urn:microsoft.com/office/officeart/2005/8/layout/orgChart1"/>
    <dgm:cxn modelId="{436105ED-3DAB-4465-B38A-C20008372D85}" type="presParOf" srcId="{066615FF-DECE-43A0-867C-71B02E5D70A1}" destId="{11C88564-6DEE-456B-871D-8E3B13249165}" srcOrd="7" destOrd="0" presId="urn:microsoft.com/office/officeart/2005/8/layout/orgChart1"/>
    <dgm:cxn modelId="{BDCD80D8-B849-494B-950B-57A827F098BE}" type="presParOf" srcId="{11C88564-6DEE-456B-871D-8E3B13249165}" destId="{05030F37-C07C-4269-8787-3EA6A984B532}" srcOrd="0" destOrd="0" presId="urn:microsoft.com/office/officeart/2005/8/layout/orgChart1"/>
    <dgm:cxn modelId="{9A4BC42C-AF41-45E5-86EB-3FFADCEC1F09}" type="presParOf" srcId="{05030F37-C07C-4269-8787-3EA6A984B532}" destId="{AAFDC39D-AE75-4D10-8F22-4F7CBC7B3A99}" srcOrd="0" destOrd="0" presId="urn:microsoft.com/office/officeart/2005/8/layout/orgChart1"/>
    <dgm:cxn modelId="{48290EB7-36BB-49C6-B476-F3DE667C95E5}" type="presParOf" srcId="{05030F37-C07C-4269-8787-3EA6A984B532}" destId="{6F6812D7-B2DF-49ED-98FE-FF6BF12CFB44}" srcOrd="1" destOrd="0" presId="urn:microsoft.com/office/officeart/2005/8/layout/orgChart1"/>
    <dgm:cxn modelId="{C2DDA150-734E-4DF3-A933-BE62453D742B}" type="presParOf" srcId="{11C88564-6DEE-456B-871D-8E3B13249165}" destId="{15D1E11F-B854-4C5F-B60C-070082594098}" srcOrd="1" destOrd="0" presId="urn:microsoft.com/office/officeart/2005/8/layout/orgChart1"/>
    <dgm:cxn modelId="{4BB6B16A-15EF-424A-AF98-6CF6ADB84008}" type="presParOf" srcId="{11C88564-6DEE-456B-871D-8E3B13249165}" destId="{93E30685-56ED-489B-88BE-3F4873D30557}" srcOrd="2" destOrd="0" presId="urn:microsoft.com/office/officeart/2005/8/layout/orgChart1"/>
    <dgm:cxn modelId="{4A9807DF-AB7B-40A7-A8EE-F9F77695D57C}" type="presParOf" srcId="{63F18A85-D2AA-4D17-8CF6-B4FD64F88F0D}" destId="{001355B6-A665-40F2-B898-63921A0D42A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96E576-8176-4E58-A96C-301C5BB137E5}">
      <dsp:nvSpPr>
        <dsp:cNvPr id="0" name=""/>
        <dsp:cNvSpPr/>
      </dsp:nvSpPr>
      <dsp:spPr>
        <a:xfrm>
          <a:off x="4114800" y="679170"/>
          <a:ext cx="2456937" cy="284273"/>
        </a:xfrm>
        <a:custGeom>
          <a:avLst/>
          <a:gdLst/>
          <a:ahLst/>
          <a:cxnLst/>
          <a:rect l="0" t="0" r="0" b="0"/>
          <a:pathLst>
            <a:path>
              <a:moveTo>
                <a:pt x="0" y="0"/>
              </a:moveTo>
              <a:lnTo>
                <a:pt x="0" y="142136"/>
              </a:lnTo>
              <a:lnTo>
                <a:pt x="2456937" y="142136"/>
              </a:lnTo>
              <a:lnTo>
                <a:pt x="2456937"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28F414-367F-4CC7-A56C-25742BEACA9D}">
      <dsp:nvSpPr>
        <dsp:cNvPr id="0" name=""/>
        <dsp:cNvSpPr/>
      </dsp:nvSpPr>
      <dsp:spPr>
        <a:xfrm>
          <a:off x="4114800" y="679170"/>
          <a:ext cx="818979" cy="284273"/>
        </a:xfrm>
        <a:custGeom>
          <a:avLst/>
          <a:gdLst/>
          <a:ahLst/>
          <a:cxnLst/>
          <a:rect l="0" t="0" r="0" b="0"/>
          <a:pathLst>
            <a:path>
              <a:moveTo>
                <a:pt x="0" y="0"/>
              </a:moveTo>
              <a:lnTo>
                <a:pt x="0" y="142136"/>
              </a:lnTo>
              <a:lnTo>
                <a:pt x="818979" y="142136"/>
              </a:lnTo>
              <a:lnTo>
                <a:pt x="818979"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42176C-BEA8-4A29-821F-B0BE5AC5F31D}">
      <dsp:nvSpPr>
        <dsp:cNvPr id="0" name=""/>
        <dsp:cNvSpPr/>
      </dsp:nvSpPr>
      <dsp:spPr>
        <a:xfrm>
          <a:off x="3295820" y="679170"/>
          <a:ext cx="818979" cy="284273"/>
        </a:xfrm>
        <a:custGeom>
          <a:avLst/>
          <a:gdLst/>
          <a:ahLst/>
          <a:cxnLst/>
          <a:rect l="0" t="0" r="0" b="0"/>
          <a:pathLst>
            <a:path>
              <a:moveTo>
                <a:pt x="818979" y="0"/>
              </a:moveTo>
              <a:lnTo>
                <a:pt x="818979" y="142136"/>
              </a:lnTo>
              <a:lnTo>
                <a:pt x="0" y="142136"/>
              </a:lnTo>
              <a:lnTo>
                <a:pt x="0"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05185A-1E27-485B-8DC3-D75D19DF5C9A}">
      <dsp:nvSpPr>
        <dsp:cNvPr id="0" name=""/>
        <dsp:cNvSpPr/>
      </dsp:nvSpPr>
      <dsp:spPr>
        <a:xfrm>
          <a:off x="1116388" y="1640286"/>
          <a:ext cx="203052" cy="2544927"/>
        </a:xfrm>
        <a:custGeom>
          <a:avLst/>
          <a:gdLst/>
          <a:ahLst/>
          <a:cxnLst/>
          <a:rect l="0" t="0" r="0" b="0"/>
          <a:pathLst>
            <a:path>
              <a:moveTo>
                <a:pt x="0" y="0"/>
              </a:moveTo>
              <a:lnTo>
                <a:pt x="0" y="2544927"/>
              </a:lnTo>
              <a:lnTo>
                <a:pt x="203052" y="25449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64EC29-B489-465E-B7D4-4D05A17ECB23}">
      <dsp:nvSpPr>
        <dsp:cNvPr id="0" name=""/>
        <dsp:cNvSpPr/>
      </dsp:nvSpPr>
      <dsp:spPr>
        <a:xfrm>
          <a:off x="1116388" y="1640286"/>
          <a:ext cx="203052" cy="1583811"/>
        </a:xfrm>
        <a:custGeom>
          <a:avLst/>
          <a:gdLst/>
          <a:ahLst/>
          <a:cxnLst/>
          <a:rect l="0" t="0" r="0" b="0"/>
          <a:pathLst>
            <a:path>
              <a:moveTo>
                <a:pt x="0" y="0"/>
              </a:moveTo>
              <a:lnTo>
                <a:pt x="0" y="1583811"/>
              </a:lnTo>
              <a:lnTo>
                <a:pt x="203052" y="15838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650E01-9DFC-4849-AAB7-63D24DD045A2}">
      <dsp:nvSpPr>
        <dsp:cNvPr id="0" name=""/>
        <dsp:cNvSpPr/>
      </dsp:nvSpPr>
      <dsp:spPr>
        <a:xfrm>
          <a:off x="1116388" y="1640286"/>
          <a:ext cx="203052" cy="622695"/>
        </a:xfrm>
        <a:custGeom>
          <a:avLst/>
          <a:gdLst/>
          <a:ahLst/>
          <a:cxnLst/>
          <a:rect l="0" t="0" r="0" b="0"/>
          <a:pathLst>
            <a:path>
              <a:moveTo>
                <a:pt x="0" y="0"/>
              </a:moveTo>
              <a:lnTo>
                <a:pt x="0" y="622695"/>
              </a:lnTo>
              <a:lnTo>
                <a:pt x="203052" y="6226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8EF5A7-F189-4620-BC17-B3DAE99A02FA}">
      <dsp:nvSpPr>
        <dsp:cNvPr id="0" name=""/>
        <dsp:cNvSpPr/>
      </dsp:nvSpPr>
      <dsp:spPr>
        <a:xfrm>
          <a:off x="1657862" y="679170"/>
          <a:ext cx="2456937" cy="284273"/>
        </a:xfrm>
        <a:custGeom>
          <a:avLst/>
          <a:gdLst/>
          <a:ahLst/>
          <a:cxnLst/>
          <a:rect l="0" t="0" r="0" b="0"/>
          <a:pathLst>
            <a:path>
              <a:moveTo>
                <a:pt x="2456937" y="0"/>
              </a:moveTo>
              <a:lnTo>
                <a:pt x="2456937" y="142136"/>
              </a:lnTo>
              <a:lnTo>
                <a:pt x="0" y="142136"/>
              </a:lnTo>
              <a:lnTo>
                <a:pt x="0"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2B4E02-0333-4EF1-B726-CC6786568DA9}">
      <dsp:nvSpPr>
        <dsp:cNvPr id="0" name=""/>
        <dsp:cNvSpPr/>
      </dsp:nvSpPr>
      <dsp:spPr>
        <a:xfrm>
          <a:off x="3282859" y="2327"/>
          <a:ext cx="1663881"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Your Project</a:t>
          </a:r>
        </a:p>
      </dsp:txBody>
      <dsp:txXfrm>
        <a:off x="3282859" y="2327"/>
        <a:ext cx="1663881" cy="676842"/>
      </dsp:txXfrm>
    </dsp:sp>
    <dsp:sp modelId="{FE2806EB-67D9-4B7C-97F3-BE24FA882A88}">
      <dsp:nvSpPr>
        <dsp:cNvPr id="0" name=""/>
        <dsp:cNvSpPr/>
      </dsp:nvSpPr>
      <dsp:spPr>
        <a:xfrm>
          <a:off x="981019" y="963444"/>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Support</a:t>
          </a:r>
        </a:p>
      </dsp:txBody>
      <dsp:txXfrm>
        <a:off x="981019" y="963444"/>
        <a:ext cx="1353684" cy="676842"/>
      </dsp:txXfrm>
    </dsp:sp>
    <dsp:sp modelId="{D3FF5B15-8A48-4E7B-BA6F-AC5C1608185E}">
      <dsp:nvSpPr>
        <dsp:cNvPr id="0" name=""/>
        <dsp:cNvSpPr/>
      </dsp:nvSpPr>
      <dsp:spPr>
        <a:xfrm>
          <a:off x="1319440" y="1924560"/>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Fabrication Support</a:t>
          </a:r>
          <a:endParaRPr lang="en-US" sz="2300" kern="1200" dirty="0"/>
        </a:p>
      </dsp:txBody>
      <dsp:txXfrm>
        <a:off x="1319440" y="1924560"/>
        <a:ext cx="1353684" cy="676842"/>
      </dsp:txXfrm>
    </dsp:sp>
    <dsp:sp modelId="{54EBC71F-D61C-49EB-99BF-ED02E8F37E14}">
      <dsp:nvSpPr>
        <dsp:cNvPr id="0" name=""/>
        <dsp:cNvSpPr/>
      </dsp:nvSpPr>
      <dsp:spPr>
        <a:xfrm>
          <a:off x="1319440" y="2885676"/>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Purchasing</a:t>
          </a:r>
        </a:p>
      </dsp:txBody>
      <dsp:txXfrm>
        <a:off x="1319440" y="2885676"/>
        <a:ext cx="1353684" cy="676842"/>
      </dsp:txXfrm>
    </dsp:sp>
    <dsp:sp modelId="{1D4C2224-B046-4173-BDA6-E12AE5B1A184}">
      <dsp:nvSpPr>
        <dsp:cNvPr id="0" name=""/>
        <dsp:cNvSpPr/>
      </dsp:nvSpPr>
      <dsp:spPr>
        <a:xfrm>
          <a:off x="1319440" y="3846792"/>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Client</a:t>
          </a:r>
        </a:p>
      </dsp:txBody>
      <dsp:txXfrm>
        <a:off x="1319440" y="3846792"/>
        <a:ext cx="1353684" cy="676842"/>
      </dsp:txXfrm>
    </dsp:sp>
    <dsp:sp modelId="{83BA7217-54DB-4410-A150-7D4440C0EB93}">
      <dsp:nvSpPr>
        <dsp:cNvPr id="0" name=""/>
        <dsp:cNvSpPr/>
      </dsp:nvSpPr>
      <dsp:spPr>
        <a:xfrm>
          <a:off x="2618978" y="963444"/>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Students</a:t>
          </a:r>
        </a:p>
      </dsp:txBody>
      <dsp:txXfrm>
        <a:off x="2618978" y="963444"/>
        <a:ext cx="1353684" cy="676842"/>
      </dsp:txXfrm>
    </dsp:sp>
    <dsp:sp modelId="{BC6C077B-3365-4616-B0D6-BAFEC8A4A854}">
      <dsp:nvSpPr>
        <dsp:cNvPr id="0" name=""/>
        <dsp:cNvSpPr/>
      </dsp:nvSpPr>
      <dsp:spPr>
        <a:xfrm>
          <a:off x="4256936" y="963444"/>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PE</a:t>
          </a:r>
        </a:p>
      </dsp:txBody>
      <dsp:txXfrm>
        <a:off x="4256936" y="963444"/>
        <a:ext cx="1353684" cy="676842"/>
      </dsp:txXfrm>
    </dsp:sp>
    <dsp:sp modelId="{AAFDC39D-AE75-4D10-8F22-4F7CBC7B3A99}">
      <dsp:nvSpPr>
        <dsp:cNvPr id="0" name=""/>
        <dsp:cNvSpPr/>
      </dsp:nvSpPr>
      <dsp:spPr>
        <a:xfrm>
          <a:off x="5894895" y="963444"/>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CE</a:t>
          </a:r>
        </a:p>
      </dsp:txBody>
      <dsp:txXfrm>
        <a:off x="5894895" y="963444"/>
        <a:ext cx="1353684" cy="6768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7/8/2024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31</a:t>
            </a:fld>
            <a:endParaRPr lang="en-US" dirty="0"/>
          </a:p>
        </p:txBody>
      </p:sp>
    </p:spTree>
    <p:extLst>
      <p:ext uri="{BB962C8B-B14F-4D97-AF65-F5344CB8AC3E}">
        <p14:creationId xmlns:p14="http://schemas.microsoft.com/office/powerpoint/2010/main" val="1118400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37</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38</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40</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Open the link, show it’s contents, done! Do NOT read it to them!!!</a:t>
            </a:r>
          </a:p>
        </p:txBody>
      </p:sp>
      <p:sp>
        <p:nvSpPr>
          <p:cNvPr id="4" name="Slide Number Placeholder 3"/>
          <p:cNvSpPr>
            <a:spLocks noGrp="1"/>
          </p:cNvSpPr>
          <p:nvPr>
            <p:ph type="sldNum" sz="quarter" idx="5"/>
          </p:nvPr>
        </p:nvSpPr>
        <p:spPr/>
        <p:txBody>
          <a:bodyPr/>
          <a:lstStyle/>
          <a:p>
            <a:fld id="{DF811066-0135-4CAA-8AD4-89A97190AC00}" type="slidenum">
              <a:rPr lang="en-US" smtClean="0"/>
              <a:t>42</a:t>
            </a:fld>
            <a:endParaRPr lang="en-US" dirty="0"/>
          </a:p>
        </p:txBody>
      </p:sp>
    </p:spTree>
    <p:extLst>
      <p:ext uri="{BB962C8B-B14F-4D97-AF65-F5344CB8AC3E}">
        <p14:creationId xmlns:p14="http://schemas.microsoft.com/office/powerpoint/2010/main" val="2367055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43</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45</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48</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49</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51</a:t>
            </a:fld>
            <a:endParaRPr lang="en-US" dirty="0"/>
          </a:p>
        </p:txBody>
      </p:sp>
    </p:spTree>
    <p:extLst>
      <p:ext uri="{BB962C8B-B14F-4D97-AF65-F5344CB8AC3E}">
        <p14:creationId xmlns:p14="http://schemas.microsoft.com/office/powerpoint/2010/main" val="2688174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52</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RATHER than explicitly have this as an activity, acknowledge that it will happen organically during Needs definition.</a:t>
            </a:r>
          </a:p>
        </p:txBody>
      </p:sp>
      <p:sp>
        <p:nvSpPr>
          <p:cNvPr id="4" name="Slide Number Placeholder 3"/>
          <p:cNvSpPr>
            <a:spLocks noGrp="1"/>
          </p:cNvSpPr>
          <p:nvPr>
            <p:ph type="sldNum" sz="quarter" idx="5"/>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3744902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68</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71</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dirty="0"/>
          </a:p>
        </p:txBody>
      </p:sp>
    </p:spTree>
    <p:extLst>
      <p:ext uri="{BB962C8B-B14F-4D97-AF65-F5344CB8AC3E}">
        <p14:creationId xmlns:p14="http://schemas.microsoft.com/office/powerpoint/2010/main" val="4236980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73</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81</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86</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91</a:t>
            </a:fld>
            <a:endParaRPr lang="en-US" dirty="0"/>
          </a:p>
        </p:txBody>
      </p:sp>
    </p:spTree>
    <p:extLst>
      <p:ext uri="{BB962C8B-B14F-4D97-AF65-F5344CB8AC3E}">
        <p14:creationId xmlns:p14="http://schemas.microsoft.com/office/powerpoint/2010/main" val="2536540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92</a:t>
            </a:fld>
            <a:endParaRPr lang="en-US" dirty="0"/>
          </a:p>
        </p:txBody>
      </p:sp>
    </p:spTree>
    <p:extLst>
      <p:ext uri="{BB962C8B-B14F-4D97-AF65-F5344CB8AC3E}">
        <p14:creationId xmlns:p14="http://schemas.microsoft.com/office/powerpoint/2010/main" val="3908477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12</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dirty="0"/>
              <a:t>Don’t have anyone introduce themselves. Students will meet their PE and CE soon enough</a:t>
            </a:r>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99</a:t>
            </a:fld>
            <a:endParaRPr lang="en-US" dirty="0"/>
          </a:p>
        </p:txBody>
      </p:sp>
    </p:spTree>
    <p:extLst>
      <p:ext uri="{BB962C8B-B14F-4D97-AF65-F5344CB8AC3E}">
        <p14:creationId xmlns:p14="http://schemas.microsoft.com/office/powerpoint/2010/main" val="26177506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10014965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119</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Capture these for our notes</a:t>
            </a:r>
          </a:p>
        </p:txBody>
      </p:sp>
      <p:sp>
        <p:nvSpPr>
          <p:cNvPr id="4" name="Slide Number Placeholder 3"/>
          <p:cNvSpPr>
            <a:spLocks noGrp="1"/>
          </p:cNvSpPr>
          <p:nvPr>
            <p:ph type="sldNum" sz="quarter" idx="5"/>
          </p:nvPr>
        </p:nvSpPr>
        <p:spPr/>
        <p:txBody>
          <a:bodyPr/>
          <a:lstStyle/>
          <a:p>
            <a:fld id="{DF811066-0135-4CAA-8AD4-89A97190AC00}" type="slidenum">
              <a:rPr lang="en-US" smtClean="0"/>
              <a:t>13</a:t>
            </a:fld>
            <a:endParaRPr lang="en-US" dirty="0"/>
          </a:p>
        </p:txBody>
      </p:sp>
    </p:spTree>
    <p:extLst>
      <p:ext uri="{BB962C8B-B14F-4D97-AF65-F5344CB8AC3E}">
        <p14:creationId xmlns:p14="http://schemas.microsoft.com/office/powerpoint/2010/main" val="862975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120</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124</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125</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128</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139</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142</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143</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17</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150</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38773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157</a:t>
            </a:fld>
            <a:endParaRPr lang="en-US" dirty="0"/>
          </a:p>
        </p:txBody>
      </p:sp>
    </p:spTree>
    <p:extLst>
      <p:ext uri="{BB962C8B-B14F-4D97-AF65-F5344CB8AC3E}">
        <p14:creationId xmlns:p14="http://schemas.microsoft.com/office/powerpoint/2010/main" val="40971461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BFB2-EE6D-D9B9-55BE-657A384B4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125D30-E006-0CCF-A379-F498CB18D8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AEFBFD-4345-F499-AD72-9968E081F677}"/>
              </a:ext>
            </a:extLst>
          </p:cNvPr>
          <p:cNvSpPr>
            <a:spLocks noGrp="1"/>
          </p:cNvSpPr>
          <p:nvPr>
            <p:ph type="body" idx="1"/>
          </p:nvPr>
        </p:nvSpPr>
        <p:spPr/>
        <p:txBody>
          <a:bodyPr/>
          <a:lstStyle/>
          <a:p>
            <a:r>
              <a:rPr lang="en-US" dirty="0"/>
              <a:t>Day 9</a:t>
            </a:r>
          </a:p>
          <a:p>
            <a:endParaRPr lang="en-US" dirty="0"/>
          </a:p>
        </p:txBody>
      </p:sp>
      <p:sp>
        <p:nvSpPr>
          <p:cNvPr id="4" name="Slide Number Placeholder 3">
            <a:extLst>
              <a:ext uri="{FF2B5EF4-FFF2-40B4-BE49-F238E27FC236}">
                <a16:creationId xmlns:a16="http://schemas.microsoft.com/office/drawing/2014/main" id="{40E3939F-618D-36D3-328B-35DE6F5FD6C3}"/>
              </a:ext>
            </a:extLst>
          </p:cNvPr>
          <p:cNvSpPr>
            <a:spLocks noGrp="1"/>
          </p:cNvSpPr>
          <p:nvPr>
            <p:ph type="sldNum" sz="quarter" idx="10"/>
          </p:nvPr>
        </p:nvSpPr>
        <p:spPr/>
        <p:txBody>
          <a:bodyPr/>
          <a:lstStyle/>
          <a:p>
            <a:fld id="{5C821964-560F-4BDB-BAAF-EC529F5D9B05}" type="slidenum">
              <a:rPr lang="en-US" smtClean="0"/>
              <a:t>159</a:t>
            </a:fld>
            <a:endParaRPr lang="en-US" dirty="0"/>
          </a:p>
        </p:txBody>
      </p:sp>
    </p:spTree>
    <p:extLst>
      <p:ext uri="{BB962C8B-B14F-4D97-AF65-F5344CB8AC3E}">
        <p14:creationId xmlns:p14="http://schemas.microsoft.com/office/powerpoint/2010/main" val="36678607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160</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21</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1029104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7/8/2024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7/8/2024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7/8/2024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7/8/2024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7/8/2024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7/8/2024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7/8/2024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7/8/2024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7/8/2024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7/8/2024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7/8/2024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7/8/2024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7/8/2024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7/8/2024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7/8/2024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Engineering_Tools_and_Methods_Worksheet"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wiki/Templates_and_Forms"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Creating%20Versions%20from%20your%20Statement%20of%20Work.mp4"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s>
</file>

<file path=ppt/slides/_rels/slide14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3" Type="http://schemas.openxmlformats.org/officeDocument/2006/relationships/hyperlink" Target="https://designlab.eng.rpi.edu/edn/projects/capstone-support-dev/wiki/Board_of_Directors_Review" TargetMode="External"/><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Tasks_and_Due_Date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30.xml"/><Relationship Id="rId3" Type="http://schemas.openxmlformats.org/officeDocument/2006/relationships/slide" Target="slide43.xml"/><Relationship Id="rId7" Type="http://schemas.openxmlformats.org/officeDocument/2006/relationships/slide" Target="slide117.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89.xml"/><Relationship Id="rId5" Type="http://schemas.openxmlformats.org/officeDocument/2006/relationships/slide" Target="slide81.xml"/><Relationship Id="rId10" Type="http://schemas.openxmlformats.org/officeDocument/2006/relationships/slide" Target="slide148.xml"/><Relationship Id="rId4" Type="http://schemas.openxmlformats.org/officeDocument/2006/relationships/slide" Target="slide66.xml"/><Relationship Id="rId9" Type="http://schemas.openxmlformats.org/officeDocument/2006/relationships/slide" Target="slide137.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xml"/><Relationship Id="rId7" Type="http://schemas.openxmlformats.org/officeDocument/2006/relationships/image" Target="../media/image2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8.xml"/><Relationship Id="rId7" Type="http://schemas.openxmlformats.org/officeDocument/2006/relationships/image" Target="../media/image2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8.xml"/><Relationship Id="rId5" Type="http://schemas.openxmlformats.org/officeDocument/2006/relationships/tags" Target="../tags/tag10.xml"/><Relationship Id="rId4" Type="http://schemas.openxmlformats.org/officeDocument/2006/relationships/tags" Target="../tags/tag9.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3.xml"/><Relationship Id="rId7" Type="http://schemas.openxmlformats.org/officeDocument/2006/relationships/image" Target="../media/image21.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8.xml"/><Relationship Id="rId5" Type="http://schemas.openxmlformats.org/officeDocument/2006/relationships/tags" Target="../tags/tag15.xml"/><Relationship Id="rId4" Type="http://schemas.openxmlformats.org/officeDocument/2006/relationships/tags" Target="../tags/tag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designlab.eng.rpi.edu/edn/capstone-support/wiki/class1-assignments" TargetMode="External"/><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7.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mediasite.mms.rpi.edu/mediasite/Play/87d950eccc2942038b1d06530e9217841d" TargetMode="External"/><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hyperlink" Target="https://docs.google.com/spreadsheets/d/1YyuAUceBjjqBNjeVwXmJcqnEKxf7gu66obY1jszcvQQ/edit#gid=0" TargetMode="External"/><Relationship Id="rId4" Type="http://schemas.openxmlformats.org/officeDocument/2006/relationships/hyperlink" Target="https://mediasite.mms.rpi.edu/mediasite/Play/96dceab44ae7447d812f5a216afa97cf1d"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Course%20Documents/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hyperlink" Target="https://designlab.eng.rpi.edu/projects/capstone-support-dev/wiki%20-%20Playbook.pptx"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entry/Rubrics/Needs%20and%20Requirements%20rubric.docx" TargetMode="External"/><Relationship Id="rId5" Type="http://schemas.openxmlformats.org/officeDocument/2006/relationships/hyperlink" Target="https://designlab.eng.rpi.edu/edn/projects/capstone-support-dev/repository/112/raw/Course%20Documents/RMPL%20Safety%20Module%20Completion%20Instructions-Percipio%20.pdf" TargetMode="External"/><Relationship Id="rId4" Type="http://schemas.openxmlformats.org/officeDocument/2006/relationships/hyperlink" Target="https://rpi.percipio.com/"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highlight>
                  <a:srgbClr val="FFFF00"/>
                </a:highlight>
                <a:cs typeface="Calibri"/>
              </a:rPr>
              <a:t>Scaffolded</a:t>
            </a:r>
            <a:r>
              <a:rPr lang="en-US" dirty="0">
                <a:cs typeface="Calibri"/>
              </a:rPr>
              <a:t>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
        <p:nvSpPr>
          <p:cNvPr id="6" name="Callout: Bent Line with Border and Accent Bar 5">
            <a:extLst>
              <a:ext uri="{FF2B5EF4-FFF2-40B4-BE49-F238E27FC236}">
                <a16:creationId xmlns:a16="http://schemas.microsoft.com/office/drawing/2014/main" id="{5443B5FC-D5EF-BEFF-5DB3-3A6D1D4593AB}"/>
              </a:ext>
            </a:extLst>
          </p:cNvPr>
          <p:cNvSpPr/>
          <p:nvPr/>
        </p:nvSpPr>
        <p:spPr>
          <a:xfrm>
            <a:off x="8305800" y="3080027"/>
            <a:ext cx="1447800" cy="1066800"/>
          </a:xfrm>
          <a:prstGeom prst="accentBorderCallout2">
            <a:avLst>
              <a:gd name="adj1" fmla="val 18750"/>
              <a:gd name="adj2" fmla="val -8333"/>
              <a:gd name="adj3" fmla="val 18750"/>
              <a:gd name="adj4" fmla="val -16667"/>
              <a:gd name="adj5" fmla="val 65747"/>
              <a:gd name="adj6" fmla="val -7178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w/ new image</a:t>
            </a:r>
          </a:p>
        </p:txBody>
      </p:sp>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963318927"/>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3 lbs. for frame</a:t>
                      </a:r>
                    </a:p>
                    <a:p>
                      <a:pPr marL="342900" indent="-342900">
                        <a:buFont typeface="Arial" panose="020B0604020202020204" pitchFamily="34" charset="0"/>
                        <a:buChar char="•"/>
                      </a:pPr>
                      <a:r>
                        <a:rPr lang="en-US" sz="1500" dirty="0">
                          <a:solidFill>
                            <a:srgbClr val="FF0000"/>
                          </a:solidFill>
                        </a:rPr>
                        <a:t>Maximum weight of 1lb. for electronics</a:t>
                      </a:r>
                    </a:p>
                    <a:p>
                      <a:pPr marL="342900" indent="-342900">
                        <a:buFont typeface="Arial" panose="020B0604020202020204" pitchFamily="34" charset="0"/>
                        <a:buChar char="•"/>
                      </a:pPr>
                      <a:r>
                        <a:rPr lang="en-US" sz="1500" dirty="0">
                          <a:solidFill>
                            <a:srgbClr val="FF0000"/>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100</a:t>
            </a:fld>
            <a:endParaRPr lang="en-US" dirty="0"/>
          </a:p>
        </p:txBody>
      </p:sp>
      <p:sp>
        <p:nvSpPr>
          <p:cNvPr id="5" name="TextBox 4">
            <a:extLst>
              <a:ext uri="{FF2B5EF4-FFF2-40B4-BE49-F238E27FC236}">
                <a16:creationId xmlns:a16="http://schemas.microsoft.com/office/drawing/2014/main" id="{CA919738-737E-AF0D-9793-61948DE04230}"/>
              </a:ext>
            </a:extLst>
          </p:cNvPr>
          <p:cNvSpPr txBox="1"/>
          <p:nvPr/>
        </p:nvSpPr>
        <p:spPr>
          <a:xfrm>
            <a:off x="1828800" y="6029641"/>
            <a:ext cx="4362733" cy="646331"/>
          </a:xfrm>
          <a:prstGeom prst="rect">
            <a:avLst/>
          </a:prstGeom>
          <a:noFill/>
          <a:ln w="28575">
            <a:solidFill>
              <a:srgbClr val="FF0000"/>
            </a:solidFill>
          </a:ln>
        </p:spPr>
        <p:txBody>
          <a:bodyPr wrap="none" rtlCol="0">
            <a:spAutoFit/>
          </a:bodyPr>
          <a:lstStyle/>
          <a:p>
            <a:r>
              <a:rPr lang="en-US" dirty="0"/>
              <a:t>Many Needs become multiple Requirements</a:t>
            </a:r>
          </a:p>
          <a:p>
            <a:r>
              <a:rPr lang="en-US" dirty="0"/>
              <a:t>Some Requirements address multiple Needs</a:t>
            </a:r>
          </a:p>
        </p:txBody>
      </p:sp>
    </p:spTree>
    <p:extLst>
      <p:ext uri="{BB962C8B-B14F-4D97-AF65-F5344CB8AC3E}">
        <p14:creationId xmlns:p14="http://schemas.microsoft.com/office/powerpoint/2010/main" val="23013121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101</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102</a:t>
            </a:fld>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103</a:t>
            </a:fld>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Vehicle</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104</a:t>
            </a:fld>
            <a:endParaRPr lang="en-US" dirty="0"/>
          </a:p>
        </p:txBody>
      </p:sp>
    </p:spTree>
    <p:extLst>
      <p:ext uri="{BB962C8B-B14F-4D97-AF65-F5344CB8AC3E}">
        <p14:creationId xmlns:p14="http://schemas.microsoft.com/office/powerpoint/2010/main" val="32058698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Who is your customer?</a:t>
            </a:r>
          </a:p>
          <a:p>
            <a:pPr marL="400050" indent="-400050">
              <a:buFont typeface="Wingdings" pitchFamily="2" charset="2"/>
              <a:buAutoNum type="arabicPeriod"/>
            </a:pPr>
            <a:r>
              <a:rPr lang="en-US" sz="2700" dirty="0"/>
              <a:t>How did you make the needs strong?</a:t>
            </a:r>
          </a:p>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everyone have input?</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105</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106</a:t>
            </a:fld>
            <a:endParaRPr 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107</a:t>
            </a:fld>
            <a:endParaRPr 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108</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109</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2582-F24F-434F-A3DE-90C641D1755B}"/>
              </a:ext>
            </a:extLst>
          </p:cNvPr>
          <p:cNvSpPr>
            <a:spLocks noGrp="1"/>
          </p:cNvSpPr>
          <p:nvPr>
            <p:ph type="title"/>
          </p:nvPr>
        </p:nvSpPr>
        <p:spPr/>
        <p:txBody>
          <a:bodyPr/>
          <a:lstStyle/>
          <a:p>
            <a:r>
              <a:rPr lang="en-US" dirty="0"/>
              <a:t>Welcome to Your Team!</a:t>
            </a:r>
          </a:p>
        </p:txBody>
      </p:sp>
      <p:graphicFrame>
        <p:nvGraphicFramePr>
          <p:cNvPr id="5" name="Content Placeholder 4">
            <a:extLst>
              <a:ext uri="{FF2B5EF4-FFF2-40B4-BE49-F238E27FC236}">
                <a16:creationId xmlns:a16="http://schemas.microsoft.com/office/drawing/2014/main" id="{78F729BC-8660-4EAB-9EB5-CD4DB49A91E5}"/>
              </a:ext>
            </a:extLst>
          </p:cNvPr>
          <p:cNvGraphicFramePr>
            <a:graphicFrameLocks noGrp="1"/>
          </p:cNvGraphicFramePr>
          <p:nvPr>
            <p:ph idx="1"/>
            <p:extLst>
              <p:ext uri="{D42A27DB-BD31-4B8C-83A1-F6EECF244321}">
                <p14:modId xmlns:p14="http://schemas.microsoft.com/office/powerpoint/2010/main" val="107705734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81B5038-3B3D-4C4B-AF6D-C27D3F949CA5}"/>
              </a:ext>
            </a:extLst>
          </p:cNvPr>
          <p:cNvSpPr>
            <a:spLocks noGrp="1"/>
          </p:cNvSpPr>
          <p:nvPr>
            <p:ph type="sldNum" sz="quarter" idx="12"/>
          </p:nvPr>
        </p:nvSpPr>
        <p:spPr/>
        <p:txBody>
          <a:bodyPr/>
          <a:lstStyle/>
          <a:p>
            <a:fld id="{B044824F-EBE0-443F-8A8F-F64816AF04DC}" type="slidenum">
              <a:rPr lang="en-US" smtClean="0"/>
              <a:t>11</a:t>
            </a:fld>
            <a:endParaRPr lang="en-US" dirty="0"/>
          </a:p>
        </p:txBody>
      </p:sp>
      <p:sp>
        <p:nvSpPr>
          <p:cNvPr id="6" name="TextBox 5">
            <a:extLst>
              <a:ext uri="{FF2B5EF4-FFF2-40B4-BE49-F238E27FC236}">
                <a16:creationId xmlns:a16="http://schemas.microsoft.com/office/drawing/2014/main" id="{0EDE65EF-F758-495A-B77D-05EC366AA49C}"/>
              </a:ext>
            </a:extLst>
          </p:cNvPr>
          <p:cNvSpPr txBox="1"/>
          <p:nvPr/>
        </p:nvSpPr>
        <p:spPr>
          <a:xfrm>
            <a:off x="3657600" y="4038600"/>
            <a:ext cx="4657365" cy="923330"/>
          </a:xfrm>
          <a:prstGeom prst="rect">
            <a:avLst/>
          </a:prstGeom>
          <a:noFill/>
        </p:spPr>
        <p:txBody>
          <a:bodyPr wrap="none" rtlCol="0">
            <a:spAutoFit/>
          </a:bodyPr>
          <a:lstStyle/>
          <a:p>
            <a:r>
              <a:rPr lang="en-US" dirty="0"/>
              <a:t>This is the idea, but use graphics NOT org chart!</a:t>
            </a:r>
          </a:p>
          <a:p>
            <a:endParaRPr lang="en-US" dirty="0"/>
          </a:p>
          <a:p>
            <a:r>
              <a:rPr lang="en-US" dirty="0"/>
              <a:t>TRY using AI !!!!</a:t>
            </a:r>
          </a:p>
        </p:txBody>
      </p:sp>
    </p:spTree>
    <p:extLst>
      <p:ext uri="{BB962C8B-B14F-4D97-AF65-F5344CB8AC3E}">
        <p14:creationId xmlns:p14="http://schemas.microsoft.com/office/powerpoint/2010/main" val="2178886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Callout: Bent Line with Border and Accent Bar 5">
            <a:extLst>
              <a:ext uri="{FF2B5EF4-FFF2-40B4-BE49-F238E27FC236}">
                <a16:creationId xmlns:a16="http://schemas.microsoft.com/office/drawing/2014/main" id="{66D0226B-A90A-462F-AE4E-361708A284E2}"/>
              </a:ext>
            </a:extLst>
          </p:cNvPr>
          <p:cNvSpPr/>
          <p:nvPr/>
        </p:nvSpPr>
        <p:spPr>
          <a:xfrm>
            <a:off x="8382000" y="228600"/>
            <a:ext cx="1600200" cy="1600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wrap up change based on final playbook contents</a:t>
            </a:r>
          </a:p>
        </p:txBody>
      </p:sp>
    </p:spTree>
    <p:extLst>
      <p:ext uri="{BB962C8B-B14F-4D97-AF65-F5344CB8AC3E}">
        <p14:creationId xmlns:p14="http://schemas.microsoft.com/office/powerpoint/2010/main" val="23262042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Project Statement and Objectives (PSO)</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The PSO  provides an overview of your project and what the team will accomplish. It is the contract/scope the Engineering Team is agreeing to complete for the Client by the end of semester.</a:t>
            </a:r>
          </a:p>
          <a:p>
            <a:r>
              <a:rPr lang="en-US" dirty="0">
                <a:highlight>
                  <a:srgbClr val="FFFF00"/>
                </a:highlight>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Engineering Tools and Methods (ETM)</a:t>
            </a:r>
            <a:br>
              <a:rPr lang="en-US" sz="4000" dirty="0">
                <a:cs typeface="Calibri"/>
              </a:rPr>
            </a:br>
            <a:endParaRPr lang="en-US" sz="4000" dirty="0">
              <a:cs typeface="Calibri"/>
            </a:endParaRPr>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The ETM Worksheet will help your team identify the various Engineering Tools and Methods that members will use to address project challenges</a:t>
            </a:r>
          </a:p>
          <a:p>
            <a:pPr>
              <a:lnSpc>
                <a:spcPct val="110000"/>
              </a:lnSpc>
            </a:pPr>
            <a:r>
              <a:rPr lang="en-US" dirty="0">
                <a:cs typeface="Calibri"/>
              </a:rPr>
              <a:t>Review the Ideation Poster sections to help your team identify applicable ETM.</a:t>
            </a:r>
          </a:p>
          <a:p>
            <a:pPr lvl="1">
              <a:lnSpc>
                <a:spcPct val="110000"/>
              </a:lnSpc>
            </a:pPr>
            <a:r>
              <a:rPr lang="en-US" dirty="0">
                <a:cs typeface="Calibri"/>
              </a:rPr>
              <a:t> “What classes and/or experience can you call on to help with this project?”</a:t>
            </a:r>
          </a:p>
          <a:p>
            <a:pPr lvl="1">
              <a:lnSpc>
                <a:spcPct val="110000"/>
              </a:lnSpc>
            </a:pPr>
            <a:r>
              <a:rPr lang="en-US" dirty="0">
                <a:cs typeface="Calibri"/>
              </a:rPr>
              <a:t>“What technical problems need to be solved to successfully complete this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Callout: Bent Line with Border and Accent Bar 5">
            <a:extLst>
              <a:ext uri="{FF2B5EF4-FFF2-40B4-BE49-F238E27FC236}">
                <a16:creationId xmlns:a16="http://schemas.microsoft.com/office/drawing/2014/main" id="{83513AE9-25A4-48AF-A3A9-80148A367520}"/>
              </a:ext>
            </a:extLst>
          </p:cNvPr>
          <p:cNvSpPr/>
          <p:nvPr/>
        </p:nvSpPr>
        <p:spPr>
          <a:xfrm>
            <a:off x="8382000" y="228600"/>
            <a:ext cx="1600200" cy="1600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Dropped</a:t>
            </a:r>
          </a:p>
        </p:txBody>
      </p:sp>
    </p:spTree>
    <p:extLst>
      <p:ext uri="{BB962C8B-B14F-4D97-AF65-F5344CB8AC3E}">
        <p14:creationId xmlns:p14="http://schemas.microsoft.com/office/powerpoint/2010/main" val="38001637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lnSpcReduction="10000"/>
          </a:bodyPr>
          <a:lstStyle/>
          <a:p>
            <a:r>
              <a:rPr lang="en-US" dirty="0">
                <a:cs typeface="Calibri"/>
              </a:rPr>
              <a:t>Which teams are working on ongoing projects?</a:t>
            </a:r>
          </a:p>
          <a:p>
            <a:pPr lvl="1"/>
            <a:r>
              <a:rPr lang="en-US" dirty="0">
                <a:cs typeface="Calibri"/>
              </a:rPr>
              <a:t>Have you reviewed the work (documentation) of prior teams? </a:t>
            </a:r>
          </a:p>
          <a:p>
            <a:pPr lvl="1"/>
            <a:r>
              <a:rPr lang="en-US" dirty="0">
                <a:cs typeface="Calibri"/>
              </a:rPr>
              <a:t>What did you find?</a:t>
            </a:r>
          </a:p>
          <a:p>
            <a:pPr lvl="1"/>
            <a:r>
              <a:rPr lang="en-US" dirty="0">
                <a:cs typeface="Calibri"/>
              </a:rPr>
              <a:t>What did you not find?</a:t>
            </a:r>
          </a:p>
          <a:p>
            <a:pPr lvl="1"/>
            <a:r>
              <a:rPr lang="en-US" dirty="0">
                <a:cs typeface="Calibri"/>
              </a:rPr>
              <a:t>Have you utilized the EDN’s search feature?</a:t>
            </a:r>
          </a:p>
          <a:p>
            <a:pPr lvl="1"/>
            <a:r>
              <a:rPr lang="en-US" dirty="0">
                <a:cs typeface="Calibri"/>
              </a:rPr>
              <a:t>Did the previous team utilize the wiki page?</a:t>
            </a:r>
          </a:p>
          <a:p>
            <a:pPr lvl="1"/>
            <a:r>
              <a:rPr lang="en-US" dirty="0">
                <a:cs typeface="Calibri"/>
              </a:rPr>
              <a:t>What were you able to find from the prior teams’ Webex, Google Drive, OneDrive, text messages, etc.?</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Which teams are working on new projects?</a:t>
            </a:r>
          </a:p>
          <a:p>
            <a:pPr lvl="1"/>
            <a:r>
              <a:rPr lang="en-US" dirty="0">
                <a:cs typeface="Calibri"/>
              </a:rPr>
              <a:t>You have a blank slate – Keep things organized!</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1008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Having thorough and well-organized documentation will greatly ease creation of deliverables such as the PSO, ETM, Client Update slide decks, and your Final Report!</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78046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a:t>
            </a:r>
            <a:r>
              <a:rPr lang="en-US" sz="1400" b="1" dirty="0">
                <a:solidFill>
                  <a:prstClr val="black"/>
                </a:solidFill>
                <a:highlight>
                  <a:srgbClr val="FFFF00"/>
                </a:highlight>
                <a:ea typeface="+mn-lt"/>
                <a:cs typeface="Calibri" panose="020F0502020204030204"/>
              </a:rPr>
              <a:t>Jan 26</a:t>
            </a:r>
            <a:r>
              <a:rPr lang="en-US" sz="1400" b="1" baseline="30000" dirty="0">
                <a:solidFill>
                  <a:prstClr val="black"/>
                </a:solidFill>
                <a:highlight>
                  <a:srgbClr val="FFFF00"/>
                </a:highlight>
                <a:ea typeface="+mn-lt"/>
                <a:cs typeface="Calibri" panose="020F0502020204030204"/>
              </a:rPr>
              <a:t>th</a:t>
            </a:r>
            <a:r>
              <a:rPr lang="en-US" sz="1400" b="1" dirty="0">
                <a:solidFill>
                  <a:prstClr val="black"/>
                </a:solidFill>
                <a:highlight>
                  <a:srgbClr val="FFFF00"/>
                </a:highlight>
                <a:ea typeface="+mn-lt"/>
                <a:cs typeface="Calibri" panose="020F0502020204030204"/>
              </a:rPr>
              <a:t> </a:t>
            </a:r>
            <a:r>
              <a:rPr lang="en-US" sz="1400" dirty="0">
                <a:solidFill>
                  <a:prstClr val="black"/>
                </a:solidFill>
                <a:highlight>
                  <a:srgbClr val="FFFF00"/>
                </a:highlight>
                <a:ea typeface="+mn-lt"/>
                <a:cs typeface="Calibri" panose="020F0502020204030204"/>
              </a:rPr>
              <a:t>[1/29 or 1/26</a:t>
            </a:r>
            <a:r>
              <a:rPr lang="en-US" sz="1400" dirty="0">
                <a:solidFill>
                  <a:prstClr val="black"/>
                </a:solidFill>
                <a:ea typeface="+mn-lt"/>
                <a:cs typeface="Calibri" panose="020F0502020204030204"/>
              </a:rPr>
              <a:t>]</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3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4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activity</a:t>
              </a:r>
            </a:p>
            <a:p>
              <a:pPr marL="457200" lvl="1" indent="-171450" defTabSz="685800">
                <a:spcBef>
                  <a:spcPts val="750"/>
                </a:spcBef>
              </a:pPr>
              <a:r>
                <a:rPr lang="en-US" sz="1000" dirty="0">
                  <a:solidFill>
                    <a:prstClr val="black"/>
                  </a:solidFill>
                  <a:ea typeface="+mn-lt"/>
                  <a:cs typeface="Calibri" panose="020F0502020204030204"/>
                  <a:hlinkClick r:id="rId5"/>
                </a:rPr>
                <a:t>https://designlab.eng.rpi.edu/edn/projects/capstone-support-dev/wiki/Engineering_Tools_and_Methods_Worksheet</a:t>
              </a:r>
              <a:r>
                <a:rPr lang="en-US" sz="1000" dirty="0">
                  <a:solidFill>
                    <a:prstClr val="black"/>
                  </a:solidFill>
                  <a:ea typeface="+mn-lt"/>
                  <a:cs typeface="Calibri" panose="020F0502020204030204"/>
                </a:rPr>
                <a:t> </a:t>
              </a:r>
            </a:p>
            <a:p>
              <a:pPr marL="0" indent="-171450" defTabSz="685800">
                <a:spcBef>
                  <a:spcPts val="750"/>
                </a:spcBef>
              </a:pPr>
              <a:r>
                <a:rPr lang="en-US" sz="1400" dirty="0">
                  <a:solidFill>
                    <a:prstClr val="black"/>
                  </a:solidFill>
                  <a:ea typeface="+mn-lt"/>
                  <a:cs typeface="Calibri" panose="020F0502020204030204"/>
                </a:rPr>
                <a:t>Research key technology and approaches to project -&gt; post findings to Background Info Forum on EDN</a:t>
              </a:r>
            </a:p>
            <a:p>
              <a:pPr marL="0" indent="-171450" defTabSz="685800">
                <a:spcBef>
                  <a:spcPts val="750"/>
                </a:spcBef>
              </a:pPr>
              <a:r>
                <a:rPr lang="en-US" sz="1400" dirty="0">
                  <a:solidFill>
                    <a:prstClr val="black"/>
                  </a:solidFill>
                  <a:ea typeface="+mn-lt"/>
                  <a:cs typeface="Calibri" panose="020F0502020204030204"/>
                </a:rPr>
                <a:t>Post Concept Ideas to Design Forum on EDN</a:t>
              </a:r>
            </a:p>
            <a:p>
              <a:pPr marL="0" indent="-171450" defTabSz="685800">
                <a:spcBef>
                  <a:spcPts val="750"/>
                </a:spcBef>
              </a:pPr>
              <a:r>
                <a:rPr lang="en-US" sz="1400" dirty="0">
                  <a:solidFill>
                    <a:prstClr val="black"/>
                  </a:solidFill>
                  <a:ea typeface="+mn-lt"/>
                  <a:cs typeface="Calibri" panose="020F0502020204030204"/>
                </a:rPr>
                <a:t>Update Needs &amp; </a:t>
              </a:r>
              <a:r>
                <a:rPr lang="en-US" sz="1400" dirty="0" err="1">
                  <a:solidFill>
                    <a:prstClr val="black"/>
                  </a:solidFill>
                  <a:ea typeface="+mn-lt"/>
                  <a:cs typeface="Calibri" panose="020F0502020204030204"/>
                </a:rPr>
                <a:t>Reqs</a:t>
              </a:r>
              <a:r>
                <a:rPr lang="en-US" sz="1400" dirty="0">
                  <a:solidFill>
                    <a:prstClr val="black"/>
                  </a:solidFill>
                  <a:ea typeface="+mn-lt"/>
                  <a:cs typeface="Calibri" panose="020F0502020204030204"/>
                </a:rPr>
                <a:t> spreadsheet in Repo as needed</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116</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117</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
        <p:nvSpPr>
          <p:cNvPr id="4" name="Callout: Bent Line with Border and Accent Bar 3">
            <a:extLst>
              <a:ext uri="{FF2B5EF4-FFF2-40B4-BE49-F238E27FC236}">
                <a16:creationId xmlns:a16="http://schemas.microsoft.com/office/drawing/2014/main" id="{18F204EA-937A-6795-B33E-6D6657A69D22}"/>
              </a:ext>
            </a:extLst>
          </p:cNvPr>
          <p:cNvSpPr/>
          <p:nvPr/>
        </p:nvSpPr>
        <p:spPr>
          <a:xfrm>
            <a:off x="8305800" y="3080027"/>
            <a:ext cx="1447800" cy="1066800"/>
          </a:xfrm>
          <a:prstGeom prst="accentBorderCallout2">
            <a:avLst>
              <a:gd name="adj1" fmla="val 18750"/>
              <a:gd name="adj2" fmla="val -8333"/>
              <a:gd name="adj3" fmla="val 18750"/>
              <a:gd name="adj4" fmla="val -16667"/>
              <a:gd name="adj5" fmla="val 65747"/>
              <a:gd name="adj6" fmla="val -7178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w/ new image</a:t>
            </a:r>
          </a:p>
        </p:txBody>
      </p:sp>
    </p:spTree>
    <p:extLst>
      <p:ext uri="{BB962C8B-B14F-4D97-AF65-F5344CB8AC3E}">
        <p14:creationId xmlns:p14="http://schemas.microsoft.com/office/powerpoint/2010/main" val="29261530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a:t>
            </a:r>
            <a:r>
              <a:rPr lang="en-US" dirty="0">
                <a:highlight>
                  <a:srgbClr val="FFFF00"/>
                </a:highlight>
              </a:rPr>
              <a:t>Scaffolding</a:t>
            </a:r>
            <a:r>
              <a:rPr lang="en-US" dirty="0"/>
              <a:t> Progression</a:t>
            </a:r>
          </a:p>
        </p:txBody>
      </p:sp>
    </p:spTree>
    <p:extLst>
      <p:ext uri="{BB962C8B-B14F-4D97-AF65-F5344CB8AC3E}">
        <p14:creationId xmlns:p14="http://schemas.microsoft.com/office/powerpoint/2010/main" val="213873326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Horse Race</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119</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12</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6"/>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7"/>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9"/>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0"/>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1057073" y="4438115"/>
              <a:ext cx="828038" cy="1350383"/>
              <a:chOff x="15197556" y="6525698"/>
              <a:chExt cx="1104050"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15197556" y="6525698"/>
                <a:ext cx="1104050"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5197604"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120</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121</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123</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Horse Race</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124</a:t>
            </a:fld>
            <a:endParaRPr lang="en-US" sz="1200" dirty="0"/>
          </a:p>
        </p:txBody>
      </p:sp>
      <p:sp>
        <p:nvSpPr>
          <p:cNvPr id="5" name="Callout: Bent Line with Border and Accent Bar 4">
            <a:extLst>
              <a:ext uri="{FF2B5EF4-FFF2-40B4-BE49-F238E27FC236}">
                <a16:creationId xmlns:a16="http://schemas.microsoft.com/office/drawing/2014/main" id="{71B121FF-F69B-4E84-A61F-07E10D83C4AE}"/>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Move to day 2 to Client Meeting 1 Kickoff slides</a:t>
            </a:r>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Methods (ETM) Horse Race</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125</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126</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127</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working/Background Info</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Begin filling out slides in Concept Generation and Selection PPT based on team discussions and forum posts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129</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B9AF3-943C-90DB-4506-A0A9E8924F94}"/>
              </a:ext>
            </a:extLst>
          </p:cNvPr>
          <p:cNvSpPr>
            <a:spLocks noGrp="1"/>
          </p:cNvSpPr>
          <p:nvPr>
            <p:ph type="title"/>
          </p:nvPr>
        </p:nvSpPr>
        <p:spPr/>
        <p:txBody>
          <a:bodyPr/>
          <a:lstStyle/>
          <a:p>
            <a:r>
              <a:rPr lang="en-US" dirty="0"/>
              <a:t>Student Expectations</a:t>
            </a:r>
          </a:p>
        </p:txBody>
      </p:sp>
      <p:sp>
        <p:nvSpPr>
          <p:cNvPr id="3" name="Content Placeholder 2">
            <a:extLst>
              <a:ext uri="{FF2B5EF4-FFF2-40B4-BE49-F238E27FC236}">
                <a16:creationId xmlns:a16="http://schemas.microsoft.com/office/drawing/2014/main" id="{CAE9CB5B-9347-9298-5667-9EE46657126F}"/>
              </a:ext>
            </a:extLst>
          </p:cNvPr>
          <p:cNvSpPr>
            <a:spLocks noGrp="1"/>
          </p:cNvSpPr>
          <p:nvPr>
            <p:ph idx="1"/>
          </p:nvPr>
        </p:nvSpPr>
        <p:spPr/>
        <p:txBody>
          <a:bodyPr/>
          <a:lstStyle/>
          <a:p>
            <a:r>
              <a:rPr lang="en-US" dirty="0"/>
              <a:t>What are YOUR expectations for your Capstone experience?</a:t>
            </a:r>
          </a:p>
          <a:p>
            <a:pPr lvl="1"/>
            <a:r>
              <a:rPr lang="en-US" dirty="0"/>
              <a:t>Workload</a:t>
            </a:r>
          </a:p>
          <a:p>
            <a:pPr lvl="1"/>
            <a:r>
              <a:rPr lang="en-US" dirty="0"/>
              <a:t>Teammates</a:t>
            </a:r>
          </a:p>
          <a:p>
            <a:pPr lvl="1"/>
            <a:r>
              <a:rPr lang="en-US" dirty="0"/>
              <a:t>Project</a:t>
            </a:r>
          </a:p>
          <a:p>
            <a:pPr lvl="1"/>
            <a:r>
              <a:rPr lang="en-US" dirty="0"/>
              <a:t>Grading</a:t>
            </a:r>
          </a:p>
          <a:p>
            <a:pPr lvl="1"/>
            <a:endParaRPr lang="en-US" dirty="0"/>
          </a:p>
        </p:txBody>
      </p:sp>
      <p:sp>
        <p:nvSpPr>
          <p:cNvPr id="4" name="Slide Number Placeholder 3">
            <a:extLst>
              <a:ext uri="{FF2B5EF4-FFF2-40B4-BE49-F238E27FC236}">
                <a16:creationId xmlns:a16="http://schemas.microsoft.com/office/drawing/2014/main" id="{B4983405-20A8-B6F5-A68F-A4C1489BC0D8}"/>
              </a:ext>
            </a:extLst>
          </p:cNvPr>
          <p:cNvSpPr>
            <a:spLocks noGrp="1"/>
          </p:cNvSpPr>
          <p:nvPr>
            <p:ph type="sldNum" sz="quarter" idx="12"/>
          </p:nvPr>
        </p:nvSpPr>
        <p:spPr/>
        <p:txBody>
          <a:bodyPr/>
          <a:lstStyle/>
          <a:p>
            <a:fld id="{B044824F-EBE0-443F-8A8F-F64816AF04DC}" type="slidenum">
              <a:rPr lang="en-US" smtClean="0"/>
              <a:t>13</a:t>
            </a:fld>
            <a:endParaRPr lang="en-US" dirty="0"/>
          </a:p>
        </p:txBody>
      </p:sp>
    </p:spTree>
    <p:extLst>
      <p:ext uri="{BB962C8B-B14F-4D97-AF65-F5344CB8AC3E}">
        <p14:creationId xmlns:p14="http://schemas.microsoft.com/office/powerpoint/2010/main" val="354400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130</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
        <p:nvSpPr>
          <p:cNvPr id="4" name="Callout: Bent Line with Border and Accent Bar 3">
            <a:extLst>
              <a:ext uri="{FF2B5EF4-FFF2-40B4-BE49-F238E27FC236}">
                <a16:creationId xmlns:a16="http://schemas.microsoft.com/office/drawing/2014/main" id="{6BEA4A8B-92AE-3BB5-13A5-E628E2B04F16}"/>
              </a:ext>
            </a:extLst>
          </p:cNvPr>
          <p:cNvSpPr/>
          <p:nvPr/>
        </p:nvSpPr>
        <p:spPr>
          <a:xfrm>
            <a:off x="8305800" y="3080027"/>
            <a:ext cx="1447800" cy="1066800"/>
          </a:xfrm>
          <a:prstGeom prst="accentBorderCallout2">
            <a:avLst>
              <a:gd name="adj1" fmla="val 18750"/>
              <a:gd name="adj2" fmla="val -8333"/>
              <a:gd name="adj3" fmla="val 18750"/>
              <a:gd name="adj4" fmla="val -16667"/>
              <a:gd name="adj5" fmla="val 65747"/>
              <a:gd name="adj6" fmla="val -7178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w/ new image</a:t>
            </a:r>
          </a:p>
        </p:txBody>
      </p:sp>
    </p:spTree>
    <p:extLst>
      <p:ext uri="{BB962C8B-B14F-4D97-AF65-F5344CB8AC3E}">
        <p14:creationId xmlns:p14="http://schemas.microsoft.com/office/powerpoint/2010/main" val="2338177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a:t>
            </a:r>
            <a:r>
              <a:rPr lang="en-US" dirty="0">
                <a:highlight>
                  <a:srgbClr val="FFFF00"/>
                </a:highlight>
              </a:rPr>
              <a:t>Scaffolding</a:t>
            </a:r>
            <a:r>
              <a:rPr lang="en-US" dirty="0"/>
              <a:t> Progression</a:t>
            </a:r>
          </a:p>
        </p:txBody>
      </p:sp>
    </p:spTree>
    <p:extLst>
      <p:ext uri="{BB962C8B-B14F-4D97-AF65-F5344CB8AC3E}">
        <p14:creationId xmlns:p14="http://schemas.microsoft.com/office/powerpoint/2010/main" val="31376726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Selection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132</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133</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134</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0" indent="0" defTabSz="685800">
                <a:spcBef>
                  <a:spcPts val="750"/>
                </a:spcBef>
                <a:buNone/>
              </a:pPr>
              <a:r>
                <a:rPr lang="en-US" sz="1500" dirty="0">
                  <a:solidFill>
                    <a:prstClr val="black"/>
                  </a:solidFill>
                  <a:latin typeface="Calibri" panose="020F0502020204030204"/>
                  <a:ea typeface="+mn-lt"/>
                  <a:cs typeface="Calibri" panose="020F0502020204030204"/>
                </a:rPr>
                <a:t>Create draft of Client Meeting #2 PPT and upload to the Repo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4"/>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the start of Day 8 meeting</a:t>
              </a:r>
            </a:p>
            <a:p>
              <a:pPr marL="57150" indent="-171450" defTabSz="685800">
                <a:spcBef>
                  <a:spcPts val="375"/>
                </a:spcBef>
              </a:pPr>
              <a:r>
                <a:rPr lang="en-US" sz="1600" dirty="0">
                  <a:solidFill>
                    <a:prstClr val="black"/>
                  </a:solidFill>
                  <a:latin typeface="Calibri" panose="020F0502020204030204"/>
                  <a:ea typeface="+mn-lt"/>
                  <a:cs typeface="Calibri" panose="020F0502020204030204"/>
                </a:rPr>
                <a:t>Finish Concept Generation and Selection PPT – let PE know it can be reviewed</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136</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137</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
        <p:nvSpPr>
          <p:cNvPr id="4" name="Callout: Bent Line with Border and Accent Bar 3">
            <a:extLst>
              <a:ext uri="{FF2B5EF4-FFF2-40B4-BE49-F238E27FC236}">
                <a16:creationId xmlns:a16="http://schemas.microsoft.com/office/drawing/2014/main" id="{07E1583C-BC6E-B200-A9D6-281E624CC6E8}"/>
              </a:ext>
            </a:extLst>
          </p:cNvPr>
          <p:cNvSpPr/>
          <p:nvPr/>
        </p:nvSpPr>
        <p:spPr>
          <a:xfrm>
            <a:off x="8305800" y="3080027"/>
            <a:ext cx="1447800" cy="1066800"/>
          </a:xfrm>
          <a:prstGeom prst="accentBorderCallout2">
            <a:avLst>
              <a:gd name="adj1" fmla="val 18750"/>
              <a:gd name="adj2" fmla="val -8333"/>
              <a:gd name="adj3" fmla="val 18750"/>
              <a:gd name="adj4" fmla="val -16667"/>
              <a:gd name="adj5" fmla="val 65747"/>
              <a:gd name="adj6" fmla="val -7178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w/ new image</a:t>
            </a:r>
          </a:p>
        </p:txBody>
      </p:sp>
    </p:spTree>
    <p:extLst>
      <p:ext uri="{BB962C8B-B14F-4D97-AF65-F5344CB8AC3E}">
        <p14:creationId xmlns:p14="http://schemas.microsoft.com/office/powerpoint/2010/main" val="11158598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a:t>
            </a:r>
            <a:r>
              <a:rPr lang="en-US" dirty="0">
                <a:highlight>
                  <a:srgbClr val="FFFF00"/>
                </a:highlight>
              </a:rPr>
              <a:t>Scaffolding</a:t>
            </a:r>
            <a:r>
              <a:rPr lang="en-US" dirty="0"/>
              <a:t> Progression</a:t>
            </a:r>
          </a:p>
        </p:txBody>
      </p:sp>
    </p:spTree>
    <p:extLst>
      <p:ext uri="{BB962C8B-B14F-4D97-AF65-F5344CB8AC3E}">
        <p14:creationId xmlns:p14="http://schemas.microsoft.com/office/powerpoint/2010/main" val="14593891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Horse Race</a:t>
            </a:r>
          </a:p>
        </p:txBody>
      </p:sp>
      <p:sp>
        <p:nvSpPr>
          <p:cNvPr id="3" name="Content Placeholder 2"/>
          <p:cNvSpPr>
            <a:spLocks noGrp="1"/>
          </p:cNvSpPr>
          <p:nvPr>
            <p:ph idx="1"/>
          </p:nvPr>
        </p:nvSpPr>
        <p:spPr/>
        <p:txBody>
          <a:bodyPr/>
          <a:lstStyle/>
          <a:p>
            <a:r>
              <a:rPr lang="en-US" dirty="0"/>
              <a:t>Action Item was to watch 2 videos…</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139</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644650"/>
            <a:ext cx="8229600" cy="4938712"/>
          </a:xfrm>
        </p:spPr>
        <p:txBody>
          <a:bodyPr vert="horz" lIns="91440" tIns="45720" rIns="91440" bIns="45720" rtlCol="0" anchor="t">
            <a:normAutofit/>
          </a:bodyPr>
          <a:lstStyle/>
          <a:p>
            <a:r>
              <a:rPr lang="en-US" dirty="0">
                <a:cs typeface="Calibri"/>
              </a:rPr>
              <a:t>Embrace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4322951"/>
            <a:ext cx="3619392" cy="2361653"/>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140</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141</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142</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143</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144</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a:t>
            </a:r>
            <a:r>
              <a:rPr lang="en-US" dirty="0">
                <a:highlight>
                  <a:srgbClr val="FFFF00"/>
                </a:highlight>
                <a:cs typeface="Calibri"/>
              </a:rPr>
              <a:t>scaffolded</a:t>
            </a:r>
            <a:r>
              <a:rPr lang="en-US" dirty="0">
                <a:cs typeface="Calibri"/>
              </a:rPr>
              <a:t> team meetings</a:t>
            </a:r>
          </a:p>
          <a:p>
            <a:r>
              <a:rPr lang="en-US" dirty="0">
                <a:cs typeface="Calibri"/>
              </a:rPr>
              <a:t>The focus of Day 9’s </a:t>
            </a:r>
            <a:r>
              <a:rPr lang="en-US" dirty="0">
                <a:highlight>
                  <a:srgbClr val="FFFF00"/>
                </a:highlight>
                <a:cs typeface="Calibri"/>
              </a:rPr>
              <a:t>scaffolded</a:t>
            </a:r>
            <a:r>
              <a:rPr lang="en-US" dirty="0">
                <a:cs typeface="Calibri"/>
              </a:rPr>
              <a:t>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rPr>
                <a:t>Create agenda for 40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endParaRPr lang="en-US" sz="1500" dirty="0">
                <a:solidFill>
                  <a:prstClr val="black"/>
                </a:solidFill>
                <a:latin typeface="Calibri" panose="020F0502020204030204"/>
                <a:cs typeface="Calibri"/>
              </a:endParaRPr>
            </a:p>
            <a:p>
              <a:pPr marL="171450" indent="-171450" defTabSz="685800">
                <a:spcBef>
                  <a:spcPts val="750"/>
                </a:spcBef>
              </a:pPr>
              <a:r>
                <a:rPr lang="en-US" sz="1500" dirty="0">
                  <a:solidFill>
                    <a:prstClr val="black"/>
                  </a:solidFill>
                  <a:latin typeface="Calibri" panose="020F0502020204030204"/>
                  <a:cs typeface="Calibri"/>
                </a:rPr>
                <a:t>Send Client Meeting PPT to Client </a:t>
              </a:r>
              <a:r>
                <a:rPr lang="en-US" sz="1500" b="1" dirty="0">
                  <a:solidFill>
                    <a:prstClr val="black"/>
                  </a:solidFill>
                  <a:highlight>
                    <a:srgbClr val="FFFF00"/>
                  </a:highlight>
                  <a:latin typeface="Calibri" panose="020F0502020204030204"/>
                  <a:cs typeface="Calibri"/>
                </a:rPr>
                <a:t>24 </a:t>
              </a:r>
              <a:r>
                <a:rPr lang="en-US" sz="1500" b="1" dirty="0" err="1">
                  <a:solidFill>
                    <a:prstClr val="black"/>
                  </a:solidFill>
                  <a:highlight>
                    <a:srgbClr val="FFFF00"/>
                  </a:highlight>
                  <a:latin typeface="Calibri" panose="020F0502020204030204"/>
                  <a:cs typeface="Calibri"/>
                </a:rPr>
                <a:t>hrs</a:t>
              </a:r>
              <a:r>
                <a:rPr lang="en-US" sz="1500" b="1" dirty="0">
                  <a:solidFill>
                    <a:prstClr val="black"/>
                  </a:solidFill>
                  <a:highlight>
                    <a:srgbClr val="FFFF00"/>
                  </a:highlight>
                  <a:latin typeface="Calibri" panose="020F0502020204030204"/>
                  <a:cs typeface="Calibri"/>
                </a:rPr>
                <a:t> </a:t>
              </a:r>
              <a:r>
                <a:rPr lang="en-US" sz="1500" b="1" dirty="0">
                  <a:solidFill>
                    <a:prstClr val="black"/>
                  </a:solidFill>
                  <a:latin typeface="Calibri" panose="020F0502020204030204"/>
                  <a:cs typeface="Calibri"/>
                </a:rPr>
                <a:t>before meeting</a:t>
              </a:r>
              <a:endParaRPr lang="en-US" sz="1500" b="1"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milestones from Project Planning Activity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3"/>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147</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148</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F6722050-6096-5962-C948-E3464EDA1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98779"/>
            <a:ext cx="9144000" cy="3060441"/>
          </a:xfrm>
          <a:prstGeom prst="rect">
            <a:avLst/>
          </a:prstGeom>
        </p:spPr>
      </p:pic>
      <p:sp>
        <p:nvSpPr>
          <p:cNvPr id="4" name="Callout: Bent Line with Border and Accent Bar 3">
            <a:extLst>
              <a:ext uri="{FF2B5EF4-FFF2-40B4-BE49-F238E27FC236}">
                <a16:creationId xmlns:a16="http://schemas.microsoft.com/office/drawing/2014/main" id="{B640FD22-E92F-9C47-25C9-7CE4FDCAE9E9}"/>
              </a:ext>
            </a:extLst>
          </p:cNvPr>
          <p:cNvSpPr/>
          <p:nvPr/>
        </p:nvSpPr>
        <p:spPr>
          <a:xfrm>
            <a:off x="8305800" y="3080027"/>
            <a:ext cx="1447800" cy="1066800"/>
          </a:xfrm>
          <a:prstGeom prst="accentBorderCallout2">
            <a:avLst>
              <a:gd name="adj1" fmla="val 18750"/>
              <a:gd name="adj2" fmla="val -8333"/>
              <a:gd name="adj3" fmla="val 18750"/>
              <a:gd name="adj4" fmla="val -16667"/>
              <a:gd name="adj5" fmla="val 65747"/>
              <a:gd name="adj6" fmla="val -7178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w/ new image</a:t>
            </a:r>
          </a:p>
        </p:txBody>
      </p:sp>
    </p:spTree>
    <p:extLst>
      <p:ext uri="{BB962C8B-B14F-4D97-AF65-F5344CB8AC3E}">
        <p14:creationId xmlns:p14="http://schemas.microsoft.com/office/powerpoint/2010/main" val="6059295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a:t>
            </a:r>
            <a:r>
              <a:rPr lang="en-US" dirty="0">
                <a:highlight>
                  <a:srgbClr val="FFFF00"/>
                </a:highlight>
              </a:rPr>
              <a:t>Scaffolding</a:t>
            </a:r>
            <a:r>
              <a:rPr lang="en-US" dirty="0"/>
              <a:t> Progression</a:t>
            </a:r>
          </a:p>
        </p:txBody>
      </p:sp>
    </p:spTree>
    <p:extLst>
      <p:ext uri="{BB962C8B-B14F-4D97-AF65-F5344CB8AC3E}">
        <p14:creationId xmlns:p14="http://schemas.microsoft.com/office/powerpoint/2010/main" val="3482930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150</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151</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152</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highlight>
                  <a:srgbClr val="FFFF00"/>
                </a:highlight>
                <a:cs typeface="Calibri"/>
              </a:rPr>
              <a:t>Scaffolded</a:t>
            </a:r>
            <a:r>
              <a:rPr lang="en-US" dirty="0">
                <a:cs typeface="Calibri"/>
              </a:rPr>
              <a:t>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153</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561528"/>
            <a:chOff x="311110" y="3492312"/>
            <a:chExt cx="7867998" cy="2561528"/>
          </a:xfrm>
        </p:grpSpPr>
        <p:sp>
          <p:nvSpPr>
            <p:cNvPr id="10" name="Content Placeholder 2"/>
            <p:cNvSpPr txBox="1">
              <a:spLocks/>
            </p:cNvSpPr>
            <p:nvPr/>
          </p:nvSpPr>
          <p:spPr>
            <a:xfrm>
              <a:off x="1524000" y="3492312"/>
              <a:ext cx="6655108" cy="71703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193644"/>
              <a:ext cx="6655108" cy="1860196"/>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343402"/>
            <a:ext cx="7783947" cy="2056224"/>
            <a:chOff x="395161" y="1448977"/>
            <a:chExt cx="7783947" cy="2056224"/>
          </a:xfrm>
        </p:grpSpPr>
        <p:sp>
          <p:nvSpPr>
            <p:cNvPr id="8" name="Content Placeholder 2"/>
            <p:cNvSpPr txBox="1">
              <a:spLocks/>
            </p:cNvSpPr>
            <p:nvPr/>
          </p:nvSpPr>
          <p:spPr>
            <a:xfrm>
              <a:off x="1524000" y="1448977"/>
              <a:ext cx="6655108" cy="2056224"/>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spcBef>
                  <a:spcPts val="750"/>
                </a:spcBef>
              </a:pPr>
              <a:r>
                <a:rPr lang="en-US" sz="1400" dirty="0">
                  <a:solidFill>
                    <a:prstClr val="black"/>
                  </a:solidFill>
                  <a:latin typeface="Calibri" panose="020F0502020204030204"/>
                  <a:cs typeface="Calibri"/>
                </a:rPr>
                <a:t>Adjust Issues and Project Plan as necessary</a:t>
              </a:r>
            </a:p>
            <a:p>
              <a:pPr marL="628650" lvl="1" indent="-171450" defTabSz="685800">
                <a:spcBef>
                  <a:spcPts val="750"/>
                </a:spcBef>
              </a:pPr>
              <a:r>
                <a:rPr lang="en-US" sz="1200" dirty="0">
                  <a:solidFill>
                    <a:prstClr val="black"/>
                  </a:solidFill>
                  <a:latin typeface="Calibri" panose="020F0502020204030204"/>
                  <a:cs typeface="Calibri"/>
                </a:rPr>
                <a:t>Account for risks identified</a:t>
              </a:r>
            </a:p>
            <a:p>
              <a:pPr marL="628650" lvl="1" indent="-171450" defTabSz="685800">
                <a:spcBef>
                  <a:spcPts val="750"/>
                </a:spcBef>
              </a:pPr>
              <a:r>
                <a:rPr lang="en-US" sz="1200" dirty="0">
                  <a:solidFill>
                    <a:prstClr val="black"/>
                  </a:solidFill>
                  <a:latin typeface="Calibri" panose="020F0502020204030204"/>
                  <a:cs typeface="Calibri"/>
                </a:rPr>
                <a:t>Map to Milestones (versions)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154</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10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155</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sp>
        <p:nvSpPr>
          <p:cNvPr id="4" name="Callout: Bent Line with Border and Accent Bar 3">
            <a:extLst>
              <a:ext uri="{FF2B5EF4-FFF2-40B4-BE49-F238E27FC236}">
                <a16:creationId xmlns:a16="http://schemas.microsoft.com/office/drawing/2014/main" id="{9B9299FD-27B4-52BF-1378-16B6BE4F1E0E}"/>
              </a:ext>
            </a:extLst>
          </p:cNvPr>
          <p:cNvSpPr/>
          <p:nvPr/>
        </p:nvSpPr>
        <p:spPr>
          <a:xfrm>
            <a:off x="8305800" y="3080027"/>
            <a:ext cx="1447800" cy="1066800"/>
          </a:xfrm>
          <a:prstGeom prst="accentBorderCallout2">
            <a:avLst>
              <a:gd name="adj1" fmla="val 18750"/>
              <a:gd name="adj2" fmla="val -8333"/>
              <a:gd name="adj3" fmla="val 18750"/>
              <a:gd name="adj4" fmla="val -16667"/>
              <a:gd name="adj5" fmla="val 65747"/>
              <a:gd name="adj6" fmla="val -7178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w/ new image</a:t>
            </a:r>
          </a:p>
        </p:txBody>
      </p:sp>
    </p:spTree>
    <p:extLst>
      <p:ext uri="{BB962C8B-B14F-4D97-AF65-F5344CB8AC3E}">
        <p14:creationId xmlns:p14="http://schemas.microsoft.com/office/powerpoint/2010/main" val="352102987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a:bodyPr>
          <a:lstStyle/>
          <a:p>
            <a:r>
              <a:rPr lang="en-US" dirty="0"/>
              <a:t>Engineering Design Process -  </a:t>
            </a:r>
            <a:r>
              <a:rPr lang="en-US" dirty="0">
                <a:highlight>
                  <a:srgbClr val="FFFF00"/>
                </a:highlight>
              </a:rPr>
              <a:t>Scaffolding</a:t>
            </a:r>
            <a:r>
              <a:rPr lang="en-US" dirty="0"/>
              <a:t> Progression</a:t>
            </a:r>
          </a:p>
        </p:txBody>
      </p:sp>
    </p:spTree>
    <p:extLst>
      <p:ext uri="{BB962C8B-B14F-4D97-AF65-F5344CB8AC3E}">
        <p14:creationId xmlns:p14="http://schemas.microsoft.com/office/powerpoint/2010/main" val="267432238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min – System Design</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a:p>
            <a:r>
              <a:rPr lang="en-US" dirty="0"/>
              <a:t>Complete overall system design</a:t>
            </a:r>
          </a:p>
          <a:p>
            <a:r>
              <a:rPr lang="en-US" dirty="0"/>
              <a:t>Create system architecture diagram</a:t>
            </a:r>
          </a:p>
          <a:p>
            <a:r>
              <a:rPr lang="en-US" dirty="0"/>
              <a:t>Identify subsystem definitions and their owners (assignees)</a:t>
            </a:r>
          </a:p>
          <a:p>
            <a:pPr lvl="1"/>
            <a:r>
              <a:rPr lang="en-US" dirty="0"/>
              <a:t>One person per subsystem</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157</a:t>
            </a:fld>
            <a:endParaRPr lang="en-US" sz="1200" dirty="0"/>
          </a:p>
        </p:txBody>
      </p:sp>
      <p:sp>
        <p:nvSpPr>
          <p:cNvPr id="4" name="TextBox 3">
            <a:extLst>
              <a:ext uri="{FF2B5EF4-FFF2-40B4-BE49-F238E27FC236}">
                <a16:creationId xmlns:a16="http://schemas.microsoft.com/office/drawing/2014/main" id="{E1287C58-351E-E23B-7CDD-51CC8BA9FCB2}"/>
              </a:ext>
            </a:extLst>
          </p:cNvPr>
          <p:cNvSpPr txBox="1"/>
          <p:nvPr/>
        </p:nvSpPr>
        <p:spPr>
          <a:xfrm>
            <a:off x="6457950" y="4800600"/>
            <a:ext cx="1905000" cy="646331"/>
          </a:xfrm>
          <a:prstGeom prst="rect">
            <a:avLst/>
          </a:prstGeom>
          <a:solidFill>
            <a:schemeClr val="accent6">
              <a:lumMod val="60000"/>
              <a:lumOff val="40000"/>
            </a:schemeClr>
          </a:solidFill>
        </p:spPr>
        <p:txBody>
          <a:bodyPr wrap="square" rtlCol="0">
            <a:spAutoFit/>
          </a:bodyPr>
          <a:lstStyle/>
          <a:p>
            <a:r>
              <a:rPr lang="en-US" dirty="0"/>
              <a:t>Create Wiki page with </a:t>
            </a:r>
            <a:r>
              <a:rPr lang="en-US"/>
              <a:t>this info </a:t>
            </a:r>
            <a:endParaRPr lang="en-US" dirty="0"/>
          </a:p>
        </p:txBody>
      </p:sp>
    </p:spTree>
    <p:extLst>
      <p:ext uri="{BB962C8B-B14F-4D97-AF65-F5344CB8AC3E}">
        <p14:creationId xmlns:p14="http://schemas.microsoft.com/office/powerpoint/2010/main" val="137585175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C5434-3734-521E-5A17-D2F3D8ACAD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DC1382-7A6B-E1BA-1E22-968BBA436856}"/>
              </a:ext>
            </a:extLst>
          </p:cNvPr>
          <p:cNvSpPr>
            <a:spLocks noGrp="1"/>
          </p:cNvSpPr>
          <p:nvPr>
            <p:ph type="title"/>
          </p:nvPr>
        </p:nvSpPr>
        <p:spPr/>
        <p:txBody>
          <a:bodyPr/>
          <a:lstStyle/>
          <a:p>
            <a:r>
              <a:rPr lang="en-US" dirty="0"/>
              <a:t>Board of Directors Review</a:t>
            </a:r>
            <a:br>
              <a:rPr lang="en-US" dirty="0"/>
            </a:br>
            <a:r>
              <a:rPr lang="en-US" dirty="0"/>
              <a:t>is coming up </a:t>
            </a:r>
            <a:r>
              <a:rPr lang="en-US" dirty="0">
                <a:solidFill>
                  <a:srgbClr val="FF0000"/>
                </a:solidFill>
              </a:rPr>
              <a:t>NEXT WEEK</a:t>
            </a:r>
            <a:endParaRPr lang="en-US" dirty="0"/>
          </a:p>
        </p:txBody>
      </p:sp>
      <p:sp>
        <p:nvSpPr>
          <p:cNvPr id="3" name="Content Placeholder 2">
            <a:extLst>
              <a:ext uri="{FF2B5EF4-FFF2-40B4-BE49-F238E27FC236}">
                <a16:creationId xmlns:a16="http://schemas.microsoft.com/office/drawing/2014/main" id="{9850B0A3-352E-C4B5-2099-82BA5AF50A22}"/>
              </a:ext>
            </a:extLst>
          </p:cNvPr>
          <p:cNvSpPr>
            <a:spLocks noGrp="1"/>
          </p:cNvSpPr>
          <p:nvPr>
            <p:ph idx="1"/>
          </p:nvPr>
        </p:nvSpPr>
        <p:spPr/>
        <p:txBody>
          <a:bodyPr/>
          <a:lstStyle/>
          <a:p>
            <a:r>
              <a:rPr lang="en-US" dirty="0"/>
              <a:t>Read Wiki page with instructions</a:t>
            </a:r>
          </a:p>
          <a:p>
            <a:pPr lvl="1"/>
            <a:r>
              <a:rPr lang="en-US" sz="1600" dirty="0">
                <a:hlinkClick r:id="rId3"/>
              </a:rPr>
              <a:t>https://designlab.eng.rpi.edu/edn/projects/capstone-support-dev/wiki/Board_of_Directors_Review</a:t>
            </a:r>
            <a:r>
              <a:rPr lang="en-US" sz="1600" dirty="0"/>
              <a:t> </a:t>
            </a:r>
          </a:p>
          <a:p>
            <a:pPr lvl="1"/>
            <a:endParaRPr lang="en-US" dirty="0"/>
          </a:p>
          <a:p>
            <a:r>
              <a:rPr lang="en-US" dirty="0"/>
              <a:t>Update Client Meeting #1 slides to address feedback received and BDR rubric posted on EDN</a:t>
            </a:r>
          </a:p>
          <a:p>
            <a:pPr lvl="1"/>
            <a:r>
              <a:rPr lang="en-US" dirty="0"/>
              <a:t>Rubric posted here </a:t>
            </a:r>
            <a:r>
              <a:rPr lang="en-US" sz="1600" dirty="0"/>
              <a:t>- </a:t>
            </a:r>
            <a:r>
              <a:rPr lang="en-US" sz="1600" dirty="0">
                <a:hlinkClick r:id="rId4"/>
              </a:rPr>
              <a:t>https://designlab.eng.rpi.edu/edn/projects/capstone-support-dev/wiki/Tasks_and_Due_Dates</a:t>
            </a:r>
            <a:r>
              <a:rPr lang="en-US" sz="1600" dirty="0"/>
              <a:t> </a:t>
            </a:r>
            <a:endParaRPr lang="en-US" dirty="0"/>
          </a:p>
        </p:txBody>
      </p:sp>
      <p:sp>
        <p:nvSpPr>
          <p:cNvPr id="6" name="Slide Number Placeholder 2">
            <a:extLst>
              <a:ext uri="{FF2B5EF4-FFF2-40B4-BE49-F238E27FC236}">
                <a16:creationId xmlns:a16="http://schemas.microsoft.com/office/drawing/2014/main" id="{411C681A-DA5E-A34C-DE64-5EF5191DECBA}"/>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159</a:t>
            </a:fld>
            <a:endParaRPr lang="en-US" sz="1200" dirty="0"/>
          </a:p>
        </p:txBody>
      </p:sp>
      <p:sp>
        <p:nvSpPr>
          <p:cNvPr id="4" name="TextBox 3">
            <a:extLst>
              <a:ext uri="{FF2B5EF4-FFF2-40B4-BE49-F238E27FC236}">
                <a16:creationId xmlns:a16="http://schemas.microsoft.com/office/drawing/2014/main" id="{660431AB-4B44-1CF0-5451-2C49B1816163}"/>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13064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160</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161</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07573467"/>
              </p:ext>
            </p:extLst>
          </p:nvPr>
        </p:nvGraphicFramePr>
        <p:xfrm>
          <a:off x="381000" y="1005329"/>
          <a:ext cx="8382000" cy="3823354"/>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4.0</a:t>
                      </a:r>
                    </a:p>
                  </a:txBody>
                  <a:tcPr marL="68580" marR="68580" marT="0" marB="0"/>
                </a:tc>
                <a:tc>
                  <a:txBody>
                    <a:bodyPr/>
                    <a:lstStyle/>
                    <a:p>
                      <a:pPr marL="0" marR="0" algn="l">
                        <a:spcBef>
                          <a:spcPts val="0"/>
                        </a:spcBef>
                        <a:spcAft>
                          <a:spcPts val="0"/>
                        </a:spcAft>
                      </a:pPr>
                      <a:r>
                        <a:rPr lang="en-US" sz="1200" dirty="0">
                          <a:effectLst/>
                          <a:latin typeface="+mj-lt"/>
                          <a:ea typeface="MS Mincho"/>
                        </a:rPr>
                        <a:t>7.8.24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 BD, MA</a:t>
                      </a:r>
                    </a:p>
                  </a:txBody>
                  <a:tcPr marL="68580" marR="68580" marT="0" marB="0"/>
                </a:tc>
                <a:tc>
                  <a:txBody>
                    <a:bodyPr/>
                    <a:lstStyle/>
                    <a:p>
                      <a:pPr marL="0" marR="0" algn="l">
                        <a:spcBef>
                          <a:spcPts val="0"/>
                        </a:spcBef>
                        <a:spcAft>
                          <a:spcPts val="0"/>
                        </a:spcAft>
                      </a:pPr>
                      <a:r>
                        <a:rPr lang="en-US" sz="1200" dirty="0">
                          <a:effectLst/>
                          <a:latin typeface="+mj-lt"/>
                          <a:ea typeface="MS Mincho"/>
                        </a:rPr>
                        <a:t>Full review and updating of new course flow</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baseline="0" dirty="0">
                        <a:effectLst/>
                        <a:latin typeface="+mj-lt"/>
                        <a:ea typeface="MS Mincho"/>
                      </a:endParaRP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baseline="0" dirty="0">
                        <a:effectLst/>
                        <a:latin typeface="+mj-lt"/>
                        <a:ea typeface="MS Mincho"/>
                      </a:endParaRP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162</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59610437"/>
              </p:ext>
            </p:extLst>
          </p:nvPr>
        </p:nvGraphicFramePr>
        <p:xfrm>
          <a:off x="381000" y="1143000"/>
          <a:ext cx="8382000" cy="4565339"/>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55270">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163</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a:xfrm>
            <a:off x="457200" y="1600201"/>
            <a:ext cx="8229600" cy="4426228"/>
          </a:xfrm>
        </p:spPr>
        <p:txBody>
          <a:bodyPr vert="horz" lIns="91440" tIns="45720" rIns="91440" bIns="45720" rtlCol="0" anchor="t">
            <a:normAutofit fontScale="700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a:t>
            </a:r>
          </a:p>
          <a:p>
            <a:pPr lvl="2"/>
            <a:r>
              <a:rPr lang="en-US" dirty="0">
                <a:cs typeface="Calibri"/>
              </a:rPr>
              <a:t>MS Office files, CAD, etc.</a:t>
            </a:r>
          </a:p>
          <a:p>
            <a:pPr lvl="2"/>
            <a:r>
              <a:rPr lang="en-US" dirty="0">
                <a:cs typeface="Calibri"/>
              </a:rPr>
              <a:t>Repository via Subversion</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highlight>
                  <a:srgbClr val="FFFF00"/>
                </a:highlight>
              </a:rPr>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1F894-FBE5-4774-822B-E198155E2E0A}"/>
              </a:ext>
            </a:extLst>
          </p:cNvPr>
          <p:cNvSpPr>
            <a:spLocks noGrp="1"/>
          </p:cNvSpPr>
          <p:nvPr>
            <p:ph type="title"/>
          </p:nvPr>
        </p:nvSpPr>
        <p:spPr>
          <a:xfrm>
            <a:off x="515125" y="1722430"/>
            <a:ext cx="2610329" cy="3345872"/>
          </a:xfrm>
        </p:spPr>
        <p:txBody>
          <a:bodyPr>
            <a:normAutofit/>
          </a:bodyPr>
          <a:lstStyle/>
          <a:p>
            <a:r>
              <a:rPr lang="en-US" dirty="0">
                <a:solidFill>
                  <a:srgbClr val="FFFFFF"/>
                </a:solidFill>
              </a:rPr>
              <a:t>Ice Breaker</a:t>
            </a:r>
            <a:br>
              <a:rPr lang="en-US" dirty="0">
                <a:solidFill>
                  <a:srgbClr val="FFFFFF"/>
                </a:solidFill>
              </a:rPr>
            </a:br>
            <a:br>
              <a:rPr lang="en-US" dirty="0">
                <a:solidFill>
                  <a:srgbClr val="FFFFFF"/>
                </a:solidFill>
              </a:rPr>
            </a:br>
            <a:r>
              <a:rPr lang="en-US" dirty="0">
                <a:solidFill>
                  <a:srgbClr val="FFFFFF"/>
                </a:solidFill>
              </a:rPr>
              <a:t>JEC 3232 side</a:t>
            </a:r>
            <a:br>
              <a:rPr lang="en-US" b="1" dirty="0">
                <a:latin typeface="Roboto" panose="02000000000000000000" pitchFamily="2" charset="0"/>
              </a:rPr>
            </a:br>
            <a:endParaRPr lang="en-US" dirty="0">
              <a:solidFill>
                <a:srgbClr val="FFFFFF"/>
              </a:solidFill>
            </a:endParaRPr>
          </a:p>
        </p:txBody>
      </p:sp>
      <p:sp>
        <p:nvSpPr>
          <p:cNvPr id="5" name="Content Placeholder 4">
            <a:extLst>
              <a:ext uri="{FF2B5EF4-FFF2-40B4-BE49-F238E27FC236}">
                <a16:creationId xmlns:a16="http://schemas.microsoft.com/office/drawing/2014/main" id="{41D17860-7CE9-192F-C54F-2C3A0EAA512B}"/>
              </a:ext>
            </a:extLst>
          </p:cNvPr>
          <p:cNvSpPr>
            <a:spLocks noGrp="1"/>
          </p:cNvSpPr>
          <p:nvPr>
            <p:ph idx="1"/>
          </p:nvPr>
        </p:nvSpPr>
        <p:spPr>
          <a:xfrm>
            <a:off x="4876503" y="1066800"/>
            <a:ext cx="3962400" cy="5562600"/>
          </a:xfrm>
        </p:spPr>
        <p:txBody>
          <a:bodyPr anchor="ctr">
            <a:normAutofit/>
          </a:bodyPr>
          <a:lstStyle/>
          <a:p>
            <a:endParaRPr lang="en-US" sz="2700" dirty="0"/>
          </a:p>
          <a:p>
            <a:r>
              <a:rPr lang="en-US" sz="2700" dirty="0"/>
              <a:t>SCAN this code</a:t>
            </a:r>
          </a:p>
          <a:p>
            <a:endParaRPr lang="en-US" sz="2700" dirty="0"/>
          </a:p>
          <a:p>
            <a:r>
              <a:rPr lang="en-US" sz="2700" dirty="0"/>
              <a:t>OR</a:t>
            </a:r>
          </a:p>
          <a:p>
            <a:pPr lvl="1"/>
            <a:r>
              <a:rPr lang="en-US" sz="2800" dirty="0"/>
              <a:t>Open slido.com on your smart phone or laptop</a:t>
            </a:r>
          </a:p>
          <a:p>
            <a:pPr lvl="1"/>
            <a:r>
              <a:rPr lang="en-US" sz="2800" dirty="0"/>
              <a:t>Join as a participant with</a:t>
            </a:r>
          </a:p>
          <a:p>
            <a:pPr marL="342900" lvl="1" indent="0">
              <a:buNone/>
            </a:pPr>
            <a:r>
              <a:rPr lang="en-US" sz="2800" b="1" dirty="0">
                <a:latin typeface="Roboto" panose="02000000000000000000" pitchFamily="2" charset="0"/>
              </a:rPr>
              <a:t>#3748323</a:t>
            </a:r>
          </a:p>
        </p:txBody>
      </p:sp>
      <p:pic>
        <p:nvPicPr>
          <p:cNvPr id="3" name="Graphic 2">
            <a:extLst>
              <a:ext uri="{FF2B5EF4-FFF2-40B4-BE49-F238E27FC236}">
                <a16:creationId xmlns:a16="http://schemas.microsoft.com/office/drawing/2014/main" id="{71DB0BF9-8DE6-6ECB-9091-4CFFEB3E19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097" y="457200"/>
            <a:ext cx="4495800" cy="4495800"/>
          </a:xfrm>
          <a:prstGeom prst="rect">
            <a:avLst/>
          </a:prstGeom>
        </p:spPr>
      </p:pic>
    </p:spTree>
    <p:extLst>
      <p:ext uri="{BB962C8B-B14F-4D97-AF65-F5344CB8AC3E}">
        <p14:creationId xmlns:p14="http://schemas.microsoft.com/office/powerpoint/2010/main" val="2187128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9281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 - school related</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22088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648C7-C994-B667-10AE-F12B71C93686}"/>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AA80ACEB-9517-65E2-4538-F76E6E096EFD}"/>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C0171A5D-F215-3DAE-A657-1B3379D99DD1}"/>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a:solidFill>
                  <a:srgbClr val="5B5B5B"/>
                </a:solidFill>
              </a:rPr>
              <a:t>How did you get good at the thing you are good at doing?</a:t>
            </a:r>
          </a:p>
        </p:txBody>
      </p:sp>
      <p:sp>
        <p:nvSpPr>
          <p:cNvPr id="7" name="Rectangle 6">
            <a:extLst>
              <a:ext uri="{FF2B5EF4-FFF2-40B4-BE49-F238E27FC236}">
                <a16:creationId xmlns:a16="http://schemas.microsoft.com/office/drawing/2014/main" id="{EAF130FB-5584-7075-70CA-83AD4DE88E81}"/>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a:solidFill>
                  <a:srgbClr val="5B5B5B"/>
                </a:solidFill>
              </a:rPr>
              <a:t>ⓘ</a:t>
            </a:r>
            <a:r>
              <a:rPr lang="en-US" sz="105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174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27</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highlight>
                  <a:srgbClr val="FFFF00"/>
                </a:highlight>
                <a:cs typeface="Calibri"/>
              </a:rPr>
              <a:t>5</a:t>
            </a:r>
            <a:r>
              <a:rPr lang="en-US" sz="3600" dirty="0">
                <a:cs typeface="Calibri"/>
              </a:rPr>
              <a:t>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6" name="Callout: Bent Line with Border and Accent Bar 5">
            <a:extLst>
              <a:ext uri="{FF2B5EF4-FFF2-40B4-BE49-F238E27FC236}">
                <a16:creationId xmlns:a16="http://schemas.microsoft.com/office/drawing/2014/main" id="{76753AE5-E17B-4828-BA47-59E78DB22B30}"/>
              </a:ext>
            </a:extLst>
          </p:cNvPr>
          <p:cNvSpPr/>
          <p:nvPr/>
        </p:nvSpPr>
        <p:spPr>
          <a:xfrm>
            <a:off x="8382000" y="228600"/>
            <a:ext cx="1447800" cy="26670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Expect students to want to talk about project. So maybe increase the time for this</a:t>
            </a:r>
          </a:p>
        </p:txBody>
      </p:sp>
    </p:spTree>
    <p:extLst>
      <p:ext uri="{BB962C8B-B14F-4D97-AF65-F5344CB8AC3E}">
        <p14:creationId xmlns:p14="http://schemas.microsoft.com/office/powerpoint/2010/main" val="3241055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5" name="Callout: Bent Line with Border and Accent Bar 4">
            <a:extLst>
              <a:ext uri="{FF2B5EF4-FFF2-40B4-BE49-F238E27FC236}">
                <a16:creationId xmlns:a16="http://schemas.microsoft.com/office/drawing/2014/main" id="{4349A5F3-E72E-4964-9D7C-6C6AD4B3911A}"/>
              </a:ext>
            </a:extLst>
          </p:cNvPr>
          <p:cNvSpPr/>
          <p:nvPr/>
        </p:nvSpPr>
        <p:spPr>
          <a:xfrm>
            <a:off x="8382000" y="228600"/>
            <a:ext cx="1447800" cy="10668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Moves to class 2</a:t>
            </a:r>
          </a:p>
        </p:txBody>
      </p:sp>
    </p:spTree>
    <p:extLst>
      <p:ext uri="{BB962C8B-B14F-4D97-AF65-F5344CB8AC3E}">
        <p14:creationId xmlns:p14="http://schemas.microsoft.com/office/powerpoint/2010/main" val="900680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a:t>
            </a:r>
            <a:r>
              <a:rPr lang="en-US" dirty="0">
                <a:highlight>
                  <a:srgbClr val="FFFF00"/>
                </a:highlight>
              </a:rPr>
              <a:t>Scaffolding</a:t>
            </a:r>
            <a:r>
              <a:rPr lang="en-US" dirty="0"/>
              <a:t>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5" name="Callout: Bent Line with Border and Accent Bar 4">
            <a:extLst>
              <a:ext uri="{FF2B5EF4-FFF2-40B4-BE49-F238E27FC236}">
                <a16:creationId xmlns:a16="http://schemas.microsoft.com/office/drawing/2014/main" id="{37684826-162D-476D-A04E-D994622A42F0}"/>
              </a:ext>
            </a:extLst>
          </p:cNvPr>
          <p:cNvSpPr/>
          <p:nvPr/>
        </p:nvSpPr>
        <p:spPr>
          <a:xfrm>
            <a:off x="8382000" y="228600"/>
            <a:ext cx="1447800" cy="10668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Dropped ?</a:t>
            </a:r>
          </a:p>
        </p:txBody>
      </p:sp>
    </p:spTree>
    <p:extLst>
      <p:ext uri="{BB962C8B-B14F-4D97-AF65-F5344CB8AC3E}">
        <p14:creationId xmlns:p14="http://schemas.microsoft.com/office/powerpoint/2010/main" val="135272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34</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35</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2347362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38</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a:t>
            </a:r>
            <a:r>
              <a:rPr lang="en-US" dirty="0">
                <a:highlight>
                  <a:srgbClr val="FFFF00"/>
                </a:highlight>
                <a:cs typeface="Calibri"/>
              </a:rPr>
              <a:t>scaffolded</a:t>
            </a:r>
            <a:r>
              <a:rPr lang="en-US" dirty="0">
                <a:cs typeface="Calibri"/>
              </a:rPr>
              <a:t>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39</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
        <p:nvSpPr>
          <p:cNvPr id="8" name="Callout: Bent Line with Border and Accent Bar 7">
            <a:extLst>
              <a:ext uri="{FF2B5EF4-FFF2-40B4-BE49-F238E27FC236}">
                <a16:creationId xmlns:a16="http://schemas.microsoft.com/office/drawing/2014/main" id="{0802BA45-B8F8-9D9E-41EB-3F31A185BB0E}"/>
              </a:ext>
            </a:extLst>
          </p:cNvPr>
          <p:cNvSpPr/>
          <p:nvPr/>
        </p:nvSpPr>
        <p:spPr>
          <a:xfrm>
            <a:off x="8305800" y="3080027"/>
            <a:ext cx="1447800" cy="1066800"/>
          </a:xfrm>
          <a:prstGeom prst="accentBorderCallout2">
            <a:avLst>
              <a:gd name="adj1" fmla="val 18750"/>
              <a:gd name="adj2" fmla="val -8333"/>
              <a:gd name="adj3" fmla="val 18750"/>
              <a:gd name="adj4" fmla="val -16667"/>
              <a:gd name="adj5" fmla="val 65747"/>
              <a:gd name="adj6" fmla="val -7178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w/ new image</a:t>
            </a:r>
          </a:p>
        </p:txBody>
      </p:sp>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40</a:t>
            </a:fld>
            <a:endParaRPr lang="en-US" dirty="0"/>
          </a:p>
        </p:txBody>
      </p:sp>
      <p:sp>
        <p:nvSpPr>
          <p:cNvPr id="6" name="Callout: Bent Line with Border and Accent Bar 5">
            <a:extLst>
              <a:ext uri="{FF2B5EF4-FFF2-40B4-BE49-F238E27FC236}">
                <a16:creationId xmlns:a16="http://schemas.microsoft.com/office/drawing/2014/main" id="{608089F6-EFCA-4999-8458-35B1B58D162B}"/>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 example of benefits to students, e.g., what’s in it for them!</a:t>
            </a:r>
          </a:p>
        </p:txBody>
      </p:sp>
    </p:spTree>
    <p:extLst>
      <p:ext uri="{BB962C8B-B14F-4D97-AF65-F5344CB8AC3E}">
        <p14:creationId xmlns:p14="http://schemas.microsoft.com/office/powerpoint/2010/main" val="2594824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val="tx"/>
                      </a:ext>
                    </a:extLst>
                  </a:hlinkClick>
                </a:rPr>
                <a:t>Shee</a:t>
              </a:r>
              <a:r>
                <a:rPr lang="en-US" sz="1600" u="sng" dirty="0">
                  <a:solidFill>
                    <a:srgbClr val="0563C1"/>
                  </a:solidFill>
                  <a:latin typeface="Calibri" panose="020F0502020204030204" pitchFamily="34" charset="0"/>
                </a:rPr>
                <a:t>t</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Watch Wiki video</a:t>
              </a:r>
            </a:p>
            <a:p>
              <a:pPr marL="628650" lvl="1" indent="-171450" defTabSz="685800">
                <a:spcBef>
                  <a:spcPts val="750"/>
                </a:spcBef>
              </a:pPr>
              <a:r>
                <a:rPr lang="en-US" sz="1100" dirty="0">
                  <a:solidFill>
                    <a:prstClr val="black"/>
                  </a:solidFill>
                  <a:latin typeface="Calibri" panose="020F0502020204030204"/>
                  <a:ea typeface="+mn-lt"/>
                  <a:cs typeface="Calibri" panose="020F0502020204030204"/>
                </a:rPr>
                <a:t>Post personal contact info (name, major, RPI email, phone #) on Wiki in accordance with the Wiki Video.</a:t>
              </a:r>
            </a:p>
            <a:p>
              <a:pPr marL="457200" lvl="1" indent="0" defTabSz="685800">
                <a:spcBef>
                  <a:spcPts val="750"/>
                </a:spcBef>
                <a:buNone/>
              </a:pP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The Project Description sets the project’s initial direction. Read it carefully!</a:t>
              </a:r>
              <a:endParaRPr lang="en-US" sz="1500" dirty="0">
                <a:solidFill>
                  <a:prstClr val="black"/>
                </a:solidFill>
                <a:highlight>
                  <a:srgbClr val="FFFF00"/>
                </a:highlight>
                <a:latin typeface="Calibri" panose="020F0502020204030204"/>
              </a:endParaRPr>
            </a:p>
            <a:p>
              <a:pPr marL="171450" indent="-171450" defTabSz="685800">
                <a:lnSpc>
                  <a:spcPct val="120000"/>
                </a:lnSpc>
                <a:spcBef>
                  <a:spcPts val="750"/>
                </a:spcBef>
              </a:pPr>
              <a:r>
                <a:rPr lang="en-US" sz="1500" dirty="0">
                  <a:solidFill>
                    <a:prstClr val="black"/>
                  </a:solidFill>
                  <a:latin typeface="Calibri" panose="020F0502020204030204"/>
                </a:rPr>
                <a:t>We invite you to bring project questions to next class.</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41</a:t>
            </a:fld>
            <a:endParaRPr lang="en-US" sz="1200" dirty="0"/>
          </a:p>
        </p:txBody>
      </p:sp>
      <p:sp>
        <p:nvSpPr>
          <p:cNvPr id="3" name="TextBox 2">
            <a:extLst>
              <a:ext uri="{FF2B5EF4-FFF2-40B4-BE49-F238E27FC236}">
                <a16:creationId xmlns:a16="http://schemas.microsoft.com/office/drawing/2014/main" id="{C00EC4FB-7645-14D4-050A-EF71D258251E}"/>
              </a:ext>
            </a:extLst>
          </p:cNvPr>
          <p:cNvSpPr txBox="1"/>
          <p:nvPr/>
        </p:nvSpPr>
        <p:spPr>
          <a:xfrm>
            <a:off x="6705600" y="1489473"/>
            <a:ext cx="1809750" cy="369332"/>
          </a:xfrm>
          <a:prstGeom prst="rect">
            <a:avLst/>
          </a:prstGeom>
          <a:noFill/>
        </p:spPr>
        <p:txBody>
          <a:bodyPr wrap="square" rtlCol="0">
            <a:spAutoFit/>
          </a:bodyPr>
          <a:lstStyle/>
          <a:p>
            <a:r>
              <a:rPr lang="en-US" dirty="0">
                <a:solidFill>
                  <a:srgbClr val="FF0000"/>
                </a:solidFill>
              </a:rPr>
              <a:t>UPDATE link</a:t>
            </a:r>
          </a:p>
        </p:txBody>
      </p:sp>
      <p:sp>
        <p:nvSpPr>
          <p:cNvPr id="6" name="TextBox 5">
            <a:extLst>
              <a:ext uri="{FF2B5EF4-FFF2-40B4-BE49-F238E27FC236}">
                <a16:creationId xmlns:a16="http://schemas.microsoft.com/office/drawing/2014/main" id="{D8219BA4-832B-6F6A-3E05-EB903EC73703}"/>
              </a:ext>
            </a:extLst>
          </p:cNvPr>
          <p:cNvSpPr txBox="1"/>
          <p:nvPr/>
        </p:nvSpPr>
        <p:spPr>
          <a:xfrm>
            <a:off x="7010400" y="4064014"/>
            <a:ext cx="1809750" cy="646331"/>
          </a:xfrm>
          <a:prstGeom prst="rect">
            <a:avLst/>
          </a:prstGeom>
          <a:noFill/>
        </p:spPr>
        <p:txBody>
          <a:bodyPr wrap="square" rtlCol="0">
            <a:spAutoFit/>
          </a:bodyPr>
          <a:lstStyle/>
          <a:p>
            <a:r>
              <a:rPr lang="en-US" dirty="0">
                <a:solidFill>
                  <a:srgbClr val="FF0000"/>
                </a:solidFill>
              </a:rPr>
              <a:t>Turn </a:t>
            </a:r>
            <a:r>
              <a:rPr lang="en-US" dirty="0" err="1">
                <a:solidFill>
                  <a:srgbClr val="FF0000"/>
                </a:solidFill>
              </a:rPr>
              <a:t>url</a:t>
            </a:r>
            <a:r>
              <a:rPr lang="en-US" dirty="0">
                <a:solidFill>
                  <a:srgbClr val="FF0000"/>
                </a:solidFill>
              </a:rPr>
              <a:t> into embedded link</a:t>
            </a:r>
          </a:p>
        </p:txBody>
      </p:sp>
    </p:spTree>
    <p:extLst>
      <p:ext uri="{BB962C8B-B14F-4D97-AF65-F5344CB8AC3E}">
        <p14:creationId xmlns:p14="http://schemas.microsoft.com/office/powerpoint/2010/main" val="2699027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
        <p:nvSpPr>
          <p:cNvPr id="3" name="TextBox 2">
            <a:extLst>
              <a:ext uri="{FF2B5EF4-FFF2-40B4-BE49-F238E27FC236}">
                <a16:creationId xmlns:a16="http://schemas.microsoft.com/office/drawing/2014/main" id="{1D59E230-F4C6-490D-BA3F-33D1A0C7D8FD}"/>
              </a:ext>
            </a:extLst>
          </p:cNvPr>
          <p:cNvSpPr txBox="1"/>
          <p:nvPr/>
        </p:nvSpPr>
        <p:spPr>
          <a:xfrm>
            <a:off x="975899" y="1554540"/>
            <a:ext cx="6720301" cy="4031873"/>
          </a:xfrm>
          <a:prstGeom prst="rect">
            <a:avLst/>
          </a:prstGeom>
          <a:noFill/>
        </p:spPr>
        <p:txBody>
          <a:bodyPr wrap="square" rtlCol="0">
            <a:spAutoFit/>
          </a:bodyPr>
          <a:lstStyle/>
          <a:p>
            <a:r>
              <a:rPr lang="en-US" sz="3200" dirty="0">
                <a:hlinkClick r:id="rId3"/>
              </a:rPr>
              <a:t>https://designlab.eng.rpi.edu/edn/capstone-support/wiki/class1-assignments</a:t>
            </a:r>
            <a:endParaRPr lang="en-US" sz="3200" dirty="0"/>
          </a:p>
          <a:p>
            <a:r>
              <a:rPr lang="en-US" sz="3200" dirty="0"/>
              <a:t>to be completed </a:t>
            </a:r>
            <a:r>
              <a:rPr lang="en-US" sz="3200" b="1" dirty="0"/>
              <a:t>BEFORE Meeting 2</a:t>
            </a:r>
          </a:p>
          <a:p>
            <a:endParaRPr lang="en-US" sz="3200" b="1" dirty="0"/>
          </a:p>
          <a:p>
            <a:r>
              <a:rPr lang="en-US" sz="3200" b="1" dirty="0"/>
              <a:t>Note – link is in the PE email you received before classes! And will be echoed in your team’s Webex for convenience!</a:t>
            </a:r>
            <a:endParaRPr lang="en-US" sz="3200" dirty="0"/>
          </a:p>
        </p:txBody>
      </p:sp>
    </p:spTree>
    <p:extLst>
      <p:ext uri="{BB962C8B-B14F-4D97-AF65-F5344CB8AC3E}">
        <p14:creationId xmlns:p14="http://schemas.microsoft.com/office/powerpoint/2010/main" val="35353902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43</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
        <p:nvSpPr>
          <p:cNvPr id="8" name="Callout: Bent Line with Border and Accent Bar 7">
            <a:extLst>
              <a:ext uri="{FF2B5EF4-FFF2-40B4-BE49-F238E27FC236}">
                <a16:creationId xmlns:a16="http://schemas.microsoft.com/office/drawing/2014/main" id="{19FC9241-3874-1E5E-DFFC-7005351C5673}"/>
              </a:ext>
            </a:extLst>
          </p:cNvPr>
          <p:cNvSpPr/>
          <p:nvPr/>
        </p:nvSpPr>
        <p:spPr>
          <a:xfrm>
            <a:off x="8305800" y="3080027"/>
            <a:ext cx="1447800" cy="1066800"/>
          </a:xfrm>
          <a:prstGeom prst="accentBorderCallout2">
            <a:avLst>
              <a:gd name="adj1" fmla="val 18750"/>
              <a:gd name="adj2" fmla="val -8333"/>
              <a:gd name="adj3" fmla="val 18750"/>
              <a:gd name="adj4" fmla="val -16667"/>
              <a:gd name="adj5" fmla="val 65747"/>
              <a:gd name="adj6" fmla="val -7178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w/ new image</a:t>
            </a:r>
          </a:p>
        </p:txBody>
      </p:sp>
    </p:spTree>
    <p:extLst>
      <p:ext uri="{BB962C8B-B14F-4D97-AF65-F5344CB8AC3E}">
        <p14:creationId xmlns:p14="http://schemas.microsoft.com/office/powerpoint/2010/main" val="1427135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a:t>
            </a:r>
            <a:r>
              <a:rPr lang="en-US" dirty="0">
                <a:highlight>
                  <a:srgbClr val="FFFF00"/>
                </a:highlight>
              </a:rPr>
              <a:t>Scaffolding</a:t>
            </a:r>
            <a:r>
              <a:rPr lang="en-US" dirty="0"/>
              <a:t> Progression</a:t>
            </a:r>
          </a:p>
        </p:txBody>
      </p:sp>
    </p:spTree>
    <p:extLst>
      <p:ext uri="{BB962C8B-B14F-4D97-AF65-F5344CB8AC3E}">
        <p14:creationId xmlns:p14="http://schemas.microsoft.com/office/powerpoint/2010/main" val="2449507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Horse Race</a:t>
            </a:r>
          </a:p>
        </p:txBody>
      </p:sp>
      <p:sp>
        <p:nvSpPr>
          <p:cNvPr id="3" name="Content Placeholder 2"/>
          <p:cNvSpPr>
            <a:spLocks noGrp="1"/>
          </p:cNvSpPr>
          <p:nvPr>
            <p:ph idx="1"/>
          </p:nvPr>
        </p:nvSpPr>
        <p:spPr/>
        <p:txBody>
          <a:bodyPr>
            <a:noAutofit/>
          </a:bodyPr>
          <a:lstStyle/>
          <a:p>
            <a:r>
              <a:rPr lang="en-US" sz="2800" dirty="0"/>
              <a:t>Action Item was to watch one video </a:t>
            </a:r>
            <a:r>
              <a:rPr lang="en-US" sz="1400" dirty="0"/>
              <a:t>(</a:t>
            </a:r>
            <a:r>
              <a:rPr lang="en-US" sz="1400" dirty="0">
                <a:solidFill>
                  <a:prstClr val="black"/>
                </a:solidFill>
              </a:rPr>
              <a:t>Capstone Introduction &amp; Expectations – Part 2)</a:t>
            </a:r>
            <a:endParaRPr lang="en-US" sz="1400" dirty="0"/>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45</a:t>
            </a:fld>
            <a:endParaRPr lang="en-US" sz="1200" dirty="0"/>
          </a:p>
        </p:txBody>
      </p:sp>
      <p:pic>
        <p:nvPicPr>
          <p:cNvPr id="6" name="Picture 5" descr="A row of colored objects on a stand&#10;&#10;Description automatically generated with medium confidence">
            <a:extLst>
              <a:ext uri="{FF2B5EF4-FFF2-40B4-BE49-F238E27FC236}">
                <a16:creationId xmlns:a16="http://schemas.microsoft.com/office/drawing/2014/main" id="{984F7EB2-1756-F6A7-F813-E37E2BB1A5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4664076"/>
            <a:ext cx="2743200" cy="2057400"/>
          </a:xfrm>
          <a:prstGeom prst="rect">
            <a:avLst/>
          </a:prstGeom>
        </p:spPr>
      </p:pic>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47</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73597112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
        <p:nvSpPr>
          <p:cNvPr id="7" name="Callout: Bent Line with Border and Accent Bar 6">
            <a:extLst>
              <a:ext uri="{FF2B5EF4-FFF2-40B4-BE49-F238E27FC236}">
                <a16:creationId xmlns:a16="http://schemas.microsoft.com/office/drawing/2014/main" id="{C034A3D8-2915-43E4-B997-F656B6383DBE}"/>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we still want / need this? Did it help?</a:t>
            </a:r>
          </a:p>
        </p:txBody>
      </p:sp>
    </p:spTree>
    <p:extLst>
      <p:ext uri="{BB962C8B-B14F-4D97-AF65-F5344CB8AC3E}">
        <p14:creationId xmlns:p14="http://schemas.microsoft.com/office/powerpoint/2010/main" val="2239109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15?? min – Group Ideation Process</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77500" lnSpcReduction="20000"/>
          </a:bodyPr>
          <a:lstStyle/>
          <a:p>
            <a:pPr marL="0" indent="0">
              <a:buNone/>
            </a:pPr>
            <a:r>
              <a:rPr lang="en-US" sz="2600" b="1" dirty="0">
                <a:cs typeface="Calibri"/>
              </a:rPr>
              <a:t>Goal</a:t>
            </a:r>
          </a:p>
          <a:p>
            <a:pPr marL="0" indent="0">
              <a:lnSpc>
                <a:spcPct val="120000"/>
              </a:lnSpc>
              <a:buNone/>
            </a:pPr>
            <a:r>
              <a:rPr lang="en-US" sz="2900" dirty="0">
                <a:cs typeface="Calibri"/>
              </a:rPr>
              <a:t>Learn and Apply the Group Ideation Process to Document Team Skills</a:t>
            </a:r>
          </a:p>
          <a:p>
            <a:pPr marL="0" indent="0">
              <a:lnSpc>
                <a:spcPct val="120000"/>
              </a:lnSpc>
              <a:buNone/>
            </a:pPr>
            <a:r>
              <a:rPr lang="en-US" sz="2900" b="1" dirty="0">
                <a:cs typeface="Calibri"/>
              </a:rPr>
              <a:t>Time boxed exercise: </a:t>
            </a:r>
            <a:r>
              <a:rPr lang="en-US" sz="2900" dirty="0">
                <a:cs typeface="Calibri"/>
              </a:rPr>
              <a:t> It may feel rushed, things may not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48</a:t>
            </a:fld>
            <a:endParaRPr lang="en-US" dirty="0"/>
          </a:p>
        </p:txBody>
      </p:sp>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8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whiteboard</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9" name="TextBox 8">
            <a:extLst>
              <a:ext uri="{FF2B5EF4-FFF2-40B4-BE49-F238E27FC236}">
                <a16:creationId xmlns:a16="http://schemas.microsoft.com/office/drawing/2014/main" id="{98C9AFF6-5D81-3C43-BEF1-DF1E0770654B}"/>
              </a:ext>
            </a:extLst>
          </p:cNvPr>
          <p:cNvSpPr txBox="1"/>
          <p:nvPr/>
        </p:nvSpPr>
        <p:spPr>
          <a:xfrm>
            <a:off x="6019800" y="4343400"/>
            <a:ext cx="2438400" cy="369332"/>
          </a:xfrm>
          <a:prstGeom prst="rect">
            <a:avLst/>
          </a:prstGeom>
          <a:noFill/>
        </p:spPr>
        <p:txBody>
          <a:bodyPr wrap="square" rtlCol="0">
            <a:spAutoFit/>
          </a:bodyPr>
          <a:lstStyle/>
          <a:p>
            <a:r>
              <a:rPr lang="en-US" b="1" dirty="0">
                <a:solidFill>
                  <a:srgbClr val="FF0000"/>
                </a:solidFill>
              </a:rPr>
              <a:t>REWRITE FOR SKILLS</a:t>
            </a:r>
          </a:p>
        </p:txBody>
      </p:sp>
    </p:spTree>
    <p:extLst>
      <p:ext uri="{BB962C8B-B14F-4D97-AF65-F5344CB8AC3E}">
        <p14:creationId xmlns:p14="http://schemas.microsoft.com/office/powerpoint/2010/main" val="3684635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49</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a:bodyPr>
          <a:lstStyle/>
          <a:p>
            <a:r>
              <a:rPr lang="en-US" dirty="0">
                <a:cs typeface="Calibri"/>
              </a:rPr>
              <a:t>The Daily Meeting Agendas are on the Capstone Support Wiki - see link from your PE’s intro email</a:t>
            </a:r>
          </a:p>
          <a:p>
            <a:r>
              <a:rPr lang="en-US" dirty="0">
                <a:cs typeface="Calibri"/>
              </a:rPr>
              <a:t>Safety Training</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5A07A-3938-0223-6571-7F37168E37E9}"/>
              </a:ext>
            </a:extLst>
          </p:cNvPr>
          <p:cNvSpPr>
            <a:spLocks noGrp="1"/>
          </p:cNvSpPr>
          <p:nvPr>
            <p:ph type="title"/>
          </p:nvPr>
        </p:nvSpPr>
        <p:spPr/>
        <p:txBody>
          <a:bodyPr/>
          <a:lstStyle/>
          <a:p>
            <a:r>
              <a:rPr lang="en-US" dirty="0"/>
              <a:t>Identifying Team Skills</a:t>
            </a:r>
          </a:p>
        </p:txBody>
      </p:sp>
      <p:sp>
        <p:nvSpPr>
          <p:cNvPr id="3" name="Content Placeholder 2">
            <a:extLst>
              <a:ext uri="{FF2B5EF4-FFF2-40B4-BE49-F238E27FC236}">
                <a16:creationId xmlns:a16="http://schemas.microsoft.com/office/drawing/2014/main" id="{0C95D4A1-00D6-0BAB-0F32-5C70F160A34B}"/>
              </a:ext>
            </a:extLst>
          </p:cNvPr>
          <p:cNvSpPr>
            <a:spLocks noGrp="1"/>
          </p:cNvSpPr>
          <p:nvPr>
            <p:ph idx="1"/>
          </p:nvPr>
        </p:nvSpPr>
        <p:spPr>
          <a:xfrm>
            <a:off x="628650" y="1825625"/>
            <a:ext cx="7219950" cy="4351338"/>
          </a:xfrm>
        </p:spPr>
        <p:txBody>
          <a:bodyPr>
            <a:normAutofit lnSpcReduction="10000"/>
          </a:bodyPr>
          <a:lstStyle/>
          <a:p>
            <a:r>
              <a:rPr lang="en-US" sz="2400" dirty="0">
                <a:ea typeface="+mj-lt"/>
                <a:cs typeface="+mj-lt"/>
              </a:rPr>
              <a:t>What classes can you call on to help with this project? </a:t>
            </a:r>
            <a:r>
              <a:rPr lang="en-US" sz="2400" dirty="0"/>
              <a:t>(2 min + 2 min)</a:t>
            </a:r>
          </a:p>
          <a:p>
            <a:endParaRPr lang="en-US" sz="2400" dirty="0">
              <a:ea typeface="+mj-lt"/>
              <a:cs typeface="+mj-lt"/>
            </a:endParaRPr>
          </a:p>
          <a:p>
            <a:r>
              <a:rPr lang="en-US" sz="2400" dirty="0">
                <a:ea typeface="+mj-lt"/>
                <a:cs typeface="+mj-lt"/>
              </a:rPr>
              <a:t>What experience can you call on to help with this project? </a:t>
            </a:r>
            <a:r>
              <a:rPr lang="en-US" sz="2400" dirty="0"/>
              <a:t>(2 min + 2 min)</a:t>
            </a:r>
          </a:p>
          <a:p>
            <a:endParaRPr lang="en-US" sz="2400" dirty="0">
              <a:ea typeface="+mj-lt"/>
              <a:cs typeface="+mj-lt"/>
            </a:endParaRPr>
          </a:p>
          <a:p>
            <a:r>
              <a:rPr lang="en-US" sz="2400" dirty="0">
                <a:ea typeface="+mj-lt"/>
                <a:cs typeface="+mj-lt"/>
              </a:rPr>
              <a:t>What skills are missing BUT probably needed for project? </a:t>
            </a:r>
            <a:r>
              <a:rPr lang="en-US" sz="2400" dirty="0"/>
              <a:t>(2 min + 2 min)</a:t>
            </a:r>
          </a:p>
          <a:p>
            <a:endParaRPr lang="en-US" sz="2400" dirty="0">
              <a:ea typeface="+mj-lt"/>
              <a:cs typeface="+mj-lt"/>
            </a:endParaRPr>
          </a:p>
          <a:p>
            <a:endParaRPr lang="en-US" sz="2400" dirty="0">
              <a:ea typeface="+mj-lt"/>
              <a:cs typeface="+mj-lt"/>
            </a:endParaRPr>
          </a:p>
          <a:p>
            <a:r>
              <a:rPr lang="en-US" sz="2400" dirty="0">
                <a:ea typeface="+mj-lt"/>
                <a:cs typeface="+mj-lt"/>
              </a:rPr>
              <a:t>NEED MORE PROMPTS</a:t>
            </a:r>
          </a:p>
          <a:p>
            <a:endParaRPr lang="en-US" sz="2400" dirty="0">
              <a:ea typeface="+mj-lt"/>
              <a:cs typeface="+mj-lt"/>
            </a:endParaRPr>
          </a:p>
          <a:p>
            <a:endParaRPr lang="en-US" sz="2400" dirty="0">
              <a:ea typeface="+mj-lt"/>
              <a:cs typeface="+mj-lt"/>
            </a:endParaRPr>
          </a:p>
          <a:p>
            <a:endParaRPr lang="en-US" dirty="0"/>
          </a:p>
        </p:txBody>
      </p:sp>
      <p:sp>
        <p:nvSpPr>
          <p:cNvPr id="4" name="Slide Number Placeholder 3">
            <a:extLst>
              <a:ext uri="{FF2B5EF4-FFF2-40B4-BE49-F238E27FC236}">
                <a16:creationId xmlns:a16="http://schemas.microsoft.com/office/drawing/2014/main" id="{3907F02F-614E-275A-B9C3-FEF8C29562A0}"/>
              </a:ext>
            </a:extLst>
          </p:cNvPr>
          <p:cNvSpPr>
            <a:spLocks noGrp="1"/>
          </p:cNvSpPr>
          <p:nvPr>
            <p:ph type="sldNum" sz="quarter" idx="12"/>
          </p:nvPr>
        </p:nvSpPr>
        <p:spPr/>
        <p:txBody>
          <a:bodyPr/>
          <a:lstStyle/>
          <a:p>
            <a:fld id="{028FE254-016A-4E51-98AE-D4B4E3F12C32}" type="slidenum">
              <a:rPr lang="en-US" smtClean="0"/>
              <a:t>50</a:t>
            </a:fld>
            <a:endParaRPr lang="en-US" dirty="0"/>
          </a:p>
        </p:txBody>
      </p:sp>
    </p:spTree>
    <p:extLst>
      <p:ext uri="{BB962C8B-B14F-4D97-AF65-F5344CB8AC3E}">
        <p14:creationId xmlns:p14="http://schemas.microsoft.com/office/powerpoint/2010/main" val="14354172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a:t>
            </a:r>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51</a:t>
            </a:fld>
            <a:endParaRPr lang="en-US" sz="1200" dirty="0"/>
          </a:p>
        </p:txBody>
      </p:sp>
      <p:sp>
        <p:nvSpPr>
          <p:cNvPr id="7" name="TextBox 6">
            <a:extLst>
              <a:ext uri="{FF2B5EF4-FFF2-40B4-BE49-F238E27FC236}">
                <a16:creationId xmlns:a16="http://schemas.microsoft.com/office/drawing/2014/main" id="{FD1C82CF-055C-C616-3190-998455EFBA43}"/>
              </a:ext>
            </a:extLst>
          </p:cNvPr>
          <p:cNvSpPr txBox="1"/>
          <p:nvPr/>
        </p:nvSpPr>
        <p:spPr>
          <a:xfrm>
            <a:off x="457200" y="1752600"/>
            <a:ext cx="7956945" cy="1200329"/>
          </a:xfrm>
          <a:prstGeom prst="rect">
            <a:avLst/>
          </a:prstGeom>
          <a:noFill/>
          <a:ln w="28575">
            <a:solidFill>
              <a:srgbClr val="FF0000"/>
            </a:solidFill>
          </a:ln>
        </p:spPr>
        <p:txBody>
          <a:bodyPr wrap="square" rtlCol="0">
            <a:spAutoFit/>
          </a:bodyPr>
          <a:lstStyle/>
          <a:p>
            <a:pPr algn="ctr"/>
            <a:r>
              <a:rPr lang="en-US" sz="2400" dirty="0"/>
              <a:t>Take a photo or photos of the completed whiteboard “poster” and post to EDN Background Information forum for future reference by end of today’s meeting!</a:t>
            </a:r>
          </a:p>
        </p:txBody>
      </p:sp>
    </p:spTree>
    <p:extLst>
      <p:ext uri="{BB962C8B-B14F-4D97-AF65-F5344CB8AC3E}">
        <p14:creationId xmlns:p14="http://schemas.microsoft.com/office/powerpoint/2010/main" val="25846936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52</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
        <p:nvSpPr>
          <p:cNvPr id="13" name="Callout: Bent Line with Border and Accent Bar 12">
            <a:extLst>
              <a:ext uri="{FF2B5EF4-FFF2-40B4-BE49-F238E27FC236}">
                <a16:creationId xmlns:a16="http://schemas.microsoft.com/office/drawing/2014/main" id="{3AFCF80A-4D11-4AA6-888C-DE3C47093945}"/>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Create a template, link on Tasks and Due Dates page</a:t>
            </a:r>
          </a:p>
        </p:txBody>
      </p:sp>
    </p:spTree>
    <p:extLst>
      <p:ext uri="{BB962C8B-B14F-4D97-AF65-F5344CB8AC3E}">
        <p14:creationId xmlns:p14="http://schemas.microsoft.com/office/powerpoint/2010/main" val="34060266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53</a:t>
            </a:fld>
            <a:endParaRPr lang="en-US" sz="1200" dirty="0"/>
          </a:p>
        </p:txBody>
      </p:sp>
      <p:sp>
        <p:nvSpPr>
          <p:cNvPr id="5" name="Callout: Bent Line with Border and Accent Bar 4">
            <a:extLst>
              <a:ext uri="{FF2B5EF4-FFF2-40B4-BE49-F238E27FC236}">
                <a16:creationId xmlns:a16="http://schemas.microsoft.com/office/drawing/2014/main" id="{5F985785-7D22-4F06-B2F1-EA697D24B169}"/>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dropped</a:t>
            </a:r>
          </a:p>
        </p:txBody>
      </p:sp>
    </p:spTree>
    <p:extLst>
      <p:ext uri="{BB962C8B-B14F-4D97-AF65-F5344CB8AC3E}">
        <p14:creationId xmlns:p14="http://schemas.microsoft.com/office/powerpoint/2010/main" val="10576293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
        <p:nvSpPr>
          <p:cNvPr id="7" name="Callout: Bent Line with Border and Accent Bar 6">
            <a:extLst>
              <a:ext uri="{FF2B5EF4-FFF2-40B4-BE49-F238E27FC236}">
                <a16:creationId xmlns:a16="http://schemas.microsoft.com/office/drawing/2014/main" id="{70522BA2-7EA5-45DC-8858-0BBE319A5F5D}"/>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Move to class 4</a:t>
            </a:r>
          </a:p>
        </p:txBody>
      </p:sp>
    </p:spTree>
    <p:extLst>
      <p:ext uri="{BB962C8B-B14F-4D97-AF65-F5344CB8AC3E}">
        <p14:creationId xmlns:p14="http://schemas.microsoft.com/office/powerpoint/2010/main" val="2379735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55</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56</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63BF5-A4B1-C2DC-B2D2-9BBFAEBF0098}"/>
              </a:ext>
            </a:extLst>
          </p:cNvPr>
          <p:cNvSpPr>
            <a:spLocks noGrp="1"/>
          </p:cNvSpPr>
          <p:nvPr>
            <p:ph type="title"/>
          </p:nvPr>
        </p:nvSpPr>
        <p:spPr/>
        <p:txBody>
          <a:bodyPr/>
          <a:lstStyle/>
          <a:p>
            <a:r>
              <a:rPr lang="en-US" dirty="0"/>
              <a:t>Client Meeting 1 - Kickoff</a:t>
            </a:r>
          </a:p>
        </p:txBody>
      </p:sp>
      <p:sp>
        <p:nvSpPr>
          <p:cNvPr id="3" name="Content Placeholder 2">
            <a:extLst>
              <a:ext uri="{FF2B5EF4-FFF2-40B4-BE49-F238E27FC236}">
                <a16:creationId xmlns:a16="http://schemas.microsoft.com/office/drawing/2014/main" id="{BA3B2819-468B-4185-43A6-60276A2BDDAC}"/>
              </a:ext>
            </a:extLst>
          </p:cNvPr>
          <p:cNvSpPr>
            <a:spLocks noGrp="1"/>
          </p:cNvSpPr>
          <p:nvPr>
            <p:ph idx="1"/>
          </p:nvPr>
        </p:nvSpPr>
        <p:spPr/>
        <p:txBody>
          <a:bodyPr/>
          <a:lstStyle/>
          <a:p>
            <a:r>
              <a:rPr lang="en-US" dirty="0"/>
              <a:t>Translate information from the Project Description to the first few slides in the deck</a:t>
            </a:r>
          </a:p>
          <a:p>
            <a:r>
              <a:rPr lang="en-US" dirty="0"/>
              <a:t>Add your questions from today</a:t>
            </a:r>
          </a:p>
          <a:p>
            <a:r>
              <a:rPr lang="en-US" dirty="0"/>
              <a:t>Complete the slides before next class</a:t>
            </a:r>
          </a:p>
        </p:txBody>
      </p:sp>
      <p:sp>
        <p:nvSpPr>
          <p:cNvPr id="4" name="Slide Number Placeholder 3">
            <a:extLst>
              <a:ext uri="{FF2B5EF4-FFF2-40B4-BE49-F238E27FC236}">
                <a16:creationId xmlns:a16="http://schemas.microsoft.com/office/drawing/2014/main" id="{778F2EA8-A579-2A1F-A286-9EDD2B234965}"/>
              </a:ext>
            </a:extLst>
          </p:cNvPr>
          <p:cNvSpPr>
            <a:spLocks noGrp="1"/>
          </p:cNvSpPr>
          <p:nvPr>
            <p:ph type="sldNum" sz="quarter" idx="12"/>
          </p:nvPr>
        </p:nvSpPr>
        <p:spPr/>
        <p:txBody>
          <a:bodyPr/>
          <a:lstStyle/>
          <a:p>
            <a:fld id="{B044824F-EBE0-443F-8A8F-F64816AF04DC}" type="slidenum">
              <a:rPr lang="en-US" smtClean="0"/>
              <a:t>58</a:t>
            </a:fld>
            <a:endParaRPr lang="en-US" dirty="0"/>
          </a:p>
        </p:txBody>
      </p:sp>
      <p:sp>
        <p:nvSpPr>
          <p:cNvPr id="5" name="TextBox 4">
            <a:extLst>
              <a:ext uri="{FF2B5EF4-FFF2-40B4-BE49-F238E27FC236}">
                <a16:creationId xmlns:a16="http://schemas.microsoft.com/office/drawing/2014/main" id="{755D03A1-2D9A-71ED-4979-C786A83D8B07}"/>
              </a:ext>
            </a:extLst>
          </p:cNvPr>
          <p:cNvSpPr txBox="1"/>
          <p:nvPr/>
        </p:nvSpPr>
        <p:spPr>
          <a:xfrm>
            <a:off x="7467600" y="5486400"/>
            <a:ext cx="3342582" cy="646331"/>
          </a:xfrm>
          <a:prstGeom prst="rect">
            <a:avLst/>
          </a:prstGeom>
          <a:noFill/>
        </p:spPr>
        <p:txBody>
          <a:bodyPr wrap="none" rtlCol="0">
            <a:spAutoFit/>
          </a:bodyPr>
          <a:lstStyle/>
          <a:p>
            <a:r>
              <a:rPr lang="en-US" sz="3600" b="1" dirty="0">
                <a:solidFill>
                  <a:srgbClr val="FF0000"/>
                </a:solidFill>
              </a:rPr>
              <a:t>REWRITE THIS!!!</a:t>
            </a:r>
          </a:p>
        </p:txBody>
      </p:sp>
    </p:spTree>
    <p:extLst>
      <p:ext uri="{BB962C8B-B14F-4D97-AF65-F5344CB8AC3E}">
        <p14:creationId xmlns:p14="http://schemas.microsoft.com/office/powerpoint/2010/main" val="30889883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59</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60</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61</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3"/>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4"/>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Fill out Client Meeting #1 PPT slides.</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6000" dirty="0">
                  <a:solidFill>
                    <a:prstClr val="black"/>
                  </a:solidFill>
                  <a:latin typeface="Calibri" panose="020F0502020204030204"/>
                </a:rPr>
                <a:t>We invite you to bring project questions to next class.</a:t>
              </a:r>
              <a:endParaRPr lang="en-US" sz="6000" dirty="0">
                <a:solidFill>
                  <a:prstClr val="black"/>
                </a:solidFill>
                <a:latin typeface="Calibri" panose="020F0502020204030204"/>
                <a:cs typeface="Calibri"/>
              </a:endParaRP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Background Info Forum titled “Initial Needs and Requirements”. First member creates the thread, other members reply to add their thoughts.</a:t>
              </a:r>
            </a:p>
            <a:p>
              <a:pPr marL="628650" lvl="1" indent="-171450" defTabSz="685800">
                <a:spcBef>
                  <a:spcPts val="750"/>
                </a:spcBef>
              </a:pPr>
              <a:r>
                <a:rPr lang="en-US" sz="5200" dirty="0">
                  <a:solidFill>
                    <a:prstClr val="black"/>
                  </a:solidFill>
                  <a:latin typeface="Calibri" panose="020F0502020204030204"/>
                </a:rPr>
                <a:t>Watch </a:t>
              </a:r>
              <a:r>
                <a:rPr lang="en-US" sz="5200" dirty="0">
                  <a:solidFill>
                    <a:prstClr val="black"/>
                  </a:solidFill>
                  <a:highlight>
                    <a:srgbClr val="FFFF00"/>
                  </a:highlight>
                  <a:latin typeface="Calibri" panose="020F0502020204030204"/>
                </a:rPr>
                <a:t>Initial Postings Video </a:t>
              </a:r>
              <a:r>
                <a:rPr lang="en-US" sz="5200" dirty="0">
                  <a:solidFill>
                    <a:prstClr val="black"/>
                  </a:solidFill>
                  <a:latin typeface="Calibri" panose="020F0502020204030204"/>
                </a:rPr>
                <a:t>(7.5 min)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 to prepare for Client meeting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
        <p:nvSpPr>
          <p:cNvPr id="15" name="Callout: Bent Line with Border and Accent Bar 14">
            <a:extLst>
              <a:ext uri="{FF2B5EF4-FFF2-40B4-BE49-F238E27FC236}">
                <a16:creationId xmlns:a16="http://schemas.microsoft.com/office/drawing/2014/main" id="{68AF6355-528D-475E-A2AB-C1DD0FCC03D5}"/>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Replace with simple style – see class 1 example</a:t>
            </a:r>
          </a:p>
        </p:txBody>
      </p:sp>
      <p:sp>
        <p:nvSpPr>
          <p:cNvPr id="5" name="Callout: Bent Line with Border and Accent Bar 4">
            <a:extLst>
              <a:ext uri="{FF2B5EF4-FFF2-40B4-BE49-F238E27FC236}">
                <a16:creationId xmlns:a16="http://schemas.microsoft.com/office/drawing/2014/main" id="{C9C8B806-1549-08D5-8CBC-40684FB8D727}"/>
              </a:ext>
            </a:extLst>
          </p:cNvPr>
          <p:cNvSpPr/>
          <p:nvPr/>
        </p:nvSpPr>
        <p:spPr>
          <a:xfrm>
            <a:off x="4905650" y="333103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Chang video name to “FORUM posting”</a:t>
            </a:r>
          </a:p>
        </p:txBody>
      </p:sp>
    </p:spTree>
    <p:extLst>
      <p:ext uri="{BB962C8B-B14F-4D97-AF65-F5344CB8AC3E}">
        <p14:creationId xmlns:p14="http://schemas.microsoft.com/office/powerpoint/2010/main" val="37612731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65</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66</a:t>
            </a:fld>
            <a:endParaRPr lang="en-US" dirty="0"/>
          </a:p>
        </p:txBody>
      </p:sp>
      <p:pic>
        <p:nvPicPr>
          <p:cNvPr id="7" name="Picture 6" descr="A screenshot of a computer&#10;&#10;Description automatically generated">
            <a:extLst>
              <a:ext uri="{FF2B5EF4-FFF2-40B4-BE49-F238E27FC236}">
                <a16:creationId xmlns:a16="http://schemas.microsoft.com/office/drawing/2014/main" id="{A767627B-63BC-B147-937A-7C5FA295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08" y="1600200"/>
            <a:ext cx="8141984" cy="4525962"/>
          </a:xfrm>
          <a:prstGeom prst="rect">
            <a:avLst/>
          </a:prstGeom>
        </p:spPr>
      </p:pic>
      <p:sp>
        <p:nvSpPr>
          <p:cNvPr id="4" name="Callout: Bent Line with Border and Accent Bar 3">
            <a:extLst>
              <a:ext uri="{FF2B5EF4-FFF2-40B4-BE49-F238E27FC236}">
                <a16:creationId xmlns:a16="http://schemas.microsoft.com/office/drawing/2014/main" id="{D07FDBAF-085A-5F02-0469-B9A3BDC8A32B}"/>
              </a:ext>
            </a:extLst>
          </p:cNvPr>
          <p:cNvSpPr/>
          <p:nvPr/>
        </p:nvSpPr>
        <p:spPr>
          <a:xfrm>
            <a:off x="8305800" y="3080027"/>
            <a:ext cx="1447800" cy="1066800"/>
          </a:xfrm>
          <a:prstGeom prst="accentBorderCallout2">
            <a:avLst>
              <a:gd name="adj1" fmla="val 18750"/>
              <a:gd name="adj2" fmla="val -8333"/>
              <a:gd name="adj3" fmla="val 18750"/>
              <a:gd name="adj4" fmla="val -16667"/>
              <a:gd name="adj5" fmla="val 65747"/>
              <a:gd name="adj6" fmla="val -7178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w/ new image</a:t>
            </a:r>
          </a:p>
        </p:txBody>
      </p:sp>
    </p:spTree>
    <p:extLst>
      <p:ext uri="{BB962C8B-B14F-4D97-AF65-F5344CB8AC3E}">
        <p14:creationId xmlns:p14="http://schemas.microsoft.com/office/powerpoint/2010/main" val="23991334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a:t>
            </a:r>
            <a:r>
              <a:rPr lang="en-US" dirty="0">
                <a:highlight>
                  <a:srgbClr val="FFFF00"/>
                </a:highlight>
              </a:rPr>
              <a:t>Scaffolding</a:t>
            </a:r>
            <a:r>
              <a:rPr lang="en-US" dirty="0"/>
              <a:t> Progression</a:t>
            </a:r>
          </a:p>
        </p:txBody>
      </p:sp>
    </p:spTree>
    <p:extLst>
      <p:ext uri="{BB962C8B-B14F-4D97-AF65-F5344CB8AC3E}">
        <p14:creationId xmlns:p14="http://schemas.microsoft.com/office/powerpoint/2010/main" val="21445737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68</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69</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70</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Design Lab Expectations Horse Race</a:t>
            </a:r>
          </a:p>
        </p:txBody>
      </p:sp>
      <p:sp>
        <p:nvSpPr>
          <p:cNvPr id="3" name="Content Placeholder 2"/>
          <p:cNvSpPr>
            <a:spLocks noGrp="1"/>
          </p:cNvSpPr>
          <p:nvPr>
            <p:ph idx="1"/>
          </p:nvPr>
        </p:nvSpPr>
        <p:spPr/>
        <p:txBody>
          <a:bodyPr>
            <a:noAutofit/>
          </a:bodyPr>
          <a:lstStyle/>
          <a:p>
            <a:r>
              <a:rPr lang="en-US" sz="2800" dirty="0"/>
              <a:t>Action Item was to watch one video </a:t>
            </a:r>
            <a:r>
              <a:rPr lang="en-US" sz="1400" dirty="0"/>
              <a:t>(</a:t>
            </a:r>
            <a:r>
              <a:rPr lang="en-US" sz="1400" dirty="0">
                <a:solidFill>
                  <a:prstClr val="black"/>
                </a:solidFill>
              </a:rPr>
              <a:t>Capstone Introduction &amp; Expectations – Part 2)</a:t>
            </a:r>
            <a:endParaRPr lang="en-US" sz="1400" dirty="0"/>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72</a:t>
            </a:fld>
            <a:endParaRPr lang="en-US" sz="1200" dirty="0"/>
          </a:p>
        </p:txBody>
      </p:sp>
      <p:pic>
        <p:nvPicPr>
          <p:cNvPr id="6" name="Picture 5" descr="A row of colored objects on a stand&#10;&#10;Description automatically generated with medium confidence">
            <a:extLst>
              <a:ext uri="{FF2B5EF4-FFF2-40B4-BE49-F238E27FC236}">
                <a16:creationId xmlns:a16="http://schemas.microsoft.com/office/drawing/2014/main" id="{984F7EB2-1756-F6A7-F813-E37E2BB1A5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4664076"/>
            <a:ext cx="2743200" cy="2057400"/>
          </a:xfrm>
          <a:prstGeom prst="rect">
            <a:avLst/>
          </a:prstGeom>
        </p:spPr>
      </p:pic>
    </p:spTree>
    <p:extLst>
      <p:ext uri="{BB962C8B-B14F-4D97-AF65-F5344CB8AC3E}">
        <p14:creationId xmlns:p14="http://schemas.microsoft.com/office/powerpoint/2010/main" val="119058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73</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C10C-F3D4-079B-98BD-DBBEED438A14}"/>
              </a:ext>
            </a:extLst>
          </p:cNvPr>
          <p:cNvSpPr>
            <a:spLocks noGrp="1"/>
          </p:cNvSpPr>
          <p:nvPr>
            <p:ph type="title"/>
          </p:nvPr>
        </p:nvSpPr>
        <p:spPr/>
        <p:txBody>
          <a:bodyPr/>
          <a:lstStyle/>
          <a:p>
            <a:r>
              <a:rPr lang="en-US" dirty="0"/>
              <a:t>Developing Customer Needs</a:t>
            </a:r>
          </a:p>
        </p:txBody>
      </p:sp>
      <p:sp>
        <p:nvSpPr>
          <p:cNvPr id="3" name="Content Placeholder 2">
            <a:extLst>
              <a:ext uri="{FF2B5EF4-FFF2-40B4-BE49-F238E27FC236}">
                <a16:creationId xmlns:a16="http://schemas.microsoft.com/office/drawing/2014/main" id="{384B80C4-12FE-394A-59BF-4C8C7093A0AE}"/>
              </a:ext>
            </a:extLst>
          </p:cNvPr>
          <p:cNvSpPr>
            <a:spLocks noGrp="1"/>
          </p:cNvSpPr>
          <p:nvPr>
            <p:ph idx="1"/>
          </p:nvPr>
        </p:nvSpPr>
        <p:spPr/>
        <p:txBody>
          <a:bodyPr/>
          <a:lstStyle/>
          <a:p>
            <a:r>
              <a:rPr lang="en-US" dirty="0"/>
              <a:t>Need something here!!! Maybe it exists elsewhere already…</a:t>
            </a:r>
          </a:p>
        </p:txBody>
      </p:sp>
      <p:sp>
        <p:nvSpPr>
          <p:cNvPr id="4" name="Slide Number Placeholder 3">
            <a:extLst>
              <a:ext uri="{FF2B5EF4-FFF2-40B4-BE49-F238E27FC236}">
                <a16:creationId xmlns:a16="http://schemas.microsoft.com/office/drawing/2014/main" id="{C246B196-6571-7864-90A0-F25F3E9327F8}"/>
              </a:ext>
            </a:extLst>
          </p:cNvPr>
          <p:cNvSpPr>
            <a:spLocks noGrp="1"/>
          </p:cNvSpPr>
          <p:nvPr>
            <p:ph type="sldNum" sz="quarter" idx="12"/>
          </p:nvPr>
        </p:nvSpPr>
        <p:spPr/>
        <p:txBody>
          <a:bodyPr/>
          <a:lstStyle/>
          <a:p>
            <a:fld id="{B044824F-EBE0-443F-8A8F-F64816AF04DC}" type="slidenum">
              <a:rPr lang="en-US" smtClean="0"/>
              <a:t>74</a:t>
            </a:fld>
            <a:endParaRPr lang="en-US" dirty="0"/>
          </a:p>
        </p:txBody>
      </p:sp>
    </p:spTree>
    <p:extLst>
      <p:ext uri="{BB962C8B-B14F-4D97-AF65-F5344CB8AC3E}">
        <p14:creationId xmlns:p14="http://schemas.microsoft.com/office/powerpoint/2010/main" val="9034368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A1938-F66D-E4D7-FDAC-509F5AAEF36B}"/>
              </a:ext>
            </a:extLst>
          </p:cNvPr>
          <p:cNvSpPr>
            <a:spLocks noGrp="1"/>
          </p:cNvSpPr>
          <p:nvPr>
            <p:ph type="title"/>
          </p:nvPr>
        </p:nvSpPr>
        <p:spPr/>
        <p:txBody>
          <a:bodyPr/>
          <a:lstStyle/>
          <a:p>
            <a:r>
              <a:rPr lang="en-US" dirty="0"/>
              <a:t>Empathize with your Client</a:t>
            </a:r>
          </a:p>
        </p:txBody>
      </p:sp>
      <p:sp>
        <p:nvSpPr>
          <p:cNvPr id="3" name="Content Placeholder 2">
            <a:extLst>
              <a:ext uri="{FF2B5EF4-FFF2-40B4-BE49-F238E27FC236}">
                <a16:creationId xmlns:a16="http://schemas.microsoft.com/office/drawing/2014/main" id="{22299942-77C4-ADDF-52C9-A027D4DF1C62}"/>
              </a:ext>
            </a:extLst>
          </p:cNvPr>
          <p:cNvSpPr>
            <a:spLocks noGrp="1"/>
          </p:cNvSpPr>
          <p:nvPr>
            <p:ph idx="1"/>
          </p:nvPr>
        </p:nvSpPr>
        <p:spPr/>
        <p:txBody>
          <a:bodyPr>
            <a:normAutofit fontScale="92500"/>
          </a:bodyPr>
          <a:lstStyle/>
          <a:p>
            <a:pPr>
              <a:buFont typeface="Arial" panose="020B0604020202020204" pitchFamily="34" charset="0"/>
              <a:buChar char="•"/>
            </a:pPr>
            <a:r>
              <a:rPr lang="en-US" dirty="0"/>
              <a:t>Become curious about people you don't know. Empathetic people are people who are curious about those around them. ... </a:t>
            </a:r>
          </a:p>
          <a:p>
            <a:pPr>
              <a:buFont typeface="Arial" panose="020B0604020202020204" pitchFamily="34" charset="0"/>
              <a:buChar char="•"/>
            </a:pPr>
            <a:r>
              <a:rPr lang="en-US" dirty="0"/>
              <a:t>Focus on similarities rather than differences. ... </a:t>
            </a:r>
          </a:p>
          <a:p>
            <a:pPr>
              <a:buFont typeface="Arial" panose="020B0604020202020204" pitchFamily="34" charset="0"/>
              <a:buChar char="•"/>
            </a:pPr>
            <a:r>
              <a:rPr lang="en-US" dirty="0"/>
              <a:t>Put yourself in someone's shoes. ... </a:t>
            </a:r>
          </a:p>
          <a:p>
            <a:pPr>
              <a:buFont typeface="Arial" panose="020B0604020202020204" pitchFamily="34" charset="0"/>
              <a:buChar char="•"/>
            </a:pPr>
            <a:r>
              <a:rPr lang="en-US" dirty="0"/>
              <a:t>Listen, but also share. ... </a:t>
            </a:r>
          </a:p>
          <a:p>
            <a:pPr>
              <a:buFont typeface="Arial" panose="020B0604020202020204" pitchFamily="34" charset="0"/>
              <a:buChar char="•"/>
            </a:pPr>
            <a:r>
              <a:rPr lang="en-US" dirty="0"/>
              <a:t>Connect with social action movements. ... </a:t>
            </a:r>
          </a:p>
          <a:p>
            <a:pPr>
              <a:buFont typeface="Arial" panose="020B0604020202020204" pitchFamily="34" charset="0"/>
              <a:buChar char="•"/>
            </a:pPr>
            <a:r>
              <a:rPr lang="en-US" dirty="0"/>
              <a:t>Get creative with it.</a:t>
            </a:r>
          </a:p>
          <a:p>
            <a:endParaRPr lang="en-US" dirty="0"/>
          </a:p>
        </p:txBody>
      </p:sp>
      <p:sp>
        <p:nvSpPr>
          <p:cNvPr id="4" name="Slide Number Placeholder 3">
            <a:extLst>
              <a:ext uri="{FF2B5EF4-FFF2-40B4-BE49-F238E27FC236}">
                <a16:creationId xmlns:a16="http://schemas.microsoft.com/office/drawing/2014/main" id="{F0246EF1-6261-7F0A-C0A2-EE221961D60F}"/>
              </a:ext>
            </a:extLst>
          </p:cNvPr>
          <p:cNvSpPr>
            <a:spLocks noGrp="1"/>
          </p:cNvSpPr>
          <p:nvPr>
            <p:ph type="sldNum" sz="quarter" idx="12"/>
          </p:nvPr>
        </p:nvSpPr>
        <p:spPr/>
        <p:txBody>
          <a:bodyPr/>
          <a:lstStyle/>
          <a:p>
            <a:fld id="{B044824F-EBE0-443F-8A8F-F64816AF04DC}" type="slidenum">
              <a:rPr lang="en-US" smtClean="0"/>
              <a:t>75</a:t>
            </a:fld>
            <a:endParaRPr lang="en-US" dirty="0"/>
          </a:p>
        </p:txBody>
      </p:sp>
      <p:sp>
        <p:nvSpPr>
          <p:cNvPr id="5" name="TextBox 4">
            <a:extLst>
              <a:ext uri="{FF2B5EF4-FFF2-40B4-BE49-F238E27FC236}">
                <a16:creationId xmlns:a16="http://schemas.microsoft.com/office/drawing/2014/main" id="{F495C822-6A36-E883-21EB-76105C36AF00}"/>
              </a:ext>
            </a:extLst>
          </p:cNvPr>
          <p:cNvSpPr txBox="1"/>
          <p:nvPr/>
        </p:nvSpPr>
        <p:spPr>
          <a:xfrm>
            <a:off x="8305800" y="370552"/>
            <a:ext cx="4038600" cy="2554545"/>
          </a:xfrm>
          <a:prstGeom prst="rect">
            <a:avLst/>
          </a:prstGeom>
          <a:noFill/>
        </p:spPr>
        <p:txBody>
          <a:bodyPr wrap="square" rtlCol="0">
            <a:spAutoFit/>
          </a:bodyPr>
          <a:lstStyle/>
          <a:p>
            <a:r>
              <a:rPr lang="en-US" sz="4000" b="1" dirty="0">
                <a:solidFill>
                  <a:srgbClr val="FF0000"/>
                </a:solidFill>
              </a:rPr>
              <a:t>REWRITE THIS</a:t>
            </a:r>
          </a:p>
          <a:p>
            <a:r>
              <a:rPr lang="en-US" sz="4000" b="1" dirty="0" err="1">
                <a:solidFill>
                  <a:srgbClr val="FF0000"/>
                </a:solidFill>
              </a:rPr>
              <a:t>Kanna</a:t>
            </a:r>
            <a:r>
              <a:rPr lang="en-US" sz="4000" b="1" dirty="0">
                <a:solidFill>
                  <a:srgbClr val="FF0000"/>
                </a:solidFill>
              </a:rPr>
              <a:t> – do you have materials to share?</a:t>
            </a:r>
          </a:p>
        </p:txBody>
      </p:sp>
      <p:sp>
        <p:nvSpPr>
          <p:cNvPr id="7" name="TextBox 6">
            <a:extLst>
              <a:ext uri="{FF2B5EF4-FFF2-40B4-BE49-F238E27FC236}">
                <a16:creationId xmlns:a16="http://schemas.microsoft.com/office/drawing/2014/main" id="{827010F4-1D3A-5233-C6A9-26A8233A10DE}"/>
              </a:ext>
            </a:extLst>
          </p:cNvPr>
          <p:cNvSpPr txBox="1"/>
          <p:nvPr/>
        </p:nvSpPr>
        <p:spPr>
          <a:xfrm>
            <a:off x="744279" y="5987018"/>
            <a:ext cx="7655442" cy="369332"/>
          </a:xfrm>
          <a:prstGeom prst="rect">
            <a:avLst/>
          </a:prstGeom>
          <a:noFill/>
        </p:spPr>
        <p:txBody>
          <a:bodyPr wrap="square">
            <a:spAutoFit/>
          </a:bodyPr>
          <a:lstStyle/>
          <a:p>
            <a:pPr algn="ctr"/>
            <a:r>
              <a:rPr lang="en-US" dirty="0"/>
              <a:t>https://www.webmd.com/balance/features/how-to-be-more-empathetic</a:t>
            </a:r>
          </a:p>
        </p:txBody>
      </p:sp>
    </p:spTree>
    <p:extLst>
      <p:ext uri="{BB962C8B-B14F-4D97-AF65-F5344CB8AC3E}">
        <p14:creationId xmlns:p14="http://schemas.microsoft.com/office/powerpoint/2010/main" val="4538092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77</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78</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8068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Orientation-4.0 </a:t>
              </a:r>
            </a:p>
            <a:p>
              <a:pPr marL="628650" lvl="1" indent="-285750" defTabSz="685800">
                <a:spcBef>
                  <a:spcPts val="750"/>
                </a:spcBef>
              </a:pPr>
              <a:r>
                <a:rPr lang="en-US" sz="2100" dirty="0">
                  <a:solidFill>
                    <a:prstClr val="black"/>
                  </a:solidFill>
                  <a:ea typeface="+mn-lt"/>
                  <a:cs typeface="Calibri" panose="020F0502020204030204"/>
                </a:rPr>
                <a:t>Instructions</a:t>
              </a:r>
              <a:r>
                <a:rPr lang="en-US" sz="2300" dirty="0">
                  <a:solidFill>
                    <a:prstClr val="black"/>
                  </a:solidFill>
                  <a:ea typeface="+mn-lt"/>
                  <a:cs typeface="Calibri" panose="020F0502020204030204"/>
                </a:rPr>
                <a:t> - </a:t>
              </a:r>
              <a:r>
                <a:rPr lang="en-US" sz="1300" dirty="0">
                  <a:solidFill>
                    <a:prstClr val="black"/>
                  </a:solidFill>
                  <a:ea typeface="+mn-lt"/>
                  <a:cs typeface="Calibri" panose="020F0502020204030204"/>
                  <a:hlinkClick r:id="rId6"/>
                </a:rPr>
                <a:t>https://designlab.eng.rpi.edu/edn/projects/capstone-support-dev/repository/112/raw/Course%20Documents/RMPL%20Safety%20Module%20Completion%20Instructions-Percipio%20.pdf</a:t>
              </a:r>
              <a:endParaRPr lang="en-US" sz="1300" dirty="0">
                <a:solidFill>
                  <a:prstClr val="black"/>
                </a:solidFill>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Continue posting Needs and Requirements to Background Info Forum thread</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81</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
        <p:nvSpPr>
          <p:cNvPr id="4" name="Callout: Bent Line with Border and Accent Bar 3">
            <a:extLst>
              <a:ext uri="{FF2B5EF4-FFF2-40B4-BE49-F238E27FC236}">
                <a16:creationId xmlns:a16="http://schemas.microsoft.com/office/drawing/2014/main" id="{3EC52B8D-C0AD-1173-503F-9E747C3A03DE}"/>
              </a:ext>
            </a:extLst>
          </p:cNvPr>
          <p:cNvSpPr/>
          <p:nvPr/>
        </p:nvSpPr>
        <p:spPr>
          <a:xfrm>
            <a:off x="8305800" y="3080027"/>
            <a:ext cx="1447800" cy="1066800"/>
          </a:xfrm>
          <a:prstGeom prst="accentBorderCallout2">
            <a:avLst>
              <a:gd name="adj1" fmla="val 18750"/>
              <a:gd name="adj2" fmla="val -8333"/>
              <a:gd name="adj3" fmla="val 18750"/>
              <a:gd name="adj4" fmla="val -16667"/>
              <a:gd name="adj5" fmla="val 65747"/>
              <a:gd name="adj6" fmla="val -7178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w/ new image</a:t>
            </a:r>
          </a:p>
        </p:txBody>
      </p:sp>
    </p:spTree>
    <p:extLst>
      <p:ext uri="{BB962C8B-B14F-4D97-AF65-F5344CB8AC3E}">
        <p14:creationId xmlns:p14="http://schemas.microsoft.com/office/powerpoint/2010/main" val="33184344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a:t>
            </a:r>
            <a:r>
              <a:rPr lang="en-US" dirty="0">
                <a:highlight>
                  <a:srgbClr val="FFFF00"/>
                </a:highlight>
              </a:rPr>
              <a:t>Scaffolding</a:t>
            </a:r>
            <a:r>
              <a:rPr lang="en-US" dirty="0"/>
              <a:t> Progression</a:t>
            </a:r>
          </a:p>
        </p:txBody>
      </p:sp>
    </p:spTree>
    <p:extLst>
      <p:ext uri="{BB962C8B-B14F-4D97-AF65-F5344CB8AC3E}">
        <p14:creationId xmlns:p14="http://schemas.microsoft.com/office/powerpoint/2010/main" val="13636367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83</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84</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
        <p:nvSpPr>
          <p:cNvPr id="6" name="Callout: Bent Line with Border and Accent Bar 5">
            <a:extLst>
              <a:ext uri="{FF2B5EF4-FFF2-40B4-BE49-F238E27FC236}">
                <a16:creationId xmlns:a16="http://schemas.microsoft.com/office/drawing/2014/main" id="{FD93601F-935D-43F4-AE1E-ED39F6440D6E}"/>
              </a:ext>
            </a:extLst>
          </p:cNvPr>
          <p:cNvSpPr/>
          <p:nvPr/>
        </p:nvSpPr>
        <p:spPr>
          <a:xfrm>
            <a:off x="8382000" y="228600"/>
            <a:ext cx="1600200" cy="1600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Need to create slide(s) on benchmarking</a:t>
            </a:r>
          </a:p>
        </p:txBody>
      </p:sp>
    </p:spTree>
    <p:extLst>
      <p:ext uri="{BB962C8B-B14F-4D97-AF65-F5344CB8AC3E}">
        <p14:creationId xmlns:p14="http://schemas.microsoft.com/office/powerpoint/2010/main" val="28828240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BEDE-2156-B6E2-1D51-39446EC5FA62}"/>
              </a:ext>
            </a:extLst>
          </p:cNvPr>
          <p:cNvSpPr>
            <a:spLocks noGrp="1"/>
          </p:cNvSpPr>
          <p:nvPr>
            <p:ph type="title"/>
          </p:nvPr>
        </p:nvSpPr>
        <p:spPr/>
        <p:txBody>
          <a:bodyPr/>
          <a:lstStyle/>
          <a:p>
            <a:r>
              <a:rPr lang="en-US" dirty="0"/>
              <a:t>Requirements for your Customer Needs</a:t>
            </a:r>
          </a:p>
        </p:txBody>
      </p:sp>
      <p:sp>
        <p:nvSpPr>
          <p:cNvPr id="3" name="Content Placeholder 2">
            <a:extLst>
              <a:ext uri="{FF2B5EF4-FFF2-40B4-BE49-F238E27FC236}">
                <a16:creationId xmlns:a16="http://schemas.microsoft.com/office/drawing/2014/main" id="{7AA0C0F2-B378-565F-C970-033E5C1F2AB1}"/>
              </a:ext>
            </a:extLst>
          </p:cNvPr>
          <p:cNvSpPr>
            <a:spLocks noGrp="1"/>
          </p:cNvSpPr>
          <p:nvPr>
            <p:ph idx="1"/>
          </p:nvPr>
        </p:nvSpPr>
        <p:spPr/>
        <p:txBody>
          <a:bodyPr/>
          <a:lstStyle/>
          <a:p>
            <a:pPr marL="0" indent="0">
              <a:buNone/>
            </a:pPr>
            <a:r>
              <a:rPr lang="en-US" dirty="0"/>
              <a:t>For All Projects</a:t>
            </a:r>
          </a:p>
          <a:p>
            <a:r>
              <a:rPr lang="en-US" dirty="0"/>
              <a:t>Add measurable requirements for your needs</a:t>
            </a:r>
          </a:p>
          <a:p>
            <a:r>
              <a:rPr lang="en-US" dirty="0"/>
              <a:t>Continue to generate project questions as you go</a:t>
            </a:r>
          </a:p>
          <a:p>
            <a:endParaRPr lang="en-US" dirty="0"/>
          </a:p>
          <a:p>
            <a:endParaRPr lang="en-US" dirty="0"/>
          </a:p>
          <a:p>
            <a:pPr marL="0" indent="0">
              <a:buNone/>
            </a:pPr>
            <a:r>
              <a:rPr lang="en-US" dirty="0"/>
              <a:t>For Software Projects</a:t>
            </a:r>
          </a:p>
          <a:p>
            <a:r>
              <a:rPr lang="en-US" dirty="0"/>
              <a:t>Make User Stories</a:t>
            </a:r>
          </a:p>
        </p:txBody>
      </p:sp>
      <p:sp>
        <p:nvSpPr>
          <p:cNvPr id="4" name="Slide Number Placeholder 3">
            <a:extLst>
              <a:ext uri="{FF2B5EF4-FFF2-40B4-BE49-F238E27FC236}">
                <a16:creationId xmlns:a16="http://schemas.microsoft.com/office/drawing/2014/main" id="{5433A784-C459-BB80-0D19-6A7B1AB00108}"/>
              </a:ext>
            </a:extLst>
          </p:cNvPr>
          <p:cNvSpPr>
            <a:spLocks noGrp="1"/>
          </p:cNvSpPr>
          <p:nvPr>
            <p:ph type="sldNum" sz="quarter" idx="12"/>
          </p:nvPr>
        </p:nvSpPr>
        <p:spPr/>
        <p:txBody>
          <a:bodyPr/>
          <a:lstStyle/>
          <a:p>
            <a:fld id="{028FE254-016A-4E51-98AE-D4B4E3F12C32}" type="slidenum">
              <a:rPr lang="en-US" smtClean="0"/>
              <a:t>85</a:t>
            </a:fld>
            <a:endParaRPr lang="en-US" dirty="0"/>
          </a:p>
        </p:txBody>
      </p:sp>
      <p:sp>
        <p:nvSpPr>
          <p:cNvPr id="5" name="TextBox 4">
            <a:extLst>
              <a:ext uri="{FF2B5EF4-FFF2-40B4-BE49-F238E27FC236}">
                <a16:creationId xmlns:a16="http://schemas.microsoft.com/office/drawing/2014/main" id="{2711EC17-3671-719F-2AE1-125E60AC3727}"/>
              </a:ext>
            </a:extLst>
          </p:cNvPr>
          <p:cNvSpPr txBox="1"/>
          <p:nvPr/>
        </p:nvSpPr>
        <p:spPr>
          <a:xfrm>
            <a:off x="5801418" y="5620326"/>
            <a:ext cx="3342582" cy="646331"/>
          </a:xfrm>
          <a:prstGeom prst="rect">
            <a:avLst/>
          </a:prstGeom>
          <a:noFill/>
        </p:spPr>
        <p:txBody>
          <a:bodyPr wrap="none" rtlCol="0">
            <a:spAutoFit/>
          </a:bodyPr>
          <a:lstStyle/>
          <a:p>
            <a:r>
              <a:rPr lang="en-US" sz="3600" b="1" dirty="0">
                <a:solidFill>
                  <a:srgbClr val="FF0000"/>
                </a:solidFill>
              </a:rPr>
              <a:t>REWRITE THIS!!!</a:t>
            </a:r>
          </a:p>
        </p:txBody>
      </p:sp>
    </p:spTree>
    <p:extLst>
      <p:ext uri="{BB962C8B-B14F-4D97-AF65-F5344CB8AC3E}">
        <p14:creationId xmlns:p14="http://schemas.microsoft.com/office/powerpoint/2010/main" val="9453796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a:p>
              <a:pPr marL="171450" indent="-171450" defTabSz="685800">
                <a:spcBef>
                  <a:spcPts val="750"/>
                </a:spcBef>
              </a:pP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4"/>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4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5"/>
                </a:rPr>
                <a:t>https://designlab.eng.rpi.edu/edn/projects/capstone-support-dev/repository/112/raw/Course%20Documents/RMPL%20Safety%20Module%20Completion%20Instructions-Percipio%20.pdf</a:t>
              </a:r>
              <a:endParaRPr lang="en-US" sz="10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a:t>
              </a:r>
            </a:p>
            <a:p>
              <a:pPr marL="57150" indent="-214313" defTabSz="685800">
                <a:spcBef>
                  <a:spcPts val="375"/>
                </a:spcBef>
              </a:pPr>
              <a:r>
                <a:rPr lang="en-US" sz="1800" dirty="0">
                  <a:solidFill>
                    <a:prstClr val="black"/>
                  </a:solidFill>
                  <a:ea typeface="+mn-lt"/>
                  <a:cs typeface="Calibri" panose="020F0502020204030204"/>
                </a:rPr>
                <a:t>Post minutes from Client Meeting to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50" dirty="0">
                  <a:latin typeface="Calibri" panose="020F0502020204030204"/>
                  <a:cs typeface="Calibri"/>
                  <a:hlinkClick r:id="rId6"/>
                </a:rPr>
                <a:t>https://designlab.eng.rpi.edu/edn/projects/capstone-support-dev/repository/112/entry/Rubrics/Needs%20and%20Requirements%20rubric.docx</a:t>
              </a:r>
              <a:r>
                <a:rPr lang="en-US" sz="1050" dirty="0">
                  <a:latin typeface="Calibri" panose="020F0502020204030204"/>
                  <a:cs typeface="Calibri"/>
                </a:rPr>
                <a:t> </a:t>
              </a:r>
            </a:p>
            <a:p>
              <a:pPr marL="628650" lvl="1" indent="-171450" defTabSz="685800">
                <a:lnSpc>
                  <a:spcPct val="100000"/>
                </a:lnSpc>
                <a:spcBef>
                  <a:spcPts val="600"/>
                </a:spcBef>
              </a:pPr>
              <a:r>
                <a:rPr lang="en-US" sz="1050" dirty="0">
                  <a:latin typeface="Calibri" panose="020F0502020204030204"/>
                  <a:cs typeface="Calibri"/>
                </a:rPr>
                <a:t>Each team member shall post their observations/comments in the Needs &amp; Requirements Design Forum Thread</a:t>
              </a:r>
            </a:p>
            <a:p>
              <a:pPr marL="628650" lvl="1" indent="-171450" defTabSz="685800">
                <a:lnSpc>
                  <a:spcPct val="100000"/>
                </a:lnSpc>
                <a:spcBef>
                  <a:spcPts val="600"/>
                </a:spcBef>
              </a:pPr>
              <a:r>
                <a:rPr lang="en-US" sz="1050" dirty="0">
                  <a:solidFill>
                    <a:prstClr val="black"/>
                  </a:solidFill>
                  <a:latin typeface="Calibri" panose="020F0502020204030204"/>
                  <a:ea typeface="+mn-lt"/>
                  <a:cs typeface="Calibri" panose="020F0502020204030204"/>
                </a:rPr>
                <a:t>Update Needs/</a:t>
              </a:r>
              <a:r>
                <a:rPr lang="en-US" sz="1050" dirty="0" err="1">
                  <a:solidFill>
                    <a:prstClr val="black"/>
                  </a:solidFill>
                  <a:latin typeface="Calibri" panose="020F0502020204030204"/>
                  <a:ea typeface="+mn-lt"/>
                  <a:cs typeface="Calibri" panose="020F0502020204030204"/>
                </a:rPr>
                <a:t>Reqs</a:t>
              </a:r>
              <a:r>
                <a:rPr lang="en-US" sz="1050" dirty="0">
                  <a:solidFill>
                    <a:prstClr val="black"/>
                  </a:solidFill>
                  <a:latin typeface="Calibri" panose="020F0502020204030204"/>
                  <a:ea typeface="+mn-lt"/>
                  <a:cs typeface="Calibri" panose="020F0502020204030204"/>
                </a:rPr>
                <a:t> Workbook based on feedback and post to Repository</a:t>
              </a:r>
            </a:p>
            <a:p>
              <a:pPr marL="171450" indent="-171450" defTabSz="685800">
                <a:lnSpc>
                  <a:spcPct val="100000"/>
                </a:lnSpc>
                <a:spcBef>
                  <a:spcPts val="600"/>
                </a:spcBef>
              </a:pPr>
              <a:r>
                <a:rPr lang="en-US" sz="1450" dirty="0">
                  <a:solidFill>
                    <a:prstClr val="black"/>
                  </a:solidFill>
                  <a:latin typeface="Calibri" panose="020F0502020204030204"/>
                  <a:ea typeface="+mn-lt"/>
                  <a:cs typeface="Calibri" panose="020F0502020204030204"/>
                </a:rPr>
                <a:t>Post results of product benchmarking to Background Info forum</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88</a:t>
            </a:fld>
            <a:endParaRPr lang="en-US" sz="1200" dirty="0"/>
          </a:p>
        </p:txBody>
      </p:sp>
      <p:sp>
        <p:nvSpPr>
          <p:cNvPr id="15" name="Callout: Bent Line with Border and Accent Bar 14">
            <a:extLst>
              <a:ext uri="{FF2B5EF4-FFF2-40B4-BE49-F238E27FC236}">
                <a16:creationId xmlns:a16="http://schemas.microsoft.com/office/drawing/2014/main" id="{4266A300-59F9-4C72-B46F-E04D4E45C176}"/>
              </a:ext>
            </a:extLst>
          </p:cNvPr>
          <p:cNvSpPr/>
          <p:nvPr/>
        </p:nvSpPr>
        <p:spPr>
          <a:xfrm>
            <a:off x="8382000" y="228600"/>
            <a:ext cx="1600200" cy="1600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Need to note that the N&amp;R spreadsheet will be GRADED</a:t>
            </a:r>
          </a:p>
        </p:txBody>
      </p:sp>
    </p:spTree>
    <p:extLst>
      <p:ext uri="{BB962C8B-B14F-4D97-AF65-F5344CB8AC3E}">
        <p14:creationId xmlns:p14="http://schemas.microsoft.com/office/powerpoint/2010/main" val="29355539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
        <p:nvSpPr>
          <p:cNvPr id="4" name="Callout: Bent Line with Border and Accent Bar 3">
            <a:extLst>
              <a:ext uri="{FF2B5EF4-FFF2-40B4-BE49-F238E27FC236}">
                <a16:creationId xmlns:a16="http://schemas.microsoft.com/office/drawing/2014/main" id="{BC5489BD-FD4E-A627-FDC2-032765719415}"/>
              </a:ext>
            </a:extLst>
          </p:cNvPr>
          <p:cNvSpPr/>
          <p:nvPr/>
        </p:nvSpPr>
        <p:spPr>
          <a:xfrm>
            <a:off x="8305800" y="3080027"/>
            <a:ext cx="1447800" cy="1066800"/>
          </a:xfrm>
          <a:prstGeom prst="accentBorderCallout2">
            <a:avLst>
              <a:gd name="adj1" fmla="val 18750"/>
              <a:gd name="adj2" fmla="val -8333"/>
              <a:gd name="adj3" fmla="val 18750"/>
              <a:gd name="adj4" fmla="val -16667"/>
              <a:gd name="adj5" fmla="val 65747"/>
              <a:gd name="adj6" fmla="val -7178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w/ new image</a:t>
            </a:r>
          </a:p>
        </p:txBody>
      </p:sp>
    </p:spTree>
    <p:extLst>
      <p:ext uri="{BB962C8B-B14F-4D97-AF65-F5344CB8AC3E}">
        <p14:creationId xmlns:p14="http://schemas.microsoft.com/office/powerpoint/2010/main" val="2290457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a:t>
            </a:r>
            <a:r>
              <a:rPr lang="en-US" dirty="0">
                <a:highlight>
                  <a:srgbClr val="FFFF00"/>
                </a:highlight>
              </a:rPr>
              <a:t>Scaffolding</a:t>
            </a:r>
            <a:r>
              <a:rPr lang="en-US" dirty="0"/>
              <a:t> Progression</a:t>
            </a:r>
          </a:p>
        </p:txBody>
      </p:sp>
    </p:spTree>
    <p:extLst>
      <p:ext uri="{BB962C8B-B14F-4D97-AF65-F5344CB8AC3E}">
        <p14:creationId xmlns:p14="http://schemas.microsoft.com/office/powerpoint/2010/main" val="35082342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325400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550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5837601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10181921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normAutofit fontScale="92500"/>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7972372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95</a:t>
            </a:fld>
            <a:endParaRPr lang="en-US" dirty="0"/>
          </a:p>
        </p:txBody>
      </p:sp>
      <p:sp>
        <p:nvSpPr>
          <p:cNvPr id="3" name="Callout: Bent Line with Border and Accent Bar 2">
            <a:extLst>
              <a:ext uri="{FF2B5EF4-FFF2-40B4-BE49-F238E27FC236}">
                <a16:creationId xmlns:a16="http://schemas.microsoft.com/office/drawing/2014/main" id="{D430F794-A2FA-DE06-38BD-5E4CC14BCB7D}"/>
              </a:ext>
            </a:extLst>
          </p:cNvPr>
          <p:cNvSpPr/>
          <p:nvPr/>
        </p:nvSpPr>
        <p:spPr>
          <a:xfrm>
            <a:off x="8305800" y="3080027"/>
            <a:ext cx="1447800" cy="1066800"/>
          </a:xfrm>
          <a:prstGeom prst="accentBorderCallout2">
            <a:avLst>
              <a:gd name="adj1" fmla="val 18750"/>
              <a:gd name="adj2" fmla="val -8333"/>
              <a:gd name="adj3" fmla="val 18750"/>
              <a:gd name="adj4" fmla="val -16667"/>
              <a:gd name="adj5" fmla="val 65747"/>
              <a:gd name="adj6" fmla="val -7178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Move this N&amp;R content to Wiki – next 15 slides</a:t>
            </a:r>
          </a:p>
        </p:txBody>
      </p:sp>
    </p:spTree>
    <p:extLst>
      <p:ext uri="{BB962C8B-B14F-4D97-AF65-F5344CB8AC3E}">
        <p14:creationId xmlns:p14="http://schemas.microsoft.com/office/powerpoint/2010/main" val="12651529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96</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97</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800" dirty="0"/>
              <a:t>Examples of Making Needs Stronger for </a:t>
            </a:r>
            <a:br>
              <a:rPr lang="en-US" sz="2800" dirty="0"/>
            </a:br>
            <a:r>
              <a:rPr lang="en-US" sz="2800" dirty="0"/>
              <a:t>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639819783"/>
              </p:ext>
            </p:extLst>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461963" marR="0" lvl="0" indent="-4619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98</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153211239"/>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Operate for 24 hours.</a:t>
                      </a:r>
                    </a:p>
                    <a:p>
                      <a:pPr marL="342900" indent="-342900">
                        <a:buFont typeface="Arial" panose="020B0604020202020204" pitchFamily="34" charset="0"/>
                        <a:buChar char="•"/>
                      </a:pPr>
                      <a:r>
                        <a:rPr lang="en-US" sz="1500" dirty="0">
                          <a:solidFill>
                            <a:schemeClr val="tx1"/>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The device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Maximum weight of 3 lbs. for frame</a:t>
                      </a:r>
                    </a:p>
                    <a:p>
                      <a:pPr marL="342900" indent="-342900">
                        <a:buFont typeface="Arial" panose="020B0604020202020204" pitchFamily="34" charset="0"/>
                        <a:buChar char="•"/>
                      </a:pPr>
                      <a:r>
                        <a:rPr lang="en-US" sz="1500" dirty="0">
                          <a:solidFill>
                            <a:schemeClr val="tx1"/>
                          </a:solidFill>
                        </a:rPr>
                        <a:t>Maximum weight of 1lb. for electronics</a:t>
                      </a:r>
                    </a:p>
                    <a:p>
                      <a:pPr marL="342900" indent="-342900">
                        <a:buFont typeface="Arial" panose="020B0604020202020204" pitchFamily="34" charset="0"/>
                        <a:buChar char="•"/>
                      </a:pPr>
                      <a:r>
                        <a:rPr lang="en-US" sz="1500" dirty="0">
                          <a:solidFill>
                            <a:schemeClr val="tx1"/>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Underwriter Labs – UL</a:t>
                      </a:r>
                    </a:p>
                    <a:p>
                      <a:pPr marL="342900" indent="-342900">
                        <a:buFont typeface="Arial" panose="020B0604020202020204" pitchFamily="34" charset="0"/>
                        <a:buChar char="•"/>
                      </a:pPr>
                      <a:r>
                        <a:rPr lang="en-US" sz="1500" dirty="0">
                          <a:solidFill>
                            <a:schemeClr val="tx1"/>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schemeClr val="tx1"/>
                          </a:solidFill>
                        </a:rPr>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99</a:t>
            </a:fld>
            <a:endParaRPr lang="en-US" dirty="0"/>
          </a:p>
        </p:txBody>
      </p:sp>
    </p:spTree>
    <p:extLst>
      <p:ext uri="{BB962C8B-B14F-4D97-AF65-F5344CB8AC3E}">
        <p14:creationId xmlns:p14="http://schemas.microsoft.com/office/powerpoint/2010/main" val="38647497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MDIwNTMwNjB9"/>
  <p:tag name="SLIDO_TYPE" val="SlidoPoll"/>
  <p:tag name="SLIDO_POLL_UUID" val="167e1d92-e319-4346-b6d1-77310ea653b4"/>
  <p:tag name="SLIDO_TIMELINE" val="W3sicG9sbFF1ZXN0aW9uVXVpZCI6ImYzMGVmMDQ2LWRjN2YtNDYxZS05ZmRiLWM3NjhlMjliNzg3YSIsInNob3dSZXN1bHRzIjpmYWxzZSwic2hvd0NvcnJlY3RBbnN3ZXJzIjpmYWxzZSwidm90aW5nTG9ja2VkIjpmYWxzZX0seyJwb2xsUXVlc3Rpb25VdWlkIjoiZjMwZWYwNDYtZGM3Zi00NjFlLTlmZGItYzc2OGUyOWI3ODdhIiwic2hvd1Jlc3VsdHMiOnRydWUsInNob3dDb3JyZWN0QW5zd2VycyI6ZmFsc2UsInZvdGluZ0xvY2tlZCI6ZmFsc2V9XQ=="/>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ELEMENT" val="logo"/>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12827</Words>
  <Application>Microsoft Office PowerPoint</Application>
  <PresentationFormat>On-screen Show (4:3)</PresentationFormat>
  <Paragraphs>1692</Paragraphs>
  <Slides>163</Slides>
  <Notes>64</Notes>
  <HiddenSlides>7</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163</vt:i4>
      </vt:variant>
    </vt:vector>
  </HeadingPairs>
  <TitlesOfParts>
    <vt:vector size="175" baseType="lpstr">
      <vt:lpstr>Algerian</vt:lpstr>
      <vt:lpstr>Arial</vt:lpstr>
      <vt:lpstr>Calibri</vt:lpstr>
      <vt:lpstr>Calibri Light</vt:lpstr>
      <vt:lpstr>Roboto</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Welcome to Your Team!</vt:lpstr>
      <vt:lpstr>Faculty – Chief Engineers</vt:lpstr>
      <vt:lpstr>Student Expectations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JEC 3232 side </vt:lpstr>
      <vt:lpstr>PowerPoint Presentation</vt:lpstr>
      <vt:lpstr>PowerPoint Presentation</vt:lpstr>
      <vt:lpstr>PowerPoint Presentation</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 Standards Agreement Intro</vt:lpstr>
      <vt:lpstr>5 min – Team-Building Retreat</vt:lpstr>
      <vt:lpstr>Team-Building Retreat</vt:lpstr>
      <vt:lpstr>Team-Building Retreat</vt:lpstr>
      <vt:lpstr>10 min – Wrap-up</vt:lpstr>
      <vt:lpstr>Wrap-up</vt:lpstr>
      <vt:lpstr>Action Items / Meeting Prep (previously called homework, to be completed BEFORE Meeting 2)</vt:lpstr>
      <vt:lpstr>Action Items / Meeting Prep (previously called homework, to be completed BEFORE Meeting 2)</vt:lpstr>
      <vt:lpstr>Day 2 Agenda</vt:lpstr>
      <vt:lpstr>Engineering Design Process -  Scaffolding Progression</vt:lpstr>
      <vt:lpstr>10 min – Design Lab Expectations Horse Race</vt:lpstr>
      <vt:lpstr>Action Item / Meeting Prep Categories</vt:lpstr>
      <vt:lpstr>PowerPoint Presentation</vt:lpstr>
      <vt:lpstr>15?? min – Group Ideation Process</vt:lpstr>
      <vt:lpstr>Team Ideation Poster Creation Activities</vt:lpstr>
      <vt:lpstr>Identifying Team Skills</vt:lpstr>
      <vt:lpstr>Team Ideation Poster</vt:lpstr>
      <vt:lpstr>15 min - Team Skill Assessment</vt:lpstr>
      <vt:lpstr>30 min - Classify and Assign Questions</vt:lpstr>
      <vt:lpstr>45 min - Customer Needs &amp;  Engineering Requirements Generation</vt:lpstr>
      <vt:lpstr>PowerPoint Presentation</vt:lpstr>
      <vt:lpstr>Generating Ideas for Your Needs</vt:lpstr>
      <vt:lpstr>15 min – Group Review of Needs &amp; Requirements</vt:lpstr>
      <vt:lpstr>Client Meeting 1 - Kickoff</vt:lpstr>
      <vt:lpstr>10 mins – Communication &amp; Documentation Policies</vt:lpstr>
      <vt:lpstr>Electronic Design Notebook (EDN)</vt:lpstr>
      <vt:lpstr>What Should I Document?</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Project Kick-Off Meeting</vt:lpstr>
      <vt:lpstr>30 min - Prior Presentation (if applicable)</vt:lpstr>
      <vt:lpstr>10 min - Engineering Design Process Q&amp;A</vt:lpstr>
      <vt:lpstr>10 min – Design Lab Expectations Horse Race</vt:lpstr>
      <vt:lpstr>Engineering Design Process Q&amp;A</vt:lpstr>
      <vt:lpstr>Developing Customer Needs</vt:lpstr>
      <vt:lpstr>Empathize with your Client</vt:lpstr>
      <vt:lpstr>15 min – Group Review of Needs &amp; Requirements</vt:lpstr>
      <vt:lpstr>PowerPoint Presentation</vt:lpstr>
      <vt:lpstr>Generating Ideas for Your Needs</vt:lpstr>
      <vt:lpstr>5 min – Wrap-up</vt:lpstr>
      <vt:lpstr>Action Items / Meeting Prep (what you might call homework, to be completed BEFORE Day 4)</vt:lpstr>
      <vt:lpstr>Day 4 Agenda</vt:lpstr>
      <vt:lpstr>Engineering Design Process -  Scaffolding Progression</vt:lpstr>
      <vt:lpstr>45 min - Project Kick-Off Meeting</vt:lpstr>
      <vt:lpstr>55 min - Project Work </vt:lpstr>
      <vt:lpstr>Requirements for your Customer Needs</vt:lpstr>
      <vt:lpstr>30 min – Meet with CE (Day 3 or 4)</vt:lpstr>
      <vt:lpstr>10 min – Wrap-up</vt:lpstr>
      <vt:lpstr>Action Items / Meeting Prep (to be completed BEFORE Day 5)</vt:lpstr>
      <vt:lpstr>Day 5 Agenda</vt:lpstr>
      <vt:lpstr>Engineering Design Process -  Scaffolding Progression</vt:lpstr>
      <vt:lpstr>10 min - Concept Generation Q&amp;A</vt:lpstr>
      <vt:lpstr>65 Min - Concept Generation</vt:lpstr>
      <vt:lpstr>5 min – Create Forum Threads</vt:lpstr>
      <vt:lpstr>15 min – Project Work</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 – Project Statement and Objectives (PSO)</vt:lpstr>
      <vt:lpstr>Wrap-up - Engineering Tools and Methods (ETM) </vt:lpstr>
      <vt:lpstr>Wrap-up - Documentation</vt:lpstr>
      <vt:lpstr>Wrap-up - Documentation</vt:lpstr>
      <vt:lpstr>Wrap-up - Documentation</vt:lpstr>
      <vt:lpstr>Action Items / Meeting Prep (to be completed BEFORE Day 6)</vt:lpstr>
      <vt:lpstr>Day 6 Agenda</vt:lpstr>
      <vt:lpstr>Engineering Design Process -  Scaffolding Progression</vt:lpstr>
      <vt:lpstr>10 min – Documentation &amp; EDN Usage Horse Race</vt:lpstr>
      <vt:lpstr>What is Engineering Documentation?</vt:lpstr>
      <vt:lpstr>Why Document?</vt:lpstr>
      <vt:lpstr>Corporate Communication &amp; Documentation  Policies Reminder</vt:lpstr>
      <vt:lpstr>Documentation Wrap up</vt:lpstr>
      <vt:lpstr>10 min - Project Statement &amp; Objectives Horse Race</vt:lpstr>
      <vt:lpstr>10 min - Engineering Tools and Methods (ETM) Horse Race</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15 min – CE Time</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Horse Race</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40 min – Follow Team created Agenda</vt:lpstr>
      <vt:lpstr>15 min – PE Review Project Plan</vt:lpstr>
      <vt:lpstr>30 min – PE Review of Client Meeting PPT</vt:lpstr>
      <vt:lpstr>5 Min – Wrap-up</vt:lpstr>
      <vt:lpstr>Action Items / Meeting Prep (to be completed BEFORE Day 10)</vt:lpstr>
      <vt:lpstr>Day 10 Agenda</vt:lpstr>
      <vt:lpstr>Engineering Design Process -  Scaffolding Progression</vt:lpstr>
      <vt:lpstr>?? min – System Design</vt:lpstr>
      <vt:lpstr>All Employee Meetings</vt:lpstr>
      <vt:lpstr>Board of Directors Review is coming up NEXT WEEK</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2024-07-08T20:22:01Z</dcterms:modified>
</cp:coreProperties>
</file>