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75"/>
  </p:notesMasterIdLst>
  <p:sldIdLst>
    <p:sldId id="256" r:id="rId4"/>
    <p:sldId id="339" r:id="rId5"/>
    <p:sldId id="415" r:id="rId6"/>
    <p:sldId id="276" r:id="rId7"/>
    <p:sldId id="257" r:id="rId8"/>
    <p:sldId id="490" r:id="rId9"/>
    <p:sldId id="275" r:id="rId10"/>
    <p:sldId id="462" r:id="rId11"/>
    <p:sldId id="463" r:id="rId12"/>
    <p:sldId id="483" r:id="rId13"/>
    <p:sldId id="555" r:id="rId14"/>
    <p:sldId id="566" r:id="rId15"/>
    <p:sldId id="497" r:id="rId16"/>
    <p:sldId id="556" r:id="rId17"/>
    <p:sldId id="491" r:id="rId18"/>
    <p:sldId id="274" r:id="rId19"/>
    <p:sldId id="464" r:id="rId20"/>
    <p:sldId id="492" r:id="rId21"/>
    <p:sldId id="258" r:id="rId22"/>
    <p:sldId id="400" r:id="rId23"/>
    <p:sldId id="265" r:id="rId24"/>
    <p:sldId id="422" r:id="rId25"/>
    <p:sldId id="506" r:id="rId26"/>
    <p:sldId id="547" r:id="rId27"/>
    <p:sldId id="259" r:id="rId28"/>
    <p:sldId id="261" r:id="rId29"/>
    <p:sldId id="260" r:id="rId30"/>
    <p:sldId id="489" r:id="rId31"/>
    <p:sldId id="423" r:id="rId32"/>
    <p:sldId id="424" r:id="rId33"/>
    <p:sldId id="460" r:id="rId34"/>
    <p:sldId id="526" r:id="rId35"/>
    <p:sldId id="421" r:id="rId36"/>
    <p:sldId id="525" r:id="rId37"/>
    <p:sldId id="440" r:id="rId38"/>
    <p:sldId id="429" r:id="rId39"/>
    <p:sldId id="292" r:id="rId40"/>
    <p:sldId id="487" r:id="rId41"/>
    <p:sldId id="488" r:id="rId42"/>
    <p:sldId id="521" r:id="rId43"/>
    <p:sldId id="531" r:id="rId44"/>
    <p:sldId id="406" r:id="rId45"/>
    <p:sldId id="554" r:id="rId46"/>
    <p:sldId id="264" r:id="rId47"/>
    <p:sldId id="537" r:id="rId48"/>
    <p:sldId id="389" r:id="rId49"/>
    <p:sldId id="426" r:id="rId50"/>
    <p:sldId id="428" r:id="rId51"/>
    <p:sldId id="493" r:id="rId52"/>
    <p:sldId id="441" r:id="rId53"/>
    <p:sldId id="557" r:id="rId54"/>
    <p:sldId id="548" r:id="rId55"/>
    <p:sldId id="473" r:id="rId56"/>
    <p:sldId id="362" r:id="rId57"/>
    <p:sldId id="289" r:id="rId58"/>
    <p:sldId id="468" r:id="rId59"/>
    <p:sldId id="469" r:id="rId60"/>
    <p:sldId id="471" r:id="rId61"/>
    <p:sldId id="558" r:id="rId62"/>
    <p:sldId id="329" r:id="rId63"/>
    <p:sldId id="330" r:id="rId64"/>
    <p:sldId id="331" r:id="rId65"/>
    <p:sldId id="522" r:id="rId66"/>
    <p:sldId id="536" r:id="rId67"/>
    <p:sldId id="407" r:id="rId68"/>
    <p:sldId id="546" r:id="rId69"/>
    <p:sldId id="287" r:id="rId70"/>
    <p:sldId id="539" r:id="rId71"/>
    <p:sldId id="340" r:id="rId72"/>
    <p:sldId id="288" r:id="rId73"/>
    <p:sldId id="290" r:id="rId74"/>
    <p:sldId id="387" r:id="rId75"/>
    <p:sldId id="565" r:id="rId76"/>
    <p:sldId id="498" r:id="rId77"/>
    <p:sldId id="560" r:id="rId78"/>
    <p:sldId id="559" r:id="rId79"/>
    <p:sldId id="393" r:id="rId80"/>
    <p:sldId id="499" r:id="rId81"/>
    <p:sldId id="500" r:id="rId82"/>
    <p:sldId id="549" r:id="rId83"/>
    <p:sldId id="408" r:id="rId84"/>
    <p:sldId id="293" r:id="rId85"/>
    <p:sldId id="540" r:id="rId86"/>
    <p:sldId id="394" r:id="rId87"/>
    <p:sldId id="569" r:id="rId88"/>
    <p:sldId id="570" r:id="rId89"/>
    <p:sldId id="571" r:id="rId90"/>
    <p:sldId id="572" r:id="rId91"/>
    <p:sldId id="573" r:id="rId92"/>
    <p:sldId id="342" r:id="rId93"/>
    <p:sldId id="561" r:id="rId94"/>
    <p:sldId id="474" r:id="rId95"/>
    <p:sldId id="524" r:id="rId96"/>
    <p:sldId id="409" r:id="rId97"/>
    <p:sldId id="518" r:id="rId98"/>
    <p:sldId id="541" r:id="rId99"/>
    <p:sldId id="385" r:id="rId100"/>
    <p:sldId id="343" r:id="rId101"/>
    <p:sldId id="344" r:id="rId102"/>
    <p:sldId id="345" r:id="rId103"/>
    <p:sldId id="508" r:id="rId104"/>
    <p:sldId id="509" r:id="rId105"/>
    <p:sldId id="510" r:id="rId106"/>
    <p:sldId id="511" r:id="rId107"/>
    <p:sldId id="552" r:id="rId108"/>
    <p:sldId id="513" r:id="rId109"/>
    <p:sldId id="346" r:id="rId110"/>
    <p:sldId id="314" r:id="rId111"/>
    <p:sldId id="327" r:id="rId112"/>
    <p:sldId id="514" r:id="rId113"/>
    <p:sldId id="515" r:id="rId114"/>
    <p:sldId id="336" r:id="rId115"/>
    <p:sldId id="516" r:id="rId116"/>
    <p:sldId id="348" r:id="rId117"/>
    <p:sldId id="351" r:id="rId118"/>
    <p:sldId id="527" r:id="rId119"/>
    <p:sldId id="532" r:id="rId120"/>
    <p:sldId id="533" r:id="rId121"/>
    <p:sldId id="534" r:id="rId122"/>
    <p:sldId id="550" r:id="rId123"/>
    <p:sldId id="551" r:id="rId124"/>
    <p:sldId id="519" r:id="rId125"/>
    <p:sldId id="298" r:id="rId126"/>
    <p:sldId id="542" r:id="rId127"/>
    <p:sldId id="386" r:id="rId128"/>
    <p:sldId id="446" r:id="rId129"/>
    <p:sldId id="447" r:id="rId130"/>
    <p:sldId id="450" r:id="rId131"/>
    <p:sldId id="448" r:id="rId132"/>
    <p:sldId id="401" r:id="rId133"/>
    <p:sldId id="476" r:id="rId134"/>
    <p:sldId id="485" r:id="rId135"/>
    <p:sldId id="504" r:id="rId136"/>
    <p:sldId id="528" r:id="rId137"/>
    <p:sldId id="410" r:id="rId138"/>
    <p:sldId id="300" r:id="rId139"/>
    <p:sldId id="543" r:id="rId140"/>
    <p:sldId id="382" r:id="rId141"/>
    <p:sldId id="381" r:id="rId142"/>
    <p:sldId id="459" r:id="rId143"/>
    <p:sldId id="529" r:id="rId144"/>
    <p:sldId id="411" r:id="rId145"/>
    <p:sldId id="302" r:id="rId146"/>
    <p:sldId id="544" r:id="rId147"/>
    <p:sldId id="384" r:id="rId148"/>
    <p:sldId id="494" r:id="rId149"/>
    <p:sldId id="404" r:id="rId150"/>
    <p:sldId id="495" r:id="rId151"/>
    <p:sldId id="496" r:id="rId152"/>
    <p:sldId id="486" r:id="rId153"/>
    <p:sldId id="530" r:id="rId154"/>
    <p:sldId id="535" r:id="rId155"/>
    <p:sldId id="412" r:id="rId156"/>
    <p:sldId id="304" r:id="rId157"/>
    <p:sldId id="545" r:id="rId158"/>
    <p:sldId id="395" r:id="rId159"/>
    <p:sldId id="396" r:id="rId160"/>
    <p:sldId id="397" r:id="rId161"/>
    <p:sldId id="398" r:id="rId162"/>
    <p:sldId id="413" r:id="rId163"/>
    <p:sldId id="562" r:id="rId164"/>
    <p:sldId id="563" r:id="rId165"/>
    <p:sldId id="564" r:id="rId166"/>
    <p:sldId id="568" r:id="rId167"/>
    <p:sldId id="482" r:id="rId168"/>
    <p:sldId id="553" r:id="rId169"/>
    <p:sldId id="378" r:id="rId170"/>
    <p:sldId id="350" r:id="rId171"/>
    <p:sldId id="567" r:id="rId172"/>
    <p:sldId id="338" r:id="rId173"/>
    <p:sldId id="352" r:id="rId174"/>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7437" autoAdjust="0"/>
    <p:restoredTop sz="92877" autoAdjust="0"/>
  </p:normalViewPr>
  <p:slideViewPr>
    <p:cSldViewPr>
      <p:cViewPr varScale="1">
        <p:scale>
          <a:sx n="75" d="100"/>
          <a:sy n="75" d="100"/>
        </p:scale>
        <p:origin x="437" y="53"/>
      </p:cViewPr>
      <p:guideLst>
        <p:guide orient="horz" pos="2160"/>
        <p:guide pos="2880"/>
      </p:guideLst>
    </p:cSldViewPr>
  </p:slideViewPr>
  <p:notesTextViewPr>
    <p:cViewPr>
      <p:scale>
        <a:sx n="200" d="100"/>
        <a:sy n="200" d="100"/>
      </p:scale>
      <p:origin x="0" y="0"/>
    </p:cViewPr>
  </p:notesTextViewPr>
  <p:sorterViewPr>
    <p:cViewPr varScale="1">
      <p:scale>
        <a:sx n="1" d="1"/>
        <a:sy n="1" d="1"/>
      </p:scale>
      <p:origin x="0" y="-28378"/>
    </p:cViewPr>
  </p:sorterViewPr>
  <p:notesViewPr>
    <p:cSldViewPr>
      <p:cViewPr varScale="1">
        <p:scale>
          <a:sx n="70" d="100"/>
          <a:sy n="70" d="100"/>
        </p:scale>
        <p:origin x="2995"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microsoft.com/office/2018/10/relationships/authors" Target="authors.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presProps" Target="presProps.xml"/><Relationship Id="rId172" Type="http://schemas.openxmlformats.org/officeDocument/2006/relationships/slide" Target="slides/slide169.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theme" Target="theme/theme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tableStyles" Target="tableStyles.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notesMaster" Target="notesMasters/notesMaster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commentAuthors" Target="commentAuthors.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 Type="http://schemas.openxmlformats.org/officeDocument/2006/relationships/slideMaster" Target="slideMasters/slideMaster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2108BE-6A07-4898-A89C-C633F421536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41F2AAD-B40A-4985-9A01-4BDC8731B840}">
      <dgm:prSet phldrT="[Text]"/>
      <dgm:spPr/>
      <dgm:t>
        <a:bodyPr/>
        <a:lstStyle/>
        <a:p>
          <a:r>
            <a:rPr lang="en-US" dirty="0"/>
            <a:t>Your Project</a:t>
          </a:r>
        </a:p>
      </dgm:t>
    </dgm:pt>
    <dgm:pt modelId="{E9C2DB2C-EBCD-4B15-BFE6-4B9A8482789D}" type="parTrans" cxnId="{42682F2F-E5B9-4B3D-95DC-4CF3D5C281DE}">
      <dgm:prSet/>
      <dgm:spPr/>
      <dgm:t>
        <a:bodyPr/>
        <a:lstStyle/>
        <a:p>
          <a:endParaRPr lang="en-US"/>
        </a:p>
      </dgm:t>
    </dgm:pt>
    <dgm:pt modelId="{D55B1E38-6EBE-4C69-90A2-729C8AF1BFBF}" type="sibTrans" cxnId="{42682F2F-E5B9-4B3D-95DC-4CF3D5C281DE}">
      <dgm:prSet/>
      <dgm:spPr/>
      <dgm:t>
        <a:bodyPr/>
        <a:lstStyle/>
        <a:p>
          <a:endParaRPr lang="en-US"/>
        </a:p>
      </dgm:t>
    </dgm:pt>
    <dgm:pt modelId="{90250236-1D63-452F-A33A-132E3697570C}">
      <dgm:prSet phldrT="[Text]"/>
      <dgm:spPr/>
      <dgm:t>
        <a:bodyPr/>
        <a:lstStyle/>
        <a:p>
          <a:r>
            <a:rPr lang="en-US" dirty="0"/>
            <a:t>Students</a:t>
          </a:r>
        </a:p>
      </dgm:t>
    </dgm:pt>
    <dgm:pt modelId="{73C45FB5-20BE-4BAF-8DA8-62FD0A7003E0}" type="parTrans" cxnId="{FF71C443-6EC4-4472-AF2B-B9694875BE6B}">
      <dgm:prSet/>
      <dgm:spPr/>
      <dgm:t>
        <a:bodyPr/>
        <a:lstStyle/>
        <a:p>
          <a:endParaRPr lang="en-US"/>
        </a:p>
      </dgm:t>
    </dgm:pt>
    <dgm:pt modelId="{35368228-39B4-470A-91A0-CC5654F96205}" type="sibTrans" cxnId="{FF71C443-6EC4-4472-AF2B-B9694875BE6B}">
      <dgm:prSet/>
      <dgm:spPr/>
      <dgm:t>
        <a:bodyPr/>
        <a:lstStyle/>
        <a:p>
          <a:endParaRPr lang="en-US"/>
        </a:p>
      </dgm:t>
    </dgm:pt>
    <dgm:pt modelId="{7FDD2B7F-DB7B-4A15-8EA4-2F0A77B1679D}">
      <dgm:prSet phldrT="[Text]"/>
      <dgm:spPr/>
      <dgm:t>
        <a:bodyPr/>
        <a:lstStyle/>
        <a:p>
          <a:r>
            <a:rPr lang="en-US" dirty="0"/>
            <a:t>PE</a:t>
          </a:r>
        </a:p>
      </dgm:t>
    </dgm:pt>
    <dgm:pt modelId="{DDC6EAF3-5235-49D6-B45A-865730FD9ECB}" type="parTrans" cxnId="{E51513AB-E05F-45A7-9F5D-CCAC7D9E8C33}">
      <dgm:prSet/>
      <dgm:spPr/>
      <dgm:t>
        <a:bodyPr/>
        <a:lstStyle/>
        <a:p>
          <a:endParaRPr lang="en-US"/>
        </a:p>
      </dgm:t>
    </dgm:pt>
    <dgm:pt modelId="{25E846EA-B0B4-44B8-8183-F600859947DB}" type="sibTrans" cxnId="{E51513AB-E05F-45A7-9F5D-CCAC7D9E8C33}">
      <dgm:prSet/>
      <dgm:spPr/>
      <dgm:t>
        <a:bodyPr/>
        <a:lstStyle/>
        <a:p>
          <a:endParaRPr lang="en-US"/>
        </a:p>
      </dgm:t>
    </dgm:pt>
    <dgm:pt modelId="{4BDE0A72-D512-4CCA-B035-8E51CCB22C4F}">
      <dgm:prSet phldrT="[Text]"/>
      <dgm:spPr/>
      <dgm:t>
        <a:bodyPr/>
        <a:lstStyle/>
        <a:p>
          <a:r>
            <a:rPr lang="en-US" dirty="0"/>
            <a:t>CE</a:t>
          </a:r>
        </a:p>
      </dgm:t>
    </dgm:pt>
    <dgm:pt modelId="{1D27FBB4-CD23-4A52-BC40-8AB436ADEC10}" type="parTrans" cxnId="{47594370-B21D-452B-84F7-3B875C113E7D}">
      <dgm:prSet/>
      <dgm:spPr/>
      <dgm:t>
        <a:bodyPr/>
        <a:lstStyle/>
        <a:p>
          <a:endParaRPr lang="en-US"/>
        </a:p>
      </dgm:t>
    </dgm:pt>
    <dgm:pt modelId="{97FCF31A-069C-42F9-BC88-FA9697D54E06}" type="sibTrans" cxnId="{47594370-B21D-452B-84F7-3B875C113E7D}">
      <dgm:prSet/>
      <dgm:spPr/>
      <dgm:t>
        <a:bodyPr/>
        <a:lstStyle/>
        <a:p>
          <a:endParaRPr lang="en-US"/>
        </a:p>
      </dgm:t>
    </dgm:pt>
    <dgm:pt modelId="{4EA2FE87-4F5C-4E04-A42E-7F45B3FD17E2}">
      <dgm:prSet phldrT="[Text]"/>
      <dgm:spPr/>
      <dgm:t>
        <a:bodyPr/>
        <a:lstStyle/>
        <a:p>
          <a:r>
            <a:rPr lang="en-US" dirty="0"/>
            <a:t>Support</a:t>
          </a:r>
        </a:p>
      </dgm:t>
    </dgm:pt>
    <dgm:pt modelId="{413C59B4-C020-449C-AD80-04431BA122C4}" type="parTrans" cxnId="{16713C1A-47DE-40BE-902A-257BD32EB108}">
      <dgm:prSet/>
      <dgm:spPr/>
      <dgm:t>
        <a:bodyPr/>
        <a:lstStyle/>
        <a:p>
          <a:endParaRPr lang="en-US"/>
        </a:p>
      </dgm:t>
    </dgm:pt>
    <dgm:pt modelId="{05DD678B-1549-40FA-92DC-BD23C43AEE37}" type="sibTrans" cxnId="{16713C1A-47DE-40BE-902A-257BD32EB108}">
      <dgm:prSet/>
      <dgm:spPr/>
      <dgm:t>
        <a:bodyPr/>
        <a:lstStyle/>
        <a:p>
          <a:endParaRPr lang="en-US"/>
        </a:p>
      </dgm:t>
    </dgm:pt>
    <dgm:pt modelId="{D1EE0023-6B0B-4118-A4CF-560789DEF780}">
      <dgm:prSet phldrT="[Text]"/>
      <dgm:spPr/>
      <dgm:t>
        <a:bodyPr/>
        <a:lstStyle/>
        <a:p>
          <a:r>
            <a:rPr lang="en-US"/>
            <a:t>Fabrication Support</a:t>
          </a:r>
          <a:endParaRPr lang="en-US" dirty="0"/>
        </a:p>
      </dgm:t>
    </dgm:pt>
    <dgm:pt modelId="{B12D0190-F7BA-40A7-B3D6-42CDFA6A3680}" type="parTrans" cxnId="{18CD6792-D691-41C6-B6A2-F62F7CCBB7CE}">
      <dgm:prSet/>
      <dgm:spPr/>
      <dgm:t>
        <a:bodyPr/>
        <a:lstStyle/>
        <a:p>
          <a:endParaRPr lang="en-US"/>
        </a:p>
      </dgm:t>
    </dgm:pt>
    <dgm:pt modelId="{BD246E5C-0BFB-4C27-89B2-CB28F415A7E6}" type="sibTrans" cxnId="{18CD6792-D691-41C6-B6A2-F62F7CCBB7CE}">
      <dgm:prSet/>
      <dgm:spPr/>
      <dgm:t>
        <a:bodyPr/>
        <a:lstStyle/>
        <a:p>
          <a:endParaRPr lang="en-US"/>
        </a:p>
      </dgm:t>
    </dgm:pt>
    <dgm:pt modelId="{DA96A809-EF4B-4E2E-A7C4-F9BB4A141CC0}">
      <dgm:prSet phldrT="[Text]"/>
      <dgm:spPr/>
      <dgm:t>
        <a:bodyPr/>
        <a:lstStyle/>
        <a:p>
          <a:r>
            <a:rPr lang="en-US" dirty="0"/>
            <a:t>Purchasing</a:t>
          </a:r>
        </a:p>
      </dgm:t>
    </dgm:pt>
    <dgm:pt modelId="{19C68FBF-F44D-4617-8A6C-751AE16EC2F5}" type="parTrans" cxnId="{849E51A2-3109-4F04-8192-83D8CA85F896}">
      <dgm:prSet/>
      <dgm:spPr/>
      <dgm:t>
        <a:bodyPr/>
        <a:lstStyle/>
        <a:p>
          <a:endParaRPr lang="en-US"/>
        </a:p>
      </dgm:t>
    </dgm:pt>
    <dgm:pt modelId="{971AB836-F2E9-4D9F-85D4-C42334E9F4F3}" type="sibTrans" cxnId="{849E51A2-3109-4F04-8192-83D8CA85F896}">
      <dgm:prSet/>
      <dgm:spPr/>
      <dgm:t>
        <a:bodyPr/>
        <a:lstStyle/>
        <a:p>
          <a:endParaRPr lang="en-US"/>
        </a:p>
      </dgm:t>
    </dgm:pt>
    <dgm:pt modelId="{70B6A4FF-07A7-4C52-8715-DE1D7F968330}">
      <dgm:prSet phldrT="[Text]"/>
      <dgm:spPr/>
      <dgm:t>
        <a:bodyPr/>
        <a:lstStyle/>
        <a:p>
          <a:r>
            <a:rPr lang="en-US" dirty="0"/>
            <a:t>Client</a:t>
          </a:r>
        </a:p>
      </dgm:t>
    </dgm:pt>
    <dgm:pt modelId="{B16AAE80-4238-4CE6-8E36-9C1C49818532}" type="parTrans" cxnId="{0630C041-2474-4995-855F-ECB011267D49}">
      <dgm:prSet/>
      <dgm:spPr/>
      <dgm:t>
        <a:bodyPr/>
        <a:lstStyle/>
        <a:p>
          <a:endParaRPr lang="en-US"/>
        </a:p>
      </dgm:t>
    </dgm:pt>
    <dgm:pt modelId="{7019F39B-1A23-45AB-B30B-9EB234DB5E02}" type="sibTrans" cxnId="{0630C041-2474-4995-855F-ECB011267D49}">
      <dgm:prSet/>
      <dgm:spPr/>
      <dgm:t>
        <a:bodyPr/>
        <a:lstStyle/>
        <a:p>
          <a:endParaRPr lang="en-US"/>
        </a:p>
      </dgm:t>
    </dgm:pt>
    <dgm:pt modelId="{24BA287A-4C5E-4928-B401-0810DC0E514C}" type="pres">
      <dgm:prSet presAssocID="{712108BE-6A07-4898-A89C-C633F4215360}" presName="hierChild1" presStyleCnt="0">
        <dgm:presLayoutVars>
          <dgm:orgChart val="1"/>
          <dgm:chPref val="1"/>
          <dgm:dir/>
          <dgm:animOne val="branch"/>
          <dgm:animLvl val="lvl"/>
          <dgm:resizeHandles/>
        </dgm:presLayoutVars>
      </dgm:prSet>
      <dgm:spPr/>
      <dgm:t>
        <a:bodyPr/>
        <a:lstStyle/>
        <a:p>
          <a:endParaRPr lang="en-US"/>
        </a:p>
      </dgm:t>
    </dgm:pt>
    <dgm:pt modelId="{63F18A85-D2AA-4D17-8CF6-B4FD64F88F0D}" type="pres">
      <dgm:prSet presAssocID="{541F2AAD-B40A-4985-9A01-4BDC8731B840}" presName="hierRoot1" presStyleCnt="0">
        <dgm:presLayoutVars>
          <dgm:hierBranch val="init"/>
        </dgm:presLayoutVars>
      </dgm:prSet>
      <dgm:spPr/>
    </dgm:pt>
    <dgm:pt modelId="{670664DC-6BB0-4CF5-99EF-4743FB755A0F}" type="pres">
      <dgm:prSet presAssocID="{541F2AAD-B40A-4985-9A01-4BDC8731B840}" presName="rootComposite1" presStyleCnt="0"/>
      <dgm:spPr/>
    </dgm:pt>
    <dgm:pt modelId="{1C2B4E02-0333-4EF1-B726-CC6786568DA9}" type="pres">
      <dgm:prSet presAssocID="{541F2AAD-B40A-4985-9A01-4BDC8731B840}" presName="rootText1" presStyleLbl="node0" presStyleIdx="0" presStyleCnt="1" custScaleX="122915">
        <dgm:presLayoutVars>
          <dgm:chPref val="3"/>
        </dgm:presLayoutVars>
      </dgm:prSet>
      <dgm:spPr/>
      <dgm:t>
        <a:bodyPr/>
        <a:lstStyle/>
        <a:p>
          <a:endParaRPr lang="en-US"/>
        </a:p>
      </dgm:t>
    </dgm:pt>
    <dgm:pt modelId="{4BF7CE7B-6192-4EA5-A66B-8F39D9BB0B59}" type="pres">
      <dgm:prSet presAssocID="{541F2AAD-B40A-4985-9A01-4BDC8731B840}" presName="rootConnector1" presStyleLbl="node1" presStyleIdx="0" presStyleCnt="0"/>
      <dgm:spPr/>
      <dgm:t>
        <a:bodyPr/>
        <a:lstStyle/>
        <a:p>
          <a:endParaRPr lang="en-US"/>
        </a:p>
      </dgm:t>
    </dgm:pt>
    <dgm:pt modelId="{066615FF-DECE-43A0-867C-71B02E5D70A1}" type="pres">
      <dgm:prSet presAssocID="{541F2AAD-B40A-4985-9A01-4BDC8731B840}" presName="hierChild2" presStyleCnt="0"/>
      <dgm:spPr/>
    </dgm:pt>
    <dgm:pt modelId="{6E8EF5A7-F189-4620-BC17-B3DAE99A02FA}" type="pres">
      <dgm:prSet presAssocID="{413C59B4-C020-449C-AD80-04431BA122C4}" presName="Name37" presStyleLbl="parChTrans1D2" presStyleIdx="0" presStyleCnt="4"/>
      <dgm:spPr/>
      <dgm:t>
        <a:bodyPr/>
        <a:lstStyle/>
        <a:p>
          <a:endParaRPr lang="en-US"/>
        </a:p>
      </dgm:t>
    </dgm:pt>
    <dgm:pt modelId="{1BD6CE81-AFEF-4191-8B05-22C1B897B6D6}" type="pres">
      <dgm:prSet presAssocID="{4EA2FE87-4F5C-4E04-A42E-7F45B3FD17E2}" presName="hierRoot2" presStyleCnt="0">
        <dgm:presLayoutVars>
          <dgm:hierBranch val="init"/>
        </dgm:presLayoutVars>
      </dgm:prSet>
      <dgm:spPr/>
    </dgm:pt>
    <dgm:pt modelId="{63039DB7-5CFA-41AA-8478-445D342B4158}" type="pres">
      <dgm:prSet presAssocID="{4EA2FE87-4F5C-4E04-A42E-7F45B3FD17E2}" presName="rootComposite" presStyleCnt="0"/>
      <dgm:spPr/>
    </dgm:pt>
    <dgm:pt modelId="{FE2806EB-67D9-4B7C-97F3-BE24FA882A88}" type="pres">
      <dgm:prSet presAssocID="{4EA2FE87-4F5C-4E04-A42E-7F45B3FD17E2}" presName="rootText" presStyleLbl="node2" presStyleIdx="0" presStyleCnt="4">
        <dgm:presLayoutVars>
          <dgm:chPref val="3"/>
        </dgm:presLayoutVars>
      </dgm:prSet>
      <dgm:spPr/>
      <dgm:t>
        <a:bodyPr/>
        <a:lstStyle/>
        <a:p>
          <a:endParaRPr lang="en-US"/>
        </a:p>
      </dgm:t>
    </dgm:pt>
    <dgm:pt modelId="{2FE6BDC5-0C99-471B-8A16-D7FA2E79D864}" type="pres">
      <dgm:prSet presAssocID="{4EA2FE87-4F5C-4E04-A42E-7F45B3FD17E2}" presName="rootConnector" presStyleLbl="node2" presStyleIdx="0" presStyleCnt="4"/>
      <dgm:spPr/>
      <dgm:t>
        <a:bodyPr/>
        <a:lstStyle/>
        <a:p>
          <a:endParaRPr lang="en-US"/>
        </a:p>
      </dgm:t>
    </dgm:pt>
    <dgm:pt modelId="{AD27BB1B-BC96-4EEB-81AC-3446CDB8CF41}" type="pres">
      <dgm:prSet presAssocID="{4EA2FE87-4F5C-4E04-A42E-7F45B3FD17E2}" presName="hierChild4" presStyleCnt="0"/>
      <dgm:spPr/>
    </dgm:pt>
    <dgm:pt modelId="{AF650E01-9DFC-4849-AAB7-63D24DD045A2}" type="pres">
      <dgm:prSet presAssocID="{B12D0190-F7BA-40A7-B3D6-42CDFA6A3680}" presName="Name37" presStyleLbl="parChTrans1D3" presStyleIdx="0" presStyleCnt="3"/>
      <dgm:spPr/>
      <dgm:t>
        <a:bodyPr/>
        <a:lstStyle/>
        <a:p>
          <a:endParaRPr lang="en-US"/>
        </a:p>
      </dgm:t>
    </dgm:pt>
    <dgm:pt modelId="{CAC59613-14AF-47E5-934E-EC6698892B0F}" type="pres">
      <dgm:prSet presAssocID="{D1EE0023-6B0B-4118-A4CF-560789DEF780}" presName="hierRoot2" presStyleCnt="0">
        <dgm:presLayoutVars>
          <dgm:hierBranch val="init"/>
        </dgm:presLayoutVars>
      </dgm:prSet>
      <dgm:spPr/>
    </dgm:pt>
    <dgm:pt modelId="{7FEED8CF-C5B5-4378-8293-1C9798A636FD}" type="pres">
      <dgm:prSet presAssocID="{D1EE0023-6B0B-4118-A4CF-560789DEF780}" presName="rootComposite" presStyleCnt="0"/>
      <dgm:spPr/>
    </dgm:pt>
    <dgm:pt modelId="{D3FF5B15-8A48-4E7B-BA6F-AC5C1608185E}" type="pres">
      <dgm:prSet presAssocID="{D1EE0023-6B0B-4118-A4CF-560789DEF780}" presName="rootText" presStyleLbl="node3" presStyleIdx="0" presStyleCnt="3">
        <dgm:presLayoutVars>
          <dgm:chPref val="3"/>
        </dgm:presLayoutVars>
      </dgm:prSet>
      <dgm:spPr/>
      <dgm:t>
        <a:bodyPr/>
        <a:lstStyle/>
        <a:p>
          <a:endParaRPr lang="en-US"/>
        </a:p>
      </dgm:t>
    </dgm:pt>
    <dgm:pt modelId="{D48BDA00-8EA4-4E21-93CD-A6CEEC011A3F}" type="pres">
      <dgm:prSet presAssocID="{D1EE0023-6B0B-4118-A4CF-560789DEF780}" presName="rootConnector" presStyleLbl="node3" presStyleIdx="0" presStyleCnt="3"/>
      <dgm:spPr/>
      <dgm:t>
        <a:bodyPr/>
        <a:lstStyle/>
        <a:p>
          <a:endParaRPr lang="en-US"/>
        </a:p>
      </dgm:t>
    </dgm:pt>
    <dgm:pt modelId="{5E2187A5-75D9-4F3C-9D29-5A02B2E15F51}" type="pres">
      <dgm:prSet presAssocID="{D1EE0023-6B0B-4118-A4CF-560789DEF780}" presName="hierChild4" presStyleCnt="0"/>
      <dgm:spPr/>
    </dgm:pt>
    <dgm:pt modelId="{21D65893-260C-4B74-9EC3-604905744CEB}" type="pres">
      <dgm:prSet presAssocID="{D1EE0023-6B0B-4118-A4CF-560789DEF780}" presName="hierChild5" presStyleCnt="0"/>
      <dgm:spPr/>
    </dgm:pt>
    <dgm:pt modelId="{C664EC29-B489-465E-B7D4-4D05A17ECB23}" type="pres">
      <dgm:prSet presAssocID="{19C68FBF-F44D-4617-8A6C-751AE16EC2F5}" presName="Name37" presStyleLbl="parChTrans1D3" presStyleIdx="1" presStyleCnt="3"/>
      <dgm:spPr/>
      <dgm:t>
        <a:bodyPr/>
        <a:lstStyle/>
        <a:p>
          <a:endParaRPr lang="en-US"/>
        </a:p>
      </dgm:t>
    </dgm:pt>
    <dgm:pt modelId="{EDF6BEF4-69CA-45A2-B9F7-0E97D3DEB4C5}" type="pres">
      <dgm:prSet presAssocID="{DA96A809-EF4B-4E2E-A7C4-F9BB4A141CC0}" presName="hierRoot2" presStyleCnt="0">
        <dgm:presLayoutVars>
          <dgm:hierBranch val="init"/>
        </dgm:presLayoutVars>
      </dgm:prSet>
      <dgm:spPr/>
    </dgm:pt>
    <dgm:pt modelId="{BD9B53EF-99CC-458F-B3E2-48E1FD9EE37E}" type="pres">
      <dgm:prSet presAssocID="{DA96A809-EF4B-4E2E-A7C4-F9BB4A141CC0}" presName="rootComposite" presStyleCnt="0"/>
      <dgm:spPr/>
    </dgm:pt>
    <dgm:pt modelId="{54EBC71F-D61C-49EB-99BF-ED02E8F37E14}" type="pres">
      <dgm:prSet presAssocID="{DA96A809-EF4B-4E2E-A7C4-F9BB4A141CC0}" presName="rootText" presStyleLbl="node3" presStyleIdx="1" presStyleCnt="3">
        <dgm:presLayoutVars>
          <dgm:chPref val="3"/>
        </dgm:presLayoutVars>
      </dgm:prSet>
      <dgm:spPr/>
      <dgm:t>
        <a:bodyPr/>
        <a:lstStyle/>
        <a:p>
          <a:endParaRPr lang="en-US"/>
        </a:p>
      </dgm:t>
    </dgm:pt>
    <dgm:pt modelId="{65D925D2-1237-4CFE-8849-8F2EEB28F8CB}" type="pres">
      <dgm:prSet presAssocID="{DA96A809-EF4B-4E2E-A7C4-F9BB4A141CC0}" presName="rootConnector" presStyleLbl="node3" presStyleIdx="1" presStyleCnt="3"/>
      <dgm:spPr/>
      <dgm:t>
        <a:bodyPr/>
        <a:lstStyle/>
        <a:p>
          <a:endParaRPr lang="en-US"/>
        </a:p>
      </dgm:t>
    </dgm:pt>
    <dgm:pt modelId="{8929061A-F31B-4755-9F6F-4B9B427F5049}" type="pres">
      <dgm:prSet presAssocID="{DA96A809-EF4B-4E2E-A7C4-F9BB4A141CC0}" presName="hierChild4" presStyleCnt="0"/>
      <dgm:spPr/>
    </dgm:pt>
    <dgm:pt modelId="{E3610DB2-618E-4B85-9ABA-6359122C4045}" type="pres">
      <dgm:prSet presAssocID="{DA96A809-EF4B-4E2E-A7C4-F9BB4A141CC0}" presName="hierChild5" presStyleCnt="0"/>
      <dgm:spPr/>
    </dgm:pt>
    <dgm:pt modelId="{2D05185A-1E27-485B-8DC3-D75D19DF5C9A}" type="pres">
      <dgm:prSet presAssocID="{B16AAE80-4238-4CE6-8E36-9C1C49818532}" presName="Name37" presStyleLbl="parChTrans1D3" presStyleIdx="2" presStyleCnt="3"/>
      <dgm:spPr/>
      <dgm:t>
        <a:bodyPr/>
        <a:lstStyle/>
        <a:p>
          <a:endParaRPr lang="en-US"/>
        </a:p>
      </dgm:t>
    </dgm:pt>
    <dgm:pt modelId="{FE7BB599-3CC2-4857-994F-C148ED8F00CA}" type="pres">
      <dgm:prSet presAssocID="{70B6A4FF-07A7-4C52-8715-DE1D7F968330}" presName="hierRoot2" presStyleCnt="0">
        <dgm:presLayoutVars>
          <dgm:hierBranch val="init"/>
        </dgm:presLayoutVars>
      </dgm:prSet>
      <dgm:spPr/>
    </dgm:pt>
    <dgm:pt modelId="{C7C11370-D370-455A-B5F2-7DBD87BE6657}" type="pres">
      <dgm:prSet presAssocID="{70B6A4FF-07A7-4C52-8715-DE1D7F968330}" presName="rootComposite" presStyleCnt="0"/>
      <dgm:spPr/>
    </dgm:pt>
    <dgm:pt modelId="{1D4C2224-B046-4173-BDA6-E12AE5B1A184}" type="pres">
      <dgm:prSet presAssocID="{70B6A4FF-07A7-4C52-8715-DE1D7F968330}" presName="rootText" presStyleLbl="node3" presStyleIdx="2" presStyleCnt="3">
        <dgm:presLayoutVars>
          <dgm:chPref val="3"/>
        </dgm:presLayoutVars>
      </dgm:prSet>
      <dgm:spPr/>
      <dgm:t>
        <a:bodyPr/>
        <a:lstStyle/>
        <a:p>
          <a:endParaRPr lang="en-US"/>
        </a:p>
      </dgm:t>
    </dgm:pt>
    <dgm:pt modelId="{8B3F58A0-5EAF-4C5E-958A-E3BBC796B3B6}" type="pres">
      <dgm:prSet presAssocID="{70B6A4FF-07A7-4C52-8715-DE1D7F968330}" presName="rootConnector" presStyleLbl="node3" presStyleIdx="2" presStyleCnt="3"/>
      <dgm:spPr/>
      <dgm:t>
        <a:bodyPr/>
        <a:lstStyle/>
        <a:p>
          <a:endParaRPr lang="en-US"/>
        </a:p>
      </dgm:t>
    </dgm:pt>
    <dgm:pt modelId="{D5335B60-D762-40EE-9485-824F4944EA0E}" type="pres">
      <dgm:prSet presAssocID="{70B6A4FF-07A7-4C52-8715-DE1D7F968330}" presName="hierChild4" presStyleCnt="0"/>
      <dgm:spPr/>
    </dgm:pt>
    <dgm:pt modelId="{50350F60-14FE-40CD-8D1F-24ECA1B8E0F2}" type="pres">
      <dgm:prSet presAssocID="{70B6A4FF-07A7-4C52-8715-DE1D7F968330}" presName="hierChild5" presStyleCnt="0"/>
      <dgm:spPr/>
    </dgm:pt>
    <dgm:pt modelId="{B45F3892-78AD-4419-A375-AB550EA38A02}" type="pres">
      <dgm:prSet presAssocID="{4EA2FE87-4F5C-4E04-A42E-7F45B3FD17E2}" presName="hierChild5" presStyleCnt="0"/>
      <dgm:spPr/>
    </dgm:pt>
    <dgm:pt modelId="{5A42176C-BEA8-4A29-821F-B0BE5AC5F31D}" type="pres">
      <dgm:prSet presAssocID="{73C45FB5-20BE-4BAF-8DA8-62FD0A7003E0}" presName="Name37" presStyleLbl="parChTrans1D2" presStyleIdx="1" presStyleCnt="4"/>
      <dgm:spPr/>
      <dgm:t>
        <a:bodyPr/>
        <a:lstStyle/>
        <a:p>
          <a:endParaRPr lang="en-US"/>
        </a:p>
      </dgm:t>
    </dgm:pt>
    <dgm:pt modelId="{B3B350C8-07AB-43E3-97CF-D2C5EC32D05A}" type="pres">
      <dgm:prSet presAssocID="{90250236-1D63-452F-A33A-132E3697570C}" presName="hierRoot2" presStyleCnt="0">
        <dgm:presLayoutVars>
          <dgm:hierBranch val="init"/>
        </dgm:presLayoutVars>
      </dgm:prSet>
      <dgm:spPr/>
    </dgm:pt>
    <dgm:pt modelId="{89B7E104-1C67-4CE3-8DB7-5A65C39891FF}" type="pres">
      <dgm:prSet presAssocID="{90250236-1D63-452F-A33A-132E3697570C}" presName="rootComposite" presStyleCnt="0"/>
      <dgm:spPr/>
    </dgm:pt>
    <dgm:pt modelId="{83BA7217-54DB-4410-A150-7D4440C0EB93}" type="pres">
      <dgm:prSet presAssocID="{90250236-1D63-452F-A33A-132E3697570C}" presName="rootText" presStyleLbl="node2" presStyleIdx="1" presStyleCnt="4">
        <dgm:presLayoutVars>
          <dgm:chPref val="3"/>
        </dgm:presLayoutVars>
      </dgm:prSet>
      <dgm:spPr/>
      <dgm:t>
        <a:bodyPr/>
        <a:lstStyle/>
        <a:p>
          <a:endParaRPr lang="en-US"/>
        </a:p>
      </dgm:t>
    </dgm:pt>
    <dgm:pt modelId="{DB812B21-AC35-4841-BC31-F19D75A19EAA}" type="pres">
      <dgm:prSet presAssocID="{90250236-1D63-452F-A33A-132E3697570C}" presName="rootConnector" presStyleLbl="node2" presStyleIdx="1" presStyleCnt="4"/>
      <dgm:spPr/>
      <dgm:t>
        <a:bodyPr/>
        <a:lstStyle/>
        <a:p>
          <a:endParaRPr lang="en-US"/>
        </a:p>
      </dgm:t>
    </dgm:pt>
    <dgm:pt modelId="{45CADA6A-D349-4537-BD85-E49EE7661EEA}" type="pres">
      <dgm:prSet presAssocID="{90250236-1D63-452F-A33A-132E3697570C}" presName="hierChild4" presStyleCnt="0"/>
      <dgm:spPr/>
    </dgm:pt>
    <dgm:pt modelId="{625A11F3-DD33-470B-B7DC-28459D17C893}" type="pres">
      <dgm:prSet presAssocID="{90250236-1D63-452F-A33A-132E3697570C}" presName="hierChild5" presStyleCnt="0"/>
      <dgm:spPr/>
    </dgm:pt>
    <dgm:pt modelId="{0828F414-367F-4CC7-A56C-25742BEACA9D}" type="pres">
      <dgm:prSet presAssocID="{DDC6EAF3-5235-49D6-B45A-865730FD9ECB}" presName="Name37" presStyleLbl="parChTrans1D2" presStyleIdx="2" presStyleCnt="4"/>
      <dgm:spPr/>
      <dgm:t>
        <a:bodyPr/>
        <a:lstStyle/>
        <a:p>
          <a:endParaRPr lang="en-US"/>
        </a:p>
      </dgm:t>
    </dgm:pt>
    <dgm:pt modelId="{42D8B094-6827-47ED-AAC3-409D32303BA5}" type="pres">
      <dgm:prSet presAssocID="{7FDD2B7F-DB7B-4A15-8EA4-2F0A77B1679D}" presName="hierRoot2" presStyleCnt="0">
        <dgm:presLayoutVars>
          <dgm:hierBranch val="init"/>
        </dgm:presLayoutVars>
      </dgm:prSet>
      <dgm:spPr/>
    </dgm:pt>
    <dgm:pt modelId="{B98C7F58-B0F6-4FB6-9B36-863675708562}" type="pres">
      <dgm:prSet presAssocID="{7FDD2B7F-DB7B-4A15-8EA4-2F0A77B1679D}" presName="rootComposite" presStyleCnt="0"/>
      <dgm:spPr/>
    </dgm:pt>
    <dgm:pt modelId="{BC6C077B-3365-4616-B0D6-BAFEC8A4A854}" type="pres">
      <dgm:prSet presAssocID="{7FDD2B7F-DB7B-4A15-8EA4-2F0A77B1679D}" presName="rootText" presStyleLbl="node2" presStyleIdx="2" presStyleCnt="4">
        <dgm:presLayoutVars>
          <dgm:chPref val="3"/>
        </dgm:presLayoutVars>
      </dgm:prSet>
      <dgm:spPr/>
      <dgm:t>
        <a:bodyPr/>
        <a:lstStyle/>
        <a:p>
          <a:endParaRPr lang="en-US"/>
        </a:p>
      </dgm:t>
    </dgm:pt>
    <dgm:pt modelId="{9554EF09-A9F6-45FC-B8AB-FEE68123081A}" type="pres">
      <dgm:prSet presAssocID="{7FDD2B7F-DB7B-4A15-8EA4-2F0A77B1679D}" presName="rootConnector" presStyleLbl="node2" presStyleIdx="2" presStyleCnt="4"/>
      <dgm:spPr/>
      <dgm:t>
        <a:bodyPr/>
        <a:lstStyle/>
        <a:p>
          <a:endParaRPr lang="en-US"/>
        </a:p>
      </dgm:t>
    </dgm:pt>
    <dgm:pt modelId="{9DBD8343-C65F-4B2C-B5D1-B92260A0AD6C}" type="pres">
      <dgm:prSet presAssocID="{7FDD2B7F-DB7B-4A15-8EA4-2F0A77B1679D}" presName="hierChild4" presStyleCnt="0"/>
      <dgm:spPr/>
    </dgm:pt>
    <dgm:pt modelId="{54BCC1AE-7D51-49A2-BBC3-0525217EA1F9}" type="pres">
      <dgm:prSet presAssocID="{7FDD2B7F-DB7B-4A15-8EA4-2F0A77B1679D}" presName="hierChild5" presStyleCnt="0"/>
      <dgm:spPr/>
    </dgm:pt>
    <dgm:pt modelId="{8E96E576-8176-4E58-A96C-301C5BB137E5}" type="pres">
      <dgm:prSet presAssocID="{1D27FBB4-CD23-4A52-BC40-8AB436ADEC10}" presName="Name37" presStyleLbl="parChTrans1D2" presStyleIdx="3" presStyleCnt="4"/>
      <dgm:spPr/>
      <dgm:t>
        <a:bodyPr/>
        <a:lstStyle/>
        <a:p>
          <a:endParaRPr lang="en-US"/>
        </a:p>
      </dgm:t>
    </dgm:pt>
    <dgm:pt modelId="{11C88564-6DEE-456B-871D-8E3B13249165}" type="pres">
      <dgm:prSet presAssocID="{4BDE0A72-D512-4CCA-B035-8E51CCB22C4F}" presName="hierRoot2" presStyleCnt="0">
        <dgm:presLayoutVars>
          <dgm:hierBranch val="init"/>
        </dgm:presLayoutVars>
      </dgm:prSet>
      <dgm:spPr/>
    </dgm:pt>
    <dgm:pt modelId="{05030F37-C07C-4269-8787-3EA6A984B532}" type="pres">
      <dgm:prSet presAssocID="{4BDE0A72-D512-4CCA-B035-8E51CCB22C4F}" presName="rootComposite" presStyleCnt="0"/>
      <dgm:spPr/>
    </dgm:pt>
    <dgm:pt modelId="{AAFDC39D-AE75-4D10-8F22-4F7CBC7B3A99}" type="pres">
      <dgm:prSet presAssocID="{4BDE0A72-D512-4CCA-B035-8E51CCB22C4F}" presName="rootText" presStyleLbl="node2" presStyleIdx="3" presStyleCnt="4">
        <dgm:presLayoutVars>
          <dgm:chPref val="3"/>
        </dgm:presLayoutVars>
      </dgm:prSet>
      <dgm:spPr/>
      <dgm:t>
        <a:bodyPr/>
        <a:lstStyle/>
        <a:p>
          <a:endParaRPr lang="en-US"/>
        </a:p>
      </dgm:t>
    </dgm:pt>
    <dgm:pt modelId="{6F6812D7-B2DF-49ED-98FE-FF6BF12CFB44}" type="pres">
      <dgm:prSet presAssocID="{4BDE0A72-D512-4CCA-B035-8E51CCB22C4F}" presName="rootConnector" presStyleLbl="node2" presStyleIdx="3" presStyleCnt="4"/>
      <dgm:spPr/>
      <dgm:t>
        <a:bodyPr/>
        <a:lstStyle/>
        <a:p>
          <a:endParaRPr lang="en-US"/>
        </a:p>
      </dgm:t>
    </dgm:pt>
    <dgm:pt modelId="{15D1E11F-B854-4C5F-B60C-070082594098}" type="pres">
      <dgm:prSet presAssocID="{4BDE0A72-D512-4CCA-B035-8E51CCB22C4F}" presName="hierChild4" presStyleCnt="0"/>
      <dgm:spPr/>
    </dgm:pt>
    <dgm:pt modelId="{93E30685-56ED-489B-88BE-3F4873D30557}" type="pres">
      <dgm:prSet presAssocID="{4BDE0A72-D512-4CCA-B035-8E51CCB22C4F}" presName="hierChild5" presStyleCnt="0"/>
      <dgm:spPr/>
    </dgm:pt>
    <dgm:pt modelId="{001355B6-A665-40F2-B898-63921A0D42A3}" type="pres">
      <dgm:prSet presAssocID="{541F2AAD-B40A-4985-9A01-4BDC8731B840}" presName="hierChild3" presStyleCnt="0"/>
      <dgm:spPr/>
    </dgm:pt>
  </dgm:ptLst>
  <dgm:cxnLst>
    <dgm:cxn modelId="{B8F25EC4-0B05-4F6E-980F-82723DC24C63}" type="presOf" srcId="{4EA2FE87-4F5C-4E04-A42E-7F45B3FD17E2}" destId="{2FE6BDC5-0C99-471B-8A16-D7FA2E79D864}" srcOrd="1" destOrd="0" presId="urn:microsoft.com/office/officeart/2005/8/layout/orgChart1"/>
    <dgm:cxn modelId="{F8264FAB-CC68-41DA-9FC7-6767AC8B073D}" type="presOf" srcId="{DA96A809-EF4B-4E2E-A7C4-F9BB4A141CC0}" destId="{54EBC71F-D61C-49EB-99BF-ED02E8F37E14}" srcOrd="0" destOrd="0" presId="urn:microsoft.com/office/officeart/2005/8/layout/orgChart1"/>
    <dgm:cxn modelId="{DC796A15-5B66-4EDA-B83F-6524DEA871D9}" type="presOf" srcId="{DDC6EAF3-5235-49D6-B45A-865730FD9ECB}" destId="{0828F414-367F-4CC7-A56C-25742BEACA9D}" srcOrd="0" destOrd="0" presId="urn:microsoft.com/office/officeart/2005/8/layout/orgChart1"/>
    <dgm:cxn modelId="{E6405EA7-14F0-4F45-9C44-350FC854052A}" type="presOf" srcId="{70B6A4FF-07A7-4C52-8715-DE1D7F968330}" destId="{8B3F58A0-5EAF-4C5E-958A-E3BBC796B3B6}" srcOrd="1" destOrd="0" presId="urn:microsoft.com/office/officeart/2005/8/layout/orgChart1"/>
    <dgm:cxn modelId="{ECD70188-CC83-447B-B277-BFFCC849A62C}" type="presOf" srcId="{90250236-1D63-452F-A33A-132E3697570C}" destId="{DB812B21-AC35-4841-BC31-F19D75A19EAA}" srcOrd="1" destOrd="0" presId="urn:microsoft.com/office/officeart/2005/8/layout/orgChart1"/>
    <dgm:cxn modelId="{FE984EF6-9C3E-4906-A7C0-34C7E9197852}" type="presOf" srcId="{90250236-1D63-452F-A33A-132E3697570C}" destId="{83BA7217-54DB-4410-A150-7D4440C0EB93}" srcOrd="0" destOrd="0" presId="urn:microsoft.com/office/officeart/2005/8/layout/orgChart1"/>
    <dgm:cxn modelId="{388FBB23-29CF-4B4D-888A-F79C85D9545D}" type="presOf" srcId="{D1EE0023-6B0B-4118-A4CF-560789DEF780}" destId="{D3FF5B15-8A48-4E7B-BA6F-AC5C1608185E}" srcOrd="0" destOrd="0" presId="urn:microsoft.com/office/officeart/2005/8/layout/orgChart1"/>
    <dgm:cxn modelId="{19E24CF9-3679-47B6-8412-3F7FE2F360FD}" type="presOf" srcId="{7FDD2B7F-DB7B-4A15-8EA4-2F0A77B1679D}" destId="{BC6C077B-3365-4616-B0D6-BAFEC8A4A854}" srcOrd="0" destOrd="0" presId="urn:microsoft.com/office/officeart/2005/8/layout/orgChart1"/>
    <dgm:cxn modelId="{244BE57B-94BF-4877-94EA-8951EAB70570}" type="presOf" srcId="{B12D0190-F7BA-40A7-B3D6-42CDFA6A3680}" destId="{AF650E01-9DFC-4849-AAB7-63D24DD045A2}" srcOrd="0" destOrd="0" presId="urn:microsoft.com/office/officeart/2005/8/layout/orgChart1"/>
    <dgm:cxn modelId="{49BA73BA-1813-4BEB-9793-1235B2C72F64}" type="presOf" srcId="{413C59B4-C020-449C-AD80-04431BA122C4}" destId="{6E8EF5A7-F189-4620-BC17-B3DAE99A02FA}" srcOrd="0" destOrd="0" presId="urn:microsoft.com/office/officeart/2005/8/layout/orgChart1"/>
    <dgm:cxn modelId="{18CD6792-D691-41C6-B6A2-F62F7CCBB7CE}" srcId="{4EA2FE87-4F5C-4E04-A42E-7F45B3FD17E2}" destId="{D1EE0023-6B0B-4118-A4CF-560789DEF780}" srcOrd="0" destOrd="0" parTransId="{B12D0190-F7BA-40A7-B3D6-42CDFA6A3680}" sibTransId="{BD246E5C-0BFB-4C27-89B2-CB28F415A7E6}"/>
    <dgm:cxn modelId="{E3DD8BD9-047A-4CE6-AEA7-C14A985772FE}" type="presOf" srcId="{541F2AAD-B40A-4985-9A01-4BDC8731B840}" destId="{4BF7CE7B-6192-4EA5-A66B-8F39D9BB0B59}" srcOrd="1" destOrd="0" presId="urn:microsoft.com/office/officeart/2005/8/layout/orgChart1"/>
    <dgm:cxn modelId="{FF71C443-6EC4-4472-AF2B-B9694875BE6B}" srcId="{541F2AAD-B40A-4985-9A01-4BDC8731B840}" destId="{90250236-1D63-452F-A33A-132E3697570C}" srcOrd="1" destOrd="0" parTransId="{73C45FB5-20BE-4BAF-8DA8-62FD0A7003E0}" sibTransId="{35368228-39B4-470A-91A0-CC5654F96205}"/>
    <dgm:cxn modelId="{09C19CAE-F09C-4314-BC57-AA16D7C32B1E}" type="presOf" srcId="{7FDD2B7F-DB7B-4A15-8EA4-2F0A77B1679D}" destId="{9554EF09-A9F6-45FC-B8AB-FEE68123081A}" srcOrd="1" destOrd="0" presId="urn:microsoft.com/office/officeart/2005/8/layout/orgChart1"/>
    <dgm:cxn modelId="{EB89F7EC-20F6-46DC-9956-78F2ABC68274}" type="presOf" srcId="{541F2AAD-B40A-4985-9A01-4BDC8731B840}" destId="{1C2B4E02-0333-4EF1-B726-CC6786568DA9}" srcOrd="0" destOrd="0" presId="urn:microsoft.com/office/officeart/2005/8/layout/orgChart1"/>
    <dgm:cxn modelId="{849E51A2-3109-4F04-8192-83D8CA85F896}" srcId="{4EA2FE87-4F5C-4E04-A42E-7F45B3FD17E2}" destId="{DA96A809-EF4B-4E2E-A7C4-F9BB4A141CC0}" srcOrd="1" destOrd="0" parTransId="{19C68FBF-F44D-4617-8A6C-751AE16EC2F5}" sibTransId="{971AB836-F2E9-4D9F-85D4-C42334E9F4F3}"/>
    <dgm:cxn modelId="{FE83B518-4152-47F6-8353-60D9D29F5242}" type="presOf" srcId="{70B6A4FF-07A7-4C52-8715-DE1D7F968330}" destId="{1D4C2224-B046-4173-BDA6-E12AE5B1A184}" srcOrd="0" destOrd="0" presId="urn:microsoft.com/office/officeart/2005/8/layout/orgChart1"/>
    <dgm:cxn modelId="{E51513AB-E05F-45A7-9F5D-CCAC7D9E8C33}" srcId="{541F2AAD-B40A-4985-9A01-4BDC8731B840}" destId="{7FDD2B7F-DB7B-4A15-8EA4-2F0A77B1679D}" srcOrd="2" destOrd="0" parTransId="{DDC6EAF3-5235-49D6-B45A-865730FD9ECB}" sibTransId="{25E846EA-B0B4-44B8-8183-F600859947DB}"/>
    <dgm:cxn modelId="{39CA08B7-0FB5-453F-8145-563A3FAAB5D2}" type="presOf" srcId="{712108BE-6A07-4898-A89C-C633F4215360}" destId="{24BA287A-4C5E-4928-B401-0810DC0E514C}" srcOrd="0" destOrd="0" presId="urn:microsoft.com/office/officeart/2005/8/layout/orgChart1"/>
    <dgm:cxn modelId="{EC878180-CA51-4D9F-9A4E-46B4AAB4596E}" type="presOf" srcId="{1D27FBB4-CD23-4A52-BC40-8AB436ADEC10}" destId="{8E96E576-8176-4E58-A96C-301C5BB137E5}" srcOrd="0" destOrd="0" presId="urn:microsoft.com/office/officeart/2005/8/layout/orgChart1"/>
    <dgm:cxn modelId="{42682F2F-E5B9-4B3D-95DC-4CF3D5C281DE}" srcId="{712108BE-6A07-4898-A89C-C633F4215360}" destId="{541F2AAD-B40A-4985-9A01-4BDC8731B840}" srcOrd="0" destOrd="0" parTransId="{E9C2DB2C-EBCD-4B15-BFE6-4B9A8482789D}" sibTransId="{D55B1E38-6EBE-4C69-90A2-729C8AF1BFBF}"/>
    <dgm:cxn modelId="{78F64D9D-4FE8-4917-A3AC-6D23BF247A1D}" type="presOf" srcId="{DA96A809-EF4B-4E2E-A7C4-F9BB4A141CC0}" destId="{65D925D2-1237-4CFE-8849-8F2EEB28F8CB}" srcOrd="1" destOrd="0" presId="urn:microsoft.com/office/officeart/2005/8/layout/orgChart1"/>
    <dgm:cxn modelId="{F45E44CB-F8DB-482E-A5A3-BE86B5D6D9E2}" type="presOf" srcId="{4EA2FE87-4F5C-4E04-A42E-7F45B3FD17E2}" destId="{FE2806EB-67D9-4B7C-97F3-BE24FA882A88}" srcOrd="0" destOrd="0" presId="urn:microsoft.com/office/officeart/2005/8/layout/orgChart1"/>
    <dgm:cxn modelId="{FB5323FE-E0AF-4ADB-B1AD-B787DE651551}" type="presOf" srcId="{73C45FB5-20BE-4BAF-8DA8-62FD0A7003E0}" destId="{5A42176C-BEA8-4A29-821F-B0BE5AC5F31D}" srcOrd="0" destOrd="0" presId="urn:microsoft.com/office/officeart/2005/8/layout/orgChart1"/>
    <dgm:cxn modelId="{9954B4F7-0651-446C-B7F2-1F121A3FFB47}" type="presOf" srcId="{19C68FBF-F44D-4617-8A6C-751AE16EC2F5}" destId="{C664EC29-B489-465E-B7D4-4D05A17ECB23}" srcOrd="0" destOrd="0" presId="urn:microsoft.com/office/officeart/2005/8/layout/orgChart1"/>
    <dgm:cxn modelId="{D42DC7A6-0F92-45AB-B741-4618D1C17A11}" type="presOf" srcId="{4BDE0A72-D512-4CCA-B035-8E51CCB22C4F}" destId="{AAFDC39D-AE75-4D10-8F22-4F7CBC7B3A99}" srcOrd="0" destOrd="0" presId="urn:microsoft.com/office/officeart/2005/8/layout/orgChart1"/>
    <dgm:cxn modelId="{16713C1A-47DE-40BE-902A-257BD32EB108}" srcId="{541F2AAD-B40A-4985-9A01-4BDC8731B840}" destId="{4EA2FE87-4F5C-4E04-A42E-7F45B3FD17E2}" srcOrd="0" destOrd="0" parTransId="{413C59B4-C020-449C-AD80-04431BA122C4}" sibTransId="{05DD678B-1549-40FA-92DC-BD23C43AEE37}"/>
    <dgm:cxn modelId="{0630C041-2474-4995-855F-ECB011267D49}" srcId="{4EA2FE87-4F5C-4E04-A42E-7F45B3FD17E2}" destId="{70B6A4FF-07A7-4C52-8715-DE1D7F968330}" srcOrd="2" destOrd="0" parTransId="{B16AAE80-4238-4CE6-8E36-9C1C49818532}" sibTransId="{7019F39B-1A23-45AB-B30B-9EB234DB5E02}"/>
    <dgm:cxn modelId="{47594370-B21D-452B-84F7-3B875C113E7D}" srcId="{541F2AAD-B40A-4985-9A01-4BDC8731B840}" destId="{4BDE0A72-D512-4CCA-B035-8E51CCB22C4F}" srcOrd="3" destOrd="0" parTransId="{1D27FBB4-CD23-4A52-BC40-8AB436ADEC10}" sibTransId="{97FCF31A-069C-42F9-BC88-FA9697D54E06}"/>
    <dgm:cxn modelId="{822FAAC5-E97E-4C7E-8913-B070764CCE61}" type="presOf" srcId="{D1EE0023-6B0B-4118-A4CF-560789DEF780}" destId="{D48BDA00-8EA4-4E21-93CD-A6CEEC011A3F}" srcOrd="1" destOrd="0" presId="urn:microsoft.com/office/officeart/2005/8/layout/orgChart1"/>
    <dgm:cxn modelId="{B5CFDB62-9074-4AC1-8F08-9EBD6B0EDC47}" type="presOf" srcId="{B16AAE80-4238-4CE6-8E36-9C1C49818532}" destId="{2D05185A-1E27-485B-8DC3-D75D19DF5C9A}" srcOrd="0" destOrd="0" presId="urn:microsoft.com/office/officeart/2005/8/layout/orgChart1"/>
    <dgm:cxn modelId="{118B0A32-188F-4A0B-9DD2-F2F7D30C56C6}" type="presOf" srcId="{4BDE0A72-D512-4CCA-B035-8E51CCB22C4F}" destId="{6F6812D7-B2DF-49ED-98FE-FF6BF12CFB44}" srcOrd="1" destOrd="0" presId="urn:microsoft.com/office/officeart/2005/8/layout/orgChart1"/>
    <dgm:cxn modelId="{AB249094-BF57-4F6C-B7AD-FE85166CC500}" type="presParOf" srcId="{24BA287A-4C5E-4928-B401-0810DC0E514C}" destId="{63F18A85-D2AA-4D17-8CF6-B4FD64F88F0D}" srcOrd="0" destOrd="0" presId="urn:microsoft.com/office/officeart/2005/8/layout/orgChart1"/>
    <dgm:cxn modelId="{8D098C2F-3697-4EEF-8F25-D94688E53FF1}" type="presParOf" srcId="{63F18A85-D2AA-4D17-8CF6-B4FD64F88F0D}" destId="{670664DC-6BB0-4CF5-99EF-4743FB755A0F}" srcOrd="0" destOrd="0" presId="urn:microsoft.com/office/officeart/2005/8/layout/orgChart1"/>
    <dgm:cxn modelId="{A68C7626-533B-4C21-A15F-EFC7F3A90CDC}" type="presParOf" srcId="{670664DC-6BB0-4CF5-99EF-4743FB755A0F}" destId="{1C2B4E02-0333-4EF1-B726-CC6786568DA9}" srcOrd="0" destOrd="0" presId="urn:microsoft.com/office/officeart/2005/8/layout/orgChart1"/>
    <dgm:cxn modelId="{E8916CB6-4CCB-4DD4-8B6F-DCF635C71328}" type="presParOf" srcId="{670664DC-6BB0-4CF5-99EF-4743FB755A0F}" destId="{4BF7CE7B-6192-4EA5-A66B-8F39D9BB0B59}" srcOrd="1" destOrd="0" presId="urn:microsoft.com/office/officeart/2005/8/layout/orgChart1"/>
    <dgm:cxn modelId="{449429B2-6E4F-4898-93BB-3C2F1FCFE809}" type="presParOf" srcId="{63F18A85-D2AA-4D17-8CF6-B4FD64F88F0D}" destId="{066615FF-DECE-43A0-867C-71B02E5D70A1}" srcOrd="1" destOrd="0" presId="urn:microsoft.com/office/officeart/2005/8/layout/orgChart1"/>
    <dgm:cxn modelId="{18AA4960-7687-4325-8F92-2E48FC626123}" type="presParOf" srcId="{066615FF-DECE-43A0-867C-71B02E5D70A1}" destId="{6E8EF5A7-F189-4620-BC17-B3DAE99A02FA}" srcOrd="0" destOrd="0" presId="urn:microsoft.com/office/officeart/2005/8/layout/orgChart1"/>
    <dgm:cxn modelId="{7BE0B2BF-4ADA-4861-9BF8-70075033D330}" type="presParOf" srcId="{066615FF-DECE-43A0-867C-71B02E5D70A1}" destId="{1BD6CE81-AFEF-4191-8B05-22C1B897B6D6}" srcOrd="1" destOrd="0" presId="urn:microsoft.com/office/officeart/2005/8/layout/orgChart1"/>
    <dgm:cxn modelId="{D9F39E31-B46F-4739-AFC6-3CFB0C918580}" type="presParOf" srcId="{1BD6CE81-AFEF-4191-8B05-22C1B897B6D6}" destId="{63039DB7-5CFA-41AA-8478-445D342B4158}" srcOrd="0" destOrd="0" presId="urn:microsoft.com/office/officeart/2005/8/layout/orgChart1"/>
    <dgm:cxn modelId="{89548264-40A1-4BDA-928D-94FB32F66174}" type="presParOf" srcId="{63039DB7-5CFA-41AA-8478-445D342B4158}" destId="{FE2806EB-67D9-4B7C-97F3-BE24FA882A88}" srcOrd="0" destOrd="0" presId="urn:microsoft.com/office/officeart/2005/8/layout/orgChart1"/>
    <dgm:cxn modelId="{57BF4B96-5032-495A-8DCC-E8E5785C4A72}" type="presParOf" srcId="{63039DB7-5CFA-41AA-8478-445D342B4158}" destId="{2FE6BDC5-0C99-471B-8A16-D7FA2E79D864}" srcOrd="1" destOrd="0" presId="urn:microsoft.com/office/officeart/2005/8/layout/orgChart1"/>
    <dgm:cxn modelId="{504BA030-C658-42CF-AF67-99793439C6EE}" type="presParOf" srcId="{1BD6CE81-AFEF-4191-8B05-22C1B897B6D6}" destId="{AD27BB1B-BC96-4EEB-81AC-3446CDB8CF41}" srcOrd="1" destOrd="0" presId="urn:microsoft.com/office/officeart/2005/8/layout/orgChart1"/>
    <dgm:cxn modelId="{D8F06887-FB32-44FB-A32F-EFEE777EF342}" type="presParOf" srcId="{AD27BB1B-BC96-4EEB-81AC-3446CDB8CF41}" destId="{AF650E01-9DFC-4849-AAB7-63D24DD045A2}" srcOrd="0" destOrd="0" presId="urn:microsoft.com/office/officeart/2005/8/layout/orgChart1"/>
    <dgm:cxn modelId="{D4403CDA-107C-4A68-ABC3-BF412F1DBAB1}" type="presParOf" srcId="{AD27BB1B-BC96-4EEB-81AC-3446CDB8CF41}" destId="{CAC59613-14AF-47E5-934E-EC6698892B0F}" srcOrd="1" destOrd="0" presId="urn:microsoft.com/office/officeart/2005/8/layout/orgChart1"/>
    <dgm:cxn modelId="{7E34FB5A-17E9-40E3-B393-DDD0F7E08259}" type="presParOf" srcId="{CAC59613-14AF-47E5-934E-EC6698892B0F}" destId="{7FEED8CF-C5B5-4378-8293-1C9798A636FD}" srcOrd="0" destOrd="0" presId="urn:microsoft.com/office/officeart/2005/8/layout/orgChart1"/>
    <dgm:cxn modelId="{0792099F-7893-405E-8D0F-300C2C809FBF}" type="presParOf" srcId="{7FEED8CF-C5B5-4378-8293-1C9798A636FD}" destId="{D3FF5B15-8A48-4E7B-BA6F-AC5C1608185E}" srcOrd="0" destOrd="0" presId="urn:microsoft.com/office/officeart/2005/8/layout/orgChart1"/>
    <dgm:cxn modelId="{31BAD32A-4657-4158-A4DC-88BC3E466809}" type="presParOf" srcId="{7FEED8CF-C5B5-4378-8293-1C9798A636FD}" destId="{D48BDA00-8EA4-4E21-93CD-A6CEEC011A3F}" srcOrd="1" destOrd="0" presId="urn:microsoft.com/office/officeart/2005/8/layout/orgChart1"/>
    <dgm:cxn modelId="{70FF072C-5168-4DDD-9959-15FBFBD4873D}" type="presParOf" srcId="{CAC59613-14AF-47E5-934E-EC6698892B0F}" destId="{5E2187A5-75D9-4F3C-9D29-5A02B2E15F51}" srcOrd="1" destOrd="0" presId="urn:microsoft.com/office/officeart/2005/8/layout/orgChart1"/>
    <dgm:cxn modelId="{3F4D6BF8-2451-45E0-89AA-D5093BFE1289}" type="presParOf" srcId="{CAC59613-14AF-47E5-934E-EC6698892B0F}" destId="{21D65893-260C-4B74-9EC3-604905744CEB}" srcOrd="2" destOrd="0" presId="urn:microsoft.com/office/officeart/2005/8/layout/orgChart1"/>
    <dgm:cxn modelId="{B1BD3E40-6C55-4CAA-9F84-213B1920A77C}" type="presParOf" srcId="{AD27BB1B-BC96-4EEB-81AC-3446CDB8CF41}" destId="{C664EC29-B489-465E-B7D4-4D05A17ECB23}" srcOrd="2" destOrd="0" presId="urn:microsoft.com/office/officeart/2005/8/layout/orgChart1"/>
    <dgm:cxn modelId="{10722C3D-30C7-449D-A942-629A77C310C2}" type="presParOf" srcId="{AD27BB1B-BC96-4EEB-81AC-3446CDB8CF41}" destId="{EDF6BEF4-69CA-45A2-B9F7-0E97D3DEB4C5}" srcOrd="3" destOrd="0" presId="urn:microsoft.com/office/officeart/2005/8/layout/orgChart1"/>
    <dgm:cxn modelId="{37DCC464-47FE-4FE3-8000-2F9462C9F7F7}" type="presParOf" srcId="{EDF6BEF4-69CA-45A2-B9F7-0E97D3DEB4C5}" destId="{BD9B53EF-99CC-458F-B3E2-48E1FD9EE37E}" srcOrd="0" destOrd="0" presId="urn:microsoft.com/office/officeart/2005/8/layout/orgChart1"/>
    <dgm:cxn modelId="{AEE495C5-0FB6-4312-98F0-AD32C99E8B08}" type="presParOf" srcId="{BD9B53EF-99CC-458F-B3E2-48E1FD9EE37E}" destId="{54EBC71F-D61C-49EB-99BF-ED02E8F37E14}" srcOrd="0" destOrd="0" presId="urn:microsoft.com/office/officeart/2005/8/layout/orgChart1"/>
    <dgm:cxn modelId="{E0D3CED3-BA90-4A0F-A0E6-FA88A2653BA3}" type="presParOf" srcId="{BD9B53EF-99CC-458F-B3E2-48E1FD9EE37E}" destId="{65D925D2-1237-4CFE-8849-8F2EEB28F8CB}" srcOrd="1" destOrd="0" presId="urn:microsoft.com/office/officeart/2005/8/layout/orgChart1"/>
    <dgm:cxn modelId="{E5C2FAF2-5534-43E2-9738-3296E2C6EA4E}" type="presParOf" srcId="{EDF6BEF4-69CA-45A2-B9F7-0E97D3DEB4C5}" destId="{8929061A-F31B-4755-9F6F-4B9B427F5049}" srcOrd="1" destOrd="0" presId="urn:microsoft.com/office/officeart/2005/8/layout/orgChart1"/>
    <dgm:cxn modelId="{BF74E7EE-2BC9-466B-8CF1-849BA5670DBF}" type="presParOf" srcId="{EDF6BEF4-69CA-45A2-B9F7-0E97D3DEB4C5}" destId="{E3610DB2-618E-4B85-9ABA-6359122C4045}" srcOrd="2" destOrd="0" presId="urn:microsoft.com/office/officeart/2005/8/layout/orgChart1"/>
    <dgm:cxn modelId="{D6275E80-7D7C-425A-B662-4E2F696682FD}" type="presParOf" srcId="{AD27BB1B-BC96-4EEB-81AC-3446CDB8CF41}" destId="{2D05185A-1E27-485B-8DC3-D75D19DF5C9A}" srcOrd="4" destOrd="0" presId="urn:microsoft.com/office/officeart/2005/8/layout/orgChart1"/>
    <dgm:cxn modelId="{AB194935-BD0B-4A46-BBAF-9F24C5E94488}" type="presParOf" srcId="{AD27BB1B-BC96-4EEB-81AC-3446CDB8CF41}" destId="{FE7BB599-3CC2-4857-994F-C148ED8F00CA}" srcOrd="5" destOrd="0" presId="urn:microsoft.com/office/officeart/2005/8/layout/orgChart1"/>
    <dgm:cxn modelId="{576F6276-9704-48A2-B033-3A8AE941D9BD}" type="presParOf" srcId="{FE7BB599-3CC2-4857-994F-C148ED8F00CA}" destId="{C7C11370-D370-455A-B5F2-7DBD87BE6657}" srcOrd="0" destOrd="0" presId="urn:microsoft.com/office/officeart/2005/8/layout/orgChart1"/>
    <dgm:cxn modelId="{754A0FBB-80A7-4C5A-B2C0-3745FC57F4A0}" type="presParOf" srcId="{C7C11370-D370-455A-B5F2-7DBD87BE6657}" destId="{1D4C2224-B046-4173-BDA6-E12AE5B1A184}" srcOrd="0" destOrd="0" presId="urn:microsoft.com/office/officeart/2005/8/layout/orgChart1"/>
    <dgm:cxn modelId="{E2384C29-DAEC-4A28-B8AA-48C91620E164}" type="presParOf" srcId="{C7C11370-D370-455A-B5F2-7DBD87BE6657}" destId="{8B3F58A0-5EAF-4C5E-958A-E3BBC796B3B6}" srcOrd="1" destOrd="0" presId="urn:microsoft.com/office/officeart/2005/8/layout/orgChart1"/>
    <dgm:cxn modelId="{73C53B15-4E28-41A3-97C7-1C80E0EAB258}" type="presParOf" srcId="{FE7BB599-3CC2-4857-994F-C148ED8F00CA}" destId="{D5335B60-D762-40EE-9485-824F4944EA0E}" srcOrd="1" destOrd="0" presId="urn:microsoft.com/office/officeart/2005/8/layout/orgChart1"/>
    <dgm:cxn modelId="{81A318D5-70D0-44D0-83C8-59CECBDE32E8}" type="presParOf" srcId="{FE7BB599-3CC2-4857-994F-C148ED8F00CA}" destId="{50350F60-14FE-40CD-8D1F-24ECA1B8E0F2}" srcOrd="2" destOrd="0" presId="urn:microsoft.com/office/officeart/2005/8/layout/orgChart1"/>
    <dgm:cxn modelId="{89BB09DB-1DAE-4998-9740-E9E589D853F9}" type="presParOf" srcId="{1BD6CE81-AFEF-4191-8B05-22C1B897B6D6}" destId="{B45F3892-78AD-4419-A375-AB550EA38A02}" srcOrd="2" destOrd="0" presId="urn:microsoft.com/office/officeart/2005/8/layout/orgChart1"/>
    <dgm:cxn modelId="{147AAB6E-D5D4-4451-AD95-EE9BF0B7E7E7}" type="presParOf" srcId="{066615FF-DECE-43A0-867C-71B02E5D70A1}" destId="{5A42176C-BEA8-4A29-821F-B0BE5AC5F31D}" srcOrd="2" destOrd="0" presId="urn:microsoft.com/office/officeart/2005/8/layout/orgChart1"/>
    <dgm:cxn modelId="{62E78CCF-4980-4A56-9050-5DD8A7A6EAF7}" type="presParOf" srcId="{066615FF-DECE-43A0-867C-71B02E5D70A1}" destId="{B3B350C8-07AB-43E3-97CF-D2C5EC32D05A}" srcOrd="3" destOrd="0" presId="urn:microsoft.com/office/officeart/2005/8/layout/orgChart1"/>
    <dgm:cxn modelId="{81E805D7-FF19-4572-866E-F7360E31946E}" type="presParOf" srcId="{B3B350C8-07AB-43E3-97CF-D2C5EC32D05A}" destId="{89B7E104-1C67-4CE3-8DB7-5A65C39891FF}" srcOrd="0" destOrd="0" presId="urn:microsoft.com/office/officeart/2005/8/layout/orgChart1"/>
    <dgm:cxn modelId="{EF045978-04D3-4EAB-BEDB-9B6967F09AF0}" type="presParOf" srcId="{89B7E104-1C67-4CE3-8DB7-5A65C39891FF}" destId="{83BA7217-54DB-4410-A150-7D4440C0EB93}" srcOrd="0" destOrd="0" presId="urn:microsoft.com/office/officeart/2005/8/layout/orgChart1"/>
    <dgm:cxn modelId="{23A479C6-0751-47B0-B5C1-2963199A3620}" type="presParOf" srcId="{89B7E104-1C67-4CE3-8DB7-5A65C39891FF}" destId="{DB812B21-AC35-4841-BC31-F19D75A19EAA}" srcOrd="1" destOrd="0" presId="urn:microsoft.com/office/officeart/2005/8/layout/orgChart1"/>
    <dgm:cxn modelId="{125BD92E-D0DD-4A72-922C-5348EFE9E36A}" type="presParOf" srcId="{B3B350C8-07AB-43E3-97CF-D2C5EC32D05A}" destId="{45CADA6A-D349-4537-BD85-E49EE7661EEA}" srcOrd="1" destOrd="0" presId="urn:microsoft.com/office/officeart/2005/8/layout/orgChart1"/>
    <dgm:cxn modelId="{FDE1AAE7-8FA8-47D6-8A38-9A1782EA6E2E}" type="presParOf" srcId="{B3B350C8-07AB-43E3-97CF-D2C5EC32D05A}" destId="{625A11F3-DD33-470B-B7DC-28459D17C893}" srcOrd="2" destOrd="0" presId="urn:microsoft.com/office/officeart/2005/8/layout/orgChart1"/>
    <dgm:cxn modelId="{2F79A001-DE24-43F6-91C1-7C517D5AACE5}" type="presParOf" srcId="{066615FF-DECE-43A0-867C-71B02E5D70A1}" destId="{0828F414-367F-4CC7-A56C-25742BEACA9D}" srcOrd="4" destOrd="0" presId="urn:microsoft.com/office/officeart/2005/8/layout/orgChart1"/>
    <dgm:cxn modelId="{3E201F81-AEE4-4381-99E9-00876D4E1FBE}" type="presParOf" srcId="{066615FF-DECE-43A0-867C-71B02E5D70A1}" destId="{42D8B094-6827-47ED-AAC3-409D32303BA5}" srcOrd="5" destOrd="0" presId="urn:microsoft.com/office/officeart/2005/8/layout/orgChart1"/>
    <dgm:cxn modelId="{9BC0CADF-2809-426B-94BF-4844BAEDE0CF}" type="presParOf" srcId="{42D8B094-6827-47ED-AAC3-409D32303BA5}" destId="{B98C7F58-B0F6-4FB6-9B36-863675708562}" srcOrd="0" destOrd="0" presId="urn:microsoft.com/office/officeart/2005/8/layout/orgChart1"/>
    <dgm:cxn modelId="{CB69080D-DFEE-4716-B541-8DDEC50B57B3}" type="presParOf" srcId="{B98C7F58-B0F6-4FB6-9B36-863675708562}" destId="{BC6C077B-3365-4616-B0D6-BAFEC8A4A854}" srcOrd="0" destOrd="0" presId="urn:microsoft.com/office/officeart/2005/8/layout/orgChart1"/>
    <dgm:cxn modelId="{5DAB586D-C65C-4015-92C4-8598F3FA8329}" type="presParOf" srcId="{B98C7F58-B0F6-4FB6-9B36-863675708562}" destId="{9554EF09-A9F6-45FC-B8AB-FEE68123081A}" srcOrd="1" destOrd="0" presId="urn:microsoft.com/office/officeart/2005/8/layout/orgChart1"/>
    <dgm:cxn modelId="{F384690D-3B24-4090-B255-2D9CC584E6A6}" type="presParOf" srcId="{42D8B094-6827-47ED-AAC3-409D32303BA5}" destId="{9DBD8343-C65F-4B2C-B5D1-B92260A0AD6C}" srcOrd="1" destOrd="0" presId="urn:microsoft.com/office/officeart/2005/8/layout/orgChart1"/>
    <dgm:cxn modelId="{4C304D2C-5765-41BE-B3A5-3F9009EA07CE}" type="presParOf" srcId="{42D8B094-6827-47ED-AAC3-409D32303BA5}" destId="{54BCC1AE-7D51-49A2-BBC3-0525217EA1F9}" srcOrd="2" destOrd="0" presId="urn:microsoft.com/office/officeart/2005/8/layout/orgChart1"/>
    <dgm:cxn modelId="{F9257562-A426-4FB7-A970-2A81EB89BE11}" type="presParOf" srcId="{066615FF-DECE-43A0-867C-71B02E5D70A1}" destId="{8E96E576-8176-4E58-A96C-301C5BB137E5}" srcOrd="6" destOrd="0" presId="urn:microsoft.com/office/officeart/2005/8/layout/orgChart1"/>
    <dgm:cxn modelId="{436105ED-3DAB-4465-B38A-C20008372D85}" type="presParOf" srcId="{066615FF-DECE-43A0-867C-71B02E5D70A1}" destId="{11C88564-6DEE-456B-871D-8E3B13249165}" srcOrd="7" destOrd="0" presId="urn:microsoft.com/office/officeart/2005/8/layout/orgChart1"/>
    <dgm:cxn modelId="{BDCD80D8-B849-494B-950B-57A827F098BE}" type="presParOf" srcId="{11C88564-6DEE-456B-871D-8E3B13249165}" destId="{05030F37-C07C-4269-8787-3EA6A984B532}" srcOrd="0" destOrd="0" presId="urn:microsoft.com/office/officeart/2005/8/layout/orgChart1"/>
    <dgm:cxn modelId="{9A4BC42C-AF41-45E5-86EB-3FFADCEC1F09}" type="presParOf" srcId="{05030F37-C07C-4269-8787-3EA6A984B532}" destId="{AAFDC39D-AE75-4D10-8F22-4F7CBC7B3A99}" srcOrd="0" destOrd="0" presId="urn:microsoft.com/office/officeart/2005/8/layout/orgChart1"/>
    <dgm:cxn modelId="{48290EB7-36BB-49C6-B476-F3DE667C95E5}" type="presParOf" srcId="{05030F37-C07C-4269-8787-3EA6A984B532}" destId="{6F6812D7-B2DF-49ED-98FE-FF6BF12CFB44}" srcOrd="1" destOrd="0" presId="urn:microsoft.com/office/officeart/2005/8/layout/orgChart1"/>
    <dgm:cxn modelId="{C2DDA150-734E-4DF3-A933-BE62453D742B}" type="presParOf" srcId="{11C88564-6DEE-456B-871D-8E3B13249165}" destId="{15D1E11F-B854-4C5F-B60C-070082594098}" srcOrd="1" destOrd="0" presId="urn:microsoft.com/office/officeart/2005/8/layout/orgChart1"/>
    <dgm:cxn modelId="{4BB6B16A-15EF-424A-AF98-6CF6ADB84008}" type="presParOf" srcId="{11C88564-6DEE-456B-871D-8E3B13249165}" destId="{93E30685-56ED-489B-88BE-3F4873D30557}" srcOrd="2" destOrd="0" presId="urn:microsoft.com/office/officeart/2005/8/layout/orgChart1"/>
    <dgm:cxn modelId="{4A9807DF-AB7B-40A7-A8EE-F9F77695D57C}" type="presParOf" srcId="{63F18A85-D2AA-4D17-8CF6-B4FD64F88F0D}" destId="{001355B6-A665-40F2-B898-63921A0D42A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9915EB-774B-4AF3-BC13-90D79FECEC91}" type="doc">
      <dgm:prSet loTypeId="urn:microsoft.com/office/officeart/2009/3/layout/CircleRelationship" loCatId="relationship" qsTypeId="urn:microsoft.com/office/officeart/2005/8/quickstyle/simple1" qsCatId="simple" csTypeId="urn:microsoft.com/office/officeart/2005/8/colors/accent1_2" csCatId="accent1" phldr="1"/>
      <dgm:spPr/>
      <dgm:t>
        <a:bodyPr/>
        <a:lstStyle/>
        <a:p>
          <a:endParaRPr lang="en-US"/>
        </a:p>
      </dgm:t>
    </dgm:pt>
    <dgm:pt modelId="{7FFCA6D5-B441-4E15-BC3F-CC78B9D0F089}">
      <dgm:prSet phldrT="[Text]" custT="1"/>
      <dgm:spPr/>
      <dgm:t>
        <a:bodyPr/>
        <a:lstStyle/>
        <a:p>
          <a:r>
            <a:rPr lang="en-US" sz="2400" dirty="0"/>
            <a:t>Student Team Members</a:t>
          </a:r>
        </a:p>
      </dgm:t>
    </dgm:pt>
    <dgm:pt modelId="{99367423-8B23-4CBA-A338-1CAA4E1D4CCE}" type="parTrans" cxnId="{998CEB1D-64D9-4469-8B3F-62E707F87F5E}">
      <dgm:prSet/>
      <dgm:spPr/>
      <dgm:t>
        <a:bodyPr/>
        <a:lstStyle/>
        <a:p>
          <a:endParaRPr lang="en-US"/>
        </a:p>
      </dgm:t>
    </dgm:pt>
    <dgm:pt modelId="{66639026-C67E-4663-9B8A-81A5FF62A0A7}" type="sibTrans" cxnId="{998CEB1D-64D9-4469-8B3F-62E707F87F5E}">
      <dgm:prSet/>
      <dgm:spPr/>
      <dgm:t>
        <a:bodyPr/>
        <a:lstStyle/>
        <a:p>
          <a:endParaRPr lang="en-US"/>
        </a:p>
      </dgm:t>
    </dgm:pt>
    <dgm:pt modelId="{256ABA5C-82B9-4283-A2C7-7E2C3C7F282F}">
      <dgm:prSet phldrT="[Text]" custT="1"/>
      <dgm:spPr/>
      <dgm:t>
        <a:bodyPr/>
        <a:lstStyle/>
        <a:p>
          <a:r>
            <a:rPr lang="en-US" sz="1600" dirty="0"/>
            <a:t>Project Engineer</a:t>
          </a:r>
        </a:p>
      </dgm:t>
    </dgm:pt>
    <dgm:pt modelId="{32B0A48A-ADCB-438D-B7DD-283C30D9DD99}" type="parTrans" cxnId="{26C6AB8C-3390-4510-9CF3-E8D4A810C4CD}">
      <dgm:prSet/>
      <dgm:spPr/>
      <dgm:t>
        <a:bodyPr/>
        <a:lstStyle/>
        <a:p>
          <a:endParaRPr lang="en-US"/>
        </a:p>
      </dgm:t>
    </dgm:pt>
    <dgm:pt modelId="{3BB0C215-F592-42ED-A219-3996E440E18B}" type="sibTrans" cxnId="{26C6AB8C-3390-4510-9CF3-E8D4A810C4CD}">
      <dgm:prSet/>
      <dgm:spPr/>
      <dgm:t>
        <a:bodyPr/>
        <a:lstStyle/>
        <a:p>
          <a:endParaRPr lang="en-US"/>
        </a:p>
      </dgm:t>
    </dgm:pt>
    <dgm:pt modelId="{7BE78FD6-32C6-48E3-8782-1160B24DB4CD}">
      <dgm:prSet phldrT="[Text]" custT="1"/>
      <dgm:spPr/>
      <dgm:t>
        <a:bodyPr/>
        <a:lstStyle/>
        <a:p>
          <a:r>
            <a:rPr lang="en-US" sz="1400" dirty="0"/>
            <a:t>Purchasing</a:t>
          </a:r>
          <a:endParaRPr lang="en-US" sz="1100" dirty="0"/>
        </a:p>
      </dgm:t>
    </dgm:pt>
    <dgm:pt modelId="{5CE896C2-E6FB-40BA-9F77-9EA5E5FCD4FF}" type="parTrans" cxnId="{26242231-8DB1-4494-BCE6-D6A8EC99EE3F}">
      <dgm:prSet/>
      <dgm:spPr/>
      <dgm:t>
        <a:bodyPr/>
        <a:lstStyle/>
        <a:p>
          <a:endParaRPr lang="en-US"/>
        </a:p>
      </dgm:t>
    </dgm:pt>
    <dgm:pt modelId="{1ECAEF60-E21F-4545-9A2C-182507F8DF6D}" type="sibTrans" cxnId="{26242231-8DB1-4494-BCE6-D6A8EC99EE3F}">
      <dgm:prSet/>
      <dgm:spPr/>
      <dgm:t>
        <a:bodyPr/>
        <a:lstStyle/>
        <a:p>
          <a:endParaRPr lang="en-US"/>
        </a:p>
      </dgm:t>
    </dgm:pt>
    <dgm:pt modelId="{B2663713-5BA8-45E0-9A1D-12633094271D}">
      <dgm:prSet phldrT="[Text]"/>
      <dgm:spPr/>
      <dgm:t>
        <a:bodyPr/>
        <a:lstStyle/>
        <a:p>
          <a:r>
            <a:rPr lang="en-US" dirty="0"/>
            <a:t>Fabrication Support</a:t>
          </a:r>
        </a:p>
      </dgm:t>
    </dgm:pt>
    <dgm:pt modelId="{E3CE7073-A52F-4215-851E-39C61974CEB0}" type="parTrans" cxnId="{ADC329E5-5051-4C68-A73C-020D248A1A1E}">
      <dgm:prSet/>
      <dgm:spPr/>
      <dgm:t>
        <a:bodyPr/>
        <a:lstStyle/>
        <a:p>
          <a:endParaRPr lang="en-US"/>
        </a:p>
      </dgm:t>
    </dgm:pt>
    <dgm:pt modelId="{2EA75D22-4AD8-4F5D-86A0-87BC2D0D5D09}" type="sibTrans" cxnId="{ADC329E5-5051-4C68-A73C-020D248A1A1E}">
      <dgm:prSet/>
      <dgm:spPr/>
      <dgm:t>
        <a:bodyPr/>
        <a:lstStyle/>
        <a:p>
          <a:endParaRPr lang="en-US"/>
        </a:p>
      </dgm:t>
    </dgm:pt>
    <dgm:pt modelId="{7AA7E1D7-8FC2-446F-9224-26F9111D407F}">
      <dgm:prSet phldrT="[Text]" custT="1"/>
      <dgm:spPr/>
      <dgm:t>
        <a:bodyPr/>
        <a:lstStyle/>
        <a:p>
          <a:r>
            <a:rPr lang="en-US" sz="1600" dirty="0"/>
            <a:t>Chief Engineer</a:t>
          </a:r>
        </a:p>
      </dgm:t>
    </dgm:pt>
    <dgm:pt modelId="{D56BF125-1DA3-4434-A2A4-2BE3CFF08023}" type="parTrans" cxnId="{29151551-0E57-4E19-95A9-B1757C881A85}">
      <dgm:prSet/>
      <dgm:spPr/>
      <dgm:t>
        <a:bodyPr/>
        <a:lstStyle/>
        <a:p>
          <a:endParaRPr lang="en-US"/>
        </a:p>
      </dgm:t>
    </dgm:pt>
    <dgm:pt modelId="{07329D94-D0D9-4AFF-B3DA-E3829BD5DF4D}" type="sibTrans" cxnId="{29151551-0E57-4E19-95A9-B1757C881A85}">
      <dgm:prSet/>
      <dgm:spPr/>
      <dgm:t>
        <a:bodyPr/>
        <a:lstStyle/>
        <a:p>
          <a:endParaRPr lang="en-US"/>
        </a:p>
      </dgm:t>
    </dgm:pt>
    <dgm:pt modelId="{5737EE1E-83B0-4168-9C51-73BD7D0E00A8}">
      <dgm:prSet phldrT="[Text]" custT="1"/>
      <dgm:spPr/>
      <dgm:t>
        <a:bodyPr/>
        <a:lstStyle/>
        <a:p>
          <a:r>
            <a:rPr lang="en-US" sz="2400" dirty="0"/>
            <a:t>Client</a:t>
          </a:r>
          <a:endParaRPr lang="en-US" sz="1100" dirty="0"/>
        </a:p>
      </dgm:t>
    </dgm:pt>
    <dgm:pt modelId="{09E8E6DF-10AD-4F63-8619-C017803E71FA}" type="parTrans" cxnId="{BB7AF1C1-EE4E-43E7-AAAD-29361822C3A8}">
      <dgm:prSet/>
      <dgm:spPr/>
      <dgm:t>
        <a:bodyPr/>
        <a:lstStyle/>
        <a:p>
          <a:endParaRPr lang="en-US"/>
        </a:p>
      </dgm:t>
    </dgm:pt>
    <dgm:pt modelId="{17ADE4ED-845D-4F4E-9AF0-F7280EEF499A}" type="sibTrans" cxnId="{BB7AF1C1-EE4E-43E7-AAAD-29361822C3A8}">
      <dgm:prSet/>
      <dgm:spPr/>
      <dgm:t>
        <a:bodyPr/>
        <a:lstStyle/>
        <a:p>
          <a:endParaRPr lang="en-US"/>
        </a:p>
      </dgm:t>
    </dgm:pt>
    <dgm:pt modelId="{494851A8-FBBE-45C7-BB31-BB5AC5122DBD}" type="pres">
      <dgm:prSet presAssocID="{789915EB-774B-4AF3-BC13-90D79FECEC91}" presName="Name0" presStyleCnt="0">
        <dgm:presLayoutVars>
          <dgm:chMax val="1"/>
          <dgm:chPref val="1"/>
        </dgm:presLayoutVars>
      </dgm:prSet>
      <dgm:spPr/>
      <dgm:t>
        <a:bodyPr/>
        <a:lstStyle/>
        <a:p>
          <a:endParaRPr lang="en-US"/>
        </a:p>
      </dgm:t>
    </dgm:pt>
    <dgm:pt modelId="{325DFA7F-2A1E-421A-821F-ACA8F1E9B88F}" type="pres">
      <dgm:prSet presAssocID="{7FFCA6D5-B441-4E15-BC3F-CC78B9D0F089}" presName="Parent" presStyleLbl="node0" presStyleIdx="0" presStyleCnt="1">
        <dgm:presLayoutVars>
          <dgm:chMax val="5"/>
          <dgm:chPref val="5"/>
        </dgm:presLayoutVars>
      </dgm:prSet>
      <dgm:spPr/>
      <dgm:t>
        <a:bodyPr/>
        <a:lstStyle/>
        <a:p>
          <a:endParaRPr lang="en-US"/>
        </a:p>
      </dgm:t>
    </dgm:pt>
    <dgm:pt modelId="{3C8F1AF9-C715-4E3B-AA5A-879BB48DB4B5}" type="pres">
      <dgm:prSet presAssocID="{7FFCA6D5-B441-4E15-BC3F-CC78B9D0F089}" presName="Accent2" presStyleLbl="node1" presStyleIdx="0" presStyleCnt="19"/>
      <dgm:spPr/>
    </dgm:pt>
    <dgm:pt modelId="{2237F1AD-86AA-4BD9-B470-464494E17441}" type="pres">
      <dgm:prSet presAssocID="{7FFCA6D5-B441-4E15-BC3F-CC78B9D0F089}" presName="Accent3" presStyleLbl="node1" presStyleIdx="1" presStyleCnt="19"/>
      <dgm:spPr/>
    </dgm:pt>
    <dgm:pt modelId="{6BC8B001-2DC2-45C6-B5BD-9F1C34899D31}" type="pres">
      <dgm:prSet presAssocID="{7FFCA6D5-B441-4E15-BC3F-CC78B9D0F089}" presName="Accent4" presStyleLbl="node1" presStyleIdx="2" presStyleCnt="19"/>
      <dgm:spPr/>
    </dgm:pt>
    <dgm:pt modelId="{2330C190-5AA7-46BC-BE45-BF9B41B6050F}" type="pres">
      <dgm:prSet presAssocID="{7FFCA6D5-B441-4E15-BC3F-CC78B9D0F089}" presName="Accent5" presStyleLbl="node1" presStyleIdx="3" presStyleCnt="19" custLinFactX="500000" custLinFactY="584854" custLinFactNeighborX="581746" custLinFactNeighborY="600000"/>
      <dgm:spPr/>
    </dgm:pt>
    <dgm:pt modelId="{84611D7B-EC26-4A92-AACF-B46E081EBD4C}" type="pres">
      <dgm:prSet presAssocID="{7FFCA6D5-B441-4E15-BC3F-CC78B9D0F089}" presName="Accent6" presStyleLbl="node1" presStyleIdx="4" presStyleCnt="19" custLinFactX="27386" custLinFactY="-541978" custLinFactNeighborX="100000" custLinFactNeighborY="-600000"/>
      <dgm:spPr/>
    </dgm:pt>
    <dgm:pt modelId="{97A05147-63E5-4462-BA99-6511A8C7DECB}" type="pres">
      <dgm:prSet presAssocID="{256ABA5C-82B9-4283-A2C7-7E2C3C7F282F}" presName="Child1" presStyleLbl="node1" presStyleIdx="5" presStyleCnt="19" custScaleX="147126" custScaleY="146796">
        <dgm:presLayoutVars>
          <dgm:chMax val="0"/>
          <dgm:chPref val="0"/>
        </dgm:presLayoutVars>
      </dgm:prSet>
      <dgm:spPr/>
      <dgm:t>
        <a:bodyPr/>
        <a:lstStyle/>
        <a:p>
          <a:endParaRPr lang="en-US"/>
        </a:p>
      </dgm:t>
    </dgm:pt>
    <dgm:pt modelId="{E9290179-E30E-4194-A58D-EDE70B97BEF9}" type="pres">
      <dgm:prSet presAssocID="{256ABA5C-82B9-4283-A2C7-7E2C3C7F282F}" presName="Accent7" presStyleCnt="0"/>
      <dgm:spPr/>
    </dgm:pt>
    <dgm:pt modelId="{340B68A0-B3AF-42BE-9CC1-AD7EC8C039E2}" type="pres">
      <dgm:prSet presAssocID="{256ABA5C-82B9-4283-A2C7-7E2C3C7F282F}" presName="AccentHold1" presStyleLbl="node1" presStyleIdx="6" presStyleCnt="19"/>
      <dgm:spPr/>
    </dgm:pt>
    <dgm:pt modelId="{184C4452-6BF8-48F7-B272-BAA0AE6E4744}" type="pres">
      <dgm:prSet presAssocID="{256ABA5C-82B9-4283-A2C7-7E2C3C7F282F}" presName="Accent8" presStyleCnt="0"/>
      <dgm:spPr/>
    </dgm:pt>
    <dgm:pt modelId="{B864BE37-188A-4312-8E9E-22688AC14F7F}" type="pres">
      <dgm:prSet presAssocID="{256ABA5C-82B9-4283-A2C7-7E2C3C7F282F}" presName="AccentHold2" presStyleLbl="node1" presStyleIdx="7" presStyleCnt="19"/>
      <dgm:spPr/>
    </dgm:pt>
    <dgm:pt modelId="{12E7E219-8E08-48DC-812C-4BEE24C33058}" type="pres">
      <dgm:prSet presAssocID="{7AA7E1D7-8FC2-446F-9224-26F9111D407F}" presName="Child2" presStyleLbl="node1" presStyleIdx="8" presStyleCnt="19" custScaleX="141302" custScaleY="146895">
        <dgm:presLayoutVars>
          <dgm:chMax val="0"/>
          <dgm:chPref val="0"/>
        </dgm:presLayoutVars>
      </dgm:prSet>
      <dgm:spPr/>
      <dgm:t>
        <a:bodyPr/>
        <a:lstStyle/>
        <a:p>
          <a:endParaRPr lang="en-US"/>
        </a:p>
      </dgm:t>
    </dgm:pt>
    <dgm:pt modelId="{C3261D51-2868-4EDD-B044-C7CCEE4CC447}" type="pres">
      <dgm:prSet presAssocID="{7AA7E1D7-8FC2-446F-9224-26F9111D407F}" presName="Accent9" presStyleCnt="0"/>
      <dgm:spPr/>
    </dgm:pt>
    <dgm:pt modelId="{6BC9E617-9B8A-4169-AE14-8941CF834CCE}" type="pres">
      <dgm:prSet presAssocID="{7AA7E1D7-8FC2-446F-9224-26F9111D407F}" presName="AccentHold1" presStyleLbl="node1" presStyleIdx="9" presStyleCnt="19" custLinFactY="137981" custLinFactNeighborX="9042" custLinFactNeighborY="200000"/>
      <dgm:spPr/>
    </dgm:pt>
    <dgm:pt modelId="{3D985FDD-6DD9-48C9-A1DA-17DA08FA3EB9}" type="pres">
      <dgm:prSet presAssocID="{7AA7E1D7-8FC2-446F-9224-26F9111D407F}" presName="Accent10" presStyleCnt="0"/>
      <dgm:spPr/>
    </dgm:pt>
    <dgm:pt modelId="{E9D06CB3-486C-445B-9277-1D62A43BC4B1}" type="pres">
      <dgm:prSet presAssocID="{7AA7E1D7-8FC2-446F-9224-26F9111D407F}" presName="AccentHold2" presStyleLbl="node1" presStyleIdx="10" presStyleCnt="19"/>
      <dgm:spPr/>
    </dgm:pt>
    <dgm:pt modelId="{08874F86-9BC4-4BDD-AD2C-5B244D287CF7}" type="pres">
      <dgm:prSet presAssocID="{7AA7E1D7-8FC2-446F-9224-26F9111D407F}" presName="Accent11" presStyleCnt="0"/>
      <dgm:spPr/>
    </dgm:pt>
    <dgm:pt modelId="{F185B42A-3AD6-48D3-A6FE-62F9C8CFF477}" type="pres">
      <dgm:prSet presAssocID="{7AA7E1D7-8FC2-446F-9224-26F9111D407F}" presName="AccentHold3" presStyleLbl="node1" presStyleIdx="11" presStyleCnt="19" custLinFactX="221968" custLinFactY="60433" custLinFactNeighborX="300000" custLinFactNeighborY="100000"/>
      <dgm:spPr/>
    </dgm:pt>
    <dgm:pt modelId="{0DF9A8FC-07DE-4BF0-8A06-8F5C3FE32C41}" type="pres">
      <dgm:prSet presAssocID="{7BE78FD6-32C6-48E3-8782-1160B24DB4CD}" presName="Child3" presStyleLbl="node1" presStyleIdx="12" presStyleCnt="19" custScaleX="143785" custScaleY="84764">
        <dgm:presLayoutVars>
          <dgm:chMax val="0"/>
          <dgm:chPref val="0"/>
        </dgm:presLayoutVars>
      </dgm:prSet>
      <dgm:spPr/>
      <dgm:t>
        <a:bodyPr/>
        <a:lstStyle/>
        <a:p>
          <a:endParaRPr lang="en-US"/>
        </a:p>
      </dgm:t>
    </dgm:pt>
    <dgm:pt modelId="{D14E3574-B327-42A7-BBB4-E4ED968B052E}" type="pres">
      <dgm:prSet presAssocID="{7BE78FD6-32C6-48E3-8782-1160B24DB4CD}" presName="Accent12" presStyleCnt="0"/>
      <dgm:spPr/>
    </dgm:pt>
    <dgm:pt modelId="{1C75DBC3-1D06-46DB-BF62-8850C683673B}" type="pres">
      <dgm:prSet presAssocID="{7BE78FD6-32C6-48E3-8782-1160B24DB4CD}" presName="AccentHold1" presStyleLbl="node1" presStyleIdx="13" presStyleCnt="19"/>
      <dgm:spPr/>
    </dgm:pt>
    <dgm:pt modelId="{910C378E-6331-446E-BD84-92C4F1380207}" type="pres">
      <dgm:prSet presAssocID="{B2663713-5BA8-45E0-9A1D-12633094271D}" presName="Child4" presStyleLbl="node1" presStyleIdx="14" presStyleCnt="19" custScaleX="148420">
        <dgm:presLayoutVars>
          <dgm:chMax val="0"/>
          <dgm:chPref val="0"/>
        </dgm:presLayoutVars>
      </dgm:prSet>
      <dgm:spPr/>
      <dgm:t>
        <a:bodyPr/>
        <a:lstStyle/>
        <a:p>
          <a:endParaRPr lang="en-US"/>
        </a:p>
      </dgm:t>
    </dgm:pt>
    <dgm:pt modelId="{819CBF7E-76B2-47EA-95C7-BA1ABC092FF1}" type="pres">
      <dgm:prSet presAssocID="{B2663713-5BA8-45E0-9A1D-12633094271D}" presName="Accent13" presStyleCnt="0"/>
      <dgm:spPr/>
    </dgm:pt>
    <dgm:pt modelId="{4E7DC993-CDDA-4900-90DA-66995C4B1E8D}" type="pres">
      <dgm:prSet presAssocID="{B2663713-5BA8-45E0-9A1D-12633094271D}" presName="AccentHold1" presStyleLbl="node1" presStyleIdx="15" presStyleCnt="19"/>
      <dgm:spPr/>
    </dgm:pt>
    <dgm:pt modelId="{376576AC-19E0-4074-A0EA-251242FE1EB1}" type="pres">
      <dgm:prSet presAssocID="{5737EE1E-83B0-4168-9C51-73BD7D0E00A8}" presName="Child5" presStyleLbl="node1" presStyleIdx="16" presStyleCnt="19" custScaleX="138988" custScaleY="135461">
        <dgm:presLayoutVars>
          <dgm:chMax val="0"/>
          <dgm:chPref val="0"/>
        </dgm:presLayoutVars>
      </dgm:prSet>
      <dgm:spPr/>
      <dgm:t>
        <a:bodyPr/>
        <a:lstStyle/>
        <a:p>
          <a:endParaRPr lang="en-US"/>
        </a:p>
      </dgm:t>
    </dgm:pt>
    <dgm:pt modelId="{78AF1493-38C3-441D-88AA-ED1EC6F4F787}" type="pres">
      <dgm:prSet presAssocID="{5737EE1E-83B0-4168-9C51-73BD7D0E00A8}" presName="Accent15" presStyleCnt="0"/>
      <dgm:spPr/>
    </dgm:pt>
    <dgm:pt modelId="{50F6F357-755D-48CA-B498-97FA75FE6693}" type="pres">
      <dgm:prSet presAssocID="{5737EE1E-83B0-4168-9C51-73BD7D0E00A8}" presName="AccentHold2" presStyleLbl="node1" presStyleIdx="17" presStyleCnt="19" custLinFactY="-100000" custLinFactNeighborX="56196" custLinFactNeighborY="-118196"/>
      <dgm:spPr/>
    </dgm:pt>
    <dgm:pt modelId="{7A07E7D4-4232-4A31-90E0-83F2DE893017}" type="pres">
      <dgm:prSet presAssocID="{5737EE1E-83B0-4168-9C51-73BD7D0E00A8}" presName="Accent16" presStyleCnt="0"/>
      <dgm:spPr/>
    </dgm:pt>
    <dgm:pt modelId="{25444035-FE3A-4C89-98B3-26FAFE157872}" type="pres">
      <dgm:prSet presAssocID="{5737EE1E-83B0-4168-9C51-73BD7D0E00A8}" presName="AccentHold3" presStyleLbl="node1" presStyleIdx="18" presStyleCnt="19"/>
      <dgm:spPr/>
    </dgm:pt>
  </dgm:ptLst>
  <dgm:cxnLst>
    <dgm:cxn modelId="{BB7AF1C1-EE4E-43E7-AAAD-29361822C3A8}" srcId="{7FFCA6D5-B441-4E15-BC3F-CC78B9D0F089}" destId="{5737EE1E-83B0-4168-9C51-73BD7D0E00A8}" srcOrd="4" destOrd="0" parTransId="{09E8E6DF-10AD-4F63-8619-C017803E71FA}" sibTransId="{17ADE4ED-845D-4F4E-9AF0-F7280EEF499A}"/>
    <dgm:cxn modelId="{FC2A1B59-F609-4954-9136-CAC8D68E10DF}" type="presOf" srcId="{7FFCA6D5-B441-4E15-BC3F-CC78B9D0F089}" destId="{325DFA7F-2A1E-421A-821F-ACA8F1E9B88F}" srcOrd="0" destOrd="0" presId="urn:microsoft.com/office/officeart/2009/3/layout/CircleRelationship"/>
    <dgm:cxn modelId="{29151551-0E57-4E19-95A9-B1757C881A85}" srcId="{7FFCA6D5-B441-4E15-BC3F-CC78B9D0F089}" destId="{7AA7E1D7-8FC2-446F-9224-26F9111D407F}" srcOrd="1" destOrd="0" parTransId="{D56BF125-1DA3-4434-A2A4-2BE3CFF08023}" sibTransId="{07329D94-D0D9-4AFF-B3DA-E3829BD5DF4D}"/>
    <dgm:cxn modelId="{998CEB1D-64D9-4469-8B3F-62E707F87F5E}" srcId="{789915EB-774B-4AF3-BC13-90D79FECEC91}" destId="{7FFCA6D5-B441-4E15-BC3F-CC78B9D0F089}" srcOrd="0" destOrd="0" parTransId="{99367423-8B23-4CBA-A338-1CAA4E1D4CCE}" sibTransId="{66639026-C67E-4663-9B8A-81A5FF62A0A7}"/>
    <dgm:cxn modelId="{8E2E4F83-A413-4D41-9DA6-CE3D4369FB11}" type="presOf" srcId="{789915EB-774B-4AF3-BC13-90D79FECEC91}" destId="{494851A8-FBBE-45C7-BB31-BB5AC5122DBD}" srcOrd="0" destOrd="0" presId="urn:microsoft.com/office/officeart/2009/3/layout/CircleRelationship"/>
    <dgm:cxn modelId="{5C5EEFCA-D66E-4508-A9CA-DEB033162AE8}" type="presOf" srcId="{7BE78FD6-32C6-48E3-8782-1160B24DB4CD}" destId="{0DF9A8FC-07DE-4BF0-8A06-8F5C3FE32C41}" srcOrd="0" destOrd="0" presId="urn:microsoft.com/office/officeart/2009/3/layout/CircleRelationship"/>
    <dgm:cxn modelId="{26242231-8DB1-4494-BCE6-D6A8EC99EE3F}" srcId="{7FFCA6D5-B441-4E15-BC3F-CC78B9D0F089}" destId="{7BE78FD6-32C6-48E3-8782-1160B24DB4CD}" srcOrd="2" destOrd="0" parTransId="{5CE896C2-E6FB-40BA-9F77-9EA5E5FCD4FF}" sibTransId="{1ECAEF60-E21F-4545-9A2C-182507F8DF6D}"/>
    <dgm:cxn modelId="{26C6AB8C-3390-4510-9CF3-E8D4A810C4CD}" srcId="{7FFCA6D5-B441-4E15-BC3F-CC78B9D0F089}" destId="{256ABA5C-82B9-4283-A2C7-7E2C3C7F282F}" srcOrd="0" destOrd="0" parTransId="{32B0A48A-ADCB-438D-B7DD-283C30D9DD99}" sibTransId="{3BB0C215-F592-42ED-A219-3996E440E18B}"/>
    <dgm:cxn modelId="{3DA5E5B3-777C-4F52-8F41-6863DEADFDE6}" type="presOf" srcId="{B2663713-5BA8-45E0-9A1D-12633094271D}" destId="{910C378E-6331-446E-BD84-92C4F1380207}" srcOrd="0" destOrd="0" presId="urn:microsoft.com/office/officeart/2009/3/layout/CircleRelationship"/>
    <dgm:cxn modelId="{ADC329E5-5051-4C68-A73C-020D248A1A1E}" srcId="{7FFCA6D5-B441-4E15-BC3F-CC78B9D0F089}" destId="{B2663713-5BA8-45E0-9A1D-12633094271D}" srcOrd="3" destOrd="0" parTransId="{E3CE7073-A52F-4215-851E-39C61974CEB0}" sibTransId="{2EA75D22-4AD8-4F5D-86A0-87BC2D0D5D09}"/>
    <dgm:cxn modelId="{FA5316EB-576C-4010-AF9C-E564EB9DE14D}" type="presOf" srcId="{5737EE1E-83B0-4168-9C51-73BD7D0E00A8}" destId="{376576AC-19E0-4074-A0EA-251242FE1EB1}" srcOrd="0" destOrd="0" presId="urn:microsoft.com/office/officeart/2009/3/layout/CircleRelationship"/>
    <dgm:cxn modelId="{E06A922A-218E-4831-8CAE-B49D8E6B9904}" type="presOf" srcId="{7AA7E1D7-8FC2-446F-9224-26F9111D407F}" destId="{12E7E219-8E08-48DC-812C-4BEE24C33058}" srcOrd="0" destOrd="0" presId="urn:microsoft.com/office/officeart/2009/3/layout/CircleRelationship"/>
    <dgm:cxn modelId="{9147BEDC-FBE6-4C03-B620-059FF928BA1E}" type="presOf" srcId="{256ABA5C-82B9-4283-A2C7-7E2C3C7F282F}" destId="{97A05147-63E5-4462-BA99-6511A8C7DECB}" srcOrd="0" destOrd="0" presId="urn:microsoft.com/office/officeart/2009/3/layout/CircleRelationship"/>
    <dgm:cxn modelId="{221DBE56-608E-4CE0-9008-A0639411F444}" type="presParOf" srcId="{494851A8-FBBE-45C7-BB31-BB5AC5122DBD}" destId="{325DFA7F-2A1E-421A-821F-ACA8F1E9B88F}" srcOrd="0" destOrd="0" presId="urn:microsoft.com/office/officeart/2009/3/layout/CircleRelationship"/>
    <dgm:cxn modelId="{F85431B0-A47F-403D-8898-4616A3F76EF6}" type="presParOf" srcId="{494851A8-FBBE-45C7-BB31-BB5AC5122DBD}" destId="{3C8F1AF9-C715-4E3B-AA5A-879BB48DB4B5}" srcOrd="1" destOrd="0" presId="urn:microsoft.com/office/officeart/2009/3/layout/CircleRelationship"/>
    <dgm:cxn modelId="{CADE390D-F797-4057-A127-F8F423590DE2}" type="presParOf" srcId="{494851A8-FBBE-45C7-BB31-BB5AC5122DBD}" destId="{2237F1AD-86AA-4BD9-B470-464494E17441}" srcOrd="2" destOrd="0" presId="urn:microsoft.com/office/officeart/2009/3/layout/CircleRelationship"/>
    <dgm:cxn modelId="{C4C8402D-68BD-4226-A084-421A47955F12}" type="presParOf" srcId="{494851A8-FBBE-45C7-BB31-BB5AC5122DBD}" destId="{6BC8B001-2DC2-45C6-B5BD-9F1C34899D31}" srcOrd="3" destOrd="0" presId="urn:microsoft.com/office/officeart/2009/3/layout/CircleRelationship"/>
    <dgm:cxn modelId="{7367C053-DF2E-46F7-A17E-B5AD3F1DE4EA}" type="presParOf" srcId="{494851A8-FBBE-45C7-BB31-BB5AC5122DBD}" destId="{2330C190-5AA7-46BC-BE45-BF9B41B6050F}" srcOrd="4" destOrd="0" presId="urn:microsoft.com/office/officeart/2009/3/layout/CircleRelationship"/>
    <dgm:cxn modelId="{0F1BC89C-5A17-426C-8058-7ACE757ADDBF}" type="presParOf" srcId="{494851A8-FBBE-45C7-BB31-BB5AC5122DBD}" destId="{84611D7B-EC26-4A92-AACF-B46E081EBD4C}" srcOrd="5" destOrd="0" presId="urn:microsoft.com/office/officeart/2009/3/layout/CircleRelationship"/>
    <dgm:cxn modelId="{D4FDE7C3-013D-4F84-83D1-F8983B198D8F}" type="presParOf" srcId="{494851A8-FBBE-45C7-BB31-BB5AC5122DBD}" destId="{97A05147-63E5-4462-BA99-6511A8C7DECB}" srcOrd="6" destOrd="0" presId="urn:microsoft.com/office/officeart/2009/3/layout/CircleRelationship"/>
    <dgm:cxn modelId="{2EDC0E05-A582-4EF6-93CF-365D464063F1}" type="presParOf" srcId="{494851A8-FBBE-45C7-BB31-BB5AC5122DBD}" destId="{E9290179-E30E-4194-A58D-EDE70B97BEF9}" srcOrd="7" destOrd="0" presId="urn:microsoft.com/office/officeart/2009/3/layout/CircleRelationship"/>
    <dgm:cxn modelId="{E9B4C2B7-749A-4117-81D9-D5E13E67D4AF}" type="presParOf" srcId="{E9290179-E30E-4194-A58D-EDE70B97BEF9}" destId="{340B68A0-B3AF-42BE-9CC1-AD7EC8C039E2}" srcOrd="0" destOrd="0" presId="urn:microsoft.com/office/officeart/2009/3/layout/CircleRelationship"/>
    <dgm:cxn modelId="{7CBC2F67-B6BA-4276-8355-FDE2A1AE1ED7}" type="presParOf" srcId="{494851A8-FBBE-45C7-BB31-BB5AC5122DBD}" destId="{184C4452-6BF8-48F7-B272-BAA0AE6E4744}" srcOrd="8" destOrd="0" presId="urn:microsoft.com/office/officeart/2009/3/layout/CircleRelationship"/>
    <dgm:cxn modelId="{79FA4D2B-7AB9-4F50-BCB4-7CF254C966B7}" type="presParOf" srcId="{184C4452-6BF8-48F7-B272-BAA0AE6E4744}" destId="{B864BE37-188A-4312-8E9E-22688AC14F7F}" srcOrd="0" destOrd="0" presId="urn:microsoft.com/office/officeart/2009/3/layout/CircleRelationship"/>
    <dgm:cxn modelId="{79F2429B-7B34-4683-866E-8CDDD4780663}" type="presParOf" srcId="{494851A8-FBBE-45C7-BB31-BB5AC5122DBD}" destId="{12E7E219-8E08-48DC-812C-4BEE24C33058}" srcOrd="9" destOrd="0" presId="urn:microsoft.com/office/officeart/2009/3/layout/CircleRelationship"/>
    <dgm:cxn modelId="{422FD62D-FBD8-4022-8AFA-3AD366E15B0E}" type="presParOf" srcId="{494851A8-FBBE-45C7-BB31-BB5AC5122DBD}" destId="{C3261D51-2868-4EDD-B044-C7CCEE4CC447}" srcOrd="10" destOrd="0" presId="urn:microsoft.com/office/officeart/2009/3/layout/CircleRelationship"/>
    <dgm:cxn modelId="{39589B0C-5A9F-4884-A474-6733BF546CBF}" type="presParOf" srcId="{C3261D51-2868-4EDD-B044-C7CCEE4CC447}" destId="{6BC9E617-9B8A-4169-AE14-8941CF834CCE}" srcOrd="0" destOrd="0" presId="urn:microsoft.com/office/officeart/2009/3/layout/CircleRelationship"/>
    <dgm:cxn modelId="{886A8016-F53E-46BB-B397-0EFEB96729A4}" type="presParOf" srcId="{494851A8-FBBE-45C7-BB31-BB5AC5122DBD}" destId="{3D985FDD-6DD9-48C9-A1DA-17DA08FA3EB9}" srcOrd="11" destOrd="0" presId="urn:microsoft.com/office/officeart/2009/3/layout/CircleRelationship"/>
    <dgm:cxn modelId="{0CFF04E8-4912-43D7-B93A-618EA025B01F}" type="presParOf" srcId="{3D985FDD-6DD9-48C9-A1DA-17DA08FA3EB9}" destId="{E9D06CB3-486C-445B-9277-1D62A43BC4B1}" srcOrd="0" destOrd="0" presId="urn:microsoft.com/office/officeart/2009/3/layout/CircleRelationship"/>
    <dgm:cxn modelId="{E8E17CE5-D8AC-435C-A866-B57C0A5E9AD7}" type="presParOf" srcId="{494851A8-FBBE-45C7-BB31-BB5AC5122DBD}" destId="{08874F86-9BC4-4BDD-AD2C-5B244D287CF7}" srcOrd="12" destOrd="0" presId="urn:microsoft.com/office/officeart/2009/3/layout/CircleRelationship"/>
    <dgm:cxn modelId="{1B59AD67-2997-4902-A2C5-2B6617BA07CA}" type="presParOf" srcId="{08874F86-9BC4-4BDD-AD2C-5B244D287CF7}" destId="{F185B42A-3AD6-48D3-A6FE-62F9C8CFF477}" srcOrd="0" destOrd="0" presId="urn:microsoft.com/office/officeart/2009/3/layout/CircleRelationship"/>
    <dgm:cxn modelId="{49D33865-E498-4699-8759-CB275BEE84D3}" type="presParOf" srcId="{494851A8-FBBE-45C7-BB31-BB5AC5122DBD}" destId="{0DF9A8FC-07DE-4BF0-8A06-8F5C3FE32C41}" srcOrd="13" destOrd="0" presId="urn:microsoft.com/office/officeart/2009/3/layout/CircleRelationship"/>
    <dgm:cxn modelId="{6390FD32-A729-4C50-9D8F-0E2C101FB302}" type="presParOf" srcId="{494851A8-FBBE-45C7-BB31-BB5AC5122DBD}" destId="{D14E3574-B327-42A7-BBB4-E4ED968B052E}" srcOrd="14" destOrd="0" presId="urn:microsoft.com/office/officeart/2009/3/layout/CircleRelationship"/>
    <dgm:cxn modelId="{F27AF706-97F6-4A38-8EE4-654FEF2D641D}" type="presParOf" srcId="{D14E3574-B327-42A7-BBB4-E4ED968B052E}" destId="{1C75DBC3-1D06-46DB-BF62-8850C683673B}" srcOrd="0" destOrd="0" presId="urn:microsoft.com/office/officeart/2009/3/layout/CircleRelationship"/>
    <dgm:cxn modelId="{3D83014C-9840-4345-A4AD-D2FFDD48778B}" type="presParOf" srcId="{494851A8-FBBE-45C7-BB31-BB5AC5122DBD}" destId="{910C378E-6331-446E-BD84-92C4F1380207}" srcOrd="15" destOrd="0" presId="urn:microsoft.com/office/officeart/2009/3/layout/CircleRelationship"/>
    <dgm:cxn modelId="{D03BD3F2-31A8-48E9-9611-DE6AEC7CF19A}" type="presParOf" srcId="{494851A8-FBBE-45C7-BB31-BB5AC5122DBD}" destId="{819CBF7E-76B2-47EA-95C7-BA1ABC092FF1}" srcOrd="16" destOrd="0" presId="urn:microsoft.com/office/officeart/2009/3/layout/CircleRelationship"/>
    <dgm:cxn modelId="{EABB4803-2A2B-4232-A616-E6D9D27B6C3E}" type="presParOf" srcId="{819CBF7E-76B2-47EA-95C7-BA1ABC092FF1}" destId="{4E7DC993-CDDA-4900-90DA-66995C4B1E8D}" srcOrd="0" destOrd="0" presId="urn:microsoft.com/office/officeart/2009/3/layout/CircleRelationship"/>
    <dgm:cxn modelId="{1CD171B7-02F8-4D1E-AC64-5D675465D7A2}" type="presParOf" srcId="{494851A8-FBBE-45C7-BB31-BB5AC5122DBD}" destId="{376576AC-19E0-4074-A0EA-251242FE1EB1}" srcOrd="17" destOrd="0" presId="urn:microsoft.com/office/officeart/2009/3/layout/CircleRelationship"/>
    <dgm:cxn modelId="{995E00F7-CC04-44BE-835D-48E27EDE1065}" type="presParOf" srcId="{494851A8-FBBE-45C7-BB31-BB5AC5122DBD}" destId="{78AF1493-38C3-441D-88AA-ED1EC6F4F787}" srcOrd="18" destOrd="0" presId="urn:microsoft.com/office/officeart/2009/3/layout/CircleRelationship"/>
    <dgm:cxn modelId="{23C90579-ED4A-4525-AFD0-F6B0DD9804AE}" type="presParOf" srcId="{78AF1493-38C3-441D-88AA-ED1EC6F4F787}" destId="{50F6F357-755D-48CA-B498-97FA75FE6693}" srcOrd="0" destOrd="0" presId="urn:microsoft.com/office/officeart/2009/3/layout/CircleRelationship"/>
    <dgm:cxn modelId="{471D7F0F-BBF5-465C-A0D2-6B7B0B9FC4C7}" type="presParOf" srcId="{494851A8-FBBE-45C7-BB31-BB5AC5122DBD}" destId="{7A07E7D4-4232-4A31-90E0-83F2DE893017}" srcOrd="19" destOrd="0" presId="urn:microsoft.com/office/officeart/2009/3/layout/CircleRelationship"/>
    <dgm:cxn modelId="{085F944C-FE8E-47CF-9B5D-71E0F06516AE}" type="presParOf" srcId="{7A07E7D4-4232-4A31-90E0-83F2DE893017}" destId="{25444035-FE3A-4C89-98B3-26FAFE157872}" srcOrd="0" destOrd="0" presId="urn:microsoft.com/office/officeart/2009/3/layout/CircleRelationshi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t>
        <a:bodyPr/>
        <a:lstStyle/>
        <a:p>
          <a:endParaRPr lang="en-US"/>
        </a:p>
      </dgm:t>
    </dgm:pt>
    <dgm:pt modelId="{47EAB957-349E-4680-811A-5B7F01687F48}" type="pres">
      <dgm:prSet presAssocID="{F90EB595-693E-43A8-9ACC-8C1F6972085D}" presName="sibTrans" presStyleLbl="sibTrans2D1" presStyleIdx="0" presStyleCnt="2"/>
      <dgm:spPr/>
      <dgm:t>
        <a:bodyPr/>
        <a:lstStyle/>
        <a:p>
          <a:endParaRPr lang="en-US"/>
        </a:p>
      </dgm:t>
    </dgm:pt>
    <dgm:pt modelId="{E14435EE-3342-431F-90BF-278460934F14}" type="pres">
      <dgm:prSet presAssocID="{F90EB595-693E-43A8-9ACC-8C1F6972085D}" presName="connectorText" presStyleLbl="sibTrans2D1" presStyleIdx="0" presStyleCnt="2"/>
      <dgm:spPr/>
      <dgm:t>
        <a:bodyPr/>
        <a:lstStyle/>
        <a:p>
          <a:endParaRPr lang="en-US"/>
        </a:p>
      </dgm:t>
    </dgm:pt>
    <dgm:pt modelId="{A10A8B12-A092-4BD2-98CA-078FC613DA30}" type="pres">
      <dgm:prSet presAssocID="{7BFCC16C-90A2-4502-8BE8-2DF14385D833}" presName="node" presStyleLbl="node1" presStyleIdx="1" presStyleCnt="3">
        <dgm:presLayoutVars>
          <dgm:bulletEnabled val="1"/>
        </dgm:presLayoutVars>
      </dgm:prSet>
      <dgm:spPr/>
      <dgm:t>
        <a:bodyPr/>
        <a:lstStyle/>
        <a:p>
          <a:endParaRPr lang="en-US"/>
        </a:p>
      </dgm:t>
    </dgm:pt>
    <dgm:pt modelId="{8BC6C8CB-402A-48A5-BBBB-B5590472DF0B}" type="pres">
      <dgm:prSet presAssocID="{A2983128-82E3-49CF-8C9A-74182689EF13}" presName="sibTrans" presStyleLbl="sibTrans2D1" presStyleIdx="1" presStyleCnt="2"/>
      <dgm:spPr/>
      <dgm:t>
        <a:bodyPr/>
        <a:lstStyle/>
        <a:p>
          <a:endParaRPr lang="en-US"/>
        </a:p>
      </dgm:t>
    </dgm:pt>
    <dgm:pt modelId="{961D0F7A-E4E9-43A6-8DF2-04736573EF4B}" type="pres">
      <dgm:prSet presAssocID="{A2983128-82E3-49CF-8C9A-74182689EF13}" presName="connectorText" presStyleLbl="sibTrans2D1" presStyleIdx="1" presStyleCnt="2"/>
      <dgm:spPr/>
      <dgm:t>
        <a:bodyPr/>
        <a:lstStyle/>
        <a:p>
          <a:endParaRPr lang="en-US"/>
        </a:p>
      </dgm:t>
    </dgm:pt>
    <dgm:pt modelId="{78268D54-B79A-430C-9BE0-B1E65902747F}" type="pres">
      <dgm:prSet presAssocID="{8633354E-F1FF-44AB-AC35-086AFC14C8EB}" presName="node" presStyleLbl="node1" presStyleIdx="2" presStyleCnt="3">
        <dgm:presLayoutVars>
          <dgm:bulletEnabled val="1"/>
        </dgm:presLayoutVars>
      </dgm:prSet>
      <dgm:spPr/>
      <dgm:t>
        <a:bodyPr/>
        <a:lstStyle/>
        <a:p>
          <a:endParaRPr lang="en-US"/>
        </a:p>
      </dgm:t>
    </dgm:pt>
  </dgm:ptLst>
  <dgm:cxnLst>
    <dgm:cxn modelId="{44CF0E86-7D17-443A-B5E2-22D14EE76B7A}" srcId="{4B669A1C-E1A4-44D4-8FD9-D1FFD3B67F26}" destId="{7BFCC16C-90A2-4502-8BE8-2DF14385D833}" srcOrd="1" destOrd="0" parTransId="{F688B96E-028D-4B16-A17F-65A25B1BAD19}" sibTransId="{A2983128-82E3-49CF-8C9A-74182689EF13}"/>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F07E9A3A-20FD-4C3D-BAEF-4612DD4D8DF5}" type="presOf" srcId="{5850B6E9-E083-4E01-95E7-1D977CC34099}" destId="{3BB411F3-839D-44DB-AA38-4E2B3283A89F}" srcOrd="0" destOrd="0" presId="urn:microsoft.com/office/officeart/2005/8/layout/process1"/>
    <dgm:cxn modelId="{A1947D91-577C-4E9A-8F1A-7FBDD10085C9}" type="presOf" srcId="{7BFCC16C-90A2-4502-8BE8-2DF14385D833}" destId="{A10A8B12-A092-4BD2-98CA-078FC613DA30}"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1CEF15EF-2717-41C9-81D7-560FE3CDDDB9}" type="presOf" srcId="{4B669A1C-E1A4-44D4-8FD9-D1FFD3B67F26}" destId="{B2F434F3-1198-4031-B792-11505110D516}"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t>
        <a:bodyPr/>
        <a:lstStyle/>
        <a:p>
          <a:endParaRPr lang="en-US"/>
        </a:p>
      </dgm:t>
    </dgm:pt>
    <dgm:pt modelId="{47EAB957-349E-4680-811A-5B7F01687F48}" type="pres">
      <dgm:prSet presAssocID="{F90EB595-693E-43A8-9ACC-8C1F6972085D}" presName="sibTrans" presStyleLbl="sibTrans2D1" presStyleIdx="0" presStyleCnt="2"/>
      <dgm:spPr/>
      <dgm:t>
        <a:bodyPr/>
        <a:lstStyle/>
        <a:p>
          <a:endParaRPr lang="en-US"/>
        </a:p>
      </dgm:t>
    </dgm:pt>
    <dgm:pt modelId="{E14435EE-3342-431F-90BF-278460934F14}" type="pres">
      <dgm:prSet presAssocID="{F90EB595-693E-43A8-9ACC-8C1F6972085D}" presName="connectorText" presStyleLbl="sibTrans2D1" presStyleIdx="0" presStyleCnt="2"/>
      <dgm:spPr/>
      <dgm:t>
        <a:bodyPr/>
        <a:lstStyle/>
        <a:p>
          <a:endParaRPr lang="en-US"/>
        </a:p>
      </dgm:t>
    </dgm:pt>
    <dgm:pt modelId="{A10A8B12-A092-4BD2-98CA-078FC613DA30}" type="pres">
      <dgm:prSet presAssocID="{7BFCC16C-90A2-4502-8BE8-2DF14385D833}" presName="node" presStyleLbl="node1" presStyleIdx="1" presStyleCnt="3">
        <dgm:presLayoutVars>
          <dgm:bulletEnabled val="1"/>
        </dgm:presLayoutVars>
      </dgm:prSet>
      <dgm:spPr/>
      <dgm:t>
        <a:bodyPr/>
        <a:lstStyle/>
        <a:p>
          <a:endParaRPr lang="en-US"/>
        </a:p>
      </dgm:t>
    </dgm:pt>
    <dgm:pt modelId="{8BC6C8CB-402A-48A5-BBBB-B5590472DF0B}" type="pres">
      <dgm:prSet presAssocID="{A2983128-82E3-49CF-8C9A-74182689EF13}" presName="sibTrans" presStyleLbl="sibTrans2D1" presStyleIdx="1" presStyleCnt="2"/>
      <dgm:spPr/>
      <dgm:t>
        <a:bodyPr/>
        <a:lstStyle/>
        <a:p>
          <a:endParaRPr lang="en-US"/>
        </a:p>
      </dgm:t>
    </dgm:pt>
    <dgm:pt modelId="{961D0F7A-E4E9-43A6-8DF2-04736573EF4B}" type="pres">
      <dgm:prSet presAssocID="{A2983128-82E3-49CF-8C9A-74182689EF13}" presName="connectorText" presStyleLbl="sibTrans2D1" presStyleIdx="1" presStyleCnt="2"/>
      <dgm:spPr/>
      <dgm:t>
        <a:bodyPr/>
        <a:lstStyle/>
        <a:p>
          <a:endParaRPr lang="en-US"/>
        </a:p>
      </dgm:t>
    </dgm:pt>
    <dgm:pt modelId="{78268D54-B79A-430C-9BE0-B1E65902747F}" type="pres">
      <dgm:prSet presAssocID="{8633354E-F1FF-44AB-AC35-086AFC14C8EB}" presName="node" presStyleLbl="node1" presStyleIdx="2" presStyleCnt="3">
        <dgm:presLayoutVars>
          <dgm:bulletEnabled val="1"/>
        </dgm:presLayoutVars>
      </dgm:prSet>
      <dgm:spPr/>
      <dgm:t>
        <a:bodyPr/>
        <a:lstStyle/>
        <a:p>
          <a:endParaRPr lang="en-US"/>
        </a:p>
      </dgm:t>
    </dgm:pt>
  </dgm:ptLst>
  <dgm:cxnLst>
    <dgm:cxn modelId="{44CF0E86-7D17-443A-B5E2-22D14EE76B7A}" srcId="{4B669A1C-E1A4-44D4-8FD9-D1FFD3B67F26}" destId="{7BFCC16C-90A2-4502-8BE8-2DF14385D833}" srcOrd="1" destOrd="0" parTransId="{F688B96E-028D-4B16-A17F-65A25B1BAD19}" sibTransId="{A2983128-82E3-49CF-8C9A-74182689EF13}"/>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F07E9A3A-20FD-4C3D-BAEF-4612DD4D8DF5}" type="presOf" srcId="{5850B6E9-E083-4E01-95E7-1D977CC34099}" destId="{3BB411F3-839D-44DB-AA38-4E2B3283A89F}" srcOrd="0" destOrd="0" presId="urn:microsoft.com/office/officeart/2005/8/layout/process1"/>
    <dgm:cxn modelId="{A1947D91-577C-4E9A-8F1A-7FBDD10085C9}" type="presOf" srcId="{7BFCC16C-90A2-4502-8BE8-2DF14385D833}" destId="{A10A8B12-A092-4BD2-98CA-078FC613DA30}"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1CEF15EF-2717-41C9-81D7-560FE3CDDDB9}" type="presOf" srcId="{4B669A1C-E1A4-44D4-8FD9-D1FFD3B67F26}" destId="{B2F434F3-1198-4031-B792-11505110D516}"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96E576-8176-4E58-A96C-301C5BB137E5}">
      <dsp:nvSpPr>
        <dsp:cNvPr id="0" name=""/>
        <dsp:cNvSpPr/>
      </dsp:nvSpPr>
      <dsp:spPr>
        <a:xfrm>
          <a:off x="4114800" y="679170"/>
          <a:ext cx="2456937" cy="284273"/>
        </a:xfrm>
        <a:custGeom>
          <a:avLst/>
          <a:gdLst/>
          <a:ahLst/>
          <a:cxnLst/>
          <a:rect l="0" t="0" r="0" b="0"/>
          <a:pathLst>
            <a:path>
              <a:moveTo>
                <a:pt x="0" y="0"/>
              </a:moveTo>
              <a:lnTo>
                <a:pt x="0" y="142136"/>
              </a:lnTo>
              <a:lnTo>
                <a:pt x="2456937" y="142136"/>
              </a:lnTo>
              <a:lnTo>
                <a:pt x="2456937" y="2842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28F414-367F-4CC7-A56C-25742BEACA9D}">
      <dsp:nvSpPr>
        <dsp:cNvPr id="0" name=""/>
        <dsp:cNvSpPr/>
      </dsp:nvSpPr>
      <dsp:spPr>
        <a:xfrm>
          <a:off x="4114800" y="679170"/>
          <a:ext cx="818979" cy="284273"/>
        </a:xfrm>
        <a:custGeom>
          <a:avLst/>
          <a:gdLst/>
          <a:ahLst/>
          <a:cxnLst/>
          <a:rect l="0" t="0" r="0" b="0"/>
          <a:pathLst>
            <a:path>
              <a:moveTo>
                <a:pt x="0" y="0"/>
              </a:moveTo>
              <a:lnTo>
                <a:pt x="0" y="142136"/>
              </a:lnTo>
              <a:lnTo>
                <a:pt x="818979" y="142136"/>
              </a:lnTo>
              <a:lnTo>
                <a:pt x="818979" y="2842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42176C-BEA8-4A29-821F-B0BE5AC5F31D}">
      <dsp:nvSpPr>
        <dsp:cNvPr id="0" name=""/>
        <dsp:cNvSpPr/>
      </dsp:nvSpPr>
      <dsp:spPr>
        <a:xfrm>
          <a:off x="3295820" y="679170"/>
          <a:ext cx="818979" cy="284273"/>
        </a:xfrm>
        <a:custGeom>
          <a:avLst/>
          <a:gdLst/>
          <a:ahLst/>
          <a:cxnLst/>
          <a:rect l="0" t="0" r="0" b="0"/>
          <a:pathLst>
            <a:path>
              <a:moveTo>
                <a:pt x="818979" y="0"/>
              </a:moveTo>
              <a:lnTo>
                <a:pt x="818979" y="142136"/>
              </a:lnTo>
              <a:lnTo>
                <a:pt x="0" y="142136"/>
              </a:lnTo>
              <a:lnTo>
                <a:pt x="0" y="2842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05185A-1E27-485B-8DC3-D75D19DF5C9A}">
      <dsp:nvSpPr>
        <dsp:cNvPr id="0" name=""/>
        <dsp:cNvSpPr/>
      </dsp:nvSpPr>
      <dsp:spPr>
        <a:xfrm>
          <a:off x="1116388" y="1640286"/>
          <a:ext cx="203052" cy="2544927"/>
        </a:xfrm>
        <a:custGeom>
          <a:avLst/>
          <a:gdLst/>
          <a:ahLst/>
          <a:cxnLst/>
          <a:rect l="0" t="0" r="0" b="0"/>
          <a:pathLst>
            <a:path>
              <a:moveTo>
                <a:pt x="0" y="0"/>
              </a:moveTo>
              <a:lnTo>
                <a:pt x="0" y="2544927"/>
              </a:lnTo>
              <a:lnTo>
                <a:pt x="203052" y="25449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64EC29-B489-465E-B7D4-4D05A17ECB23}">
      <dsp:nvSpPr>
        <dsp:cNvPr id="0" name=""/>
        <dsp:cNvSpPr/>
      </dsp:nvSpPr>
      <dsp:spPr>
        <a:xfrm>
          <a:off x="1116388" y="1640286"/>
          <a:ext cx="203052" cy="1583811"/>
        </a:xfrm>
        <a:custGeom>
          <a:avLst/>
          <a:gdLst/>
          <a:ahLst/>
          <a:cxnLst/>
          <a:rect l="0" t="0" r="0" b="0"/>
          <a:pathLst>
            <a:path>
              <a:moveTo>
                <a:pt x="0" y="0"/>
              </a:moveTo>
              <a:lnTo>
                <a:pt x="0" y="1583811"/>
              </a:lnTo>
              <a:lnTo>
                <a:pt x="203052" y="158381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650E01-9DFC-4849-AAB7-63D24DD045A2}">
      <dsp:nvSpPr>
        <dsp:cNvPr id="0" name=""/>
        <dsp:cNvSpPr/>
      </dsp:nvSpPr>
      <dsp:spPr>
        <a:xfrm>
          <a:off x="1116388" y="1640286"/>
          <a:ext cx="203052" cy="622695"/>
        </a:xfrm>
        <a:custGeom>
          <a:avLst/>
          <a:gdLst/>
          <a:ahLst/>
          <a:cxnLst/>
          <a:rect l="0" t="0" r="0" b="0"/>
          <a:pathLst>
            <a:path>
              <a:moveTo>
                <a:pt x="0" y="0"/>
              </a:moveTo>
              <a:lnTo>
                <a:pt x="0" y="622695"/>
              </a:lnTo>
              <a:lnTo>
                <a:pt x="203052" y="6226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8EF5A7-F189-4620-BC17-B3DAE99A02FA}">
      <dsp:nvSpPr>
        <dsp:cNvPr id="0" name=""/>
        <dsp:cNvSpPr/>
      </dsp:nvSpPr>
      <dsp:spPr>
        <a:xfrm>
          <a:off x="1657862" y="679170"/>
          <a:ext cx="2456937" cy="284273"/>
        </a:xfrm>
        <a:custGeom>
          <a:avLst/>
          <a:gdLst/>
          <a:ahLst/>
          <a:cxnLst/>
          <a:rect l="0" t="0" r="0" b="0"/>
          <a:pathLst>
            <a:path>
              <a:moveTo>
                <a:pt x="2456937" y="0"/>
              </a:moveTo>
              <a:lnTo>
                <a:pt x="2456937" y="142136"/>
              </a:lnTo>
              <a:lnTo>
                <a:pt x="0" y="142136"/>
              </a:lnTo>
              <a:lnTo>
                <a:pt x="0" y="2842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2B4E02-0333-4EF1-B726-CC6786568DA9}">
      <dsp:nvSpPr>
        <dsp:cNvPr id="0" name=""/>
        <dsp:cNvSpPr/>
      </dsp:nvSpPr>
      <dsp:spPr>
        <a:xfrm>
          <a:off x="3282859" y="2327"/>
          <a:ext cx="1663881"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a:t>Your Project</a:t>
          </a:r>
        </a:p>
      </dsp:txBody>
      <dsp:txXfrm>
        <a:off x="3282859" y="2327"/>
        <a:ext cx="1663881" cy="676842"/>
      </dsp:txXfrm>
    </dsp:sp>
    <dsp:sp modelId="{FE2806EB-67D9-4B7C-97F3-BE24FA882A88}">
      <dsp:nvSpPr>
        <dsp:cNvPr id="0" name=""/>
        <dsp:cNvSpPr/>
      </dsp:nvSpPr>
      <dsp:spPr>
        <a:xfrm>
          <a:off x="981019" y="963444"/>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a:t>Support</a:t>
          </a:r>
        </a:p>
      </dsp:txBody>
      <dsp:txXfrm>
        <a:off x="981019" y="963444"/>
        <a:ext cx="1353684" cy="676842"/>
      </dsp:txXfrm>
    </dsp:sp>
    <dsp:sp modelId="{D3FF5B15-8A48-4E7B-BA6F-AC5C1608185E}">
      <dsp:nvSpPr>
        <dsp:cNvPr id="0" name=""/>
        <dsp:cNvSpPr/>
      </dsp:nvSpPr>
      <dsp:spPr>
        <a:xfrm>
          <a:off x="1319440" y="1924560"/>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a:t>Fabrication Support</a:t>
          </a:r>
          <a:endParaRPr lang="en-US" sz="2300" kern="1200" dirty="0"/>
        </a:p>
      </dsp:txBody>
      <dsp:txXfrm>
        <a:off x="1319440" y="1924560"/>
        <a:ext cx="1353684" cy="676842"/>
      </dsp:txXfrm>
    </dsp:sp>
    <dsp:sp modelId="{54EBC71F-D61C-49EB-99BF-ED02E8F37E14}">
      <dsp:nvSpPr>
        <dsp:cNvPr id="0" name=""/>
        <dsp:cNvSpPr/>
      </dsp:nvSpPr>
      <dsp:spPr>
        <a:xfrm>
          <a:off x="1319440" y="2885676"/>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a:t>Purchasing</a:t>
          </a:r>
        </a:p>
      </dsp:txBody>
      <dsp:txXfrm>
        <a:off x="1319440" y="2885676"/>
        <a:ext cx="1353684" cy="676842"/>
      </dsp:txXfrm>
    </dsp:sp>
    <dsp:sp modelId="{1D4C2224-B046-4173-BDA6-E12AE5B1A184}">
      <dsp:nvSpPr>
        <dsp:cNvPr id="0" name=""/>
        <dsp:cNvSpPr/>
      </dsp:nvSpPr>
      <dsp:spPr>
        <a:xfrm>
          <a:off x="1319440" y="3846792"/>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a:t>Client</a:t>
          </a:r>
        </a:p>
      </dsp:txBody>
      <dsp:txXfrm>
        <a:off x="1319440" y="3846792"/>
        <a:ext cx="1353684" cy="676842"/>
      </dsp:txXfrm>
    </dsp:sp>
    <dsp:sp modelId="{83BA7217-54DB-4410-A150-7D4440C0EB93}">
      <dsp:nvSpPr>
        <dsp:cNvPr id="0" name=""/>
        <dsp:cNvSpPr/>
      </dsp:nvSpPr>
      <dsp:spPr>
        <a:xfrm>
          <a:off x="2618978" y="963444"/>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a:t>Students</a:t>
          </a:r>
        </a:p>
      </dsp:txBody>
      <dsp:txXfrm>
        <a:off x="2618978" y="963444"/>
        <a:ext cx="1353684" cy="676842"/>
      </dsp:txXfrm>
    </dsp:sp>
    <dsp:sp modelId="{BC6C077B-3365-4616-B0D6-BAFEC8A4A854}">
      <dsp:nvSpPr>
        <dsp:cNvPr id="0" name=""/>
        <dsp:cNvSpPr/>
      </dsp:nvSpPr>
      <dsp:spPr>
        <a:xfrm>
          <a:off x="4256936" y="963444"/>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a:t>PE</a:t>
          </a:r>
        </a:p>
      </dsp:txBody>
      <dsp:txXfrm>
        <a:off x="4256936" y="963444"/>
        <a:ext cx="1353684" cy="676842"/>
      </dsp:txXfrm>
    </dsp:sp>
    <dsp:sp modelId="{AAFDC39D-AE75-4D10-8F22-4F7CBC7B3A99}">
      <dsp:nvSpPr>
        <dsp:cNvPr id="0" name=""/>
        <dsp:cNvSpPr/>
      </dsp:nvSpPr>
      <dsp:spPr>
        <a:xfrm>
          <a:off x="5894895" y="963444"/>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a:t>CE</a:t>
          </a:r>
        </a:p>
      </dsp:txBody>
      <dsp:txXfrm>
        <a:off x="5894895" y="963444"/>
        <a:ext cx="1353684" cy="6768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DFA7F-2A1E-421A-821F-ACA8F1E9B88F}">
      <dsp:nvSpPr>
        <dsp:cNvPr id="0" name=""/>
        <dsp:cNvSpPr/>
      </dsp:nvSpPr>
      <dsp:spPr>
        <a:xfrm>
          <a:off x="2366117" y="954382"/>
          <a:ext cx="2532293" cy="253272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Student Team Members</a:t>
          </a:r>
        </a:p>
      </dsp:txBody>
      <dsp:txXfrm>
        <a:off x="2736963" y="1325291"/>
        <a:ext cx="1790601" cy="1790910"/>
      </dsp:txXfrm>
    </dsp:sp>
    <dsp:sp modelId="{3C8F1AF9-C715-4E3B-AA5A-879BB48DB4B5}">
      <dsp:nvSpPr>
        <dsp:cNvPr id="0" name=""/>
        <dsp:cNvSpPr/>
      </dsp:nvSpPr>
      <dsp:spPr>
        <a:xfrm>
          <a:off x="3144765" y="3298831"/>
          <a:ext cx="204141" cy="2041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37F1AD-86AA-4BD9-B470-464494E17441}">
      <dsp:nvSpPr>
        <dsp:cNvPr id="0" name=""/>
        <dsp:cNvSpPr/>
      </dsp:nvSpPr>
      <dsp:spPr>
        <a:xfrm>
          <a:off x="5061516" y="1982228"/>
          <a:ext cx="204141" cy="2041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C8B001-2DC2-45C6-B5BD-9F1C34899D31}">
      <dsp:nvSpPr>
        <dsp:cNvPr id="0" name=""/>
        <dsp:cNvSpPr/>
      </dsp:nvSpPr>
      <dsp:spPr>
        <a:xfrm>
          <a:off x="4085999" y="3516077"/>
          <a:ext cx="281539" cy="2819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30C190-5AA7-46BC-BE45-BF9B41B6050F}">
      <dsp:nvSpPr>
        <dsp:cNvPr id="0" name=""/>
        <dsp:cNvSpPr/>
      </dsp:nvSpPr>
      <dsp:spPr>
        <a:xfrm>
          <a:off x="5410199" y="3657600"/>
          <a:ext cx="204141" cy="2041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611D7B-EC26-4A92-AACF-B46E081EBD4C}">
      <dsp:nvSpPr>
        <dsp:cNvPr id="0" name=""/>
        <dsp:cNvSpPr/>
      </dsp:nvSpPr>
      <dsp:spPr>
        <a:xfrm>
          <a:off x="2819399" y="76200"/>
          <a:ext cx="204141" cy="2041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A05147-63E5-4462-BA99-6511A8C7DECB}">
      <dsp:nvSpPr>
        <dsp:cNvPr id="0" name=""/>
        <dsp:cNvSpPr/>
      </dsp:nvSpPr>
      <dsp:spPr>
        <a:xfrm>
          <a:off x="1331893" y="1170585"/>
          <a:ext cx="1514720" cy="15114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Project Engineer</a:t>
          </a:r>
        </a:p>
      </dsp:txBody>
      <dsp:txXfrm>
        <a:off x="1553719" y="1391938"/>
        <a:ext cx="1071068" cy="1068788"/>
      </dsp:txXfrm>
    </dsp:sp>
    <dsp:sp modelId="{340B68A0-B3AF-42BE-9CC1-AD7EC8C039E2}">
      <dsp:nvSpPr>
        <dsp:cNvPr id="0" name=""/>
        <dsp:cNvSpPr/>
      </dsp:nvSpPr>
      <dsp:spPr>
        <a:xfrm>
          <a:off x="3526557" y="1248117"/>
          <a:ext cx="281539" cy="2819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64BE37-188A-4312-8E9E-22688AC14F7F}">
      <dsp:nvSpPr>
        <dsp:cNvPr id="0" name=""/>
        <dsp:cNvSpPr/>
      </dsp:nvSpPr>
      <dsp:spPr>
        <a:xfrm>
          <a:off x="1671619" y="2742590"/>
          <a:ext cx="509055" cy="50917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E7E219-8E08-48DC-812C-4BEE24C33058}">
      <dsp:nvSpPr>
        <dsp:cNvPr id="0" name=""/>
        <dsp:cNvSpPr/>
      </dsp:nvSpPr>
      <dsp:spPr>
        <a:xfrm>
          <a:off x="4946042" y="685798"/>
          <a:ext cx="1454759" cy="151251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Chief Engineer</a:t>
          </a:r>
        </a:p>
      </dsp:txBody>
      <dsp:txXfrm>
        <a:off x="5159087" y="907301"/>
        <a:ext cx="1028669" cy="1069508"/>
      </dsp:txXfrm>
    </dsp:sp>
    <dsp:sp modelId="{6BC9E617-9B8A-4169-AE14-8941CF834CCE}">
      <dsp:nvSpPr>
        <dsp:cNvPr id="0" name=""/>
        <dsp:cNvSpPr/>
      </dsp:nvSpPr>
      <dsp:spPr>
        <a:xfrm>
          <a:off x="4724400" y="2590799"/>
          <a:ext cx="281539" cy="2819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D06CB3-486C-445B-9277-1D62A43BC4B1}">
      <dsp:nvSpPr>
        <dsp:cNvPr id="0" name=""/>
        <dsp:cNvSpPr/>
      </dsp:nvSpPr>
      <dsp:spPr>
        <a:xfrm>
          <a:off x="1477866" y="3348617"/>
          <a:ext cx="204141" cy="2041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85B42A-3AD6-48D3-A6FE-62F9C8CFF477}">
      <dsp:nvSpPr>
        <dsp:cNvPr id="0" name=""/>
        <dsp:cNvSpPr/>
      </dsp:nvSpPr>
      <dsp:spPr>
        <a:xfrm>
          <a:off x="4577567" y="3385527"/>
          <a:ext cx="204141" cy="2041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F9A8FC-07DE-4BF0-8A06-8F5C3FE32C41}">
      <dsp:nvSpPr>
        <dsp:cNvPr id="0" name=""/>
        <dsp:cNvSpPr/>
      </dsp:nvSpPr>
      <dsp:spPr>
        <a:xfrm>
          <a:off x="5417383" y="2784822"/>
          <a:ext cx="1480323" cy="87277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Purchasing</a:t>
          </a:r>
          <a:endParaRPr lang="en-US" sz="1100" kern="1200" dirty="0"/>
        </a:p>
      </dsp:txBody>
      <dsp:txXfrm>
        <a:off x="5634171" y="2912637"/>
        <a:ext cx="1046747" cy="617148"/>
      </dsp:txXfrm>
    </dsp:sp>
    <dsp:sp modelId="{1C75DBC3-1D06-46DB-BF62-8850C683673B}">
      <dsp:nvSpPr>
        <dsp:cNvPr id="0" name=""/>
        <dsp:cNvSpPr/>
      </dsp:nvSpPr>
      <dsp:spPr>
        <a:xfrm>
          <a:off x="5352405" y="2670627"/>
          <a:ext cx="204141" cy="2041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0C378E-6331-446E-BD84-92C4F1380207}">
      <dsp:nvSpPr>
        <dsp:cNvPr id="0" name=""/>
        <dsp:cNvSpPr/>
      </dsp:nvSpPr>
      <dsp:spPr>
        <a:xfrm>
          <a:off x="2438402" y="3587588"/>
          <a:ext cx="1528042" cy="102965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Fabrication Support</a:t>
          </a:r>
        </a:p>
      </dsp:txBody>
      <dsp:txXfrm>
        <a:off x="2662179" y="3738378"/>
        <a:ext cx="1080488" cy="728076"/>
      </dsp:txXfrm>
    </dsp:sp>
    <dsp:sp modelId="{4E7DC993-CDDA-4900-90DA-66995C4B1E8D}">
      <dsp:nvSpPr>
        <dsp:cNvPr id="0" name=""/>
        <dsp:cNvSpPr/>
      </dsp:nvSpPr>
      <dsp:spPr>
        <a:xfrm>
          <a:off x="3607071" y="3552738"/>
          <a:ext cx="204141" cy="2041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6576AC-19E0-4074-A0EA-251242FE1EB1}">
      <dsp:nvSpPr>
        <dsp:cNvPr id="0" name=""/>
        <dsp:cNvSpPr/>
      </dsp:nvSpPr>
      <dsp:spPr>
        <a:xfrm>
          <a:off x="3468706" y="-91281"/>
          <a:ext cx="1430936" cy="139478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Client</a:t>
          </a:r>
          <a:endParaRPr lang="en-US" sz="1100" kern="1200" dirty="0"/>
        </a:p>
      </dsp:txBody>
      <dsp:txXfrm>
        <a:off x="3678262" y="112980"/>
        <a:ext cx="1011824" cy="986261"/>
      </dsp:txXfrm>
    </dsp:sp>
    <dsp:sp modelId="{50F6F357-755D-48CA-B498-97FA75FE6693}">
      <dsp:nvSpPr>
        <dsp:cNvPr id="0" name=""/>
        <dsp:cNvSpPr/>
      </dsp:nvSpPr>
      <dsp:spPr>
        <a:xfrm>
          <a:off x="2514600" y="762000"/>
          <a:ext cx="204141" cy="2041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444035-FE3A-4C89-98B3-26FAFE157872}">
      <dsp:nvSpPr>
        <dsp:cNvPr id="0" name=""/>
        <dsp:cNvSpPr/>
      </dsp:nvSpPr>
      <dsp:spPr>
        <a:xfrm>
          <a:off x="4776860" y="344735"/>
          <a:ext cx="204141" cy="2041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Write One Related Need on a Post-It</a:t>
          </a:r>
        </a:p>
      </dsp:txBody>
      <dsp:txXfrm>
        <a:off x="4517237" y="1579625"/>
        <a:ext cx="1545053" cy="9045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98" tIns="47100" rIns="94198" bIns="47100" rtlCol="0"/>
          <a:lstStyle>
            <a:lvl1pPr algn="l">
              <a:defRPr sz="1200"/>
            </a:lvl1pPr>
          </a:lstStyle>
          <a:p>
            <a:endParaRPr lang="en-US" dirty="0"/>
          </a:p>
        </p:txBody>
      </p:sp>
      <p:sp>
        <p:nvSpPr>
          <p:cNvPr id="3" name="Date Placeholder 2"/>
          <p:cNvSpPr>
            <a:spLocks noGrp="1"/>
          </p:cNvSpPr>
          <p:nvPr>
            <p:ph type="dt" idx="1"/>
          </p:nvPr>
        </p:nvSpPr>
        <p:spPr>
          <a:xfrm>
            <a:off x="4023094" y="0"/>
            <a:ext cx="3077739" cy="469424"/>
          </a:xfrm>
          <a:prstGeom prst="rect">
            <a:avLst/>
          </a:prstGeom>
        </p:spPr>
        <p:txBody>
          <a:bodyPr vert="horz" lIns="94198" tIns="47100" rIns="94198" bIns="47100" rtlCol="0"/>
          <a:lstStyle>
            <a:lvl1pPr algn="r">
              <a:defRPr sz="1200"/>
            </a:lvl1pPr>
          </a:lstStyle>
          <a:p>
            <a:fld id="{D0FE861C-486B-4E18-A0E9-A790238A915C}" type="datetimeFigureOut">
              <a:rPr lang="en-US" smtClean="0"/>
              <a:t>7/15/2024</a:t>
            </a:fld>
            <a:endParaRPr lang="en-US" dirty="0"/>
          </a:p>
        </p:txBody>
      </p:sp>
      <p:sp>
        <p:nvSpPr>
          <p:cNvPr id="4" name="Slide Image Placeholder 3"/>
          <p:cNvSpPr>
            <a:spLocks noGrp="1" noRot="1" noChangeAspect="1"/>
          </p:cNvSpPr>
          <p:nvPr>
            <p:ph type="sldImg" idx="2"/>
          </p:nvPr>
        </p:nvSpPr>
        <p:spPr>
          <a:xfrm>
            <a:off x="1203325" y="701675"/>
            <a:ext cx="4695825" cy="3521075"/>
          </a:xfrm>
          <a:prstGeom prst="rect">
            <a:avLst/>
          </a:prstGeom>
          <a:noFill/>
          <a:ln w="12700">
            <a:solidFill>
              <a:prstClr val="black"/>
            </a:solidFill>
          </a:ln>
        </p:spPr>
        <p:txBody>
          <a:bodyPr vert="horz" lIns="94198" tIns="47100" rIns="94198" bIns="47100"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198" tIns="47100" rIns="94198" bIns="471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69424"/>
          </a:xfrm>
          <a:prstGeom prst="rect">
            <a:avLst/>
          </a:prstGeom>
        </p:spPr>
        <p:txBody>
          <a:bodyPr vert="horz" lIns="94198" tIns="47100" rIns="94198" bIns="4710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3"/>
            <a:ext cx="3077739" cy="469424"/>
          </a:xfrm>
          <a:prstGeom prst="rect">
            <a:avLst/>
          </a:prstGeom>
        </p:spPr>
        <p:txBody>
          <a:bodyPr vert="horz" lIns="94198" tIns="47100" rIns="94198" bIns="47100"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32</a:t>
            </a:fld>
            <a:endParaRPr lang="en-US" dirty="0"/>
          </a:p>
        </p:txBody>
      </p:sp>
    </p:spTree>
    <p:extLst>
      <p:ext uri="{BB962C8B-B14F-4D97-AF65-F5344CB8AC3E}">
        <p14:creationId xmlns:p14="http://schemas.microsoft.com/office/powerpoint/2010/main" val="1118400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 discussion here about </a:t>
            </a:r>
            <a:r>
              <a:rPr lang="en-US" u="sng" dirty="0"/>
              <a:t>building on</a:t>
            </a:r>
            <a:r>
              <a:rPr lang="en-US" u="none" dirty="0"/>
              <a:t> what was learned in IED as opposed to IED refresher</a:t>
            </a:r>
            <a:endParaRPr lang="en-US" dirty="0"/>
          </a:p>
          <a:p>
            <a:r>
              <a:rPr lang="en-US"/>
              <a:t>Yogi Berra – If you don’t know where you are going, you’ll end up somewhere else</a:t>
            </a: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33</a:t>
            </a:fld>
            <a:endParaRPr lang="en-US" dirty="0"/>
          </a:p>
        </p:txBody>
      </p:sp>
    </p:spTree>
    <p:extLst>
      <p:ext uri="{BB962C8B-B14F-4D97-AF65-F5344CB8AC3E}">
        <p14:creationId xmlns:p14="http://schemas.microsoft.com/office/powerpoint/2010/main" val="1952191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3617022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37</a:t>
            </a:fld>
            <a:endParaRPr lang="en-US" dirty="0"/>
          </a:p>
        </p:txBody>
      </p:sp>
    </p:spTree>
    <p:extLst>
      <p:ext uri="{BB962C8B-B14F-4D97-AF65-F5344CB8AC3E}">
        <p14:creationId xmlns:p14="http://schemas.microsoft.com/office/powerpoint/2010/main" val="2596907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38</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different from industry</a:t>
            </a:r>
          </a:p>
        </p:txBody>
      </p:sp>
      <p:sp>
        <p:nvSpPr>
          <p:cNvPr id="4" name="Slide Number Placeholder 3"/>
          <p:cNvSpPr>
            <a:spLocks noGrp="1"/>
          </p:cNvSpPr>
          <p:nvPr>
            <p:ph type="sldNum" sz="quarter" idx="5"/>
          </p:nvPr>
        </p:nvSpPr>
        <p:spPr/>
        <p:txBody>
          <a:bodyPr/>
          <a:lstStyle/>
          <a:p>
            <a:fld id="{DF811066-0135-4CAA-8AD4-89A97190AC00}" type="slidenum">
              <a:rPr lang="en-US" smtClean="0"/>
              <a:t>40</a:t>
            </a:fld>
            <a:endParaRPr lang="en-US" dirty="0"/>
          </a:p>
        </p:txBody>
      </p:sp>
    </p:spTree>
    <p:extLst>
      <p:ext uri="{BB962C8B-B14F-4D97-AF65-F5344CB8AC3E}">
        <p14:creationId xmlns:p14="http://schemas.microsoft.com/office/powerpoint/2010/main" val="748444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41</a:t>
            </a:fld>
            <a:endParaRPr lang="en-US" dirty="0"/>
          </a:p>
        </p:txBody>
      </p:sp>
    </p:spTree>
    <p:extLst>
      <p:ext uri="{BB962C8B-B14F-4D97-AF65-F5344CB8AC3E}">
        <p14:creationId xmlns:p14="http://schemas.microsoft.com/office/powerpoint/2010/main" val="2878128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Open the link, show it’s contents, done! Do NOT read it to them!!!</a:t>
            </a:r>
          </a:p>
        </p:txBody>
      </p:sp>
      <p:sp>
        <p:nvSpPr>
          <p:cNvPr id="4" name="Slide Number Placeholder 3"/>
          <p:cNvSpPr>
            <a:spLocks noGrp="1"/>
          </p:cNvSpPr>
          <p:nvPr>
            <p:ph type="sldNum" sz="quarter" idx="5"/>
          </p:nvPr>
        </p:nvSpPr>
        <p:spPr/>
        <p:txBody>
          <a:bodyPr/>
          <a:lstStyle/>
          <a:p>
            <a:fld id="{DF811066-0135-4CAA-8AD4-89A97190AC00}" type="slidenum">
              <a:rPr lang="en-US" smtClean="0"/>
              <a:t>43</a:t>
            </a:fld>
            <a:endParaRPr lang="en-US" dirty="0"/>
          </a:p>
        </p:txBody>
      </p:sp>
    </p:spTree>
    <p:extLst>
      <p:ext uri="{BB962C8B-B14F-4D97-AF65-F5344CB8AC3E}">
        <p14:creationId xmlns:p14="http://schemas.microsoft.com/office/powerpoint/2010/main" val="2367055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528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 – </a:t>
            </a:r>
            <a:r>
              <a:rPr lang="en-US" i="1" dirty="0"/>
              <a:t>Not re-learning IED material – building on what was learned</a:t>
            </a:r>
            <a:endParaRPr lang="en-US" dirty="0"/>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46</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Tuckman’s stages of team development – learned in IED, practiced and built on in CD</a:t>
            </a:r>
          </a:p>
        </p:txBody>
      </p:sp>
      <p:sp>
        <p:nvSpPr>
          <p:cNvPr id="4" name="Slide Number Placeholder 3"/>
          <p:cNvSpPr>
            <a:spLocks noGrp="1"/>
          </p:cNvSpPr>
          <p:nvPr>
            <p:ph type="sldNum" sz="quarter" idx="5"/>
          </p:nvPr>
        </p:nvSpPr>
        <p:spPr/>
        <p:txBody>
          <a:bodyPr/>
          <a:lstStyle/>
          <a:p>
            <a:fld id="{DF811066-0135-4CAA-8AD4-89A97190AC00}" type="slidenum">
              <a:rPr lang="en-US" smtClean="0"/>
              <a:t>49</a:t>
            </a:fld>
            <a:endParaRPr lang="en-US" dirty="0"/>
          </a:p>
        </p:txBody>
      </p:sp>
    </p:spTree>
    <p:extLst>
      <p:ext uri="{BB962C8B-B14F-4D97-AF65-F5344CB8AC3E}">
        <p14:creationId xmlns:p14="http://schemas.microsoft.com/office/powerpoint/2010/main" val="38295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50</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52</a:t>
            </a:fld>
            <a:endParaRPr lang="en-US" dirty="0"/>
          </a:p>
        </p:txBody>
      </p:sp>
    </p:spTree>
    <p:extLst>
      <p:ext uri="{BB962C8B-B14F-4D97-AF65-F5344CB8AC3E}">
        <p14:creationId xmlns:p14="http://schemas.microsoft.com/office/powerpoint/2010/main" val="2688174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3094094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RATHER than explicitly have this as an activity, acknowledge that it will happen organically during Needs definition.</a:t>
            </a:r>
          </a:p>
        </p:txBody>
      </p:sp>
      <p:sp>
        <p:nvSpPr>
          <p:cNvPr id="4" name="Slide Number Placeholder 3"/>
          <p:cNvSpPr>
            <a:spLocks noGrp="1"/>
          </p:cNvSpPr>
          <p:nvPr>
            <p:ph type="sldNum" sz="quarter" idx="5"/>
          </p:nvPr>
        </p:nvSpPr>
        <p:spPr/>
        <p:txBody>
          <a:bodyPr/>
          <a:lstStyle/>
          <a:p>
            <a:fld id="{DF811066-0135-4CAA-8AD4-89A97190AC00}" type="slidenum">
              <a:rPr lang="en-US" smtClean="0"/>
              <a:t>54</a:t>
            </a:fld>
            <a:endParaRPr lang="en-US" dirty="0"/>
          </a:p>
        </p:txBody>
      </p:sp>
    </p:spTree>
    <p:extLst>
      <p:ext uri="{BB962C8B-B14F-4D97-AF65-F5344CB8AC3E}">
        <p14:creationId xmlns:p14="http://schemas.microsoft.com/office/powerpoint/2010/main" val="3744902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65</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a:t>
            </a:r>
          </a:p>
          <a:p>
            <a:r>
              <a:rPr lang="en-US" dirty="0"/>
              <a:t>Continuing projects should</a:t>
            </a:r>
            <a:r>
              <a:rPr lang="en-US" baseline="0" dirty="0"/>
              <a:t> follow Track C or D</a:t>
            </a:r>
          </a:p>
          <a:p>
            <a:r>
              <a:rPr lang="en-US" baseline="0" dirty="0"/>
              <a:t>New projects can follow A, B, E or F</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67</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659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69</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72</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 – </a:t>
            </a:r>
            <a:r>
              <a:rPr lang="en-US" i="1" dirty="0"/>
              <a:t>Not re-learning IED material – building on what was learned</a:t>
            </a:r>
            <a:endParaRPr lang="en-US" dirty="0"/>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73</a:t>
            </a:fld>
            <a:endParaRPr lang="en-US" dirty="0"/>
          </a:p>
        </p:txBody>
      </p:sp>
    </p:spTree>
    <p:extLst>
      <p:ext uri="{BB962C8B-B14F-4D97-AF65-F5344CB8AC3E}">
        <p14:creationId xmlns:p14="http://schemas.microsoft.com/office/powerpoint/2010/main" val="42369809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74</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(Make clear for new vs. continuing on slide)</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82</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072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 Product Design and Development, Ulrich,</a:t>
            </a:r>
            <a:r>
              <a:rPr lang="en-US" baseline="0" dirty="0" smtClean="0"/>
              <a:t> Eppinger, and Yang</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85</a:t>
            </a:fld>
            <a:endParaRPr lang="en-US" dirty="0"/>
          </a:p>
        </p:txBody>
      </p:sp>
    </p:spTree>
    <p:extLst>
      <p:ext uri="{BB962C8B-B14F-4D97-AF65-F5344CB8AC3E}">
        <p14:creationId xmlns:p14="http://schemas.microsoft.com/office/powerpoint/2010/main" val="19877021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92</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1056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97</a:t>
            </a:fld>
            <a:endParaRPr lang="en-US" dirty="0"/>
          </a:p>
        </p:txBody>
      </p:sp>
    </p:spTree>
    <p:extLst>
      <p:ext uri="{BB962C8B-B14F-4D97-AF65-F5344CB8AC3E}">
        <p14:creationId xmlns:p14="http://schemas.microsoft.com/office/powerpoint/2010/main" val="2536540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13</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dirty="0"/>
              <a:t>Don’t have anyone introduce themselves. Students will meet their PE and CE soon enough</a:t>
            </a:r>
          </a:p>
        </p:txBody>
      </p:sp>
    </p:spTree>
    <p:extLst>
      <p:ext uri="{BB962C8B-B14F-4D97-AF65-F5344CB8AC3E}">
        <p14:creationId xmlns:p14="http://schemas.microsoft.com/office/powerpoint/2010/main" val="2777853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98</a:t>
            </a:fld>
            <a:endParaRPr lang="en-US" dirty="0"/>
          </a:p>
        </p:txBody>
      </p:sp>
    </p:spTree>
    <p:extLst>
      <p:ext uri="{BB962C8B-B14F-4D97-AF65-F5344CB8AC3E}">
        <p14:creationId xmlns:p14="http://schemas.microsoft.com/office/powerpoint/2010/main" val="39084774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 </a:t>
            </a:r>
          </a:p>
        </p:txBody>
      </p:sp>
      <p:sp>
        <p:nvSpPr>
          <p:cNvPr id="4" name="Slide Number Placeholder 3"/>
          <p:cNvSpPr>
            <a:spLocks noGrp="1"/>
          </p:cNvSpPr>
          <p:nvPr>
            <p:ph type="sldNum" sz="quarter" idx="5"/>
          </p:nvPr>
        </p:nvSpPr>
        <p:spPr/>
        <p:txBody>
          <a:bodyPr/>
          <a:lstStyle/>
          <a:p>
            <a:fld id="{DF811066-0135-4CAA-8AD4-89A97190AC00}" type="slidenum">
              <a:rPr lang="en-US" smtClean="0"/>
              <a:t>105</a:t>
            </a:fld>
            <a:endParaRPr lang="en-US" dirty="0"/>
          </a:p>
        </p:txBody>
      </p:sp>
    </p:spTree>
    <p:extLst>
      <p:ext uri="{BB962C8B-B14F-4D97-AF65-F5344CB8AC3E}">
        <p14:creationId xmlns:p14="http://schemas.microsoft.com/office/powerpoint/2010/main" val="26177506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 </a:t>
            </a:r>
          </a:p>
        </p:txBody>
      </p:sp>
      <p:sp>
        <p:nvSpPr>
          <p:cNvPr id="4" name="Slide Number Placeholder 3"/>
          <p:cNvSpPr>
            <a:spLocks noGrp="1"/>
          </p:cNvSpPr>
          <p:nvPr>
            <p:ph type="sldNum" sz="quarter" idx="5"/>
          </p:nvPr>
        </p:nvSpPr>
        <p:spPr/>
        <p:txBody>
          <a:bodyPr/>
          <a:lstStyle/>
          <a:p>
            <a:fld id="{DF811066-0135-4CAA-8AD4-89A97190AC00}" type="slidenum">
              <a:rPr lang="en-US" smtClean="0"/>
              <a:t>106</a:t>
            </a:fld>
            <a:endParaRPr lang="en-US" dirty="0"/>
          </a:p>
        </p:txBody>
      </p:sp>
    </p:spTree>
    <p:extLst>
      <p:ext uri="{BB962C8B-B14F-4D97-AF65-F5344CB8AC3E}">
        <p14:creationId xmlns:p14="http://schemas.microsoft.com/office/powerpoint/2010/main" val="10014965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a:p>
            <a:r>
              <a:rPr lang="en-US" dirty="0">
                <a:latin typeface="Times New Roman" pitchFamily="18" charset="0"/>
              </a:rPr>
              <a:t>Some possible items: What is it used for? What kind of vehicle? How big? What kind of vehicle? To transport</a:t>
            </a:r>
            <a:r>
              <a:rPr lang="en-US" baseline="0" dirty="0">
                <a:latin typeface="Times New Roman" pitchFamily="18" charset="0"/>
              </a:rPr>
              <a:t> what (people)? How many people will it carry? What does it look like? What does it do? Does it move by itself? </a:t>
            </a:r>
            <a:endParaRPr lang="en-US" dirty="0">
              <a:latin typeface="Times New Roman"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14840920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extLst>
      <p:ext uri="{BB962C8B-B14F-4D97-AF65-F5344CB8AC3E}">
        <p14:creationId xmlns:p14="http://schemas.microsoft.com/office/powerpoint/2010/main" val="7210433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6.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607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Capture these for our notes</a:t>
            </a:r>
          </a:p>
        </p:txBody>
      </p:sp>
      <p:sp>
        <p:nvSpPr>
          <p:cNvPr id="4" name="Slide Number Placeholder 3"/>
          <p:cNvSpPr>
            <a:spLocks noGrp="1"/>
          </p:cNvSpPr>
          <p:nvPr>
            <p:ph type="sldNum" sz="quarter" idx="5"/>
          </p:nvPr>
        </p:nvSpPr>
        <p:spPr/>
        <p:txBody>
          <a:bodyPr/>
          <a:lstStyle/>
          <a:p>
            <a:fld id="{DF811066-0135-4CAA-8AD4-89A97190AC00}" type="slidenum">
              <a:rPr lang="en-US" smtClean="0"/>
              <a:t>14</a:t>
            </a:fld>
            <a:endParaRPr lang="en-US" dirty="0"/>
          </a:p>
        </p:txBody>
      </p:sp>
    </p:spTree>
    <p:extLst>
      <p:ext uri="{BB962C8B-B14F-4D97-AF65-F5344CB8AC3E}">
        <p14:creationId xmlns:p14="http://schemas.microsoft.com/office/powerpoint/2010/main" val="862975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125</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126</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130</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131</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134</a:t>
            </a:fld>
            <a:endParaRPr lang="en-US" dirty="0"/>
          </a:p>
        </p:txBody>
      </p:sp>
    </p:spTree>
    <p:extLst>
      <p:ext uri="{BB962C8B-B14F-4D97-AF65-F5344CB8AC3E}">
        <p14:creationId xmlns:p14="http://schemas.microsoft.com/office/powerpoint/2010/main" val="16574423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7.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934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2342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building a house as example</a:t>
            </a:r>
          </a:p>
        </p:txBody>
      </p:sp>
      <p:sp>
        <p:nvSpPr>
          <p:cNvPr id="4" name="Slide Number Placeholder 3"/>
          <p:cNvSpPr>
            <a:spLocks noGrp="1"/>
          </p:cNvSpPr>
          <p:nvPr>
            <p:ph type="sldNum" sz="quarter" idx="10"/>
          </p:nvPr>
        </p:nvSpPr>
        <p:spPr/>
        <p:txBody>
          <a:bodyPr/>
          <a:lstStyle/>
          <a:p>
            <a:fld id="{5C821964-560F-4BDB-BAAF-EC529F5D9B05}" type="slidenum">
              <a:rPr lang="en-US" smtClean="0"/>
              <a:t>145</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148</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149</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21050318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1359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156</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38773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163</a:t>
            </a:fld>
            <a:endParaRPr lang="en-US" dirty="0"/>
          </a:p>
        </p:txBody>
      </p:sp>
    </p:spTree>
    <p:extLst>
      <p:ext uri="{BB962C8B-B14F-4D97-AF65-F5344CB8AC3E}">
        <p14:creationId xmlns:p14="http://schemas.microsoft.com/office/powerpoint/2010/main" val="40971461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BFB2-EE6D-D9B9-55BE-657A384B45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125D30-E006-0CCF-A379-F498CB18D8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AEFBFD-4345-F499-AD72-9968E081F677}"/>
              </a:ext>
            </a:extLst>
          </p:cNvPr>
          <p:cNvSpPr>
            <a:spLocks noGrp="1"/>
          </p:cNvSpPr>
          <p:nvPr>
            <p:ph type="body" idx="1"/>
          </p:nvPr>
        </p:nvSpPr>
        <p:spPr/>
        <p:txBody>
          <a:bodyPr/>
          <a:lstStyle/>
          <a:p>
            <a:r>
              <a:rPr lang="en-US" dirty="0"/>
              <a:t>Day 9</a:t>
            </a:r>
          </a:p>
          <a:p>
            <a:endParaRPr lang="en-US" dirty="0"/>
          </a:p>
        </p:txBody>
      </p:sp>
      <p:sp>
        <p:nvSpPr>
          <p:cNvPr id="4" name="Slide Number Placeholder 3">
            <a:extLst>
              <a:ext uri="{FF2B5EF4-FFF2-40B4-BE49-F238E27FC236}">
                <a16:creationId xmlns:a16="http://schemas.microsoft.com/office/drawing/2014/main" id="{40E3939F-618D-36D3-328B-35DE6F5FD6C3}"/>
              </a:ext>
            </a:extLst>
          </p:cNvPr>
          <p:cNvSpPr>
            <a:spLocks noGrp="1"/>
          </p:cNvSpPr>
          <p:nvPr>
            <p:ph type="sldNum" sz="quarter" idx="10"/>
          </p:nvPr>
        </p:nvSpPr>
        <p:spPr/>
        <p:txBody>
          <a:bodyPr/>
          <a:lstStyle/>
          <a:p>
            <a:fld id="{5C821964-560F-4BDB-BAAF-EC529F5D9B05}" type="slidenum">
              <a:rPr lang="en-US" smtClean="0"/>
              <a:t>166</a:t>
            </a:fld>
            <a:endParaRPr lang="en-US" dirty="0"/>
          </a:p>
        </p:txBody>
      </p:sp>
    </p:spTree>
    <p:extLst>
      <p:ext uri="{BB962C8B-B14F-4D97-AF65-F5344CB8AC3E}">
        <p14:creationId xmlns:p14="http://schemas.microsoft.com/office/powerpoint/2010/main" val="36678607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167</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19</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1029104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513F1D-B2AA-48CF-93C4-F9C9035B693D}" type="datetime1">
              <a:rPr lang="en-US" smtClean="0"/>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A21CB-5BB2-49FE-A24C-634DDCE3D048}" type="datetime1">
              <a:rPr lang="en-US" smtClean="0"/>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0E696-AAED-4211-8FBC-08CFB93FFA9E}" type="datetime1">
              <a:rPr lang="en-US" smtClean="0"/>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DA997CF-7B20-4037-8BB1-29DEE50F02AE}" type="datetime1">
              <a:rPr lang="en-US" smtClean="0"/>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F6846-6ABD-46BF-BC24-C049DB9A2E81}" type="datetime1">
              <a:rPr lang="en-US" smtClean="0"/>
              <a:t>7/15/2024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C702CF-3A95-40F7-B3FF-C7ACABDA521C}" type="datetime1">
              <a:rPr lang="en-US" smtClean="0"/>
              <a:t>7/15/2024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1B6DBD-D619-476C-A397-43FAB1B8FBF8}" type="datetime1">
              <a:rPr lang="en-US" smtClean="0"/>
              <a:t>7/15/2024</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402898-4514-43E7-8F08-E2BF9B58C8B3}" type="datetime1">
              <a:rPr lang="en-US" smtClean="0"/>
              <a:t>7/15/2024</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B7441A-0BAC-4952-AEC7-804CF968087C}" type="datetime1">
              <a:rPr lang="en-US" smtClean="0"/>
              <a:t>7/15/2024</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F6033-F7CB-4E51-A93B-A78296EA5E62}" type="datetime1">
              <a:rPr lang="en-US" smtClean="0"/>
              <a:t>7/15/2024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3776EA7-9C35-46B6-B9DB-FF0ADC37837B}" type="datetime1">
              <a:rPr lang="en-US" smtClean="0"/>
              <a:t>7/15/2024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E3EC58-201F-4D04-9156-B136F8447585}" type="datetime1">
              <a:rPr lang="en-US" smtClean="0"/>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A02D5F1-911D-4491-8EEA-C2317AD3850A}" type="datetime1">
              <a:rPr lang="en-US" smtClean="0"/>
              <a:t>7/15/2024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E2E5C9-FB0E-491A-A38A-C4A45A87FCC9}" type="datetime1">
              <a:rPr lang="en-US" smtClean="0"/>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5ADD67-4450-48DE-B33D-B16558549A02}" type="datetime1">
              <a:rPr lang="en-US" smtClean="0"/>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42787DC-5E04-4CA3-8038-0D285C245AE6}" type="datetime1">
              <a:rPr lang="en-US" smtClean="0"/>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8445AE-B20B-4E6A-9DE4-F8FD45E32BB2}" type="datetime1">
              <a:rPr lang="en-US" smtClean="0"/>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FEED8B-7C15-4B6C-ACFF-A11CE195747F}" type="datetime1">
              <a:rPr lang="en-US" smtClean="0"/>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9458E4-984F-4265-A75F-5738CAD3C9C7}" type="datetime1">
              <a:rPr lang="en-US" smtClean="0"/>
              <a:t>7/15/2024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DD6CF5-1CF5-4EB6-9763-76F030CDC0A3}" type="datetime1">
              <a:rPr lang="en-US" smtClean="0"/>
              <a:t>7/15/2024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2B517-0625-484D-A470-34676D65FB5B}" type="datetime1">
              <a:rPr lang="en-US" smtClean="0"/>
              <a:t>7/15/2024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2139A-1B98-42B3-98CD-F1AC60E96582}" type="datetime1">
              <a:rPr lang="en-US" smtClean="0"/>
              <a:t>7/15/2024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3D7704-E511-4B55-A70E-9C0CB04EB5B5}" type="datetime1">
              <a:rPr lang="en-US" smtClean="0"/>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052704-FA72-4C57-8162-5A410785F17F}" type="datetime1">
              <a:rPr lang="en-US" smtClean="0"/>
              <a:t>7/15/2024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55F94EF-CEBE-4BB9-BD2E-D4B5F0B5A003}" type="datetime1">
              <a:rPr lang="en-US" smtClean="0"/>
              <a:t>7/15/2024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42C9A1-080F-4081-A9B6-14ED6624200E}" type="datetime1">
              <a:rPr lang="en-US" smtClean="0"/>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6FF09-FEB5-4309-BAE4-619043613F09}" type="datetime1">
              <a:rPr lang="en-US" smtClean="0"/>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2833EA-2445-4601-B311-ED5E98BECADB}" type="datetime1">
              <a:rPr lang="en-US" smtClean="0"/>
              <a:t>7/15/2024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330B92-8069-4533-A3E9-97D271154CB6}" type="datetime1">
              <a:rPr lang="en-US" smtClean="0"/>
              <a:t>7/15/2024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CE84CA-8EB9-496F-96CD-9BDC9583437D}" type="datetime1">
              <a:rPr lang="en-US" smtClean="0"/>
              <a:t>7/15/2024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E15C4-9F9C-4149-BE4D-08125668915A}" type="datetime1">
              <a:rPr lang="en-US" smtClean="0"/>
              <a:t>7/15/2024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C13D4-7426-4595-A306-E8BD12F4766C}" type="datetime1">
              <a:rPr lang="en-US" smtClean="0"/>
              <a:t>7/15/2024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A6B048-E9D0-4C1F-B98C-60472DB25604}" type="datetime1">
              <a:rPr lang="en-US" smtClean="0"/>
              <a:t>7/15/2024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FEC0D-907B-42B8-9AE8-46C379D1B514}" type="datetime1">
              <a:rPr lang="en-US" smtClean="0"/>
              <a:t>7/15/2024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06066E1-CACC-41F6-AF95-5F3B4F34AD66}" type="datetime1">
              <a:rPr lang="en-US" smtClean="0"/>
              <a:t>7/15/2024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59D3F47-7496-4295-8C12-198760B09013}" type="datetime1">
              <a:rPr lang="en-US" smtClean="0"/>
              <a:t>7/15/2024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Rubrics/Needs%20and%20Requirements%20rubric.docx" TargetMode="External"/><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7.png"/><Relationship Id="rId3" Type="http://schemas.openxmlformats.org/officeDocument/2006/relationships/diagramLayout" Target="../diagrams/layout2.xml"/><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6.png"/><Relationship Id="rId5" Type="http://schemas.openxmlformats.org/officeDocument/2006/relationships/diagramColors" Target="../diagrams/colors2.xml"/><Relationship Id="rId10" Type="http://schemas.openxmlformats.org/officeDocument/2006/relationships/image" Target="../media/image7.svg"/><Relationship Id="rId4" Type="http://schemas.openxmlformats.org/officeDocument/2006/relationships/diagramQuickStyle" Target="../diagrams/quickStyle2.xml"/><Relationship Id="rId9" Type="http://schemas.openxmlformats.org/officeDocument/2006/relationships/image" Target="../media/image5.png"/><Relationship Id="rId14" Type="http://schemas.openxmlformats.org/officeDocument/2006/relationships/image" Target="../media/image11.sv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Documentation"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wiki/Engineering_Tools_and_Methods_Worksheet"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12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1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jp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1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wiki/Templates_and_Forms" TargetMode="External"/></Relationships>
</file>

<file path=ppt/slides/_rels/slide14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Creating%20Versions%20from%20your%20Statement%20of%20Work.mp4" TargetMode="External"/><Relationship Id="rId2" Type="http://schemas.openxmlformats.org/officeDocument/2006/relationships/hyperlink" Target="https://designlab.eng.rpi.edu/edn/projects/capstone-support-dev/wiki/Risks_Associated_with_Project_Plans" TargetMode="External"/><Relationship Id="rId1" Type="http://schemas.openxmlformats.org/officeDocument/2006/relationships/slideLayout" Target="../slideLayouts/slideLayout24.xml"/></Relationships>
</file>

<file path=ppt/slides/_rels/slide15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15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s>
</file>

<file path=ppt/slides/_rels/slide16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3" Type="http://schemas.openxmlformats.org/officeDocument/2006/relationships/hyperlink" Target="https://designlab.eng.rpi.edu/edn/projects/capstone-support-dev/wiki/Board_of_Directors_Review" TargetMode="External"/><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Tasks_and_Due_Dates" TargetMode="External"/></Relationships>
</file>

<file path=ppt/slides/_rels/slide16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36.xml"/><Relationship Id="rId3" Type="http://schemas.openxmlformats.org/officeDocument/2006/relationships/slide" Target="slide44.xml"/><Relationship Id="rId7" Type="http://schemas.openxmlformats.org/officeDocument/2006/relationships/slide" Target="slide123.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95.xml"/><Relationship Id="rId5" Type="http://schemas.openxmlformats.org/officeDocument/2006/relationships/slide" Target="slide82.xml"/><Relationship Id="rId10" Type="http://schemas.openxmlformats.org/officeDocument/2006/relationships/slide" Target="slide154.xml"/><Relationship Id="rId4" Type="http://schemas.openxmlformats.org/officeDocument/2006/relationships/slide" Target="slide67.xml"/><Relationship Id="rId9" Type="http://schemas.openxmlformats.org/officeDocument/2006/relationships/slide" Target="slide14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3.xml"/><Relationship Id="rId7" Type="http://schemas.openxmlformats.org/officeDocument/2006/relationships/image" Target="../media/image2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8.xml"/><Relationship Id="rId5" Type="http://schemas.openxmlformats.org/officeDocument/2006/relationships/tags" Target="../tags/tag5.xml"/><Relationship Id="rId4" Type="http://schemas.openxmlformats.org/officeDocument/2006/relationships/tags" Target="../tags/tag4.xml"/></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8.xml"/><Relationship Id="rId7" Type="http://schemas.openxmlformats.org/officeDocument/2006/relationships/image" Target="../media/image24.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8.xml"/><Relationship Id="rId5" Type="http://schemas.openxmlformats.org/officeDocument/2006/relationships/tags" Target="../tags/tag10.xml"/><Relationship Id="rId4" Type="http://schemas.openxmlformats.org/officeDocument/2006/relationships/tags" Target="../tags/tag9.xml"/></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13.xml"/><Relationship Id="rId7" Type="http://schemas.openxmlformats.org/officeDocument/2006/relationships/image" Target="../media/image24.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18.xml"/><Relationship Id="rId5" Type="http://schemas.openxmlformats.org/officeDocument/2006/relationships/tags" Target="../tags/tag15.xml"/><Relationship Id="rId4" Type="http://schemas.openxmlformats.org/officeDocument/2006/relationships/tags" Target="../tags/tag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docs.google.com/spreadsheets/d/1P_wqMm3Eu2vV9AddlFigfpbTnq51wiNo8OvcZnW1cPw/edit#gid=0"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docs.google.com/spreadsheets/d/1P_wqMm3Eu2vV9AddlFigfpbTnq51wiNo8OvcZnW1cPw/edit#gid=0"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designlab.eng.rpi.edu/edn/capstone-support/wiki/class1-assignments" TargetMode="External"/><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8.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mediasite.mms.rpi.edu/mediasite/Play/87d950eccc2942038b1d06530e9217841d" TargetMode="External"/><Relationship Id="rId2" Type="http://schemas.openxmlformats.org/officeDocument/2006/relationships/notesSlide" Target="../notesSlides/notesSlide27.xml"/><Relationship Id="rId1" Type="http://schemas.openxmlformats.org/officeDocument/2006/relationships/slideLayout" Target="../slideLayouts/slideLayout24.xml"/><Relationship Id="rId5" Type="http://schemas.openxmlformats.org/officeDocument/2006/relationships/hyperlink" Target="https://docs.google.com/spreadsheets/d/1YyuAUceBjjqBNjeVwXmJcqnEKxf7gu66obY1jszcvQQ/edit#gid=0" TargetMode="External"/><Relationship Id="rId4" Type="http://schemas.openxmlformats.org/officeDocument/2006/relationships/hyperlink" Target="https://mediasite.mms.rpi.edu/mediasite/Play/96dceab44ae7447d812f5a216afa97cf1d"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designlab.eng.rpi.edu/edn/projects/capstone-support-dev/wiki/Meeting_Minutes" TargetMode="External"/><Relationship Id="rId2" Type="http://schemas.openxmlformats.org/officeDocument/2006/relationships/hyperlink" Target="https://designlab.eng.rpi.edu/edn/projects/capstone-support-dev/repository/112/raw/training/Intro%20to%20the%20EDN.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Course%20Documents/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Subversion_Clients#section-2"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hyperlink" Target="https://designlab.eng.rpi.edu/projects/capstone-support-dev/wiki%20-%20Playbook.pptx"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entry/Rubrics/Needs%20and%20Requirements%20rubric.docx" TargetMode="External"/><Relationship Id="rId5" Type="http://schemas.openxmlformats.org/officeDocument/2006/relationships/hyperlink" Target="https://designlab.eng.rpi.edu/edn/projects/capstone-support-dev/repository/112/raw/Course%20Documents/RMPL%20Safety%20Module%20Completion%20Instructions-Percipio%20.pdf" TargetMode="External"/><Relationship Id="rId4" Type="http://schemas.openxmlformats.org/officeDocument/2006/relationships/hyperlink" Target="https://rpi.percipio.com/"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9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Day 1 to 9</a:t>
            </a:r>
          </a:p>
          <a:p>
            <a:r>
              <a:rPr lang="en-US" dirty="0">
                <a:cs typeface="Calibri"/>
              </a:rPr>
              <a:t>In-Class Meetings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4" name="Group 3">
            <a:extLst>
              <a:ext uri="{FF2B5EF4-FFF2-40B4-BE49-F238E27FC236}">
                <a16:creationId xmlns:a16="http://schemas.microsoft.com/office/drawing/2014/main" id="{90754639-962A-7A30-72BB-F18370110E00}"/>
              </a:ext>
            </a:extLst>
          </p:cNvPr>
          <p:cNvGrpSpPr/>
          <p:nvPr/>
        </p:nvGrpSpPr>
        <p:grpSpPr>
          <a:xfrm>
            <a:off x="7086600" y="886834"/>
            <a:ext cx="2999703" cy="830997"/>
            <a:chOff x="7086600" y="886834"/>
            <a:chExt cx="2999703" cy="830997"/>
          </a:xfrm>
        </p:grpSpPr>
        <p:sp>
          <p:nvSpPr>
            <p:cNvPr id="16" name="TextBox 15"/>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17" name="Oval 16"/>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10" name="Content Placeholder 9" descr="A screenshot of a computer&#10;&#10;Description automatically generated">
            <a:extLst>
              <a:ext uri="{FF2B5EF4-FFF2-40B4-BE49-F238E27FC236}">
                <a16:creationId xmlns:a16="http://schemas.microsoft.com/office/drawing/2014/main" id="{6F62C562-97E7-C935-1E7F-9285FC79F4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9338" y="1999672"/>
            <a:ext cx="7125324" cy="4228114"/>
          </a:xfrm>
        </p:spPr>
      </p:pic>
      <p:sp>
        <p:nvSpPr>
          <p:cNvPr id="6" name="Callout: Bent Line with Border and Accent Bar 5">
            <a:extLst>
              <a:ext uri="{FF2B5EF4-FFF2-40B4-BE49-F238E27FC236}">
                <a16:creationId xmlns:a16="http://schemas.microsoft.com/office/drawing/2014/main" id="{5443B5FC-D5EF-BEFF-5DB3-3A6D1D4593AB}"/>
              </a:ext>
            </a:extLst>
          </p:cNvPr>
          <p:cNvSpPr/>
          <p:nvPr/>
        </p:nvSpPr>
        <p:spPr>
          <a:xfrm>
            <a:off x="8305800" y="3080027"/>
            <a:ext cx="1447800" cy="1066800"/>
          </a:xfrm>
          <a:prstGeom prst="accentBorderCallout2">
            <a:avLst>
              <a:gd name="adj1" fmla="val 18750"/>
              <a:gd name="adj2" fmla="val -8333"/>
              <a:gd name="adj3" fmla="val 18750"/>
              <a:gd name="adj4" fmla="val -16667"/>
              <a:gd name="adj5" fmla="val 65747"/>
              <a:gd name="adj6" fmla="val -7178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Update w/ new image</a:t>
            </a:r>
          </a:p>
        </p:txBody>
      </p:sp>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normAutofit fontScale="92500"/>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7972372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430E6-B894-FC23-3318-C115B0CEEDF7}"/>
              </a:ext>
            </a:extLst>
          </p:cNvPr>
          <p:cNvSpPr>
            <a:spLocks noGrp="1"/>
          </p:cNvSpPr>
          <p:nvPr>
            <p:ph type="title"/>
          </p:nvPr>
        </p:nvSpPr>
        <p:spPr/>
        <p:txBody>
          <a:bodyPr/>
          <a:lstStyle/>
          <a:p>
            <a:r>
              <a:rPr lang="en-US" dirty="0"/>
              <a:t>30 mins - Needs and Requirements</a:t>
            </a:r>
          </a:p>
        </p:txBody>
      </p:sp>
      <p:sp>
        <p:nvSpPr>
          <p:cNvPr id="5" name="Content Placeholder 4">
            <a:extLst>
              <a:ext uri="{FF2B5EF4-FFF2-40B4-BE49-F238E27FC236}">
                <a16:creationId xmlns:a16="http://schemas.microsoft.com/office/drawing/2014/main" id="{107F0BB9-A619-BBD5-4336-D4713EA82DDD}"/>
              </a:ext>
            </a:extLst>
          </p:cNvPr>
          <p:cNvSpPr>
            <a:spLocks noGrp="1"/>
          </p:cNvSpPr>
          <p:nvPr>
            <p:ph idx="1"/>
          </p:nvPr>
        </p:nvSpPr>
        <p:spPr/>
        <p:txBody>
          <a:bodyPr>
            <a:normAutofit/>
          </a:bodyPr>
          <a:lstStyle/>
          <a:p>
            <a:pPr marL="0" indent="0">
              <a:buNone/>
            </a:pPr>
            <a:r>
              <a:rPr lang="en-US" dirty="0"/>
              <a:t>You currently have / have done:</a:t>
            </a:r>
          </a:p>
          <a:p>
            <a:r>
              <a:rPr lang="en-US" dirty="0"/>
              <a:t>Initial Project Description</a:t>
            </a:r>
          </a:p>
          <a:p>
            <a:r>
              <a:rPr lang="en-US" dirty="0"/>
              <a:t>List of Questions Based on the Project Description</a:t>
            </a:r>
          </a:p>
          <a:p>
            <a:r>
              <a:rPr lang="en-US" dirty="0"/>
              <a:t>Team Ideation Poster</a:t>
            </a:r>
          </a:p>
          <a:p>
            <a:r>
              <a:rPr lang="en-US" dirty="0"/>
              <a:t>PE Discussion on the Project Description</a:t>
            </a:r>
          </a:p>
          <a:p>
            <a:r>
              <a:rPr lang="en-US" dirty="0"/>
              <a:t>Draft Needs and Requirements Spreadsheet</a:t>
            </a:r>
          </a:p>
          <a:p>
            <a:r>
              <a:rPr lang="en-US" dirty="0"/>
              <a:t>Project Kick-off Meeting</a:t>
            </a:r>
          </a:p>
        </p:txBody>
      </p:sp>
      <p:sp>
        <p:nvSpPr>
          <p:cNvPr id="7" name="TextBox 6">
            <a:extLst>
              <a:ext uri="{FF2B5EF4-FFF2-40B4-BE49-F238E27FC236}">
                <a16:creationId xmlns:a16="http://schemas.microsoft.com/office/drawing/2014/main" id="{8FF64B82-D456-E6BB-F239-668D15532426}"/>
              </a:ext>
            </a:extLst>
          </p:cNvPr>
          <p:cNvSpPr txBox="1"/>
          <p:nvPr/>
        </p:nvSpPr>
        <p:spPr>
          <a:xfrm>
            <a:off x="815340" y="5264081"/>
            <a:ext cx="7513320"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ctr"/>
            <a:r>
              <a:rPr lang="en-US" sz="2400" dirty="0"/>
              <a:t>Goal - Enhance the Needs and Requirements Spreadsheet</a:t>
            </a:r>
          </a:p>
        </p:txBody>
      </p:sp>
      <p:sp>
        <p:nvSpPr>
          <p:cNvPr id="2" name="Slide Number Placeholder 1">
            <a:extLst>
              <a:ext uri="{FF2B5EF4-FFF2-40B4-BE49-F238E27FC236}">
                <a16:creationId xmlns:a16="http://schemas.microsoft.com/office/drawing/2014/main" id="{6326F762-54BD-EE9F-2809-D37C32D51DD2}"/>
              </a:ext>
            </a:extLst>
          </p:cNvPr>
          <p:cNvSpPr>
            <a:spLocks noGrp="1"/>
          </p:cNvSpPr>
          <p:nvPr>
            <p:ph type="sldNum" sz="quarter" idx="12"/>
          </p:nvPr>
        </p:nvSpPr>
        <p:spPr/>
        <p:txBody>
          <a:bodyPr/>
          <a:lstStyle/>
          <a:p>
            <a:fld id="{CC48B151-73E6-4005-9E41-BAC149615E2B}" type="slidenum">
              <a:rPr lang="en-US" smtClean="0"/>
              <a:t>101</a:t>
            </a:fld>
            <a:endParaRPr lang="en-US" dirty="0"/>
          </a:p>
        </p:txBody>
      </p:sp>
      <p:sp>
        <p:nvSpPr>
          <p:cNvPr id="3" name="Callout: Bent Line with Border and Accent Bar 2">
            <a:extLst>
              <a:ext uri="{FF2B5EF4-FFF2-40B4-BE49-F238E27FC236}">
                <a16:creationId xmlns:a16="http://schemas.microsoft.com/office/drawing/2014/main" id="{D430F794-A2FA-DE06-38BD-5E4CC14BCB7D}"/>
              </a:ext>
            </a:extLst>
          </p:cNvPr>
          <p:cNvSpPr/>
          <p:nvPr/>
        </p:nvSpPr>
        <p:spPr>
          <a:xfrm>
            <a:off x="8305800" y="3080027"/>
            <a:ext cx="1447800" cy="1066800"/>
          </a:xfrm>
          <a:prstGeom prst="accentBorderCallout2">
            <a:avLst>
              <a:gd name="adj1" fmla="val 18750"/>
              <a:gd name="adj2" fmla="val -8333"/>
              <a:gd name="adj3" fmla="val 18750"/>
              <a:gd name="adj4" fmla="val -16667"/>
              <a:gd name="adj5" fmla="val 65747"/>
              <a:gd name="adj6" fmla="val -7178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Move this N&amp;R content to Wiki – next 15 slides</a:t>
            </a:r>
          </a:p>
        </p:txBody>
      </p:sp>
    </p:spTree>
    <p:extLst>
      <p:ext uri="{BB962C8B-B14F-4D97-AF65-F5344CB8AC3E}">
        <p14:creationId xmlns:p14="http://schemas.microsoft.com/office/powerpoint/2010/main" val="12651529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A493-FE37-A5CC-585B-60AC68977C9D}"/>
              </a:ext>
            </a:extLst>
          </p:cNvPr>
          <p:cNvSpPr>
            <a:spLocks noGrp="1"/>
          </p:cNvSpPr>
          <p:nvPr>
            <p:ph type="title"/>
          </p:nvPr>
        </p:nvSpPr>
        <p:spPr/>
        <p:txBody>
          <a:bodyPr/>
          <a:lstStyle/>
          <a:p>
            <a:r>
              <a:rPr lang="en-US" dirty="0"/>
              <a:t>Making Strong Needs and Requirements</a:t>
            </a:r>
          </a:p>
        </p:txBody>
      </p:sp>
      <p:sp>
        <p:nvSpPr>
          <p:cNvPr id="3" name="Content Placeholder 2">
            <a:extLst>
              <a:ext uri="{FF2B5EF4-FFF2-40B4-BE49-F238E27FC236}">
                <a16:creationId xmlns:a16="http://schemas.microsoft.com/office/drawing/2014/main" id="{1F280A3F-EECF-21D8-9367-202DB32861E0}"/>
              </a:ext>
            </a:extLst>
          </p:cNvPr>
          <p:cNvSpPr>
            <a:spLocks noGrp="1"/>
          </p:cNvSpPr>
          <p:nvPr>
            <p:ph idx="1"/>
          </p:nvPr>
        </p:nvSpPr>
        <p:spPr/>
        <p:txBody>
          <a:bodyPr>
            <a:normAutofit/>
          </a:bodyPr>
          <a:lstStyle/>
          <a:p>
            <a:r>
              <a:rPr lang="en-US" dirty="0"/>
              <a:t>Needs and Requirements are used to guide Concept Generation without suggesting or forcing a particular solution(s).</a:t>
            </a:r>
          </a:p>
          <a:p>
            <a:r>
              <a:rPr lang="en-US" dirty="0"/>
              <a:t>Needs and Requirements drive the future decision-making process for Concept Selection</a:t>
            </a:r>
          </a:p>
          <a:p>
            <a:r>
              <a:rPr lang="en-US" dirty="0"/>
              <a:t>Most Needs Will Have </a:t>
            </a:r>
            <a:r>
              <a:rPr lang="en-US" b="1" dirty="0"/>
              <a:t>Many</a:t>
            </a:r>
            <a:r>
              <a:rPr lang="en-US" dirty="0"/>
              <a:t> Requirements</a:t>
            </a:r>
          </a:p>
          <a:p>
            <a:r>
              <a:rPr lang="en-US" dirty="0"/>
              <a:t>Focus is on your Prototype rather than a “full scale” implementation</a:t>
            </a:r>
          </a:p>
        </p:txBody>
      </p:sp>
      <p:sp>
        <p:nvSpPr>
          <p:cNvPr id="5" name="TextBox 4">
            <a:extLst>
              <a:ext uri="{FF2B5EF4-FFF2-40B4-BE49-F238E27FC236}">
                <a16:creationId xmlns:a16="http://schemas.microsoft.com/office/drawing/2014/main" id="{D336F217-25A7-F2AA-6EBF-7BABAAF4AEFC}"/>
              </a:ext>
            </a:extLst>
          </p:cNvPr>
          <p:cNvSpPr txBox="1"/>
          <p:nvPr/>
        </p:nvSpPr>
        <p:spPr>
          <a:xfrm>
            <a:off x="254849" y="4340906"/>
            <a:ext cx="8634302"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t>Note - </a:t>
            </a:r>
            <a:r>
              <a:rPr lang="en-US" dirty="0"/>
              <a:t>Software functions are typically better captured in a different document, e.g. Use Cases and User Scenarios and NOT as part of the Needs and Requirements spreadsheet.</a:t>
            </a:r>
          </a:p>
          <a:p>
            <a:r>
              <a:rPr lang="en-US" dirty="0"/>
              <a:t/>
            </a:r>
            <a:br>
              <a:rPr lang="en-US" dirty="0"/>
            </a:br>
            <a:r>
              <a:rPr lang="en-US" dirty="0"/>
              <a:t>Software </a:t>
            </a:r>
            <a:r>
              <a:rPr lang="en-US" i="1" dirty="0"/>
              <a:t>Needs </a:t>
            </a:r>
            <a:r>
              <a:rPr lang="en-US" dirty="0"/>
              <a:t>Typically Define Functions and Often Do Not Have Associated Measurable Requirements</a:t>
            </a:r>
          </a:p>
        </p:txBody>
      </p:sp>
      <p:sp>
        <p:nvSpPr>
          <p:cNvPr id="4" name="Slide Number Placeholder 3">
            <a:extLst>
              <a:ext uri="{FF2B5EF4-FFF2-40B4-BE49-F238E27FC236}">
                <a16:creationId xmlns:a16="http://schemas.microsoft.com/office/drawing/2014/main" id="{A61FFB04-396D-DE44-0813-FEC9B71C3585}"/>
              </a:ext>
            </a:extLst>
          </p:cNvPr>
          <p:cNvSpPr>
            <a:spLocks noGrp="1"/>
          </p:cNvSpPr>
          <p:nvPr>
            <p:ph type="sldNum" sz="quarter" idx="12"/>
          </p:nvPr>
        </p:nvSpPr>
        <p:spPr/>
        <p:txBody>
          <a:bodyPr/>
          <a:lstStyle/>
          <a:p>
            <a:fld id="{CC48B151-73E6-4005-9E41-BAC149615E2B}" type="slidenum">
              <a:rPr lang="en-US" smtClean="0"/>
              <a:t>102</a:t>
            </a:fld>
            <a:endParaRPr lang="en-US" dirty="0"/>
          </a:p>
        </p:txBody>
      </p:sp>
    </p:spTree>
    <p:extLst>
      <p:ext uri="{BB962C8B-B14F-4D97-AF65-F5344CB8AC3E}">
        <p14:creationId xmlns:p14="http://schemas.microsoft.com/office/powerpoint/2010/main" val="203687580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14D687-291E-4BDD-BFD8-9B8BDA104AA1}"/>
              </a:ext>
            </a:extLst>
          </p:cNvPr>
          <p:cNvGrpSpPr/>
          <p:nvPr/>
        </p:nvGrpSpPr>
        <p:grpSpPr>
          <a:xfrm>
            <a:off x="152400" y="457200"/>
            <a:ext cx="8839200" cy="5791200"/>
            <a:chOff x="152400" y="457200"/>
            <a:chExt cx="8839200" cy="5791200"/>
          </a:xfrm>
        </p:grpSpPr>
        <p:pic>
          <p:nvPicPr>
            <p:cNvPr id="4" name="Picture 3">
              <a:extLst>
                <a:ext uri="{FF2B5EF4-FFF2-40B4-BE49-F238E27FC236}">
                  <a16:creationId xmlns:a16="http://schemas.microsoft.com/office/drawing/2014/main" id="{1292863C-0CBD-DBBF-51E3-C50FD6F21323}"/>
                </a:ext>
              </a:extLst>
            </p:cNvPr>
            <p:cNvPicPr>
              <a:picLocks noChangeAspect="1"/>
            </p:cNvPicPr>
            <p:nvPr/>
          </p:nvPicPr>
          <p:blipFill rotWithShape="1">
            <a:blip r:embed="rId2"/>
            <a:srcRect l="4762" r="3175"/>
            <a:stretch/>
          </p:blipFill>
          <p:spPr>
            <a:xfrm>
              <a:off x="152400" y="457200"/>
              <a:ext cx="8839200" cy="5791200"/>
            </a:xfrm>
            <a:prstGeom prst="rect">
              <a:avLst/>
            </a:prstGeom>
            <a:ln w="38100">
              <a:solidFill>
                <a:schemeClr val="accent1"/>
              </a:solidFill>
            </a:ln>
          </p:spPr>
        </p:pic>
        <p:sp>
          <p:nvSpPr>
            <p:cNvPr id="6" name="TextBox 8">
              <a:extLst>
                <a:ext uri="{FF2B5EF4-FFF2-40B4-BE49-F238E27FC236}">
                  <a16:creationId xmlns:a16="http://schemas.microsoft.com/office/drawing/2014/main" id="{ED476BF6-1BEA-D52B-CD88-B33C270930D9}"/>
                </a:ext>
              </a:extLst>
            </p:cNvPr>
            <p:cNvSpPr/>
            <p:nvPr/>
          </p:nvSpPr>
          <p:spPr>
            <a:xfrm>
              <a:off x="306606" y="5150132"/>
              <a:ext cx="4284510" cy="9744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50625" tIns="25313" rIns="50625" bIns="25313" anchor="t">
              <a:spAutoFit/>
            </a:bodyPr>
            <a:lstStyle/>
            <a:p>
              <a:pPr algn="ctr">
                <a:lnSpc>
                  <a:spcPct val="100000"/>
                </a:lnSpc>
              </a:pPr>
              <a:r>
                <a:rPr lang="en-US" sz="2100" b="1" spc="-1" dirty="0">
                  <a:solidFill>
                    <a:srgbClr val="000000"/>
                  </a:solidFill>
                  <a:latin typeface="Calibri"/>
                </a:rPr>
                <a:t>We Use These Definitions for </a:t>
              </a:r>
            </a:p>
            <a:p>
              <a:pPr algn="ctr">
                <a:lnSpc>
                  <a:spcPct val="100000"/>
                </a:lnSpc>
              </a:pPr>
              <a:r>
                <a:rPr lang="en-US" sz="2100" b="1" spc="-1" dirty="0">
                  <a:solidFill>
                    <a:srgbClr val="000000"/>
                  </a:solidFill>
                  <a:latin typeface="Calibri"/>
                </a:rPr>
                <a:t>IED &amp; the Design Lab</a:t>
              </a:r>
            </a:p>
            <a:p>
              <a:pPr algn="ctr">
                <a:lnSpc>
                  <a:spcPct val="100000"/>
                </a:lnSpc>
              </a:pPr>
              <a:endParaRPr lang="en-US" spc="-1" dirty="0">
                <a:solidFill>
                  <a:srgbClr val="000000"/>
                </a:solidFill>
                <a:latin typeface="Arial"/>
              </a:endParaRPr>
            </a:p>
          </p:txBody>
        </p:sp>
        <p:sp>
          <p:nvSpPr>
            <p:cNvPr id="7" name="TextBox 6">
              <a:extLst>
                <a:ext uri="{FF2B5EF4-FFF2-40B4-BE49-F238E27FC236}">
                  <a16:creationId xmlns:a16="http://schemas.microsoft.com/office/drawing/2014/main" id="{4DCD92A7-708B-8DCF-87A1-0E52B84CC723}"/>
                </a:ext>
              </a:extLst>
            </p:cNvPr>
            <p:cNvSpPr txBox="1"/>
            <p:nvPr/>
          </p:nvSpPr>
          <p:spPr>
            <a:xfrm>
              <a:off x="4419600" y="5150131"/>
              <a:ext cx="4284510" cy="7386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Note – Key IED Course Materials </a:t>
              </a:r>
              <a:br>
                <a:rPr lang="en-US" sz="2100" b="1" dirty="0"/>
              </a:br>
              <a:r>
                <a:rPr lang="en-US" sz="2100" b="1" dirty="0"/>
                <a:t>in the Capstone Support wiki</a:t>
              </a:r>
            </a:p>
          </p:txBody>
        </p:sp>
      </p:grpSp>
      <p:sp>
        <p:nvSpPr>
          <p:cNvPr id="2" name="Rectangle 1">
            <a:extLst>
              <a:ext uri="{FF2B5EF4-FFF2-40B4-BE49-F238E27FC236}">
                <a16:creationId xmlns:a16="http://schemas.microsoft.com/office/drawing/2014/main" id="{799EEAEE-B1DC-6194-A425-F643241AC8DB}"/>
              </a:ext>
            </a:extLst>
          </p:cNvPr>
          <p:cNvSpPr/>
          <p:nvPr/>
        </p:nvSpPr>
        <p:spPr>
          <a:xfrm>
            <a:off x="8382000" y="5791200"/>
            <a:ext cx="381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244F854-9BFA-F285-16AA-746572CD5A0C}"/>
              </a:ext>
            </a:extLst>
          </p:cNvPr>
          <p:cNvSpPr>
            <a:spLocks noGrp="1"/>
          </p:cNvSpPr>
          <p:nvPr>
            <p:ph type="sldNum" sz="quarter" idx="12"/>
          </p:nvPr>
        </p:nvSpPr>
        <p:spPr/>
        <p:txBody>
          <a:bodyPr/>
          <a:lstStyle/>
          <a:p>
            <a:fld id="{CC48B151-73E6-4005-9E41-BAC149615E2B}" type="slidenum">
              <a:rPr lang="en-US" smtClean="0"/>
              <a:t>103</a:t>
            </a:fld>
            <a:endParaRPr lang="en-US" dirty="0"/>
          </a:p>
        </p:txBody>
      </p:sp>
    </p:spTree>
    <p:extLst>
      <p:ext uri="{BB962C8B-B14F-4D97-AF65-F5344CB8AC3E}">
        <p14:creationId xmlns:p14="http://schemas.microsoft.com/office/powerpoint/2010/main" val="15149707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normAutofit/>
          </a:bodyPr>
          <a:lstStyle/>
          <a:p>
            <a:r>
              <a:rPr lang="en-US" sz="2800" dirty="0"/>
              <a:t>Examples of Making Needs Stronger for </a:t>
            </a:r>
            <a:br>
              <a:rPr lang="en-US" sz="2800" dirty="0"/>
            </a:br>
            <a:r>
              <a:rPr lang="en-US" sz="2800" dirty="0"/>
              <a:t>Designing a Laptop</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2639819783"/>
              </p:ext>
            </p:extLst>
          </p:nvPr>
        </p:nvGraphicFramePr>
        <p:xfrm>
          <a:off x="628650" y="1825625"/>
          <a:ext cx="7886700" cy="33959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Weakly Stated Needs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Strongly Stated Needs</a:t>
                      </a:r>
                    </a:p>
                  </a:txBody>
                  <a:tcPr marL="68580" marR="68580" marT="34290" marB="34290"/>
                </a:tc>
                <a:extLst>
                  <a:ext uri="{0D108BD9-81ED-4DB2-BD59-A6C34878D82A}">
                    <a16:rowId xmlns:a16="http://schemas.microsoft.com/office/drawing/2014/main" val="1685047570"/>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project needs a 12V battery</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device needs to operate without connection to a wall outlet.</a:t>
                      </a:r>
                    </a:p>
                  </a:txBody>
                  <a:tcPr marL="68580" marR="68580" marT="34290" marB="34290"/>
                </a:tc>
                <a:extLst>
                  <a:ext uri="{0D108BD9-81ED-4DB2-BD59-A6C34878D82A}">
                    <a16:rowId xmlns:a16="http://schemas.microsoft.com/office/drawing/2014/main" val="164463834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user needs to get a beep when a problem occurs</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user needs to get an alert when a problem occurs.</a:t>
                      </a:r>
                    </a:p>
                  </a:txBody>
                  <a:tcPr marL="68580" marR="68580" marT="34290" marB="34290"/>
                </a:tc>
                <a:extLst>
                  <a:ext uri="{0D108BD9-81ED-4DB2-BD59-A6C34878D82A}">
                    <a16:rowId xmlns:a16="http://schemas.microsoft.com/office/drawing/2014/main" val="1533585442"/>
                  </a:ext>
                </a:extLst>
              </a:tr>
              <a:tr h="525780">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needs an on/off switch. </a:t>
                      </a: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should minimize power usage when its not in use.</a:t>
                      </a:r>
                    </a:p>
                  </a:txBody>
                  <a:tcPr marL="68580" marR="68580" marT="34290" marB="34290"/>
                </a:tc>
                <a:extLst>
                  <a:ext uri="{0D108BD9-81ED-4DB2-BD59-A6C34878D82A}">
                    <a16:rowId xmlns:a16="http://schemas.microsoft.com/office/drawing/2014/main" val="1941216847"/>
                  </a:ext>
                </a:extLst>
              </a:tr>
              <a:tr h="575310">
                <a:tc>
                  <a:txBody>
                    <a:bodyPr/>
                    <a:lstStyle/>
                    <a:p>
                      <a:pPr marL="461963" marR="0" lvl="0" indent="-4619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 AND the frame weight should be minimized.</a:t>
                      </a:r>
                    </a:p>
                  </a:txBody>
                  <a:tcPr marL="68580" marR="68580" marT="34290" marB="34290"/>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The frame weight should be minimized.</a:t>
                      </a:r>
                    </a:p>
                  </a:txBody>
                  <a:tcPr marL="68580" marR="68580" marT="34290" marB="34290"/>
                </a:tc>
                <a:extLst>
                  <a:ext uri="{0D108BD9-81ED-4DB2-BD59-A6C34878D82A}">
                    <a16:rowId xmlns:a16="http://schemas.microsoft.com/office/drawing/2014/main" val="70680143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safe.</a:t>
                      </a:r>
                    </a:p>
                  </a:txBody>
                  <a:tcPr marL="68580" marR="68580" marT="34290" marB="34290"/>
                </a:tc>
                <a:tc>
                  <a:txBody>
                    <a:bodyPr/>
                    <a:lstStyle/>
                    <a:p>
                      <a:pPr marL="342900" indent="-342900">
                        <a:buFont typeface="Arial" panose="020B0604020202020204" pitchFamily="34" charset="0"/>
                        <a:buChar char="•"/>
                      </a:pPr>
                      <a:r>
                        <a:rPr lang="en-US" sz="1500" dirty="0"/>
                        <a:t>It must meet appropriate industry safety standards.</a:t>
                      </a:r>
                      <a:endParaRPr lang="en-US" sz="15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195934561"/>
                  </a:ext>
                </a:extLst>
              </a:tr>
              <a:tr h="2971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small</a:t>
                      </a:r>
                    </a:p>
                  </a:txBody>
                  <a:tcPr marL="68580" marR="68580" marT="34290" marB="34290"/>
                </a:tc>
                <a:tc>
                  <a:txBody>
                    <a:bodyPr/>
                    <a:lstStyle/>
                    <a:p>
                      <a:pPr marL="342900" indent="-342900">
                        <a:buFont typeface="Arial" panose="020B0604020202020204" pitchFamily="34" charset="0"/>
                        <a:buChar char="•"/>
                      </a:pPr>
                      <a:r>
                        <a:rPr lang="en-US" sz="1500" dirty="0"/>
                        <a:t>It must fit in a typical backpack.</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A3EDC1BE-E808-EB93-F5F6-54BBDFDA8B72}"/>
              </a:ext>
            </a:extLst>
          </p:cNvPr>
          <p:cNvSpPr>
            <a:spLocks noGrp="1"/>
          </p:cNvSpPr>
          <p:nvPr>
            <p:ph type="sldNum" sz="quarter" idx="12"/>
          </p:nvPr>
        </p:nvSpPr>
        <p:spPr/>
        <p:txBody>
          <a:bodyPr/>
          <a:lstStyle/>
          <a:p>
            <a:fld id="{CC48B151-73E6-4005-9E41-BAC149615E2B}" type="slidenum">
              <a:rPr lang="en-US" smtClean="0"/>
              <a:t>104</a:t>
            </a:fld>
            <a:endParaRPr lang="en-US" dirty="0"/>
          </a:p>
        </p:txBody>
      </p:sp>
    </p:spTree>
    <p:extLst>
      <p:ext uri="{BB962C8B-B14F-4D97-AF65-F5344CB8AC3E}">
        <p14:creationId xmlns:p14="http://schemas.microsoft.com/office/powerpoint/2010/main" val="10438328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4153211239"/>
              </p:ext>
            </p:extLst>
          </p:nvPr>
        </p:nvGraphicFramePr>
        <p:xfrm>
          <a:off x="628650" y="1825625"/>
          <a:ext cx="7886700" cy="40690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Operate for 24 hours.</a:t>
                      </a:r>
                    </a:p>
                    <a:p>
                      <a:pPr marL="342900" indent="-342900">
                        <a:buFont typeface="Arial" panose="020B0604020202020204" pitchFamily="34" charset="0"/>
                        <a:buChar char="•"/>
                      </a:pPr>
                      <a:r>
                        <a:rPr lang="en-US" sz="1500" dirty="0">
                          <a:solidFill>
                            <a:schemeClr val="tx1"/>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The device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laptop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Maximum weight of 3 lbs. for frame</a:t>
                      </a:r>
                    </a:p>
                    <a:p>
                      <a:pPr marL="342900" indent="-342900">
                        <a:buFont typeface="Arial" panose="020B0604020202020204" pitchFamily="34" charset="0"/>
                        <a:buChar char="•"/>
                      </a:pPr>
                      <a:r>
                        <a:rPr lang="en-US" sz="1500" dirty="0">
                          <a:solidFill>
                            <a:schemeClr val="tx1"/>
                          </a:solidFill>
                        </a:rPr>
                        <a:t>Maximum weight of 1lb. for electronics</a:t>
                      </a:r>
                    </a:p>
                    <a:p>
                      <a:pPr marL="342900" indent="-342900">
                        <a:buFont typeface="Arial" panose="020B0604020202020204" pitchFamily="34" charset="0"/>
                        <a:buChar char="•"/>
                      </a:pPr>
                      <a:r>
                        <a:rPr lang="en-US" sz="1500" dirty="0">
                          <a:solidFill>
                            <a:schemeClr val="tx1"/>
                          </a:solidFill>
                        </a:rPr>
                        <a:t>Maximum of 1lb. for battery</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Underwriter Labs – UL</a:t>
                      </a:r>
                    </a:p>
                    <a:p>
                      <a:pPr marL="342900" indent="-342900">
                        <a:buFont typeface="Arial" panose="020B0604020202020204" pitchFamily="34" charset="0"/>
                        <a:buChar char="•"/>
                      </a:pPr>
                      <a:r>
                        <a:rPr lang="en-US" sz="1500" dirty="0">
                          <a:solidFill>
                            <a:schemeClr val="tx1"/>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solidFill>
                            <a:schemeClr val="tx1"/>
                          </a:solidFill>
                        </a:rPr>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105</a:t>
            </a:fld>
            <a:endParaRPr lang="en-US" dirty="0"/>
          </a:p>
        </p:txBody>
      </p:sp>
    </p:spTree>
    <p:extLst>
      <p:ext uri="{BB962C8B-B14F-4D97-AF65-F5344CB8AC3E}">
        <p14:creationId xmlns:p14="http://schemas.microsoft.com/office/powerpoint/2010/main" val="38647497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2963318927"/>
              </p:ext>
            </p:extLst>
          </p:nvPr>
        </p:nvGraphicFramePr>
        <p:xfrm>
          <a:off x="628650" y="1825625"/>
          <a:ext cx="7886700" cy="40690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Operate for 24 hours.</a:t>
                      </a:r>
                    </a:p>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laptop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Maximum weight of 3 lbs. for frame</a:t>
                      </a:r>
                    </a:p>
                    <a:p>
                      <a:pPr marL="342900" indent="-342900">
                        <a:buFont typeface="Arial" panose="020B0604020202020204" pitchFamily="34" charset="0"/>
                        <a:buChar char="•"/>
                      </a:pPr>
                      <a:r>
                        <a:rPr lang="en-US" sz="1500" dirty="0">
                          <a:solidFill>
                            <a:srgbClr val="FF0000"/>
                          </a:solidFill>
                        </a:rPr>
                        <a:t>Maximum weight of 1lb. for electronics</a:t>
                      </a:r>
                    </a:p>
                    <a:p>
                      <a:pPr marL="342900" indent="-342900">
                        <a:buFont typeface="Arial" panose="020B0604020202020204" pitchFamily="34" charset="0"/>
                        <a:buChar char="•"/>
                      </a:pPr>
                      <a:r>
                        <a:rPr lang="en-US" sz="1500" dirty="0">
                          <a:solidFill>
                            <a:srgbClr val="FF0000"/>
                          </a:solidFill>
                        </a:rPr>
                        <a:t>Maximum of 1lb. for battery</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Underwriter Labs – UL</a:t>
                      </a:r>
                    </a:p>
                    <a:p>
                      <a:pPr marL="342900" indent="-342900">
                        <a:buFont typeface="Arial" panose="020B0604020202020204" pitchFamily="34" charset="0"/>
                        <a:buChar char="•"/>
                      </a:pPr>
                      <a:r>
                        <a:rPr lang="en-US" sz="1500" dirty="0">
                          <a:solidFill>
                            <a:srgbClr val="FF0000"/>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106</a:t>
            </a:fld>
            <a:endParaRPr lang="en-US" dirty="0"/>
          </a:p>
        </p:txBody>
      </p:sp>
      <p:sp>
        <p:nvSpPr>
          <p:cNvPr id="5" name="TextBox 4">
            <a:extLst>
              <a:ext uri="{FF2B5EF4-FFF2-40B4-BE49-F238E27FC236}">
                <a16:creationId xmlns:a16="http://schemas.microsoft.com/office/drawing/2014/main" id="{CA919738-737E-AF0D-9793-61948DE04230}"/>
              </a:ext>
            </a:extLst>
          </p:cNvPr>
          <p:cNvSpPr txBox="1"/>
          <p:nvPr/>
        </p:nvSpPr>
        <p:spPr>
          <a:xfrm>
            <a:off x="1828800" y="6029641"/>
            <a:ext cx="4362733" cy="646331"/>
          </a:xfrm>
          <a:prstGeom prst="rect">
            <a:avLst/>
          </a:prstGeom>
          <a:noFill/>
          <a:ln w="28575">
            <a:solidFill>
              <a:srgbClr val="FF0000"/>
            </a:solidFill>
          </a:ln>
        </p:spPr>
        <p:txBody>
          <a:bodyPr wrap="none" rtlCol="0">
            <a:spAutoFit/>
          </a:bodyPr>
          <a:lstStyle/>
          <a:p>
            <a:r>
              <a:rPr lang="en-US" dirty="0"/>
              <a:t>Many Needs become multiple Requirements</a:t>
            </a:r>
          </a:p>
          <a:p>
            <a:r>
              <a:rPr lang="en-US" dirty="0"/>
              <a:t>Some Requirements address multiple Needs</a:t>
            </a:r>
          </a:p>
        </p:txBody>
      </p:sp>
    </p:spTree>
    <p:extLst>
      <p:ext uri="{BB962C8B-B14F-4D97-AF65-F5344CB8AC3E}">
        <p14:creationId xmlns:p14="http://schemas.microsoft.com/office/powerpoint/2010/main" val="23013121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D34313-2B08-C6D3-02B1-1B6784875ABE}"/>
              </a:ext>
            </a:extLst>
          </p:cNvPr>
          <p:cNvSpPr>
            <a:spLocks noGrp="1"/>
          </p:cNvSpPr>
          <p:nvPr>
            <p:ph type="title"/>
          </p:nvPr>
        </p:nvSpPr>
        <p:spPr/>
        <p:txBody>
          <a:bodyPr/>
          <a:lstStyle/>
          <a:p>
            <a:r>
              <a:rPr lang="en-US" dirty="0"/>
              <a:t>Design Project – Create a Vehicle</a:t>
            </a:r>
          </a:p>
        </p:txBody>
      </p:sp>
      <p:sp>
        <p:nvSpPr>
          <p:cNvPr id="8" name="Content Placeholder 7">
            <a:extLst>
              <a:ext uri="{FF2B5EF4-FFF2-40B4-BE49-F238E27FC236}">
                <a16:creationId xmlns:a16="http://schemas.microsoft.com/office/drawing/2014/main" id="{92F11A51-274D-EE10-75C0-266A248EA3D2}"/>
              </a:ext>
            </a:extLst>
          </p:cNvPr>
          <p:cNvSpPr>
            <a:spLocks noGrp="1"/>
          </p:cNvSpPr>
          <p:nvPr>
            <p:ph idx="1"/>
          </p:nvPr>
        </p:nvSpPr>
        <p:spPr/>
        <p:txBody>
          <a:bodyPr>
            <a:normAutofit/>
          </a:bodyPr>
          <a:lstStyle/>
          <a:p>
            <a:r>
              <a:rPr lang="en-US" sz="2400" dirty="0"/>
              <a:t>Everyone is working on the same project</a:t>
            </a:r>
          </a:p>
          <a:p>
            <a:r>
              <a:rPr lang="en-US" sz="2400" dirty="0"/>
              <a:t>Work with your team</a:t>
            </a:r>
          </a:p>
          <a:p>
            <a:r>
              <a:rPr lang="en-US" sz="2400" dirty="0"/>
              <a:t>Team Decides on Type of Vehicle</a:t>
            </a:r>
          </a:p>
          <a:p>
            <a:r>
              <a:rPr lang="en-US" sz="2400" dirty="0"/>
              <a:t>Three Rounds, Each Has:</a:t>
            </a:r>
          </a:p>
          <a:p>
            <a:pPr lvl="1"/>
            <a:r>
              <a:rPr lang="en-US" sz="2100" dirty="0"/>
              <a:t>Design Step</a:t>
            </a:r>
          </a:p>
          <a:p>
            <a:pPr lvl="1"/>
            <a:r>
              <a:rPr lang="en-US" sz="2100" dirty="0"/>
              <a:t>Report Out</a:t>
            </a:r>
          </a:p>
          <a:p>
            <a:pPr lvl="1"/>
            <a:r>
              <a:rPr lang="en-US" sz="2100" dirty="0"/>
              <a:t>Questions</a:t>
            </a:r>
          </a:p>
          <a:p>
            <a:r>
              <a:rPr lang="en-US" sz="2400" dirty="0"/>
              <a:t>You’ll use the whiteboards</a:t>
            </a:r>
          </a:p>
          <a:p>
            <a:r>
              <a:rPr lang="en-US" sz="2400" dirty="0"/>
              <a:t>This exercise is time boxed!</a:t>
            </a:r>
          </a:p>
          <a:p>
            <a:endParaRPr lang="en-US" sz="2400" dirty="0"/>
          </a:p>
        </p:txBody>
      </p:sp>
      <p:sp>
        <p:nvSpPr>
          <p:cNvPr id="2" name="Slide Number Placeholder 1">
            <a:extLst>
              <a:ext uri="{FF2B5EF4-FFF2-40B4-BE49-F238E27FC236}">
                <a16:creationId xmlns:a16="http://schemas.microsoft.com/office/drawing/2014/main" id="{409A6682-7B23-1073-D45A-4213FDA4BE4D}"/>
              </a:ext>
            </a:extLst>
          </p:cNvPr>
          <p:cNvSpPr>
            <a:spLocks noGrp="1"/>
          </p:cNvSpPr>
          <p:nvPr>
            <p:ph type="sldNum" sz="quarter" idx="12"/>
          </p:nvPr>
        </p:nvSpPr>
        <p:spPr/>
        <p:txBody>
          <a:bodyPr/>
          <a:lstStyle/>
          <a:p>
            <a:fld id="{CC48B151-73E6-4005-9E41-BAC149615E2B}" type="slidenum">
              <a:rPr lang="en-US" smtClean="0"/>
              <a:t>107</a:t>
            </a:fld>
            <a:endParaRPr lang="en-US" dirty="0"/>
          </a:p>
        </p:txBody>
      </p:sp>
    </p:spTree>
    <p:extLst>
      <p:ext uri="{BB962C8B-B14F-4D97-AF65-F5344CB8AC3E}">
        <p14:creationId xmlns:p14="http://schemas.microsoft.com/office/powerpoint/2010/main" val="14666218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1</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Draw a Vehicle</a:t>
            </a:r>
          </a:p>
          <a:p>
            <a:pPr lvl="2">
              <a:lnSpc>
                <a:spcPct val="77000"/>
              </a:lnSpc>
            </a:pPr>
            <a:r>
              <a:rPr lang="en-US" sz="2400" dirty="0"/>
              <a:t>Create one drawing per group</a:t>
            </a:r>
          </a:p>
          <a:p>
            <a:pPr lvl="2">
              <a:lnSpc>
                <a:spcPct val="77000"/>
              </a:lnSpc>
            </a:pPr>
            <a:r>
              <a:rPr lang="en-US" sz="2400" dirty="0"/>
              <a:t>Use LEFT 1/3 of the Whiteboard</a:t>
            </a:r>
          </a:p>
          <a:p>
            <a:pPr lvl="2">
              <a:lnSpc>
                <a:spcPct val="77000"/>
              </a:lnSpc>
            </a:pPr>
            <a:r>
              <a:rPr lang="en-US" sz="2400" dirty="0"/>
              <a:t>Make picture large enough for entire team to see.</a:t>
            </a:r>
          </a:p>
          <a:p>
            <a:pPr lvl="1">
              <a:lnSpc>
                <a:spcPct val="77000"/>
              </a:lnSpc>
            </a:pPr>
            <a:endParaRPr lang="en-US" sz="2700" dirty="0"/>
          </a:p>
          <a:p>
            <a:pPr lvl="1">
              <a:lnSpc>
                <a:spcPct val="77000"/>
              </a:lnSpc>
            </a:pPr>
            <a:r>
              <a:rPr lang="en-US" sz="2700" dirty="0"/>
              <a:t>Time Limit – 5 Minutes</a:t>
            </a:r>
          </a:p>
          <a:p>
            <a:pPr lvl="1">
              <a:lnSpc>
                <a:spcPct val="77000"/>
              </a:lnSpc>
            </a:pPr>
            <a:endParaRPr lang="en-US" sz="2700" dirty="0"/>
          </a:p>
          <a:p>
            <a:pPr lvl="1">
              <a:lnSpc>
                <a:spcPct val="77000"/>
              </a:lnSpc>
            </a:pPr>
            <a:r>
              <a:rPr lang="en-US" sz="2700" dirty="0"/>
              <a:t>Any Questions?</a:t>
            </a:r>
          </a:p>
          <a:p>
            <a:pPr lvl="1">
              <a:lnSpc>
                <a:spcPct val="77000"/>
              </a:lnSpc>
              <a:buNone/>
            </a:pPr>
            <a:endParaRPr lang="en-US" sz="2700" dirty="0"/>
          </a:p>
        </p:txBody>
      </p:sp>
      <p:sp>
        <p:nvSpPr>
          <p:cNvPr id="2" name="Slide Number Placeholder 1">
            <a:extLst>
              <a:ext uri="{FF2B5EF4-FFF2-40B4-BE49-F238E27FC236}">
                <a16:creationId xmlns:a16="http://schemas.microsoft.com/office/drawing/2014/main" id="{53BD8A4F-4633-85AB-76B7-ECA26BA96307}"/>
              </a:ext>
            </a:extLst>
          </p:cNvPr>
          <p:cNvSpPr>
            <a:spLocks noGrp="1"/>
          </p:cNvSpPr>
          <p:nvPr>
            <p:ph type="sldNum" sz="quarter" idx="12"/>
          </p:nvPr>
        </p:nvSpPr>
        <p:spPr/>
        <p:txBody>
          <a:bodyPr/>
          <a:lstStyle/>
          <a:p>
            <a:fld id="{CC48B151-73E6-4005-9E41-BAC149615E2B}" type="slidenum">
              <a:rPr lang="en-US" smtClean="0"/>
              <a:t>108</a:t>
            </a:fld>
            <a:endParaRPr 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you know what to do?</a:t>
            </a:r>
          </a:p>
          <a:p>
            <a:pPr marL="400050" indent="-400050">
              <a:buFont typeface="Wingdings" pitchFamily="2" charset="2"/>
              <a:buAutoNum type="arabicPeriod"/>
            </a:pPr>
            <a:r>
              <a:rPr lang="en-US" sz="2700" dirty="0"/>
              <a:t>What process did you use for creating the drawing?</a:t>
            </a:r>
          </a:p>
          <a:p>
            <a:pPr marL="400050" indent="-400050">
              <a:buFont typeface="Wingdings" pitchFamily="2" charset="2"/>
              <a:buAutoNum type="arabicPeriod"/>
            </a:pPr>
            <a:r>
              <a:rPr lang="en-US" sz="2700" dirty="0"/>
              <a:t>Did everyone have input to the drawing?</a:t>
            </a:r>
          </a:p>
        </p:txBody>
      </p:sp>
      <p:sp>
        <p:nvSpPr>
          <p:cNvPr id="2" name="Slide Number Placeholder 1">
            <a:extLst>
              <a:ext uri="{FF2B5EF4-FFF2-40B4-BE49-F238E27FC236}">
                <a16:creationId xmlns:a16="http://schemas.microsoft.com/office/drawing/2014/main" id="{666F4E64-EA7E-8BCF-A4AC-8C2F87758BA9}"/>
              </a:ext>
            </a:extLst>
          </p:cNvPr>
          <p:cNvSpPr>
            <a:spLocks noGrp="1"/>
          </p:cNvSpPr>
          <p:nvPr>
            <p:ph type="sldNum" sz="quarter" idx="12"/>
          </p:nvPr>
        </p:nvSpPr>
        <p:spPr/>
        <p:txBody>
          <a:bodyPr/>
          <a:lstStyle/>
          <a:p>
            <a:fld id="{CC48B151-73E6-4005-9E41-BAC149615E2B}" type="slidenum">
              <a:rPr lang="en-US" smtClean="0"/>
              <a:t>109</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72582-F24F-434F-A3DE-90C641D1755B}"/>
              </a:ext>
            </a:extLst>
          </p:cNvPr>
          <p:cNvSpPr>
            <a:spLocks noGrp="1"/>
          </p:cNvSpPr>
          <p:nvPr>
            <p:ph type="title"/>
          </p:nvPr>
        </p:nvSpPr>
        <p:spPr/>
        <p:txBody>
          <a:bodyPr/>
          <a:lstStyle/>
          <a:p>
            <a:r>
              <a:rPr lang="en-US" dirty="0"/>
              <a:t>Welcome to Your Team!</a:t>
            </a:r>
          </a:p>
        </p:txBody>
      </p:sp>
      <p:graphicFrame>
        <p:nvGraphicFramePr>
          <p:cNvPr id="5" name="Content Placeholder 4">
            <a:extLst>
              <a:ext uri="{FF2B5EF4-FFF2-40B4-BE49-F238E27FC236}">
                <a16:creationId xmlns:a16="http://schemas.microsoft.com/office/drawing/2014/main" id="{78F729BC-8660-4EAB-9EB5-CD4DB49A91E5}"/>
              </a:ext>
            </a:extLst>
          </p:cNvPr>
          <p:cNvGraphicFramePr>
            <a:graphicFrameLocks noGrp="1"/>
          </p:cNvGraphicFramePr>
          <p:nvPr>
            <p:ph idx="1"/>
            <p:extLst>
              <p:ext uri="{D42A27DB-BD31-4B8C-83A1-F6EECF244321}">
                <p14:modId xmlns:p14="http://schemas.microsoft.com/office/powerpoint/2010/main" val="107705734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381B5038-3B3D-4C4B-AF6D-C27D3F949CA5}"/>
              </a:ext>
            </a:extLst>
          </p:cNvPr>
          <p:cNvSpPr>
            <a:spLocks noGrp="1"/>
          </p:cNvSpPr>
          <p:nvPr>
            <p:ph type="sldNum" sz="quarter" idx="12"/>
          </p:nvPr>
        </p:nvSpPr>
        <p:spPr/>
        <p:txBody>
          <a:bodyPr/>
          <a:lstStyle/>
          <a:p>
            <a:fld id="{B044824F-EBE0-443F-8A8F-F64816AF04DC}" type="slidenum">
              <a:rPr lang="en-US" smtClean="0"/>
              <a:t>11</a:t>
            </a:fld>
            <a:endParaRPr lang="en-US" dirty="0"/>
          </a:p>
        </p:txBody>
      </p:sp>
      <p:sp>
        <p:nvSpPr>
          <p:cNvPr id="6" name="TextBox 5">
            <a:extLst>
              <a:ext uri="{FF2B5EF4-FFF2-40B4-BE49-F238E27FC236}">
                <a16:creationId xmlns:a16="http://schemas.microsoft.com/office/drawing/2014/main" id="{0EDE65EF-F758-495A-B77D-05EC366AA49C}"/>
              </a:ext>
            </a:extLst>
          </p:cNvPr>
          <p:cNvSpPr txBox="1"/>
          <p:nvPr/>
        </p:nvSpPr>
        <p:spPr>
          <a:xfrm>
            <a:off x="3657600" y="4038600"/>
            <a:ext cx="4657365" cy="923330"/>
          </a:xfrm>
          <a:prstGeom prst="rect">
            <a:avLst/>
          </a:prstGeom>
          <a:noFill/>
        </p:spPr>
        <p:txBody>
          <a:bodyPr wrap="none" rtlCol="0">
            <a:spAutoFit/>
          </a:bodyPr>
          <a:lstStyle/>
          <a:p>
            <a:r>
              <a:rPr lang="en-US" dirty="0"/>
              <a:t>This is the idea, but use graphics NOT org chart!</a:t>
            </a:r>
          </a:p>
          <a:p>
            <a:endParaRPr lang="en-US" dirty="0"/>
          </a:p>
          <a:p>
            <a:r>
              <a:rPr lang="en-US" dirty="0"/>
              <a:t>TRY using AI !!!!</a:t>
            </a:r>
          </a:p>
        </p:txBody>
      </p:sp>
    </p:spTree>
    <p:extLst>
      <p:ext uri="{BB962C8B-B14F-4D97-AF65-F5344CB8AC3E}">
        <p14:creationId xmlns:p14="http://schemas.microsoft.com/office/powerpoint/2010/main" val="21788865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2</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Needs</a:t>
            </a:r>
            <a:r>
              <a:rPr lang="en-US" sz="2700" dirty="0"/>
              <a:t> for your Vehicle</a:t>
            </a:r>
          </a:p>
          <a:p>
            <a:pPr lvl="2">
              <a:lnSpc>
                <a:spcPct val="77000"/>
              </a:lnSpc>
            </a:pPr>
            <a:r>
              <a:rPr lang="en-US" sz="2400" dirty="0"/>
              <a:t>Write the list on the Whiteboard on the MIDDLE 1/3 of the Whiteboard</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69139357-05BA-FF88-6C5B-FFB767601205}"/>
              </a:ext>
            </a:extLst>
          </p:cNvPr>
          <p:cNvSpPr>
            <a:spLocks noGrp="1"/>
          </p:cNvSpPr>
          <p:nvPr>
            <p:ph type="sldNum" sz="quarter" idx="12"/>
          </p:nvPr>
        </p:nvSpPr>
        <p:spPr/>
        <p:txBody>
          <a:bodyPr/>
          <a:lstStyle/>
          <a:p>
            <a:fld id="{CC48B151-73E6-4005-9E41-BAC149615E2B}" type="slidenum">
              <a:rPr lang="en-US" smtClean="0"/>
              <a:t>110</a:t>
            </a:fld>
            <a:endParaRPr lang="en-US" dirty="0"/>
          </a:p>
        </p:txBody>
      </p:sp>
    </p:spTree>
    <p:extLst>
      <p:ext uri="{BB962C8B-B14F-4D97-AF65-F5344CB8AC3E}">
        <p14:creationId xmlns:p14="http://schemas.microsoft.com/office/powerpoint/2010/main" val="32058698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Who is your customer?</a:t>
            </a:r>
          </a:p>
          <a:p>
            <a:pPr marL="400050" indent="-400050">
              <a:buFont typeface="Wingdings" pitchFamily="2" charset="2"/>
              <a:buAutoNum type="arabicPeriod"/>
            </a:pPr>
            <a:r>
              <a:rPr lang="en-US" sz="2700" dirty="0"/>
              <a:t>How did you make the needs strong?</a:t>
            </a:r>
          </a:p>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everyone have input?</a:t>
            </a:r>
          </a:p>
        </p:txBody>
      </p:sp>
      <p:sp>
        <p:nvSpPr>
          <p:cNvPr id="2" name="Slide Number Placeholder 1">
            <a:extLst>
              <a:ext uri="{FF2B5EF4-FFF2-40B4-BE49-F238E27FC236}">
                <a16:creationId xmlns:a16="http://schemas.microsoft.com/office/drawing/2014/main" id="{B3678CAC-B914-E6D8-4A4F-78CB17A18C30}"/>
              </a:ext>
            </a:extLst>
          </p:cNvPr>
          <p:cNvSpPr>
            <a:spLocks noGrp="1"/>
          </p:cNvSpPr>
          <p:nvPr>
            <p:ph type="sldNum" sz="quarter" idx="12"/>
          </p:nvPr>
        </p:nvSpPr>
        <p:spPr/>
        <p:txBody>
          <a:bodyPr/>
          <a:lstStyle/>
          <a:p>
            <a:fld id="{CC48B151-73E6-4005-9E41-BAC149615E2B}" type="slidenum">
              <a:rPr lang="en-US" smtClean="0"/>
              <a:t>111</a:t>
            </a:fld>
            <a:endParaRPr lang="en-US" dirty="0"/>
          </a:p>
        </p:txBody>
      </p:sp>
    </p:spTree>
    <p:extLst>
      <p:ext uri="{BB962C8B-B14F-4D97-AF65-F5344CB8AC3E}">
        <p14:creationId xmlns:p14="http://schemas.microsoft.com/office/powerpoint/2010/main" val="16140850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3</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Requirement</a:t>
            </a:r>
            <a:r>
              <a:rPr lang="en-US" sz="2700" dirty="0"/>
              <a:t> and Assign Metrics To Them</a:t>
            </a:r>
          </a:p>
          <a:p>
            <a:pPr lvl="2">
              <a:lnSpc>
                <a:spcPct val="77000"/>
              </a:lnSpc>
            </a:pPr>
            <a:r>
              <a:rPr lang="en-US" sz="2400" dirty="0"/>
              <a:t>Write the list on the RIGHT 1/3 of the Whiteboard</a:t>
            </a:r>
          </a:p>
          <a:p>
            <a:pPr lvl="2">
              <a:lnSpc>
                <a:spcPct val="77000"/>
              </a:lnSpc>
            </a:pPr>
            <a:r>
              <a:rPr lang="en-US" sz="2400" dirty="0"/>
              <a:t>Draw a line from each Requirement back to it’s driving Need.</a:t>
            </a:r>
          </a:p>
          <a:p>
            <a:pPr lvl="2">
              <a:lnSpc>
                <a:spcPct val="77000"/>
              </a:lnSpc>
            </a:pPr>
            <a:r>
              <a:rPr lang="en-US" sz="2400" dirty="0"/>
              <a:t>What measurement units apply to each? Write these down on the Whiteboard.</a:t>
            </a:r>
          </a:p>
          <a:p>
            <a:pPr lvl="2">
              <a:lnSpc>
                <a:spcPct val="77000"/>
              </a:lnSpc>
            </a:pPr>
            <a:r>
              <a:rPr lang="en-US" sz="2400" dirty="0"/>
              <a:t>Answer “How much / How many” for each item</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2097A01E-A060-FF62-AD5A-7ADBEC9AAB68}"/>
              </a:ext>
            </a:extLst>
          </p:cNvPr>
          <p:cNvSpPr>
            <a:spLocks noGrp="1"/>
          </p:cNvSpPr>
          <p:nvPr>
            <p:ph type="sldNum" sz="quarter" idx="12"/>
          </p:nvPr>
        </p:nvSpPr>
        <p:spPr/>
        <p:txBody>
          <a:bodyPr/>
          <a:lstStyle/>
          <a:p>
            <a:fld id="{CC48B151-73E6-4005-9E41-BAC149615E2B}" type="slidenum">
              <a:rPr lang="en-US" smtClean="0"/>
              <a:t>112</a:t>
            </a:fld>
            <a:endParaRPr lang="en-US"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5D2830D1-C98C-218A-F435-855C85811B2E}"/>
              </a:ext>
            </a:extLst>
          </p:cNvPr>
          <p:cNvSpPr>
            <a:spLocks noGrp="1"/>
          </p:cNvSpPr>
          <p:nvPr>
            <p:ph type="sldNum" sz="quarter" idx="12"/>
          </p:nvPr>
        </p:nvSpPr>
        <p:spPr/>
        <p:txBody>
          <a:bodyPr/>
          <a:lstStyle/>
          <a:p>
            <a:fld id="{CC48B151-73E6-4005-9E41-BAC149615E2B}" type="slidenum">
              <a:rPr lang="en-US" smtClean="0"/>
              <a:t>113</a:t>
            </a:fld>
            <a:endParaRPr lang="en-US"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9A78-92B2-B1C4-F897-7BA3B4530263}"/>
              </a:ext>
            </a:extLst>
          </p:cNvPr>
          <p:cNvSpPr>
            <a:spLocks noGrp="1"/>
          </p:cNvSpPr>
          <p:nvPr>
            <p:ph type="title"/>
          </p:nvPr>
        </p:nvSpPr>
        <p:spPr/>
        <p:txBody>
          <a:bodyPr/>
          <a:lstStyle/>
          <a:p>
            <a:r>
              <a:rPr lang="en-US" dirty="0"/>
              <a:t>Design Project – Create a Vehicle Wrap-up</a:t>
            </a:r>
          </a:p>
        </p:txBody>
      </p:sp>
      <p:sp>
        <p:nvSpPr>
          <p:cNvPr id="3" name="Content Placeholder 2">
            <a:extLst>
              <a:ext uri="{FF2B5EF4-FFF2-40B4-BE49-F238E27FC236}">
                <a16:creationId xmlns:a16="http://schemas.microsoft.com/office/drawing/2014/main" id="{0FDA62F1-8746-F353-1248-AE91B7810C5D}"/>
              </a:ext>
            </a:extLst>
          </p:cNvPr>
          <p:cNvSpPr>
            <a:spLocks noGrp="1"/>
          </p:cNvSpPr>
          <p:nvPr>
            <p:ph idx="1"/>
          </p:nvPr>
        </p:nvSpPr>
        <p:spPr/>
        <p:txBody>
          <a:bodyPr>
            <a:normAutofit/>
          </a:bodyPr>
          <a:lstStyle/>
          <a:p>
            <a:r>
              <a:rPr lang="en-US" sz="2400" dirty="0"/>
              <a:t>You should know the importance of Needs and Requirements</a:t>
            </a:r>
          </a:p>
          <a:p>
            <a:r>
              <a:rPr lang="en-US" sz="2400" dirty="0"/>
              <a:t>You should know how to create strong needs</a:t>
            </a:r>
          </a:p>
          <a:p>
            <a:r>
              <a:rPr lang="en-US" sz="2400" dirty="0"/>
              <a:t>You should know how to define measurable requirements</a:t>
            </a:r>
          </a:p>
          <a:p>
            <a:r>
              <a:rPr lang="en-US" sz="2400" dirty="0"/>
              <a:t>You should know how to relate the requirements to their needs</a:t>
            </a:r>
          </a:p>
        </p:txBody>
      </p:sp>
      <p:sp>
        <p:nvSpPr>
          <p:cNvPr id="5" name="TextBox 4">
            <a:extLst>
              <a:ext uri="{FF2B5EF4-FFF2-40B4-BE49-F238E27FC236}">
                <a16:creationId xmlns:a16="http://schemas.microsoft.com/office/drawing/2014/main" id="{83E1F7B5-57B1-81AB-AF3D-B2977058DE74}"/>
              </a:ext>
            </a:extLst>
          </p:cNvPr>
          <p:cNvSpPr txBox="1"/>
          <p:nvPr/>
        </p:nvSpPr>
        <p:spPr>
          <a:xfrm>
            <a:off x="1060598" y="4742065"/>
            <a:ext cx="7022805" cy="830997"/>
          </a:xfrm>
          <a:prstGeom prst="rect">
            <a:avLst/>
          </a:prstGeom>
          <a:noFill/>
        </p:spPr>
        <p:txBody>
          <a:bodyPr wrap="square">
            <a:spAutoFit/>
          </a:bodyPr>
          <a:lstStyle/>
          <a:p>
            <a:pPr algn="ctr"/>
            <a:r>
              <a:rPr lang="en-US" sz="2400" b="1" dirty="0"/>
              <a:t>You should be better prepared to generate the </a:t>
            </a:r>
          </a:p>
          <a:p>
            <a:pPr algn="ctr"/>
            <a:r>
              <a:rPr lang="en-US" sz="2400" b="1" dirty="0"/>
              <a:t>Needs and Requirements for your Capstone project</a:t>
            </a:r>
          </a:p>
        </p:txBody>
      </p:sp>
      <p:sp>
        <p:nvSpPr>
          <p:cNvPr id="4" name="Slide Number Placeholder 3">
            <a:extLst>
              <a:ext uri="{FF2B5EF4-FFF2-40B4-BE49-F238E27FC236}">
                <a16:creationId xmlns:a16="http://schemas.microsoft.com/office/drawing/2014/main" id="{07766A2C-6703-DE59-546B-1B365F45EE82}"/>
              </a:ext>
            </a:extLst>
          </p:cNvPr>
          <p:cNvSpPr>
            <a:spLocks noGrp="1"/>
          </p:cNvSpPr>
          <p:nvPr>
            <p:ph type="sldNum" sz="quarter" idx="12"/>
          </p:nvPr>
        </p:nvSpPr>
        <p:spPr/>
        <p:txBody>
          <a:bodyPr/>
          <a:lstStyle/>
          <a:p>
            <a:fld id="{CC48B151-73E6-4005-9E41-BAC149615E2B}" type="slidenum">
              <a:rPr lang="en-US" smtClean="0"/>
              <a:t>114</a:t>
            </a:fld>
            <a:endParaRPr lang="en-US" dirty="0"/>
          </a:p>
        </p:txBody>
      </p:sp>
    </p:spTree>
    <p:extLst>
      <p:ext uri="{BB962C8B-B14F-4D97-AF65-F5344CB8AC3E}">
        <p14:creationId xmlns:p14="http://schemas.microsoft.com/office/powerpoint/2010/main" val="27531912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8E00-A859-A725-7819-DEE9A94791D0}"/>
              </a:ext>
            </a:extLst>
          </p:cNvPr>
          <p:cNvSpPr>
            <a:spLocks noGrp="1"/>
          </p:cNvSpPr>
          <p:nvPr>
            <p:ph type="title"/>
          </p:nvPr>
        </p:nvSpPr>
        <p:spPr/>
        <p:txBody>
          <a:bodyPr/>
          <a:lstStyle/>
          <a:p>
            <a:r>
              <a:rPr lang="en-US" dirty="0"/>
              <a:t>70 mins - Enhance your Project’s Needs &amp; Requirements</a:t>
            </a:r>
          </a:p>
        </p:txBody>
      </p:sp>
      <p:sp>
        <p:nvSpPr>
          <p:cNvPr id="3" name="Content Placeholder 2">
            <a:extLst>
              <a:ext uri="{FF2B5EF4-FFF2-40B4-BE49-F238E27FC236}">
                <a16:creationId xmlns:a16="http://schemas.microsoft.com/office/drawing/2014/main" id="{D1BE959E-62B7-E049-8E0B-866F22124D56}"/>
              </a:ext>
            </a:extLst>
          </p:cNvPr>
          <p:cNvSpPr>
            <a:spLocks noGrp="1"/>
          </p:cNvSpPr>
          <p:nvPr>
            <p:ph idx="1"/>
          </p:nvPr>
        </p:nvSpPr>
        <p:spPr/>
        <p:txBody>
          <a:bodyPr>
            <a:normAutofit/>
          </a:bodyPr>
          <a:lstStyle/>
          <a:p>
            <a:r>
              <a:rPr lang="en-US" dirty="0"/>
              <a:t>Relook at Your Team’s Spreadsheet</a:t>
            </a:r>
          </a:p>
          <a:p>
            <a:r>
              <a:rPr lang="en-US" dirty="0"/>
              <a:t>Focus only on the Needs and Requirements Columns for Today</a:t>
            </a:r>
          </a:p>
          <a:p>
            <a:r>
              <a:rPr lang="en-US" dirty="0"/>
              <a:t>Evaluate Your Needs &amp; Requirements Based on the Definitions</a:t>
            </a:r>
          </a:p>
          <a:p>
            <a:r>
              <a:rPr lang="en-US" dirty="0"/>
              <a:t>Make your Needs Stronger</a:t>
            </a:r>
          </a:p>
          <a:p>
            <a:r>
              <a:rPr lang="en-US" dirty="0"/>
              <a:t>Ensure your Requirements are Measurable</a:t>
            </a:r>
          </a:p>
          <a:p>
            <a:r>
              <a:rPr lang="en-US" dirty="0"/>
              <a:t>Leverage the Needs and Requirements Rubric</a:t>
            </a:r>
          </a:p>
          <a:p>
            <a:pPr lvl="1"/>
            <a:r>
              <a:rPr lang="en-US" dirty="0">
                <a:hlinkClick r:id="rId2"/>
              </a:rPr>
              <a:t>https://designlab.eng.rpi.edu/edn/projects/capstone-support-dev/repository/112/entry/Rubrics/Needs%20and%20Requirements%20rubric.docx</a:t>
            </a:r>
            <a:r>
              <a:rPr lang="en-US" dirty="0"/>
              <a:t> </a:t>
            </a:r>
          </a:p>
          <a:p>
            <a:r>
              <a:rPr lang="en-US" dirty="0"/>
              <a:t>Commit the updated file back to your project’s repository by the end of class</a:t>
            </a:r>
          </a:p>
        </p:txBody>
      </p:sp>
      <p:sp>
        <p:nvSpPr>
          <p:cNvPr id="4" name="Slide Number Placeholder 3">
            <a:extLst>
              <a:ext uri="{FF2B5EF4-FFF2-40B4-BE49-F238E27FC236}">
                <a16:creationId xmlns:a16="http://schemas.microsoft.com/office/drawing/2014/main" id="{A5CB58AC-FECA-444C-2216-14FE95552CD5}"/>
              </a:ext>
            </a:extLst>
          </p:cNvPr>
          <p:cNvSpPr>
            <a:spLocks noGrp="1"/>
          </p:cNvSpPr>
          <p:nvPr>
            <p:ph type="sldNum" sz="quarter" idx="12"/>
          </p:nvPr>
        </p:nvSpPr>
        <p:spPr/>
        <p:txBody>
          <a:bodyPr/>
          <a:lstStyle/>
          <a:p>
            <a:fld id="{CC48B151-73E6-4005-9E41-BAC149615E2B}" type="slidenum">
              <a:rPr lang="en-US" smtClean="0"/>
              <a:t>115</a:t>
            </a:fld>
            <a:endParaRPr lang="en-US" dirty="0"/>
          </a:p>
        </p:txBody>
      </p:sp>
    </p:spTree>
    <p:extLst>
      <p:ext uri="{BB962C8B-B14F-4D97-AF65-F5344CB8AC3E}">
        <p14:creationId xmlns:p14="http://schemas.microsoft.com/office/powerpoint/2010/main" val="19725356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6 activities will include creation of: </a:t>
            </a:r>
          </a:p>
          <a:p>
            <a:pPr lvl="1"/>
            <a:r>
              <a:rPr lang="en-US" dirty="0">
                <a:cs typeface="Calibri"/>
              </a:rPr>
              <a:t>Project Statement and Objectives (PSO)</a:t>
            </a:r>
          </a:p>
          <a:p>
            <a:pPr lvl="1"/>
            <a:r>
              <a:rPr lang="en-US" dirty="0">
                <a:cs typeface="Calibri"/>
              </a:rPr>
              <a:t>Engineering Tools and Methods (ETM) Worksheet</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Callout: Bent Line with Border and Accent Bar 5">
            <a:extLst>
              <a:ext uri="{FF2B5EF4-FFF2-40B4-BE49-F238E27FC236}">
                <a16:creationId xmlns:a16="http://schemas.microsoft.com/office/drawing/2014/main" id="{66D0226B-A90A-462F-AE4E-361708A284E2}"/>
              </a:ext>
            </a:extLst>
          </p:cNvPr>
          <p:cNvSpPr/>
          <p:nvPr/>
        </p:nvSpPr>
        <p:spPr>
          <a:xfrm>
            <a:off x="8382000" y="228600"/>
            <a:ext cx="1600200" cy="1600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All wrap up change based on final playbook contents</a:t>
            </a:r>
          </a:p>
        </p:txBody>
      </p:sp>
    </p:spTree>
    <p:extLst>
      <p:ext uri="{BB962C8B-B14F-4D97-AF65-F5344CB8AC3E}">
        <p14:creationId xmlns:p14="http://schemas.microsoft.com/office/powerpoint/2010/main" val="23262042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fontScale="90000"/>
          </a:bodyPr>
          <a:lstStyle/>
          <a:p>
            <a:r>
              <a:rPr lang="en-US" sz="4000" dirty="0">
                <a:cs typeface="Calibri"/>
              </a:rPr>
              <a:t>Wrap-up – Project Statement and Objectives (PSO)</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The PSO  provides an overview of your project and what the team will accomplish. It is the contract/scope the Engineering Team is agreeing to complete for the Client by the end of semester.</a:t>
            </a:r>
          </a:p>
          <a:p>
            <a:r>
              <a:rPr lang="en-US" dirty="0">
                <a:highlight>
                  <a:srgbClr val="FFFF00"/>
                </a:highlight>
                <a:cs typeface="Calibri"/>
              </a:rPr>
              <a:t>It is the team’s first graded assignment!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64415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fontScale="90000"/>
          </a:bodyPr>
          <a:lstStyle/>
          <a:p>
            <a:r>
              <a:rPr lang="en-US" sz="4000" dirty="0">
                <a:cs typeface="Calibri"/>
              </a:rPr>
              <a:t>Wrap-up - Engineering Tools and Methods (ETM)</a:t>
            </a:r>
            <a:br>
              <a:rPr lang="en-US" sz="4000" dirty="0">
                <a:cs typeface="Calibri"/>
              </a:rPr>
            </a:br>
            <a:endParaRPr lang="en-US" sz="4000" dirty="0">
              <a:cs typeface="Calibri"/>
            </a:endParaRPr>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The ETM Worksheet will help your team identify the various Engineering Tools and Methods that members will use to address project challenges</a:t>
            </a:r>
          </a:p>
          <a:p>
            <a:pPr>
              <a:lnSpc>
                <a:spcPct val="110000"/>
              </a:lnSpc>
            </a:pPr>
            <a:r>
              <a:rPr lang="en-US" dirty="0">
                <a:cs typeface="Calibri"/>
              </a:rPr>
              <a:t>Review the Ideation Poster sections to help your team identify applicable ETM.</a:t>
            </a:r>
          </a:p>
          <a:p>
            <a:pPr lvl="1">
              <a:lnSpc>
                <a:spcPct val="110000"/>
              </a:lnSpc>
            </a:pPr>
            <a:r>
              <a:rPr lang="en-US" dirty="0">
                <a:cs typeface="Calibri"/>
              </a:rPr>
              <a:t> “What classes and/or experience can you call on to help with this project?”</a:t>
            </a:r>
          </a:p>
          <a:p>
            <a:pPr lvl="1">
              <a:lnSpc>
                <a:spcPct val="110000"/>
              </a:lnSpc>
            </a:pPr>
            <a:r>
              <a:rPr lang="en-US" dirty="0">
                <a:cs typeface="Calibri"/>
              </a:rPr>
              <a:t>“What technical problems need to be solved to successfully complete this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Callout: Bent Line with Border and Accent Bar 5">
            <a:extLst>
              <a:ext uri="{FF2B5EF4-FFF2-40B4-BE49-F238E27FC236}">
                <a16:creationId xmlns:a16="http://schemas.microsoft.com/office/drawing/2014/main" id="{83513AE9-25A4-48AF-A3A9-80148A367520}"/>
              </a:ext>
            </a:extLst>
          </p:cNvPr>
          <p:cNvSpPr/>
          <p:nvPr/>
        </p:nvSpPr>
        <p:spPr>
          <a:xfrm>
            <a:off x="8382000" y="228600"/>
            <a:ext cx="1600200" cy="1600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Dropped</a:t>
            </a:r>
          </a:p>
        </p:txBody>
      </p:sp>
    </p:spTree>
    <p:extLst>
      <p:ext uri="{BB962C8B-B14F-4D97-AF65-F5344CB8AC3E}">
        <p14:creationId xmlns:p14="http://schemas.microsoft.com/office/powerpoint/2010/main" val="380016374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lnSpcReduction="10000"/>
          </a:bodyPr>
          <a:lstStyle/>
          <a:p>
            <a:r>
              <a:rPr lang="en-US" dirty="0">
                <a:cs typeface="Calibri"/>
              </a:rPr>
              <a:t>Which teams are working on ongoing projects?</a:t>
            </a:r>
          </a:p>
          <a:p>
            <a:pPr lvl="1"/>
            <a:r>
              <a:rPr lang="en-US" dirty="0">
                <a:cs typeface="Calibri"/>
              </a:rPr>
              <a:t>Have you reviewed the work (documentation) of prior teams? </a:t>
            </a:r>
          </a:p>
          <a:p>
            <a:pPr lvl="1"/>
            <a:r>
              <a:rPr lang="en-US" dirty="0">
                <a:cs typeface="Calibri"/>
              </a:rPr>
              <a:t>What did you find?</a:t>
            </a:r>
          </a:p>
          <a:p>
            <a:pPr lvl="1"/>
            <a:r>
              <a:rPr lang="en-US" dirty="0">
                <a:cs typeface="Calibri"/>
              </a:rPr>
              <a:t>What did you not find?</a:t>
            </a:r>
          </a:p>
          <a:p>
            <a:pPr lvl="1"/>
            <a:r>
              <a:rPr lang="en-US" dirty="0">
                <a:cs typeface="Calibri"/>
              </a:rPr>
              <a:t>Have you utilized the EDN’s search feature?</a:t>
            </a:r>
          </a:p>
          <a:p>
            <a:pPr lvl="1"/>
            <a:r>
              <a:rPr lang="en-US" dirty="0">
                <a:cs typeface="Calibri"/>
              </a:rPr>
              <a:t>Did the previous team utilize the wiki page?</a:t>
            </a:r>
          </a:p>
          <a:p>
            <a:pPr lvl="1"/>
            <a:r>
              <a:rPr lang="en-US" dirty="0">
                <a:cs typeface="Calibri"/>
              </a:rPr>
              <a:t>What were you able to find from the prior teams’ Webex, Google Drive, OneDrive, text messages, etc.?</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5404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972B34B-0912-2BDF-39F3-6CECD61F87A2}"/>
              </a:ext>
            </a:extLst>
          </p:cNvPr>
          <p:cNvGraphicFramePr>
            <a:graphicFrameLocks noGrp="1"/>
          </p:cNvGraphicFramePr>
          <p:nvPr>
            <p:ph idx="1"/>
            <p:extLst>
              <p:ext uri="{D42A27DB-BD31-4B8C-83A1-F6EECF244321}">
                <p14:modId xmlns:p14="http://schemas.microsoft.com/office/powerpoint/2010/main" val="1432673032"/>
              </p:ext>
            </p:extLst>
          </p:nvPr>
        </p:nvGraphicFramePr>
        <p:xfrm>
          <a:off x="400050" y="1544162"/>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9DC40CA1-C21C-2E2F-2744-409B8ABECAA3}"/>
              </a:ext>
            </a:extLst>
          </p:cNvPr>
          <p:cNvSpPr>
            <a:spLocks noGrp="1"/>
          </p:cNvSpPr>
          <p:nvPr>
            <p:ph type="title"/>
          </p:nvPr>
        </p:nvSpPr>
        <p:spPr>
          <a:xfrm>
            <a:off x="390525" y="240833"/>
            <a:ext cx="8229600" cy="1143000"/>
          </a:xfrm>
        </p:spPr>
        <p:txBody>
          <a:bodyPr/>
          <a:lstStyle/>
          <a:p>
            <a:r>
              <a:rPr lang="en-US" dirty="0"/>
              <a:t>Welcome to Your Team!</a:t>
            </a:r>
          </a:p>
        </p:txBody>
      </p:sp>
      <p:sp>
        <p:nvSpPr>
          <p:cNvPr id="4" name="Slide Number Placeholder 3">
            <a:extLst>
              <a:ext uri="{FF2B5EF4-FFF2-40B4-BE49-F238E27FC236}">
                <a16:creationId xmlns:a16="http://schemas.microsoft.com/office/drawing/2014/main" id="{1E4A888F-F59D-6F3F-5E2F-1B7C2B6A1CD6}"/>
              </a:ext>
            </a:extLst>
          </p:cNvPr>
          <p:cNvSpPr>
            <a:spLocks noGrp="1"/>
          </p:cNvSpPr>
          <p:nvPr>
            <p:ph type="sldNum" sz="quarter" idx="12"/>
          </p:nvPr>
        </p:nvSpPr>
        <p:spPr>
          <a:xfrm>
            <a:off x="6486525" y="6322545"/>
            <a:ext cx="2133600" cy="365125"/>
          </a:xfrm>
        </p:spPr>
        <p:txBody>
          <a:bodyPr/>
          <a:lstStyle/>
          <a:p>
            <a:fld id="{B044824F-EBE0-443F-8A8F-F64816AF04DC}" type="slidenum">
              <a:rPr lang="en-US" smtClean="0"/>
              <a:t>12</a:t>
            </a:fld>
            <a:endParaRPr lang="en-US" dirty="0"/>
          </a:p>
        </p:txBody>
      </p:sp>
      <p:pic>
        <p:nvPicPr>
          <p:cNvPr id="7" name="Graphic 6" descr="Grinning face outline outline">
            <a:extLst>
              <a:ext uri="{FF2B5EF4-FFF2-40B4-BE49-F238E27FC236}">
                <a16:creationId xmlns:a16="http://schemas.microsoft.com/office/drawing/2014/main" id="{74BB69F7-35CB-A1FA-F6AA-6452B1D4A2F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682969" y="3700775"/>
            <a:ext cx="336238" cy="336238"/>
          </a:xfrm>
          <a:prstGeom prst="rect">
            <a:avLst/>
          </a:prstGeom>
        </p:spPr>
      </p:pic>
      <p:pic>
        <p:nvPicPr>
          <p:cNvPr id="9" name="Graphic 8" descr="Smiling face with solid fill with solid fill">
            <a:extLst>
              <a:ext uri="{FF2B5EF4-FFF2-40B4-BE49-F238E27FC236}">
                <a16:creationId xmlns:a16="http://schemas.microsoft.com/office/drawing/2014/main" id="{614E7283-12C7-BC8F-14B7-D67079E6F7C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057525" y="4309595"/>
            <a:ext cx="336238" cy="336238"/>
          </a:xfrm>
          <a:prstGeom prst="rect">
            <a:avLst/>
          </a:prstGeom>
        </p:spPr>
      </p:pic>
      <p:pic>
        <p:nvPicPr>
          <p:cNvPr id="11" name="Graphic 10" descr="Grinning face outline with solid fill">
            <a:extLst>
              <a:ext uri="{FF2B5EF4-FFF2-40B4-BE49-F238E27FC236}">
                <a16:creationId xmlns:a16="http://schemas.microsoft.com/office/drawing/2014/main" id="{3E12A0FA-0889-655B-C596-559B68D2353C}"/>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4733925" y="3101819"/>
            <a:ext cx="336238" cy="336238"/>
          </a:xfrm>
          <a:prstGeom prst="rect">
            <a:avLst/>
          </a:prstGeom>
        </p:spPr>
      </p:pic>
      <p:pic>
        <p:nvPicPr>
          <p:cNvPr id="13" name="Graphic 12" descr="Confused face outline outline">
            <a:extLst>
              <a:ext uri="{FF2B5EF4-FFF2-40B4-BE49-F238E27FC236}">
                <a16:creationId xmlns:a16="http://schemas.microsoft.com/office/drawing/2014/main" id="{8C1544B4-3644-7B1C-0E25-E94DBD1A0C13}"/>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4505325" y="4244967"/>
            <a:ext cx="336238" cy="336238"/>
          </a:xfrm>
          <a:prstGeom prst="rect">
            <a:avLst/>
          </a:prstGeom>
        </p:spPr>
      </p:pic>
      <p:pic>
        <p:nvPicPr>
          <p:cNvPr id="14" name="Graphic 13" descr="Grinning face outline outline">
            <a:extLst>
              <a:ext uri="{FF2B5EF4-FFF2-40B4-BE49-F238E27FC236}">
                <a16:creationId xmlns:a16="http://schemas.microsoft.com/office/drawing/2014/main" id="{9AA4FE18-21E9-C80F-3F7A-77124572447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254219" y="3532656"/>
            <a:ext cx="336238" cy="336238"/>
          </a:xfrm>
          <a:prstGeom prst="rect">
            <a:avLst/>
          </a:prstGeom>
        </p:spPr>
      </p:pic>
      <p:pic>
        <p:nvPicPr>
          <p:cNvPr id="15" name="Graphic 14" descr="Grinning face outline with solid fill">
            <a:extLst>
              <a:ext uri="{FF2B5EF4-FFF2-40B4-BE49-F238E27FC236}">
                <a16:creationId xmlns:a16="http://schemas.microsoft.com/office/drawing/2014/main" id="{688E499A-C3A2-EFA9-97E3-DA67575E6F23}"/>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812842" y="4244967"/>
            <a:ext cx="336238" cy="336238"/>
          </a:xfrm>
          <a:prstGeom prst="rect">
            <a:avLst/>
          </a:prstGeom>
        </p:spPr>
      </p:pic>
      <p:pic>
        <p:nvPicPr>
          <p:cNvPr id="16" name="Graphic 15" descr="Smiling face with solid fill with solid fill">
            <a:extLst>
              <a:ext uri="{FF2B5EF4-FFF2-40B4-BE49-F238E27FC236}">
                <a16:creationId xmlns:a16="http://schemas.microsoft.com/office/drawing/2014/main" id="{85229F17-FD6B-0B61-44A7-529950EF05C7}"/>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473006" y="2905681"/>
            <a:ext cx="336238" cy="336238"/>
          </a:xfrm>
          <a:prstGeom prst="rect">
            <a:avLst/>
          </a:prstGeom>
        </p:spPr>
      </p:pic>
    </p:spTree>
    <p:extLst>
      <p:ext uri="{BB962C8B-B14F-4D97-AF65-F5344CB8AC3E}">
        <p14:creationId xmlns:p14="http://schemas.microsoft.com/office/powerpoint/2010/main" val="21748235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a:bodyPr>
          <a:lstStyle/>
          <a:p>
            <a:r>
              <a:rPr lang="en-US" dirty="0">
                <a:cs typeface="Calibri"/>
              </a:rPr>
              <a:t>Which teams are working on new projects?</a:t>
            </a:r>
          </a:p>
          <a:p>
            <a:pPr lvl="1"/>
            <a:r>
              <a:rPr lang="en-US" dirty="0">
                <a:cs typeface="Calibri"/>
              </a:rPr>
              <a:t>You have a blank slate – Keep things organized!</a:t>
            </a:r>
          </a:p>
          <a:p>
            <a:pPr lvl="1"/>
            <a:endParaRPr lang="en-US" dirty="0">
              <a:cs typeface="Calibri"/>
            </a:endParaRP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610088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a:bodyPr>
          <a:lstStyle/>
          <a:p>
            <a:r>
              <a:rPr lang="en-US" dirty="0">
                <a:cs typeface="Calibri"/>
              </a:rPr>
              <a:t>Having thorough and well-organized documentation will greatly ease creation of deliverables such as the PSO, ETM, Client Update slide decks, and your Final Report!</a:t>
            </a:r>
          </a:p>
          <a:p>
            <a:pPr lvl="1"/>
            <a:endParaRPr lang="en-US" dirty="0">
              <a:cs typeface="Calibri"/>
            </a:endParaRP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78046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10" name="Content Placeholder 2"/>
          <p:cNvSpPr txBox="1">
            <a:spLocks/>
          </p:cNvSpPr>
          <p:nvPr/>
        </p:nvSpPr>
        <p:spPr>
          <a:xfrm>
            <a:off x="1442721" y="1184225"/>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a:t>
            </a:r>
            <a:r>
              <a:rPr lang="en-US" sz="1400" b="1" dirty="0">
                <a:solidFill>
                  <a:prstClr val="black"/>
                </a:solidFill>
                <a:highlight>
                  <a:srgbClr val="FFFF00"/>
                </a:highlight>
                <a:ea typeface="+mn-lt"/>
                <a:cs typeface="Calibri" panose="020F0502020204030204"/>
              </a:rPr>
              <a:t>Jan 26</a:t>
            </a:r>
            <a:r>
              <a:rPr lang="en-US" sz="1400" b="1" baseline="30000" dirty="0">
                <a:solidFill>
                  <a:prstClr val="black"/>
                </a:solidFill>
                <a:highlight>
                  <a:srgbClr val="FFFF00"/>
                </a:highlight>
                <a:ea typeface="+mn-lt"/>
                <a:cs typeface="Calibri" panose="020F0502020204030204"/>
              </a:rPr>
              <a:t>th</a:t>
            </a:r>
            <a:r>
              <a:rPr lang="en-US" sz="1400" b="1" dirty="0">
                <a:solidFill>
                  <a:prstClr val="black"/>
                </a:solidFill>
                <a:highlight>
                  <a:srgbClr val="FFFF00"/>
                </a:highlight>
                <a:ea typeface="+mn-lt"/>
                <a:cs typeface="Calibri" panose="020F0502020204030204"/>
              </a:rPr>
              <a:t> </a:t>
            </a:r>
            <a:r>
              <a:rPr lang="en-US" sz="1400" dirty="0">
                <a:solidFill>
                  <a:prstClr val="black"/>
                </a:solidFill>
                <a:highlight>
                  <a:srgbClr val="FFFF00"/>
                </a:highlight>
                <a:ea typeface="+mn-lt"/>
                <a:cs typeface="Calibri" panose="020F0502020204030204"/>
              </a:rPr>
              <a:t>[1/29 or 1/26</a:t>
            </a:r>
            <a:r>
              <a:rPr lang="en-US" sz="1400" dirty="0">
                <a:solidFill>
                  <a:prstClr val="black"/>
                </a:solidFill>
                <a:ea typeface="+mn-lt"/>
                <a:cs typeface="Calibri" panose="020F0502020204030204"/>
              </a:rPr>
              <a:t>]</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442721" y="1955840"/>
            <a:ext cx="6731308" cy="272299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6 review</a:t>
            </a:r>
            <a:endParaRPr lang="en-US" sz="1400" dirty="0">
              <a:solidFill>
                <a:srgbClr val="FF0000"/>
              </a:solidFill>
              <a:latin typeface="Calibri" panose="020F0502020204030204"/>
              <a:cs typeface="Calibri"/>
            </a:endParaRP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b="1" dirty="0">
                <a:solidFill>
                  <a:prstClr val="black"/>
                </a:solidFill>
                <a:ea typeface="+mn-lt"/>
                <a:cs typeface="Calibri" panose="020F0502020204030204"/>
              </a:rPr>
              <a:t>Everyone </a:t>
            </a:r>
            <a:r>
              <a:rPr lang="en-US" sz="1400" dirty="0">
                <a:solidFill>
                  <a:prstClr val="black"/>
                </a:solidFill>
                <a:ea typeface="+mn-lt"/>
                <a:cs typeface="Calibri" panose="020F0502020204030204"/>
              </a:rPr>
              <a:t>should have their repository checked out by now. See your PE </a:t>
            </a:r>
            <a:r>
              <a:rPr lang="en-US" sz="1400" b="1" dirty="0">
                <a:solidFill>
                  <a:prstClr val="black"/>
                </a:solidFill>
                <a:ea typeface="+mn-lt"/>
                <a:cs typeface="Calibri" panose="020F0502020204030204"/>
              </a:rPr>
              <a:t>NOW</a:t>
            </a:r>
            <a:r>
              <a:rPr lang="en-US" sz="1400" dirty="0">
                <a:solidFill>
                  <a:prstClr val="black"/>
                </a:solidFill>
                <a:ea typeface="+mn-lt"/>
                <a:cs typeface="Calibri" panose="020F0502020204030204"/>
              </a:rPr>
              <a:t> if you are still having difficulty.</a:t>
            </a:r>
          </a:p>
          <a:p>
            <a:pPr marL="171450" indent="-171450" defTabSz="685800">
              <a:spcBef>
                <a:spcPts val="750"/>
              </a:spcBef>
            </a:pPr>
            <a:r>
              <a:rPr lang="en-US" sz="1400" dirty="0">
                <a:solidFill>
                  <a:prstClr val="black"/>
                </a:solidFill>
                <a:ea typeface="+mn-lt"/>
                <a:cs typeface="Calibri" panose="020F0502020204030204"/>
              </a:rPr>
              <a:t>Complete the Online Safety Training in </a:t>
            </a:r>
            <a:r>
              <a:rPr lang="en-US" sz="1400" dirty="0" err="1">
                <a:solidFill>
                  <a:prstClr val="black"/>
                </a:solidFill>
                <a:ea typeface="+mn-lt"/>
                <a:cs typeface="Calibri" panose="020F0502020204030204"/>
              </a:rPr>
              <a:t>Percipio</a:t>
            </a:r>
            <a:r>
              <a:rPr lang="en-US" sz="1400" dirty="0">
                <a:solidFill>
                  <a:prstClr val="black"/>
                </a:solidFill>
                <a:ea typeface="+mn-lt"/>
                <a:cs typeface="Calibri" panose="020F0502020204030204"/>
              </a:rPr>
              <a:t> </a:t>
            </a:r>
            <a:r>
              <a:rPr lang="en-US" sz="1400" b="1" dirty="0">
                <a:ea typeface="+mn-lt"/>
                <a:cs typeface="Calibri" panose="020F0502020204030204"/>
              </a:rPr>
              <a:t>before Friday, 01/26</a:t>
            </a: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3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4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254313" y="110546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28600" y="270888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297E82F5-0439-BEAC-8DDB-2B21BDB72108}"/>
              </a:ext>
            </a:extLst>
          </p:cNvPr>
          <p:cNvGrpSpPr/>
          <p:nvPr/>
        </p:nvGrpSpPr>
        <p:grpSpPr>
          <a:xfrm>
            <a:off x="325199" y="4678830"/>
            <a:ext cx="7848830" cy="1908364"/>
            <a:chOff x="402467" y="735237"/>
            <a:chExt cx="7848830" cy="1908364"/>
          </a:xfrm>
        </p:grpSpPr>
        <p:sp>
          <p:nvSpPr>
            <p:cNvPr id="8" name="Content Placeholder 2"/>
            <p:cNvSpPr txBox="1">
              <a:spLocks/>
            </p:cNvSpPr>
            <p:nvPr/>
          </p:nvSpPr>
          <p:spPr>
            <a:xfrm>
              <a:off x="1519989" y="735237"/>
              <a:ext cx="6731308" cy="1908364"/>
            </a:xfrm>
            <a:prstGeom prst="rect">
              <a:avLst/>
            </a:prstGeom>
            <a:solidFill>
              <a:schemeClr val="accent4">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6 activity</a:t>
              </a:r>
            </a:p>
            <a:p>
              <a:pPr marL="457200" lvl="1" indent="-171450" defTabSz="685800">
                <a:spcBef>
                  <a:spcPts val="750"/>
                </a:spcBef>
              </a:pPr>
              <a:r>
                <a:rPr lang="en-US" sz="1000" dirty="0">
                  <a:solidFill>
                    <a:prstClr val="black"/>
                  </a:solidFill>
                  <a:ea typeface="+mn-lt"/>
                  <a:cs typeface="Calibri" panose="020F0502020204030204"/>
                  <a:hlinkClick r:id="rId5"/>
                </a:rPr>
                <a:t>https://designlab.eng.rpi.edu/edn/projects/capstone-support-dev/wiki/Engineering_Tools_and_Methods_Worksheet</a:t>
              </a:r>
              <a:r>
                <a:rPr lang="en-US" sz="1000" dirty="0">
                  <a:solidFill>
                    <a:prstClr val="black"/>
                  </a:solidFill>
                  <a:ea typeface="+mn-lt"/>
                  <a:cs typeface="Calibri" panose="020F0502020204030204"/>
                </a:rPr>
                <a:t> </a:t>
              </a:r>
            </a:p>
            <a:p>
              <a:pPr marL="0" indent="-171450" defTabSz="685800">
                <a:spcBef>
                  <a:spcPts val="750"/>
                </a:spcBef>
              </a:pPr>
              <a:r>
                <a:rPr lang="en-US" sz="1400" dirty="0">
                  <a:solidFill>
                    <a:prstClr val="black"/>
                  </a:solidFill>
                  <a:ea typeface="+mn-lt"/>
                  <a:cs typeface="Calibri" panose="020F0502020204030204"/>
                </a:rPr>
                <a:t>Research key technology and approaches to project -&gt; post findings to Background Info Forum on EDN</a:t>
              </a:r>
            </a:p>
            <a:p>
              <a:pPr marL="0" indent="-171450" defTabSz="685800">
                <a:spcBef>
                  <a:spcPts val="750"/>
                </a:spcBef>
              </a:pPr>
              <a:r>
                <a:rPr lang="en-US" sz="1400" dirty="0">
                  <a:solidFill>
                    <a:prstClr val="black"/>
                  </a:solidFill>
                  <a:ea typeface="+mn-lt"/>
                  <a:cs typeface="Calibri" panose="020F0502020204030204"/>
                </a:rPr>
                <a:t>Post Concept Ideas to Design Forum on EDN</a:t>
              </a:r>
            </a:p>
            <a:p>
              <a:pPr marL="0" indent="-171450" defTabSz="685800">
                <a:spcBef>
                  <a:spcPts val="750"/>
                </a:spcBef>
              </a:pPr>
              <a:r>
                <a:rPr lang="en-US" sz="1400" dirty="0">
                  <a:solidFill>
                    <a:prstClr val="black"/>
                  </a:solidFill>
                  <a:ea typeface="+mn-lt"/>
                  <a:cs typeface="Calibri" panose="020F0502020204030204"/>
                </a:rPr>
                <a:t>Update Needs &amp; </a:t>
              </a:r>
              <a:r>
                <a:rPr lang="en-US" sz="1400" dirty="0" err="1">
                  <a:solidFill>
                    <a:prstClr val="black"/>
                  </a:solidFill>
                  <a:ea typeface="+mn-lt"/>
                  <a:cs typeface="Calibri" panose="020F0502020204030204"/>
                </a:rPr>
                <a:t>Reqs</a:t>
              </a:r>
              <a:r>
                <a:rPr lang="en-US" sz="1400" dirty="0">
                  <a:solidFill>
                    <a:prstClr val="black"/>
                  </a:solidFill>
                  <a:ea typeface="+mn-lt"/>
                  <a:cs typeface="Calibri" panose="020F0502020204030204"/>
                </a:rPr>
                <a:t> spreadsheet in Repo as needed</a:t>
              </a: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122</a:t>
            </a:fld>
            <a:endParaRPr lang="en-US" sz="1200" dirty="0"/>
          </a:p>
        </p:txBody>
      </p:sp>
    </p:spTree>
    <p:extLst>
      <p:ext uri="{BB962C8B-B14F-4D97-AF65-F5344CB8AC3E}">
        <p14:creationId xmlns:p14="http://schemas.microsoft.com/office/powerpoint/2010/main" val="290436178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123</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8" name="Picture 7" descr="A chart with text and numbers&#10;&#10;Description automatically generated with medium confidence">
            <a:extLst>
              <a:ext uri="{FF2B5EF4-FFF2-40B4-BE49-F238E27FC236}">
                <a16:creationId xmlns:a16="http://schemas.microsoft.com/office/drawing/2014/main" id="{E5504F0A-1503-C0F2-BF3E-35656A702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662" y="1878747"/>
            <a:ext cx="5582675" cy="3100505"/>
          </a:xfrm>
          <a:prstGeom prst="rect">
            <a:avLst/>
          </a:prstGeom>
        </p:spPr>
      </p:pic>
      <p:sp>
        <p:nvSpPr>
          <p:cNvPr id="4" name="Callout: Bent Line with Border and Accent Bar 3">
            <a:extLst>
              <a:ext uri="{FF2B5EF4-FFF2-40B4-BE49-F238E27FC236}">
                <a16:creationId xmlns:a16="http://schemas.microsoft.com/office/drawing/2014/main" id="{18F204EA-937A-6795-B33E-6D6657A69D22}"/>
              </a:ext>
            </a:extLst>
          </p:cNvPr>
          <p:cNvSpPr/>
          <p:nvPr/>
        </p:nvSpPr>
        <p:spPr>
          <a:xfrm>
            <a:off x="8305800" y="3080027"/>
            <a:ext cx="1447800" cy="1066800"/>
          </a:xfrm>
          <a:prstGeom prst="accentBorderCallout2">
            <a:avLst>
              <a:gd name="adj1" fmla="val 18750"/>
              <a:gd name="adj2" fmla="val -8333"/>
              <a:gd name="adj3" fmla="val 18750"/>
              <a:gd name="adj4" fmla="val -16667"/>
              <a:gd name="adj5" fmla="val 65747"/>
              <a:gd name="adj6" fmla="val -7178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Update w/ new image</a:t>
            </a:r>
          </a:p>
        </p:txBody>
      </p:sp>
    </p:spTree>
    <p:extLst>
      <p:ext uri="{BB962C8B-B14F-4D97-AF65-F5344CB8AC3E}">
        <p14:creationId xmlns:p14="http://schemas.microsoft.com/office/powerpoint/2010/main" val="292615304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a:t>
            </a:r>
            <a:r>
              <a:rPr lang="en-US" dirty="0">
                <a:highlight>
                  <a:srgbClr val="FFFF00"/>
                </a:highlight>
              </a:rPr>
              <a:t>Scaffolding</a:t>
            </a:r>
            <a:r>
              <a:rPr lang="en-US" dirty="0"/>
              <a:t> Progression</a:t>
            </a:r>
          </a:p>
        </p:txBody>
      </p:sp>
    </p:spTree>
    <p:extLst>
      <p:ext uri="{BB962C8B-B14F-4D97-AF65-F5344CB8AC3E}">
        <p14:creationId xmlns:p14="http://schemas.microsoft.com/office/powerpoint/2010/main" val="213873326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Horse Race</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125</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126</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127</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129</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13</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3" name="Group 2">
            <a:extLst>
              <a:ext uri="{FF2B5EF4-FFF2-40B4-BE49-F238E27FC236}">
                <a16:creationId xmlns:a16="http://schemas.microsoft.com/office/drawing/2014/main" id="{B5043A99-6A93-9740-9E2D-687F3C056991}"/>
              </a:ext>
            </a:extLst>
          </p:cNvPr>
          <p:cNvGrpSpPr>
            <a:grpSpLocks noChangeAspect="1"/>
          </p:cNvGrpSpPr>
          <p:nvPr/>
        </p:nvGrpSpPr>
        <p:grpSpPr>
          <a:xfrm>
            <a:off x="1081500" y="1280628"/>
            <a:ext cx="6858000" cy="4831654"/>
            <a:chOff x="266662" y="1875215"/>
            <a:chExt cx="5554474" cy="3913283"/>
          </a:xfrm>
        </p:grpSpPr>
        <p:sp>
          <p:nvSpPr>
            <p:cNvPr id="8" name="TextBox 7">
              <a:extLst>
                <a:ext uri="{FF2B5EF4-FFF2-40B4-BE49-F238E27FC236}">
                  <a16:creationId xmlns:a16="http://schemas.microsoft.com/office/drawing/2014/main" id="{1E7F5A53-512A-709A-9A15-DED2C53875B0}"/>
                </a:ext>
              </a:extLst>
            </p:cNvPr>
            <p:cNvSpPr txBox="1"/>
            <p:nvPr/>
          </p:nvSpPr>
          <p:spPr>
            <a:xfrm>
              <a:off x="266662" y="3359681"/>
              <a:ext cx="804730" cy="300082"/>
            </a:xfrm>
            <a:prstGeom prst="rect">
              <a:avLst/>
            </a:prstGeom>
            <a:noFill/>
          </p:spPr>
          <p:txBody>
            <a:bodyPr wrap="square" rtlCol="0">
              <a:spAutoFit/>
            </a:bodyPr>
            <a:lstStyle/>
            <a:p>
              <a:pPr defTabSz="685800"/>
              <a:r>
                <a:rPr lang="en-US" sz="1350" b="1" dirty="0">
                  <a:solidFill>
                    <a:prstClr val="black"/>
                  </a:solidFill>
                  <a:latin typeface="Calibri"/>
                </a:rPr>
                <a:t> MANE</a:t>
              </a:r>
            </a:p>
          </p:txBody>
        </p:sp>
        <p:sp>
          <p:nvSpPr>
            <p:cNvPr id="22" name="TextBox 21">
              <a:extLst>
                <a:ext uri="{FF2B5EF4-FFF2-40B4-BE49-F238E27FC236}">
                  <a16:creationId xmlns:a16="http://schemas.microsoft.com/office/drawing/2014/main" id="{355A1565-790B-C849-F0D8-AE6FBFE213A1}"/>
                </a:ext>
              </a:extLst>
            </p:cNvPr>
            <p:cNvSpPr txBox="1"/>
            <p:nvPr/>
          </p:nvSpPr>
          <p:spPr>
            <a:xfrm>
              <a:off x="266662" y="2181935"/>
              <a:ext cx="678623" cy="300082"/>
            </a:xfrm>
            <a:prstGeom prst="rect">
              <a:avLst/>
            </a:prstGeom>
            <a:noFill/>
          </p:spPr>
          <p:txBody>
            <a:bodyPr wrap="square" rtlCol="0">
              <a:spAutoFit/>
            </a:bodyPr>
            <a:lstStyle/>
            <a:p>
              <a:pPr defTabSz="685800"/>
              <a:r>
                <a:rPr lang="en-US" sz="1350" b="1" dirty="0">
                  <a:solidFill>
                    <a:prstClr val="black"/>
                  </a:solidFill>
                  <a:latin typeface="Calibri"/>
                </a:rPr>
                <a:t>ECSE</a:t>
              </a:r>
            </a:p>
          </p:txBody>
        </p:sp>
        <p:sp>
          <p:nvSpPr>
            <p:cNvPr id="23" name="TextBox 22">
              <a:extLst>
                <a:ext uri="{FF2B5EF4-FFF2-40B4-BE49-F238E27FC236}">
                  <a16:creationId xmlns:a16="http://schemas.microsoft.com/office/drawing/2014/main" id="{5ABDB94E-F9C8-A323-ECB3-E7A0DB941B31}"/>
                </a:ext>
              </a:extLst>
            </p:cNvPr>
            <p:cNvSpPr txBox="1"/>
            <p:nvPr/>
          </p:nvSpPr>
          <p:spPr>
            <a:xfrm>
              <a:off x="505221"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MSE</a:t>
              </a:r>
            </a:p>
          </p:txBody>
        </p:sp>
        <p:sp>
          <p:nvSpPr>
            <p:cNvPr id="24" name="TextBox 23">
              <a:extLst>
                <a:ext uri="{FF2B5EF4-FFF2-40B4-BE49-F238E27FC236}">
                  <a16:creationId xmlns:a16="http://schemas.microsoft.com/office/drawing/2014/main" id="{1D6A7C7D-9ED7-5BC5-04DB-CE4C2856130C}"/>
                </a:ext>
              </a:extLst>
            </p:cNvPr>
            <p:cNvSpPr txBox="1"/>
            <p:nvPr/>
          </p:nvSpPr>
          <p:spPr>
            <a:xfrm>
              <a:off x="4345969"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ISYE</a:t>
              </a:r>
            </a:p>
          </p:txBody>
        </p:sp>
        <p:grpSp>
          <p:nvGrpSpPr>
            <p:cNvPr id="26" name="Group 25">
              <a:extLst>
                <a:ext uri="{FF2B5EF4-FFF2-40B4-BE49-F238E27FC236}">
                  <a16:creationId xmlns:a16="http://schemas.microsoft.com/office/drawing/2014/main" id="{6421D334-B560-E072-F93D-812BE235F156}"/>
                </a:ext>
              </a:extLst>
            </p:cNvPr>
            <p:cNvGrpSpPr/>
            <p:nvPr/>
          </p:nvGrpSpPr>
          <p:grpSpPr>
            <a:xfrm>
              <a:off x="2013679" y="1875215"/>
              <a:ext cx="743963" cy="1282904"/>
              <a:chOff x="2711585" y="1366395"/>
              <a:chExt cx="991950" cy="1710538"/>
            </a:xfrm>
          </p:grpSpPr>
          <p:pic>
            <p:nvPicPr>
              <p:cNvPr id="3076" name="Picture 3075">
                <a:extLst>
                  <a:ext uri="{FF2B5EF4-FFF2-40B4-BE49-F238E27FC236}">
                    <a16:creationId xmlns:a16="http://schemas.microsoft.com/office/drawing/2014/main" id="{D3AD7C4C-8D19-C9CF-CC55-674617CB98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11585" y="1366395"/>
                <a:ext cx="991950" cy="1246908"/>
              </a:xfrm>
              <a:prstGeom prst="rect">
                <a:avLst/>
              </a:prstGeom>
              <a:solidFill>
                <a:schemeClr val="bg1"/>
              </a:solidFill>
            </p:spPr>
          </p:pic>
          <p:sp>
            <p:nvSpPr>
              <p:cNvPr id="3077" name="TextBox 3076">
                <a:extLst>
                  <a:ext uri="{FF2B5EF4-FFF2-40B4-BE49-F238E27FC236}">
                    <a16:creationId xmlns:a16="http://schemas.microsoft.com/office/drawing/2014/main" id="{0E1C17A8-6DA5-4157-98B7-3A629A54DAE4}"/>
                  </a:ext>
                </a:extLst>
              </p:cNvPr>
              <p:cNvSpPr txBox="1"/>
              <p:nvPr/>
            </p:nvSpPr>
            <p:spPr>
              <a:xfrm>
                <a:off x="2711585" y="2615268"/>
                <a:ext cx="929483" cy="461665"/>
              </a:xfrm>
              <a:prstGeom prst="rect">
                <a:avLst/>
              </a:prstGeom>
              <a:solidFill>
                <a:schemeClr val="bg1"/>
              </a:solidFill>
            </p:spPr>
            <p:txBody>
              <a:bodyPr wrap="square" rtlCol="0">
                <a:spAutoFit/>
              </a:bodyPr>
              <a:lstStyle/>
              <a:p>
                <a:pPr algn="ctr" defTabSz="685800"/>
                <a:r>
                  <a:rPr lang="en-US" sz="825" dirty="0">
                    <a:solidFill>
                      <a:prstClr val="black"/>
                    </a:solidFill>
                    <a:latin typeface="Calibri"/>
                  </a:rPr>
                  <a:t>Junichi Kanai</a:t>
                </a:r>
              </a:p>
            </p:txBody>
          </p:sp>
        </p:grpSp>
        <p:grpSp>
          <p:nvGrpSpPr>
            <p:cNvPr id="30" name="Group 29">
              <a:extLst>
                <a:ext uri="{FF2B5EF4-FFF2-40B4-BE49-F238E27FC236}">
                  <a16:creationId xmlns:a16="http://schemas.microsoft.com/office/drawing/2014/main" id="{327F4298-9C25-356A-D010-9993F1180CE7}"/>
                </a:ext>
              </a:extLst>
            </p:cNvPr>
            <p:cNvGrpSpPr/>
            <p:nvPr/>
          </p:nvGrpSpPr>
          <p:grpSpPr>
            <a:xfrm>
              <a:off x="2904745" y="1885246"/>
              <a:ext cx="942344" cy="1141089"/>
              <a:chOff x="4011175" y="1332828"/>
              <a:chExt cx="1256458" cy="1521451"/>
            </a:xfrm>
          </p:grpSpPr>
          <p:sp>
            <p:nvSpPr>
              <p:cNvPr id="3073" name="TextBox 3072">
                <a:extLst>
                  <a:ext uri="{FF2B5EF4-FFF2-40B4-BE49-F238E27FC236}">
                    <a16:creationId xmlns:a16="http://schemas.microsoft.com/office/drawing/2014/main" id="{48CA92CA-1246-DF86-499B-7B5D05441115}"/>
                  </a:ext>
                </a:extLst>
              </p:cNvPr>
              <p:cNvSpPr txBox="1"/>
              <p:nvPr/>
            </p:nvSpPr>
            <p:spPr>
              <a:xfrm>
                <a:off x="4015764" y="2561891"/>
                <a:ext cx="1251869" cy="292388"/>
              </a:xfrm>
              <a:prstGeom prst="rect">
                <a:avLst/>
              </a:prstGeom>
              <a:solidFill>
                <a:schemeClr val="bg1"/>
              </a:solidFill>
            </p:spPr>
            <p:txBody>
              <a:bodyPr wrap="square" rtlCol="0">
                <a:spAutoFit/>
              </a:bodyPr>
              <a:lstStyle/>
              <a:p>
                <a:pPr defTabSz="685800"/>
                <a:r>
                  <a:rPr lang="en-US" sz="825" dirty="0">
                    <a:solidFill>
                      <a:prstClr val="black"/>
                    </a:solidFill>
                    <a:latin typeface="Calibri"/>
                  </a:rPr>
                  <a:t> Prabahakar Neti</a:t>
                </a:r>
              </a:p>
            </p:txBody>
          </p:sp>
          <p:pic>
            <p:nvPicPr>
              <p:cNvPr id="3075" name="Picture 3074">
                <a:extLst>
                  <a:ext uri="{FF2B5EF4-FFF2-40B4-BE49-F238E27FC236}">
                    <a16:creationId xmlns:a16="http://schemas.microsoft.com/office/drawing/2014/main" id="{08A1F764-5C18-6DFA-6EDD-D071A040BDB3}"/>
                  </a:ext>
                </a:extLst>
              </p:cNvPr>
              <p:cNvPicPr>
                <a:picLocks noChangeAspect="1"/>
              </p:cNvPicPr>
              <p:nvPr/>
            </p:nvPicPr>
            <p:blipFill rotWithShape="1">
              <a:blip r:embed="rId4"/>
              <a:srcRect l="5300" r="5946"/>
              <a:stretch/>
            </p:blipFill>
            <p:spPr>
              <a:xfrm>
                <a:off x="4011175" y="1332828"/>
                <a:ext cx="1108327" cy="1247101"/>
              </a:xfrm>
              <a:prstGeom prst="rect">
                <a:avLst/>
              </a:prstGeom>
            </p:spPr>
          </p:pic>
        </p:grpSp>
        <p:grpSp>
          <p:nvGrpSpPr>
            <p:cNvPr id="31" name="Group 30">
              <a:extLst>
                <a:ext uri="{FF2B5EF4-FFF2-40B4-BE49-F238E27FC236}">
                  <a16:creationId xmlns:a16="http://schemas.microsoft.com/office/drawing/2014/main" id="{F0C17F2D-CDBC-1F98-FA12-DC3F3A54DF32}"/>
                </a:ext>
              </a:extLst>
            </p:cNvPr>
            <p:cNvGrpSpPr/>
            <p:nvPr/>
          </p:nvGrpSpPr>
          <p:grpSpPr>
            <a:xfrm>
              <a:off x="2080493" y="3131841"/>
              <a:ext cx="812201" cy="1145983"/>
              <a:chOff x="4058741" y="3134339"/>
              <a:chExt cx="1082934" cy="1527977"/>
            </a:xfrm>
          </p:grpSpPr>
          <p:sp>
            <p:nvSpPr>
              <p:cNvPr id="63" name="TextBox 62">
                <a:extLst>
                  <a:ext uri="{FF2B5EF4-FFF2-40B4-BE49-F238E27FC236}">
                    <a16:creationId xmlns:a16="http://schemas.microsoft.com/office/drawing/2014/main" id="{8DA1B37B-4F05-B4E1-7EA5-33DC08B7B65C}"/>
                  </a:ext>
                </a:extLst>
              </p:cNvPr>
              <p:cNvSpPr txBox="1"/>
              <p:nvPr/>
            </p:nvSpPr>
            <p:spPr>
              <a:xfrm>
                <a:off x="4058741" y="4369928"/>
                <a:ext cx="1082934" cy="292388"/>
              </a:xfrm>
              <a:prstGeom prst="rect">
                <a:avLst/>
              </a:prstGeom>
              <a:solidFill>
                <a:schemeClr val="bg1"/>
              </a:solidFill>
            </p:spPr>
            <p:txBody>
              <a:bodyPr wrap="square" rtlCol="0">
                <a:spAutoFit/>
              </a:bodyPr>
              <a:lstStyle/>
              <a:p>
                <a:pPr algn="ctr" defTabSz="685800">
                  <a:tabLst>
                    <a:tab pos="84007" algn="l"/>
                  </a:tabLst>
                </a:pPr>
                <a:r>
                  <a:rPr lang="en-US" sz="825" dirty="0" err="1">
                    <a:solidFill>
                      <a:prstClr val="black"/>
                    </a:solidFill>
                    <a:latin typeface="Calibri"/>
                  </a:rPr>
                  <a:t>Indika</a:t>
                </a:r>
                <a:r>
                  <a:rPr lang="en-US" sz="825" dirty="0">
                    <a:solidFill>
                      <a:prstClr val="black"/>
                    </a:solidFill>
                    <a:latin typeface="Calibri"/>
                  </a:rPr>
                  <a:t> </a:t>
                </a:r>
                <a:r>
                  <a:rPr lang="en-US" sz="825" dirty="0" err="1">
                    <a:solidFill>
                      <a:prstClr val="black"/>
                    </a:solidFill>
                    <a:latin typeface="Calibri"/>
                  </a:rPr>
                  <a:t>Perera</a:t>
                </a:r>
                <a:endParaRPr lang="en-US" sz="825" dirty="0">
                  <a:solidFill>
                    <a:prstClr val="black"/>
                  </a:solidFill>
                  <a:latin typeface="Calibri"/>
                </a:endParaRPr>
              </a:p>
            </p:txBody>
          </p:sp>
          <p:pic>
            <p:nvPicPr>
              <p:cNvPr id="3072" name="Picture 3071">
                <a:extLst>
                  <a:ext uri="{FF2B5EF4-FFF2-40B4-BE49-F238E27FC236}">
                    <a16:creationId xmlns:a16="http://schemas.microsoft.com/office/drawing/2014/main" id="{3B8C3E73-31BD-B370-4E73-DC443CB817F6}"/>
                  </a:ext>
                </a:extLst>
              </p:cNvPr>
              <p:cNvPicPr>
                <a:picLocks noChangeAspect="1"/>
              </p:cNvPicPr>
              <p:nvPr/>
            </p:nvPicPr>
            <p:blipFill rotWithShape="1">
              <a:blip r:embed="rId5"/>
              <a:srcRect l="29540" r="25857"/>
              <a:stretch/>
            </p:blipFill>
            <p:spPr>
              <a:xfrm flipH="1">
                <a:off x="4084854" y="3134339"/>
                <a:ext cx="1036144" cy="1243584"/>
              </a:xfrm>
              <a:prstGeom prst="rect">
                <a:avLst/>
              </a:prstGeom>
            </p:spPr>
          </p:pic>
        </p:grpSp>
        <p:grpSp>
          <p:nvGrpSpPr>
            <p:cNvPr id="34" name="Group 33">
              <a:extLst>
                <a:ext uri="{FF2B5EF4-FFF2-40B4-BE49-F238E27FC236}">
                  <a16:creationId xmlns:a16="http://schemas.microsoft.com/office/drawing/2014/main" id="{1C0E4F20-55F7-F1E1-218C-2D3D549413A7}"/>
                </a:ext>
              </a:extLst>
            </p:cNvPr>
            <p:cNvGrpSpPr/>
            <p:nvPr/>
          </p:nvGrpSpPr>
          <p:grpSpPr>
            <a:xfrm>
              <a:off x="1004676" y="1882047"/>
              <a:ext cx="861407" cy="1142547"/>
              <a:chOff x="1339568" y="1366396"/>
              <a:chExt cx="1148542" cy="1523395"/>
            </a:xfrm>
          </p:grpSpPr>
          <p:sp>
            <p:nvSpPr>
              <p:cNvPr id="61" name="TextBox 60">
                <a:extLst>
                  <a:ext uri="{FF2B5EF4-FFF2-40B4-BE49-F238E27FC236}">
                    <a16:creationId xmlns:a16="http://schemas.microsoft.com/office/drawing/2014/main" id="{3AC118D0-2ACA-29EE-6303-781D9021BC9D}"/>
                  </a:ext>
                </a:extLst>
              </p:cNvPr>
              <p:cNvSpPr txBox="1"/>
              <p:nvPr/>
            </p:nvSpPr>
            <p:spPr>
              <a:xfrm>
                <a:off x="1339568" y="2597403"/>
                <a:ext cx="1084763" cy="292388"/>
              </a:xfrm>
              <a:prstGeom prst="rect">
                <a:avLst/>
              </a:prstGeom>
              <a:solidFill>
                <a:schemeClr val="bg1"/>
              </a:solidFill>
              <a:ln>
                <a:noFill/>
              </a:ln>
            </p:spPr>
            <p:txBody>
              <a:bodyPr wrap="square" rtlCol="0">
                <a:spAutoFit/>
              </a:bodyPr>
              <a:lstStyle/>
              <a:p>
                <a:pPr algn="ctr" defTabSz="685800"/>
                <a:r>
                  <a:rPr lang="en-US" sz="825" dirty="0">
                    <a:solidFill>
                      <a:prstClr val="black"/>
                    </a:solidFill>
                    <a:latin typeface="Calibri"/>
                  </a:rPr>
                  <a:t>Muhsin Celik</a:t>
                </a:r>
              </a:p>
            </p:txBody>
          </p:sp>
          <p:pic>
            <p:nvPicPr>
              <p:cNvPr id="62" name="Picture 61">
                <a:extLst>
                  <a:ext uri="{FF2B5EF4-FFF2-40B4-BE49-F238E27FC236}">
                    <a16:creationId xmlns:a16="http://schemas.microsoft.com/office/drawing/2014/main" id="{B86C9F99-AFE0-6190-CA5B-151F6084FCEB}"/>
                  </a:ext>
                </a:extLst>
              </p:cNvPr>
              <p:cNvPicPr>
                <a:picLocks noChangeAspect="1"/>
              </p:cNvPicPr>
              <p:nvPr/>
            </p:nvPicPr>
            <p:blipFill rotWithShape="1">
              <a:blip r:embed="rId6"/>
              <a:srcRect l="-1860" t="4664" r="1860" b="-4664"/>
              <a:stretch/>
            </p:blipFill>
            <p:spPr>
              <a:xfrm>
                <a:off x="1341133" y="1366396"/>
                <a:ext cx="1146977" cy="1243584"/>
              </a:xfrm>
              <a:prstGeom prst="rect">
                <a:avLst/>
              </a:prstGeom>
            </p:spPr>
          </p:pic>
        </p:grpSp>
        <p:grpSp>
          <p:nvGrpSpPr>
            <p:cNvPr id="35" name="Group 34">
              <a:extLst>
                <a:ext uri="{FF2B5EF4-FFF2-40B4-BE49-F238E27FC236}">
                  <a16:creationId xmlns:a16="http://schemas.microsoft.com/office/drawing/2014/main" id="{FB10A54A-7979-A4B2-2AFC-5D9FB76AD742}"/>
                </a:ext>
              </a:extLst>
            </p:cNvPr>
            <p:cNvGrpSpPr/>
            <p:nvPr/>
          </p:nvGrpSpPr>
          <p:grpSpPr>
            <a:xfrm>
              <a:off x="1017172" y="3124551"/>
              <a:ext cx="873584" cy="1150281"/>
              <a:chOff x="2709099" y="3130116"/>
              <a:chExt cx="1164779" cy="1533707"/>
            </a:xfrm>
          </p:grpSpPr>
          <p:pic>
            <p:nvPicPr>
              <p:cNvPr id="56" name="Picture 55">
                <a:extLst>
                  <a:ext uri="{FF2B5EF4-FFF2-40B4-BE49-F238E27FC236}">
                    <a16:creationId xmlns:a16="http://schemas.microsoft.com/office/drawing/2014/main" id="{5EB74422-88C0-257E-E001-C81A95C6D17B}"/>
                  </a:ext>
                </a:extLst>
              </p:cNvPr>
              <p:cNvPicPr preferRelativeResize="0">
                <a:picLocks/>
              </p:cNvPicPr>
              <p:nvPr/>
            </p:nvPicPr>
            <p:blipFill>
              <a:blip r:embed="rId7"/>
              <a:stretch>
                <a:fillRect/>
              </a:stretch>
            </p:blipFill>
            <p:spPr>
              <a:xfrm>
                <a:off x="2789671" y="3130116"/>
                <a:ext cx="963175" cy="1243584"/>
              </a:xfrm>
              <a:prstGeom prst="rect">
                <a:avLst/>
              </a:prstGeom>
              <a:ln w="38100">
                <a:noFill/>
              </a:ln>
            </p:spPr>
          </p:pic>
          <p:sp>
            <p:nvSpPr>
              <p:cNvPr id="60" name="TextBox 59">
                <a:extLst>
                  <a:ext uri="{FF2B5EF4-FFF2-40B4-BE49-F238E27FC236}">
                    <a16:creationId xmlns:a16="http://schemas.microsoft.com/office/drawing/2014/main" id="{68555B62-5036-92E9-FB3D-DBBDD123BB4A}"/>
                  </a:ext>
                </a:extLst>
              </p:cNvPr>
              <p:cNvSpPr txBox="1"/>
              <p:nvPr/>
            </p:nvSpPr>
            <p:spPr>
              <a:xfrm>
                <a:off x="2709099" y="4371435"/>
                <a:ext cx="1164779" cy="292388"/>
              </a:xfrm>
              <a:prstGeom prst="rect">
                <a:avLst/>
              </a:prstGeom>
              <a:solidFill>
                <a:schemeClr val="bg1"/>
              </a:solidFill>
            </p:spPr>
            <p:txBody>
              <a:bodyPr wrap="square" rtlCol="0">
                <a:spAutoFit/>
              </a:bodyPr>
              <a:lstStyle/>
              <a:p>
                <a:pPr algn="ctr" defTabSz="685800">
                  <a:tabLst>
                    <a:tab pos="84007" algn="l"/>
                  </a:tabLst>
                </a:pPr>
                <a:r>
                  <a:rPr lang="en-US" sz="825" dirty="0">
                    <a:solidFill>
                      <a:prstClr val="black"/>
                    </a:solidFill>
                    <a:latin typeface="Calibri"/>
                  </a:rPr>
                  <a:t>Casey Hoffman</a:t>
                </a:r>
              </a:p>
            </p:txBody>
          </p:sp>
        </p:grpSp>
        <p:grpSp>
          <p:nvGrpSpPr>
            <p:cNvPr id="36" name="Group 35">
              <a:extLst>
                <a:ext uri="{FF2B5EF4-FFF2-40B4-BE49-F238E27FC236}">
                  <a16:creationId xmlns:a16="http://schemas.microsoft.com/office/drawing/2014/main" id="{51CDE641-C7BD-0F69-9CFF-FEB0E3696D2E}"/>
                </a:ext>
              </a:extLst>
            </p:cNvPr>
            <p:cNvGrpSpPr/>
            <p:nvPr/>
          </p:nvGrpSpPr>
          <p:grpSpPr>
            <a:xfrm>
              <a:off x="4869993" y="4391531"/>
              <a:ext cx="828037" cy="1210923"/>
              <a:chOff x="7887125" y="4712374"/>
              <a:chExt cx="1104049" cy="1614563"/>
            </a:xfrm>
          </p:grpSpPr>
          <p:sp>
            <p:nvSpPr>
              <p:cNvPr id="51" name="TextBox 50">
                <a:extLst>
                  <a:ext uri="{FF2B5EF4-FFF2-40B4-BE49-F238E27FC236}">
                    <a16:creationId xmlns:a16="http://schemas.microsoft.com/office/drawing/2014/main" id="{1C0B5515-4C91-4A95-51EE-2845EA1BF03A}"/>
                  </a:ext>
                </a:extLst>
              </p:cNvPr>
              <p:cNvSpPr txBox="1"/>
              <p:nvPr/>
            </p:nvSpPr>
            <p:spPr>
              <a:xfrm>
                <a:off x="7887125" y="6034549"/>
                <a:ext cx="1104049" cy="292388"/>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Nima</a:t>
                </a:r>
                <a:r>
                  <a:rPr lang="en-US" sz="643" dirty="0">
                    <a:solidFill>
                      <a:prstClr val="black"/>
                    </a:solidFill>
                    <a:latin typeface="Calibri"/>
                  </a:rPr>
                  <a:t> </a:t>
                </a:r>
                <a:r>
                  <a:rPr lang="en-US" sz="825" dirty="0">
                    <a:solidFill>
                      <a:prstClr val="black"/>
                    </a:solidFill>
                    <a:latin typeface="Calibri"/>
                  </a:rPr>
                  <a:t>Ahmadi</a:t>
                </a:r>
              </a:p>
            </p:txBody>
          </p:sp>
          <p:pic>
            <p:nvPicPr>
              <p:cNvPr id="53" name="Picture 8" descr="Nima Ahmadi">
                <a:extLst>
                  <a:ext uri="{FF2B5EF4-FFF2-40B4-BE49-F238E27FC236}">
                    <a16:creationId xmlns:a16="http://schemas.microsoft.com/office/drawing/2014/main" id="{04119389-AEBB-153F-8E32-2807DBBBE0C3}"/>
                  </a:ext>
                </a:extLst>
              </p:cNvPr>
              <p:cNvPicPr preferRelativeResize="0">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47234" y="4712374"/>
                <a:ext cx="1043940" cy="1322175"/>
              </a:xfrm>
              <a:prstGeom prst="rect">
                <a:avLst/>
              </a:prstGeom>
              <a:noFill/>
              <a:ln w="38100">
                <a:noFill/>
              </a:ln>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7AE51960-D300-D261-C7B1-2BC42C7A8F35}"/>
                </a:ext>
              </a:extLst>
            </p:cNvPr>
            <p:cNvGrpSpPr/>
            <p:nvPr/>
          </p:nvGrpSpPr>
          <p:grpSpPr>
            <a:xfrm>
              <a:off x="3995608" y="1891154"/>
              <a:ext cx="782955" cy="1153770"/>
              <a:chOff x="7955038" y="1377914"/>
              <a:chExt cx="1043940" cy="1538360"/>
            </a:xfrm>
          </p:grpSpPr>
          <p:pic>
            <p:nvPicPr>
              <p:cNvPr id="48" name="Picture 47">
                <a:extLst>
                  <a:ext uri="{FF2B5EF4-FFF2-40B4-BE49-F238E27FC236}">
                    <a16:creationId xmlns:a16="http://schemas.microsoft.com/office/drawing/2014/main" id="{7290A034-D682-8E2D-427E-183C1A333967}"/>
                  </a:ext>
                </a:extLst>
              </p:cNvPr>
              <p:cNvPicPr>
                <a:picLocks noChangeAspect="1"/>
              </p:cNvPicPr>
              <p:nvPr/>
            </p:nvPicPr>
            <p:blipFill>
              <a:blip r:embed="rId9"/>
              <a:stretch>
                <a:fillRect/>
              </a:stretch>
            </p:blipFill>
            <p:spPr>
              <a:xfrm>
                <a:off x="7955038" y="1377914"/>
                <a:ext cx="1043940" cy="1252728"/>
              </a:xfrm>
              <a:prstGeom prst="rect">
                <a:avLst/>
              </a:prstGeom>
            </p:spPr>
          </p:pic>
          <p:sp>
            <p:nvSpPr>
              <p:cNvPr id="49" name="TextBox 48">
                <a:extLst>
                  <a:ext uri="{FF2B5EF4-FFF2-40B4-BE49-F238E27FC236}">
                    <a16:creationId xmlns:a16="http://schemas.microsoft.com/office/drawing/2014/main" id="{1CAF8C4B-01BB-8578-DEBF-EBAA4F890ACA}"/>
                  </a:ext>
                </a:extLst>
              </p:cNvPr>
              <p:cNvSpPr txBox="1"/>
              <p:nvPr/>
            </p:nvSpPr>
            <p:spPr>
              <a:xfrm>
                <a:off x="8067119" y="2623886"/>
                <a:ext cx="846063" cy="292388"/>
              </a:xfrm>
              <a:prstGeom prst="rect">
                <a:avLst/>
              </a:prstGeom>
              <a:noFill/>
            </p:spPr>
            <p:txBody>
              <a:bodyPr wrap="square" rtlCol="0">
                <a:spAutoFit/>
              </a:bodyPr>
              <a:lstStyle/>
              <a:p>
                <a:pPr defTabSz="685800"/>
                <a:r>
                  <a:rPr lang="en-US" sz="825" dirty="0">
                    <a:solidFill>
                      <a:prstClr val="black"/>
                    </a:solidFill>
                    <a:latin typeface="Calibri"/>
                  </a:rPr>
                  <a:t>Paul Chow</a:t>
                </a:r>
              </a:p>
            </p:txBody>
          </p:sp>
        </p:grpSp>
        <p:grpSp>
          <p:nvGrpSpPr>
            <p:cNvPr id="38" name="Group 37">
              <a:extLst>
                <a:ext uri="{FF2B5EF4-FFF2-40B4-BE49-F238E27FC236}">
                  <a16:creationId xmlns:a16="http://schemas.microsoft.com/office/drawing/2014/main" id="{8D0DD0D9-E0FE-2E9F-F59C-8E7D0E9782D8}"/>
                </a:ext>
              </a:extLst>
            </p:cNvPr>
            <p:cNvGrpSpPr/>
            <p:nvPr/>
          </p:nvGrpSpPr>
          <p:grpSpPr>
            <a:xfrm>
              <a:off x="5038180" y="1882049"/>
              <a:ext cx="782956" cy="1269505"/>
              <a:chOff x="10030953" y="8969605"/>
              <a:chExt cx="1043941" cy="1692672"/>
            </a:xfrm>
          </p:grpSpPr>
          <p:sp>
            <p:nvSpPr>
              <p:cNvPr id="46" name="TextBox 45">
                <a:extLst>
                  <a:ext uri="{FF2B5EF4-FFF2-40B4-BE49-F238E27FC236}">
                    <a16:creationId xmlns:a16="http://schemas.microsoft.com/office/drawing/2014/main" id="{5406D6A2-E08E-0A90-538D-1C240E728FD0}"/>
                  </a:ext>
                </a:extLst>
              </p:cNvPr>
              <p:cNvSpPr txBox="1"/>
              <p:nvPr/>
            </p:nvSpPr>
            <p:spPr>
              <a:xfrm>
                <a:off x="10030953" y="10200612"/>
                <a:ext cx="1043941" cy="461665"/>
              </a:xfrm>
              <a:prstGeom prst="rect">
                <a:avLst/>
              </a:prstGeom>
              <a:noFill/>
            </p:spPr>
            <p:txBody>
              <a:bodyPr wrap="square" rtlCol="0">
                <a:spAutoFit/>
              </a:bodyPr>
              <a:lstStyle/>
              <a:p>
                <a:pPr algn="ctr" defTabSz="685800"/>
                <a:r>
                  <a:rPr lang="en-US" sz="825" dirty="0">
                    <a:solidFill>
                      <a:prstClr val="black"/>
                    </a:solidFill>
                    <a:latin typeface="Calibri"/>
                  </a:rPr>
                  <a:t>Alex Patterson</a:t>
                </a:r>
              </a:p>
            </p:txBody>
          </p:sp>
          <p:pic>
            <p:nvPicPr>
              <p:cNvPr id="47" name="Picture 46">
                <a:extLst>
                  <a:ext uri="{FF2B5EF4-FFF2-40B4-BE49-F238E27FC236}">
                    <a16:creationId xmlns:a16="http://schemas.microsoft.com/office/drawing/2014/main" id="{EE942E32-6342-3D80-9DC5-502A8D6AB52C}"/>
                  </a:ext>
                </a:extLst>
              </p:cNvPr>
              <p:cNvPicPr preferRelativeResize="0">
                <a:picLocks/>
              </p:cNvPicPr>
              <p:nvPr/>
            </p:nvPicPr>
            <p:blipFill>
              <a:blip r:embed="rId10"/>
              <a:stretch>
                <a:fillRect/>
              </a:stretch>
            </p:blipFill>
            <p:spPr>
              <a:xfrm>
                <a:off x="10032478" y="8969605"/>
                <a:ext cx="1042416" cy="1242636"/>
              </a:xfrm>
              <a:prstGeom prst="rect">
                <a:avLst/>
              </a:prstGeom>
            </p:spPr>
          </p:pic>
        </p:grpSp>
        <p:grpSp>
          <p:nvGrpSpPr>
            <p:cNvPr id="40" name="Group 39">
              <a:extLst>
                <a:ext uri="{FF2B5EF4-FFF2-40B4-BE49-F238E27FC236}">
                  <a16:creationId xmlns:a16="http://schemas.microsoft.com/office/drawing/2014/main" id="{840B5155-5FC9-6F95-EEA8-EFB09B1ADEDB}"/>
                </a:ext>
              </a:extLst>
            </p:cNvPr>
            <p:cNvGrpSpPr/>
            <p:nvPr/>
          </p:nvGrpSpPr>
          <p:grpSpPr>
            <a:xfrm>
              <a:off x="1057073" y="4438115"/>
              <a:ext cx="828038" cy="1350383"/>
              <a:chOff x="15197556" y="6525698"/>
              <a:chExt cx="1104050" cy="1800510"/>
            </a:xfrm>
          </p:grpSpPr>
          <p:pic>
            <p:nvPicPr>
              <p:cNvPr id="44" name="Picture 43">
                <a:extLst>
                  <a:ext uri="{FF2B5EF4-FFF2-40B4-BE49-F238E27FC236}">
                    <a16:creationId xmlns:a16="http://schemas.microsoft.com/office/drawing/2014/main" id="{385D4714-26D1-8E26-3971-D329D6A7C9FC}"/>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15197556" y="6525698"/>
                <a:ext cx="1104050" cy="1328782"/>
              </a:xfrm>
              <a:prstGeom prst="rect">
                <a:avLst/>
              </a:prstGeom>
              <a:ln>
                <a:noFill/>
              </a:ln>
            </p:spPr>
          </p:pic>
          <p:sp>
            <p:nvSpPr>
              <p:cNvPr id="45" name="TextBox 44">
                <a:extLst>
                  <a:ext uri="{FF2B5EF4-FFF2-40B4-BE49-F238E27FC236}">
                    <a16:creationId xmlns:a16="http://schemas.microsoft.com/office/drawing/2014/main" id="{5C3CE20D-A30B-0B56-CC58-ED2F02B4B189}"/>
                  </a:ext>
                </a:extLst>
              </p:cNvPr>
              <p:cNvSpPr txBox="1">
                <a:spLocks/>
              </p:cNvSpPr>
              <p:nvPr/>
            </p:nvSpPr>
            <p:spPr>
              <a:xfrm>
                <a:off x="15197604" y="7864543"/>
                <a:ext cx="963121" cy="461665"/>
              </a:xfrm>
              <a:prstGeom prst="rect">
                <a:avLst/>
              </a:prstGeom>
              <a:noFill/>
            </p:spPr>
            <p:txBody>
              <a:bodyPr wrap="square" rtlCol="0">
                <a:spAutoFit/>
              </a:bodyPr>
              <a:lstStyle/>
              <a:p>
                <a:pPr algn="ctr" defTabSz="685800">
                  <a:tabLst>
                    <a:tab pos="268538" algn="l"/>
                  </a:tabLst>
                </a:pPr>
                <a:r>
                  <a:rPr lang="en-US" sz="825" dirty="0">
                    <a:solidFill>
                      <a:prstClr val="black"/>
                    </a:solidFill>
                    <a:latin typeface="Calibri"/>
                  </a:rPr>
                  <a:t>Rahmi Ozisik</a:t>
                </a:r>
              </a:p>
            </p:txBody>
          </p:sp>
        </p:grpSp>
        <p:grpSp>
          <p:nvGrpSpPr>
            <p:cNvPr id="41" name="Group 40">
              <a:extLst>
                <a:ext uri="{FF2B5EF4-FFF2-40B4-BE49-F238E27FC236}">
                  <a16:creationId xmlns:a16="http://schemas.microsoft.com/office/drawing/2014/main" id="{1D0A3D51-F112-CB52-98A2-1071DE92E879}"/>
                </a:ext>
              </a:extLst>
            </p:cNvPr>
            <p:cNvGrpSpPr/>
            <p:nvPr/>
          </p:nvGrpSpPr>
          <p:grpSpPr>
            <a:xfrm>
              <a:off x="3031188" y="3124551"/>
              <a:ext cx="938902" cy="1152192"/>
              <a:chOff x="3823680" y="3023068"/>
              <a:chExt cx="1251869" cy="1536255"/>
            </a:xfrm>
          </p:grpSpPr>
          <p:pic>
            <p:nvPicPr>
              <p:cNvPr id="42" name="Picture 41" descr="A person wearing glasses&#10;&#10;Description automatically generated with medium confidence">
                <a:extLst>
                  <a:ext uri="{FF2B5EF4-FFF2-40B4-BE49-F238E27FC236}">
                    <a16:creationId xmlns:a16="http://schemas.microsoft.com/office/drawing/2014/main" id="{12BAA8D9-314D-D5F0-E6FD-527B25753CF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189" r="6853"/>
              <a:stretch/>
            </p:blipFill>
            <p:spPr>
              <a:xfrm>
                <a:off x="3852870" y="3023068"/>
                <a:ext cx="1108328" cy="1237344"/>
              </a:xfrm>
              <a:prstGeom prst="rect">
                <a:avLst/>
              </a:prstGeom>
            </p:spPr>
          </p:pic>
          <p:sp>
            <p:nvSpPr>
              <p:cNvPr id="43" name="TextBox 42">
                <a:extLst>
                  <a:ext uri="{FF2B5EF4-FFF2-40B4-BE49-F238E27FC236}">
                    <a16:creationId xmlns:a16="http://schemas.microsoft.com/office/drawing/2014/main" id="{821C26B5-D2A4-039D-286A-A2BBBADB70EE}"/>
                  </a:ext>
                </a:extLst>
              </p:cNvPr>
              <p:cNvSpPr txBox="1"/>
              <p:nvPr/>
            </p:nvSpPr>
            <p:spPr>
              <a:xfrm>
                <a:off x="3823680" y="4266935"/>
                <a:ext cx="1251869" cy="292388"/>
              </a:xfrm>
              <a:prstGeom prst="rect">
                <a:avLst/>
              </a:prstGeom>
              <a:noFill/>
            </p:spPr>
            <p:txBody>
              <a:bodyPr wrap="square" rtlCol="0">
                <a:spAutoFit/>
              </a:bodyPr>
              <a:lstStyle/>
              <a:p>
                <a:pPr algn="ctr" defTabSz="685800"/>
                <a:r>
                  <a:rPr lang="en-US" sz="825" dirty="0">
                    <a:solidFill>
                      <a:prstClr val="black"/>
                    </a:solidFill>
                    <a:latin typeface="Calibri"/>
                  </a:rPr>
                  <a:t>Fred Willett</a:t>
                </a:r>
              </a:p>
            </p:txBody>
          </p:sp>
        </p:grpSp>
      </p:grpSp>
    </p:spTree>
    <p:extLst>
      <p:ext uri="{BB962C8B-B14F-4D97-AF65-F5344CB8AC3E}">
        <p14:creationId xmlns:p14="http://schemas.microsoft.com/office/powerpoint/2010/main" val="21257140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Horse Race</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130</a:t>
            </a:fld>
            <a:endParaRPr lang="en-US" sz="1200" dirty="0"/>
          </a:p>
        </p:txBody>
      </p:sp>
      <p:sp>
        <p:nvSpPr>
          <p:cNvPr id="5" name="Callout: Bent Line with Border and Accent Bar 4">
            <a:extLst>
              <a:ext uri="{FF2B5EF4-FFF2-40B4-BE49-F238E27FC236}">
                <a16:creationId xmlns:a16="http://schemas.microsoft.com/office/drawing/2014/main" id="{71B121FF-F69B-4E84-A61F-07E10D83C4AE}"/>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Move to day 2 to Client Meeting 1 Kickoff slides</a:t>
            </a:r>
          </a:p>
        </p:txBody>
      </p:sp>
    </p:spTree>
    <p:extLst>
      <p:ext uri="{BB962C8B-B14F-4D97-AF65-F5344CB8AC3E}">
        <p14:creationId xmlns:p14="http://schemas.microsoft.com/office/powerpoint/2010/main" val="30215118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Methods (ETM) Horse Race</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131</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132</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133</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7 will focus on Concept Generation</a:t>
            </a:r>
          </a:p>
          <a:p>
            <a:pPr lvl="1"/>
            <a:r>
              <a:rPr lang="en-US" dirty="0">
                <a:cs typeface="Calibri"/>
              </a:rPr>
              <a:t>Now that teams have had time to begin identifying the Client Needs and corresponding Engineering Requirements associated with their projects, it is time to identify potential concepts to address them.</a:t>
            </a:r>
          </a:p>
          <a:p>
            <a:pPr lvl="1"/>
            <a:r>
              <a:rPr lang="en-US" dirty="0">
                <a:cs typeface="Calibri"/>
              </a:rPr>
              <a:t>The Concept Generation activity during the Day 7 on-site meeting will utilize the ideation (Post-It Note) process that we have used previously.</a:t>
            </a:r>
          </a:p>
          <a:p>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126613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grpSp>
        <p:nvGrpSpPr>
          <p:cNvPr id="4" name="Group 3">
            <a:extLst>
              <a:ext uri="{FF2B5EF4-FFF2-40B4-BE49-F238E27FC236}">
                <a16:creationId xmlns:a16="http://schemas.microsoft.com/office/drawing/2014/main" id="{3D346D10-D504-2C32-ABFF-2961EFD64116}"/>
              </a:ext>
            </a:extLst>
          </p:cNvPr>
          <p:cNvGrpSpPr/>
          <p:nvPr/>
        </p:nvGrpSpPr>
        <p:grpSpPr>
          <a:xfrm>
            <a:off x="228600" y="1153634"/>
            <a:ext cx="8118231" cy="3309287"/>
            <a:chOff x="289477" y="2816170"/>
            <a:chExt cx="8118231" cy="3309287"/>
          </a:xfrm>
        </p:grpSpPr>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p:txBody>
        </p:sp>
        <p:sp>
          <p:nvSpPr>
            <p:cNvPr id="11" name="Content Placeholder 2"/>
            <p:cNvSpPr txBox="1">
              <a:spLocks/>
            </p:cNvSpPr>
            <p:nvPr/>
          </p:nvSpPr>
          <p:spPr>
            <a:xfrm>
              <a:off x="1600200" y="4057023"/>
              <a:ext cx="6807508" cy="206843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This section intentionally left blank</a:t>
              </a: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F7C15A83-8D70-4B16-C618-FA5170248E97}"/>
              </a:ext>
            </a:extLst>
          </p:cNvPr>
          <p:cNvGrpSpPr/>
          <p:nvPr/>
        </p:nvGrpSpPr>
        <p:grpSpPr>
          <a:xfrm>
            <a:off x="306974" y="4462921"/>
            <a:ext cx="8039857" cy="1783337"/>
            <a:chOff x="367851" y="1025938"/>
            <a:chExt cx="8039857" cy="1783337"/>
          </a:xfrm>
        </p:grpSpPr>
        <p:sp>
          <p:nvSpPr>
            <p:cNvPr id="8" name="Content Placeholder 2"/>
            <p:cNvSpPr txBox="1">
              <a:spLocks/>
            </p:cNvSpPr>
            <p:nvPr/>
          </p:nvSpPr>
          <p:spPr>
            <a:xfrm>
              <a:off x="1600200" y="1025938"/>
              <a:ext cx="6807508" cy="1783337"/>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working/Background Info</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Continue Updating Needs &amp; Requirements spreadsheet in Repository</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Begin filling out slides in Concept Generation and Selection PPT based on team discussions and forum posts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135</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136</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project schedule&#10;&#10;Description automatically generated">
            <a:extLst>
              <a:ext uri="{FF2B5EF4-FFF2-40B4-BE49-F238E27FC236}">
                <a16:creationId xmlns:a16="http://schemas.microsoft.com/office/drawing/2014/main" id="{502AE1E8-0E23-2B40-23C4-0BAE12928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849" y="1690689"/>
            <a:ext cx="5376302" cy="3364363"/>
          </a:xfrm>
          <a:prstGeom prst="rect">
            <a:avLst/>
          </a:prstGeom>
        </p:spPr>
      </p:pic>
      <p:sp>
        <p:nvSpPr>
          <p:cNvPr id="4" name="Callout: Bent Line with Border and Accent Bar 3">
            <a:extLst>
              <a:ext uri="{FF2B5EF4-FFF2-40B4-BE49-F238E27FC236}">
                <a16:creationId xmlns:a16="http://schemas.microsoft.com/office/drawing/2014/main" id="{6BEA4A8B-92AE-3BB5-13A5-E628E2B04F16}"/>
              </a:ext>
            </a:extLst>
          </p:cNvPr>
          <p:cNvSpPr/>
          <p:nvPr/>
        </p:nvSpPr>
        <p:spPr>
          <a:xfrm>
            <a:off x="8305800" y="3080027"/>
            <a:ext cx="1447800" cy="1066800"/>
          </a:xfrm>
          <a:prstGeom prst="accentBorderCallout2">
            <a:avLst>
              <a:gd name="adj1" fmla="val 18750"/>
              <a:gd name="adj2" fmla="val -8333"/>
              <a:gd name="adj3" fmla="val 18750"/>
              <a:gd name="adj4" fmla="val -16667"/>
              <a:gd name="adj5" fmla="val 65747"/>
              <a:gd name="adj6" fmla="val -7178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Update w/ new image</a:t>
            </a:r>
          </a:p>
        </p:txBody>
      </p:sp>
    </p:spTree>
    <p:extLst>
      <p:ext uri="{BB962C8B-B14F-4D97-AF65-F5344CB8AC3E}">
        <p14:creationId xmlns:p14="http://schemas.microsoft.com/office/powerpoint/2010/main" val="23381774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a:t>
            </a:r>
            <a:r>
              <a:rPr lang="en-US" dirty="0">
                <a:highlight>
                  <a:srgbClr val="FFFF00"/>
                </a:highlight>
              </a:rPr>
              <a:t>Scaffolding</a:t>
            </a:r>
            <a:r>
              <a:rPr lang="en-US" dirty="0"/>
              <a:t> Progression</a:t>
            </a:r>
          </a:p>
        </p:txBody>
      </p:sp>
    </p:spTree>
    <p:extLst>
      <p:ext uri="{BB962C8B-B14F-4D97-AF65-F5344CB8AC3E}">
        <p14:creationId xmlns:p14="http://schemas.microsoft.com/office/powerpoint/2010/main" val="31376726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Selection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138</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pPr lvl="1"/>
            <a:r>
              <a:rPr lang="en-US" sz="1800" dirty="0">
                <a:solidFill>
                  <a:prstClr val="black"/>
                </a:solidFill>
                <a:latin typeface="Calibri" panose="020F0502020204030204"/>
                <a:ea typeface="+mn-lt"/>
                <a:cs typeface="Calibri" panose="020F0502020204030204"/>
              </a:rPr>
              <a:t>Leverage the Team Ideation Poster - technical problems to solve!</a:t>
            </a:r>
            <a:endParaRPr lang="en-US" dirty="0"/>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139</a:t>
            </a:fld>
            <a:endParaRPr lang="en-US" sz="1200" dirty="0"/>
          </a:p>
        </p:txBody>
      </p:sp>
    </p:spTree>
    <p:extLst>
      <p:ext uri="{BB962C8B-B14F-4D97-AF65-F5344CB8AC3E}">
        <p14:creationId xmlns:p14="http://schemas.microsoft.com/office/powerpoint/2010/main" val="6083852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B9AF3-943C-90DB-4506-A0A9E8924F94}"/>
              </a:ext>
            </a:extLst>
          </p:cNvPr>
          <p:cNvSpPr>
            <a:spLocks noGrp="1"/>
          </p:cNvSpPr>
          <p:nvPr>
            <p:ph type="title"/>
          </p:nvPr>
        </p:nvSpPr>
        <p:spPr/>
        <p:txBody>
          <a:bodyPr/>
          <a:lstStyle/>
          <a:p>
            <a:r>
              <a:rPr lang="en-US" dirty="0"/>
              <a:t>Student Expectations</a:t>
            </a:r>
          </a:p>
        </p:txBody>
      </p:sp>
      <p:sp>
        <p:nvSpPr>
          <p:cNvPr id="3" name="Content Placeholder 2">
            <a:extLst>
              <a:ext uri="{FF2B5EF4-FFF2-40B4-BE49-F238E27FC236}">
                <a16:creationId xmlns:a16="http://schemas.microsoft.com/office/drawing/2014/main" id="{CAE9CB5B-9347-9298-5667-9EE46657126F}"/>
              </a:ext>
            </a:extLst>
          </p:cNvPr>
          <p:cNvSpPr>
            <a:spLocks noGrp="1"/>
          </p:cNvSpPr>
          <p:nvPr>
            <p:ph idx="1"/>
          </p:nvPr>
        </p:nvSpPr>
        <p:spPr/>
        <p:txBody>
          <a:bodyPr/>
          <a:lstStyle/>
          <a:p>
            <a:r>
              <a:rPr lang="en-US" dirty="0"/>
              <a:t>What are YOUR expectations for your Capstone experience?</a:t>
            </a:r>
          </a:p>
          <a:p>
            <a:pPr lvl="1"/>
            <a:r>
              <a:rPr lang="en-US" dirty="0"/>
              <a:t>Workload</a:t>
            </a:r>
          </a:p>
          <a:p>
            <a:pPr lvl="1"/>
            <a:r>
              <a:rPr lang="en-US" dirty="0"/>
              <a:t>Teammates</a:t>
            </a:r>
          </a:p>
          <a:p>
            <a:pPr lvl="1"/>
            <a:r>
              <a:rPr lang="en-US" dirty="0"/>
              <a:t>Project</a:t>
            </a:r>
          </a:p>
          <a:p>
            <a:pPr lvl="1"/>
            <a:r>
              <a:rPr lang="en-US" dirty="0"/>
              <a:t>Grading</a:t>
            </a:r>
          </a:p>
          <a:p>
            <a:pPr lvl="1"/>
            <a:endParaRPr lang="en-US" dirty="0"/>
          </a:p>
        </p:txBody>
      </p:sp>
      <p:sp>
        <p:nvSpPr>
          <p:cNvPr id="4" name="Slide Number Placeholder 3">
            <a:extLst>
              <a:ext uri="{FF2B5EF4-FFF2-40B4-BE49-F238E27FC236}">
                <a16:creationId xmlns:a16="http://schemas.microsoft.com/office/drawing/2014/main" id="{B4983405-20A8-B6F5-A68F-A4C1489BC0D8}"/>
              </a:ext>
            </a:extLst>
          </p:cNvPr>
          <p:cNvSpPr>
            <a:spLocks noGrp="1"/>
          </p:cNvSpPr>
          <p:nvPr>
            <p:ph type="sldNum" sz="quarter" idx="12"/>
          </p:nvPr>
        </p:nvSpPr>
        <p:spPr/>
        <p:txBody>
          <a:bodyPr/>
          <a:lstStyle/>
          <a:p>
            <a:fld id="{B044824F-EBE0-443F-8A8F-F64816AF04DC}" type="slidenum">
              <a:rPr lang="en-US" smtClean="0"/>
              <a:t>14</a:t>
            </a:fld>
            <a:endParaRPr lang="en-US" dirty="0"/>
          </a:p>
        </p:txBody>
      </p:sp>
    </p:spTree>
    <p:extLst>
      <p:ext uri="{BB962C8B-B14F-4D97-AF65-F5344CB8AC3E}">
        <p14:creationId xmlns:p14="http://schemas.microsoft.com/office/powerpoint/2010/main" val="354400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140</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During the Day 8 on-site meeting, teams will develop a project plan to guide their work for the remainder of the semester. To be prepared for this activity, team members must:</a:t>
            </a:r>
          </a:p>
          <a:p>
            <a:pPr lvl="1"/>
            <a:r>
              <a:rPr lang="en-US" dirty="0">
                <a:cs typeface="Calibri"/>
              </a:rPr>
              <a:t>Understand why Project Mgmt. is important</a:t>
            </a:r>
          </a:p>
          <a:p>
            <a:pPr lvl="1"/>
            <a:r>
              <a:rPr lang="en-US" dirty="0">
                <a:cs typeface="Calibri"/>
              </a:rPr>
              <a:t>Understand the difference between Deliverables and Tasks/Activities.</a:t>
            </a:r>
          </a:p>
          <a:p>
            <a:pPr lvl="2"/>
            <a:r>
              <a:rPr lang="en-US" dirty="0">
                <a:cs typeface="Calibri"/>
              </a:rPr>
              <a:t>Deliverables should be identified in the PSO.</a:t>
            </a:r>
          </a:p>
          <a:p>
            <a:pPr lvl="1"/>
            <a:r>
              <a:rPr lang="en-US" dirty="0">
                <a:cs typeface="Calibri"/>
              </a:rPr>
              <a:t>Come to the meeting with an initial list of tasks required to complete the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813816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8</a:t>
            </a:r>
            <a:r>
              <a:rPr lang="en-US" sz="1800" dirty="0"/>
              <a:t>)</a:t>
            </a:r>
          </a:p>
        </p:txBody>
      </p:sp>
      <p:grpSp>
        <p:nvGrpSpPr>
          <p:cNvPr id="4" name="Group 3">
            <a:extLst>
              <a:ext uri="{FF2B5EF4-FFF2-40B4-BE49-F238E27FC236}">
                <a16:creationId xmlns:a16="http://schemas.microsoft.com/office/drawing/2014/main" id="{C1576962-746B-7A94-9F22-DFD8D0590E7E}"/>
              </a:ext>
            </a:extLst>
          </p:cNvPr>
          <p:cNvGrpSpPr/>
          <p:nvPr/>
        </p:nvGrpSpPr>
        <p:grpSpPr>
          <a:xfrm>
            <a:off x="228600" y="1127186"/>
            <a:ext cx="8021320" cy="3027924"/>
            <a:chOff x="310188" y="3446028"/>
            <a:chExt cx="8021320" cy="3027924"/>
          </a:xfrm>
        </p:grpSpPr>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8</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3751"/>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0" indent="0" defTabSz="685800">
                <a:spcBef>
                  <a:spcPts val="750"/>
                </a:spcBef>
                <a:buNone/>
              </a:pPr>
              <a:r>
                <a:rPr lang="en-US" sz="1500" dirty="0">
                  <a:solidFill>
                    <a:prstClr val="black"/>
                  </a:solidFill>
                  <a:latin typeface="Calibri" panose="020F0502020204030204"/>
                  <a:ea typeface="+mn-lt"/>
                  <a:cs typeface="Calibri" panose="020F0502020204030204"/>
                </a:rPr>
                <a:t>Create draft of Client Meeting #2 PPT and upload to the Repo BY START OF Day 8</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4"/>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4D0C5AFC-697A-D902-BCF2-CC1A755A80F5}"/>
              </a:ext>
            </a:extLst>
          </p:cNvPr>
          <p:cNvGrpSpPr/>
          <p:nvPr/>
        </p:nvGrpSpPr>
        <p:grpSpPr>
          <a:xfrm>
            <a:off x="306973" y="4155110"/>
            <a:ext cx="7942947" cy="2364311"/>
            <a:chOff x="388561" y="1066862"/>
            <a:chExt cx="7942947" cy="2364311"/>
          </a:xfrm>
        </p:grpSpPr>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a:t>
              </a:r>
              <a:r>
                <a:rPr lang="en-US" sz="1500" dirty="0">
                  <a:solidFill>
                    <a:prstClr val="black"/>
                  </a:solidFill>
                  <a:latin typeface="Calibri" panose="020F0502020204030204"/>
                  <a:ea typeface="+mn-lt"/>
                  <a:cs typeface="Calibri" panose="020F0502020204030204"/>
                </a:rPr>
                <a:t>by the </a:t>
              </a:r>
              <a:r>
                <a:rPr lang="en-US" sz="1500" b="1" dirty="0">
                  <a:solidFill>
                    <a:prstClr val="black"/>
                  </a:solidFill>
                  <a:latin typeface="Calibri" panose="020F0502020204030204"/>
                  <a:ea typeface="+mn-lt"/>
                  <a:cs typeface="Calibri" panose="020F0502020204030204"/>
                </a:rPr>
                <a:t>start of Day 8 meeting</a:t>
              </a:r>
            </a:p>
            <a:p>
              <a:pPr marL="57150" indent="-171450" defTabSz="685800">
                <a:spcBef>
                  <a:spcPts val="375"/>
                </a:spcBef>
              </a:pPr>
              <a:r>
                <a:rPr lang="en-US" sz="1600" dirty="0">
                  <a:solidFill>
                    <a:prstClr val="black"/>
                  </a:solidFill>
                  <a:latin typeface="Calibri" panose="020F0502020204030204"/>
                  <a:ea typeface="+mn-lt"/>
                  <a:cs typeface="Calibri" panose="020F0502020204030204"/>
                </a:rPr>
                <a:t>Finish Concept Generation and Selection PPT – let PE know it can be reviewed</a:t>
              </a: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142</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143</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chart with text and numbers&#10;&#10;Description automatically generated with medium confidence">
            <a:extLst>
              <a:ext uri="{FF2B5EF4-FFF2-40B4-BE49-F238E27FC236}">
                <a16:creationId xmlns:a16="http://schemas.microsoft.com/office/drawing/2014/main" id="{287DAEF3-EA5F-C584-2E30-EDCD02AC1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906" y="1690689"/>
            <a:ext cx="6494187" cy="3361511"/>
          </a:xfrm>
          <a:prstGeom prst="rect">
            <a:avLst/>
          </a:prstGeom>
        </p:spPr>
      </p:pic>
      <p:sp>
        <p:nvSpPr>
          <p:cNvPr id="4" name="Callout: Bent Line with Border and Accent Bar 3">
            <a:extLst>
              <a:ext uri="{FF2B5EF4-FFF2-40B4-BE49-F238E27FC236}">
                <a16:creationId xmlns:a16="http://schemas.microsoft.com/office/drawing/2014/main" id="{07E1583C-BC6E-B200-A9D6-281E624CC6E8}"/>
              </a:ext>
            </a:extLst>
          </p:cNvPr>
          <p:cNvSpPr/>
          <p:nvPr/>
        </p:nvSpPr>
        <p:spPr>
          <a:xfrm>
            <a:off x="8305800" y="3080027"/>
            <a:ext cx="1447800" cy="1066800"/>
          </a:xfrm>
          <a:prstGeom prst="accentBorderCallout2">
            <a:avLst>
              <a:gd name="adj1" fmla="val 18750"/>
              <a:gd name="adj2" fmla="val -8333"/>
              <a:gd name="adj3" fmla="val 18750"/>
              <a:gd name="adj4" fmla="val -16667"/>
              <a:gd name="adj5" fmla="val 65747"/>
              <a:gd name="adj6" fmla="val -7178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Update w/ new image</a:t>
            </a:r>
          </a:p>
        </p:txBody>
      </p:sp>
    </p:spTree>
    <p:extLst>
      <p:ext uri="{BB962C8B-B14F-4D97-AF65-F5344CB8AC3E}">
        <p14:creationId xmlns:p14="http://schemas.microsoft.com/office/powerpoint/2010/main" val="111585989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a:t>
            </a:r>
            <a:r>
              <a:rPr lang="en-US" dirty="0">
                <a:highlight>
                  <a:srgbClr val="FFFF00"/>
                </a:highlight>
              </a:rPr>
              <a:t>Scaffolding</a:t>
            </a:r>
            <a:r>
              <a:rPr lang="en-US" dirty="0"/>
              <a:t> Progression</a:t>
            </a:r>
          </a:p>
        </p:txBody>
      </p:sp>
    </p:spTree>
    <p:extLst>
      <p:ext uri="{BB962C8B-B14F-4D97-AF65-F5344CB8AC3E}">
        <p14:creationId xmlns:p14="http://schemas.microsoft.com/office/powerpoint/2010/main" val="145938919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Horse Race</a:t>
            </a:r>
          </a:p>
        </p:txBody>
      </p:sp>
      <p:sp>
        <p:nvSpPr>
          <p:cNvPr id="3" name="Content Placeholder 2"/>
          <p:cNvSpPr>
            <a:spLocks noGrp="1"/>
          </p:cNvSpPr>
          <p:nvPr>
            <p:ph idx="1"/>
          </p:nvPr>
        </p:nvSpPr>
        <p:spPr/>
        <p:txBody>
          <a:bodyPr/>
          <a:lstStyle/>
          <a:p>
            <a:r>
              <a:rPr lang="en-US" dirty="0"/>
              <a:t>Action Item was to watch 2 videos…</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145</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146</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80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147</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148</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30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149</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644650"/>
            <a:ext cx="8229600" cy="4938712"/>
          </a:xfrm>
        </p:spPr>
        <p:txBody>
          <a:bodyPr vert="horz" lIns="91440" tIns="45720" rIns="91440" bIns="45720" rtlCol="0" anchor="t">
            <a:normAutofit/>
          </a:bodyPr>
          <a:lstStyle/>
          <a:p>
            <a:r>
              <a:rPr lang="en-US" dirty="0">
                <a:cs typeface="Calibri"/>
              </a:rPr>
              <a:t>Embrace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Act with 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4322951"/>
            <a:ext cx="3619392" cy="2361653"/>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150</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9 will conclude </a:t>
            </a:r>
            <a:r>
              <a:rPr lang="en-US" dirty="0">
                <a:highlight>
                  <a:srgbClr val="FFFF00"/>
                </a:highlight>
                <a:cs typeface="Calibri"/>
              </a:rPr>
              <a:t>scaffolded</a:t>
            </a:r>
            <a:r>
              <a:rPr lang="en-US" dirty="0">
                <a:cs typeface="Calibri"/>
              </a:rPr>
              <a:t> team meetings</a:t>
            </a:r>
          </a:p>
          <a:p>
            <a:r>
              <a:rPr lang="en-US" dirty="0">
                <a:cs typeface="Calibri"/>
              </a:rPr>
              <a:t>The focus of Day 9’s </a:t>
            </a:r>
            <a:r>
              <a:rPr lang="en-US" dirty="0">
                <a:highlight>
                  <a:srgbClr val="FFFF00"/>
                </a:highlight>
                <a:cs typeface="Calibri"/>
              </a:rPr>
              <a:t>scaffolded</a:t>
            </a:r>
            <a:r>
              <a:rPr lang="en-US" dirty="0">
                <a:cs typeface="Calibri"/>
              </a:rPr>
              <a:t> activities include receiving feedback on:</a:t>
            </a:r>
          </a:p>
          <a:p>
            <a:pPr lvl="1"/>
            <a:r>
              <a:rPr lang="en-US" dirty="0">
                <a:cs typeface="Calibri"/>
              </a:rPr>
              <a:t>The Project Plans created during and after Day 8</a:t>
            </a:r>
          </a:p>
          <a:p>
            <a:pPr lvl="1"/>
            <a:r>
              <a:rPr lang="en-US" dirty="0">
                <a:cs typeface="Calibri"/>
              </a:rPr>
              <a:t>The draft Client Update #1 PPT</a:t>
            </a:r>
          </a:p>
          <a:p>
            <a:pPr lvl="2"/>
            <a:r>
              <a:rPr lang="en-US" dirty="0">
                <a:cs typeface="Calibri"/>
              </a:rPr>
              <a:t>This PPT will be used both for your first Client Update Meeting as well as (with some minor changes) the Board of Directors (BDR) Review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132927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Day 9 also includes 60 minutes of time for team-directed work.</a:t>
            </a:r>
          </a:p>
          <a:p>
            <a:pPr lvl="1"/>
            <a:r>
              <a:rPr lang="en-US" dirty="0">
                <a:cs typeface="Calibri"/>
              </a:rPr>
              <a:t>Efficient team-directed meetings require an Agenda.</a:t>
            </a:r>
          </a:p>
          <a:p>
            <a:pPr lvl="1"/>
            <a:r>
              <a:rPr lang="en-US" dirty="0">
                <a:cs typeface="Calibri"/>
              </a:rPr>
              <a:t>The Agenda should be SMART - Specific, Measurable, Actionable, Relevant, and Time-Oriented</a:t>
            </a:r>
          </a:p>
          <a:p>
            <a:pPr lvl="1"/>
            <a:r>
              <a:rPr lang="en-US" dirty="0">
                <a:cs typeface="Calibri"/>
              </a:rPr>
              <a:t>Agendas should be posted to your white board before starting the meeting</a:t>
            </a:r>
          </a:p>
          <a:p>
            <a:pPr lvl="2"/>
            <a:r>
              <a:rPr lang="en-US" dirty="0">
                <a:cs typeface="Calibri"/>
              </a:rPr>
              <a:t>Pro Forma Agenda posted on Capstone Support: </a:t>
            </a:r>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92939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9</a:t>
            </a:r>
            <a:r>
              <a:rPr lang="en-US" sz="1800" dirty="0"/>
              <a:t>)</a:t>
            </a:r>
          </a:p>
        </p:txBody>
      </p:sp>
      <p:grpSp>
        <p:nvGrpSpPr>
          <p:cNvPr id="4" name="Group 3">
            <a:extLst>
              <a:ext uri="{FF2B5EF4-FFF2-40B4-BE49-F238E27FC236}">
                <a16:creationId xmlns:a16="http://schemas.microsoft.com/office/drawing/2014/main" id="{779FB50D-83BC-02AE-EAEE-56901FA878D9}"/>
              </a:ext>
            </a:extLst>
          </p:cNvPr>
          <p:cNvGrpSpPr/>
          <p:nvPr/>
        </p:nvGrpSpPr>
        <p:grpSpPr>
          <a:xfrm>
            <a:off x="119920" y="1163108"/>
            <a:ext cx="8358854" cy="2928338"/>
            <a:chOff x="289846" y="3793138"/>
            <a:chExt cx="8358854" cy="2928338"/>
          </a:xfrm>
        </p:grpSpPr>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2"/>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rPr>
                <a:t>Create agenda for 40 mins of Day 9, team’s plan should </a:t>
              </a:r>
              <a:r>
                <a:rPr lang="en-US" sz="1500" b="1" dirty="0">
                  <a:solidFill>
                    <a:prstClr val="black"/>
                  </a:solidFill>
                  <a:latin typeface="Calibri" panose="020F0502020204030204"/>
                </a:rPr>
                <a:t>NOT</a:t>
              </a:r>
              <a:r>
                <a:rPr lang="en-US" sz="1500" dirty="0">
                  <a:solidFill>
                    <a:prstClr val="black"/>
                  </a:solidFill>
                  <a:latin typeface="Calibri" panose="020F0502020204030204"/>
                </a:rPr>
                <a:t> be just working on your Client Meeting slides!</a:t>
              </a:r>
              <a:endParaRPr lang="en-US" sz="1500" dirty="0">
                <a:solidFill>
                  <a:prstClr val="black"/>
                </a:solidFill>
                <a:latin typeface="Calibri" panose="020F0502020204030204"/>
                <a:cs typeface="Calibri"/>
              </a:endParaRPr>
            </a:p>
            <a:p>
              <a:pPr marL="171450" indent="-171450" defTabSz="685800">
                <a:spcBef>
                  <a:spcPts val="750"/>
                </a:spcBef>
              </a:pPr>
              <a:r>
                <a:rPr lang="en-US" sz="1500" dirty="0">
                  <a:solidFill>
                    <a:prstClr val="black"/>
                  </a:solidFill>
                  <a:latin typeface="Calibri" panose="020F0502020204030204"/>
                  <a:cs typeface="Calibri"/>
                </a:rPr>
                <a:t>Send Client Meeting PPT to Client </a:t>
              </a:r>
              <a:r>
                <a:rPr lang="en-US" sz="1500" b="1" dirty="0">
                  <a:solidFill>
                    <a:prstClr val="black"/>
                  </a:solidFill>
                  <a:highlight>
                    <a:srgbClr val="FFFF00"/>
                  </a:highlight>
                  <a:latin typeface="Calibri" panose="020F0502020204030204"/>
                  <a:cs typeface="Calibri"/>
                </a:rPr>
                <a:t>24 </a:t>
              </a:r>
              <a:r>
                <a:rPr lang="en-US" sz="1500" b="1" dirty="0" err="1">
                  <a:solidFill>
                    <a:prstClr val="black"/>
                  </a:solidFill>
                  <a:highlight>
                    <a:srgbClr val="FFFF00"/>
                  </a:highlight>
                  <a:latin typeface="Calibri" panose="020F0502020204030204"/>
                  <a:cs typeface="Calibri"/>
                </a:rPr>
                <a:t>hrs</a:t>
              </a:r>
              <a:r>
                <a:rPr lang="en-US" sz="1500" b="1" dirty="0">
                  <a:solidFill>
                    <a:prstClr val="black"/>
                  </a:solidFill>
                  <a:highlight>
                    <a:srgbClr val="FFFF00"/>
                  </a:highlight>
                  <a:latin typeface="Calibri" panose="020F0502020204030204"/>
                  <a:cs typeface="Calibri"/>
                </a:rPr>
                <a:t> </a:t>
              </a:r>
              <a:r>
                <a:rPr lang="en-US" sz="1500" b="1" dirty="0">
                  <a:solidFill>
                    <a:prstClr val="black"/>
                  </a:solidFill>
                  <a:latin typeface="Calibri" panose="020F0502020204030204"/>
                  <a:cs typeface="Calibri"/>
                </a:rPr>
                <a:t>before meeting</a:t>
              </a:r>
              <a:endParaRPr lang="en-US" sz="1500" b="1" dirty="0">
                <a:solidFill>
                  <a:srgbClr val="FF0000"/>
                </a:solidFill>
                <a:latin typeface="Calibri" panose="020F0502020204030204"/>
                <a:cs typeface="Calibri"/>
              </a:endParaRP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ABEA70BB-F397-0AB6-449C-BCF266DF7FE6}"/>
              </a:ext>
            </a:extLst>
          </p:cNvPr>
          <p:cNvGrpSpPr/>
          <p:nvPr/>
        </p:nvGrpSpPr>
        <p:grpSpPr>
          <a:xfrm>
            <a:off x="201143" y="4091446"/>
            <a:ext cx="8277631" cy="2630030"/>
            <a:chOff x="371069" y="1163108"/>
            <a:chExt cx="8277631" cy="2630030"/>
          </a:xfrm>
        </p:grpSpPr>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milestones from Project Planning Activity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3"/>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153</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154</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screenshot of a computer screen&#10;&#10;Description automatically generated">
            <a:extLst>
              <a:ext uri="{FF2B5EF4-FFF2-40B4-BE49-F238E27FC236}">
                <a16:creationId xmlns:a16="http://schemas.microsoft.com/office/drawing/2014/main" id="{F6722050-6096-5962-C948-E3464EDA1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98779"/>
            <a:ext cx="9144000" cy="3060441"/>
          </a:xfrm>
          <a:prstGeom prst="rect">
            <a:avLst/>
          </a:prstGeom>
        </p:spPr>
      </p:pic>
      <p:sp>
        <p:nvSpPr>
          <p:cNvPr id="4" name="Callout: Bent Line with Border and Accent Bar 3">
            <a:extLst>
              <a:ext uri="{FF2B5EF4-FFF2-40B4-BE49-F238E27FC236}">
                <a16:creationId xmlns:a16="http://schemas.microsoft.com/office/drawing/2014/main" id="{B640FD22-E92F-9C47-25C9-7CE4FDCAE9E9}"/>
              </a:ext>
            </a:extLst>
          </p:cNvPr>
          <p:cNvSpPr/>
          <p:nvPr/>
        </p:nvSpPr>
        <p:spPr>
          <a:xfrm>
            <a:off x="8305800" y="3080027"/>
            <a:ext cx="1447800" cy="1066800"/>
          </a:xfrm>
          <a:prstGeom prst="accentBorderCallout2">
            <a:avLst>
              <a:gd name="adj1" fmla="val 18750"/>
              <a:gd name="adj2" fmla="val -8333"/>
              <a:gd name="adj3" fmla="val 18750"/>
              <a:gd name="adj4" fmla="val -16667"/>
              <a:gd name="adj5" fmla="val 65747"/>
              <a:gd name="adj6" fmla="val -7178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Update w/ new image</a:t>
            </a:r>
          </a:p>
        </p:txBody>
      </p:sp>
    </p:spTree>
    <p:extLst>
      <p:ext uri="{BB962C8B-B14F-4D97-AF65-F5344CB8AC3E}">
        <p14:creationId xmlns:p14="http://schemas.microsoft.com/office/powerpoint/2010/main" val="60592953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a:t>
            </a:r>
            <a:r>
              <a:rPr lang="en-US" dirty="0">
                <a:highlight>
                  <a:srgbClr val="FFFF00"/>
                </a:highlight>
              </a:rPr>
              <a:t>Scaffolding</a:t>
            </a:r>
            <a:r>
              <a:rPr lang="en-US" dirty="0"/>
              <a:t> Progression</a:t>
            </a:r>
          </a:p>
        </p:txBody>
      </p:sp>
    </p:spTree>
    <p:extLst>
      <p:ext uri="{BB962C8B-B14F-4D97-AF65-F5344CB8AC3E}">
        <p14:creationId xmlns:p14="http://schemas.microsoft.com/office/powerpoint/2010/main" val="348293081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40 min – Follow Team created Agenda</a:t>
            </a:r>
          </a:p>
        </p:txBody>
      </p:sp>
      <p:sp>
        <p:nvSpPr>
          <p:cNvPr id="3" name="Content Placeholder 2"/>
          <p:cNvSpPr>
            <a:spLocks noGrp="1"/>
          </p:cNvSpPr>
          <p:nvPr>
            <p:ph idx="1"/>
          </p:nvPr>
        </p:nvSpPr>
        <p:spPr/>
        <p:txBody>
          <a:bodyPr/>
          <a:lstStyle/>
          <a:p>
            <a:r>
              <a:rPr lang="en-US" dirty="0"/>
              <a:t>Designate team member to facilitate this meeting</a:t>
            </a:r>
          </a:p>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156</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157</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&amp; depts,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158</a:t>
            </a:fld>
            <a:endParaRPr lang="en-US" sz="1200" dirty="0"/>
          </a:p>
        </p:txBody>
      </p:sp>
    </p:spTree>
    <p:extLst>
      <p:ext uri="{BB962C8B-B14F-4D97-AF65-F5344CB8AC3E}">
        <p14:creationId xmlns:p14="http://schemas.microsoft.com/office/powerpoint/2010/main" val="2437866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5 Min – Wrap-up</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highlight>
                  <a:srgbClr val="FFFF00"/>
                </a:highlight>
                <a:cs typeface="Calibri"/>
              </a:rPr>
              <a:t>Scaffolded</a:t>
            </a:r>
            <a:r>
              <a:rPr lang="en-US" dirty="0">
                <a:cs typeface="Calibri"/>
              </a:rPr>
              <a:t> Employee Onboarding and Project Scoping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It is therefore recommended to use this time for group discussions, group work,  planning, updating Needs and Requirements, making decisions, etc. IF all that is complete / up to date, use the time for individual work.</a:t>
            </a: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159</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10</a:t>
            </a:r>
            <a:r>
              <a:rPr lang="en-US" sz="1800" dirty="0"/>
              <a:t>)</a:t>
            </a:r>
          </a:p>
        </p:txBody>
      </p:sp>
      <p:grpSp>
        <p:nvGrpSpPr>
          <p:cNvPr id="4" name="Group 3">
            <a:extLst>
              <a:ext uri="{FF2B5EF4-FFF2-40B4-BE49-F238E27FC236}">
                <a16:creationId xmlns:a16="http://schemas.microsoft.com/office/drawing/2014/main" id="{D6B36189-BD61-B66B-3324-82D3659DA02A}"/>
              </a:ext>
            </a:extLst>
          </p:cNvPr>
          <p:cNvGrpSpPr/>
          <p:nvPr/>
        </p:nvGrpSpPr>
        <p:grpSpPr>
          <a:xfrm>
            <a:off x="228600" y="1797570"/>
            <a:ext cx="7867998" cy="2561528"/>
            <a:chOff x="311110" y="3492312"/>
            <a:chExt cx="7867998" cy="2561528"/>
          </a:xfrm>
        </p:grpSpPr>
        <p:sp>
          <p:nvSpPr>
            <p:cNvPr id="10" name="Content Placeholder 2"/>
            <p:cNvSpPr txBox="1">
              <a:spLocks/>
            </p:cNvSpPr>
            <p:nvPr/>
          </p:nvSpPr>
          <p:spPr>
            <a:xfrm>
              <a:off x="1524000" y="3492312"/>
              <a:ext cx="6655108" cy="71703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400" dirty="0">
                  <a:solidFill>
                    <a:prstClr val="black"/>
                  </a:solidFill>
                  <a:latin typeface="Calibri" panose="020F0502020204030204"/>
                  <a:cs typeface="Calibri"/>
                </a:rPr>
                <a:t>This section intentionally left blank</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193644"/>
              <a:ext cx="6655108" cy="1860196"/>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713C33D4-1159-084E-6889-DBBDBBBFF326}"/>
              </a:ext>
            </a:extLst>
          </p:cNvPr>
          <p:cNvGrpSpPr/>
          <p:nvPr/>
        </p:nvGrpSpPr>
        <p:grpSpPr>
          <a:xfrm>
            <a:off x="312651" y="4343402"/>
            <a:ext cx="7783947" cy="2056224"/>
            <a:chOff x="395161" y="1448977"/>
            <a:chExt cx="7783947" cy="2056224"/>
          </a:xfrm>
        </p:grpSpPr>
        <p:sp>
          <p:nvSpPr>
            <p:cNvPr id="8" name="Content Placeholder 2"/>
            <p:cNvSpPr txBox="1">
              <a:spLocks/>
            </p:cNvSpPr>
            <p:nvPr/>
          </p:nvSpPr>
          <p:spPr>
            <a:xfrm>
              <a:off x="1524000" y="1448977"/>
              <a:ext cx="6655108" cy="2056224"/>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members should now be creating and updating their individual project tasks</a:t>
              </a:r>
            </a:p>
            <a:p>
              <a:pPr marL="171450" indent="-171450" defTabSz="685800">
                <a:spcBef>
                  <a:spcPts val="750"/>
                </a:spcBef>
              </a:pPr>
              <a:r>
                <a:rPr lang="en-US" sz="1400" dirty="0">
                  <a:solidFill>
                    <a:prstClr val="black"/>
                  </a:solidFill>
                  <a:latin typeface="Calibri" panose="020F0502020204030204"/>
                  <a:cs typeface="Calibri"/>
                </a:rPr>
                <a:t>Adjust Issues and Project Plan as necessary</a:t>
              </a:r>
            </a:p>
            <a:p>
              <a:pPr marL="628650" lvl="1" indent="-171450" defTabSz="685800">
                <a:spcBef>
                  <a:spcPts val="750"/>
                </a:spcBef>
              </a:pPr>
              <a:r>
                <a:rPr lang="en-US" sz="1200" dirty="0">
                  <a:solidFill>
                    <a:prstClr val="black"/>
                  </a:solidFill>
                  <a:latin typeface="Calibri" panose="020F0502020204030204"/>
                  <a:cs typeface="Calibri"/>
                </a:rPr>
                <a:t>Account for risks identified</a:t>
              </a:r>
            </a:p>
            <a:p>
              <a:pPr marL="628650" lvl="1" indent="-171450" defTabSz="685800">
                <a:spcBef>
                  <a:spcPts val="750"/>
                </a:spcBef>
              </a:pPr>
              <a:r>
                <a:rPr lang="en-US" sz="1200" dirty="0">
                  <a:solidFill>
                    <a:prstClr val="black"/>
                  </a:solidFill>
                  <a:latin typeface="Calibri" panose="020F0502020204030204"/>
                  <a:cs typeface="Calibri"/>
                </a:rPr>
                <a:t>Map to Milestones (versions)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160</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10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161</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sp>
        <p:nvSpPr>
          <p:cNvPr id="4" name="Callout: Bent Line with Border and Accent Bar 3">
            <a:extLst>
              <a:ext uri="{FF2B5EF4-FFF2-40B4-BE49-F238E27FC236}">
                <a16:creationId xmlns:a16="http://schemas.microsoft.com/office/drawing/2014/main" id="{9B9299FD-27B4-52BF-1378-16B6BE4F1E0E}"/>
              </a:ext>
            </a:extLst>
          </p:cNvPr>
          <p:cNvSpPr/>
          <p:nvPr/>
        </p:nvSpPr>
        <p:spPr>
          <a:xfrm>
            <a:off x="8305800" y="3080027"/>
            <a:ext cx="1447800" cy="1066800"/>
          </a:xfrm>
          <a:prstGeom prst="accentBorderCallout2">
            <a:avLst>
              <a:gd name="adj1" fmla="val 18750"/>
              <a:gd name="adj2" fmla="val -8333"/>
              <a:gd name="adj3" fmla="val 18750"/>
              <a:gd name="adj4" fmla="val -16667"/>
              <a:gd name="adj5" fmla="val 65747"/>
              <a:gd name="adj6" fmla="val -7178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Update w/ new image</a:t>
            </a:r>
          </a:p>
        </p:txBody>
      </p:sp>
    </p:spTree>
    <p:extLst>
      <p:ext uri="{BB962C8B-B14F-4D97-AF65-F5344CB8AC3E}">
        <p14:creationId xmlns:p14="http://schemas.microsoft.com/office/powerpoint/2010/main" val="352102987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a:bodyPr>
          <a:lstStyle/>
          <a:p>
            <a:r>
              <a:rPr lang="en-US" dirty="0"/>
              <a:t>Engineering Design Process -  </a:t>
            </a:r>
            <a:r>
              <a:rPr lang="en-US" dirty="0">
                <a:highlight>
                  <a:srgbClr val="FFFF00"/>
                </a:highlight>
              </a:rPr>
              <a:t>Scaffolding</a:t>
            </a:r>
            <a:r>
              <a:rPr lang="en-US" dirty="0"/>
              <a:t> Progression</a:t>
            </a:r>
          </a:p>
        </p:txBody>
      </p:sp>
    </p:spTree>
    <p:extLst>
      <p:ext uri="{BB962C8B-B14F-4D97-AF65-F5344CB8AC3E}">
        <p14:creationId xmlns:p14="http://schemas.microsoft.com/office/powerpoint/2010/main" val="267432238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min – System Design </a:t>
            </a:r>
          </a:p>
        </p:txBody>
      </p:sp>
      <p:sp>
        <p:nvSpPr>
          <p:cNvPr id="3" name="Content Placeholder 2"/>
          <p:cNvSpPr>
            <a:spLocks noGrp="1"/>
          </p:cNvSpPr>
          <p:nvPr>
            <p:ph idx="1"/>
          </p:nvPr>
        </p:nvSpPr>
        <p:spPr/>
        <p:txBody>
          <a:bodyPr/>
          <a:lstStyle/>
          <a:p>
            <a:r>
              <a:rPr lang="en-US" dirty="0"/>
              <a:t>Designate team member to facilitate this meeting</a:t>
            </a:r>
          </a:p>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a:p>
            <a:r>
              <a:rPr lang="en-US" dirty="0"/>
              <a:t>Complete overall system design</a:t>
            </a:r>
          </a:p>
          <a:p>
            <a:r>
              <a:rPr lang="en-US" dirty="0"/>
              <a:t>Create System Architecture diagram</a:t>
            </a:r>
          </a:p>
          <a:p>
            <a:r>
              <a:rPr lang="en-US" dirty="0"/>
              <a:t>Identify subsystem definitions and their owners (assignees)</a:t>
            </a:r>
          </a:p>
          <a:p>
            <a:pPr lvl="1"/>
            <a:r>
              <a:rPr lang="en-US" dirty="0"/>
              <a:t>One person per subsystem</a:t>
            </a:r>
          </a:p>
          <a:p>
            <a:pPr lvl="1"/>
            <a:endParaRPr lang="en-US" dirty="0"/>
          </a:p>
          <a:p>
            <a:pPr lvl="1"/>
            <a:endParaRPr lang="en-US" dirty="0"/>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163</a:t>
            </a:fld>
            <a:endParaRPr lang="en-US" sz="1200" dirty="0"/>
          </a:p>
        </p:txBody>
      </p:sp>
      <p:sp>
        <p:nvSpPr>
          <p:cNvPr id="4" name="TextBox 3">
            <a:extLst>
              <a:ext uri="{FF2B5EF4-FFF2-40B4-BE49-F238E27FC236}">
                <a16:creationId xmlns:a16="http://schemas.microsoft.com/office/drawing/2014/main" id="{E1287C58-351E-E23B-7CDD-51CC8BA9FCB2}"/>
              </a:ext>
            </a:extLst>
          </p:cNvPr>
          <p:cNvSpPr txBox="1"/>
          <p:nvPr/>
        </p:nvSpPr>
        <p:spPr>
          <a:xfrm>
            <a:off x="6858000" y="914400"/>
            <a:ext cx="1905000" cy="646331"/>
          </a:xfrm>
          <a:prstGeom prst="rect">
            <a:avLst/>
          </a:prstGeom>
          <a:solidFill>
            <a:schemeClr val="accent6">
              <a:lumMod val="60000"/>
              <a:lumOff val="40000"/>
            </a:schemeClr>
          </a:solidFill>
        </p:spPr>
        <p:txBody>
          <a:bodyPr wrap="square" rtlCol="0">
            <a:spAutoFit/>
          </a:bodyPr>
          <a:lstStyle/>
          <a:p>
            <a:r>
              <a:rPr lang="en-US" dirty="0"/>
              <a:t>Create Wiki page with </a:t>
            </a:r>
            <a:r>
              <a:rPr lang="en-US"/>
              <a:t>this info </a:t>
            </a:r>
            <a:endParaRPr lang="en-US" dirty="0"/>
          </a:p>
        </p:txBody>
      </p:sp>
    </p:spTree>
    <p:extLst>
      <p:ext uri="{BB962C8B-B14F-4D97-AF65-F5344CB8AC3E}">
        <p14:creationId xmlns:p14="http://schemas.microsoft.com/office/powerpoint/2010/main" val="137585175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EC9B9-AF7A-7F53-2A16-2CF71C9F23A6}"/>
              </a:ext>
            </a:extLst>
          </p:cNvPr>
          <p:cNvSpPr>
            <a:spLocks noGrp="1"/>
          </p:cNvSpPr>
          <p:nvPr>
            <p:ph type="title"/>
          </p:nvPr>
        </p:nvSpPr>
        <p:spPr/>
        <p:txBody>
          <a:bodyPr/>
          <a:lstStyle/>
          <a:p>
            <a:r>
              <a:rPr lang="en-US" dirty="0"/>
              <a:t>System Design Report</a:t>
            </a:r>
          </a:p>
        </p:txBody>
      </p:sp>
      <p:sp>
        <p:nvSpPr>
          <p:cNvPr id="3" name="Content Placeholder 2">
            <a:extLst>
              <a:ext uri="{FF2B5EF4-FFF2-40B4-BE49-F238E27FC236}">
                <a16:creationId xmlns:a16="http://schemas.microsoft.com/office/drawing/2014/main" id="{E79B9710-1F2B-8CAC-DC5A-C6330A6B1DEF}"/>
              </a:ext>
            </a:extLst>
          </p:cNvPr>
          <p:cNvSpPr>
            <a:spLocks noGrp="1"/>
          </p:cNvSpPr>
          <p:nvPr>
            <p:ph idx="1"/>
          </p:nvPr>
        </p:nvSpPr>
        <p:spPr/>
        <p:txBody>
          <a:bodyPr/>
          <a:lstStyle/>
          <a:p>
            <a:r>
              <a:rPr lang="en-US" dirty="0"/>
              <a:t>From SPREADSHEET : Include updated / improved PSO information,  N&amp;R, Concept generation/selection, System Design, Integration and Testing plan.</a:t>
            </a:r>
          </a:p>
          <a:p>
            <a:endParaRPr lang="en-US" dirty="0"/>
          </a:p>
          <a:p>
            <a:endParaRPr lang="en-US" dirty="0"/>
          </a:p>
        </p:txBody>
      </p:sp>
      <p:sp>
        <p:nvSpPr>
          <p:cNvPr id="4" name="Slide Number Placeholder 3">
            <a:extLst>
              <a:ext uri="{FF2B5EF4-FFF2-40B4-BE49-F238E27FC236}">
                <a16:creationId xmlns:a16="http://schemas.microsoft.com/office/drawing/2014/main" id="{9280C04E-0BA7-99A2-CDF7-DB2FC943BCCF}"/>
              </a:ext>
            </a:extLst>
          </p:cNvPr>
          <p:cNvSpPr>
            <a:spLocks noGrp="1"/>
          </p:cNvSpPr>
          <p:nvPr>
            <p:ph type="sldNum" sz="quarter" idx="12"/>
          </p:nvPr>
        </p:nvSpPr>
        <p:spPr/>
        <p:txBody>
          <a:bodyPr/>
          <a:lstStyle/>
          <a:p>
            <a:fld id="{CC48B151-73E6-4005-9E41-BAC149615E2B}" type="slidenum">
              <a:rPr lang="en-US" smtClean="0"/>
              <a:t>164</a:t>
            </a:fld>
            <a:endParaRPr lang="en-US" dirty="0"/>
          </a:p>
        </p:txBody>
      </p:sp>
    </p:spTree>
    <p:extLst>
      <p:ext uri="{BB962C8B-B14F-4D97-AF65-F5344CB8AC3E}">
        <p14:creationId xmlns:p14="http://schemas.microsoft.com/office/powerpoint/2010/main" val="111694066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3551532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C5434-3734-521E-5A17-D2F3D8ACAD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DC1382-7A6B-E1BA-1E22-968BBA436856}"/>
              </a:ext>
            </a:extLst>
          </p:cNvPr>
          <p:cNvSpPr>
            <a:spLocks noGrp="1"/>
          </p:cNvSpPr>
          <p:nvPr>
            <p:ph type="title"/>
          </p:nvPr>
        </p:nvSpPr>
        <p:spPr/>
        <p:txBody>
          <a:bodyPr/>
          <a:lstStyle/>
          <a:p>
            <a:r>
              <a:rPr lang="en-US" dirty="0"/>
              <a:t>Board of Directors Review</a:t>
            </a:r>
            <a:br>
              <a:rPr lang="en-US" dirty="0"/>
            </a:br>
            <a:r>
              <a:rPr lang="en-US" dirty="0"/>
              <a:t>is coming up </a:t>
            </a:r>
            <a:r>
              <a:rPr lang="en-US" dirty="0">
                <a:solidFill>
                  <a:srgbClr val="FF0000"/>
                </a:solidFill>
              </a:rPr>
              <a:t>NEXT WEEK</a:t>
            </a:r>
            <a:endParaRPr lang="en-US" dirty="0"/>
          </a:p>
        </p:txBody>
      </p:sp>
      <p:sp>
        <p:nvSpPr>
          <p:cNvPr id="3" name="Content Placeholder 2">
            <a:extLst>
              <a:ext uri="{FF2B5EF4-FFF2-40B4-BE49-F238E27FC236}">
                <a16:creationId xmlns:a16="http://schemas.microsoft.com/office/drawing/2014/main" id="{9850B0A3-352E-C4B5-2099-82BA5AF50A22}"/>
              </a:ext>
            </a:extLst>
          </p:cNvPr>
          <p:cNvSpPr>
            <a:spLocks noGrp="1"/>
          </p:cNvSpPr>
          <p:nvPr>
            <p:ph idx="1"/>
          </p:nvPr>
        </p:nvSpPr>
        <p:spPr/>
        <p:txBody>
          <a:bodyPr/>
          <a:lstStyle/>
          <a:p>
            <a:r>
              <a:rPr lang="en-US" dirty="0"/>
              <a:t>Read Wiki page with instructions</a:t>
            </a:r>
          </a:p>
          <a:p>
            <a:pPr lvl="1"/>
            <a:r>
              <a:rPr lang="en-US" sz="1600" dirty="0">
                <a:hlinkClick r:id="rId3"/>
              </a:rPr>
              <a:t>https://designlab.eng.rpi.edu/edn/projects/capstone-support-dev/wiki/Board_of_Directors_Review</a:t>
            </a:r>
            <a:r>
              <a:rPr lang="en-US" sz="1600" dirty="0"/>
              <a:t> </a:t>
            </a:r>
          </a:p>
          <a:p>
            <a:pPr lvl="1"/>
            <a:endParaRPr lang="en-US" dirty="0"/>
          </a:p>
          <a:p>
            <a:r>
              <a:rPr lang="en-US" dirty="0"/>
              <a:t>Update Client Meeting #1 slides to address feedback received and BDR rubric posted on EDN</a:t>
            </a:r>
          </a:p>
          <a:p>
            <a:pPr lvl="1"/>
            <a:r>
              <a:rPr lang="en-US" dirty="0"/>
              <a:t>Rubric posted here </a:t>
            </a:r>
            <a:r>
              <a:rPr lang="en-US" sz="1600" dirty="0"/>
              <a:t>- </a:t>
            </a:r>
            <a:r>
              <a:rPr lang="en-US" sz="1600" dirty="0">
                <a:hlinkClick r:id="rId4"/>
              </a:rPr>
              <a:t>https://designlab.eng.rpi.edu/edn/projects/capstone-support-dev/wiki/Tasks_and_Due_Dates</a:t>
            </a:r>
            <a:r>
              <a:rPr lang="en-US" sz="1600" dirty="0"/>
              <a:t> </a:t>
            </a:r>
            <a:endParaRPr lang="en-US" dirty="0"/>
          </a:p>
        </p:txBody>
      </p:sp>
      <p:sp>
        <p:nvSpPr>
          <p:cNvPr id="6" name="Slide Number Placeholder 2">
            <a:extLst>
              <a:ext uri="{FF2B5EF4-FFF2-40B4-BE49-F238E27FC236}">
                <a16:creationId xmlns:a16="http://schemas.microsoft.com/office/drawing/2014/main" id="{411C681A-DA5E-A34C-DE64-5EF5191DECBA}"/>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166</a:t>
            </a:fld>
            <a:endParaRPr lang="en-US" sz="1200" dirty="0"/>
          </a:p>
        </p:txBody>
      </p:sp>
      <p:sp>
        <p:nvSpPr>
          <p:cNvPr id="4" name="TextBox 3">
            <a:extLst>
              <a:ext uri="{FF2B5EF4-FFF2-40B4-BE49-F238E27FC236}">
                <a16:creationId xmlns:a16="http://schemas.microsoft.com/office/drawing/2014/main" id="{660431AB-4B44-1CF0-5451-2C49B1816163}"/>
              </a:ext>
            </a:extLst>
          </p:cNvPr>
          <p:cNvSpPr txBox="1"/>
          <p:nvPr/>
        </p:nvSpPr>
        <p:spPr>
          <a:xfrm>
            <a:off x="6572250" y="788661"/>
            <a:ext cx="158115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BDR Introduction</a:t>
            </a:r>
          </a:p>
        </p:txBody>
      </p:sp>
    </p:spTree>
    <p:extLst>
      <p:ext uri="{BB962C8B-B14F-4D97-AF65-F5344CB8AC3E}">
        <p14:creationId xmlns:p14="http://schemas.microsoft.com/office/powerpoint/2010/main" val="113064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167</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168</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04B3C-3006-BCA2-2B92-B974FAD0B419}"/>
              </a:ext>
            </a:extLst>
          </p:cNvPr>
          <p:cNvSpPr>
            <a:spLocks noGrp="1"/>
          </p:cNvSpPr>
          <p:nvPr>
            <p:ph type="title"/>
          </p:nvPr>
        </p:nvSpPr>
        <p:spPr/>
        <p:txBody>
          <a:bodyPr/>
          <a:lstStyle/>
          <a:p>
            <a:r>
              <a:rPr lang="en-US" dirty="0"/>
              <a:t>Detailed Individual Design </a:t>
            </a:r>
            <a:r>
              <a:rPr lang="en-US" dirty="0">
                <a:highlight>
                  <a:srgbClr val="FFFF00"/>
                </a:highlight>
              </a:rPr>
              <a:t>Summary</a:t>
            </a:r>
          </a:p>
        </p:txBody>
      </p:sp>
      <p:sp>
        <p:nvSpPr>
          <p:cNvPr id="3" name="Content Placeholder 2">
            <a:extLst>
              <a:ext uri="{FF2B5EF4-FFF2-40B4-BE49-F238E27FC236}">
                <a16:creationId xmlns:a16="http://schemas.microsoft.com/office/drawing/2014/main" id="{09F9641E-BCD0-F860-C4A1-C860BBCFCC28}"/>
              </a:ext>
            </a:extLst>
          </p:cNvPr>
          <p:cNvSpPr>
            <a:spLocks noGrp="1"/>
          </p:cNvSpPr>
          <p:nvPr>
            <p:ph idx="1"/>
          </p:nvPr>
        </p:nvSpPr>
        <p:spPr/>
        <p:txBody>
          <a:bodyPr/>
          <a:lstStyle/>
          <a:p>
            <a:r>
              <a:rPr lang="en-US" dirty="0"/>
              <a:t>System Architecture Diagram</a:t>
            </a:r>
          </a:p>
          <a:p>
            <a:r>
              <a:rPr lang="en-US" dirty="0"/>
              <a:t>Subsystem or portion YOU are responsible for</a:t>
            </a:r>
          </a:p>
          <a:p>
            <a:pPr lvl="1"/>
            <a:r>
              <a:rPr lang="en-US" dirty="0"/>
              <a:t>Related Needs &amp; </a:t>
            </a:r>
            <a:r>
              <a:rPr lang="en-US" dirty="0" err="1"/>
              <a:t>Reqs</a:t>
            </a:r>
            <a:r>
              <a:rPr lang="en-US" dirty="0"/>
              <a:t> (include # from Repo spreadsheet)</a:t>
            </a:r>
          </a:p>
          <a:p>
            <a:pPr lvl="1"/>
            <a:r>
              <a:rPr lang="en-US" dirty="0"/>
              <a:t>Interfaces to other subsystems (refer to System Architecture)</a:t>
            </a:r>
          </a:p>
          <a:p>
            <a:pPr lvl="1"/>
            <a:r>
              <a:rPr lang="en-US" dirty="0"/>
              <a:t>Sketch/description of 1-2 leading concepts (list of forum thread links)</a:t>
            </a:r>
          </a:p>
          <a:p>
            <a:r>
              <a:rPr lang="en-US" dirty="0"/>
              <a:t>Perceived challenges/risks</a:t>
            </a:r>
          </a:p>
          <a:p>
            <a:r>
              <a:rPr lang="en-US" dirty="0"/>
              <a:t>YOUR next steps/plan</a:t>
            </a:r>
          </a:p>
          <a:p>
            <a:endParaRPr lang="en-US" dirty="0"/>
          </a:p>
          <a:p>
            <a:r>
              <a:rPr lang="en-US" dirty="0"/>
              <a:t>1,000 - 1,500 words</a:t>
            </a:r>
          </a:p>
          <a:p>
            <a:r>
              <a:rPr lang="en-US" dirty="0"/>
              <a:t>5-10 pages including images</a:t>
            </a:r>
          </a:p>
        </p:txBody>
      </p:sp>
      <p:sp>
        <p:nvSpPr>
          <p:cNvPr id="4" name="Slide Number Placeholder 3">
            <a:extLst>
              <a:ext uri="{FF2B5EF4-FFF2-40B4-BE49-F238E27FC236}">
                <a16:creationId xmlns:a16="http://schemas.microsoft.com/office/drawing/2014/main" id="{B471C41A-5484-6F5D-1053-8AF221529EA6}"/>
              </a:ext>
            </a:extLst>
          </p:cNvPr>
          <p:cNvSpPr>
            <a:spLocks noGrp="1"/>
          </p:cNvSpPr>
          <p:nvPr>
            <p:ph type="sldNum" sz="quarter" idx="12"/>
          </p:nvPr>
        </p:nvSpPr>
        <p:spPr/>
        <p:txBody>
          <a:bodyPr/>
          <a:lstStyle/>
          <a:p>
            <a:fld id="{028FE254-016A-4E51-98AE-D4B4E3F12C32}" type="slidenum">
              <a:rPr lang="en-US" smtClean="0"/>
              <a:t>169</a:t>
            </a:fld>
            <a:endParaRPr lang="en-US" dirty="0"/>
          </a:p>
        </p:txBody>
      </p:sp>
      <p:sp>
        <p:nvSpPr>
          <p:cNvPr id="5" name="TextBox 4">
            <a:extLst>
              <a:ext uri="{FF2B5EF4-FFF2-40B4-BE49-F238E27FC236}">
                <a16:creationId xmlns:a16="http://schemas.microsoft.com/office/drawing/2014/main" id="{D184F703-21A6-F414-878C-386D7678E48D}"/>
              </a:ext>
            </a:extLst>
          </p:cNvPr>
          <p:cNvSpPr txBox="1"/>
          <p:nvPr/>
        </p:nvSpPr>
        <p:spPr>
          <a:xfrm>
            <a:off x="4495800" y="5129651"/>
            <a:ext cx="4267200" cy="1200329"/>
          </a:xfrm>
          <a:prstGeom prst="rect">
            <a:avLst/>
          </a:prstGeom>
          <a:noFill/>
          <a:ln w="34925">
            <a:solidFill>
              <a:srgbClr val="FF0000"/>
            </a:solidFill>
          </a:ln>
        </p:spPr>
        <p:txBody>
          <a:bodyPr wrap="square" rtlCol="0">
            <a:spAutoFit/>
          </a:bodyPr>
          <a:lstStyle/>
          <a:p>
            <a:r>
              <a:rPr lang="en-US" dirty="0"/>
              <a:t>This is an INDIVIDUAL assignment. The document should speak to what YOU personally will contribute to the design and project demonstration.</a:t>
            </a:r>
          </a:p>
        </p:txBody>
      </p:sp>
    </p:spTree>
    <p:extLst>
      <p:ext uri="{BB962C8B-B14F-4D97-AF65-F5344CB8AC3E}">
        <p14:creationId xmlns:p14="http://schemas.microsoft.com/office/powerpoint/2010/main" val="3581822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07573467"/>
              </p:ext>
            </p:extLst>
          </p:nvPr>
        </p:nvGraphicFramePr>
        <p:xfrm>
          <a:off x="381000" y="1005329"/>
          <a:ext cx="8382000" cy="3823354"/>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4.0</a:t>
                      </a:r>
                    </a:p>
                  </a:txBody>
                  <a:tcPr marL="68580" marR="68580" marT="0" marB="0"/>
                </a:tc>
                <a:tc>
                  <a:txBody>
                    <a:bodyPr/>
                    <a:lstStyle/>
                    <a:p>
                      <a:pPr marL="0" marR="0" algn="l">
                        <a:spcBef>
                          <a:spcPts val="0"/>
                        </a:spcBef>
                        <a:spcAft>
                          <a:spcPts val="0"/>
                        </a:spcAft>
                      </a:pPr>
                      <a:r>
                        <a:rPr lang="en-US" sz="1200" dirty="0">
                          <a:effectLst/>
                          <a:latin typeface="+mj-lt"/>
                          <a:ea typeface="MS Mincho"/>
                        </a:rPr>
                        <a:t>7.8.24</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 BD, MA</a:t>
                      </a:r>
                    </a:p>
                  </a:txBody>
                  <a:tcPr marL="68580" marR="68580" marT="0" marB="0"/>
                </a:tc>
                <a:tc>
                  <a:txBody>
                    <a:bodyPr/>
                    <a:lstStyle/>
                    <a:p>
                      <a:pPr marL="0" marR="0" algn="l">
                        <a:spcBef>
                          <a:spcPts val="0"/>
                        </a:spcBef>
                        <a:spcAft>
                          <a:spcPts val="0"/>
                        </a:spcAft>
                      </a:pPr>
                      <a:r>
                        <a:rPr lang="en-US" sz="1200" dirty="0">
                          <a:effectLst/>
                          <a:latin typeface="+mj-lt"/>
                          <a:ea typeface="MS Mincho"/>
                        </a:rPr>
                        <a:t>Full review and updating of new course flow</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baseline="0" dirty="0">
                        <a:effectLst/>
                        <a:latin typeface="+mj-lt"/>
                        <a:ea typeface="MS Mincho"/>
                      </a:endParaRP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baseline="0" dirty="0">
                        <a:effectLst/>
                        <a:latin typeface="+mj-lt"/>
                        <a:ea typeface="MS Mincho"/>
                      </a:endParaRP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170</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59610437"/>
              </p:ext>
            </p:extLst>
          </p:nvPr>
        </p:nvGraphicFramePr>
        <p:xfrm>
          <a:off x="381000" y="1143000"/>
          <a:ext cx="8382000" cy="4565339"/>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3778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55270">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171</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535"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0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a:xfrm>
            <a:off x="457200" y="1600201"/>
            <a:ext cx="8229600" cy="4426228"/>
          </a:xfrm>
        </p:spPr>
        <p:txBody>
          <a:bodyPr vert="horz" lIns="91440" tIns="45720" rIns="91440" bIns="45720" rtlCol="0" anchor="t">
            <a:normAutofit fontScale="700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a:t>
            </a:r>
          </a:p>
          <a:p>
            <a:pPr lvl="2"/>
            <a:r>
              <a:rPr lang="en-US" dirty="0">
                <a:cs typeface="Calibri"/>
              </a:rPr>
              <a:t>MS Office files, CAD, etc.</a:t>
            </a:r>
          </a:p>
          <a:p>
            <a:pPr lvl="2"/>
            <a:r>
              <a:rPr lang="en-US" dirty="0">
                <a:cs typeface="Calibri"/>
              </a:rPr>
              <a:t>Repository via Subversion</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p:txBody>
      </p:sp>
      <p:sp>
        <p:nvSpPr>
          <p:cNvPr id="5" name="Slide Number Placeholder 4"/>
          <p:cNvSpPr>
            <a:spLocks noGrp="1"/>
          </p:cNvSpPr>
          <p:nvPr>
            <p:ph type="sldNum" sz="quarter" idx="12"/>
          </p:nvPr>
        </p:nvSpPr>
        <p:spPr/>
        <p:txBody>
          <a:bodyPr/>
          <a:lstStyle/>
          <a:p>
            <a:fld id="{B044824F-EBE0-443F-8A8F-F64816AF04DC}" type="slidenum">
              <a:rPr lang="en-US" smtClean="0"/>
              <a:t>20</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21</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highlight>
                  <a:srgbClr val="FFFF00"/>
                </a:highlight>
              </a:rPr>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a:xfrm>
            <a:off x="628650" y="1820862"/>
            <a:ext cx="7886700" cy="4351338"/>
          </a:xfrm>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08C7-81EF-4A62-BCE0-8324F41A276B}"/>
              </a:ext>
            </a:extLst>
          </p:cNvPr>
          <p:cNvSpPr>
            <a:spLocks noGrp="1"/>
          </p:cNvSpPr>
          <p:nvPr>
            <p:ph type="title"/>
          </p:nvPr>
        </p:nvSpPr>
        <p:spPr/>
        <p:txBody>
          <a:bodyPr/>
          <a:lstStyle/>
          <a:p>
            <a:r>
              <a:rPr lang="en-US" dirty="0"/>
              <a:t>The Process…</a:t>
            </a:r>
          </a:p>
        </p:txBody>
      </p:sp>
      <p:sp>
        <p:nvSpPr>
          <p:cNvPr id="3" name="Content Placeholder 2">
            <a:extLst>
              <a:ext uri="{FF2B5EF4-FFF2-40B4-BE49-F238E27FC236}">
                <a16:creationId xmlns:a16="http://schemas.microsoft.com/office/drawing/2014/main" id="{80FC85A9-09C9-4E2B-9AC1-2B8C42A056ED}"/>
              </a:ext>
            </a:extLst>
          </p:cNvPr>
          <p:cNvSpPr>
            <a:spLocks noGrp="1"/>
          </p:cNvSpPr>
          <p:nvPr>
            <p:ph idx="1"/>
          </p:nvPr>
        </p:nvSpPr>
        <p:spPr>
          <a:xfrm>
            <a:off x="628650" y="1363662"/>
            <a:ext cx="7886700" cy="4351338"/>
          </a:xfrm>
        </p:spPr>
        <p:txBody>
          <a:bodyPr>
            <a:normAutofit fontScale="92500" lnSpcReduction="10000"/>
          </a:bodyPr>
          <a:lstStyle/>
          <a:p>
            <a:r>
              <a:rPr lang="en-US" dirty="0"/>
              <a:t>Break into pairs within your team – if your team has an odd number of members, one group should include three members</a:t>
            </a:r>
          </a:p>
          <a:p>
            <a:pPr marL="0" indent="0">
              <a:buNone/>
            </a:pPr>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a:p>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p:txBody>
      </p:sp>
      <p:sp>
        <p:nvSpPr>
          <p:cNvPr id="5" name="Slide Number Placeholder 4">
            <a:extLst>
              <a:ext uri="{FF2B5EF4-FFF2-40B4-BE49-F238E27FC236}">
                <a16:creationId xmlns:a16="http://schemas.microsoft.com/office/drawing/2014/main" id="{29707063-9FF8-4E36-A3D3-45AAB424B888}"/>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23</a:t>
            </a:fld>
            <a:endParaRPr lang="en-US" dirty="0"/>
          </a:p>
        </p:txBody>
      </p:sp>
      <p:sp>
        <p:nvSpPr>
          <p:cNvPr id="4" name="TextBox 3">
            <a:extLst>
              <a:ext uri="{FF2B5EF4-FFF2-40B4-BE49-F238E27FC236}">
                <a16:creationId xmlns:a16="http://schemas.microsoft.com/office/drawing/2014/main" id="{A1802343-096C-120B-8963-6ED0CA5B4711}"/>
              </a:ext>
            </a:extLst>
          </p:cNvPr>
          <p:cNvSpPr txBox="1"/>
          <p:nvPr/>
        </p:nvSpPr>
        <p:spPr>
          <a:xfrm>
            <a:off x="4038600" y="5334000"/>
            <a:ext cx="4351384" cy="923330"/>
          </a:xfrm>
          <a:prstGeom prst="rect">
            <a:avLst/>
          </a:prstGeom>
          <a:solidFill>
            <a:schemeClr val="accent6">
              <a:lumMod val="40000"/>
              <a:lumOff val="60000"/>
            </a:schemeClr>
          </a:solidFill>
        </p:spPr>
        <p:txBody>
          <a:bodyPr wrap="none" rtlCol="0">
            <a:spAutoFit/>
          </a:bodyPr>
          <a:lstStyle/>
          <a:p>
            <a:r>
              <a:rPr lang="en-US" dirty="0"/>
              <a:t>Why is content here duplicated? </a:t>
            </a:r>
          </a:p>
          <a:p>
            <a:r>
              <a:rPr lang="en-US" dirty="0"/>
              <a:t>Did we have them re-pair with new people? </a:t>
            </a:r>
          </a:p>
          <a:p>
            <a:r>
              <a:rPr lang="en-US" dirty="0"/>
              <a:t>Or should it read “second question”?</a:t>
            </a:r>
          </a:p>
        </p:txBody>
      </p:sp>
    </p:spTree>
    <p:extLst>
      <p:ext uri="{BB962C8B-B14F-4D97-AF65-F5344CB8AC3E}">
        <p14:creationId xmlns:p14="http://schemas.microsoft.com/office/powerpoint/2010/main" val="4104769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31F894-FBE5-4774-822B-E198155E2E0A}"/>
              </a:ext>
            </a:extLst>
          </p:cNvPr>
          <p:cNvSpPr>
            <a:spLocks noGrp="1"/>
          </p:cNvSpPr>
          <p:nvPr>
            <p:ph type="title"/>
          </p:nvPr>
        </p:nvSpPr>
        <p:spPr>
          <a:xfrm>
            <a:off x="515125" y="1722430"/>
            <a:ext cx="2610329" cy="3345872"/>
          </a:xfrm>
        </p:spPr>
        <p:txBody>
          <a:bodyPr>
            <a:normAutofit/>
          </a:bodyPr>
          <a:lstStyle/>
          <a:p>
            <a:r>
              <a:rPr lang="en-US" dirty="0">
                <a:solidFill>
                  <a:srgbClr val="FFFFFF"/>
                </a:solidFill>
              </a:rPr>
              <a:t>Ice Breaker</a:t>
            </a:r>
            <a:br>
              <a:rPr lang="en-US" dirty="0">
                <a:solidFill>
                  <a:srgbClr val="FFFFFF"/>
                </a:solidFill>
              </a:rPr>
            </a:br>
            <a:r>
              <a:rPr lang="en-US" dirty="0">
                <a:solidFill>
                  <a:srgbClr val="FFFFFF"/>
                </a:solidFill>
              </a:rPr>
              <a:t/>
            </a:r>
            <a:br>
              <a:rPr lang="en-US" dirty="0">
                <a:solidFill>
                  <a:srgbClr val="FFFFFF"/>
                </a:solidFill>
              </a:rPr>
            </a:br>
            <a:r>
              <a:rPr lang="en-US" dirty="0">
                <a:solidFill>
                  <a:srgbClr val="FFFFFF"/>
                </a:solidFill>
              </a:rPr>
              <a:t>JEC 3232 side</a:t>
            </a:r>
            <a:r>
              <a:rPr lang="en-US" b="1" dirty="0">
                <a:latin typeface="Roboto" panose="02000000000000000000" pitchFamily="2" charset="0"/>
              </a:rPr>
              <a:t/>
            </a:r>
            <a:br>
              <a:rPr lang="en-US" b="1" dirty="0">
                <a:latin typeface="Roboto" panose="02000000000000000000" pitchFamily="2" charset="0"/>
              </a:rPr>
            </a:br>
            <a:endParaRPr lang="en-US" dirty="0">
              <a:solidFill>
                <a:srgbClr val="FFFFFF"/>
              </a:solidFill>
            </a:endParaRPr>
          </a:p>
        </p:txBody>
      </p:sp>
      <p:sp>
        <p:nvSpPr>
          <p:cNvPr id="5" name="Content Placeholder 4">
            <a:extLst>
              <a:ext uri="{FF2B5EF4-FFF2-40B4-BE49-F238E27FC236}">
                <a16:creationId xmlns:a16="http://schemas.microsoft.com/office/drawing/2014/main" id="{41D17860-7CE9-192F-C54F-2C3A0EAA512B}"/>
              </a:ext>
            </a:extLst>
          </p:cNvPr>
          <p:cNvSpPr>
            <a:spLocks noGrp="1"/>
          </p:cNvSpPr>
          <p:nvPr>
            <p:ph idx="1"/>
          </p:nvPr>
        </p:nvSpPr>
        <p:spPr>
          <a:xfrm>
            <a:off x="4876503" y="1066800"/>
            <a:ext cx="3962400" cy="5562600"/>
          </a:xfrm>
        </p:spPr>
        <p:txBody>
          <a:bodyPr anchor="ctr">
            <a:normAutofit/>
          </a:bodyPr>
          <a:lstStyle/>
          <a:p>
            <a:endParaRPr lang="en-US" sz="2700" dirty="0"/>
          </a:p>
          <a:p>
            <a:r>
              <a:rPr lang="en-US" sz="2700" dirty="0"/>
              <a:t>SCAN this code</a:t>
            </a:r>
          </a:p>
          <a:p>
            <a:endParaRPr lang="en-US" sz="2700" dirty="0"/>
          </a:p>
          <a:p>
            <a:r>
              <a:rPr lang="en-US" sz="2700" dirty="0"/>
              <a:t>OR</a:t>
            </a:r>
          </a:p>
          <a:p>
            <a:pPr lvl="1"/>
            <a:r>
              <a:rPr lang="en-US" sz="2800" dirty="0"/>
              <a:t>Open slido.com on your smart phone or laptop</a:t>
            </a:r>
          </a:p>
          <a:p>
            <a:pPr lvl="1"/>
            <a:r>
              <a:rPr lang="en-US" sz="2800" dirty="0"/>
              <a:t>Join as a participant with</a:t>
            </a:r>
          </a:p>
          <a:p>
            <a:pPr marL="342900" lvl="1" indent="0">
              <a:buNone/>
            </a:pPr>
            <a:r>
              <a:rPr lang="en-US" sz="2800" b="1" dirty="0">
                <a:latin typeface="Roboto" panose="02000000000000000000" pitchFamily="2" charset="0"/>
              </a:rPr>
              <a:t>#3748323</a:t>
            </a:r>
          </a:p>
        </p:txBody>
      </p:sp>
      <p:pic>
        <p:nvPicPr>
          <p:cNvPr id="3" name="Graphic 2">
            <a:extLst>
              <a:ext uri="{FF2B5EF4-FFF2-40B4-BE49-F238E27FC236}">
                <a16:creationId xmlns:a16="http://schemas.microsoft.com/office/drawing/2014/main" id="{71DB0BF9-8DE6-6ECB-9091-4CFFEB3E19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05097" y="457200"/>
            <a:ext cx="4495800" cy="4495800"/>
          </a:xfrm>
          <a:prstGeom prst="rect">
            <a:avLst/>
          </a:prstGeom>
        </p:spPr>
      </p:pic>
    </p:spTree>
    <p:extLst>
      <p:ext uri="{BB962C8B-B14F-4D97-AF65-F5344CB8AC3E}">
        <p14:creationId xmlns:p14="http://schemas.microsoft.com/office/powerpoint/2010/main" val="2187128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9281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 - school related</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22088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648C7-C994-B667-10AE-F12B71C93686}"/>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AA80ACEB-9517-65E2-4538-F76E6E096EFD}"/>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C0171A5D-F215-3DAE-A657-1B3379D99DD1}"/>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a:solidFill>
                  <a:srgbClr val="5B5B5B"/>
                </a:solidFill>
              </a:rPr>
              <a:t>How did you get good at the thing you are good at doing?</a:t>
            </a:r>
          </a:p>
        </p:txBody>
      </p:sp>
      <p:sp>
        <p:nvSpPr>
          <p:cNvPr id="7" name="Rectangle 6">
            <a:extLst>
              <a:ext uri="{FF2B5EF4-FFF2-40B4-BE49-F238E27FC236}">
                <a16:creationId xmlns:a16="http://schemas.microsoft.com/office/drawing/2014/main" id="{EAF130FB-5584-7075-70CA-83AD4DE88E81}"/>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a:solidFill>
                  <a:srgbClr val="5B5B5B"/>
                </a:solidFill>
              </a:rPr>
              <a:t>ⓘ</a:t>
            </a:r>
            <a:r>
              <a:rPr lang="en-US" sz="105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17407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5" name="Slide Number Placeholder 4">
            <a:extLst>
              <a:ext uri="{FF2B5EF4-FFF2-40B4-BE49-F238E27FC236}">
                <a16:creationId xmlns:a16="http://schemas.microsoft.com/office/drawing/2014/main" id="{2F71504E-42AC-4A63-8A7F-22B35B582C71}"/>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28</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3" y="42672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
        <p:nvSpPr>
          <p:cNvPr id="6" name="Callout: Bent Line with Border and Accent Bar 5">
            <a:extLst>
              <a:ext uri="{FF2B5EF4-FFF2-40B4-BE49-F238E27FC236}">
                <a16:creationId xmlns:a16="http://schemas.microsoft.com/office/drawing/2014/main" id="{76753AE5-E17B-4828-BA47-59E78DB22B30}"/>
              </a:ext>
            </a:extLst>
          </p:cNvPr>
          <p:cNvSpPr/>
          <p:nvPr/>
        </p:nvSpPr>
        <p:spPr>
          <a:xfrm>
            <a:off x="8382000" y="228600"/>
            <a:ext cx="1447800" cy="26670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Expect students to want to talk about project. So maybe increase the time for this</a:t>
            </a:r>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3" y="47244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5" name="Callout: Bent Line with Border and Accent Bar 4">
            <a:extLst>
              <a:ext uri="{FF2B5EF4-FFF2-40B4-BE49-F238E27FC236}">
                <a16:creationId xmlns:a16="http://schemas.microsoft.com/office/drawing/2014/main" id="{4349A5F3-E72E-4964-9D7C-6C6AD4B3911A}"/>
              </a:ext>
            </a:extLst>
          </p:cNvPr>
          <p:cNvSpPr/>
          <p:nvPr/>
        </p:nvSpPr>
        <p:spPr>
          <a:xfrm>
            <a:off x="8382000" y="228600"/>
            <a:ext cx="1447800" cy="10668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Moves to class 2</a:t>
            </a:r>
          </a:p>
        </p:txBody>
      </p:sp>
    </p:spTree>
    <p:extLst>
      <p:ext uri="{BB962C8B-B14F-4D97-AF65-F5344CB8AC3E}">
        <p14:creationId xmlns:p14="http://schemas.microsoft.com/office/powerpoint/2010/main" val="9006803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algn="ctr"/>
            <a:r>
              <a:rPr lang="en-US" dirty="0"/>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algn="ctr"/>
            <a:r>
              <a:rPr lang="en-US" dirty="0"/>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algn="ctr"/>
            <a:r>
              <a:rPr lang="en-US" dirty="0"/>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algn="ctr"/>
            <a:r>
              <a:rPr lang="en-US" dirty="0"/>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algn="ctr"/>
            <a:r>
              <a:rPr lang="en-US" dirty="0"/>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a:t>
            </a:r>
            <a:r>
              <a:rPr lang="en-US" dirty="0">
                <a:highlight>
                  <a:srgbClr val="FFFF00"/>
                </a:highlight>
              </a:rPr>
              <a:t>Scaffolding</a:t>
            </a:r>
            <a:r>
              <a:rPr lang="en-US" dirty="0"/>
              <a:t> Progression</a:t>
            </a:r>
          </a:p>
        </p:txBody>
      </p:sp>
      <p:sp>
        <p:nvSpPr>
          <p:cNvPr id="7" name="TextBox 6">
            <a:extLst>
              <a:ext uri="{FF2B5EF4-FFF2-40B4-BE49-F238E27FC236}">
                <a16:creationId xmlns:a16="http://schemas.microsoft.com/office/drawing/2014/main" id="{9838291D-61D4-EFAA-6DC6-F5AC4F3BF460}"/>
              </a:ext>
            </a:extLst>
          </p:cNvPr>
          <p:cNvSpPr txBox="1"/>
          <p:nvPr/>
        </p:nvSpPr>
        <p:spPr>
          <a:xfrm>
            <a:off x="6034332" y="1883551"/>
            <a:ext cx="1433267" cy="369332"/>
          </a:xfrm>
          <a:prstGeom prst="rect">
            <a:avLst/>
          </a:prstGeom>
          <a:noFill/>
          <a:ln w="28575">
            <a:solidFill>
              <a:srgbClr val="FF0000"/>
            </a:solidFill>
          </a:ln>
        </p:spPr>
        <p:txBody>
          <a:bodyPr wrap="square" rtlCol="0">
            <a:spAutoFit/>
          </a:bodyPr>
          <a:lstStyle/>
          <a:p>
            <a:pPr algn="ctr"/>
            <a:r>
              <a:rPr lang="en-US" dirty="0"/>
              <a:t>You are here!</a:t>
            </a:r>
          </a:p>
        </p:txBody>
      </p:sp>
    </p:spTree>
    <p:extLst>
      <p:ext uri="{BB962C8B-B14F-4D97-AF65-F5344CB8AC3E}">
        <p14:creationId xmlns:p14="http://schemas.microsoft.com/office/powerpoint/2010/main" val="14876636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This exercise is intended to help you build on what you learned in IED</a:t>
            </a:r>
          </a:p>
          <a:p>
            <a:pPr lvl="1">
              <a:lnSpc>
                <a:spcPct val="100000"/>
              </a:lnSpc>
              <a:buFont typeface="Arial"/>
              <a:buChar char="•"/>
            </a:pPr>
            <a:r>
              <a:rPr lang="en-US" sz="2100" dirty="0">
                <a:ea typeface="+mn-lt"/>
                <a:cs typeface="+mn-lt"/>
              </a:rPr>
              <a:t>IED project was created by team, and therefore easier to identify Needs, as the team was the client</a:t>
            </a:r>
          </a:p>
          <a:p>
            <a:pPr lvl="1">
              <a:lnSpc>
                <a:spcPct val="100000"/>
              </a:lnSpc>
              <a:buFont typeface="Arial"/>
              <a:buChar char="•"/>
            </a:pPr>
            <a:r>
              <a:rPr lang="en-US" sz="2100" dirty="0">
                <a:ea typeface="+mn-lt"/>
                <a:cs typeface="+mn-lt"/>
              </a:rPr>
              <a:t>In capstone you are working for an external client and must practice understanding customer needs by interviewing client and asking questions</a:t>
            </a:r>
          </a:p>
          <a:p>
            <a:pPr lvl="1">
              <a:lnSpc>
                <a:spcPct val="100000"/>
              </a:lnSpc>
              <a:buFont typeface="Arial"/>
              <a:buChar char="•"/>
            </a:pPr>
            <a:r>
              <a:rPr lang="en-US" sz="2100" dirty="0">
                <a:ea typeface="+mn-lt"/>
                <a:cs typeface="+mn-lt"/>
              </a:rPr>
              <a:t>Based on the Project Description and your engineering knowledge, what questions can you ask the client to better understand and document their needs?</a:t>
            </a:r>
            <a:endParaRPr lang="en-US" sz="21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5" name="Callout: Bent Line with Border and Accent Bar 4">
            <a:extLst>
              <a:ext uri="{FF2B5EF4-FFF2-40B4-BE49-F238E27FC236}">
                <a16:creationId xmlns:a16="http://schemas.microsoft.com/office/drawing/2014/main" id="{37684826-162D-476D-A04E-D994622A42F0}"/>
              </a:ext>
            </a:extLst>
          </p:cNvPr>
          <p:cNvSpPr/>
          <p:nvPr/>
        </p:nvSpPr>
        <p:spPr>
          <a:xfrm>
            <a:off x="8382000" y="228600"/>
            <a:ext cx="1447800" cy="10668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Dropped ?</a:t>
            </a:r>
          </a:p>
        </p:txBody>
      </p:sp>
    </p:spTree>
    <p:extLst>
      <p:ext uri="{BB962C8B-B14F-4D97-AF65-F5344CB8AC3E}">
        <p14:creationId xmlns:p14="http://schemas.microsoft.com/office/powerpoint/2010/main" val="1352720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34</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0141505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35</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36</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23473625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37</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a:xfrm>
            <a:off x="-1104900" y="240507"/>
            <a:ext cx="8229600" cy="1143000"/>
          </a:xfrm>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152400" y="1699419"/>
            <a:ext cx="8229600" cy="4525963"/>
          </a:xfrm>
        </p:spPr>
        <p:txBody>
          <a:bodyPr vert="horz" lIns="91440" tIns="45720" rIns="91440" bIns="45720" rtlCol="0" anchor="t">
            <a:normAutofit fontScale="92500" lnSpcReduction="20000"/>
          </a:bodyPr>
          <a:lstStyle/>
          <a:p>
            <a:r>
              <a:rPr lang="en-US" dirty="0">
                <a:cs typeface="Calibri"/>
              </a:rPr>
              <a:t>Location – Meet in the JEC 3222</a:t>
            </a:r>
          </a:p>
          <a:p>
            <a:r>
              <a:rPr lang="en-US" dirty="0">
                <a:cs typeface="Calibri"/>
              </a:rPr>
              <a:t>Schedule - Three options:</a:t>
            </a:r>
          </a:p>
          <a:p>
            <a:pPr lvl="1">
              <a:tabLst>
                <a:tab pos="2514600" algn="l"/>
                <a:tab pos="3597275" algn="l"/>
              </a:tabLst>
            </a:pPr>
            <a:r>
              <a:rPr lang="en-US" dirty="0">
                <a:cs typeface="Calibri"/>
              </a:rPr>
              <a:t>Wednesday	01/17	6:00-8PM</a:t>
            </a:r>
          </a:p>
          <a:p>
            <a:pPr lvl="1">
              <a:tabLst>
                <a:tab pos="2514600" algn="l"/>
                <a:tab pos="3597275" algn="l"/>
              </a:tabLst>
            </a:pPr>
            <a:r>
              <a:rPr lang="en-US" dirty="0">
                <a:cs typeface="Calibri"/>
              </a:rPr>
              <a:t>Saturday	01/20	10:00AM-NOON</a:t>
            </a:r>
          </a:p>
          <a:p>
            <a:pPr lvl="1">
              <a:tabLst>
                <a:tab pos="2514600" algn="l"/>
                <a:tab pos="3597275" algn="l"/>
              </a:tabLst>
            </a:pPr>
            <a:r>
              <a:rPr lang="en-US" dirty="0">
                <a:cs typeface="Calibri"/>
              </a:rPr>
              <a:t>Sunday	01/21	10:00AM-NOON</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38</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62600" y="304800"/>
            <a:ext cx="3429000" cy="2286000"/>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01/16/24 at: </a:t>
            </a:r>
            <a:r>
              <a:rPr lang="en-US" sz="2000" dirty="0">
                <a:hlinkClick r:id="rId3"/>
              </a:rPr>
              <a:t>Capstone S24 LEAP Training Sign Up - Google Sheet</a:t>
            </a:r>
            <a:endParaRPr lang="en-US" sz="3200" dirty="0">
              <a:latin typeface="Calibri" panose="020F0502020204030204" pitchFamily="34" charset="0"/>
            </a:endParaRPr>
          </a:p>
          <a:p>
            <a:pPr lvl="1"/>
            <a:endParaRPr lang="en-US" sz="1800" u="sng" dirty="0">
              <a:solidFill>
                <a:srgbClr val="0563C1"/>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39</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3" name="Group 2">
            <a:extLst>
              <a:ext uri="{FF2B5EF4-FFF2-40B4-BE49-F238E27FC236}">
                <a16:creationId xmlns:a16="http://schemas.microsoft.com/office/drawing/2014/main" id="{06F08AD9-E2B4-156C-8D02-1D84AF0A910A}"/>
              </a:ext>
            </a:extLst>
          </p:cNvPr>
          <p:cNvGrpSpPr/>
          <p:nvPr/>
        </p:nvGrpSpPr>
        <p:grpSpPr>
          <a:xfrm>
            <a:off x="6781800" y="430639"/>
            <a:ext cx="2999703" cy="830997"/>
            <a:chOff x="7086600" y="886834"/>
            <a:chExt cx="2999703" cy="830997"/>
          </a:xfrm>
        </p:grpSpPr>
        <p:sp>
          <p:nvSpPr>
            <p:cNvPr id="4" name="TextBox 3">
              <a:extLst>
                <a:ext uri="{FF2B5EF4-FFF2-40B4-BE49-F238E27FC236}">
                  <a16:creationId xmlns:a16="http://schemas.microsoft.com/office/drawing/2014/main" id="{7EEAEA78-2B04-A185-DEBC-B0403B62CE92}"/>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6" name="Oval 5">
              <a:extLst>
                <a:ext uri="{FF2B5EF4-FFF2-40B4-BE49-F238E27FC236}">
                  <a16:creationId xmlns:a16="http://schemas.microsoft.com/office/drawing/2014/main" id="{330BB35B-E6FF-FC09-D5DE-4D86DD95E48C}"/>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7" name="Isosceles Triangle 6">
              <a:extLst>
                <a:ext uri="{FF2B5EF4-FFF2-40B4-BE49-F238E27FC236}">
                  <a16:creationId xmlns:a16="http://schemas.microsoft.com/office/drawing/2014/main" id="{2A8D6996-D2A8-90F9-DDF1-9B75A5B5900F}"/>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28930E-7874-9C4B-C611-B32EAB39C312}"/>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Content Placeholder 12" descr="A screenshot of a computer&#10;&#10;Description automatically generated">
            <a:extLst>
              <a:ext uri="{FF2B5EF4-FFF2-40B4-BE49-F238E27FC236}">
                <a16:creationId xmlns:a16="http://schemas.microsoft.com/office/drawing/2014/main" id="{FC815D5C-2461-3A53-8EC2-DAEA4424C7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787" y="1851750"/>
            <a:ext cx="6862425" cy="4072112"/>
          </a:xfrm>
        </p:spPr>
      </p:pic>
      <p:sp>
        <p:nvSpPr>
          <p:cNvPr id="8" name="Callout: Bent Line with Border and Accent Bar 7">
            <a:extLst>
              <a:ext uri="{FF2B5EF4-FFF2-40B4-BE49-F238E27FC236}">
                <a16:creationId xmlns:a16="http://schemas.microsoft.com/office/drawing/2014/main" id="{0802BA45-B8F8-9D9E-41EB-3F31A185BB0E}"/>
              </a:ext>
            </a:extLst>
          </p:cNvPr>
          <p:cNvSpPr/>
          <p:nvPr/>
        </p:nvSpPr>
        <p:spPr>
          <a:xfrm>
            <a:off x="8305800" y="3080027"/>
            <a:ext cx="1447800" cy="1066800"/>
          </a:xfrm>
          <a:prstGeom prst="accentBorderCallout2">
            <a:avLst>
              <a:gd name="adj1" fmla="val 18750"/>
              <a:gd name="adj2" fmla="val -8333"/>
              <a:gd name="adj3" fmla="val 18750"/>
              <a:gd name="adj4" fmla="val -16667"/>
              <a:gd name="adj5" fmla="val 65747"/>
              <a:gd name="adj6" fmla="val -7178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Update w/ new image</a:t>
            </a:r>
          </a:p>
        </p:txBody>
      </p:sp>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Each day of the </a:t>
            </a:r>
            <a:r>
              <a:rPr lang="en-US" dirty="0">
                <a:highlight>
                  <a:srgbClr val="FFFF00"/>
                </a:highlight>
                <a:cs typeface="Calibri"/>
              </a:rPr>
              <a:t>scaffolded</a:t>
            </a:r>
            <a:r>
              <a:rPr lang="en-US" dirty="0">
                <a:cs typeface="Calibri"/>
              </a:rPr>
              <a:t> meetings will end with a wrap-up and discussion of next steps</a:t>
            </a:r>
          </a:p>
          <a:p>
            <a:endParaRPr lang="en-US" dirty="0">
              <a:cs typeface="Calibri"/>
            </a:endParaRPr>
          </a:p>
          <a:p>
            <a:r>
              <a:rPr lang="en-US" dirty="0">
                <a:cs typeface="Calibri"/>
              </a:rPr>
              <a:t>Team Engineers (YOU) are expected to complete Action Items/Meeting Prep work between in-class meetings to be prepared and make efficient use of meeting time.</a:t>
            </a:r>
          </a:p>
        </p:txBody>
      </p:sp>
      <p:sp>
        <p:nvSpPr>
          <p:cNvPr id="5" name="Slide Number Placeholder 4"/>
          <p:cNvSpPr>
            <a:spLocks noGrp="1"/>
          </p:cNvSpPr>
          <p:nvPr>
            <p:ph type="sldNum" sz="quarter" idx="12"/>
          </p:nvPr>
        </p:nvSpPr>
        <p:spPr/>
        <p:txBody>
          <a:bodyPr/>
          <a:lstStyle/>
          <a:p>
            <a:fld id="{B044824F-EBE0-443F-8A8F-F64816AF04DC}" type="slidenum">
              <a:rPr lang="en-US" smtClean="0"/>
              <a:t>40</a:t>
            </a:fld>
            <a:endParaRPr lang="en-US" dirty="0"/>
          </a:p>
        </p:txBody>
      </p:sp>
    </p:spTree>
    <p:extLst>
      <p:ext uri="{BB962C8B-B14F-4D97-AF65-F5344CB8AC3E}">
        <p14:creationId xmlns:p14="http://schemas.microsoft.com/office/powerpoint/2010/main" val="40398300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On Day 2, teams will utilize the work started today and continued off-site. </a:t>
            </a:r>
          </a:p>
          <a:p>
            <a:pPr lvl="1"/>
            <a:r>
              <a:rPr lang="en-US" dirty="0">
                <a:cs typeface="Calibri"/>
              </a:rPr>
              <a:t>Questions will be categorized then answered by team members, PE, or client.</a:t>
            </a:r>
          </a:p>
          <a:p>
            <a:pPr lvl="2"/>
            <a:r>
              <a:rPr lang="en-US" dirty="0">
                <a:cs typeface="Calibri"/>
              </a:rPr>
              <a:t>Establishing a strong list of questions aids in having a productive Project Kickoff meeting.</a:t>
            </a:r>
          </a:p>
          <a:p>
            <a:pPr lvl="2"/>
            <a:r>
              <a:rPr lang="en-US" dirty="0">
                <a:cs typeface="Calibri"/>
              </a:rPr>
              <a:t>Helping team members to begin answering questions about their project.</a:t>
            </a:r>
          </a:p>
          <a:p>
            <a:pPr lvl="1"/>
            <a:r>
              <a:rPr lang="en-US" dirty="0">
                <a:cs typeface="Calibri"/>
              </a:rPr>
              <a:t>Prepare for Project Kickoff meetings with clients to take place during Day 3 or 4 (project-dependent).</a:t>
            </a:r>
          </a:p>
        </p:txBody>
      </p:sp>
      <p:sp>
        <p:nvSpPr>
          <p:cNvPr id="5" name="Slide Number Placeholder 4"/>
          <p:cNvSpPr>
            <a:spLocks noGrp="1"/>
          </p:cNvSpPr>
          <p:nvPr>
            <p:ph type="sldNum" sz="quarter" idx="12"/>
          </p:nvPr>
        </p:nvSpPr>
        <p:spPr/>
        <p:txBody>
          <a:bodyPr/>
          <a:lstStyle/>
          <a:p>
            <a:fld id="{B044824F-EBE0-443F-8A8F-F64816AF04DC}" type="slidenum">
              <a:rPr lang="en-US" smtClean="0"/>
              <a:t>41</a:t>
            </a:fld>
            <a:endParaRPr lang="en-US" dirty="0"/>
          </a:p>
        </p:txBody>
      </p:sp>
      <p:sp>
        <p:nvSpPr>
          <p:cNvPr id="6" name="Callout: Bent Line with Border and Accent Bar 5">
            <a:extLst>
              <a:ext uri="{FF2B5EF4-FFF2-40B4-BE49-F238E27FC236}">
                <a16:creationId xmlns:a16="http://schemas.microsoft.com/office/drawing/2014/main" id="{608089F6-EFCA-4999-8458-35B1B58D162B}"/>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Good example of benefits to students, e.g., what’s in it for them!</a:t>
            </a:r>
          </a:p>
        </p:txBody>
      </p:sp>
    </p:spTree>
    <p:extLst>
      <p:ext uri="{BB962C8B-B14F-4D97-AF65-F5344CB8AC3E}">
        <p14:creationId xmlns:p14="http://schemas.microsoft.com/office/powerpoint/2010/main" val="25948241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grpSp>
        <p:nvGrpSpPr>
          <p:cNvPr id="5" name="Group 4">
            <a:extLst>
              <a:ext uri="{FF2B5EF4-FFF2-40B4-BE49-F238E27FC236}">
                <a16:creationId xmlns:a16="http://schemas.microsoft.com/office/drawing/2014/main" id="{32742114-C057-F324-7C84-F9AC2E8C5AB9}"/>
              </a:ext>
            </a:extLst>
          </p:cNvPr>
          <p:cNvGrpSpPr/>
          <p:nvPr/>
        </p:nvGrpSpPr>
        <p:grpSpPr>
          <a:xfrm>
            <a:off x="151576" y="1153017"/>
            <a:ext cx="8840847" cy="4215147"/>
            <a:chOff x="112653" y="2504716"/>
            <a:chExt cx="8840847" cy="4215147"/>
          </a:xfrm>
        </p:grpSpPr>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p>
            <a:p>
              <a:pPr marL="457200" lvl="1" indent="0" defTabSz="685800">
                <a:spcBef>
                  <a:spcPts val="750"/>
                </a:spcBef>
                <a:buNone/>
              </a:pPr>
              <a:r>
                <a:rPr lang="en-US" sz="1600" u="sng" dirty="0">
                  <a:solidFill>
                    <a:srgbClr val="0563C1"/>
                  </a:solidFill>
                  <a:effectLst/>
                  <a:latin typeface="Calibri" panose="020F0502020204030204" pitchFamily="34" charset="0"/>
                  <a:ea typeface="Calibri" panose="020F0502020204030204" pitchFamily="34" charset="0"/>
                  <a:hlinkClick r:id="rId2"/>
                </a:rPr>
                <a:t>Capstone S24 LEAP Training Sign Up - Google </a:t>
              </a:r>
              <a:r>
                <a:rPr lang="en-US" sz="1600" u="sng" dirty="0">
                  <a:solidFill>
                    <a:srgbClr val="0563C1"/>
                  </a:solidFill>
                  <a:latin typeface="Calibri" panose="020F0502020204030204" pitchFamily="34" charset="0"/>
                  <a:hlinkClick r:id="rId2">
                    <a:extLst>
                      <a:ext uri="{A12FA001-AC4F-418D-AE19-62706E023703}">
                        <ahyp:hlinkClr xmlns:ahyp="http://schemas.microsoft.com/office/drawing/2018/hyperlinkcolor" xmlns="" val="tx"/>
                      </a:ext>
                    </a:extLst>
                  </a:hlinkClick>
                </a:rPr>
                <a:t>Shee</a:t>
              </a:r>
              <a:r>
                <a:rPr lang="en-US" sz="1600" u="sng" dirty="0">
                  <a:solidFill>
                    <a:srgbClr val="0563C1"/>
                  </a:solidFill>
                  <a:latin typeface="Calibri" panose="020F0502020204030204" pitchFamily="34" charset="0"/>
                </a:rPr>
                <a:t>t</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Watch Wiki video</a:t>
              </a:r>
            </a:p>
            <a:p>
              <a:pPr marL="628650" lvl="1" indent="-171450" defTabSz="685800">
                <a:spcBef>
                  <a:spcPts val="750"/>
                </a:spcBef>
              </a:pPr>
              <a:r>
                <a:rPr lang="en-US" sz="1100" dirty="0">
                  <a:solidFill>
                    <a:prstClr val="black"/>
                  </a:solidFill>
                  <a:latin typeface="Calibri" panose="020F0502020204030204"/>
                  <a:ea typeface="+mn-lt"/>
                  <a:cs typeface="Calibri" panose="020F0502020204030204"/>
                </a:rPr>
                <a:t>Post personal contact info (name, major, RPI email, phone #) on Wiki in accordance with the Wiki Video.</a:t>
              </a:r>
            </a:p>
            <a:p>
              <a:pPr marL="457200" lvl="1" indent="0" defTabSz="685800">
                <a:spcBef>
                  <a:spcPts val="750"/>
                </a:spcBef>
                <a:buNone/>
              </a:pP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endParaRPr lang="en-US" sz="1725" dirty="0">
                <a:solidFill>
                  <a:prstClr val="black"/>
                </a:solidFill>
                <a:cs typeface="Calibri"/>
              </a:endParaRPr>
            </a:p>
            <a:p>
              <a:pPr marL="171450" indent="-171450" defTabSz="685800">
                <a:spcBef>
                  <a:spcPts val="750"/>
                </a:spcBef>
              </a:pPr>
              <a:r>
                <a:rPr lang="en-US" sz="3000" b="1" dirty="0">
                  <a:solidFill>
                    <a:srgbClr val="FF0000"/>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600075" lvl="1" indent="-300038" defTabSz="685800">
                <a:spcBef>
                  <a:spcPts val="375"/>
                </a:spcBef>
              </a:pPr>
              <a:r>
                <a:rPr lang="en-US" sz="1725" u="sng" dirty="0">
                  <a:solidFill>
                    <a:prstClr val="black"/>
                  </a:solidFill>
                  <a:latin typeface="Calibri" panose="020F0502020204030204"/>
                </a:rPr>
                <a:t>EDN -&gt; Tasks &amp; Due Dates -&gt; Day 1 Assignments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D45488A8-CF68-5E81-D789-06DD7CCBEE72}"/>
              </a:ext>
            </a:extLst>
          </p:cNvPr>
          <p:cNvGrpSpPr/>
          <p:nvPr/>
        </p:nvGrpSpPr>
        <p:grpSpPr>
          <a:xfrm>
            <a:off x="202630" y="5368164"/>
            <a:ext cx="8762473" cy="1371600"/>
            <a:chOff x="191027" y="1122230"/>
            <a:chExt cx="8762473" cy="1371600"/>
          </a:xfrm>
        </p:grpSpPr>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The Project Description sets the project’s initial direction. Read it carefully!</a:t>
              </a:r>
              <a:endParaRPr lang="en-US" sz="1500" dirty="0">
                <a:solidFill>
                  <a:prstClr val="black"/>
                </a:solidFill>
                <a:highlight>
                  <a:srgbClr val="FFFF00"/>
                </a:highlight>
                <a:latin typeface="Calibri" panose="020F0502020204030204"/>
              </a:endParaRPr>
            </a:p>
            <a:p>
              <a:pPr marL="171450" indent="-171450" defTabSz="685800">
                <a:lnSpc>
                  <a:spcPct val="120000"/>
                </a:lnSpc>
                <a:spcBef>
                  <a:spcPts val="750"/>
                </a:spcBef>
              </a:pPr>
              <a:r>
                <a:rPr lang="en-US" sz="1500" dirty="0">
                  <a:solidFill>
                    <a:prstClr val="black"/>
                  </a:solidFill>
                  <a:latin typeface="Calibri" panose="020F0502020204030204"/>
                </a:rPr>
                <a:t>We invite you to bring project questions to next class.</a:t>
              </a:r>
              <a:endParaRPr lang="en-US" sz="1500" dirty="0">
                <a:solidFill>
                  <a:prstClr val="black"/>
                </a:solidFill>
                <a:latin typeface="Calibri" panose="020F0502020204030204"/>
                <a:cs typeface="Calibri"/>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sp>
        <p:nvSpPr>
          <p:cNvPr id="3" name="TextBox 2">
            <a:extLst>
              <a:ext uri="{FF2B5EF4-FFF2-40B4-BE49-F238E27FC236}">
                <a16:creationId xmlns:a16="http://schemas.microsoft.com/office/drawing/2014/main" id="{C00EC4FB-7645-14D4-050A-EF71D258251E}"/>
              </a:ext>
            </a:extLst>
          </p:cNvPr>
          <p:cNvSpPr txBox="1"/>
          <p:nvPr/>
        </p:nvSpPr>
        <p:spPr>
          <a:xfrm>
            <a:off x="6705600" y="1489473"/>
            <a:ext cx="1809750" cy="369332"/>
          </a:xfrm>
          <a:prstGeom prst="rect">
            <a:avLst/>
          </a:prstGeom>
          <a:noFill/>
        </p:spPr>
        <p:txBody>
          <a:bodyPr wrap="square" rtlCol="0">
            <a:spAutoFit/>
          </a:bodyPr>
          <a:lstStyle/>
          <a:p>
            <a:r>
              <a:rPr lang="en-US" dirty="0">
                <a:solidFill>
                  <a:srgbClr val="FF0000"/>
                </a:solidFill>
              </a:rPr>
              <a:t>UPDATE link</a:t>
            </a:r>
          </a:p>
        </p:txBody>
      </p:sp>
      <p:sp>
        <p:nvSpPr>
          <p:cNvPr id="6" name="TextBox 5">
            <a:extLst>
              <a:ext uri="{FF2B5EF4-FFF2-40B4-BE49-F238E27FC236}">
                <a16:creationId xmlns:a16="http://schemas.microsoft.com/office/drawing/2014/main" id="{D8219BA4-832B-6F6A-3E05-EB903EC73703}"/>
              </a:ext>
            </a:extLst>
          </p:cNvPr>
          <p:cNvSpPr txBox="1"/>
          <p:nvPr/>
        </p:nvSpPr>
        <p:spPr>
          <a:xfrm>
            <a:off x="7010400" y="4064014"/>
            <a:ext cx="1809750" cy="646331"/>
          </a:xfrm>
          <a:prstGeom prst="rect">
            <a:avLst/>
          </a:prstGeom>
          <a:noFill/>
        </p:spPr>
        <p:txBody>
          <a:bodyPr wrap="square" rtlCol="0">
            <a:spAutoFit/>
          </a:bodyPr>
          <a:lstStyle/>
          <a:p>
            <a:r>
              <a:rPr lang="en-US" dirty="0">
                <a:solidFill>
                  <a:srgbClr val="FF0000"/>
                </a:solidFill>
              </a:rPr>
              <a:t>Turn </a:t>
            </a:r>
            <a:r>
              <a:rPr lang="en-US" dirty="0" err="1">
                <a:solidFill>
                  <a:srgbClr val="FF0000"/>
                </a:solidFill>
              </a:rPr>
              <a:t>url</a:t>
            </a:r>
            <a:r>
              <a:rPr lang="en-US" dirty="0">
                <a:solidFill>
                  <a:srgbClr val="FF0000"/>
                </a:solidFill>
              </a:rPr>
              <a:t> into embedded link</a:t>
            </a:r>
          </a:p>
        </p:txBody>
      </p:sp>
    </p:spTree>
    <p:extLst>
      <p:ext uri="{BB962C8B-B14F-4D97-AF65-F5344CB8AC3E}">
        <p14:creationId xmlns:p14="http://schemas.microsoft.com/office/powerpoint/2010/main" val="2699027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43</a:t>
            </a:fld>
            <a:endParaRPr lang="en-US" sz="1200" dirty="0"/>
          </a:p>
        </p:txBody>
      </p:sp>
      <p:sp>
        <p:nvSpPr>
          <p:cNvPr id="3" name="TextBox 2">
            <a:extLst>
              <a:ext uri="{FF2B5EF4-FFF2-40B4-BE49-F238E27FC236}">
                <a16:creationId xmlns:a16="http://schemas.microsoft.com/office/drawing/2014/main" id="{1D59E230-F4C6-490D-BA3F-33D1A0C7D8FD}"/>
              </a:ext>
            </a:extLst>
          </p:cNvPr>
          <p:cNvSpPr txBox="1"/>
          <p:nvPr/>
        </p:nvSpPr>
        <p:spPr>
          <a:xfrm>
            <a:off x="975899" y="1554540"/>
            <a:ext cx="6720301" cy="4031873"/>
          </a:xfrm>
          <a:prstGeom prst="rect">
            <a:avLst/>
          </a:prstGeom>
          <a:noFill/>
        </p:spPr>
        <p:txBody>
          <a:bodyPr wrap="square" rtlCol="0">
            <a:spAutoFit/>
          </a:bodyPr>
          <a:lstStyle/>
          <a:p>
            <a:r>
              <a:rPr lang="en-US" sz="3200" dirty="0">
                <a:hlinkClick r:id="rId3"/>
              </a:rPr>
              <a:t>https://designlab.eng.rpi.edu/edn/capstone-support/wiki/class1-assignments</a:t>
            </a:r>
            <a:endParaRPr lang="en-US" sz="3200" dirty="0"/>
          </a:p>
          <a:p>
            <a:r>
              <a:rPr lang="en-US" sz="3200" dirty="0"/>
              <a:t>to be completed </a:t>
            </a:r>
            <a:r>
              <a:rPr lang="en-US" sz="3200" b="1" dirty="0"/>
              <a:t>BEFORE Meeting 2</a:t>
            </a:r>
          </a:p>
          <a:p>
            <a:endParaRPr lang="en-US" sz="3200" b="1" dirty="0"/>
          </a:p>
          <a:p>
            <a:r>
              <a:rPr lang="en-US" sz="3200" b="1" dirty="0"/>
              <a:t>Note – link is in the PE email you received before classes! And will be echoed in your team’s Webex for convenience!</a:t>
            </a:r>
            <a:endParaRPr lang="en-US" sz="3200" dirty="0"/>
          </a:p>
        </p:txBody>
      </p:sp>
    </p:spTree>
    <p:extLst>
      <p:ext uri="{BB962C8B-B14F-4D97-AF65-F5344CB8AC3E}">
        <p14:creationId xmlns:p14="http://schemas.microsoft.com/office/powerpoint/2010/main" val="35353902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44</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4" name="Group 3">
            <a:extLst>
              <a:ext uri="{FF2B5EF4-FFF2-40B4-BE49-F238E27FC236}">
                <a16:creationId xmlns:a16="http://schemas.microsoft.com/office/drawing/2014/main" id="{9E9ED6A9-1670-6166-6F33-AAFFF96FC98D}"/>
              </a:ext>
            </a:extLst>
          </p:cNvPr>
          <p:cNvGrpSpPr/>
          <p:nvPr/>
        </p:nvGrpSpPr>
        <p:grpSpPr>
          <a:xfrm>
            <a:off x="6858000" y="511662"/>
            <a:ext cx="2999703" cy="830997"/>
            <a:chOff x="7086600" y="886834"/>
            <a:chExt cx="2999703" cy="830997"/>
          </a:xfrm>
        </p:grpSpPr>
        <p:sp>
          <p:nvSpPr>
            <p:cNvPr id="7" name="TextBox 6">
              <a:extLst>
                <a:ext uri="{FF2B5EF4-FFF2-40B4-BE49-F238E27FC236}">
                  <a16:creationId xmlns:a16="http://schemas.microsoft.com/office/drawing/2014/main" id="{671B7D71-B10C-1FEC-222C-46D1A90BAE33}"/>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9" name="Oval 8">
              <a:extLst>
                <a:ext uri="{FF2B5EF4-FFF2-40B4-BE49-F238E27FC236}">
                  <a16:creationId xmlns:a16="http://schemas.microsoft.com/office/drawing/2014/main" id="{BA572AC6-823C-F2E8-B9C0-CDCDA0CB09AE}"/>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0" name="Isosceles Triangle 9">
              <a:extLst>
                <a:ext uri="{FF2B5EF4-FFF2-40B4-BE49-F238E27FC236}">
                  <a16:creationId xmlns:a16="http://schemas.microsoft.com/office/drawing/2014/main" id="{41EAD0C1-3456-298E-D883-B2025462BBF9}"/>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ECCBC53-205D-0FAC-ECC2-728D4A635EB0}"/>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Picture 12" descr="A screenshot of a program&#10;&#10;Description automatically generated">
            <a:extLst>
              <a:ext uri="{FF2B5EF4-FFF2-40B4-BE49-F238E27FC236}">
                <a16:creationId xmlns:a16="http://schemas.microsoft.com/office/drawing/2014/main" id="{89CC2694-08FD-241D-942B-D94E23DC0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345" y="1607662"/>
            <a:ext cx="5171309" cy="3892734"/>
          </a:xfrm>
          <a:prstGeom prst="rect">
            <a:avLst/>
          </a:prstGeom>
        </p:spPr>
      </p:pic>
      <p:sp>
        <p:nvSpPr>
          <p:cNvPr id="8" name="Callout: Bent Line with Border and Accent Bar 7">
            <a:extLst>
              <a:ext uri="{FF2B5EF4-FFF2-40B4-BE49-F238E27FC236}">
                <a16:creationId xmlns:a16="http://schemas.microsoft.com/office/drawing/2014/main" id="{19FC9241-3874-1E5E-DFFC-7005351C5673}"/>
              </a:ext>
            </a:extLst>
          </p:cNvPr>
          <p:cNvSpPr/>
          <p:nvPr/>
        </p:nvSpPr>
        <p:spPr>
          <a:xfrm>
            <a:off x="8305800" y="3080027"/>
            <a:ext cx="1447800" cy="1066800"/>
          </a:xfrm>
          <a:prstGeom prst="accentBorderCallout2">
            <a:avLst>
              <a:gd name="adj1" fmla="val 18750"/>
              <a:gd name="adj2" fmla="val -8333"/>
              <a:gd name="adj3" fmla="val 18750"/>
              <a:gd name="adj4" fmla="val -16667"/>
              <a:gd name="adj5" fmla="val 65747"/>
              <a:gd name="adj6" fmla="val -7178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Update w/ new image</a:t>
            </a:r>
          </a:p>
        </p:txBody>
      </p:sp>
    </p:spTree>
    <p:extLst>
      <p:ext uri="{BB962C8B-B14F-4D97-AF65-F5344CB8AC3E}">
        <p14:creationId xmlns:p14="http://schemas.microsoft.com/office/powerpoint/2010/main" val="14271356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a:t>
            </a:r>
            <a:r>
              <a:rPr lang="en-US" dirty="0">
                <a:highlight>
                  <a:srgbClr val="FFFF00"/>
                </a:highlight>
              </a:rPr>
              <a:t>Scaffolding</a:t>
            </a:r>
            <a:r>
              <a:rPr lang="en-US" dirty="0"/>
              <a:t> Progression</a:t>
            </a:r>
          </a:p>
        </p:txBody>
      </p:sp>
    </p:spTree>
    <p:extLst>
      <p:ext uri="{BB962C8B-B14F-4D97-AF65-F5344CB8AC3E}">
        <p14:creationId xmlns:p14="http://schemas.microsoft.com/office/powerpoint/2010/main" val="24495075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Horse Race</a:t>
            </a:r>
          </a:p>
        </p:txBody>
      </p:sp>
      <p:sp>
        <p:nvSpPr>
          <p:cNvPr id="3" name="Content Placeholder 2"/>
          <p:cNvSpPr>
            <a:spLocks noGrp="1"/>
          </p:cNvSpPr>
          <p:nvPr>
            <p:ph idx="1"/>
          </p:nvPr>
        </p:nvSpPr>
        <p:spPr/>
        <p:txBody>
          <a:bodyPr>
            <a:noAutofit/>
          </a:bodyPr>
          <a:lstStyle/>
          <a:p>
            <a:r>
              <a:rPr lang="en-US" sz="2800" dirty="0"/>
              <a:t>Action Item was to watch one video </a:t>
            </a:r>
            <a:r>
              <a:rPr lang="en-US" sz="1400" dirty="0"/>
              <a:t>(</a:t>
            </a:r>
            <a:r>
              <a:rPr lang="en-US" sz="1400" dirty="0">
                <a:solidFill>
                  <a:prstClr val="black"/>
                </a:solidFill>
              </a:rPr>
              <a:t>Capstone Introduction &amp; Expectations – Part 2)</a:t>
            </a:r>
            <a:endParaRPr lang="en-US" sz="1400" dirty="0"/>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46</a:t>
            </a:fld>
            <a:endParaRPr lang="en-US" sz="1200" dirty="0"/>
          </a:p>
        </p:txBody>
      </p:sp>
      <p:pic>
        <p:nvPicPr>
          <p:cNvPr id="6" name="Picture 5" descr="A row of colored objects on a stand&#10;&#10;Description automatically generated with medium confidence">
            <a:extLst>
              <a:ext uri="{FF2B5EF4-FFF2-40B4-BE49-F238E27FC236}">
                <a16:creationId xmlns:a16="http://schemas.microsoft.com/office/drawing/2014/main" id="{984F7EB2-1756-F6A7-F813-E37E2BB1A5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4664076"/>
            <a:ext cx="2743200" cy="2057400"/>
          </a:xfrm>
          <a:prstGeom prst="rect">
            <a:avLst/>
          </a:prstGeom>
        </p:spPr>
      </p:pic>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grpSp>
        <p:nvGrpSpPr>
          <p:cNvPr id="4" name="Group 3">
            <a:extLst>
              <a:ext uri="{FF2B5EF4-FFF2-40B4-BE49-F238E27FC236}">
                <a16:creationId xmlns:a16="http://schemas.microsoft.com/office/drawing/2014/main" id="{EABD3861-5F3A-6125-7529-064B20252954}"/>
              </a:ext>
            </a:extLst>
          </p:cNvPr>
          <p:cNvGrpSpPr/>
          <p:nvPr/>
        </p:nvGrpSpPr>
        <p:grpSpPr>
          <a:xfrm>
            <a:off x="297742" y="4516059"/>
            <a:ext cx="8219698" cy="1329695"/>
            <a:chOff x="403294" y="1783307"/>
            <a:chExt cx="8219698" cy="1329695"/>
          </a:xfrm>
        </p:grpSpPr>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grpSp>
      <p:grpSp>
        <p:nvGrpSpPr>
          <p:cNvPr id="9" name="Group 8">
            <a:extLst>
              <a:ext uri="{FF2B5EF4-FFF2-40B4-BE49-F238E27FC236}">
                <a16:creationId xmlns:a16="http://schemas.microsoft.com/office/drawing/2014/main" id="{229E22F8-FB8B-A5C6-4562-2DA0FD39F155}"/>
              </a:ext>
            </a:extLst>
          </p:cNvPr>
          <p:cNvGrpSpPr/>
          <p:nvPr/>
        </p:nvGrpSpPr>
        <p:grpSpPr>
          <a:xfrm>
            <a:off x="207375" y="1780833"/>
            <a:ext cx="8307975" cy="2735226"/>
            <a:chOff x="315017" y="3113002"/>
            <a:chExt cx="8307975" cy="2735226"/>
          </a:xfrm>
        </p:grpSpPr>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p:txBody>
        </p:sp>
      </p:grpSp>
      <p:sp>
        <p:nvSpPr>
          <p:cNvPr id="3" name="Slide Number Placeholder 2"/>
          <p:cNvSpPr>
            <a:spLocks noGrp="1"/>
          </p:cNvSpPr>
          <p:nvPr>
            <p:ph type="sldNum" sz="quarter" idx="12"/>
          </p:nvPr>
        </p:nvSpPr>
        <p:spPr/>
        <p:txBody>
          <a:bodyPr/>
          <a:lstStyle/>
          <a:p>
            <a:fld id="{028FE254-016A-4E51-98AE-D4B4E3F12C32}" type="slidenum">
              <a:rPr lang="en-US" sz="1200" smtClean="0"/>
              <a:t>47</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48</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73597112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
        <p:nvSpPr>
          <p:cNvPr id="7" name="Callout: Bent Line with Border and Accent Bar 6">
            <a:extLst>
              <a:ext uri="{FF2B5EF4-FFF2-40B4-BE49-F238E27FC236}">
                <a16:creationId xmlns:a16="http://schemas.microsoft.com/office/drawing/2014/main" id="{C034A3D8-2915-43E4-B997-F656B6383DBE}"/>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 we still want / need this? Did it help?</a:t>
            </a:r>
          </a:p>
        </p:txBody>
      </p:sp>
    </p:spTree>
    <p:extLst>
      <p:ext uri="{BB962C8B-B14F-4D97-AF65-F5344CB8AC3E}">
        <p14:creationId xmlns:p14="http://schemas.microsoft.com/office/powerpoint/2010/main" val="2239109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15?? min – Group Ideation Process</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77500" lnSpcReduction="20000"/>
          </a:bodyPr>
          <a:lstStyle/>
          <a:p>
            <a:pPr marL="0" indent="0">
              <a:buNone/>
            </a:pPr>
            <a:r>
              <a:rPr lang="en-US" sz="2600" b="1" dirty="0">
                <a:cs typeface="Calibri"/>
              </a:rPr>
              <a:t>Goal</a:t>
            </a:r>
          </a:p>
          <a:p>
            <a:pPr marL="0" indent="0">
              <a:lnSpc>
                <a:spcPct val="120000"/>
              </a:lnSpc>
              <a:buNone/>
            </a:pPr>
            <a:r>
              <a:rPr lang="en-US" sz="2900" dirty="0">
                <a:cs typeface="Calibri"/>
              </a:rPr>
              <a:t>Learn and Apply the Group Ideation Process to Document Team Skills</a:t>
            </a:r>
          </a:p>
          <a:p>
            <a:pPr marL="0" indent="0">
              <a:lnSpc>
                <a:spcPct val="120000"/>
              </a:lnSpc>
              <a:buNone/>
            </a:pPr>
            <a:r>
              <a:rPr lang="en-US" sz="2900" b="1" dirty="0">
                <a:cs typeface="Calibri"/>
              </a:rPr>
              <a:t>Time boxed exercise: </a:t>
            </a:r>
            <a:r>
              <a:rPr lang="en-US" sz="2900" dirty="0">
                <a:cs typeface="Calibri"/>
              </a:rPr>
              <a:t> It may feel rushed, things may not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49</a:t>
            </a:fld>
            <a:endParaRPr lang="en-US" dirty="0"/>
          </a:p>
        </p:txBody>
      </p:sp>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8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whiteboard</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9" name="TextBox 8">
            <a:extLst>
              <a:ext uri="{FF2B5EF4-FFF2-40B4-BE49-F238E27FC236}">
                <a16:creationId xmlns:a16="http://schemas.microsoft.com/office/drawing/2014/main" id="{98C9AFF6-5D81-3C43-BEF1-DF1E0770654B}"/>
              </a:ext>
            </a:extLst>
          </p:cNvPr>
          <p:cNvSpPr txBox="1"/>
          <p:nvPr/>
        </p:nvSpPr>
        <p:spPr>
          <a:xfrm>
            <a:off x="6019800" y="4343400"/>
            <a:ext cx="2438400" cy="369332"/>
          </a:xfrm>
          <a:prstGeom prst="rect">
            <a:avLst/>
          </a:prstGeom>
          <a:noFill/>
        </p:spPr>
        <p:txBody>
          <a:bodyPr wrap="square" rtlCol="0">
            <a:spAutoFit/>
          </a:bodyPr>
          <a:lstStyle/>
          <a:p>
            <a:r>
              <a:rPr lang="en-US" b="1" dirty="0">
                <a:solidFill>
                  <a:srgbClr val="FF0000"/>
                </a:solidFill>
              </a:rPr>
              <a:t>REWRITE FOR SKILLS</a:t>
            </a:r>
          </a:p>
        </p:txBody>
      </p:sp>
    </p:spTree>
    <p:extLst>
      <p:ext uri="{BB962C8B-B14F-4D97-AF65-F5344CB8AC3E}">
        <p14:creationId xmlns:p14="http://schemas.microsoft.com/office/powerpoint/2010/main" val="3684635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a:bodyPr>
          <a:lstStyle/>
          <a:p>
            <a:r>
              <a:rPr lang="en-US" dirty="0">
                <a:cs typeface="Calibri"/>
              </a:rPr>
              <a:t>The Daily Meeting Agendas are on the Capstone Support Wiki - see link from your PE’s intro email</a:t>
            </a:r>
          </a:p>
          <a:p>
            <a:r>
              <a:rPr lang="en-US" dirty="0">
                <a:cs typeface="Calibri"/>
              </a:rPr>
              <a:t>Safety Training</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50</a:t>
            </a:fld>
            <a:endParaRPr lang="en-US" sz="1200" dirty="0"/>
          </a:p>
        </p:txBody>
      </p:sp>
    </p:spTree>
    <p:extLst>
      <p:ext uri="{BB962C8B-B14F-4D97-AF65-F5344CB8AC3E}">
        <p14:creationId xmlns:p14="http://schemas.microsoft.com/office/powerpoint/2010/main" val="36869377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5A07A-3938-0223-6571-7F37168E37E9}"/>
              </a:ext>
            </a:extLst>
          </p:cNvPr>
          <p:cNvSpPr>
            <a:spLocks noGrp="1"/>
          </p:cNvSpPr>
          <p:nvPr>
            <p:ph type="title"/>
          </p:nvPr>
        </p:nvSpPr>
        <p:spPr/>
        <p:txBody>
          <a:bodyPr/>
          <a:lstStyle/>
          <a:p>
            <a:r>
              <a:rPr lang="en-US" dirty="0"/>
              <a:t>Identifying Team Skills</a:t>
            </a:r>
          </a:p>
        </p:txBody>
      </p:sp>
      <p:sp>
        <p:nvSpPr>
          <p:cNvPr id="3" name="Content Placeholder 2">
            <a:extLst>
              <a:ext uri="{FF2B5EF4-FFF2-40B4-BE49-F238E27FC236}">
                <a16:creationId xmlns:a16="http://schemas.microsoft.com/office/drawing/2014/main" id="{0C95D4A1-00D6-0BAB-0F32-5C70F160A34B}"/>
              </a:ext>
            </a:extLst>
          </p:cNvPr>
          <p:cNvSpPr>
            <a:spLocks noGrp="1"/>
          </p:cNvSpPr>
          <p:nvPr>
            <p:ph idx="1"/>
          </p:nvPr>
        </p:nvSpPr>
        <p:spPr>
          <a:xfrm>
            <a:off x="628650" y="1825625"/>
            <a:ext cx="7219950" cy="4351338"/>
          </a:xfrm>
        </p:spPr>
        <p:txBody>
          <a:bodyPr>
            <a:normAutofit lnSpcReduction="10000"/>
          </a:bodyPr>
          <a:lstStyle/>
          <a:p>
            <a:r>
              <a:rPr lang="en-US" sz="2400" dirty="0">
                <a:ea typeface="+mj-lt"/>
                <a:cs typeface="+mj-lt"/>
              </a:rPr>
              <a:t>What classes can you call on to help with this project? </a:t>
            </a:r>
            <a:r>
              <a:rPr lang="en-US" sz="2400" dirty="0"/>
              <a:t>(2 min + 2 min)</a:t>
            </a:r>
          </a:p>
          <a:p>
            <a:endParaRPr lang="en-US" sz="2400" dirty="0">
              <a:ea typeface="+mj-lt"/>
              <a:cs typeface="+mj-lt"/>
            </a:endParaRPr>
          </a:p>
          <a:p>
            <a:r>
              <a:rPr lang="en-US" sz="2400" dirty="0">
                <a:ea typeface="+mj-lt"/>
                <a:cs typeface="+mj-lt"/>
              </a:rPr>
              <a:t>What experience can you call on to help with this project? </a:t>
            </a:r>
            <a:r>
              <a:rPr lang="en-US" sz="2400" dirty="0"/>
              <a:t>(2 min + 2 min)</a:t>
            </a:r>
          </a:p>
          <a:p>
            <a:endParaRPr lang="en-US" sz="2400" dirty="0">
              <a:ea typeface="+mj-lt"/>
              <a:cs typeface="+mj-lt"/>
            </a:endParaRPr>
          </a:p>
          <a:p>
            <a:r>
              <a:rPr lang="en-US" sz="2400" dirty="0">
                <a:ea typeface="+mj-lt"/>
                <a:cs typeface="+mj-lt"/>
              </a:rPr>
              <a:t>What skills are missing BUT probably needed for project? </a:t>
            </a:r>
            <a:r>
              <a:rPr lang="en-US" sz="2400" dirty="0"/>
              <a:t>(2 min + 2 min)</a:t>
            </a:r>
          </a:p>
          <a:p>
            <a:endParaRPr lang="en-US" sz="2400" dirty="0">
              <a:ea typeface="+mj-lt"/>
              <a:cs typeface="+mj-lt"/>
            </a:endParaRPr>
          </a:p>
          <a:p>
            <a:endParaRPr lang="en-US" sz="2400" dirty="0">
              <a:ea typeface="+mj-lt"/>
              <a:cs typeface="+mj-lt"/>
            </a:endParaRPr>
          </a:p>
          <a:p>
            <a:r>
              <a:rPr lang="en-US" sz="2400" dirty="0">
                <a:ea typeface="+mj-lt"/>
                <a:cs typeface="+mj-lt"/>
              </a:rPr>
              <a:t>NEED MORE PROMPTS</a:t>
            </a:r>
          </a:p>
          <a:p>
            <a:endParaRPr lang="en-US" sz="2400" dirty="0">
              <a:ea typeface="+mj-lt"/>
              <a:cs typeface="+mj-lt"/>
            </a:endParaRPr>
          </a:p>
          <a:p>
            <a:endParaRPr lang="en-US" sz="2400" dirty="0">
              <a:ea typeface="+mj-lt"/>
              <a:cs typeface="+mj-lt"/>
            </a:endParaRPr>
          </a:p>
          <a:p>
            <a:endParaRPr lang="en-US" dirty="0"/>
          </a:p>
        </p:txBody>
      </p:sp>
      <p:sp>
        <p:nvSpPr>
          <p:cNvPr id="4" name="Slide Number Placeholder 3">
            <a:extLst>
              <a:ext uri="{FF2B5EF4-FFF2-40B4-BE49-F238E27FC236}">
                <a16:creationId xmlns:a16="http://schemas.microsoft.com/office/drawing/2014/main" id="{3907F02F-614E-275A-B9C3-FEF8C29562A0}"/>
              </a:ext>
            </a:extLst>
          </p:cNvPr>
          <p:cNvSpPr>
            <a:spLocks noGrp="1"/>
          </p:cNvSpPr>
          <p:nvPr>
            <p:ph type="sldNum" sz="quarter" idx="12"/>
          </p:nvPr>
        </p:nvSpPr>
        <p:spPr/>
        <p:txBody>
          <a:bodyPr/>
          <a:lstStyle/>
          <a:p>
            <a:fld id="{028FE254-016A-4E51-98AE-D4B4E3F12C32}" type="slidenum">
              <a:rPr lang="en-US" smtClean="0"/>
              <a:t>51</a:t>
            </a:fld>
            <a:endParaRPr lang="en-US" dirty="0"/>
          </a:p>
        </p:txBody>
      </p:sp>
    </p:spTree>
    <p:extLst>
      <p:ext uri="{BB962C8B-B14F-4D97-AF65-F5344CB8AC3E}">
        <p14:creationId xmlns:p14="http://schemas.microsoft.com/office/powerpoint/2010/main" val="14354172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a:t>
            </a:r>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52</a:t>
            </a:fld>
            <a:endParaRPr lang="en-US" sz="1200" dirty="0"/>
          </a:p>
        </p:txBody>
      </p:sp>
      <p:sp>
        <p:nvSpPr>
          <p:cNvPr id="7" name="TextBox 6">
            <a:extLst>
              <a:ext uri="{FF2B5EF4-FFF2-40B4-BE49-F238E27FC236}">
                <a16:creationId xmlns:a16="http://schemas.microsoft.com/office/drawing/2014/main" id="{FD1C82CF-055C-C616-3190-998455EFBA43}"/>
              </a:ext>
            </a:extLst>
          </p:cNvPr>
          <p:cNvSpPr txBox="1"/>
          <p:nvPr/>
        </p:nvSpPr>
        <p:spPr>
          <a:xfrm>
            <a:off x="457200" y="1752600"/>
            <a:ext cx="7956945" cy="1200329"/>
          </a:xfrm>
          <a:prstGeom prst="rect">
            <a:avLst/>
          </a:prstGeom>
          <a:noFill/>
          <a:ln w="28575">
            <a:solidFill>
              <a:srgbClr val="FF0000"/>
            </a:solidFill>
          </a:ln>
        </p:spPr>
        <p:txBody>
          <a:bodyPr wrap="square" rtlCol="0">
            <a:spAutoFit/>
          </a:bodyPr>
          <a:lstStyle/>
          <a:p>
            <a:pPr algn="ctr"/>
            <a:r>
              <a:rPr lang="en-US" sz="2400" dirty="0"/>
              <a:t>Take a photo or photos of the completed whiteboard “poster” and post to EDN Background Information forum for future reference by end of today’s meeting!</a:t>
            </a:r>
          </a:p>
        </p:txBody>
      </p:sp>
    </p:spTree>
    <p:extLst>
      <p:ext uri="{BB962C8B-B14F-4D97-AF65-F5344CB8AC3E}">
        <p14:creationId xmlns:p14="http://schemas.microsoft.com/office/powerpoint/2010/main" val="25846936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53</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
        <p:nvSpPr>
          <p:cNvPr id="13" name="Callout: Bent Line with Border and Accent Bar 12">
            <a:extLst>
              <a:ext uri="{FF2B5EF4-FFF2-40B4-BE49-F238E27FC236}">
                <a16:creationId xmlns:a16="http://schemas.microsoft.com/office/drawing/2014/main" id="{3AFCF80A-4D11-4AA6-888C-DE3C47093945}"/>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Create a template, link on Tasks and Due Dates page</a:t>
            </a:r>
          </a:p>
        </p:txBody>
      </p:sp>
    </p:spTree>
    <p:extLst>
      <p:ext uri="{BB962C8B-B14F-4D97-AF65-F5344CB8AC3E}">
        <p14:creationId xmlns:p14="http://schemas.microsoft.com/office/powerpoint/2010/main" val="34060266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54</a:t>
            </a:fld>
            <a:endParaRPr lang="en-US" sz="1200" dirty="0"/>
          </a:p>
        </p:txBody>
      </p:sp>
      <p:sp>
        <p:nvSpPr>
          <p:cNvPr id="5" name="Callout: Bent Line with Border and Accent Bar 4">
            <a:extLst>
              <a:ext uri="{FF2B5EF4-FFF2-40B4-BE49-F238E27FC236}">
                <a16:creationId xmlns:a16="http://schemas.microsoft.com/office/drawing/2014/main" id="{5F985785-7D22-4F06-B2F1-EA697D24B169}"/>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dropped</a:t>
            </a:r>
          </a:p>
        </p:txBody>
      </p:sp>
    </p:spTree>
    <p:extLst>
      <p:ext uri="{BB962C8B-B14F-4D97-AF65-F5344CB8AC3E}">
        <p14:creationId xmlns:p14="http://schemas.microsoft.com/office/powerpoint/2010/main" val="10576293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55</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
        <p:nvSpPr>
          <p:cNvPr id="7" name="Callout: Bent Line with Border and Accent Bar 6">
            <a:extLst>
              <a:ext uri="{FF2B5EF4-FFF2-40B4-BE49-F238E27FC236}">
                <a16:creationId xmlns:a16="http://schemas.microsoft.com/office/drawing/2014/main" id="{70522BA2-7EA5-45DC-8858-0BBE319A5F5D}"/>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Move to class 4</a:t>
            </a:r>
          </a:p>
        </p:txBody>
      </p:sp>
    </p:spTree>
    <p:extLst>
      <p:ext uri="{BB962C8B-B14F-4D97-AF65-F5344CB8AC3E}">
        <p14:creationId xmlns:p14="http://schemas.microsoft.com/office/powerpoint/2010/main" val="23797356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56</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r>
              <a:rPr sz="1500" dirty="0"/>
              <a:t/>
            </a: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63BF5-A4B1-C2DC-B2D2-9BBFAEBF0098}"/>
              </a:ext>
            </a:extLst>
          </p:cNvPr>
          <p:cNvSpPr>
            <a:spLocks noGrp="1"/>
          </p:cNvSpPr>
          <p:nvPr>
            <p:ph type="title"/>
          </p:nvPr>
        </p:nvSpPr>
        <p:spPr/>
        <p:txBody>
          <a:bodyPr/>
          <a:lstStyle/>
          <a:p>
            <a:r>
              <a:rPr lang="en-US" dirty="0"/>
              <a:t>Client Meeting 1 - Kickoff</a:t>
            </a:r>
          </a:p>
        </p:txBody>
      </p:sp>
      <p:sp>
        <p:nvSpPr>
          <p:cNvPr id="3" name="Content Placeholder 2">
            <a:extLst>
              <a:ext uri="{FF2B5EF4-FFF2-40B4-BE49-F238E27FC236}">
                <a16:creationId xmlns:a16="http://schemas.microsoft.com/office/drawing/2014/main" id="{BA3B2819-468B-4185-43A6-60276A2BDDAC}"/>
              </a:ext>
            </a:extLst>
          </p:cNvPr>
          <p:cNvSpPr>
            <a:spLocks noGrp="1"/>
          </p:cNvSpPr>
          <p:nvPr>
            <p:ph idx="1"/>
          </p:nvPr>
        </p:nvSpPr>
        <p:spPr/>
        <p:txBody>
          <a:bodyPr/>
          <a:lstStyle/>
          <a:p>
            <a:r>
              <a:rPr lang="en-US" dirty="0"/>
              <a:t>Translate information from the Project Description to the first few slides in the deck</a:t>
            </a:r>
          </a:p>
          <a:p>
            <a:r>
              <a:rPr lang="en-US" dirty="0"/>
              <a:t>Add your questions from today</a:t>
            </a:r>
          </a:p>
          <a:p>
            <a:r>
              <a:rPr lang="en-US" dirty="0"/>
              <a:t>Complete the slides before next class</a:t>
            </a:r>
          </a:p>
        </p:txBody>
      </p:sp>
      <p:sp>
        <p:nvSpPr>
          <p:cNvPr id="4" name="Slide Number Placeholder 3">
            <a:extLst>
              <a:ext uri="{FF2B5EF4-FFF2-40B4-BE49-F238E27FC236}">
                <a16:creationId xmlns:a16="http://schemas.microsoft.com/office/drawing/2014/main" id="{778F2EA8-A579-2A1F-A286-9EDD2B234965}"/>
              </a:ext>
            </a:extLst>
          </p:cNvPr>
          <p:cNvSpPr>
            <a:spLocks noGrp="1"/>
          </p:cNvSpPr>
          <p:nvPr>
            <p:ph type="sldNum" sz="quarter" idx="12"/>
          </p:nvPr>
        </p:nvSpPr>
        <p:spPr/>
        <p:txBody>
          <a:bodyPr/>
          <a:lstStyle/>
          <a:p>
            <a:fld id="{B044824F-EBE0-443F-8A8F-F64816AF04DC}" type="slidenum">
              <a:rPr lang="en-US" smtClean="0"/>
              <a:t>59</a:t>
            </a:fld>
            <a:endParaRPr lang="en-US" dirty="0"/>
          </a:p>
        </p:txBody>
      </p:sp>
      <p:sp>
        <p:nvSpPr>
          <p:cNvPr id="5" name="TextBox 4">
            <a:extLst>
              <a:ext uri="{FF2B5EF4-FFF2-40B4-BE49-F238E27FC236}">
                <a16:creationId xmlns:a16="http://schemas.microsoft.com/office/drawing/2014/main" id="{755D03A1-2D9A-71ED-4979-C786A83D8B07}"/>
              </a:ext>
            </a:extLst>
          </p:cNvPr>
          <p:cNvSpPr txBox="1"/>
          <p:nvPr/>
        </p:nvSpPr>
        <p:spPr>
          <a:xfrm>
            <a:off x="7467600" y="5486400"/>
            <a:ext cx="3342582" cy="646331"/>
          </a:xfrm>
          <a:prstGeom prst="rect">
            <a:avLst/>
          </a:prstGeom>
          <a:noFill/>
        </p:spPr>
        <p:txBody>
          <a:bodyPr wrap="none" rtlCol="0">
            <a:spAutoFit/>
          </a:bodyPr>
          <a:lstStyle/>
          <a:p>
            <a:r>
              <a:rPr lang="en-US" sz="3600" b="1" dirty="0">
                <a:solidFill>
                  <a:srgbClr val="FF0000"/>
                </a:solidFill>
              </a:rPr>
              <a:t>REWRITE THIS!!!</a:t>
            </a:r>
          </a:p>
        </p:txBody>
      </p:sp>
    </p:spTree>
    <p:extLst>
      <p:ext uri="{BB962C8B-B14F-4D97-AF65-F5344CB8AC3E}">
        <p14:creationId xmlns:p14="http://schemas.microsoft.com/office/powerpoint/2010/main" val="3088988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800100" y="1624012"/>
            <a:ext cx="7543800"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60</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61</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62</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941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3478680"/>
            <a:ext cx="8229600" cy="2571283"/>
          </a:xfrm>
        </p:spPr>
        <p:txBody>
          <a:bodyPr vert="horz" lIns="91440" tIns="45720" rIns="91440" bIns="45720" rtlCol="0" anchor="t">
            <a:normAutofit/>
          </a:bodyPr>
          <a:lstStyle/>
          <a:p>
            <a:r>
              <a:rPr lang="en-US" sz="2800" dirty="0">
                <a:cs typeface="Calibri"/>
              </a:rPr>
              <a:t>As we move from Day 2 to Day 3, the transition from Onboarding to Project Scoping accelerates</a:t>
            </a:r>
          </a:p>
          <a:p>
            <a:pPr lvl="1"/>
            <a:r>
              <a:rPr lang="en-US" sz="2400" dirty="0">
                <a:cs typeface="Calibri"/>
              </a:rPr>
              <a:t>Off-site teambuilding activity (Onboarding) still to come</a:t>
            </a:r>
          </a:p>
          <a:p>
            <a:pPr lvl="1"/>
            <a:r>
              <a:rPr lang="en-US" sz="2400" dirty="0">
                <a:cs typeface="Calibri"/>
              </a:rPr>
              <a:t>Defining Client Needs (Scoping) has already begun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E084A838-DB95-F351-145D-FD099D2A3C91}"/>
              </a:ext>
            </a:extLst>
          </p:cNvPr>
          <p:cNvSpPr txBox="1"/>
          <p:nvPr/>
        </p:nvSpPr>
        <p:spPr>
          <a:xfrm>
            <a:off x="2400300" y="1417638"/>
            <a:ext cx="4343400" cy="646331"/>
          </a:xfrm>
          <a:prstGeom prst="rect">
            <a:avLst/>
          </a:prstGeom>
          <a:noFill/>
        </p:spPr>
        <p:txBody>
          <a:bodyPr wrap="square" rtlCol="0">
            <a:spAutoFit/>
          </a:bodyPr>
          <a:lstStyle/>
          <a:p>
            <a:r>
              <a:rPr lang="en-US" sz="3600" dirty="0"/>
              <a:t>Employee Onboarding</a:t>
            </a:r>
          </a:p>
        </p:txBody>
      </p:sp>
      <p:sp>
        <p:nvSpPr>
          <p:cNvPr id="8" name="Arrow: Down 7">
            <a:extLst>
              <a:ext uri="{FF2B5EF4-FFF2-40B4-BE49-F238E27FC236}">
                <a16:creationId xmlns:a16="http://schemas.microsoft.com/office/drawing/2014/main" id="{47E29070-7659-20DE-D259-A7FCE1E38269}"/>
              </a:ext>
            </a:extLst>
          </p:cNvPr>
          <p:cNvSpPr/>
          <p:nvPr/>
        </p:nvSpPr>
        <p:spPr>
          <a:xfrm>
            <a:off x="4381500" y="2063969"/>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206721-34F1-0AC5-1BE9-9A47E2CFC369}"/>
              </a:ext>
            </a:extLst>
          </p:cNvPr>
          <p:cNvSpPr txBox="1"/>
          <p:nvPr/>
        </p:nvSpPr>
        <p:spPr>
          <a:xfrm>
            <a:off x="2400300" y="2732990"/>
            <a:ext cx="4343400" cy="646331"/>
          </a:xfrm>
          <a:prstGeom prst="rect">
            <a:avLst/>
          </a:prstGeom>
          <a:noFill/>
        </p:spPr>
        <p:txBody>
          <a:bodyPr wrap="square" rtlCol="0">
            <a:spAutoFit/>
          </a:bodyPr>
          <a:lstStyle/>
          <a:p>
            <a:pPr algn="ctr"/>
            <a:r>
              <a:rPr lang="en-US" sz="3600" dirty="0"/>
              <a:t>Project Scoping</a:t>
            </a:r>
          </a:p>
        </p:txBody>
      </p:sp>
    </p:spTree>
    <p:extLst>
      <p:ext uri="{BB962C8B-B14F-4D97-AF65-F5344CB8AC3E}">
        <p14:creationId xmlns:p14="http://schemas.microsoft.com/office/powerpoint/2010/main" val="36442768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grpSp>
        <p:nvGrpSpPr>
          <p:cNvPr id="3" name="Group 2">
            <a:extLst>
              <a:ext uri="{FF2B5EF4-FFF2-40B4-BE49-F238E27FC236}">
                <a16:creationId xmlns:a16="http://schemas.microsoft.com/office/drawing/2014/main" id="{5824A177-C5BA-2D1F-042A-C9567B558AB7}"/>
              </a:ext>
            </a:extLst>
          </p:cNvPr>
          <p:cNvGrpSpPr/>
          <p:nvPr/>
        </p:nvGrpSpPr>
        <p:grpSpPr>
          <a:xfrm>
            <a:off x="76200" y="922493"/>
            <a:ext cx="8832277" cy="3541440"/>
            <a:chOff x="45023" y="3180036"/>
            <a:chExt cx="8832277" cy="3541440"/>
          </a:xfrm>
        </p:grpSpPr>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3"/>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4"/>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5"/>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Fill out Client Meeting #1 PPT slides.</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3A18F960-C216-D8DD-6378-4E5547B53ADF}"/>
              </a:ext>
            </a:extLst>
          </p:cNvPr>
          <p:cNvGrpSpPr/>
          <p:nvPr/>
        </p:nvGrpSpPr>
        <p:grpSpPr>
          <a:xfrm>
            <a:off x="175649" y="4440467"/>
            <a:ext cx="8732828" cy="2269724"/>
            <a:chOff x="123396" y="910312"/>
            <a:chExt cx="8732828" cy="2269724"/>
          </a:xfrm>
        </p:grpSpPr>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6000" dirty="0">
                  <a:solidFill>
                    <a:prstClr val="black"/>
                  </a:solidFill>
                  <a:latin typeface="Calibri" panose="020F0502020204030204"/>
                </a:rPr>
                <a:t>We invite you to bring project questions to next class.</a:t>
              </a:r>
              <a:endParaRPr lang="en-US" sz="6000" dirty="0">
                <a:solidFill>
                  <a:prstClr val="black"/>
                </a:solidFill>
                <a:latin typeface="Calibri" panose="020F0502020204030204"/>
                <a:cs typeface="Calibri"/>
              </a:endParaRP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Background Info Forum titled “Initial Needs and Requirements”. First member creates the thread, other members reply to add their thoughts.</a:t>
              </a:r>
            </a:p>
            <a:p>
              <a:pPr marL="628650" lvl="1" indent="-171450" defTabSz="685800">
                <a:spcBef>
                  <a:spcPts val="750"/>
                </a:spcBef>
              </a:pPr>
              <a:r>
                <a:rPr lang="en-US" sz="5200" dirty="0">
                  <a:solidFill>
                    <a:prstClr val="black"/>
                  </a:solidFill>
                  <a:latin typeface="Calibri" panose="020F0502020204030204"/>
                </a:rPr>
                <a:t>Watch </a:t>
              </a:r>
              <a:r>
                <a:rPr lang="en-US" sz="5200" dirty="0">
                  <a:solidFill>
                    <a:prstClr val="black"/>
                  </a:solidFill>
                  <a:highlight>
                    <a:srgbClr val="FFFF00"/>
                  </a:highlight>
                  <a:latin typeface="Calibri" panose="020F0502020204030204"/>
                </a:rPr>
                <a:t>Initial Postings Video </a:t>
              </a:r>
              <a:r>
                <a:rPr lang="en-US" sz="5200" dirty="0">
                  <a:solidFill>
                    <a:prstClr val="black"/>
                  </a:solidFill>
                  <a:latin typeface="Calibri" panose="020F0502020204030204"/>
                </a:rPr>
                <a:t>(7.5 min)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 to prepare for Client meeting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65</a:t>
            </a:fld>
            <a:endParaRPr lang="en-US" sz="1200" dirty="0"/>
          </a:p>
        </p:txBody>
      </p:sp>
      <p:sp>
        <p:nvSpPr>
          <p:cNvPr id="15" name="Callout: Bent Line with Border and Accent Bar 14">
            <a:extLst>
              <a:ext uri="{FF2B5EF4-FFF2-40B4-BE49-F238E27FC236}">
                <a16:creationId xmlns:a16="http://schemas.microsoft.com/office/drawing/2014/main" id="{68AF6355-528D-475E-A2AB-C1DD0FCC03D5}"/>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Replace with simple style – see class 1 example</a:t>
            </a:r>
          </a:p>
        </p:txBody>
      </p:sp>
      <p:sp>
        <p:nvSpPr>
          <p:cNvPr id="5" name="Callout: Bent Line with Border and Accent Bar 4">
            <a:extLst>
              <a:ext uri="{FF2B5EF4-FFF2-40B4-BE49-F238E27FC236}">
                <a16:creationId xmlns:a16="http://schemas.microsoft.com/office/drawing/2014/main" id="{C9C8B806-1549-08D5-8CBC-40684FB8D727}"/>
              </a:ext>
            </a:extLst>
          </p:cNvPr>
          <p:cNvSpPr/>
          <p:nvPr/>
        </p:nvSpPr>
        <p:spPr>
          <a:xfrm>
            <a:off x="4905650" y="333103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Chang video name to “FORUM posting”</a:t>
            </a:r>
          </a:p>
        </p:txBody>
      </p:sp>
    </p:spTree>
    <p:extLst>
      <p:ext uri="{BB962C8B-B14F-4D97-AF65-F5344CB8AC3E}">
        <p14:creationId xmlns:p14="http://schemas.microsoft.com/office/powerpoint/2010/main" val="37612731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5A7C-2364-233F-C7BF-D2D6D93FB817}"/>
              </a:ext>
            </a:extLst>
          </p:cNvPr>
          <p:cNvSpPr>
            <a:spLocks noGrp="1"/>
          </p:cNvSpPr>
          <p:nvPr>
            <p:ph type="title"/>
          </p:nvPr>
        </p:nvSpPr>
        <p:spPr/>
        <p:txBody>
          <a:bodyPr>
            <a:normAutofit/>
          </a:bodyPr>
          <a:lstStyle/>
          <a:p>
            <a:pPr algn="ctr"/>
            <a:r>
              <a:rPr lang="en-US" sz="4400" b="1" dirty="0">
                <a:latin typeface="+mn-lt"/>
              </a:rPr>
              <a:t>Day 3 &amp; 4 Activities</a:t>
            </a:r>
          </a:p>
        </p:txBody>
      </p:sp>
      <p:sp>
        <p:nvSpPr>
          <p:cNvPr id="4" name="Slide Number Placeholder 3">
            <a:extLst>
              <a:ext uri="{FF2B5EF4-FFF2-40B4-BE49-F238E27FC236}">
                <a16:creationId xmlns:a16="http://schemas.microsoft.com/office/drawing/2014/main" id="{5BFADEDD-B50C-B34B-0915-1CC25ABAF87C}"/>
              </a:ext>
            </a:extLst>
          </p:cNvPr>
          <p:cNvSpPr>
            <a:spLocks noGrp="1"/>
          </p:cNvSpPr>
          <p:nvPr>
            <p:ph type="sldNum" sz="quarter" idx="12"/>
          </p:nvPr>
        </p:nvSpPr>
        <p:spPr/>
        <p:txBody>
          <a:bodyPr/>
          <a:lstStyle/>
          <a:p>
            <a:fld id="{CC48B151-73E6-4005-9E41-BAC149615E2B}" type="slidenum">
              <a:rPr lang="en-US" smtClean="0"/>
              <a:t>66</a:t>
            </a:fld>
            <a:endParaRPr lang="en-US" dirty="0"/>
          </a:p>
        </p:txBody>
      </p:sp>
      <p:sp>
        <p:nvSpPr>
          <p:cNvPr id="5" name="Content Placeholder 4">
            <a:extLst>
              <a:ext uri="{FF2B5EF4-FFF2-40B4-BE49-F238E27FC236}">
                <a16:creationId xmlns:a16="http://schemas.microsoft.com/office/drawing/2014/main" id="{3F6A3CEB-851F-06D9-A067-66EA4489152A}"/>
              </a:ext>
            </a:extLst>
          </p:cNvPr>
          <p:cNvSpPr txBox="1">
            <a:spLocks noGrp="1"/>
          </p:cNvSpPr>
          <p:nvPr>
            <p:ph idx="1"/>
          </p:nvPr>
        </p:nvSpPr>
        <p:spPr>
          <a:xfrm>
            <a:off x="628650" y="1825625"/>
            <a:ext cx="7886700" cy="2444259"/>
          </a:xfrm>
          <a:prstGeom prst="rect">
            <a:avLst/>
          </a:prstGeom>
          <a:noFill/>
        </p:spPr>
        <p:txBody>
          <a:bodyPr wrap="square" rtlCol="0">
            <a:spAutoFit/>
          </a:bodyPr>
          <a:lstStyle/>
          <a:p>
            <a:pPr marL="0" indent="0">
              <a:lnSpc>
                <a:spcPct val="150000"/>
              </a:lnSpc>
              <a:buNone/>
            </a:pPr>
            <a:r>
              <a:rPr lang="en-US" dirty="0"/>
              <a:t>Over next 2 on-site meetings - All teams will complete the following:</a:t>
            </a:r>
          </a:p>
          <a:p>
            <a:pPr marL="628650" lvl="1" indent="-285750"/>
            <a:r>
              <a:rPr lang="en-US" sz="2400" dirty="0"/>
              <a:t>Project Kickoff Meeting</a:t>
            </a:r>
          </a:p>
          <a:p>
            <a:pPr marL="628650" lvl="1" indent="-285750"/>
            <a:r>
              <a:rPr lang="en-US" sz="2400" dirty="0"/>
              <a:t>CE meeting with team</a:t>
            </a:r>
          </a:p>
          <a:p>
            <a:pPr marL="628650" lvl="1" indent="-285750"/>
            <a:r>
              <a:rPr lang="en-US" sz="2400" dirty="0"/>
              <a:t>Client Needs &amp; Requirements - development and review</a:t>
            </a:r>
          </a:p>
          <a:p>
            <a:pPr marL="628650" lvl="1" indent="-285750"/>
            <a:r>
              <a:rPr lang="en-US" sz="2400" dirty="0"/>
              <a:t>Review previous Final Presentation - ongoing projects only</a:t>
            </a:r>
          </a:p>
        </p:txBody>
      </p:sp>
      <p:sp>
        <p:nvSpPr>
          <p:cNvPr id="6" name="TextBox 5">
            <a:extLst>
              <a:ext uri="{FF2B5EF4-FFF2-40B4-BE49-F238E27FC236}">
                <a16:creationId xmlns:a16="http://schemas.microsoft.com/office/drawing/2014/main" id="{D46119E0-7086-9982-28B9-1157A2AE99AB}"/>
              </a:ext>
            </a:extLst>
          </p:cNvPr>
          <p:cNvSpPr txBox="1"/>
          <p:nvPr/>
        </p:nvSpPr>
        <p:spPr>
          <a:xfrm>
            <a:off x="35169" y="540488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spTree>
    <p:extLst>
      <p:ext uri="{BB962C8B-B14F-4D97-AF65-F5344CB8AC3E}">
        <p14:creationId xmlns:p14="http://schemas.microsoft.com/office/powerpoint/2010/main" val="16346551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67</a:t>
            </a:fld>
            <a:endParaRPr lang="en-US" dirty="0"/>
          </a:p>
        </p:txBody>
      </p:sp>
      <p:pic>
        <p:nvPicPr>
          <p:cNvPr id="7" name="Picture 6" descr="A screenshot of a computer&#10;&#10;Description automatically generated">
            <a:extLst>
              <a:ext uri="{FF2B5EF4-FFF2-40B4-BE49-F238E27FC236}">
                <a16:creationId xmlns:a16="http://schemas.microsoft.com/office/drawing/2014/main" id="{A767627B-63BC-B147-937A-7C5FA295A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08" y="1600200"/>
            <a:ext cx="8141984" cy="4525962"/>
          </a:xfrm>
          <a:prstGeom prst="rect">
            <a:avLst/>
          </a:prstGeom>
        </p:spPr>
      </p:pic>
      <p:sp>
        <p:nvSpPr>
          <p:cNvPr id="4" name="Callout: Bent Line with Border and Accent Bar 3">
            <a:extLst>
              <a:ext uri="{FF2B5EF4-FFF2-40B4-BE49-F238E27FC236}">
                <a16:creationId xmlns:a16="http://schemas.microsoft.com/office/drawing/2014/main" id="{D07FDBAF-085A-5F02-0469-B9A3BDC8A32B}"/>
              </a:ext>
            </a:extLst>
          </p:cNvPr>
          <p:cNvSpPr/>
          <p:nvPr/>
        </p:nvSpPr>
        <p:spPr>
          <a:xfrm>
            <a:off x="8305800" y="3080027"/>
            <a:ext cx="1447800" cy="1066800"/>
          </a:xfrm>
          <a:prstGeom prst="accentBorderCallout2">
            <a:avLst>
              <a:gd name="adj1" fmla="val 18750"/>
              <a:gd name="adj2" fmla="val -8333"/>
              <a:gd name="adj3" fmla="val 18750"/>
              <a:gd name="adj4" fmla="val -16667"/>
              <a:gd name="adj5" fmla="val 65747"/>
              <a:gd name="adj6" fmla="val -7178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Update w/ new image</a:t>
            </a:r>
          </a:p>
        </p:txBody>
      </p:sp>
    </p:spTree>
    <p:extLst>
      <p:ext uri="{BB962C8B-B14F-4D97-AF65-F5344CB8AC3E}">
        <p14:creationId xmlns:p14="http://schemas.microsoft.com/office/powerpoint/2010/main" val="23991334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a:t>
            </a:r>
            <a:r>
              <a:rPr lang="en-US" dirty="0">
                <a:highlight>
                  <a:srgbClr val="FFFF00"/>
                </a:highlight>
              </a:rPr>
              <a:t>Scaffolding</a:t>
            </a:r>
            <a:r>
              <a:rPr lang="en-US" dirty="0"/>
              <a:t> Progression</a:t>
            </a:r>
          </a:p>
        </p:txBody>
      </p:sp>
    </p:spTree>
    <p:extLst>
      <p:ext uri="{BB962C8B-B14F-4D97-AF65-F5344CB8AC3E}">
        <p14:creationId xmlns:p14="http://schemas.microsoft.com/office/powerpoint/2010/main" val="21445737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69</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70</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71</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72</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Design Lab Expectations Horse Race</a:t>
            </a:r>
          </a:p>
        </p:txBody>
      </p:sp>
      <p:sp>
        <p:nvSpPr>
          <p:cNvPr id="3" name="Content Placeholder 2"/>
          <p:cNvSpPr>
            <a:spLocks noGrp="1"/>
          </p:cNvSpPr>
          <p:nvPr>
            <p:ph idx="1"/>
          </p:nvPr>
        </p:nvSpPr>
        <p:spPr/>
        <p:txBody>
          <a:bodyPr>
            <a:noAutofit/>
          </a:bodyPr>
          <a:lstStyle/>
          <a:p>
            <a:r>
              <a:rPr lang="en-US" sz="2800" dirty="0"/>
              <a:t>Action Item was to watch one video </a:t>
            </a:r>
            <a:r>
              <a:rPr lang="en-US" sz="1400" dirty="0"/>
              <a:t>(</a:t>
            </a:r>
            <a:r>
              <a:rPr lang="en-US" sz="1400" dirty="0">
                <a:solidFill>
                  <a:prstClr val="black"/>
                </a:solidFill>
              </a:rPr>
              <a:t>Capstone Introduction &amp; Expectations – Part 2)</a:t>
            </a:r>
            <a:endParaRPr lang="en-US" sz="1400" dirty="0"/>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73</a:t>
            </a:fld>
            <a:endParaRPr lang="en-US" sz="1200" dirty="0"/>
          </a:p>
        </p:txBody>
      </p:sp>
      <p:pic>
        <p:nvPicPr>
          <p:cNvPr id="6" name="Picture 5" descr="A row of colored objects on a stand&#10;&#10;Description automatically generated with medium confidence">
            <a:extLst>
              <a:ext uri="{FF2B5EF4-FFF2-40B4-BE49-F238E27FC236}">
                <a16:creationId xmlns:a16="http://schemas.microsoft.com/office/drawing/2014/main" id="{984F7EB2-1756-F6A7-F813-E37E2BB1A5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4664076"/>
            <a:ext cx="2743200" cy="2057400"/>
          </a:xfrm>
          <a:prstGeom prst="rect">
            <a:avLst/>
          </a:prstGeom>
        </p:spPr>
      </p:pic>
    </p:spTree>
    <p:extLst>
      <p:ext uri="{BB962C8B-B14F-4D97-AF65-F5344CB8AC3E}">
        <p14:creationId xmlns:p14="http://schemas.microsoft.com/office/powerpoint/2010/main" val="119058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74</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8C10C-F3D4-079B-98BD-DBBEED438A14}"/>
              </a:ext>
            </a:extLst>
          </p:cNvPr>
          <p:cNvSpPr>
            <a:spLocks noGrp="1"/>
          </p:cNvSpPr>
          <p:nvPr>
            <p:ph type="title"/>
          </p:nvPr>
        </p:nvSpPr>
        <p:spPr/>
        <p:txBody>
          <a:bodyPr/>
          <a:lstStyle/>
          <a:p>
            <a:r>
              <a:rPr lang="en-US" dirty="0"/>
              <a:t>Developing Customer Needs</a:t>
            </a:r>
          </a:p>
        </p:txBody>
      </p:sp>
      <p:sp>
        <p:nvSpPr>
          <p:cNvPr id="3" name="Content Placeholder 2">
            <a:extLst>
              <a:ext uri="{FF2B5EF4-FFF2-40B4-BE49-F238E27FC236}">
                <a16:creationId xmlns:a16="http://schemas.microsoft.com/office/drawing/2014/main" id="{384B80C4-12FE-394A-59BF-4C8C7093A0AE}"/>
              </a:ext>
            </a:extLst>
          </p:cNvPr>
          <p:cNvSpPr>
            <a:spLocks noGrp="1"/>
          </p:cNvSpPr>
          <p:nvPr>
            <p:ph idx="1"/>
          </p:nvPr>
        </p:nvSpPr>
        <p:spPr/>
        <p:txBody>
          <a:bodyPr/>
          <a:lstStyle/>
          <a:p>
            <a:r>
              <a:rPr lang="en-US" dirty="0"/>
              <a:t>Need something here!!! Maybe it exists elsewhere already…</a:t>
            </a:r>
          </a:p>
        </p:txBody>
      </p:sp>
      <p:sp>
        <p:nvSpPr>
          <p:cNvPr id="4" name="Slide Number Placeholder 3">
            <a:extLst>
              <a:ext uri="{FF2B5EF4-FFF2-40B4-BE49-F238E27FC236}">
                <a16:creationId xmlns:a16="http://schemas.microsoft.com/office/drawing/2014/main" id="{C246B196-6571-7864-90A0-F25F3E9327F8}"/>
              </a:ext>
            </a:extLst>
          </p:cNvPr>
          <p:cNvSpPr>
            <a:spLocks noGrp="1"/>
          </p:cNvSpPr>
          <p:nvPr>
            <p:ph type="sldNum" sz="quarter" idx="12"/>
          </p:nvPr>
        </p:nvSpPr>
        <p:spPr/>
        <p:txBody>
          <a:bodyPr/>
          <a:lstStyle/>
          <a:p>
            <a:fld id="{B044824F-EBE0-443F-8A8F-F64816AF04DC}" type="slidenum">
              <a:rPr lang="en-US" smtClean="0"/>
              <a:t>75</a:t>
            </a:fld>
            <a:endParaRPr lang="en-US" dirty="0"/>
          </a:p>
        </p:txBody>
      </p:sp>
    </p:spTree>
    <p:extLst>
      <p:ext uri="{BB962C8B-B14F-4D97-AF65-F5344CB8AC3E}">
        <p14:creationId xmlns:p14="http://schemas.microsoft.com/office/powerpoint/2010/main" val="9034368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A1938-F66D-E4D7-FDAC-509F5AAEF36B}"/>
              </a:ext>
            </a:extLst>
          </p:cNvPr>
          <p:cNvSpPr>
            <a:spLocks noGrp="1"/>
          </p:cNvSpPr>
          <p:nvPr>
            <p:ph type="title"/>
          </p:nvPr>
        </p:nvSpPr>
        <p:spPr/>
        <p:txBody>
          <a:bodyPr/>
          <a:lstStyle/>
          <a:p>
            <a:r>
              <a:rPr lang="en-US" dirty="0"/>
              <a:t>Empathize with your Client</a:t>
            </a:r>
          </a:p>
        </p:txBody>
      </p:sp>
      <p:sp>
        <p:nvSpPr>
          <p:cNvPr id="3" name="Content Placeholder 2">
            <a:extLst>
              <a:ext uri="{FF2B5EF4-FFF2-40B4-BE49-F238E27FC236}">
                <a16:creationId xmlns:a16="http://schemas.microsoft.com/office/drawing/2014/main" id="{22299942-77C4-ADDF-52C9-A027D4DF1C62}"/>
              </a:ext>
            </a:extLst>
          </p:cNvPr>
          <p:cNvSpPr>
            <a:spLocks noGrp="1"/>
          </p:cNvSpPr>
          <p:nvPr>
            <p:ph idx="1"/>
          </p:nvPr>
        </p:nvSpPr>
        <p:spPr/>
        <p:txBody>
          <a:bodyPr>
            <a:normAutofit fontScale="92500"/>
          </a:bodyPr>
          <a:lstStyle/>
          <a:p>
            <a:pPr>
              <a:buFont typeface="Arial" panose="020B0604020202020204" pitchFamily="34" charset="0"/>
              <a:buChar char="•"/>
            </a:pPr>
            <a:r>
              <a:rPr lang="en-US" dirty="0"/>
              <a:t>Become curious about people you don't know. Empathetic people are people who are curious about those around them. ... </a:t>
            </a:r>
          </a:p>
          <a:p>
            <a:pPr>
              <a:buFont typeface="Arial" panose="020B0604020202020204" pitchFamily="34" charset="0"/>
              <a:buChar char="•"/>
            </a:pPr>
            <a:r>
              <a:rPr lang="en-US" dirty="0"/>
              <a:t>Focus on similarities rather than differences. ... </a:t>
            </a:r>
          </a:p>
          <a:p>
            <a:pPr>
              <a:buFont typeface="Arial" panose="020B0604020202020204" pitchFamily="34" charset="0"/>
              <a:buChar char="•"/>
            </a:pPr>
            <a:r>
              <a:rPr lang="en-US" dirty="0"/>
              <a:t>Put yourself in someone's shoes. ... </a:t>
            </a:r>
          </a:p>
          <a:p>
            <a:pPr>
              <a:buFont typeface="Arial" panose="020B0604020202020204" pitchFamily="34" charset="0"/>
              <a:buChar char="•"/>
            </a:pPr>
            <a:r>
              <a:rPr lang="en-US" dirty="0"/>
              <a:t>Listen, but also share. ... </a:t>
            </a:r>
          </a:p>
          <a:p>
            <a:pPr>
              <a:buFont typeface="Arial" panose="020B0604020202020204" pitchFamily="34" charset="0"/>
              <a:buChar char="•"/>
            </a:pPr>
            <a:r>
              <a:rPr lang="en-US" dirty="0"/>
              <a:t>Connect with social action movements. ... </a:t>
            </a:r>
          </a:p>
          <a:p>
            <a:pPr>
              <a:buFont typeface="Arial" panose="020B0604020202020204" pitchFamily="34" charset="0"/>
              <a:buChar char="•"/>
            </a:pPr>
            <a:r>
              <a:rPr lang="en-US" dirty="0"/>
              <a:t>Get creative with it.</a:t>
            </a:r>
          </a:p>
          <a:p>
            <a:endParaRPr lang="en-US" dirty="0"/>
          </a:p>
        </p:txBody>
      </p:sp>
      <p:sp>
        <p:nvSpPr>
          <p:cNvPr id="4" name="Slide Number Placeholder 3">
            <a:extLst>
              <a:ext uri="{FF2B5EF4-FFF2-40B4-BE49-F238E27FC236}">
                <a16:creationId xmlns:a16="http://schemas.microsoft.com/office/drawing/2014/main" id="{F0246EF1-6261-7F0A-C0A2-EE221961D60F}"/>
              </a:ext>
            </a:extLst>
          </p:cNvPr>
          <p:cNvSpPr>
            <a:spLocks noGrp="1"/>
          </p:cNvSpPr>
          <p:nvPr>
            <p:ph type="sldNum" sz="quarter" idx="12"/>
          </p:nvPr>
        </p:nvSpPr>
        <p:spPr/>
        <p:txBody>
          <a:bodyPr/>
          <a:lstStyle/>
          <a:p>
            <a:fld id="{B044824F-EBE0-443F-8A8F-F64816AF04DC}" type="slidenum">
              <a:rPr lang="en-US" smtClean="0"/>
              <a:t>76</a:t>
            </a:fld>
            <a:endParaRPr lang="en-US" dirty="0"/>
          </a:p>
        </p:txBody>
      </p:sp>
      <p:sp>
        <p:nvSpPr>
          <p:cNvPr id="5" name="TextBox 4">
            <a:extLst>
              <a:ext uri="{FF2B5EF4-FFF2-40B4-BE49-F238E27FC236}">
                <a16:creationId xmlns:a16="http://schemas.microsoft.com/office/drawing/2014/main" id="{F495C822-6A36-E883-21EB-76105C36AF00}"/>
              </a:ext>
            </a:extLst>
          </p:cNvPr>
          <p:cNvSpPr txBox="1"/>
          <p:nvPr/>
        </p:nvSpPr>
        <p:spPr>
          <a:xfrm>
            <a:off x="8305800" y="370552"/>
            <a:ext cx="4038600" cy="2554545"/>
          </a:xfrm>
          <a:prstGeom prst="rect">
            <a:avLst/>
          </a:prstGeom>
          <a:noFill/>
        </p:spPr>
        <p:txBody>
          <a:bodyPr wrap="square" rtlCol="0">
            <a:spAutoFit/>
          </a:bodyPr>
          <a:lstStyle/>
          <a:p>
            <a:r>
              <a:rPr lang="en-US" sz="4000" b="1" dirty="0">
                <a:solidFill>
                  <a:srgbClr val="FF0000"/>
                </a:solidFill>
              </a:rPr>
              <a:t>REWRITE THIS</a:t>
            </a:r>
          </a:p>
          <a:p>
            <a:r>
              <a:rPr lang="en-US" sz="4000" b="1" dirty="0" err="1">
                <a:solidFill>
                  <a:srgbClr val="FF0000"/>
                </a:solidFill>
              </a:rPr>
              <a:t>Kanna</a:t>
            </a:r>
            <a:r>
              <a:rPr lang="en-US" sz="4000" b="1" dirty="0">
                <a:solidFill>
                  <a:srgbClr val="FF0000"/>
                </a:solidFill>
              </a:rPr>
              <a:t> – do you have materials to share?</a:t>
            </a:r>
          </a:p>
        </p:txBody>
      </p:sp>
      <p:sp>
        <p:nvSpPr>
          <p:cNvPr id="7" name="TextBox 6">
            <a:extLst>
              <a:ext uri="{FF2B5EF4-FFF2-40B4-BE49-F238E27FC236}">
                <a16:creationId xmlns:a16="http://schemas.microsoft.com/office/drawing/2014/main" id="{827010F4-1D3A-5233-C6A9-26A8233A10DE}"/>
              </a:ext>
            </a:extLst>
          </p:cNvPr>
          <p:cNvSpPr txBox="1"/>
          <p:nvPr/>
        </p:nvSpPr>
        <p:spPr>
          <a:xfrm>
            <a:off x="744279" y="5987018"/>
            <a:ext cx="7655442" cy="369332"/>
          </a:xfrm>
          <a:prstGeom prst="rect">
            <a:avLst/>
          </a:prstGeom>
          <a:noFill/>
        </p:spPr>
        <p:txBody>
          <a:bodyPr wrap="square">
            <a:spAutoFit/>
          </a:bodyPr>
          <a:lstStyle/>
          <a:p>
            <a:pPr algn="ctr"/>
            <a:r>
              <a:rPr lang="en-US" dirty="0"/>
              <a:t>https://www.webmd.com/balance/features/how-to-be-more-empathetic</a:t>
            </a:r>
          </a:p>
        </p:txBody>
      </p:sp>
    </p:spTree>
    <p:extLst>
      <p:ext uri="{BB962C8B-B14F-4D97-AF65-F5344CB8AC3E}">
        <p14:creationId xmlns:p14="http://schemas.microsoft.com/office/powerpoint/2010/main" val="4538092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78</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r>
              <a:rPr sz="1500" dirty="0"/>
              <a:t/>
            </a: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79</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80689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grpSp>
        <p:nvGrpSpPr>
          <p:cNvPr id="4" name="Group 3">
            <a:extLst>
              <a:ext uri="{FF2B5EF4-FFF2-40B4-BE49-F238E27FC236}">
                <a16:creationId xmlns:a16="http://schemas.microsoft.com/office/drawing/2014/main" id="{B04B026D-640C-6C74-9E38-71D66176F0AF}"/>
              </a:ext>
            </a:extLst>
          </p:cNvPr>
          <p:cNvGrpSpPr/>
          <p:nvPr/>
        </p:nvGrpSpPr>
        <p:grpSpPr>
          <a:xfrm>
            <a:off x="37861" y="1102809"/>
            <a:ext cx="8930476" cy="4652382"/>
            <a:chOff x="23024" y="1748418"/>
            <a:chExt cx="8930476" cy="4652382"/>
          </a:xfrm>
        </p:grpSpPr>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for a general understanding of system usage</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2"/>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 to learn how to take good meeting minutes</a:t>
              </a: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meeting minutes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a:t>
              </a:r>
              <a:r>
                <a:rPr lang="en-US" sz="2000" dirty="0">
                  <a:solidFill>
                    <a:prstClr val="black"/>
                  </a:solidFill>
                  <a:highlight>
                    <a:srgbClr val="FFFF00"/>
                  </a:highlight>
                  <a:latin typeface="Calibri" panose="020F0502020204030204"/>
                  <a:ea typeface="+mn-lt"/>
                  <a:cs typeface="Calibri" panose="020F0502020204030204"/>
                </a:rPr>
                <a:t>Jan 26th</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5"/>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Orientation-4.0 </a:t>
              </a:r>
            </a:p>
            <a:p>
              <a:pPr marL="628650" lvl="1" indent="-285750" defTabSz="685800">
                <a:spcBef>
                  <a:spcPts val="750"/>
                </a:spcBef>
              </a:pPr>
              <a:r>
                <a:rPr lang="en-US" sz="2100" dirty="0">
                  <a:solidFill>
                    <a:prstClr val="black"/>
                  </a:solidFill>
                  <a:ea typeface="+mn-lt"/>
                  <a:cs typeface="Calibri" panose="020F0502020204030204"/>
                </a:rPr>
                <a:t>Instructions</a:t>
              </a:r>
              <a:r>
                <a:rPr lang="en-US" sz="2300" dirty="0">
                  <a:solidFill>
                    <a:prstClr val="black"/>
                  </a:solidFill>
                  <a:ea typeface="+mn-lt"/>
                  <a:cs typeface="Calibri" panose="020F0502020204030204"/>
                </a:rPr>
                <a:t> - </a:t>
              </a:r>
              <a:r>
                <a:rPr lang="en-US" sz="1300" dirty="0">
                  <a:solidFill>
                    <a:prstClr val="black"/>
                  </a:solidFill>
                  <a:ea typeface="+mn-lt"/>
                  <a:cs typeface="Calibri" panose="020F0502020204030204"/>
                  <a:hlinkClick r:id="rId6"/>
                </a:rPr>
                <a:t>https://designlab.eng.rpi.edu/edn/projects/capstone-support-dev/repository/112/raw/Course%20Documents/RMPL%20Safety%20Module%20Completion%20Instructions-Percipio%20.pdf</a:t>
              </a:r>
              <a:endParaRPr lang="en-US" sz="1300" dirty="0">
                <a:solidFill>
                  <a:prstClr val="black"/>
                </a:solidFill>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Post completed safety certificate in a thread in the Project Management Forum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B1C6D4B-4A46-B261-A10B-FA5FB42821F0}"/>
              </a:ext>
            </a:extLst>
          </p:cNvPr>
          <p:cNvGrpSpPr/>
          <p:nvPr/>
        </p:nvGrpSpPr>
        <p:grpSpPr>
          <a:xfrm>
            <a:off x="137395" y="5653611"/>
            <a:ext cx="8830942" cy="804320"/>
            <a:chOff x="101398" y="1066800"/>
            <a:chExt cx="8830942" cy="804320"/>
          </a:xfrm>
        </p:grpSpPr>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Continue posting Needs and Requirements to Background Info Forum thread</a:t>
              </a: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81</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82</a:t>
            </a:fld>
            <a:endParaRPr lang="en-US" sz="1200" dirty="0"/>
          </a:p>
        </p:txBody>
      </p:sp>
      <p:sp>
        <p:nvSpPr>
          <p:cNvPr id="9" name="TextBox 8"/>
          <p:cNvSpPr txBox="1"/>
          <p:nvPr/>
        </p:nvSpPr>
        <p:spPr>
          <a:xfrm>
            <a:off x="88368" y="570845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6" name="Picture 5" descr="A group of tasks with text&#10;&#10;Description automatically generated with medium confidence">
            <a:extLst>
              <a:ext uri="{FF2B5EF4-FFF2-40B4-BE49-F238E27FC236}">
                <a16:creationId xmlns:a16="http://schemas.microsoft.com/office/drawing/2014/main" id="{0FC2977D-C10F-03D8-6FCA-283574883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054" y="1291062"/>
            <a:ext cx="5943890" cy="4417391"/>
          </a:xfrm>
          <a:prstGeom prst="rect">
            <a:avLst/>
          </a:prstGeom>
        </p:spPr>
      </p:pic>
      <p:sp>
        <p:nvSpPr>
          <p:cNvPr id="4" name="Callout: Bent Line with Border and Accent Bar 3">
            <a:extLst>
              <a:ext uri="{FF2B5EF4-FFF2-40B4-BE49-F238E27FC236}">
                <a16:creationId xmlns:a16="http://schemas.microsoft.com/office/drawing/2014/main" id="{3EC52B8D-C0AD-1173-503F-9E747C3A03DE}"/>
              </a:ext>
            </a:extLst>
          </p:cNvPr>
          <p:cNvSpPr/>
          <p:nvPr/>
        </p:nvSpPr>
        <p:spPr>
          <a:xfrm>
            <a:off x="8305800" y="3080027"/>
            <a:ext cx="1447800" cy="1066800"/>
          </a:xfrm>
          <a:prstGeom prst="accentBorderCallout2">
            <a:avLst>
              <a:gd name="adj1" fmla="val 18750"/>
              <a:gd name="adj2" fmla="val -8333"/>
              <a:gd name="adj3" fmla="val 18750"/>
              <a:gd name="adj4" fmla="val -16667"/>
              <a:gd name="adj5" fmla="val 65747"/>
              <a:gd name="adj6" fmla="val -7178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Update w/ new image</a:t>
            </a:r>
          </a:p>
        </p:txBody>
      </p:sp>
    </p:spTree>
    <p:extLst>
      <p:ext uri="{BB962C8B-B14F-4D97-AF65-F5344CB8AC3E}">
        <p14:creationId xmlns:p14="http://schemas.microsoft.com/office/powerpoint/2010/main" val="33184344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a:xfrm>
            <a:off x="486266" y="304800"/>
            <a:ext cx="8229600" cy="1143000"/>
          </a:xfrm>
        </p:spPr>
        <p:txBody>
          <a:bodyPr>
            <a:normAutofit fontScale="90000"/>
          </a:bodyPr>
          <a:lstStyle/>
          <a:p>
            <a:r>
              <a:rPr lang="en-US" dirty="0"/>
              <a:t>Engineering Design Process -  </a:t>
            </a:r>
            <a:r>
              <a:rPr lang="en-US" dirty="0">
                <a:highlight>
                  <a:srgbClr val="FFFF00"/>
                </a:highlight>
              </a:rPr>
              <a:t>Scaffolding</a:t>
            </a:r>
            <a:r>
              <a:rPr lang="en-US" dirty="0"/>
              <a:t> Progression</a:t>
            </a:r>
          </a:p>
        </p:txBody>
      </p:sp>
    </p:spTree>
    <p:extLst>
      <p:ext uri="{BB962C8B-B14F-4D97-AF65-F5344CB8AC3E}">
        <p14:creationId xmlns:p14="http://schemas.microsoft.com/office/powerpoint/2010/main" val="13636367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84</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smtClean="0">
                <a:cs typeface="Calibri"/>
              </a:rPr>
              <a:t>? </a:t>
            </a:r>
            <a:r>
              <a:rPr lang="en-US" sz="4000" dirty="0">
                <a:cs typeface="Calibri"/>
              </a:rPr>
              <a:t>min - </a:t>
            </a:r>
            <a:r>
              <a:rPr lang="en-US" sz="4000" dirty="0" smtClean="0">
                <a:cs typeface="Calibri"/>
              </a:rPr>
              <a:t>Benchmarking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smtClean="0">
                <a:cs typeface="Calibri"/>
              </a:rPr>
              <a:t>Purpose</a:t>
            </a:r>
          </a:p>
          <a:p>
            <a:pPr lvl="1"/>
            <a:r>
              <a:rPr lang="en-US" b="1" dirty="0" smtClean="0">
                <a:cs typeface="Calibri"/>
              </a:rPr>
              <a:t>Learn</a:t>
            </a:r>
            <a:r>
              <a:rPr lang="en-US" dirty="0" smtClean="0">
                <a:cs typeface="Calibri"/>
              </a:rPr>
              <a:t> about Competitive </a:t>
            </a:r>
            <a:r>
              <a:rPr lang="en-US" dirty="0">
                <a:cs typeface="Calibri"/>
              </a:rPr>
              <a:t>P</a:t>
            </a:r>
            <a:r>
              <a:rPr lang="en-US" dirty="0" smtClean="0">
                <a:cs typeface="Calibri"/>
              </a:rPr>
              <a:t>roducts</a:t>
            </a:r>
          </a:p>
          <a:p>
            <a:pPr lvl="2"/>
            <a:r>
              <a:rPr lang="en-US" dirty="0" smtClean="0">
                <a:cs typeface="Calibri"/>
              </a:rPr>
              <a:t>Functions</a:t>
            </a:r>
          </a:p>
          <a:p>
            <a:pPr lvl="2"/>
            <a:r>
              <a:rPr lang="en-US" dirty="0" smtClean="0">
                <a:cs typeface="Calibri"/>
              </a:rPr>
              <a:t>Fabrication Methods</a:t>
            </a:r>
          </a:p>
          <a:p>
            <a:pPr lvl="2"/>
            <a:r>
              <a:rPr lang="en-US" dirty="0" smtClean="0">
                <a:cs typeface="Calibri"/>
              </a:rPr>
              <a:t>Operation</a:t>
            </a:r>
          </a:p>
          <a:p>
            <a:pPr lvl="2"/>
            <a:r>
              <a:rPr lang="en-US" dirty="0" smtClean="0">
                <a:cs typeface="Calibri"/>
              </a:rPr>
              <a:t>Key Technologies</a:t>
            </a:r>
          </a:p>
          <a:p>
            <a:pPr lvl="2"/>
            <a:r>
              <a:rPr lang="en-US" dirty="0" smtClean="0">
                <a:cs typeface="Calibri"/>
              </a:rPr>
              <a:t>Maintenance</a:t>
            </a:r>
          </a:p>
        </p:txBody>
      </p:sp>
      <p:sp>
        <p:nvSpPr>
          <p:cNvPr id="5" name="Slide Number Placeholder 4"/>
          <p:cNvSpPr>
            <a:spLocks noGrp="1"/>
          </p:cNvSpPr>
          <p:nvPr>
            <p:ph type="sldNum" sz="quarter" idx="12"/>
          </p:nvPr>
        </p:nvSpPr>
        <p:spPr/>
        <p:txBody>
          <a:bodyPr/>
          <a:lstStyle/>
          <a:p>
            <a:fld id="{B044824F-EBE0-443F-8A8F-F64816AF04DC}" type="slidenum">
              <a:rPr lang="en-US" smtClean="0"/>
              <a:t>85</a:t>
            </a:fld>
            <a:endParaRPr lang="en-US" dirty="0"/>
          </a:p>
        </p:txBody>
      </p:sp>
      <p:sp>
        <p:nvSpPr>
          <p:cNvPr id="6" name="TextBox 5"/>
          <p:cNvSpPr txBox="1"/>
          <p:nvPr/>
        </p:nvSpPr>
        <p:spPr>
          <a:xfrm>
            <a:off x="1143000" y="4953000"/>
            <a:ext cx="6858000" cy="523220"/>
          </a:xfrm>
          <a:prstGeom prst="rect">
            <a:avLst/>
          </a:prstGeom>
          <a:noFill/>
        </p:spPr>
        <p:txBody>
          <a:bodyPr wrap="square" rtlCol="0">
            <a:spAutoFit/>
          </a:bodyPr>
          <a:lstStyle/>
          <a:p>
            <a:pPr algn="ctr"/>
            <a:r>
              <a:rPr lang="en-US" sz="2800" b="1" dirty="0" smtClean="0"/>
              <a:t>Avoid Re-inventing the Wheel!</a:t>
            </a:r>
            <a:endParaRPr lang="en-US" sz="2800" b="1" dirty="0"/>
          </a:p>
        </p:txBody>
      </p:sp>
      <p:sp>
        <p:nvSpPr>
          <p:cNvPr id="8" name="Rectangle 7"/>
          <p:cNvSpPr/>
          <p:nvPr/>
        </p:nvSpPr>
        <p:spPr>
          <a:xfrm>
            <a:off x="483432" y="5879068"/>
            <a:ext cx="8203367" cy="646331"/>
          </a:xfrm>
          <a:prstGeom prst="rect">
            <a:avLst/>
          </a:prstGeom>
        </p:spPr>
        <p:txBody>
          <a:bodyPr wrap="square">
            <a:spAutoFit/>
          </a:bodyPr>
          <a:lstStyle/>
          <a:p>
            <a:pPr algn="ctr"/>
            <a:r>
              <a:rPr lang="en-US" dirty="0"/>
              <a:t>Reference: </a:t>
            </a:r>
            <a:r>
              <a:rPr lang="en-US" dirty="0" smtClean="0"/>
              <a:t>IED Textbook: Product </a:t>
            </a:r>
            <a:r>
              <a:rPr lang="en-US" dirty="0"/>
              <a:t>Design and Development, Ulrich, Eppinger, and </a:t>
            </a:r>
            <a:r>
              <a:rPr lang="en-US" dirty="0" smtClean="0"/>
              <a:t>Yang</a:t>
            </a:r>
          </a:p>
          <a:p>
            <a:pPr algn="ctr"/>
            <a:r>
              <a:rPr lang="en-US" dirty="0" smtClean="0"/>
              <a:t>Product Specification</a:t>
            </a:r>
            <a:endParaRPr lang="en-US" dirty="0"/>
          </a:p>
        </p:txBody>
      </p:sp>
    </p:spTree>
    <p:extLst>
      <p:ext uri="{BB962C8B-B14F-4D97-AF65-F5344CB8AC3E}">
        <p14:creationId xmlns:p14="http://schemas.microsoft.com/office/powerpoint/2010/main" val="14516684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Benchmarking Examples</a:t>
            </a: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86</a:t>
            </a:fld>
            <a:endParaRPr lang="en-US" dirty="0"/>
          </a:p>
        </p:txBody>
      </p:sp>
      <p:pic>
        <p:nvPicPr>
          <p:cNvPr id="5" name="Content Placeholder 4"/>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698500" y="1143000"/>
            <a:ext cx="7747000" cy="3770313"/>
          </a:xfrm>
        </p:spPr>
      </p:pic>
      <p:sp>
        <p:nvSpPr>
          <p:cNvPr id="6" name="Rectangle 5"/>
          <p:cNvSpPr/>
          <p:nvPr/>
        </p:nvSpPr>
        <p:spPr>
          <a:xfrm>
            <a:off x="457200" y="4572000"/>
            <a:ext cx="8229600" cy="523220"/>
          </a:xfrm>
          <a:prstGeom prst="rect">
            <a:avLst/>
          </a:prstGeom>
        </p:spPr>
        <p:txBody>
          <a:bodyPr wrap="square">
            <a:spAutoFit/>
          </a:bodyPr>
          <a:lstStyle/>
          <a:p>
            <a:r>
              <a:rPr lang="en-US" sz="1400" dirty="0"/>
              <a:t>https://www.lightmetalage.com/news/industry-news/automotive/article-dismantling-and-analysis-of-vehicles-to-develop-optimal-applications/</a:t>
            </a:r>
          </a:p>
        </p:txBody>
      </p:sp>
      <p:sp>
        <p:nvSpPr>
          <p:cNvPr id="7" name="Rectangle 6"/>
          <p:cNvSpPr/>
          <p:nvPr/>
        </p:nvSpPr>
        <p:spPr>
          <a:xfrm>
            <a:off x="304800" y="5257800"/>
            <a:ext cx="8534400" cy="954107"/>
          </a:xfrm>
          <a:prstGeom prst="rect">
            <a:avLst/>
          </a:prstGeom>
        </p:spPr>
        <p:txBody>
          <a:bodyPr wrap="square">
            <a:spAutoFit/>
          </a:bodyPr>
          <a:lstStyle/>
          <a:p>
            <a:pPr algn="ctr"/>
            <a:r>
              <a:rPr lang="en-US" sz="2800" dirty="0" smtClean="0"/>
              <a:t>Powertrain </a:t>
            </a:r>
            <a:r>
              <a:rPr lang="en-US" sz="2800" dirty="0"/>
              <a:t>and </a:t>
            </a:r>
            <a:r>
              <a:rPr lang="en-US" sz="2800" dirty="0" smtClean="0"/>
              <a:t>Battery Pack Systems </a:t>
            </a:r>
            <a:r>
              <a:rPr lang="en-US" sz="2800" dirty="0"/>
              <a:t>for the </a:t>
            </a:r>
            <a:r>
              <a:rPr lang="en-US" sz="2800" dirty="0" smtClean="0"/>
              <a:t/>
            </a:r>
            <a:br>
              <a:rPr lang="en-US" sz="2800" dirty="0" smtClean="0"/>
            </a:br>
            <a:r>
              <a:rPr lang="en-US" sz="2800" dirty="0" smtClean="0"/>
              <a:t>Tesla </a:t>
            </a:r>
            <a:r>
              <a:rPr lang="en-US" sz="2800" dirty="0"/>
              <a:t>Model 3, BMW i3, and </a:t>
            </a:r>
            <a:r>
              <a:rPr lang="en-US" sz="2800" dirty="0" smtClean="0"/>
              <a:t>Chevy </a:t>
            </a:r>
            <a:r>
              <a:rPr lang="en-US" sz="2800" dirty="0"/>
              <a:t>Bolt.</a:t>
            </a:r>
          </a:p>
        </p:txBody>
      </p:sp>
    </p:spTree>
    <p:extLst>
      <p:ext uri="{BB962C8B-B14F-4D97-AF65-F5344CB8AC3E}">
        <p14:creationId xmlns:p14="http://schemas.microsoft.com/office/powerpoint/2010/main" val="4264522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Benchmarking Examples</a:t>
            </a:r>
          </a:p>
        </p:txBody>
      </p:sp>
      <p:sp>
        <p:nvSpPr>
          <p:cNvPr id="3" name="Slide Number Placeholder 2"/>
          <p:cNvSpPr>
            <a:spLocks noGrp="1"/>
          </p:cNvSpPr>
          <p:nvPr>
            <p:ph type="sldNum" sz="quarter" idx="12"/>
          </p:nvPr>
        </p:nvSpPr>
        <p:spPr/>
        <p:txBody>
          <a:bodyPr/>
          <a:lstStyle/>
          <a:p>
            <a:fld id="{B044824F-EBE0-443F-8A8F-F64816AF04DC}" type="slidenum">
              <a:rPr lang="en-US" smtClean="0"/>
              <a:t>87</a:t>
            </a:fld>
            <a:endParaRPr lang="en-US" dirty="0"/>
          </a:p>
        </p:txBody>
      </p:sp>
      <p:sp>
        <p:nvSpPr>
          <p:cNvPr id="5" name="Rectangle 4"/>
          <p:cNvSpPr/>
          <p:nvPr/>
        </p:nvSpPr>
        <p:spPr>
          <a:xfrm>
            <a:off x="1047750" y="6179012"/>
            <a:ext cx="7181850" cy="523220"/>
          </a:xfrm>
          <a:prstGeom prst="rect">
            <a:avLst/>
          </a:prstGeom>
        </p:spPr>
        <p:txBody>
          <a:bodyPr wrap="square">
            <a:spAutoFit/>
          </a:bodyPr>
          <a:lstStyle/>
          <a:p>
            <a:pPr algn="ctr"/>
            <a:r>
              <a:rPr lang="en-US" sz="1400" dirty="0"/>
              <a:t>https://www.mckinsey.com/industries/automotive-and-assembly/our-insights/what-a-teardown-of-the-latest-electric-vehicles-reveals-about-the-future-of-mass-market-evs</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0885"/>
          <a:stretch/>
        </p:blipFill>
        <p:spPr>
          <a:xfrm>
            <a:off x="1047750" y="1261374"/>
            <a:ext cx="7048500" cy="4991100"/>
          </a:xfrm>
          <a:prstGeom prst="rect">
            <a:avLst/>
          </a:prstGeom>
        </p:spPr>
      </p:pic>
      <p:sp>
        <p:nvSpPr>
          <p:cNvPr id="7" name="Right Arrow 6"/>
          <p:cNvSpPr/>
          <p:nvPr/>
        </p:nvSpPr>
        <p:spPr>
          <a:xfrm rot="10800000">
            <a:off x="6324600" y="1179263"/>
            <a:ext cx="2362200" cy="31207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20805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cs typeface="Calibri"/>
              </a:rPr>
              <a:t>Benchmarking - Evaluation</a:t>
            </a:r>
            <a:endParaRPr lang="en-US" dirty="0"/>
          </a:p>
        </p:txBody>
      </p:sp>
      <p:sp>
        <p:nvSpPr>
          <p:cNvPr id="3" name="Content Placeholder 2"/>
          <p:cNvSpPr>
            <a:spLocks noGrp="1"/>
          </p:cNvSpPr>
          <p:nvPr>
            <p:ph idx="1"/>
          </p:nvPr>
        </p:nvSpPr>
        <p:spPr/>
        <p:txBody>
          <a:bodyPr/>
          <a:lstStyle/>
          <a:p>
            <a:pPr marL="0" lvl="0" indent="0">
              <a:buNone/>
            </a:pPr>
            <a:r>
              <a:rPr lang="en-US" dirty="0" smtClean="0">
                <a:cs typeface="Calibri"/>
              </a:rPr>
              <a:t>Using the Projects Needs and Requirements</a:t>
            </a:r>
          </a:p>
          <a:p>
            <a:r>
              <a:rPr lang="en-US" dirty="0" smtClean="0">
                <a:cs typeface="Calibri"/>
              </a:rPr>
              <a:t>Identify range of values across competitors</a:t>
            </a:r>
          </a:p>
          <a:p>
            <a:r>
              <a:rPr lang="en-US" dirty="0" smtClean="0">
                <a:cs typeface="Calibri"/>
              </a:rPr>
              <a:t>Prefer verifiable facts over opinions</a:t>
            </a:r>
          </a:p>
          <a:p>
            <a:r>
              <a:rPr lang="en-US" dirty="0" smtClean="0">
                <a:cs typeface="Calibri"/>
              </a:rPr>
              <a:t>Capture values / range of values / units</a:t>
            </a:r>
            <a:endParaRPr lang="en-US" dirty="0">
              <a:cs typeface="Calibri"/>
            </a:endParaRPr>
          </a:p>
          <a:p>
            <a:r>
              <a:rPr lang="en-US" dirty="0" smtClean="0">
                <a:cs typeface="Calibri"/>
              </a:rPr>
              <a:t>Assess and prioritize which items are important for your project</a:t>
            </a:r>
          </a:p>
        </p:txBody>
      </p:sp>
      <p:sp>
        <p:nvSpPr>
          <p:cNvPr id="4" name="Slide Number Placeholder 3"/>
          <p:cNvSpPr>
            <a:spLocks noGrp="1"/>
          </p:cNvSpPr>
          <p:nvPr>
            <p:ph type="sldNum" sz="quarter" idx="12"/>
          </p:nvPr>
        </p:nvSpPr>
        <p:spPr/>
        <p:txBody>
          <a:bodyPr/>
          <a:lstStyle/>
          <a:p>
            <a:fld id="{B044824F-EBE0-443F-8A8F-F64816AF04DC}" type="slidenum">
              <a:rPr lang="en-US" smtClean="0"/>
              <a:t>88</a:t>
            </a:fld>
            <a:endParaRPr lang="en-US" dirty="0"/>
          </a:p>
        </p:txBody>
      </p:sp>
    </p:spTree>
    <p:extLst>
      <p:ext uri="{BB962C8B-B14F-4D97-AF65-F5344CB8AC3E}">
        <p14:creationId xmlns:p14="http://schemas.microsoft.com/office/powerpoint/2010/main" val="5565886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cs typeface="Calibri"/>
              </a:rPr>
              <a:t>Benchmarking - Evaluation</a:t>
            </a: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89</a:t>
            </a:fld>
            <a:endParaRPr lang="en-US" dirty="0"/>
          </a:p>
        </p:txBody>
      </p:sp>
      <p:pic>
        <p:nvPicPr>
          <p:cNvPr id="6" name="Picture 3">
            <a:extLst>
              <a:ext uri="{FF2B5EF4-FFF2-40B4-BE49-F238E27FC236}">
                <a16:creationId xmlns:a16="http://schemas.microsoft.com/office/drawing/2014/main" id="{A2FFA790-2E19-8444-BEB1-213A4941016B}"/>
              </a:ext>
            </a:extLst>
          </p:cNvPr>
          <p:cNvPicPr>
            <a:picLocks noChangeArrowheads="1"/>
          </p:cNvPicPr>
          <p:nvPr/>
        </p:nvPicPr>
        <p:blipFill rotWithShape="1">
          <a:blip r:embed="rId2" cstate="print">
            <a:extLst>
              <a:ext uri="{28A0092B-C50C-407E-A947-70E740481C1C}">
                <a14:useLocalDpi xmlns:a14="http://schemas.microsoft.com/office/drawing/2010/main" val="0"/>
              </a:ext>
            </a:extLst>
          </a:blip>
          <a:srcRect t="1" r="3448" b="56856"/>
          <a:stretch/>
        </p:blipFill>
        <p:spPr bwMode="auto">
          <a:xfrm>
            <a:off x="304800" y="2086777"/>
            <a:ext cx="8534400" cy="3780623"/>
          </a:xfrm>
          <a:prstGeom prst="rect">
            <a:avLst/>
          </a:prstGeom>
          <a:noFill/>
          <a:ln w="19050">
            <a:solidFill>
              <a:schemeClr val="accent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504814" y="5983069"/>
            <a:ext cx="6134372" cy="646331"/>
          </a:xfrm>
          <a:prstGeom prst="rect">
            <a:avLst/>
          </a:prstGeom>
          <a:noFill/>
        </p:spPr>
        <p:txBody>
          <a:bodyPr wrap="none" rtlCol="0">
            <a:spAutoFit/>
          </a:bodyPr>
          <a:lstStyle/>
          <a:p>
            <a:pPr algn="ctr"/>
            <a:r>
              <a:rPr lang="en-US" dirty="0" smtClean="0"/>
              <a:t>Courtesy of Ulrich and Eppinger Teaching Resource Website for </a:t>
            </a:r>
            <a:br>
              <a:rPr lang="en-US" dirty="0" smtClean="0"/>
            </a:br>
            <a:r>
              <a:rPr lang="en-US" dirty="0" smtClean="0"/>
              <a:t>Product Design and Development</a:t>
            </a:r>
            <a:endParaRPr lang="en-US" dirty="0"/>
          </a:p>
        </p:txBody>
      </p:sp>
      <p:sp>
        <p:nvSpPr>
          <p:cNvPr id="8" name="Left Brace 7"/>
          <p:cNvSpPr/>
          <p:nvPr/>
        </p:nvSpPr>
        <p:spPr>
          <a:xfrm rot="5400000">
            <a:off x="7298493" y="486530"/>
            <a:ext cx="292177" cy="2697162"/>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6763273" y="1319690"/>
            <a:ext cx="1362617" cy="369332"/>
          </a:xfrm>
          <a:prstGeom prst="rect">
            <a:avLst/>
          </a:prstGeom>
          <a:noFill/>
        </p:spPr>
        <p:txBody>
          <a:bodyPr wrap="none" rtlCol="0">
            <a:spAutoFit/>
          </a:bodyPr>
          <a:lstStyle/>
          <a:p>
            <a:r>
              <a:rPr lang="en-US" b="1" dirty="0" smtClean="0"/>
              <a:t>Competitors</a:t>
            </a:r>
            <a:endParaRPr lang="en-US" b="1" dirty="0"/>
          </a:p>
        </p:txBody>
      </p:sp>
    </p:spTree>
    <p:extLst>
      <p:ext uri="{BB962C8B-B14F-4D97-AF65-F5344CB8AC3E}">
        <p14:creationId xmlns:p14="http://schemas.microsoft.com/office/powerpoint/2010/main" val="1038072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90</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
        <p:nvSpPr>
          <p:cNvPr id="6" name="Callout: Bent Line with Border and Accent Bar 5">
            <a:extLst>
              <a:ext uri="{FF2B5EF4-FFF2-40B4-BE49-F238E27FC236}">
                <a16:creationId xmlns:a16="http://schemas.microsoft.com/office/drawing/2014/main" id="{FD93601F-935D-43F4-AE1E-ED39F6440D6E}"/>
              </a:ext>
            </a:extLst>
          </p:cNvPr>
          <p:cNvSpPr/>
          <p:nvPr/>
        </p:nvSpPr>
        <p:spPr>
          <a:xfrm>
            <a:off x="8382000" y="228600"/>
            <a:ext cx="1600200" cy="1600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Need to create slide(s) on benchmarking</a:t>
            </a:r>
          </a:p>
        </p:txBody>
      </p:sp>
    </p:spTree>
    <p:extLst>
      <p:ext uri="{BB962C8B-B14F-4D97-AF65-F5344CB8AC3E}">
        <p14:creationId xmlns:p14="http://schemas.microsoft.com/office/powerpoint/2010/main" val="28828240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BEDE-2156-B6E2-1D51-39446EC5FA62}"/>
              </a:ext>
            </a:extLst>
          </p:cNvPr>
          <p:cNvSpPr>
            <a:spLocks noGrp="1"/>
          </p:cNvSpPr>
          <p:nvPr>
            <p:ph type="title"/>
          </p:nvPr>
        </p:nvSpPr>
        <p:spPr/>
        <p:txBody>
          <a:bodyPr/>
          <a:lstStyle/>
          <a:p>
            <a:r>
              <a:rPr lang="en-US" dirty="0"/>
              <a:t>Requirements for your Customer Needs</a:t>
            </a:r>
          </a:p>
        </p:txBody>
      </p:sp>
      <p:sp>
        <p:nvSpPr>
          <p:cNvPr id="3" name="Content Placeholder 2">
            <a:extLst>
              <a:ext uri="{FF2B5EF4-FFF2-40B4-BE49-F238E27FC236}">
                <a16:creationId xmlns:a16="http://schemas.microsoft.com/office/drawing/2014/main" id="{7AA0C0F2-B378-565F-C970-033E5C1F2AB1}"/>
              </a:ext>
            </a:extLst>
          </p:cNvPr>
          <p:cNvSpPr>
            <a:spLocks noGrp="1"/>
          </p:cNvSpPr>
          <p:nvPr>
            <p:ph idx="1"/>
          </p:nvPr>
        </p:nvSpPr>
        <p:spPr/>
        <p:txBody>
          <a:bodyPr/>
          <a:lstStyle/>
          <a:p>
            <a:pPr marL="0" indent="0">
              <a:buNone/>
            </a:pPr>
            <a:r>
              <a:rPr lang="en-US" dirty="0"/>
              <a:t>For All Projects</a:t>
            </a:r>
          </a:p>
          <a:p>
            <a:r>
              <a:rPr lang="en-US" dirty="0"/>
              <a:t>Add measurable requirements for your needs</a:t>
            </a:r>
          </a:p>
          <a:p>
            <a:r>
              <a:rPr lang="en-US" dirty="0"/>
              <a:t>Continue to generate project questions as you go</a:t>
            </a:r>
          </a:p>
          <a:p>
            <a:endParaRPr lang="en-US" dirty="0"/>
          </a:p>
          <a:p>
            <a:endParaRPr lang="en-US" dirty="0"/>
          </a:p>
          <a:p>
            <a:pPr marL="0" indent="0">
              <a:buNone/>
            </a:pPr>
            <a:r>
              <a:rPr lang="en-US" dirty="0"/>
              <a:t>For Software Projects</a:t>
            </a:r>
          </a:p>
          <a:p>
            <a:r>
              <a:rPr lang="en-US" dirty="0"/>
              <a:t>Make User Stories</a:t>
            </a:r>
          </a:p>
        </p:txBody>
      </p:sp>
      <p:sp>
        <p:nvSpPr>
          <p:cNvPr id="4" name="Slide Number Placeholder 3">
            <a:extLst>
              <a:ext uri="{FF2B5EF4-FFF2-40B4-BE49-F238E27FC236}">
                <a16:creationId xmlns:a16="http://schemas.microsoft.com/office/drawing/2014/main" id="{5433A784-C459-BB80-0D19-6A7B1AB00108}"/>
              </a:ext>
            </a:extLst>
          </p:cNvPr>
          <p:cNvSpPr>
            <a:spLocks noGrp="1"/>
          </p:cNvSpPr>
          <p:nvPr>
            <p:ph type="sldNum" sz="quarter" idx="12"/>
          </p:nvPr>
        </p:nvSpPr>
        <p:spPr/>
        <p:txBody>
          <a:bodyPr/>
          <a:lstStyle/>
          <a:p>
            <a:fld id="{028FE254-016A-4E51-98AE-D4B4E3F12C32}" type="slidenum">
              <a:rPr lang="en-US" smtClean="0"/>
              <a:t>91</a:t>
            </a:fld>
            <a:endParaRPr lang="en-US" dirty="0"/>
          </a:p>
        </p:txBody>
      </p:sp>
      <p:sp>
        <p:nvSpPr>
          <p:cNvPr id="5" name="TextBox 4">
            <a:extLst>
              <a:ext uri="{FF2B5EF4-FFF2-40B4-BE49-F238E27FC236}">
                <a16:creationId xmlns:a16="http://schemas.microsoft.com/office/drawing/2014/main" id="{2711EC17-3671-719F-2AE1-125E60AC3727}"/>
              </a:ext>
            </a:extLst>
          </p:cNvPr>
          <p:cNvSpPr txBox="1"/>
          <p:nvPr/>
        </p:nvSpPr>
        <p:spPr>
          <a:xfrm>
            <a:off x="5801418" y="5620326"/>
            <a:ext cx="3342582" cy="646331"/>
          </a:xfrm>
          <a:prstGeom prst="rect">
            <a:avLst/>
          </a:prstGeom>
          <a:noFill/>
        </p:spPr>
        <p:txBody>
          <a:bodyPr wrap="none" rtlCol="0">
            <a:spAutoFit/>
          </a:bodyPr>
          <a:lstStyle/>
          <a:p>
            <a:r>
              <a:rPr lang="en-US" sz="3600" b="1" dirty="0">
                <a:solidFill>
                  <a:srgbClr val="FF0000"/>
                </a:solidFill>
              </a:rPr>
              <a:t>REWRITE THIS!!!</a:t>
            </a:r>
          </a:p>
        </p:txBody>
      </p:sp>
    </p:spTree>
    <p:extLst>
      <p:ext uri="{BB962C8B-B14F-4D97-AF65-F5344CB8AC3E}">
        <p14:creationId xmlns:p14="http://schemas.microsoft.com/office/powerpoint/2010/main" val="9453796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92</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Prep for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1803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grpSp>
        <p:nvGrpSpPr>
          <p:cNvPr id="4" name="Group 3">
            <a:extLst>
              <a:ext uri="{FF2B5EF4-FFF2-40B4-BE49-F238E27FC236}">
                <a16:creationId xmlns:a16="http://schemas.microsoft.com/office/drawing/2014/main" id="{DE243860-9E6E-A654-614F-D9B069B24B7A}"/>
              </a:ext>
            </a:extLst>
          </p:cNvPr>
          <p:cNvGrpSpPr/>
          <p:nvPr/>
        </p:nvGrpSpPr>
        <p:grpSpPr>
          <a:xfrm>
            <a:off x="228600" y="900295"/>
            <a:ext cx="7945429" cy="3993373"/>
            <a:chOff x="305868" y="2331227"/>
            <a:chExt cx="7945429" cy="3993373"/>
          </a:xfrm>
        </p:grpSpPr>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 </a:t>
              </a:r>
              <a:r>
                <a:rPr lang="en-US" sz="1400" dirty="0">
                  <a:solidFill>
                    <a:prstClr val="black"/>
                  </a:solidFill>
                  <a:ea typeface="+mn-lt"/>
                  <a:cs typeface="Calibri" panose="020F0502020204030204"/>
                </a:rPr>
                <a:t>[1/29 or 1/26]</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1200" dirty="0">
                  <a:solidFill>
                    <a:prstClr val="black"/>
                  </a:solidFill>
                  <a:ea typeface="+mn-lt"/>
                  <a:cs typeface="Calibri" panose="020F0502020204030204"/>
                  <a:hlinkClick r:id="rId2"/>
                </a:rPr>
                <a:t>https://mediasite.mms.rpi.edu/mediasite/Play/d78db44fd9f7424b9d8f4c72857f84371d</a:t>
              </a:r>
              <a:r>
                <a:rPr lang="en-US" sz="1200" dirty="0">
                  <a:solidFill>
                    <a:prstClr val="black"/>
                  </a:solidFill>
                  <a:ea typeface="+mn-lt"/>
                  <a:cs typeface="Calibri" panose="020F0502020204030204"/>
                </a:rPr>
                <a:t>  </a:t>
              </a:r>
              <a:endParaRPr lang="en-US" sz="1200" dirty="0">
                <a:solidFill>
                  <a:prstClr val="black"/>
                </a:solidFill>
                <a:latin typeface="Calibri" panose="020F0502020204030204"/>
                <a:ea typeface="+mn-lt"/>
                <a:cs typeface="Calibri" panose="020F0502020204030204"/>
              </a:endParaRPr>
            </a:p>
            <a:p>
              <a:pPr marL="171450" indent="-171450" defTabSz="685800">
                <a:spcBef>
                  <a:spcPts val="750"/>
                </a:spcBef>
              </a:pP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ea typeface="+mn-lt"/>
                  <a:cs typeface="Calibri" panose="020F0502020204030204"/>
                </a:rPr>
                <a:t>Contact your PE if you are having trouble installing or using subversion</a:t>
              </a:r>
            </a:p>
            <a:p>
              <a:pPr marL="62865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Day 6 [1/29 or 1/26] </a:t>
              </a:r>
              <a:r>
                <a:rPr lang="en-US" sz="1400" dirty="0">
                  <a:solidFill>
                    <a:prstClr val="black"/>
                  </a:solidFill>
                  <a:latin typeface="Calibri" panose="020F0502020204030204"/>
                  <a:ea typeface="+mn-lt"/>
                  <a:cs typeface="Calibri" panose="020F0502020204030204"/>
                </a:rPr>
                <a:t> </a:t>
              </a:r>
              <a:endParaRPr lang="en-US" sz="1400" dirty="0">
                <a:solidFill>
                  <a:prstClr val="black"/>
                </a:solidFill>
                <a:ea typeface="+mn-lt"/>
                <a:cs typeface="Calibri" panose="020F0502020204030204"/>
              </a:endParaRPr>
            </a:p>
            <a:p>
              <a:pPr marL="514350" lvl="1"/>
              <a:r>
                <a:rPr lang="en-US" sz="1300" u="sng" dirty="0">
                  <a:hlinkClick r:id="rId4"/>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4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5"/>
                </a:rPr>
                <a:t>https://designlab.eng.rpi.edu/edn/projects/capstone-support-dev/repository/112/raw/Course%20Documents/RMPL%20Safety%20Module%20Completion%20Instructions-Percipio%20.pdf</a:t>
              </a:r>
              <a:endParaRPr lang="en-US" sz="10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a:t>
              </a:r>
            </a:p>
            <a:p>
              <a:pPr marL="57150" indent="-214313" defTabSz="685800">
                <a:spcBef>
                  <a:spcPts val="375"/>
                </a:spcBef>
              </a:pPr>
              <a:r>
                <a:rPr lang="en-US" sz="1800" dirty="0">
                  <a:solidFill>
                    <a:prstClr val="black"/>
                  </a:solidFill>
                  <a:ea typeface="+mn-lt"/>
                  <a:cs typeface="Calibri" panose="020F0502020204030204"/>
                </a:rPr>
                <a:t>Post minutes from Client Meeting to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0965D68-03A1-CDC8-92F7-A7EEA2497592}"/>
              </a:ext>
            </a:extLst>
          </p:cNvPr>
          <p:cNvGrpSpPr/>
          <p:nvPr/>
        </p:nvGrpSpPr>
        <p:grpSpPr>
          <a:xfrm>
            <a:off x="325199" y="4893668"/>
            <a:ext cx="7848830" cy="1721970"/>
            <a:chOff x="402467" y="921631"/>
            <a:chExt cx="7848830" cy="1721970"/>
          </a:xfrm>
        </p:grpSpPr>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latin typeface="Calibri" panose="020F0502020204030204"/>
                  <a:cs typeface="Calibri"/>
                </a:rPr>
                <a:t>Evaluate your current Needs &amp; Requirements workbook against the rubric</a:t>
              </a:r>
            </a:p>
            <a:p>
              <a:pPr marL="628650" lvl="1" indent="-171450" defTabSz="685800">
                <a:lnSpc>
                  <a:spcPct val="100000"/>
                </a:lnSpc>
                <a:spcBef>
                  <a:spcPts val="600"/>
                </a:spcBef>
              </a:pPr>
              <a:r>
                <a:rPr lang="en-US" sz="1050" dirty="0">
                  <a:latin typeface="Calibri" panose="020F0502020204030204"/>
                  <a:cs typeface="Calibri"/>
                  <a:hlinkClick r:id="rId6"/>
                </a:rPr>
                <a:t>https://designlab.eng.rpi.edu/edn/projects/capstone-support-dev/repository/112/entry/Rubrics/Needs%20and%20Requirements%20rubric.docx</a:t>
              </a:r>
              <a:r>
                <a:rPr lang="en-US" sz="1050" dirty="0">
                  <a:latin typeface="Calibri" panose="020F0502020204030204"/>
                  <a:cs typeface="Calibri"/>
                </a:rPr>
                <a:t> </a:t>
              </a:r>
            </a:p>
            <a:p>
              <a:pPr marL="628650" lvl="1" indent="-171450" defTabSz="685800">
                <a:lnSpc>
                  <a:spcPct val="100000"/>
                </a:lnSpc>
                <a:spcBef>
                  <a:spcPts val="600"/>
                </a:spcBef>
              </a:pPr>
              <a:r>
                <a:rPr lang="en-US" sz="1050" dirty="0">
                  <a:latin typeface="Calibri" panose="020F0502020204030204"/>
                  <a:cs typeface="Calibri"/>
                </a:rPr>
                <a:t>Each team member shall post their observations/comments in the Needs &amp; Requirements Design Forum Thread</a:t>
              </a:r>
            </a:p>
            <a:p>
              <a:pPr marL="628650" lvl="1" indent="-171450" defTabSz="685800">
                <a:lnSpc>
                  <a:spcPct val="100000"/>
                </a:lnSpc>
                <a:spcBef>
                  <a:spcPts val="600"/>
                </a:spcBef>
              </a:pPr>
              <a:r>
                <a:rPr lang="en-US" sz="1050" dirty="0">
                  <a:solidFill>
                    <a:prstClr val="black"/>
                  </a:solidFill>
                  <a:latin typeface="Calibri" panose="020F0502020204030204"/>
                  <a:ea typeface="+mn-lt"/>
                  <a:cs typeface="Calibri" panose="020F0502020204030204"/>
                </a:rPr>
                <a:t>Update Needs/</a:t>
              </a:r>
              <a:r>
                <a:rPr lang="en-US" sz="1050" dirty="0" err="1">
                  <a:solidFill>
                    <a:prstClr val="black"/>
                  </a:solidFill>
                  <a:latin typeface="Calibri" panose="020F0502020204030204"/>
                  <a:ea typeface="+mn-lt"/>
                  <a:cs typeface="Calibri" panose="020F0502020204030204"/>
                </a:rPr>
                <a:t>Reqs</a:t>
              </a:r>
              <a:r>
                <a:rPr lang="en-US" sz="1050" dirty="0">
                  <a:solidFill>
                    <a:prstClr val="black"/>
                  </a:solidFill>
                  <a:latin typeface="Calibri" panose="020F0502020204030204"/>
                  <a:ea typeface="+mn-lt"/>
                  <a:cs typeface="Calibri" panose="020F0502020204030204"/>
                </a:rPr>
                <a:t> Workbook based on feedback and post to Repository</a:t>
              </a:r>
            </a:p>
            <a:p>
              <a:pPr marL="171450" indent="-171450" defTabSz="685800">
                <a:lnSpc>
                  <a:spcPct val="100000"/>
                </a:lnSpc>
                <a:spcBef>
                  <a:spcPts val="600"/>
                </a:spcBef>
              </a:pPr>
              <a:r>
                <a:rPr lang="en-US" sz="1450" dirty="0">
                  <a:solidFill>
                    <a:prstClr val="black"/>
                  </a:solidFill>
                  <a:latin typeface="Calibri" panose="020F0502020204030204"/>
                  <a:ea typeface="+mn-lt"/>
                  <a:cs typeface="Calibri" panose="020F0502020204030204"/>
                </a:rPr>
                <a:t>Post results of product Benchmarking to Background Info forum</a:t>
              </a: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94</a:t>
            </a:fld>
            <a:endParaRPr lang="en-US" sz="1200" dirty="0"/>
          </a:p>
        </p:txBody>
      </p:sp>
      <p:sp>
        <p:nvSpPr>
          <p:cNvPr id="15" name="Callout: Bent Line with Border and Accent Bar 14">
            <a:extLst>
              <a:ext uri="{FF2B5EF4-FFF2-40B4-BE49-F238E27FC236}">
                <a16:creationId xmlns:a16="http://schemas.microsoft.com/office/drawing/2014/main" id="{4266A300-59F9-4C72-B46F-E04D4E45C176}"/>
              </a:ext>
            </a:extLst>
          </p:cNvPr>
          <p:cNvSpPr/>
          <p:nvPr/>
        </p:nvSpPr>
        <p:spPr>
          <a:xfrm>
            <a:off x="8382000" y="228600"/>
            <a:ext cx="1600200" cy="1600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Need to note that the N&amp;R spreadsheet will be GRADED</a:t>
            </a:r>
          </a:p>
        </p:txBody>
      </p:sp>
    </p:spTree>
    <p:extLst>
      <p:ext uri="{BB962C8B-B14F-4D97-AF65-F5344CB8AC3E}">
        <p14:creationId xmlns:p14="http://schemas.microsoft.com/office/powerpoint/2010/main" val="29355539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95</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11" name="Picture 10" descr="A screenshot of a chart&#10;&#10;Description automatically generated">
            <a:extLst>
              <a:ext uri="{FF2B5EF4-FFF2-40B4-BE49-F238E27FC236}">
                <a16:creationId xmlns:a16="http://schemas.microsoft.com/office/drawing/2014/main" id="{E294B93D-F5EA-9EAF-5A89-25FEECBDC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939" y="1841938"/>
            <a:ext cx="7332121" cy="3379449"/>
          </a:xfrm>
          <a:prstGeom prst="rect">
            <a:avLst/>
          </a:prstGeom>
        </p:spPr>
      </p:pic>
      <p:sp>
        <p:nvSpPr>
          <p:cNvPr id="4" name="Callout: Bent Line with Border and Accent Bar 3">
            <a:extLst>
              <a:ext uri="{FF2B5EF4-FFF2-40B4-BE49-F238E27FC236}">
                <a16:creationId xmlns:a16="http://schemas.microsoft.com/office/drawing/2014/main" id="{BC5489BD-FD4E-A627-FDC2-032765719415}"/>
              </a:ext>
            </a:extLst>
          </p:cNvPr>
          <p:cNvSpPr/>
          <p:nvPr/>
        </p:nvSpPr>
        <p:spPr>
          <a:xfrm>
            <a:off x="8305800" y="3080027"/>
            <a:ext cx="1447800" cy="1066800"/>
          </a:xfrm>
          <a:prstGeom prst="accentBorderCallout2">
            <a:avLst>
              <a:gd name="adj1" fmla="val 18750"/>
              <a:gd name="adj2" fmla="val -8333"/>
              <a:gd name="adj3" fmla="val 18750"/>
              <a:gd name="adj4" fmla="val -16667"/>
              <a:gd name="adj5" fmla="val 65747"/>
              <a:gd name="adj6" fmla="val -7178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Update w/ new image</a:t>
            </a:r>
          </a:p>
        </p:txBody>
      </p:sp>
    </p:spTree>
    <p:extLst>
      <p:ext uri="{BB962C8B-B14F-4D97-AF65-F5344CB8AC3E}">
        <p14:creationId xmlns:p14="http://schemas.microsoft.com/office/powerpoint/2010/main" val="22904576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a:t>
            </a:r>
            <a:r>
              <a:rPr lang="en-US" dirty="0">
                <a:highlight>
                  <a:srgbClr val="FFFF00"/>
                </a:highlight>
              </a:rPr>
              <a:t>Scaffolding</a:t>
            </a:r>
            <a:r>
              <a:rPr lang="en-US" dirty="0"/>
              <a:t> Progression</a:t>
            </a:r>
          </a:p>
        </p:txBody>
      </p:sp>
    </p:spTree>
    <p:extLst>
      <p:ext uri="{BB962C8B-B14F-4D97-AF65-F5344CB8AC3E}">
        <p14:creationId xmlns:p14="http://schemas.microsoft.com/office/powerpoint/2010/main" val="35082342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325400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550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98</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5837601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10181921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10.xml><?xml version="1.0" encoding="utf-8"?>
<p:tagLst xmlns:a="http://schemas.openxmlformats.org/drawingml/2006/main" xmlns:r="http://schemas.openxmlformats.org/officeDocument/2006/relationships" xmlns:p="http://schemas.openxmlformats.org/presentationml/2006/main">
  <p:tag name="SLIDO_ELEMENT" val="footer"/>
</p:tagLst>
</file>

<file path=ppt/tags/tag11.xml><?xml version="1.0" encoding="utf-8"?>
<p:tagLst xmlns:a="http://schemas.openxmlformats.org/drawingml/2006/main" xmlns:r="http://schemas.openxmlformats.org/officeDocument/2006/relationships" xmlns:p="http://schemas.openxmlformats.org/presentationml/2006/main">
  <p:tag name="SLIDO_METADATA" val="eyJUaW1lc3RhbXAiOjE3MDIwNTMwNjB9"/>
  <p:tag name="SLIDO_TYPE" val="SlidoPoll"/>
  <p:tag name="SLIDO_POLL_UUID" val="167e1d92-e319-4346-b6d1-77310ea653b4"/>
  <p:tag name="SLIDO_TIMELINE" val="W3sicG9sbFF1ZXN0aW9uVXVpZCI6ImYzMGVmMDQ2LWRjN2YtNDYxZS05ZmRiLWM3NjhlMjliNzg3YSIsInNob3dSZXN1bHRzIjpmYWxzZSwic2hvd0NvcnJlY3RBbnN3ZXJzIjpmYWxzZSwidm90aW5nTG9ja2VkIjpmYWxzZX0seyJwb2xsUXVlc3Rpb25VdWlkIjoiZjMwZWYwNDYtZGM3Zi00NjFlLTlmZGItYzc2OGUyOWI3ODdhIiwic2hvd1Jlc3VsdHMiOnRydWUsInNob3dDb3JyZWN0QW5zd2VycyI6ZmFsc2UsInZvdGluZ0xvY2tlZCI6ZmFsc2V9XQ=="/>
</p:tagLst>
</file>

<file path=ppt/tags/tag12.xml><?xml version="1.0" encoding="utf-8"?>
<p:tagLst xmlns:a="http://schemas.openxmlformats.org/drawingml/2006/main" xmlns:r="http://schemas.openxmlformats.org/officeDocument/2006/relationships" xmlns:p="http://schemas.openxmlformats.org/presentationml/2006/main">
  <p:tag name="SLIDO_ELEMENT" val="logo"/>
</p:tagLst>
</file>

<file path=ppt/tags/tag1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4.xml><?xml version="1.0" encoding="utf-8"?>
<p:tagLst xmlns:a="http://schemas.openxmlformats.org/drawingml/2006/main" xmlns:r="http://schemas.openxmlformats.org/officeDocument/2006/relationships" xmlns:p="http://schemas.openxmlformats.org/presentationml/2006/main">
  <p:tag name="SLIDO_ELEMENT" val="title"/>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ELEMENT" val="logo"/>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footer"/>
</p:tagLst>
</file>

<file path=ppt/tags/tag6.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7.xml><?xml version="1.0" encoding="utf-8"?>
<p:tagLst xmlns:a="http://schemas.openxmlformats.org/drawingml/2006/main" xmlns:r="http://schemas.openxmlformats.org/officeDocument/2006/relationships" xmlns:p="http://schemas.openxmlformats.org/presentationml/2006/main">
  <p:tag name="SLIDO_ELEMENT" val="logo"/>
</p:tagLst>
</file>

<file path=ppt/tags/tag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9.xml><?xml version="1.0" encoding="utf-8"?>
<p:tagLst xmlns:a="http://schemas.openxmlformats.org/drawingml/2006/main" xmlns:r="http://schemas.openxmlformats.org/officeDocument/2006/relationships" xmlns:p="http://schemas.openxmlformats.org/presentationml/2006/main">
  <p:tag name="SLIDO_ELEMENT" val="titl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10577</Words>
  <Application>Microsoft Office PowerPoint</Application>
  <PresentationFormat>On-screen Show (4:3)</PresentationFormat>
  <Paragraphs>1753</Paragraphs>
  <Slides>171</Slides>
  <Notes>65</Notes>
  <HiddenSlides>8</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171</vt:i4>
      </vt:variant>
    </vt:vector>
  </HeadingPairs>
  <TitlesOfParts>
    <vt:vector size="185" baseType="lpstr">
      <vt:lpstr>游ゴシック Light</vt:lpstr>
      <vt:lpstr>Algerian</vt:lpstr>
      <vt:lpstr>Arial</vt:lpstr>
      <vt:lpstr>Calibri</vt:lpstr>
      <vt:lpstr>Calibri Light</vt:lpstr>
      <vt:lpstr>MS Mincho</vt:lpstr>
      <vt:lpstr>Roboto</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Welcome to Your Team!</vt:lpstr>
      <vt:lpstr>Welcome to Your Team!</vt:lpstr>
      <vt:lpstr>Faculty – Chief Engineers</vt:lpstr>
      <vt:lpstr>Student Expectations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25 mins - Ice Breaker</vt:lpstr>
      <vt:lpstr>The Process…</vt:lpstr>
      <vt:lpstr>Ice Breaker  JEC 3232 side </vt:lpstr>
      <vt:lpstr>PowerPoint Presentation</vt:lpstr>
      <vt:lpstr>PowerPoint Presentation</vt:lpstr>
      <vt:lpstr>PowerPoint Presentation</vt:lpstr>
      <vt:lpstr>40 min – Staff Introduction &amp; Project Launch</vt:lpstr>
      <vt:lpstr>15 min - Meet with Project Engineer</vt:lpstr>
      <vt:lpstr>10 min - Meet with Chief Engineer</vt:lpstr>
      <vt:lpstr>10 min – Review Project Description</vt:lpstr>
      <vt:lpstr>Engineering Design Process -  Scaffolding Progression</vt:lpstr>
      <vt:lpstr>20 min - Generate Project Questions</vt:lpstr>
      <vt:lpstr>20 min - Generate Project Questions</vt:lpstr>
      <vt:lpstr>Question Prompts</vt:lpstr>
      <vt:lpstr>5 min - Team Standards Agreement Intro</vt:lpstr>
      <vt:lpstr>5 min – Team-Building Retreat</vt:lpstr>
      <vt:lpstr>Team-Building Retreat</vt:lpstr>
      <vt:lpstr>Team-Building Retreat</vt:lpstr>
      <vt:lpstr>10 min – Wrap-up</vt:lpstr>
      <vt:lpstr>Wrap-up</vt:lpstr>
      <vt:lpstr>Action Items / Meeting Prep (previously called homework, to be completed BEFORE Meeting 2)</vt:lpstr>
      <vt:lpstr>Action Items / Meeting Prep (previously called homework, to be completed BEFORE Meeting 2)</vt:lpstr>
      <vt:lpstr>Day 2 Agenda</vt:lpstr>
      <vt:lpstr>Engineering Design Process -  Scaffolding Progression</vt:lpstr>
      <vt:lpstr>10 min – Design Lab Expectations Horse Race</vt:lpstr>
      <vt:lpstr>Action Item / Meeting Prep Categories</vt:lpstr>
      <vt:lpstr>PowerPoint Presentation</vt:lpstr>
      <vt:lpstr>15?? min – Group Ideation Process</vt:lpstr>
      <vt:lpstr>Team Ideation Poster Creation Activities</vt:lpstr>
      <vt:lpstr>Identifying Team Skills</vt:lpstr>
      <vt:lpstr>Team Ideation Poster</vt:lpstr>
      <vt:lpstr>15 min - Team Skill Assessment</vt:lpstr>
      <vt:lpstr>30 min - Classify and Assign Questions</vt:lpstr>
      <vt:lpstr>45 min - Customer Needs &amp;  Engineering Requirements Generation</vt:lpstr>
      <vt:lpstr>PowerPoint Presentation</vt:lpstr>
      <vt:lpstr>Generating Ideas for Your Needs</vt:lpstr>
      <vt:lpstr>15 min – Group Review of Needs &amp; Requirements</vt:lpstr>
      <vt:lpstr>Client Meeting 1 - Kickoff</vt:lpstr>
      <vt:lpstr>10 mins – Communication &amp; Documentation Policies</vt:lpstr>
      <vt:lpstr>Electronic Design Notebook (EDN)</vt:lpstr>
      <vt:lpstr>What Should I Document?</vt:lpstr>
      <vt:lpstr>5 min – Wrap-up</vt:lpstr>
      <vt:lpstr>Wrap-up</vt:lpstr>
      <vt:lpstr>Action Items / Meeting Prep (previously called homework, to be completed BEFORE Day 3)</vt:lpstr>
      <vt:lpstr>Day 3 &amp; 4 Activities</vt:lpstr>
      <vt:lpstr>Day 3 Agenda</vt:lpstr>
      <vt:lpstr>Engineering Design Process -  Scaffolding Progression</vt:lpstr>
      <vt:lpstr>30 min – Meet with CE (Day 3 or 4)</vt:lpstr>
      <vt:lpstr>45 min - Project Kick-Off Meeting</vt:lpstr>
      <vt:lpstr>30 min - Prior Presentation (if applicable)</vt:lpstr>
      <vt:lpstr>10 min - Engineering Design Process Q&amp;A</vt:lpstr>
      <vt:lpstr>10 min – Design Lab Expectations Horse Race</vt:lpstr>
      <vt:lpstr>Engineering Design Process Q&amp;A</vt:lpstr>
      <vt:lpstr>Developing Customer Needs</vt:lpstr>
      <vt:lpstr>Empathize with your Client</vt:lpstr>
      <vt:lpstr>15 min – Group Review of Needs &amp; Requirements</vt:lpstr>
      <vt:lpstr>PowerPoint Presentation</vt:lpstr>
      <vt:lpstr>Generating Ideas for Your Needs</vt:lpstr>
      <vt:lpstr>5 min – Wrap-up</vt:lpstr>
      <vt:lpstr>Action Items / Meeting Prep (what you might call homework, to be completed BEFORE Day 4)</vt:lpstr>
      <vt:lpstr>Day 4 Agenda</vt:lpstr>
      <vt:lpstr>Engineering Design Process -  Scaffolding Progression</vt:lpstr>
      <vt:lpstr>45 min - Project Kick-Off Meeting</vt:lpstr>
      <vt:lpstr>? min - Benchmarking</vt:lpstr>
      <vt:lpstr>Benchmarking Examples</vt:lpstr>
      <vt:lpstr>Benchmarking Examples</vt:lpstr>
      <vt:lpstr>Benchmarking - Evaluation</vt:lpstr>
      <vt:lpstr>Benchmarking - Evaluation</vt:lpstr>
      <vt:lpstr>55 min - Project Work </vt:lpstr>
      <vt:lpstr>Requirements for your Customer Needs</vt:lpstr>
      <vt:lpstr>30 min – Meet with CE (Day 3 or 4)</vt:lpstr>
      <vt:lpstr>10 min – Wrap-up</vt:lpstr>
      <vt:lpstr>Action Items / Meeting Prep (to be completed BEFORE Day 5)</vt:lpstr>
      <vt:lpstr>Day 5 Agenda</vt:lpstr>
      <vt:lpstr>Engineering Design Process -  Scaffolding Progression</vt:lpstr>
      <vt:lpstr>10 min - Concept Generation Q&amp;A</vt:lpstr>
      <vt:lpstr>65 Min - Concept Generation</vt:lpstr>
      <vt:lpstr>5 min – Create Forum Threads</vt:lpstr>
      <vt:lpstr>15 min – Project Work</vt:lpstr>
      <vt:lpstr>30 mins - Needs and Requirements</vt:lpstr>
      <vt:lpstr>Making Strong Needs and Requirements</vt:lpstr>
      <vt:lpstr>PowerPoint Presentation</vt:lpstr>
      <vt:lpstr>Examples of Making Needs Stronger for  Designing a Laptop</vt:lpstr>
      <vt:lpstr>Examples of Creating Strong Requirements</vt:lpstr>
      <vt:lpstr>Examples of Creating Strong Requirements</vt:lpstr>
      <vt:lpstr>Design Project – Create a Vehicle</vt:lpstr>
      <vt:lpstr>Design Project - Round 1</vt:lpstr>
      <vt:lpstr>Questions</vt:lpstr>
      <vt:lpstr>Design Project - Round 2</vt:lpstr>
      <vt:lpstr>Questions</vt:lpstr>
      <vt:lpstr>Design Project - Round 3</vt:lpstr>
      <vt:lpstr>Questions</vt:lpstr>
      <vt:lpstr>Design Project – Create a Vehicle Wrap-up</vt:lpstr>
      <vt:lpstr>70 mins - Enhance your Project’s Needs &amp; Requirements</vt:lpstr>
      <vt:lpstr>10 min – Wrap-up</vt:lpstr>
      <vt:lpstr>Wrap-up – Project Statement and Objectives (PSO)</vt:lpstr>
      <vt:lpstr>Wrap-up - Engineering Tools and Methods (ETM) </vt:lpstr>
      <vt:lpstr>Wrap-up - Documentation</vt:lpstr>
      <vt:lpstr>Wrap-up - Documentation</vt:lpstr>
      <vt:lpstr>Wrap-up - Documentation</vt:lpstr>
      <vt:lpstr>Action Items / Meeting Prep (to be completed BEFORE Day 6)</vt:lpstr>
      <vt:lpstr>Day 6 Agenda</vt:lpstr>
      <vt:lpstr>Engineering Design Process -  Scaffolding Progression</vt:lpstr>
      <vt:lpstr>10 min – Documentation &amp; EDN Usage Horse Race</vt:lpstr>
      <vt:lpstr>What is Engineering Documentation?</vt:lpstr>
      <vt:lpstr>Why Document?</vt:lpstr>
      <vt:lpstr>Corporate Communication &amp; Documentation  Policies Reminder</vt:lpstr>
      <vt:lpstr>Documentation Wrap up</vt:lpstr>
      <vt:lpstr>10 min - Project Statement &amp; Objectives Horse Race</vt:lpstr>
      <vt:lpstr>10 min - Engineering Tools and Methods (ETM) Horse Race</vt:lpstr>
      <vt:lpstr>50 min – Creation of Project Statement and Objectives &amp; Engineering Tools and Methods </vt:lpstr>
      <vt:lpstr>Long Term vs. Short Term</vt:lpstr>
      <vt:lpstr>10 min – Wrap-up</vt:lpstr>
      <vt:lpstr>Action Items / Meeting Prep (to be completed BEFORE Day 7)</vt:lpstr>
      <vt:lpstr>Day 7 Agenda</vt:lpstr>
      <vt:lpstr>Engineering Design Process -  Scaffolding Progression</vt:lpstr>
      <vt:lpstr>15 min – CE Time</vt:lpstr>
      <vt:lpstr>10 min - Technical Memo</vt:lpstr>
      <vt:lpstr>10 min - Technical Memo</vt:lpstr>
      <vt:lpstr>5 min – Wrap-up</vt:lpstr>
      <vt:lpstr>Action Items / Meeting Prep (to be completed BEFORE Day 8)</vt:lpstr>
      <vt:lpstr>Day 8 Agenda</vt:lpstr>
      <vt:lpstr>Engineering Design Process -  Scaffolding Progression</vt:lpstr>
      <vt:lpstr>10 min - Project Planning Horse Race</vt:lpstr>
      <vt:lpstr>Defining Meaningful Tasks</vt:lpstr>
      <vt:lpstr>Defining Meaningful Tasks aka “SMART”</vt:lpstr>
      <vt:lpstr>20 min - ‘Post-It Note’ Project Planning</vt:lpstr>
      <vt:lpstr>‘Post-It Note’ Project Planning Exercise</vt:lpstr>
      <vt:lpstr>10 Min - Reflecting on your New Project Plan</vt:lpstr>
      <vt:lpstr>10 min – Wrap-up</vt:lpstr>
      <vt:lpstr>Wrap-up</vt:lpstr>
      <vt:lpstr>Action Items/ Meeting Prep (to be completed BEFORE Day 9)</vt:lpstr>
      <vt:lpstr>Day 9 Agenda</vt:lpstr>
      <vt:lpstr>Engineering Design Process -  Scaffolding Progression</vt:lpstr>
      <vt:lpstr>40 min – Follow Team created Agenda</vt:lpstr>
      <vt:lpstr>15 min – PE Review Project Plan</vt:lpstr>
      <vt:lpstr>30 min – PE Review of Client Meeting PPT</vt:lpstr>
      <vt:lpstr>5 Min – Wrap-up</vt:lpstr>
      <vt:lpstr>Action Items / Meeting Prep (to be completed BEFORE Day 10)</vt:lpstr>
      <vt:lpstr>Day 10 Agenda</vt:lpstr>
      <vt:lpstr>Engineering Design Process -  Scaffolding Progression</vt:lpstr>
      <vt:lpstr>?? min – System Design </vt:lpstr>
      <vt:lpstr>System Design Report</vt:lpstr>
      <vt:lpstr>All Employee Meetings</vt:lpstr>
      <vt:lpstr>Board of Directors Review is coming up NEXT WEEK</vt:lpstr>
      <vt:lpstr>Engineering Design Process</vt:lpstr>
      <vt:lpstr>95 min – Poster Creation</vt:lpstr>
      <vt:lpstr>Detailed Individual Design Summary</vt:lpstr>
      <vt:lpstr>Revision History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2024-07-15T18:29:02Z</dcterms:modified>
</cp:coreProperties>
</file>