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Lst>
  <p:notesMasterIdLst>
    <p:notesMasterId r:id="rId168"/>
  </p:notesMasterIdLst>
  <p:sldIdLst>
    <p:sldId id="256" r:id="rId4"/>
    <p:sldId id="339" r:id="rId5"/>
    <p:sldId id="415" r:id="rId6"/>
    <p:sldId id="276" r:id="rId7"/>
    <p:sldId id="257" r:id="rId8"/>
    <p:sldId id="490" r:id="rId9"/>
    <p:sldId id="275" r:id="rId10"/>
    <p:sldId id="462" r:id="rId11"/>
    <p:sldId id="463" r:id="rId12"/>
    <p:sldId id="483" r:id="rId13"/>
    <p:sldId id="566" r:id="rId14"/>
    <p:sldId id="556" r:id="rId15"/>
    <p:sldId id="491" r:id="rId16"/>
    <p:sldId id="274" r:id="rId17"/>
    <p:sldId id="464" r:id="rId18"/>
    <p:sldId id="492" r:id="rId19"/>
    <p:sldId id="258" r:id="rId20"/>
    <p:sldId id="400" r:id="rId21"/>
    <p:sldId id="265" r:id="rId22"/>
    <p:sldId id="422" r:id="rId23"/>
    <p:sldId id="506" r:id="rId24"/>
    <p:sldId id="547" r:id="rId25"/>
    <p:sldId id="259" r:id="rId26"/>
    <p:sldId id="261" r:id="rId27"/>
    <p:sldId id="260" r:id="rId28"/>
    <p:sldId id="591" r:id="rId29"/>
    <p:sldId id="489" r:id="rId30"/>
    <p:sldId id="423" r:id="rId31"/>
    <p:sldId id="424" r:id="rId32"/>
    <p:sldId id="526" r:id="rId33"/>
    <p:sldId id="421" r:id="rId34"/>
    <p:sldId id="525" r:id="rId35"/>
    <p:sldId id="440" r:id="rId36"/>
    <p:sldId id="429" r:id="rId37"/>
    <p:sldId id="292" r:id="rId38"/>
    <p:sldId id="487" r:id="rId39"/>
    <p:sldId id="488" r:id="rId40"/>
    <p:sldId id="578" r:id="rId41"/>
    <p:sldId id="521" r:id="rId42"/>
    <p:sldId id="531" r:id="rId43"/>
    <p:sldId id="406" r:id="rId44"/>
    <p:sldId id="554" r:id="rId45"/>
    <p:sldId id="264" r:id="rId46"/>
    <p:sldId id="569" r:id="rId47"/>
    <p:sldId id="389" r:id="rId48"/>
    <p:sldId id="426" r:id="rId49"/>
    <p:sldId id="493" r:id="rId50"/>
    <p:sldId id="557" r:id="rId51"/>
    <p:sldId id="473" r:id="rId52"/>
    <p:sldId id="460" r:id="rId53"/>
    <p:sldId id="289" r:id="rId54"/>
    <p:sldId id="468" r:id="rId55"/>
    <p:sldId id="469" r:id="rId56"/>
    <p:sldId id="471" r:id="rId57"/>
    <p:sldId id="558" r:id="rId58"/>
    <p:sldId id="329" r:id="rId59"/>
    <p:sldId id="330" r:id="rId60"/>
    <p:sldId id="331" r:id="rId61"/>
    <p:sldId id="522" r:id="rId62"/>
    <p:sldId id="536" r:id="rId63"/>
    <p:sldId id="407" r:id="rId64"/>
    <p:sldId id="546" r:id="rId65"/>
    <p:sldId id="287" r:id="rId66"/>
    <p:sldId id="570" r:id="rId67"/>
    <p:sldId id="340" r:id="rId68"/>
    <p:sldId id="288" r:id="rId69"/>
    <p:sldId id="290" r:id="rId70"/>
    <p:sldId id="387" r:id="rId71"/>
    <p:sldId id="565" r:id="rId72"/>
    <p:sldId id="498" r:id="rId73"/>
    <p:sldId id="559" r:id="rId74"/>
    <p:sldId id="499" r:id="rId75"/>
    <p:sldId id="500" r:id="rId76"/>
    <p:sldId id="393" r:id="rId77"/>
    <p:sldId id="549" r:id="rId78"/>
    <p:sldId id="408" r:id="rId79"/>
    <p:sldId id="293" r:id="rId80"/>
    <p:sldId id="571" r:id="rId81"/>
    <p:sldId id="394" r:id="rId82"/>
    <p:sldId id="586" r:id="rId83"/>
    <p:sldId id="587" r:id="rId84"/>
    <p:sldId id="588" r:id="rId85"/>
    <p:sldId id="589" r:id="rId86"/>
    <p:sldId id="590" r:id="rId87"/>
    <p:sldId id="342" r:id="rId88"/>
    <p:sldId id="561" r:id="rId89"/>
    <p:sldId id="474" r:id="rId90"/>
    <p:sldId id="583" r:id="rId91"/>
    <p:sldId id="409" r:id="rId92"/>
    <p:sldId id="518" r:id="rId93"/>
    <p:sldId id="572" r:id="rId94"/>
    <p:sldId id="579" r:id="rId95"/>
    <p:sldId id="343" r:id="rId96"/>
    <p:sldId id="580" r:id="rId97"/>
    <p:sldId id="344" r:id="rId98"/>
    <p:sldId id="345" r:id="rId99"/>
    <p:sldId id="508" r:id="rId100"/>
    <p:sldId id="509" r:id="rId101"/>
    <p:sldId id="510" r:id="rId102"/>
    <p:sldId id="511" r:id="rId103"/>
    <p:sldId id="552" r:id="rId104"/>
    <p:sldId id="513" r:id="rId105"/>
    <p:sldId id="346" r:id="rId106"/>
    <p:sldId id="314" r:id="rId107"/>
    <p:sldId id="327" r:id="rId108"/>
    <p:sldId id="514" r:id="rId109"/>
    <p:sldId id="515" r:id="rId110"/>
    <p:sldId id="336" r:id="rId111"/>
    <p:sldId id="516" r:id="rId112"/>
    <p:sldId id="348" r:id="rId113"/>
    <p:sldId id="351" r:id="rId114"/>
    <p:sldId id="534" r:id="rId115"/>
    <p:sldId id="550" r:id="rId116"/>
    <p:sldId id="551" r:id="rId117"/>
    <p:sldId id="519" r:id="rId118"/>
    <p:sldId id="298" r:id="rId119"/>
    <p:sldId id="573" r:id="rId120"/>
    <p:sldId id="581" r:id="rId121"/>
    <p:sldId id="446" r:id="rId122"/>
    <p:sldId id="447" r:id="rId123"/>
    <p:sldId id="450" r:id="rId124"/>
    <p:sldId id="582" r:id="rId125"/>
    <p:sldId id="401" r:id="rId126"/>
    <p:sldId id="476" r:id="rId127"/>
    <p:sldId id="533" r:id="rId128"/>
    <p:sldId id="485" r:id="rId129"/>
    <p:sldId id="504" r:id="rId130"/>
    <p:sldId id="528" r:id="rId131"/>
    <p:sldId id="410" r:id="rId132"/>
    <p:sldId id="300" r:id="rId133"/>
    <p:sldId id="574" r:id="rId134"/>
    <p:sldId id="382" r:id="rId135"/>
    <p:sldId id="584" r:id="rId136"/>
    <p:sldId id="529" r:id="rId137"/>
    <p:sldId id="411" r:id="rId138"/>
    <p:sldId id="302" r:id="rId139"/>
    <p:sldId id="575" r:id="rId140"/>
    <p:sldId id="585" r:id="rId141"/>
    <p:sldId id="494" r:id="rId142"/>
    <p:sldId id="404" r:id="rId143"/>
    <p:sldId id="495" r:id="rId144"/>
    <p:sldId id="496" r:id="rId145"/>
    <p:sldId id="486" r:id="rId146"/>
    <p:sldId id="530" r:id="rId147"/>
    <p:sldId id="535" r:id="rId148"/>
    <p:sldId id="412" r:id="rId149"/>
    <p:sldId id="304" r:id="rId150"/>
    <p:sldId id="576" r:id="rId151"/>
    <p:sldId id="395" r:id="rId152"/>
    <p:sldId id="396" r:id="rId153"/>
    <p:sldId id="397" r:id="rId154"/>
    <p:sldId id="398" r:id="rId155"/>
    <p:sldId id="413" r:id="rId156"/>
    <p:sldId id="562" r:id="rId157"/>
    <p:sldId id="577" r:id="rId158"/>
    <p:sldId id="564" r:id="rId159"/>
    <p:sldId id="568" r:id="rId160"/>
    <p:sldId id="482" r:id="rId161"/>
    <p:sldId id="553" r:id="rId162"/>
    <p:sldId id="378" r:id="rId163"/>
    <p:sldId id="350" r:id="rId164"/>
    <p:sldId id="567" r:id="rId165"/>
    <p:sldId id="338" r:id="rId166"/>
    <p:sldId id="352" r:id="rId167"/>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437" autoAdjust="0"/>
    <p:restoredTop sz="92877" autoAdjust="0"/>
  </p:normalViewPr>
  <p:slideViewPr>
    <p:cSldViewPr>
      <p:cViewPr varScale="1">
        <p:scale>
          <a:sx n="88" d="100"/>
          <a:sy n="88" d="100"/>
        </p:scale>
        <p:origin x="701" y="82"/>
      </p:cViewPr>
      <p:guideLst>
        <p:guide orient="horz" pos="2160"/>
        <p:guide pos="2880"/>
      </p:guideLst>
    </p:cSldViewPr>
  </p:slideViewPr>
  <p:notesTextViewPr>
    <p:cViewPr>
      <p:scale>
        <a:sx n="200" d="100"/>
        <a:sy n="200" d="100"/>
      </p:scale>
      <p:origin x="0" y="0"/>
    </p:cViewPr>
  </p:notesTextViewPr>
  <p:sorterViewPr>
    <p:cViewPr varScale="1">
      <p:scale>
        <a:sx n="1" d="1"/>
        <a:sy n="1" d="1"/>
      </p:scale>
      <p:origin x="0" y="0"/>
    </p:cViewPr>
  </p:sorterViewPr>
  <p:notesViewPr>
    <p:cSldViewPr>
      <p:cViewPr varScale="1">
        <p:scale>
          <a:sx n="70" d="100"/>
          <a:sy n="70" d="100"/>
        </p:scale>
        <p:origin x="2995" y="7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slide" Target="slides/slide156.xml"/><Relationship Id="rId170" Type="http://schemas.openxmlformats.org/officeDocument/2006/relationships/presProps" Target="presProps.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5" Type="http://schemas.openxmlformats.org/officeDocument/2006/relationships/slide" Target="slides/slide92.xml"/><Relationship Id="rId160" Type="http://schemas.openxmlformats.org/officeDocument/2006/relationships/slide" Target="slides/slide157.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85" Type="http://schemas.openxmlformats.org/officeDocument/2006/relationships/slide" Target="slides/slide82.xml"/><Relationship Id="rId150" Type="http://schemas.openxmlformats.org/officeDocument/2006/relationships/slide" Target="slides/slide147.xml"/><Relationship Id="rId171" Type="http://schemas.openxmlformats.org/officeDocument/2006/relationships/viewProps" Target="viewProps.xml"/><Relationship Id="rId12" Type="http://schemas.openxmlformats.org/officeDocument/2006/relationships/slide" Target="slides/slide9.xml"/><Relationship Id="rId33" Type="http://schemas.openxmlformats.org/officeDocument/2006/relationships/slide" Target="slides/slide30.xml"/><Relationship Id="rId108" Type="http://schemas.openxmlformats.org/officeDocument/2006/relationships/slide" Target="slides/slide105.xml"/><Relationship Id="rId129" Type="http://schemas.openxmlformats.org/officeDocument/2006/relationships/slide" Target="slides/slide126.xml"/><Relationship Id="rId54" Type="http://schemas.openxmlformats.org/officeDocument/2006/relationships/slide" Target="slides/slide51.xml"/><Relationship Id="rId75" Type="http://schemas.openxmlformats.org/officeDocument/2006/relationships/slide" Target="slides/slide72.xml"/><Relationship Id="rId96" Type="http://schemas.openxmlformats.org/officeDocument/2006/relationships/slide" Target="slides/slide93.xml"/><Relationship Id="rId140" Type="http://schemas.openxmlformats.org/officeDocument/2006/relationships/slide" Target="slides/slide137.xml"/><Relationship Id="rId161" Type="http://schemas.openxmlformats.org/officeDocument/2006/relationships/slide" Target="slides/slide158.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slide" Target="slides/slide148.xml"/><Relationship Id="rId156" Type="http://schemas.openxmlformats.org/officeDocument/2006/relationships/slide" Target="slides/slide153.xml"/><Relationship Id="rId172" Type="http://schemas.openxmlformats.org/officeDocument/2006/relationships/theme" Target="theme/theme1.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167" Type="http://schemas.openxmlformats.org/officeDocument/2006/relationships/slide" Target="slides/slide164.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slide" Target="slides/slide15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slide" Target="slides/slide154.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73"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74" Type="http://schemas.microsoft.com/office/2018/10/relationships/authors" Target="authors.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164" Type="http://schemas.openxmlformats.org/officeDocument/2006/relationships/slide" Target="slides/slide161.xml"/><Relationship Id="rId169"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 Id="rId165" Type="http://schemas.openxmlformats.org/officeDocument/2006/relationships/slide" Target="slides/slide162.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 Id="rId80" Type="http://schemas.openxmlformats.org/officeDocument/2006/relationships/slide" Target="slides/slide77.xml"/><Relationship Id="rId155" Type="http://schemas.openxmlformats.org/officeDocument/2006/relationships/slide" Target="slides/slide152.xml"/><Relationship Id="rId17" Type="http://schemas.openxmlformats.org/officeDocument/2006/relationships/slide" Target="slides/slide14.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24" Type="http://schemas.openxmlformats.org/officeDocument/2006/relationships/slide" Target="slides/slide121.xml"/><Relationship Id="rId70" Type="http://schemas.openxmlformats.org/officeDocument/2006/relationships/slide" Target="slides/slide67.xml"/><Relationship Id="rId91" Type="http://schemas.openxmlformats.org/officeDocument/2006/relationships/slide" Target="slides/slide88.xml"/><Relationship Id="rId145" Type="http://schemas.openxmlformats.org/officeDocument/2006/relationships/slide" Target="slides/slide142.xml"/><Relationship Id="rId166" Type="http://schemas.openxmlformats.org/officeDocument/2006/relationships/slide" Target="slides/slide16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dgm:t>
        <a:bodyPr/>
        <a:lstStyle/>
        <a:p>
          <a:r>
            <a:rPr lang="en-US" sz="2400" dirty="0"/>
            <a:t>Student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Student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198" tIns="47100" rIns="94198" bIns="47100" rtlCol="0"/>
          <a:lstStyle>
            <a:lvl1pPr algn="l">
              <a:defRPr sz="1200"/>
            </a:lvl1pPr>
          </a:lstStyle>
          <a:p>
            <a:endParaRPr lang="en-US" dirty="0"/>
          </a:p>
        </p:txBody>
      </p:sp>
      <p:sp>
        <p:nvSpPr>
          <p:cNvPr id="3" name="Date Placeholder 2"/>
          <p:cNvSpPr>
            <a:spLocks noGrp="1"/>
          </p:cNvSpPr>
          <p:nvPr>
            <p:ph type="dt" idx="1"/>
          </p:nvPr>
        </p:nvSpPr>
        <p:spPr>
          <a:xfrm>
            <a:off x="4023094" y="0"/>
            <a:ext cx="3077739" cy="469424"/>
          </a:xfrm>
          <a:prstGeom prst="rect">
            <a:avLst/>
          </a:prstGeom>
        </p:spPr>
        <p:txBody>
          <a:bodyPr vert="horz" lIns="94198" tIns="47100" rIns="94198" bIns="47100" rtlCol="0"/>
          <a:lstStyle>
            <a:lvl1pPr algn="r">
              <a:defRPr sz="1200"/>
            </a:lvl1pPr>
          </a:lstStyle>
          <a:p>
            <a:fld id="{D0FE861C-486B-4E18-A0E9-A790238A915C}" type="datetimeFigureOut">
              <a:rPr lang="en-US" smtClean="0"/>
              <a:t>7/31/2024</a:t>
            </a:fld>
            <a:endParaRPr lang="en-US" dirty="0"/>
          </a:p>
        </p:txBody>
      </p:sp>
      <p:sp>
        <p:nvSpPr>
          <p:cNvPr id="4" name="Slide Image Placeholder 3"/>
          <p:cNvSpPr>
            <a:spLocks noGrp="1" noRot="1" noChangeAspect="1"/>
          </p:cNvSpPr>
          <p:nvPr>
            <p:ph type="sldImg" idx="2"/>
          </p:nvPr>
        </p:nvSpPr>
        <p:spPr>
          <a:xfrm>
            <a:off x="1203325" y="701675"/>
            <a:ext cx="4695825" cy="3521075"/>
          </a:xfrm>
          <a:prstGeom prst="rect">
            <a:avLst/>
          </a:prstGeom>
          <a:noFill/>
          <a:ln w="12700">
            <a:solidFill>
              <a:prstClr val="black"/>
            </a:solidFill>
          </a:ln>
        </p:spPr>
        <p:txBody>
          <a:bodyPr vert="horz" lIns="94198" tIns="47100" rIns="94198" bIns="47100" rtlCol="0" anchor="ctr"/>
          <a:lstStyle/>
          <a:p>
            <a:endParaRPr lang="en-US" dirty="0"/>
          </a:p>
        </p:txBody>
      </p:sp>
      <p:sp>
        <p:nvSpPr>
          <p:cNvPr id="5" name="Notes Placeholder 4"/>
          <p:cNvSpPr>
            <a:spLocks noGrp="1"/>
          </p:cNvSpPr>
          <p:nvPr>
            <p:ph type="body" sz="quarter" idx="3"/>
          </p:nvPr>
        </p:nvSpPr>
        <p:spPr>
          <a:xfrm>
            <a:off x="710248" y="4459527"/>
            <a:ext cx="5681980" cy="4224814"/>
          </a:xfrm>
          <a:prstGeom prst="rect">
            <a:avLst/>
          </a:prstGeom>
        </p:spPr>
        <p:txBody>
          <a:bodyPr vert="horz" lIns="94198" tIns="47100" rIns="94198" bIns="471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69424"/>
          </a:xfrm>
          <a:prstGeom prst="rect">
            <a:avLst/>
          </a:prstGeom>
        </p:spPr>
        <p:txBody>
          <a:bodyPr vert="horz" lIns="94198" tIns="47100" rIns="94198" bIns="4710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4" y="8917423"/>
            <a:ext cx="3077739" cy="469424"/>
          </a:xfrm>
          <a:prstGeom prst="rect">
            <a:avLst/>
          </a:prstGeom>
        </p:spPr>
        <p:txBody>
          <a:bodyPr vert="horz" lIns="94198" tIns="47100" rIns="94198" bIns="47100"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Begin discussion here about </a:t>
            </a:r>
            <a:r>
              <a:rPr lang="en-US" u="sng" dirty="0"/>
              <a:t>building on</a:t>
            </a:r>
            <a:r>
              <a:rPr lang="en-US" u="none" dirty="0"/>
              <a:t> what was learned in IED as opposed to IED refresher</a:t>
            </a:r>
            <a:endParaRPr lang="en-US" dirty="0"/>
          </a:p>
          <a:p>
            <a:r>
              <a:rPr lang="en-US"/>
              <a:t>Yogi Berra – If you don’t know where you are going, you’ll end up somewhere else</a:t>
            </a:r>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31</a:t>
            </a:fld>
            <a:endParaRPr lang="en-US" dirty="0"/>
          </a:p>
        </p:txBody>
      </p:sp>
    </p:spTree>
    <p:extLst>
      <p:ext uri="{BB962C8B-B14F-4D97-AF65-F5344CB8AC3E}">
        <p14:creationId xmlns:p14="http://schemas.microsoft.com/office/powerpoint/2010/main" val="1952191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33</a:t>
            </a:fld>
            <a:endParaRPr lang="en-US" dirty="0"/>
          </a:p>
        </p:txBody>
      </p:sp>
    </p:spTree>
    <p:extLst>
      <p:ext uri="{BB962C8B-B14F-4D97-AF65-F5344CB8AC3E}">
        <p14:creationId xmlns:p14="http://schemas.microsoft.com/office/powerpoint/2010/main" val="3617022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43</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44</a:t>
            </a:fld>
            <a:endParaRPr lang="en-US" dirty="0"/>
          </a:p>
        </p:txBody>
      </p:sp>
    </p:spTree>
    <p:extLst>
      <p:ext uri="{BB962C8B-B14F-4D97-AF65-F5344CB8AC3E}">
        <p14:creationId xmlns:p14="http://schemas.microsoft.com/office/powerpoint/2010/main" val="1808887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45</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49</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61</a:t>
            </a:fld>
            <a:endParaRPr lang="en-US" dirty="0"/>
          </a:p>
        </p:txBody>
      </p:sp>
    </p:spTree>
    <p:extLst>
      <p:ext uri="{BB962C8B-B14F-4D97-AF65-F5344CB8AC3E}">
        <p14:creationId xmlns:p14="http://schemas.microsoft.com/office/powerpoint/2010/main" val="42331035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63</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64</a:t>
            </a:fld>
            <a:endParaRPr lang="en-US" dirty="0"/>
          </a:p>
        </p:txBody>
      </p:sp>
    </p:spTree>
    <p:extLst>
      <p:ext uri="{BB962C8B-B14F-4D97-AF65-F5344CB8AC3E}">
        <p14:creationId xmlns:p14="http://schemas.microsoft.com/office/powerpoint/2010/main" val="5154370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65</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3</a:t>
            </a:r>
          </a:p>
        </p:txBody>
      </p:sp>
      <p:sp>
        <p:nvSpPr>
          <p:cNvPr id="4" name="Slide Number Placeholder 3"/>
          <p:cNvSpPr>
            <a:spLocks noGrp="1"/>
          </p:cNvSpPr>
          <p:nvPr>
            <p:ph type="sldNum" sz="quarter" idx="10"/>
          </p:nvPr>
        </p:nvSpPr>
        <p:spPr/>
        <p:txBody>
          <a:bodyPr/>
          <a:lstStyle/>
          <a:p>
            <a:fld id="{5C821964-560F-4BDB-BAAF-EC529F5D9B05}" type="slidenum">
              <a:rPr lang="en-US" smtClean="0"/>
              <a:t>68</a:t>
            </a:fld>
            <a:endParaRPr lang="en-US" dirty="0"/>
          </a:p>
        </p:txBody>
      </p:sp>
    </p:spTree>
    <p:extLst>
      <p:ext uri="{BB962C8B-B14F-4D97-AF65-F5344CB8AC3E}">
        <p14:creationId xmlns:p14="http://schemas.microsoft.com/office/powerpoint/2010/main" val="30043723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69</a:t>
            </a:fld>
            <a:endParaRPr lang="en-US" dirty="0"/>
          </a:p>
        </p:txBody>
      </p:sp>
    </p:spTree>
    <p:extLst>
      <p:ext uri="{BB962C8B-B14F-4D97-AF65-F5344CB8AC3E}">
        <p14:creationId xmlns:p14="http://schemas.microsoft.com/office/powerpoint/2010/main" val="4236980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3</a:t>
            </a:r>
          </a:p>
        </p:txBody>
      </p:sp>
      <p:sp>
        <p:nvSpPr>
          <p:cNvPr id="4" name="Slide Number Placeholder 3"/>
          <p:cNvSpPr>
            <a:spLocks noGrp="1"/>
          </p:cNvSpPr>
          <p:nvPr>
            <p:ph type="sldNum" sz="quarter" idx="10"/>
          </p:nvPr>
        </p:nvSpPr>
        <p:spPr/>
        <p:txBody>
          <a:bodyPr/>
          <a:lstStyle/>
          <a:p>
            <a:fld id="{5C821964-560F-4BDB-BAAF-EC529F5D9B05}" type="slidenum">
              <a:rPr lang="en-US" smtClean="0"/>
              <a:t>70</a:t>
            </a:fld>
            <a:endParaRPr lang="en-US" dirty="0"/>
          </a:p>
        </p:txBody>
      </p:sp>
    </p:spTree>
    <p:extLst>
      <p:ext uri="{BB962C8B-B14F-4D97-AF65-F5344CB8AC3E}">
        <p14:creationId xmlns:p14="http://schemas.microsoft.com/office/powerpoint/2010/main" val="37958671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77</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78</a:t>
            </a:fld>
            <a:endParaRPr lang="en-US" dirty="0"/>
          </a:p>
        </p:txBody>
      </p:sp>
    </p:spTree>
    <p:extLst>
      <p:ext uri="{BB962C8B-B14F-4D97-AF65-F5344CB8AC3E}">
        <p14:creationId xmlns:p14="http://schemas.microsoft.com/office/powerpoint/2010/main" val="2663221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80</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87</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88</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91</a:t>
            </a:fld>
            <a:endParaRPr lang="en-US" dirty="0"/>
          </a:p>
        </p:txBody>
      </p:sp>
    </p:spTree>
    <p:extLst>
      <p:ext uri="{BB962C8B-B14F-4D97-AF65-F5344CB8AC3E}">
        <p14:creationId xmlns:p14="http://schemas.microsoft.com/office/powerpoint/2010/main" val="20985038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92</a:t>
            </a:fld>
            <a:endParaRPr lang="en-US" dirty="0"/>
          </a:p>
        </p:txBody>
      </p:sp>
    </p:spTree>
    <p:extLst>
      <p:ext uri="{BB962C8B-B14F-4D97-AF65-F5344CB8AC3E}">
        <p14:creationId xmlns:p14="http://schemas.microsoft.com/office/powerpoint/2010/main" val="27870354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93</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94</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Capture these for our notes</a:t>
            </a:r>
          </a:p>
        </p:txBody>
      </p:sp>
      <p:sp>
        <p:nvSpPr>
          <p:cNvPr id="4" name="Slide Number Placeholder 3"/>
          <p:cNvSpPr>
            <a:spLocks noGrp="1"/>
          </p:cNvSpPr>
          <p:nvPr>
            <p:ph type="sldNum" sz="quarter" idx="5"/>
          </p:nvPr>
        </p:nvSpPr>
        <p:spPr/>
        <p:txBody>
          <a:bodyPr/>
          <a:lstStyle/>
          <a:p>
            <a:fld id="{DF811066-0135-4CAA-8AD4-89A97190AC00}" type="slidenum">
              <a:rPr lang="en-US" smtClean="0"/>
              <a:t>12</a:t>
            </a:fld>
            <a:endParaRPr lang="en-US" dirty="0"/>
          </a:p>
        </p:txBody>
      </p:sp>
    </p:spTree>
    <p:extLst>
      <p:ext uri="{BB962C8B-B14F-4D97-AF65-F5344CB8AC3E}">
        <p14:creationId xmlns:p14="http://schemas.microsoft.com/office/powerpoint/2010/main" val="862975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 </a:t>
            </a:r>
          </a:p>
        </p:txBody>
      </p:sp>
      <p:sp>
        <p:nvSpPr>
          <p:cNvPr id="4" name="Slide Number Placeholder 3"/>
          <p:cNvSpPr>
            <a:spLocks noGrp="1"/>
          </p:cNvSpPr>
          <p:nvPr>
            <p:ph type="sldNum" sz="quarter" idx="5"/>
          </p:nvPr>
        </p:nvSpPr>
        <p:spPr/>
        <p:txBody>
          <a:bodyPr/>
          <a:lstStyle/>
          <a:p>
            <a:fld id="{DF811066-0135-4CAA-8AD4-89A97190AC00}" type="slidenum">
              <a:rPr lang="en-US" smtClean="0"/>
              <a:t>101</a:t>
            </a:fld>
            <a:endParaRPr lang="en-US" dirty="0"/>
          </a:p>
        </p:txBody>
      </p:sp>
    </p:spTree>
    <p:extLst>
      <p:ext uri="{BB962C8B-B14F-4D97-AF65-F5344CB8AC3E}">
        <p14:creationId xmlns:p14="http://schemas.microsoft.com/office/powerpoint/2010/main" val="26177506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 </a:t>
            </a:r>
          </a:p>
        </p:txBody>
      </p:sp>
      <p:sp>
        <p:nvSpPr>
          <p:cNvPr id="4" name="Slide Number Placeholder 3"/>
          <p:cNvSpPr>
            <a:spLocks noGrp="1"/>
          </p:cNvSpPr>
          <p:nvPr>
            <p:ph type="sldNum" sz="quarter" idx="5"/>
          </p:nvPr>
        </p:nvSpPr>
        <p:spPr/>
        <p:txBody>
          <a:bodyPr/>
          <a:lstStyle/>
          <a:p>
            <a:fld id="{DF811066-0135-4CAA-8AD4-89A97190AC00}" type="slidenum">
              <a:rPr lang="en-US" smtClean="0"/>
              <a:t>102</a:t>
            </a:fld>
            <a:endParaRPr lang="en-US" dirty="0"/>
          </a:p>
        </p:txBody>
      </p:sp>
    </p:spTree>
    <p:extLst>
      <p:ext uri="{BB962C8B-B14F-4D97-AF65-F5344CB8AC3E}">
        <p14:creationId xmlns:p14="http://schemas.microsoft.com/office/powerpoint/2010/main" val="10014965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xfrm>
            <a:off x="1165225" y="692150"/>
            <a:ext cx="4605338" cy="3452813"/>
          </a:xfrm>
        </p:spPr>
      </p:sp>
      <p:sp>
        <p:nvSpPr>
          <p:cNvPr id="169987" name="Rectangle 3"/>
          <p:cNvSpPr>
            <a:spLocks noGrp="1" noChangeArrowheads="1"/>
          </p:cNvSpPr>
          <p:nvPr>
            <p:ph type="body" idx="1"/>
          </p:nvPr>
        </p:nvSpPr>
        <p:spPr>
          <a:noFill/>
          <a:ln/>
        </p:spPr>
        <p:txBody>
          <a:bodyPr/>
          <a:lstStyle/>
          <a:p>
            <a:endParaRPr lang="en-US" dirty="0">
              <a:latin typeface="Times New Roman"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65225" y="692150"/>
            <a:ext cx="4605338" cy="3452813"/>
          </a:xfrm>
        </p:spPr>
      </p:sp>
      <p:sp>
        <p:nvSpPr>
          <p:cNvPr id="198659" name="Rectangle 3"/>
          <p:cNvSpPr>
            <a:spLocks noGrp="1" noChangeArrowheads="1"/>
          </p:cNvSpPr>
          <p:nvPr>
            <p:ph type="body" idx="1"/>
          </p:nvPr>
        </p:nvSpPr>
        <p:spPr>
          <a:noFill/>
          <a:ln/>
        </p:spPr>
        <p:txBody>
          <a:bodyPr/>
          <a:lstStyle/>
          <a:p>
            <a:r>
              <a:rPr lang="en-US" dirty="0">
                <a:latin typeface="Times New Roman" pitchFamily="18" charset="0"/>
              </a:rPr>
              <a:t>Our chance to process this out!</a:t>
            </a:r>
          </a:p>
          <a:p>
            <a:r>
              <a:rPr lang="en-US" dirty="0">
                <a:latin typeface="Times New Roman" pitchFamily="18" charset="0"/>
              </a:rPr>
              <a:t>Some possible items: What is it used for? What kind of vehicle? How big? What kind of vehicle? To transport</a:t>
            </a:r>
            <a:r>
              <a:rPr lang="en-US" baseline="0" dirty="0">
                <a:latin typeface="Times New Roman" pitchFamily="18" charset="0"/>
              </a:rPr>
              <a:t> what (people)? How many people will it carry? What does it look like? What does it do? Does it move by itself? </a:t>
            </a:r>
            <a:endParaRPr lang="en-US" dirty="0">
              <a:latin typeface="Times New Roman"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xfrm>
            <a:off x="1165225" y="692150"/>
            <a:ext cx="4605338" cy="3452813"/>
          </a:xfrm>
        </p:spPr>
      </p:sp>
      <p:sp>
        <p:nvSpPr>
          <p:cNvPr id="169987" name="Rectangle 3"/>
          <p:cNvSpPr>
            <a:spLocks noGrp="1" noChangeArrowheads="1"/>
          </p:cNvSpPr>
          <p:nvPr>
            <p:ph type="body" idx="1"/>
          </p:nvPr>
        </p:nvSpPr>
        <p:spPr>
          <a:noFill/>
          <a:ln/>
        </p:spPr>
        <p:txBody>
          <a:bodyPr/>
          <a:lstStyle/>
          <a:p>
            <a:endParaRPr lang="en-US" dirty="0">
              <a:latin typeface="Times New Roman" pitchFamily="18" charset="0"/>
            </a:endParaRPr>
          </a:p>
        </p:txBody>
      </p:sp>
    </p:spTree>
    <p:extLst>
      <p:ext uri="{BB962C8B-B14F-4D97-AF65-F5344CB8AC3E}">
        <p14:creationId xmlns:p14="http://schemas.microsoft.com/office/powerpoint/2010/main" val="14840920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65225" y="692150"/>
            <a:ext cx="4605338" cy="3452813"/>
          </a:xfrm>
        </p:spPr>
      </p:sp>
      <p:sp>
        <p:nvSpPr>
          <p:cNvPr id="198659" name="Rectangle 3"/>
          <p:cNvSpPr>
            <a:spLocks noGrp="1" noChangeArrowheads="1"/>
          </p:cNvSpPr>
          <p:nvPr>
            <p:ph type="body" idx="1"/>
          </p:nvPr>
        </p:nvSpPr>
        <p:spPr>
          <a:noFill/>
          <a:ln/>
        </p:spPr>
        <p:txBody>
          <a:bodyPr/>
          <a:lstStyle/>
          <a:p>
            <a:r>
              <a:rPr lang="en-US" dirty="0">
                <a:latin typeface="Times New Roman" pitchFamily="18" charset="0"/>
              </a:rPr>
              <a:t>Our chance to process this out!</a:t>
            </a:r>
          </a:p>
        </p:txBody>
      </p:sp>
    </p:spTree>
    <p:extLst>
      <p:ext uri="{BB962C8B-B14F-4D97-AF65-F5344CB8AC3E}">
        <p14:creationId xmlns:p14="http://schemas.microsoft.com/office/powerpoint/2010/main" val="7210433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xfrm>
            <a:off x="1165225" y="692150"/>
            <a:ext cx="4605338" cy="3452813"/>
          </a:xfrm>
        </p:spPr>
      </p:sp>
      <p:sp>
        <p:nvSpPr>
          <p:cNvPr id="169987" name="Rectangle 3"/>
          <p:cNvSpPr>
            <a:spLocks noGrp="1" noChangeArrowheads="1"/>
          </p:cNvSpPr>
          <p:nvPr>
            <p:ph type="body" idx="1"/>
          </p:nvPr>
        </p:nvSpPr>
        <p:spPr>
          <a:noFill/>
          <a:ln/>
        </p:spPr>
        <p:txBody>
          <a:bodyPr/>
          <a:lstStyle/>
          <a:p>
            <a:endParaRPr lang="en-US" dirty="0">
              <a:latin typeface="Times New Roman"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65225" y="692150"/>
            <a:ext cx="4605338" cy="3452813"/>
          </a:xfrm>
        </p:spPr>
      </p:sp>
      <p:sp>
        <p:nvSpPr>
          <p:cNvPr id="198659" name="Rectangle 3"/>
          <p:cNvSpPr>
            <a:spLocks noGrp="1" noChangeArrowheads="1"/>
          </p:cNvSpPr>
          <p:nvPr>
            <p:ph type="body" idx="1"/>
          </p:nvPr>
        </p:nvSpPr>
        <p:spPr>
          <a:noFill/>
          <a:ln/>
        </p:spPr>
        <p:txBody>
          <a:bodyPr/>
          <a:lstStyle/>
          <a:p>
            <a:r>
              <a:rPr lang="en-US" dirty="0">
                <a:latin typeface="Times New Roman" pitchFamily="18" charset="0"/>
              </a:rPr>
              <a:t>Our chance to process this out!</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117</a:t>
            </a:fld>
            <a:endParaRPr lang="en-US" dirty="0"/>
          </a:p>
        </p:txBody>
      </p:sp>
    </p:spTree>
    <p:extLst>
      <p:ext uri="{BB962C8B-B14F-4D97-AF65-F5344CB8AC3E}">
        <p14:creationId xmlns:p14="http://schemas.microsoft.com/office/powerpoint/2010/main" val="339807778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118</a:t>
            </a:fld>
            <a:endParaRPr lang="en-US" dirty="0"/>
          </a:p>
        </p:txBody>
      </p:sp>
    </p:spTree>
    <p:extLst>
      <p:ext uri="{BB962C8B-B14F-4D97-AF65-F5344CB8AC3E}">
        <p14:creationId xmlns:p14="http://schemas.microsoft.com/office/powerpoint/2010/main" val="3823590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119</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122</a:t>
            </a:fld>
            <a:endParaRPr lang="en-US" dirty="0"/>
          </a:p>
        </p:txBody>
      </p:sp>
    </p:spTree>
    <p:extLst>
      <p:ext uri="{BB962C8B-B14F-4D97-AF65-F5344CB8AC3E}">
        <p14:creationId xmlns:p14="http://schemas.microsoft.com/office/powerpoint/2010/main" val="30315535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123</a:t>
            </a:fld>
            <a:endParaRPr lang="en-US" dirty="0"/>
          </a:p>
        </p:txBody>
      </p:sp>
    </p:spTree>
    <p:extLst>
      <p:ext uri="{BB962C8B-B14F-4D97-AF65-F5344CB8AC3E}">
        <p14:creationId xmlns:p14="http://schemas.microsoft.com/office/powerpoint/2010/main" val="24185745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124</a:t>
            </a:fld>
            <a:endParaRPr lang="en-US" dirty="0"/>
          </a:p>
        </p:txBody>
      </p:sp>
    </p:spTree>
    <p:extLst>
      <p:ext uri="{BB962C8B-B14F-4D97-AF65-F5344CB8AC3E}">
        <p14:creationId xmlns:p14="http://schemas.microsoft.com/office/powerpoint/2010/main" val="369727986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128</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131</a:t>
            </a:fld>
            <a:endParaRPr lang="en-US" dirty="0"/>
          </a:p>
        </p:txBody>
      </p:sp>
    </p:spTree>
    <p:extLst>
      <p:ext uri="{BB962C8B-B14F-4D97-AF65-F5344CB8AC3E}">
        <p14:creationId xmlns:p14="http://schemas.microsoft.com/office/powerpoint/2010/main" val="15166960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137</a:t>
            </a:fld>
            <a:endParaRPr lang="en-US" dirty="0"/>
          </a:p>
        </p:txBody>
      </p:sp>
    </p:spTree>
    <p:extLst>
      <p:ext uri="{BB962C8B-B14F-4D97-AF65-F5344CB8AC3E}">
        <p14:creationId xmlns:p14="http://schemas.microsoft.com/office/powerpoint/2010/main" val="22862265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138</a:t>
            </a:fld>
            <a:endParaRPr lang="en-US" dirty="0"/>
          </a:p>
        </p:txBody>
      </p:sp>
    </p:spTree>
    <p:extLst>
      <p:ext uri="{BB962C8B-B14F-4D97-AF65-F5344CB8AC3E}">
        <p14:creationId xmlns:p14="http://schemas.microsoft.com/office/powerpoint/2010/main" val="81653067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141</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142</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17</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148</a:t>
            </a:fld>
            <a:endParaRPr lang="en-US" dirty="0"/>
          </a:p>
        </p:txBody>
      </p:sp>
    </p:spTree>
    <p:extLst>
      <p:ext uri="{BB962C8B-B14F-4D97-AF65-F5344CB8AC3E}">
        <p14:creationId xmlns:p14="http://schemas.microsoft.com/office/powerpoint/2010/main" val="113880055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149</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155</a:t>
            </a:fld>
            <a:endParaRPr lang="en-US" dirty="0"/>
          </a:p>
        </p:txBody>
      </p:sp>
    </p:spTree>
    <p:extLst>
      <p:ext uri="{BB962C8B-B14F-4D97-AF65-F5344CB8AC3E}">
        <p14:creationId xmlns:p14="http://schemas.microsoft.com/office/powerpoint/2010/main" val="300570142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156</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BFB2-EE6D-D9B9-55BE-657A384B4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25D30-E006-0CCF-A379-F498CB18D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EFBFD-4345-F499-AD72-9968E081F677}"/>
              </a:ext>
            </a:extLst>
          </p:cNvPr>
          <p:cNvSpPr>
            <a:spLocks noGrp="1"/>
          </p:cNvSpPr>
          <p:nvPr>
            <p:ph type="body" idx="1"/>
          </p:nvPr>
        </p:nvSpPr>
        <p:spPr/>
        <p:txBody>
          <a:bodyPr/>
          <a:lstStyle/>
          <a:p>
            <a:r>
              <a:rPr lang="en-US" dirty="0"/>
              <a:t>Day 9</a:t>
            </a:r>
          </a:p>
          <a:p>
            <a:endParaRPr lang="en-US" dirty="0"/>
          </a:p>
        </p:txBody>
      </p:sp>
      <p:sp>
        <p:nvSpPr>
          <p:cNvPr id="4" name="Slide Number Placeholder 3">
            <a:extLst>
              <a:ext uri="{FF2B5EF4-FFF2-40B4-BE49-F238E27FC236}">
                <a16:creationId xmlns:a16="http://schemas.microsoft.com/office/drawing/2014/main" id="{40E3939F-618D-36D3-328B-35DE6F5FD6C3}"/>
              </a:ext>
            </a:extLst>
          </p:cNvPr>
          <p:cNvSpPr>
            <a:spLocks noGrp="1"/>
          </p:cNvSpPr>
          <p:nvPr>
            <p:ph type="sldNum" sz="quarter" idx="10"/>
          </p:nvPr>
        </p:nvSpPr>
        <p:spPr/>
        <p:txBody>
          <a:bodyPr/>
          <a:lstStyle/>
          <a:p>
            <a:fld id="{5C821964-560F-4BDB-BAAF-EC529F5D9B05}" type="slidenum">
              <a:rPr lang="en-US" smtClean="0"/>
              <a:t>159</a:t>
            </a:fld>
            <a:endParaRPr lang="en-US" dirty="0"/>
          </a:p>
        </p:txBody>
      </p:sp>
    </p:spTree>
    <p:extLst>
      <p:ext uri="{BB962C8B-B14F-4D97-AF65-F5344CB8AC3E}">
        <p14:creationId xmlns:p14="http://schemas.microsoft.com/office/powerpoint/2010/main" val="366786075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160</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21</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30</a:t>
            </a:fld>
            <a:endParaRPr lang="en-US" dirty="0"/>
          </a:p>
        </p:txBody>
      </p:sp>
    </p:spTree>
    <p:extLst>
      <p:ext uri="{BB962C8B-B14F-4D97-AF65-F5344CB8AC3E}">
        <p14:creationId xmlns:p14="http://schemas.microsoft.com/office/powerpoint/2010/main" val="1118400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513F1D-B2AA-48CF-93C4-F9C9035B693D}" type="datetime1">
              <a:rPr lang="en-US" smtClean="0"/>
              <a:t>7/31/2024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21CB-5BB2-49FE-A24C-634DDCE3D048}" type="datetime1">
              <a:rPr lang="en-US" smtClean="0"/>
              <a:t>7/31/2024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E696-AAED-4211-8FBC-08CFB93FFA9E}" type="datetime1">
              <a:rPr lang="en-US" smtClean="0"/>
              <a:t>7/31/2024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A997CF-7B20-4037-8BB1-29DEE50F02AE}" type="datetime1">
              <a:rPr lang="en-US" smtClean="0"/>
              <a:t>7/31/2024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F6846-6ABD-46BF-BC24-C049DB9A2E81}" type="datetime1">
              <a:rPr lang="en-US" smtClean="0"/>
              <a:t>7/31/2024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702CF-3A95-40F7-B3FF-C7ACABDA521C}" type="datetime1">
              <a:rPr lang="en-US" smtClean="0"/>
              <a:t>7/31/2024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B6DBD-D619-476C-A397-43FAB1B8FBF8}" type="datetime1">
              <a:rPr lang="en-US" smtClean="0"/>
              <a:t>7/31/2024</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2898-4514-43E7-8F08-E2BF9B58C8B3}" type="datetime1">
              <a:rPr lang="en-US" smtClean="0"/>
              <a:t>7/31/2024</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441A-0BAC-4952-AEC7-804CF968087C}" type="datetime1">
              <a:rPr lang="en-US" smtClean="0"/>
              <a:t>7/31/2024</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6033-F7CB-4E51-A93B-A78296EA5E62}" type="datetime1">
              <a:rPr lang="en-US" smtClean="0"/>
              <a:t>7/31/2024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776EA7-9C35-46B6-B9DB-FF0ADC37837B}" type="datetime1">
              <a:rPr lang="en-US" smtClean="0"/>
              <a:t>7/31/2024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EC58-201F-4D04-9156-B136F8447585}" type="datetime1">
              <a:rPr lang="en-US" smtClean="0"/>
              <a:t>7/31/2024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2D5F1-911D-4491-8EEA-C2317AD3850A}" type="datetime1">
              <a:rPr lang="en-US" smtClean="0"/>
              <a:t>7/31/2024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2E5C9-FB0E-491A-A38A-C4A45A87FCC9}" type="datetime1">
              <a:rPr lang="en-US" smtClean="0"/>
              <a:t>7/31/2024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ADD67-4450-48DE-B33D-B16558549A02}" type="datetime1">
              <a:rPr lang="en-US" smtClean="0"/>
              <a:t>7/31/2024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2787DC-5E04-4CA3-8038-0D285C245AE6}" type="datetime1">
              <a:rPr lang="en-US" smtClean="0"/>
              <a:t>7/31/2024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45AE-B20B-4E6A-9DE4-F8FD45E32BB2}" type="datetime1">
              <a:rPr lang="en-US" smtClean="0"/>
              <a:t>7/31/2024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EED8B-7C15-4B6C-ACFF-A11CE195747F}" type="datetime1">
              <a:rPr lang="en-US" smtClean="0"/>
              <a:t>7/31/2024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458E4-984F-4265-A75F-5738CAD3C9C7}" type="datetime1">
              <a:rPr lang="en-US" smtClean="0"/>
              <a:t>7/31/2024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D6CF5-1CF5-4EB6-9763-76F030CDC0A3}" type="datetime1">
              <a:rPr lang="en-US" smtClean="0"/>
              <a:t>7/31/2024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B517-0625-484D-A470-34676D65FB5B}" type="datetime1">
              <a:rPr lang="en-US" smtClean="0"/>
              <a:t>7/31/2024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139A-1B98-42B3-98CD-F1AC60E96582}" type="datetime1">
              <a:rPr lang="en-US" smtClean="0"/>
              <a:t>7/31/2024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D7704-E511-4B55-A70E-9C0CB04EB5B5}" type="datetime1">
              <a:rPr lang="en-US" smtClean="0"/>
              <a:t>7/31/2024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052704-FA72-4C57-8162-5A410785F17F}" type="datetime1">
              <a:rPr lang="en-US" smtClean="0"/>
              <a:t>7/31/2024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5F94EF-CEBE-4BB9-BD2E-D4B5F0B5A003}" type="datetime1">
              <a:rPr lang="en-US" smtClean="0"/>
              <a:t>7/31/2024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C9A1-080F-4081-A9B6-14ED6624200E}" type="datetime1">
              <a:rPr lang="en-US" smtClean="0"/>
              <a:t>7/31/2024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FF09-FEB5-4309-BAE4-619043613F09}" type="datetime1">
              <a:rPr lang="en-US" smtClean="0"/>
              <a:t>7/31/2024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833EA-2445-4601-B311-ED5E98BECADB}" type="datetime1">
              <a:rPr lang="en-US" smtClean="0"/>
              <a:t>7/31/2024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0B92-8069-4533-A3E9-97D271154CB6}" type="datetime1">
              <a:rPr lang="en-US" smtClean="0"/>
              <a:t>7/31/2024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E84CA-8EB9-496F-96CD-9BDC9583437D}" type="datetime1">
              <a:rPr lang="en-US" smtClean="0"/>
              <a:t>7/31/2024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15C4-9F9C-4149-BE4D-08125668915A}" type="datetime1">
              <a:rPr lang="en-US" smtClean="0"/>
              <a:t>7/31/2024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C13D4-7426-4595-A306-E8BD12F4766C}" type="datetime1">
              <a:rPr lang="en-US" smtClean="0"/>
              <a:t>7/31/2024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6B048-E9D0-4C1F-B98C-60472DB25604}" type="datetime1">
              <a:rPr lang="en-US" smtClean="0"/>
              <a:t>7/31/2024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EC0D-907B-42B8-9AE8-46C379D1B514}" type="datetime1">
              <a:rPr lang="en-US" smtClean="0"/>
              <a:t>7/31/2024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066E1-CACC-41F6-AF95-5F3B4F34AD66}" type="datetime1">
              <a:rPr lang="en-US" smtClean="0"/>
              <a:t>7/31/2024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D3F47-7496-4295-8C12-198760B09013}" type="datetime1">
              <a:rPr lang="en-US" smtClean="0"/>
              <a:t>7/31/2024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10.png"/><Relationship Id="rId3" Type="http://schemas.openxmlformats.org/officeDocument/2006/relationships/diagramLayout" Target="../diagrams/layout1.xml"/><Relationship Id="rId7" Type="http://schemas.openxmlformats.org/officeDocument/2006/relationships/image" Target="../media/image4.png"/><Relationship Id="rId12" Type="http://schemas.openxmlformats.org/officeDocument/2006/relationships/image" Target="../media/image9.sv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8.png"/><Relationship Id="rId5" Type="http://schemas.openxmlformats.org/officeDocument/2006/relationships/diagramColors" Target="../diagrams/colors1.xml"/><Relationship Id="rId10" Type="http://schemas.openxmlformats.org/officeDocument/2006/relationships/image" Target="../media/image7.svg"/><Relationship Id="rId4" Type="http://schemas.openxmlformats.org/officeDocument/2006/relationships/diagramQuickStyle" Target="../diagrams/quickStyle1.xml"/><Relationship Id="rId9" Type="http://schemas.openxmlformats.org/officeDocument/2006/relationships/image" Target="../media/image6.png"/><Relationship Id="rId14" Type="http://schemas.openxmlformats.org/officeDocument/2006/relationships/image" Target="../media/image11.sv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1.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Rubrics/Needs%20and%20Requirements%20rubric.docx" TargetMode="External"/><Relationship Id="rId1" Type="http://schemas.openxmlformats.org/officeDocument/2006/relationships/slideLayout" Target="../slideLayouts/slideLayout2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hyperlink" Target="https://rpi.percipio.com/" TargetMode="External"/><Relationship Id="rId2" Type="http://schemas.openxmlformats.org/officeDocument/2006/relationships/hyperlink" Target="https://designlab.eng.rpi.edu/edn/projects/capstone-support-dev/wiki/Project_Documentation" TargetMode="External"/><Relationship Id="rId1" Type="http://schemas.openxmlformats.org/officeDocument/2006/relationships/slideLayout" Target="../slideLayouts/slideLayout24.xml"/><Relationship Id="rId5" Type="http://schemas.openxmlformats.org/officeDocument/2006/relationships/hyperlink" Target="https://designlab.eng.rpi.edu/edn/projects/capstone-support-dev/wiki/Engineering_Tools_and_Methods_Worksheet" TargetMode="External"/><Relationship Id="rId4" Type="http://schemas.openxmlformats.org/officeDocument/2006/relationships/hyperlink" Target="https://designlab.eng.rpi.edu/edn/projects/capstone-support-dev/repository/112/raw/Course%20Documents/RMPL%20Safety%20Module%20Completion%20Instructions-Percipio%20.pdf" TargetMode="External"/></Relationships>
</file>

<file path=ppt/slides/_rels/slide116.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1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3" Type="http://schemas.openxmlformats.org/officeDocument/2006/relationships/hyperlink" Target="https://designlab.eng.rpi.edu/edn/projects/capstone-support-dev/wiki/Project_Statement_and_Objectives"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Engineering_Tools_and_Methods_Worksheet" TargetMode="Externa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1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hyperlink" Target="https://www.youtube.com/watch?v=L6WYJh1Ygoc" TargetMode="External"/><Relationship Id="rId2" Type="http://schemas.openxmlformats.org/officeDocument/2006/relationships/hyperlink" Target="https://www.youtube.com/watch?v=QwuwzBBThPY" TargetMode="External"/><Relationship Id="rId1" Type="http://schemas.openxmlformats.org/officeDocument/2006/relationships/slideLayout" Target="../slideLayouts/slideLayout24.xml"/><Relationship Id="rId4" Type="http://schemas.openxmlformats.org/officeDocument/2006/relationships/hyperlink" Target="https://designlab.eng.rpi.edu/edn/projects/capstone-support-dev/wiki/Templates_and_Forms" TargetMode="External"/></Relationships>
</file>

<file path=ppt/slides/_rels/slide136.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1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designlab.eng.rpi.edu/edn/projects/capstone-support-dev/wiki/Reflecting_on_your_New_Project_Plan" TargetMode="External"/><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Creating%20Versions%20from%20your%20Statement%20of%20Work.mp4" TargetMode="External"/><Relationship Id="rId2" Type="http://schemas.openxmlformats.org/officeDocument/2006/relationships/hyperlink" Target="https://designlab.eng.rpi.edu/edn/projects/capstone-support-dev/wiki/Risks_Associated_with_Project_Plans" TargetMode="External"/><Relationship Id="rId1" Type="http://schemas.openxmlformats.org/officeDocument/2006/relationships/slideLayout" Target="../slideLayouts/slideLayout24.xml"/></Relationships>
</file>

<file path=ppt/slides/_rels/slide147.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14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4.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24.xml"/></Relationships>
</file>

<file path=ppt/slides/_rels/slide15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2.xml"/><Relationship Id="rId1" Type="http://schemas.openxmlformats.org/officeDocument/2006/relationships/slideLayout" Target="../slideLayouts/slideLayout24.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4.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9.xml.rels><?xml version="1.0" encoding="UTF-8" standalone="yes"?>
<Relationships xmlns="http://schemas.openxmlformats.org/package/2006/relationships"><Relationship Id="rId3" Type="http://schemas.openxmlformats.org/officeDocument/2006/relationships/hyperlink" Target="https://designlab.eng.rpi.edu/edn/projects/capstone-support-dev/wiki/Board_of_Directors_Review" TargetMode="External"/><Relationship Id="rId2" Type="http://schemas.openxmlformats.org/officeDocument/2006/relationships/notesSlide" Target="../notesSlides/notesSlide64.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Tasks_and_Due_Date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slide" Target="slide130.xml"/><Relationship Id="rId3" Type="http://schemas.openxmlformats.org/officeDocument/2006/relationships/slide" Target="slide43.xml"/><Relationship Id="rId7" Type="http://schemas.openxmlformats.org/officeDocument/2006/relationships/slide" Target="slide116.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90.xml"/><Relationship Id="rId11" Type="http://schemas.openxmlformats.org/officeDocument/2006/relationships/slide" Target="slide154.xml"/><Relationship Id="rId5" Type="http://schemas.openxmlformats.org/officeDocument/2006/relationships/slide" Target="slide77.xml"/><Relationship Id="rId10" Type="http://schemas.openxmlformats.org/officeDocument/2006/relationships/slide" Target="slide147.xml"/><Relationship Id="rId4" Type="http://schemas.openxmlformats.org/officeDocument/2006/relationships/slide" Target="slide63.xml"/><Relationship Id="rId9" Type="http://schemas.openxmlformats.org/officeDocument/2006/relationships/slide" Target="slide13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3.xml"/><Relationship Id="rId7" Type="http://schemas.openxmlformats.org/officeDocument/2006/relationships/image" Target="../media/image19.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8.xml"/><Relationship Id="rId5" Type="http://schemas.openxmlformats.org/officeDocument/2006/relationships/tags" Target="../tags/tag5.xml"/><Relationship Id="rId4" Type="http://schemas.openxmlformats.org/officeDocument/2006/relationships/tags" Target="../tags/tag4.xml"/></Relationships>
</file>

<file path=ppt/slides/_rels/slide2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8.xml"/><Relationship Id="rId7" Type="http://schemas.openxmlformats.org/officeDocument/2006/relationships/image" Target="../media/image19.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18.xml"/><Relationship Id="rId5" Type="http://schemas.openxmlformats.org/officeDocument/2006/relationships/tags" Target="../tags/tag10.xml"/><Relationship Id="rId4" Type="http://schemas.openxmlformats.org/officeDocument/2006/relationships/tags" Target="../tags/tag9.xml"/></Relationships>
</file>

<file path=ppt/slides/_rels/slide2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13.xml"/><Relationship Id="rId7" Type="http://schemas.openxmlformats.org/officeDocument/2006/relationships/image" Target="../media/image19.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Layout" Target="../slideLayouts/slideLayout18.xml"/><Relationship Id="rId5" Type="http://schemas.openxmlformats.org/officeDocument/2006/relationships/tags" Target="../tags/tag15.xml"/><Relationship Id="rId4" Type="http://schemas.openxmlformats.org/officeDocument/2006/relationships/tags" Target="../tags/tag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ocs.google.com/spreadsheets/d/1P_wqMm3Eu2vV9AddlFigfpbTnq51wiNo8OvcZnW1cPw/edit#gid=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esignlab.eng.rpi.edu/edn/" TargetMode="External"/><Relationship Id="rId2" Type="http://schemas.openxmlformats.org/officeDocument/2006/relationships/hyperlink" Target="https://docs.google.com/spreadsheets/d/1P_wqMm3Eu2vV9AddlFigfpbTnq51wiNo8OvcZnW1cPw/edit#gid=0" TargetMode="External"/><Relationship Id="rId1" Type="http://schemas.openxmlformats.org/officeDocument/2006/relationships/slideLayout" Target="../slideLayouts/slideLayout24.xml"/><Relationship Id="rId4" Type="http://schemas.openxmlformats.org/officeDocument/2006/relationships/hyperlink" Target="https://designlab.eng.rpi.edu/edn/projects/capstone-support-dev/repository/112/raw/training/Capstone%20Introduction%20and%20Expectations%20Part%202.mp4"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designlab.eng.rpi.edu/edn/capstone-support/wiki/class1-assignments" TargetMode="External"/><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Needs%20and%20Requirements%20workbook.xlsx"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https://wheeldecide.com/?c1=Functionality&amp;c2=Performance&amp;c3=Quality&amp;c4=Usability&amp;c5=Accessibility&amp;c6=Reliability&amp;c7=Durability&amp;c8=Availability&amp;c9=Manufacturability&amp;c10=Maintainability&amp;c11=Environmental%20Impact&amp;c12=Wild%20Card&amp;c13=Interfaces" TargetMode="Externa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4.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mediasite.mms.rpi.edu/mediasite/Play/87d950eccc2942038b1d06530e9217841d" TargetMode="External"/><Relationship Id="rId2" Type="http://schemas.openxmlformats.org/officeDocument/2006/relationships/notesSlide" Target="../notesSlides/notesSlide24.xml"/><Relationship Id="rId1" Type="http://schemas.openxmlformats.org/officeDocument/2006/relationships/slideLayout" Target="../slideLayouts/slideLayout24.xml"/><Relationship Id="rId5" Type="http://schemas.openxmlformats.org/officeDocument/2006/relationships/hyperlink" Target="https://docs.google.com/spreadsheets/d/1YyuAUceBjjqBNjeVwXmJcqnEKxf7gu66obY1jszcvQQ/edit#gid=0" TargetMode="External"/><Relationship Id="rId4" Type="http://schemas.openxmlformats.org/officeDocument/2006/relationships/hyperlink" Target="https://mediasite.mms.rpi.edu/mediasite/Play/96dceab44ae7447d812f5a216afa97cf1d"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hyperlink" Target="https://wheeldecide.com/?c1=Functionality&amp;c2=Performance&amp;c3=Quality&amp;c4=Usability&amp;c5=Accessibility&amp;c6=Reliability&amp;c7=Durability&amp;c8=Availability&amp;c9=Manufacturability&amp;c10=Maintainability&amp;c11=Environmental%20Impact&amp;c12=Wild%20Card&amp;c13=Interfaces" TargetMode="Externa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4.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designlab.eng.rpi.edu/edn/projects/capstone-support-dev/wiki/Meeting_Minutes" TargetMode="External"/><Relationship Id="rId2" Type="http://schemas.openxmlformats.org/officeDocument/2006/relationships/hyperlink" Target="https://designlab.eng.rpi.edu/edn/projects/capstone-support-dev/repository/112/raw/training/Intro%20to%20the%20EDN.mp4" TargetMode="External"/><Relationship Id="rId1" Type="http://schemas.openxmlformats.org/officeDocument/2006/relationships/slideLayout" Target="../slideLayouts/slideLayout24.xml"/><Relationship Id="rId6" Type="http://schemas.openxmlformats.org/officeDocument/2006/relationships/hyperlink" Target="https://designlab.eng.rpi.edu/edn/projects/capstone-support-dev/repository/112/raw/Course%20Documents/RMPL%20Safety%20Module%20Completion%20Instructions-Percipio%20.pdf" TargetMode="External"/><Relationship Id="rId5" Type="http://schemas.openxmlformats.org/officeDocument/2006/relationships/hyperlink" Target="https://rpi.percipio.com/" TargetMode="External"/><Relationship Id="rId4" Type="http://schemas.openxmlformats.org/officeDocument/2006/relationships/hyperlink" Target="https://designlab.eng.rpi.edu/edn/projects/capstone-support-dev/wiki/Subversion_Clients#section-2"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31.xml"/><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hyperlink" Target="https://designlab.eng.rpi.edu/projects/capstone-support-dev/wiki%20-%20Playbook.pptx"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hyperlink" Target="https://mediasite.mms.rpi.edu/mediasite/Play/d78db44fd9f7424b9d8f4c72857f84371d" TargetMode="External"/><Relationship Id="rId1" Type="http://schemas.openxmlformats.org/officeDocument/2006/relationships/slideLayout" Target="../slideLayouts/slideLayout24.xml"/><Relationship Id="rId6" Type="http://schemas.openxmlformats.org/officeDocument/2006/relationships/hyperlink" Target="https://designlab.eng.rpi.edu/edn/projects/capstone-support-dev/repository/112/entry/Rubrics/Needs%20and%20Requirements%20rubric.docx" TargetMode="External"/><Relationship Id="rId5" Type="http://schemas.openxmlformats.org/officeDocument/2006/relationships/hyperlink" Target="https://designlab.eng.rpi.edu/edn/projects/capstone-support-dev/repository/112/raw/Course%20Documents/RMPL%20Safety%20Module%20Completion%20Instructions-Percipio%20.pdf" TargetMode="External"/><Relationship Id="rId4" Type="http://schemas.openxmlformats.org/officeDocument/2006/relationships/hyperlink" Target="https://rpi.percipio.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24.xml"/><Relationship Id="rId4" Type="http://schemas.openxmlformats.org/officeDocument/2006/relationships/image" Target="../media/image39.PNG"/></Relationships>
</file>

<file path=ppt/slides/_rels/slide9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 1 to 9</a:t>
            </a:r>
          </a:p>
          <a:p>
            <a:r>
              <a:rPr lang="en-US" dirty="0">
                <a:cs typeface="Calibri"/>
              </a:rPr>
              <a:t>In-Class Meetings</a:t>
            </a:r>
            <a:endParaRPr lang="en-US" dirty="0"/>
          </a:p>
        </p:txBody>
      </p:sp>
      <p:sp>
        <p:nvSpPr>
          <p:cNvPr id="4" name="Callout: Bent Line with Border and Accent Bar 3">
            <a:extLst>
              <a:ext uri="{FF2B5EF4-FFF2-40B4-BE49-F238E27FC236}">
                <a16:creationId xmlns:a16="http://schemas.microsoft.com/office/drawing/2014/main" id="{70C5B5FF-C716-0EDB-F3A0-562499798C0B}"/>
              </a:ext>
            </a:extLst>
          </p:cNvPr>
          <p:cNvSpPr/>
          <p:nvPr/>
        </p:nvSpPr>
        <p:spPr>
          <a:xfrm>
            <a:off x="6400800" y="4762500"/>
            <a:ext cx="2438400" cy="1752600"/>
          </a:xfrm>
          <a:prstGeom prst="accentBorderCallout2">
            <a:avLst>
              <a:gd name="adj1" fmla="val 18750"/>
              <a:gd name="adj2" fmla="val -8333"/>
              <a:gd name="adj3" fmla="val 18750"/>
              <a:gd name="adj4" fmla="val -16667"/>
              <a:gd name="adj5" fmla="val 54877"/>
              <a:gd name="adj6" fmla="val -5264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WARNING</a:t>
            </a:r>
          </a:p>
          <a:p>
            <a:pPr algn="ctr"/>
            <a:r>
              <a:rPr lang="en-US" dirty="0"/>
              <a:t>This whole document is a work in process and in massive flux</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0" name="Content Placeholder 9" descr="A screenshot of a computer&#10;&#10;Description automatically generated">
            <a:extLst>
              <a:ext uri="{FF2B5EF4-FFF2-40B4-BE49-F238E27FC236}">
                <a16:creationId xmlns:a16="http://schemas.microsoft.com/office/drawing/2014/main" id="{6F62C562-97E7-C935-1E7F-9285FC79F41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09338" y="1999672"/>
            <a:ext cx="7125324" cy="4228114"/>
          </a:xfrm>
        </p:spPr>
      </p:pic>
      <p:sp>
        <p:nvSpPr>
          <p:cNvPr id="6" name="Callout: Bent Line with Border and Accent Bar 5">
            <a:extLst>
              <a:ext uri="{FF2B5EF4-FFF2-40B4-BE49-F238E27FC236}">
                <a16:creationId xmlns:a16="http://schemas.microsoft.com/office/drawing/2014/main" id="{5443B5FC-D5EF-BEFF-5DB3-3A6D1D4593AB}"/>
              </a:ext>
            </a:extLst>
          </p:cNvPr>
          <p:cNvSpPr/>
          <p:nvPr/>
        </p:nvSpPr>
        <p:spPr>
          <a:xfrm>
            <a:off x="8305800" y="3080027"/>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w/ new image</a:t>
            </a:r>
          </a:p>
        </p:txBody>
      </p:sp>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CB738-A42B-0A40-3125-52AFC3BAAA9B}"/>
              </a:ext>
            </a:extLst>
          </p:cNvPr>
          <p:cNvSpPr>
            <a:spLocks noGrp="1"/>
          </p:cNvSpPr>
          <p:nvPr>
            <p:ph type="title"/>
          </p:nvPr>
        </p:nvSpPr>
        <p:spPr/>
        <p:txBody>
          <a:bodyPr>
            <a:normAutofit/>
          </a:bodyPr>
          <a:lstStyle/>
          <a:p>
            <a:r>
              <a:rPr lang="en-US" sz="2800" dirty="0"/>
              <a:t>Examples of Making Needs Stronger for </a:t>
            </a:r>
            <a:br>
              <a:rPr lang="en-US" sz="2800" dirty="0"/>
            </a:br>
            <a:r>
              <a:rPr lang="en-US" sz="2800" dirty="0"/>
              <a:t>Designing a Laptop</a:t>
            </a:r>
          </a:p>
        </p:txBody>
      </p:sp>
      <p:graphicFrame>
        <p:nvGraphicFramePr>
          <p:cNvPr id="4" name="Content Placeholder 3">
            <a:extLst>
              <a:ext uri="{FF2B5EF4-FFF2-40B4-BE49-F238E27FC236}">
                <a16:creationId xmlns:a16="http://schemas.microsoft.com/office/drawing/2014/main" id="{41CE82E2-E780-D482-2FAA-877DC124474C}"/>
              </a:ext>
            </a:extLst>
          </p:cNvPr>
          <p:cNvGraphicFramePr>
            <a:graphicFrameLocks noGrp="1"/>
          </p:cNvGraphicFramePr>
          <p:nvPr>
            <p:ph idx="1"/>
            <p:extLst>
              <p:ext uri="{D42A27DB-BD31-4B8C-83A1-F6EECF244321}">
                <p14:modId xmlns:p14="http://schemas.microsoft.com/office/powerpoint/2010/main" val="2639819783"/>
              </p:ext>
            </p:extLst>
          </p:nvPr>
        </p:nvGraphicFramePr>
        <p:xfrm>
          <a:off x="628650" y="1825625"/>
          <a:ext cx="7886700" cy="339598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594191726"/>
                    </a:ext>
                  </a:extLst>
                </a:gridCol>
                <a:gridCol w="3943350">
                  <a:extLst>
                    <a:ext uri="{9D8B030D-6E8A-4147-A177-3AD203B41FA5}">
                      <a16:colId xmlns:a16="http://schemas.microsoft.com/office/drawing/2014/main" val="2294756739"/>
                    </a:ext>
                  </a:extLst>
                </a:gridCol>
              </a:tblGrid>
              <a:tr h="3886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t>Weakly Stated Needs</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2100" dirty="0"/>
                        <a:t>Strongly Stated Needs</a:t>
                      </a:r>
                    </a:p>
                  </a:txBody>
                  <a:tcPr marL="68580" marR="68580" marT="34290" marB="34290"/>
                </a:tc>
                <a:extLst>
                  <a:ext uri="{0D108BD9-81ED-4DB2-BD59-A6C34878D82A}">
                    <a16:rowId xmlns:a16="http://schemas.microsoft.com/office/drawing/2014/main" val="1685047570"/>
                  </a:ext>
                </a:extLst>
              </a:tr>
              <a:tr h="525780">
                <a:tc>
                  <a:txBody>
                    <a:bodyPr/>
                    <a:lstStyle/>
                    <a:p>
                      <a:pPr marL="457200" indent="-457200">
                        <a:buFont typeface="Arial" panose="020B0604020202020204" pitchFamily="34" charset="0"/>
                        <a:buChar char="•"/>
                      </a:pPr>
                      <a:r>
                        <a:rPr lang="en-US" sz="1500" kern="1200" dirty="0">
                          <a:solidFill>
                            <a:schemeClr val="dk1"/>
                          </a:solidFill>
                          <a:latin typeface="+mn-lt"/>
                          <a:ea typeface="+mn-ea"/>
                          <a:cs typeface="+mn-cs"/>
                        </a:rPr>
                        <a:t>The project needs a 12V battery</a:t>
                      </a:r>
                    </a:p>
                  </a:txBody>
                  <a:tcPr marL="68580" marR="68580" marT="34290" marB="34290"/>
                </a:tc>
                <a:tc>
                  <a:txBody>
                    <a:bodyPr/>
                    <a:lstStyle/>
                    <a:p>
                      <a:pPr marL="342900" indent="-342900">
                        <a:buFont typeface="Arial" panose="020B0604020202020204" pitchFamily="34" charset="0"/>
                        <a:buChar char="•"/>
                      </a:pPr>
                      <a:r>
                        <a:rPr lang="en-US" sz="1500" kern="1200" dirty="0">
                          <a:solidFill>
                            <a:schemeClr val="dk1"/>
                          </a:solidFill>
                          <a:latin typeface="+mn-lt"/>
                          <a:ea typeface="+mn-ea"/>
                          <a:cs typeface="+mn-cs"/>
                        </a:rPr>
                        <a:t>The device needs to operate without connection to a wall outlet.</a:t>
                      </a:r>
                    </a:p>
                  </a:txBody>
                  <a:tcPr marL="68580" marR="68580" marT="34290" marB="34290"/>
                </a:tc>
                <a:extLst>
                  <a:ext uri="{0D108BD9-81ED-4DB2-BD59-A6C34878D82A}">
                    <a16:rowId xmlns:a16="http://schemas.microsoft.com/office/drawing/2014/main" val="1644638342"/>
                  </a:ext>
                </a:extLst>
              </a:tr>
              <a:tr h="525780">
                <a:tc>
                  <a:txBody>
                    <a:bodyPr/>
                    <a:lstStyle/>
                    <a:p>
                      <a:pPr marL="457200" indent="-457200">
                        <a:buFont typeface="Arial" panose="020B0604020202020204" pitchFamily="34" charset="0"/>
                        <a:buChar char="•"/>
                      </a:pPr>
                      <a:r>
                        <a:rPr lang="en-US" sz="1500" kern="1200" dirty="0">
                          <a:solidFill>
                            <a:schemeClr val="dk1"/>
                          </a:solidFill>
                          <a:latin typeface="+mn-lt"/>
                          <a:ea typeface="+mn-ea"/>
                          <a:cs typeface="+mn-cs"/>
                        </a:rPr>
                        <a:t>The user needs to get a beep when a problem occurs</a:t>
                      </a:r>
                    </a:p>
                  </a:txBody>
                  <a:tcPr marL="68580" marR="68580" marT="34290" marB="34290"/>
                </a:tc>
                <a:tc>
                  <a:txBody>
                    <a:bodyPr/>
                    <a:lstStyle/>
                    <a:p>
                      <a:pPr marL="342900" indent="-342900">
                        <a:buFont typeface="Arial" panose="020B0604020202020204" pitchFamily="34" charset="0"/>
                        <a:buChar char="•"/>
                      </a:pPr>
                      <a:r>
                        <a:rPr lang="en-US" sz="1500" kern="1200" dirty="0">
                          <a:solidFill>
                            <a:schemeClr val="dk1"/>
                          </a:solidFill>
                          <a:latin typeface="+mn-lt"/>
                          <a:ea typeface="+mn-ea"/>
                          <a:cs typeface="+mn-cs"/>
                        </a:rPr>
                        <a:t>The user needs to get an alert when a problem occurs.</a:t>
                      </a:r>
                    </a:p>
                  </a:txBody>
                  <a:tcPr marL="68580" marR="68580" marT="34290" marB="34290"/>
                </a:tc>
                <a:extLst>
                  <a:ext uri="{0D108BD9-81ED-4DB2-BD59-A6C34878D82A}">
                    <a16:rowId xmlns:a16="http://schemas.microsoft.com/office/drawing/2014/main" val="1533585442"/>
                  </a:ext>
                </a:extLst>
              </a:tr>
              <a:tr h="525780">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kern="1200" dirty="0">
                          <a:solidFill>
                            <a:schemeClr val="dk1"/>
                          </a:solidFill>
                          <a:latin typeface="+mn-lt"/>
                          <a:ea typeface="+mn-ea"/>
                          <a:cs typeface="+mn-cs"/>
                        </a:rPr>
                        <a:t>The system needs an on/off switch. </a:t>
                      </a:r>
                    </a:p>
                  </a:txBody>
                  <a:tcPr marL="68580" marR="68580" marT="34290" marB="34290"/>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kern="1200" dirty="0">
                          <a:solidFill>
                            <a:schemeClr val="dk1"/>
                          </a:solidFill>
                          <a:latin typeface="+mn-lt"/>
                          <a:ea typeface="+mn-ea"/>
                          <a:cs typeface="+mn-cs"/>
                        </a:rPr>
                        <a:t>The system should minimize power usage when its not in use.</a:t>
                      </a:r>
                    </a:p>
                  </a:txBody>
                  <a:tcPr marL="68580" marR="68580" marT="34290" marB="34290"/>
                </a:tc>
                <a:extLst>
                  <a:ext uri="{0D108BD9-81ED-4DB2-BD59-A6C34878D82A}">
                    <a16:rowId xmlns:a16="http://schemas.microsoft.com/office/drawing/2014/main" val="1941216847"/>
                  </a:ext>
                </a:extLst>
              </a:tr>
              <a:tr h="575310">
                <a:tc>
                  <a:txBody>
                    <a:bodyPr/>
                    <a:lstStyle/>
                    <a:p>
                      <a:pPr marL="461963" marR="0" lvl="0" indent="-4619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kern="1200" noProof="0" dirty="0">
                          <a:solidFill>
                            <a:schemeClr val="dk1"/>
                          </a:solidFill>
                          <a:latin typeface="+mn-lt"/>
                          <a:ea typeface="+mn-ea"/>
                          <a:cs typeface="+mn-cs"/>
                        </a:rPr>
                        <a:t>It needs to support expected loads AND the frame weight should be minimized.</a:t>
                      </a:r>
                    </a:p>
                  </a:txBody>
                  <a:tcPr marL="68580" marR="68580" marT="34290" marB="34290"/>
                </a:tc>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kern="1200" noProof="0" dirty="0">
                          <a:solidFill>
                            <a:schemeClr val="dk1"/>
                          </a:solidFill>
                          <a:latin typeface="+mn-lt"/>
                          <a:ea typeface="+mn-ea"/>
                          <a:cs typeface="+mn-cs"/>
                        </a:rPr>
                        <a:t>It needs to support expected loads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kern="1200" noProof="0" dirty="0">
                          <a:solidFill>
                            <a:schemeClr val="dk1"/>
                          </a:solidFill>
                          <a:latin typeface="+mn-lt"/>
                          <a:ea typeface="+mn-ea"/>
                          <a:cs typeface="+mn-cs"/>
                        </a:rPr>
                        <a:t>The frame weight should be minimized.</a:t>
                      </a:r>
                    </a:p>
                  </a:txBody>
                  <a:tcPr marL="68580" marR="68580" marT="34290" marB="34290"/>
                </a:tc>
                <a:extLst>
                  <a:ext uri="{0D108BD9-81ED-4DB2-BD59-A6C34878D82A}">
                    <a16:rowId xmlns:a16="http://schemas.microsoft.com/office/drawing/2014/main" val="706801432"/>
                  </a:ext>
                </a:extLst>
              </a:tr>
              <a:tr h="525780">
                <a:tc>
                  <a:txBody>
                    <a:bodyPr/>
                    <a:lstStyle/>
                    <a:p>
                      <a:pPr marL="457200" indent="-457200">
                        <a:buFont typeface="Arial" panose="020B0604020202020204" pitchFamily="34" charset="0"/>
                        <a:buChar char="•"/>
                      </a:pPr>
                      <a:r>
                        <a:rPr lang="en-US" sz="1500" kern="1200" dirty="0">
                          <a:solidFill>
                            <a:schemeClr val="dk1"/>
                          </a:solidFill>
                          <a:latin typeface="+mn-lt"/>
                          <a:ea typeface="+mn-ea"/>
                          <a:cs typeface="+mn-cs"/>
                        </a:rPr>
                        <a:t>It needs to be safe.</a:t>
                      </a:r>
                    </a:p>
                  </a:txBody>
                  <a:tcPr marL="68580" marR="68580" marT="34290" marB="34290"/>
                </a:tc>
                <a:tc>
                  <a:txBody>
                    <a:bodyPr/>
                    <a:lstStyle/>
                    <a:p>
                      <a:pPr marL="342900" indent="-342900">
                        <a:buFont typeface="Arial" panose="020B0604020202020204" pitchFamily="34" charset="0"/>
                        <a:buChar char="•"/>
                      </a:pPr>
                      <a:r>
                        <a:rPr lang="en-US" sz="1500" dirty="0"/>
                        <a:t>It must meet appropriate industry safety standards.</a:t>
                      </a:r>
                      <a:endParaRPr lang="en-US" sz="1500"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val="2195934561"/>
                  </a:ext>
                </a:extLst>
              </a:tr>
              <a:tr h="297180">
                <a:tc>
                  <a:txBody>
                    <a:bodyPr/>
                    <a:lstStyle/>
                    <a:p>
                      <a:pPr marL="457200" indent="-457200">
                        <a:buFont typeface="Arial" panose="020B0604020202020204" pitchFamily="34" charset="0"/>
                        <a:buChar char="•"/>
                      </a:pPr>
                      <a:r>
                        <a:rPr lang="en-US" sz="1500" kern="1200" dirty="0">
                          <a:solidFill>
                            <a:schemeClr val="dk1"/>
                          </a:solidFill>
                          <a:latin typeface="+mn-lt"/>
                          <a:ea typeface="+mn-ea"/>
                          <a:cs typeface="+mn-cs"/>
                        </a:rPr>
                        <a:t>It needs to be small</a:t>
                      </a:r>
                    </a:p>
                  </a:txBody>
                  <a:tcPr marL="68580" marR="68580" marT="34290" marB="34290"/>
                </a:tc>
                <a:tc>
                  <a:txBody>
                    <a:bodyPr/>
                    <a:lstStyle/>
                    <a:p>
                      <a:pPr marL="342900" indent="-342900">
                        <a:buFont typeface="Arial" panose="020B0604020202020204" pitchFamily="34" charset="0"/>
                        <a:buChar char="•"/>
                      </a:pPr>
                      <a:r>
                        <a:rPr lang="en-US" sz="1500" dirty="0"/>
                        <a:t>It must fit in a typical backpack.</a:t>
                      </a:r>
                    </a:p>
                  </a:txBody>
                  <a:tcPr marL="68580" marR="68580" marT="34290" marB="34290"/>
                </a:tc>
                <a:extLst>
                  <a:ext uri="{0D108BD9-81ED-4DB2-BD59-A6C34878D82A}">
                    <a16:rowId xmlns:a16="http://schemas.microsoft.com/office/drawing/2014/main" val="213490513"/>
                  </a:ext>
                </a:extLst>
              </a:tr>
            </a:tbl>
          </a:graphicData>
        </a:graphic>
      </p:graphicFrame>
      <p:sp>
        <p:nvSpPr>
          <p:cNvPr id="3" name="Slide Number Placeholder 2">
            <a:extLst>
              <a:ext uri="{FF2B5EF4-FFF2-40B4-BE49-F238E27FC236}">
                <a16:creationId xmlns:a16="http://schemas.microsoft.com/office/drawing/2014/main" id="{A3EDC1BE-E808-EB93-F5F6-54BBDFDA8B72}"/>
              </a:ext>
            </a:extLst>
          </p:cNvPr>
          <p:cNvSpPr>
            <a:spLocks noGrp="1"/>
          </p:cNvSpPr>
          <p:nvPr>
            <p:ph type="sldNum" sz="quarter" idx="12"/>
          </p:nvPr>
        </p:nvSpPr>
        <p:spPr/>
        <p:txBody>
          <a:bodyPr/>
          <a:lstStyle/>
          <a:p>
            <a:fld id="{CC48B151-73E6-4005-9E41-BAC149615E2B}" type="slidenum">
              <a:rPr lang="en-US" smtClean="0"/>
              <a:t>100</a:t>
            </a:fld>
            <a:endParaRPr lang="en-US" dirty="0"/>
          </a:p>
        </p:txBody>
      </p:sp>
    </p:spTree>
    <p:extLst>
      <p:ext uri="{BB962C8B-B14F-4D97-AF65-F5344CB8AC3E}">
        <p14:creationId xmlns:p14="http://schemas.microsoft.com/office/powerpoint/2010/main" val="104383282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CB738-A42B-0A40-3125-52AFC3BAAA9B}"/>
              </a:ext>
            </a:extLst>
          </p:cNvPr>
          <p:cNvSpPr>
            <a:spLocks noGrp="1"/>
          </p:cNvSpPr>
          <p:nvPr>
            <p:ph type="title"/>
          </p:nvPr>
        </p:nvSpPr>
        <p:spPr/>
        <p:txBody>
          <a:bodyPr/>
          <a:lstStyle/>
          <a:p>
            <a:r>
              <a:rPr lang="en-US" dirty="0"/>
              <a:t>Examples of Creating Strong Requirements</a:t>
            </a:r>
          </a:p>
        </p:txBody>
      </p:sp>
      <p:graphicFrame>
        <p:nvGraphicFramePr>
          <p:cNvPr id="4" name="Content Placeholder 3">
            <a:extLst>
              <a:ext uri="{FF2B5EF4-FFF2-40B4-BE49-F238E27FC236}">
                <a16:creationId xmlns:a16="http://schemas.microsoft.com/office/drawing/2014/main" id="{41CE82E2-E780-D482-2FAA-877DC124474C}"/>
              </a:ext>
            </a:extLst>
          </p:cNvPr>
          <p:cNvGraphicFramePr>
            <a:graphicFrameLocks noGrp="1"/>
          </p:cNvGraphicFramePr>
          <p:nvPr>
            <p:ph idx="1"/>
            <p:extLst>
              <p:ext uri="{D42A27DB-BD31-4B8C-83A1-F6EECF244321}">
                <p14:modId xmlns:p14="http://schemas.microsoft.com/office/powerpoint/2010/main" val="4153211239"/>
              </p:ext>
            </p:extLst>
          </p:nvPr>
        </p:nvGraphicFramePr>
        <p:xfrm>
          <a:off x="628650" y="1825625"/>
          <a:ext cx="7886700" cy="406908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594191726"/>
                    </a:ext>
                  </a:extLst>
                </a:gridCol>
                <a:gridCol w="3943350">
                  <a:extLst>
                    <a:ext uri="{9D8B030D-6E8A-4147-A177-3AD203B41FA5}">
                      <a16:colId xmlns:a16="http://schemas.microsoft.com/office/drawing/2014/main" val="2294756739"/>
                    </a:ext>
                  </a:extLst>
                </a:gridCol>
              </a:tblGrid>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t>Need</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2100" dirty="0"/>
                        <a:t>Requirement</a:t>
                      </a:r>
                    </a:p>
                  </a:txBody>
                  <a:tcPr marL="68580" marR="68580" marT="34290" marB="34290"/>
                </a:tc>
                <a:extLst>
                  <a:ext uri="{0D108BD9-81ED-4DB2-BD59-A6C34878D82A}">
                    <a16:rowId xmlns:a16="http://schemas.microsoft.com/office/drawing/2014/main" val="1685047570"/>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The device needs to operate portably.</a:t>
                      </a:r>
                    </a:p>
                  </a:txBody>
                  <a:tcPr marL="68580" marR="68580" marT="34290" marB="34290"/>
                </a:tc>
                <a:tc>
                  <a:txBody>
                    <a:bodyPr/>
                    <a:lstStyle/>
                    <a:p>
                      <a:pPr marL="342900" indent="-342900">
                        <a:buFont typeface="Arial" panose="020B0604020202020204" pitchFamily="34" charset="0"/>
                        <a:buChar char="•"/>
                      </a:pPr>
                      <a:r>
                        <a:rPr lang="en-US" sz="1500" dirty="0">
                          <a:solidFill>
                            <a:schemeClr val="tx1"/>
                          </a:solidFill>
                        </a:rPr>
                        <a:t>Operate for 24 hours.</a:t>
                      </a:r>
                    </a:p>
                    <a:p>
                      <a:pPr marL="342900" indent="-342900">
                        <a:buFont typeface="Arial" panose="020B0604020202020204" pitchFamily="34" charset="0"/>
                        <a:buChar char="•"/>
                      </a:pPr>
                      <a:r>
                        <a:rPr lang="en-US" sz="1500" dirty="0">
                          <a:solidFill>
                            <a:schemeClr val="tx1"/>
                          </a:solidFill>
                        </a:rPr>
                        <a:t>Maximum weight of 5 lbs. for entire laptop</a:t>
                      </a:r>
                    </a:p>
                  </a:txBody>
                  <a:tcPr marL="68580" marR="68580" marT="34290" marB="34290"/>
                </a:tc>
                <a:extLst>
                  <a:ext uri="{0D108BD9-81ED-4DB2-BD59-A6C34878D82A}">
                    <a16:rowId xmlns:a16="http://schemas.microsoft.com/office/drawing/2014/main" val="1644638342"/>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The user needs to get an alert when a problem occurs.</a:t>
                      </a:r>
                    </a:p>
                  </a:txBody>
                  <a:tcPr marL="68580" marR="68580" marT="34290" marB="34290"/>
                </a:tc>
                <a:tc>
                  <a:txBody>
                    <a:bodyPr/>
                    <a:lstStyle/>
                    <a:p>
                      <a:pPr marL="342900" indent="-342900">
                        <a:buFont typeface="Arial" panose="020B0604020202020204" pitchFamily="34" charset="0"/>
                        <a:buChar char="•"/>
                      </a:pPr>
                      <a:r>
                        <a:rPr lang="en-US" sz="1500" dirty="0">
                          <a:solidFill>
                            <a:schemeClr val="tx1"/>
                          </a:solidFill>
                        </a:rPr>
                        <a:t>Alerts must be received within 1 minute of a problem</a:t>
                      </a:r>
                    </a:p>
                  </a:txBody>
                  <a:tcPr marL="68580" marR="68580" marT="34290" marB="34290"/>
                </a:tc>
                <a:extLst>
                  <a:ext uri="{0D108BD9-81ED-4DB2-BD59-A6C34878D82A}">
                    <a16:rowId xmlns:a16="http://schemas.microsoft.com/office/drawing/2014/main" val="1533585442"/>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The system should minimize power usage when its not in use</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solidFill>
                            <a:schemeClr val="tx1"/>
                          </a:solidFill>
                        </a:rPr>
                        <a:t>The device can be turned back on after 12 hours In standby mode</a:t>
                      </a:r>
                    </a:p>
                  </a:txBody>
                  <a:tcPr marL="68580" marR="68580" marT="34290" marB="34290"/>
                </a:tc>
                <a:extLst>
                  <a:ext uri="{0D108BD9-81ED-4DB2-BD59-A6C34878D82A}">
                    <a16:rowId xmlns:a16="http://schemas.microsoft.com/office/drawing/2014/main" val="1577466217"/>
                  </a:ext>
                </a:extLst>
              </a:tr>
              <a:tr h="2971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The laptop weight should be minimized</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solidFill>
                            <a:schemeClr val="tx1"/>
                          </a:solidFill>
                        </a:rPr>
                        <a:t>Maximum weight of 3 lbs. for frame</a:t>
                      </a:r>
                    </a:p>
                    <a:p>
                      <a:pPr marL="342900" indent="-342900">
                        <a:buFont typeface="Arial" panose="020B0604020202020204" pitchFamily="34" charset="0"/>
                        <a:buChar char="•"/>
                      </a:pPr>
                      <a:r>
                        <a:rPr lang="en-US" sz="1500" dirty="0">
                          <a:solidFill>
                            <a:schemeClr val="tx1"/>
                          </a:solidFill>
                        </a:rPr>
                        <a:t>Maximum weight of 1lb. for electronics</a:t>
                      </a:r>
                    </a:p>
                    <a:p>
                      <a:pPr marL="342900" indent="-342900">
                        <a:buFont typeface="Arial" panose="020B0604020202020204" pitchFamily="34" charset="0"/>
                        <a:buChar char="•"/>
                      </a:pPr>
                      <a:r>
                        <a:rPr lang="en-US" sz="1500" dirty="0">
                          <a:solidFill>
                            <a:schemeClr val="tx1"/>
                          </a:solidFill>
                        </a:rPr>
                        <a:t>Maximum of 1lb. for battery</a:t>
                      </a:r>
                    </a:p>
                  </a:txBody>
                  <a:tcPr marL="68580" marR="68580" marT="34290" marB="34290"/>
                </a:tc>
                <a:extLst>
                  <a:ext uri="{0D108BD9-81ED-4DB2-BD59-A6C34878D82A}">
                    <a16:rowId xmlns:a16="http://schemas.microsoft.com/office/drawing/2014/main" val="1404021949"/>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It needs to support expected loads</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solidFill>
                            <a:schemeClr val="tx1"/>
                          </a:solidFill>
                        </a:rPr>
                        <a:t>Laptop lid must support at least 2 lbs. without breaking.</a:t>
                      </a:r>
                    </a:p>
                  </a:txBody>
                  <a:tcPr marL="68580" marR="68580" marT="34290" marB="34290"/>
                </a:tc>
                <a:extLst>
                  <a:ext uri="{0D108BD9-81ED-4DB2-BD59-A6C34878D82A}">
                    <a16:rowId xmlns:a16="http://schemas.microsoft.com/office/drawing/2014/main" val="706801432"/>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It must meet appropriate industry safety standards.</a:t>
                      </a:r>
                      <a:endParaRPr kumimoji="0" lang="en-US" sz="15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solidFill>
                            <a:schemeClr val="tx1"/>
                          </a:solidFill>
                        </a:rPr>
                        <a:t>Underwriter Labs – UL</a:t>
                      </a:r>
                    </a:p>
                    <a:p>
                      <a:pPr marL="342900" indent="-342900">
                        <a:buFont typeface="Arial" panose="020B0604020202020204" pitchFamily="34" charset="0"/>
                        <a:buChar char="•"/>
                      </a:pPr>
                      <a:r>
                        <a:rPr lang="en-US" sz="1500" dirty="0">
                          <a:solidFill>
                            <a:schemeClr val="tx1"/>
                          </a:solidFill>
                        </a:rPr>
                        <a:t>IEC IP rating – at least 41</a:t>
                      </a:r>
                    </a:p>
                  </a:txBody>
                  <a:tcPr marL="68580" marR="68580" marT="34290" marB="34290"/>
                </a:tc>
                <a:extLst>
                  <a:ext uri="{0D108BD9-81ED-4DB2-BD59-A6C34878D82A}">
                    <a16:rowId xmlns:a16="http://schemas.microsoft.com/office/drawing/2014/main" val="2195934561"/>
                  </a:ext>
                </a:extLst>
              </a:tr>
              <a:tr h="2971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It must fit in a typical backpack.</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solidFill>
                            <a:schemeClr val="tx1"/>
                          </a:solidFill>
                        </a:rPr>
                        <a:t>Maximum dimensions 18”x9”x2”</a:t>
                      </a:r>
                    </a:p>
                  </a:txBody>
                  <a:tcPr marL="68580" marR="68580" marT="34290" marB="34290"/>
                </a:tc>
                <a:extLst>
                  <a:ext uri="{0D108BD9-81ED-4DB2-BD59-A6C34878D82A}">
                    <a16:rowId xmlns:a16="http://schemas.microsoft.com/office/drawing/2014/main" val="213490513"/>
                  </a:ext>
                </a:extLst>
              </a:tr>
            </a:tbl>
          </a:graphicData>
        </a:graphic>
      </p:graphicFrame>
      <p:sp>
        <p:nvSpPr>
          <p:cNvPr id="3" name="Slide Number Placeholder 2">
            <a:extLst>
              <a:ext uri="{FF2B5EF4-FFF2-40B4-BE49-F238E27FC236}">
                <a16:creationId xmlns:a16="http://schemas.microsoft.com/office/drawing/2014/main" id="{85E9DA9B-F8E4-9BC5-C757-807A1C3F5E32}"/>
              </a:ext>
            </a:extLst>
          </p:cNvPr>
          <p:cNvSpPr>
            <a:spLocks noGrp="1"/>
          </p:cNvSpPr>
          <p:nvPr>
            <p:ph type="sldNum" sz="quarter" idx="12"/>
          </p:nvPr>
        </p:nvSpPr>
        <p:spPr/>
        <p:txBody>
          <a:bodyPr/>
          <a:lstStyle/>
          <a:p>
            <a:fld id="{CC48B151-73E6-4005-9E41-BAC149615E2B}" type="slidenum">
              <a:rPr lang="en-US" smtClean="0"/>
              <a:t>101</a:t>
            </a:fld>
            <a:endParaRPr lang="en-US" dirty="0"/>
          </a:p>
        </p:txBody>
      </p:sp>
    </p:spTree>
    <p:extLst>
      <p:ext uri="{BB962C8B-B14F-4D97-AF65-F5344CB8AC3E}">
        <p14:creationId xmlns:p14="http://schemas.microsoft.com/office/powerpoint/2010/main" val="386474977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CB738-A42B-0A40-3125-52AFC3BAAA9B}"/>
              </a:ext>
            </a:extLst>
          </p:cNvPr>
          <p:cNvSpPr>
            <a:spLocks noGrp="1"/>
          </p:cNvSpPr>
          <p:nvPr>
            <p:ph type="title"/>
          </p:nvPr>
        </p:nvSpPr>
        <p:spPr/>
        <p:txBody>
          <a:bodyPr/>
          <a:lstStyle/>
          <a:p>
            <a:r>
              <a:rPr lang="en-US" dirty="0"/>
              <a:t>Examples of Creating Strong Requirements</a:t>
            </a:r>
          </a:p>
        </p:txBody>
      </p:sp>
      <p:graphicFrame>
        <p:nvGraphicFramePr>
          <p:cNvPr id="4" name="Content Placeholder 3">
            <a:extLst>
              <a:ext uri="{FF2B5EF4-FFF2-40B4-BE49-F238E27FC236}">
                <a16:creationId xmlns:a16="http://schemas.microsoft.com/office/drawing/2014/main" id="{41CE82E2-E780-D482-2FAA-877DC124474C}"/>
              </a:ext>
            </a:extLst>
          </p:cNvPr>
          <p:cNvGraphicFramePr>
            <a:graphicFrameLocks noGrp="1"/>
          </p:cNvGraphicFramePr>
          <p:nvPr>
            <p:ph idx="1"/>
            <p:extLst>
              <p:ext uri="{D42A27DB-BD31-4B8C-83A1-F6EECF244321}">
                <p14:modId xmlns:p14="http://schemas.microsoft.com/office/powerpoint/2010/main" val="2963318927"/>
              </p:ext>
            </p:extLst>
          </p:nvPr>
        </p:nvGraphicFramePr>
        <p:xfrm>
          <a:off x="628650" y="1825625"/>
          <a:ext cx="7886700" cy="406908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594191726"/>
                    </a:ext>
                  </a:extLst>
                </a:gridCol>
                <a:gridCol w="3943350">
                  <a:extLst>
                    <a:ext uri="{9D8B030D-6E8A-4147-A177-3AD203B41FA5}">
                      <a16:colId xmlns:a16="http://schemas.microsoft.com/office/drawing/2014/main" val="2294756739"/>
                    </a:ext>
                  </a:extLst>
                </a:gridCol>
              </a:tblGrid>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t>Need</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2100" dirty="0"/>
                        <a:t>Requirement</a:t>
                      </a:r>
                    </a:p>
                  </a:txBody>
                  <a:tcPr marL="68580" marR="68580" marT="34290" marB="34290"/>
                </a:tc>
                <a:extLst>
                  <a:ext uri="{0D108BD9-81ED-4DB2-BD59-A6C34878D82A}">
                    <a16:rowId xmlns:a16="http://schemas.microsoft.com/office/drawing/2014/main" val="1685047570"/>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The device needs to operate portably.</a:t>
                      </a:r>
                    </a:p>
                  </a:txBody>
                  <a:tcPr marL="68580" marR="68580" marT="34290" marB="34290"/>
                </a:tc>
                <a:tc>
                  <a:txBody>
                    <a:bodyPr/>
                    <a:lstStyle/>
                    <a:p>
                      <a:pPr marL="342900" indent="-342900">
                        <a:buFont typeface="Arial" panose="020B0604020202020204" pitchFamily="34" charset="0"/>
                        <a:buChar char="•"/>
                      </a:pPr>
                      <a:r>
                        <a:rPr lang="en-US" sz="1500" dirty="0">
                          <a:solidFill>
                            <a:srgbClr val="FF0000"/>
                          </a:solidFill>
                        </a:rPr>
                        <a:t>Operate for 24 hours.</a:t>
                      </a:r>
                    </a:p>
                    <a:p>
                      <a:pPr marL="342900" indent="-342900">
                        <a:buFont typeface="Arial" panose="020B0604020202020204" pitchFamily="34" charset="0"/>
                        <a:buChar char="•"/>
                      </a:pPr>
                      <a:r>
                        <a:rPr lang="en-US" sz="1500" dirty="0">
                          <a:solidFill>
                            <a:srgbClr val="FF0000"/>
                          </a:solidFill>
                        </a:rPr>
                        <a:t>Maximum weight of 5 lbs. for entire laptop</a:t>
                      </a:r>
                    </a:p>
                  </a:txBody>
                  <a:tcPr marL="68580" marR="68580" marT="34290" marB="34290"/>
                </a:tc>
                <a:extLst>
                  <a:ext uri="{0D108BD9-81ED-4DB2-BD59-A6C34878D82A}">
                    <a16:rowId xmlns:a16="http://schemas.microsoft.com/office/drawing/2014/main" val="1644638342"/>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The user needs to get an alert when a problem occurs.</a:t>
                      </a:r>
                    </a:p>
                  </a:txBody>
                  <a:tcPr marL="68580" marR="68580" marT="34290" marB="34290"/>
                </a:tc>
                <a:tc>
                  <a:txBody>
                    <a:bodyPr/>
                    <a:lstStyle/>
                    <a:p>
                      <a:pPr marL="342900" indent="-342900">
                        <a:buFont typeface="Arial" panose="020B0604020202020204" pitchFamily="34" charset="0"/>
                        <a:buChar char="•"/>
                      </a:pPr>
                      <a:r>
                        <a:rPr lang="en-US" sz="1500" dirty="0"/>
                        <a:t>Alerts must be received within 1 minute of a problem</a:t>
                      </a:r>
                    </a:p>
                  </a:txBody>
                  <a:tcPr marL="68580" marR="68580" marT="34290" marB="34290"/>
                </a:tc>
                <a:extLst>
                  <a:ext uri="{0D108BD9-81ED-4DB2-BD59-A6C34878D82A}">
                    <a16:rowId xmlns:a16="http://schemas.microsoft.com/office/drawing/2014/main" val="1533585442"/>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The system should minimize power usage when its not in use</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t>The device can be turned back on after 12 hours In standby mode</a:t>
                      </a:r>
                    </a:p>
                  </a:txBody>
                  <a:tcPr marL="68580" marR="68580" marT="34290" marB="34290"/>
                </a:tc>
                <a:extLst>
                  <a:ext uri="{0D108BD9-81ED-4DB2-BD59-A6C34878D82A}">
                    <a16:rowId xmlns:a16="http://schemas.microsoft.com/office/drawing/2014/main" val="1577466217"/>
                  </a:ext>
                </a:extLst>
              </a:tr>
              <a:tr h="2971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The laptop weight should be minimized</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solidFill>
                            <a:srgbClr val="FF0000"/>
                          </a:solidFill>
                        </a:rPr>
                        <a:t>Maximum weight of 3 lbs. for frame</a:t>
                      </a:r>
                    </a:p>
                    <a:p>
                      <a:pPr marL="342900" indent="-342900">
                        <a:buFont typeface="Arial" panose="020B0604020202020204" pitchFamily="34" charset="0"/>
                        <a:buChar char="•"/>
                      </a:pPr>
                      <a:r>
                        <a:rPr lang="en-US" sz="1500" dirty="0">
                          <a:solidFill>
                            <a:srgbClr val="FF0000"/>
                          </a:solidFill>
                        </a:rPr>
                        <a:t>Maximum weight of 1lb. for electronics</a:t>
                      </a:r>
                    </a:p>
                    <a:p>
                      <a:pPr marL="342900" indent="-342900">
                        <a:buFont typeface="Arial" panose="020B0604020202020204" pitchFamily="34" charset="0"/>
                        <a:buChar char="•"/>
                      </a:pPr>
                      <a:r>
                        <a:rPr lang="en-US" sz="1500" dirty="0">
                          <a:solidFill>
                            <a:srgbClr val="FF0000"/>
                          </a:solidFill>
                        </a:rPr>
                        <a:t>Maximum of 1lb. for battery</a:t>
                      </a:r>
                    </a:p>
                  </a:txBody>
                  <a:tcPr marL="68580" marR="68580" marT="34290" marB="34290"/>
                </a:tc>
                <a:extLst>
                  <a:ext uri="{0D108BD9-81ED-4DB2-BD59-A6C34878D82A}">
                    <a16:rowId xmlns:a16="http://schemas.microsoft.com/office/drawing/2014/main" val="1404021949"/>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It needs to support expected loads</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t>Laptop lid must support at least 2 lbs. without breaking.</a:t>
                      </a:r>
                    </a:p>
                  </a:txBody>
                  <a:tcPr marL="68580" marR="68580" marT="34290" marB="34290"/>
                </a:tc>
                <a:extLst>
                  <a:ext uri="{0D108BD9-81ED-4DB2-BD59-A6C34878D82A}">
                    <a16:rowId xmlns:a16="http://schemas.microsoft.com/office/drawing/2014/main" val="706801432"/>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It must meet appropriate industry safety standards.</a:t>
                      </a:r>
                      <a:endParaRPr kumimoji="0" lang="en-US" sz="15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solidFill>
                            <a:srgbClr val="FF0000"/>
                          </a:solidFill>
                        </a:rPr>
                        <a:t>Underwriter Labs – UL</a:t>
                      </a:r>
                    </a:p>
                    <a:p>
                      <a:pPr marL="342900" indent="-342900">
                        <a:buFont typeface="Arial" panose="020B0604020202020204" pitchFamily="34" charset="0"/>
                        <a:buChar char="•"/>
                      </a:pPr>
                      <a:r>
                        <a:rPr lang="en-US" sz="1500" dirty="0">
                          <a:solidFill>
                            <a:srgbClr val="FF0000"/>
                          </a:solidFill>
                        </a:rPr>
                        <a:t>IEC IP rating – at least 41</a:t>
                      </a:r>
                    </a:p>
                  </a:txBody>
                  <a:tcPr marL="68580" marR="68580" marT="34290" marB="34290"/>
                </a:tc>
                <a:extLst>
                  <a:ext uri="{0D108BD9-81ED-4DB2-BD59-A6C34878D82A}">
                    <a16:rowId xmlns:a16="http://schemas.microsoft.com/office/drawing/2014/main" val="2195934561"/>
                  </a:ext>
                </a:extLst>
              </a:tr>
              <a:tr h="2971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It must fit in a typical backpack.</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t>Maximum dimensions 18”x9”x2”</a:t>
                      </a:r>
                    </a:p>
                  </a:txBody>
                  <a:tcPr marL="68580" marR="68580" marT="34290" marB="34290"/>
                </a:tc>
                <a:extLst>
                  <a:ext uri="{0D108BD9-81ED-4DB2-BD59-A6C34878D82A}">
                    <a16:rowId xmlns:a16="http://schemas.microsoft.com/office/drawing/2014/main" val="213490513"/>
                  </a:ext>
                </a:extLst>
              </a:tr>
            </a:tbl>
          </a:graphicData>
        </a:graphic>
      </p:graphicFrame>
      <p:sp>
        <p:nvSpPr>
          <p:cNvPr id="3" name="Slide Number Placeholder 2">
            <a:extLst>
              <a:ext uri="{FF2B5EF4-FFF2-40B4-BE49-F238E27FC236}">
                <a16:creationId xmlns:a16="http://schemas.microsoft.com/office/drawing/2014/main" id="{85E9DA9B-F8E4-9BC5-C757-807A1C3F5E32}"/>
              </a:ext>
            </a:extLst>
          </p:cNvPr>
          <p:cNvSpPr>
            <a:spLocks noGrp="1"/>
          </p:cNvSpPr>
          <p:nvPr>
            <p:ph type="sldNum" sz="quarter" idx="12"/>
          </p:nvPr>
        </p:nvSpPr>
        <p:spPr/>
        <p:txBody>
          <a:bodyPr/>
          <a:lstStyle/>
          <a:p>
            <a:fld id="{CC48B151-73E6-4005-9E41-BAC149615E2B}" type="slidenum">
              <a:rPr lang="en-US" smtClean="0"/>
              <a:t>102</a:t>
            </a:fld>
            <a:endParaRPr lang="en-US" dirty="0"/>
          </a:p>
        </p:txBody>
      </p:sp>
      <p:sp>
        <p:nvSpPr>
          <p:cNvPr id="5" name="TextBox 4">
            <a:extLst>
              <a:ext uri="{FF2B5EF4-FFF2-40B4-BE49-F238E27FC236}">
                <a16:creationId xmlns:a16="http://schemas.microsoft.com/office/drawing/2014/main" id="{CA919738-737E-AF0D-9793-61948DE04230}"/>
              </a:ext>
            </a:extLst>
          </p:cNvPr>
          <p:cNvSpPr txBox="1"/>
          <p:nvPr/>
        </p:nvSpPr>
        <p:spPr>
          <a:xfrm>
            <a:off x="1828800" y="6029641"/>
            <a:ext cx="4362733" cy="646331"/>
          </a:xfrm>
          <a:prstGeom prst="rect">
            <a:avLst/>
          </a:prstGeom>
          <a:noFill/>
          <a:ln w="28575">
            <a:solidFill>
              <a:srgbClr val="FF0000"/>
            </a:solidFill>
          </a:ln>
        </p:spPr>
        <p:txBody>
          <a:bodyPr wrap="none" rtlCol="0">
            <a:spAutoFit/>
          </a:bodyPr>
          <a:lstStyle/>
          <a:p>
            <a:r>
              <a:rPr lang="en-US" dirty="0"/>
              <a:t>Many Needs become multiple Requirements</a:t>
            </a:r>
          </a:p>
          <a:p>
            <a:r>
              <a:rPr lang="en-US" dirty="0"/>
              <a:t>Some Requirements address multiple Needs</a:t>
            </a:r>
          </a:p>
        </p:txBody>
      </p:sp>
    </p:spTree>
    <p:extLst>
      <p:ext uri="{BB962C8B-B14F-4D97-AF65-F5344CB8AC3E}">
        <p14:creationId xmlns:p14="http://schemas.microsoft.com/office/powerpoint/2010/main" val="230131216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ED34313-2B08-C6D3-02B1-1B6784875ABE}"/>
              </a:ext>
            </a:extLst>
          </p:cNvPr>
          <p:cNvSpPr>
            <a:spLocks noGrp="1"/>
          </p:cNvSpPr>
          <p:nvPr>
            <p:ph type="title"/>
          </p:nvPr>
        </p:nvSpPr>
        <p:spPr/>
        <p:txBody>
          <a:bodyPr/>
          <a:lstStyle/>
          <a:p>
            <a:r>
              <a:rPr lang="en-US" dirty="0"/>
              <a:t>Design Project – Create a Vehicle</a:t>
            </a:r>
          </a:p>
        </p:txBody>
      </p:sp>
      <p:sp>
        <p:nvSpPr>
          <p:cNvPr id="8" name="Content Placeholder 7">
            <a:extLst>
              <a:ext uri="{FF2B5EF4-FFF2-40B4-BE49-F238E27FC236}">
                <a16:creationId xmlns:a16="http://schemas.microsoft.com/office/drawing/2014/main" id="{92F11A51-274D-EE10-75C0-266A248EA3D2}"/>
              </a:ext>
            </a:extLst>
          </p:cNvPr>
          <p:cNvSpPr>
            <a:spLocks noGrp="1"/>
          </p:cNvSpPr>
          <p:nvPr>
            <p:ph idx="1"/>
          </p:nvPr>
        </p:nvSpPr>
        <p:spPr/>
        <p:txBody>
          <a:bodyPr>
            <a:normAutofit/>
          </a:bodyPr>
          <a:lstStyle/>
          <a:p>
            <a:r>
              <a:rPr lang="en-US" sz="2400" dirty="0"/>
              <a:t>Everyone is working on the same project</a:t>
            </a:r>
          </a:p>
          <a:p>
            <a:r>
              <a:rPr lang="en-US" sz="2400" dirty="0"/>
              <a:t>Work with your team</a:t>
            </a:r>
          </a:p>
          <a:p>
            <a:r>
              <a:rPr lang="en-US" sz="2400" dirty="0"/>
              <a:t>Team Decides on Type of Vehicle</a:t>
            </a:r>
          </a:p>
          <a:p>
            <a:r>
              <a:rPr lang="en-US" sz="2400" dirty="0"/>
              <a:t>Three Rounds, Each Has:</a:t>
            </a:r>
          </a:p>
          <a:p>
            <a:pPr lvl="1"/>
            <a:r>
              <a:rPr lang="en-US" sz="2100" dirty="0"/>
              <a:t>Design Step</a:t>
            </a:r>
          </a:p>
          <a:p>
            <a:pPr lvl="1"/>
            <a:r>
              <a:rPr lang="en-US" sz="2100" dirty="0"/>
              <a:t>Report Out</a:t>
            </a:r>
          </a:p>
          <a:p>
            <a:pPr lvl="1"/>
            <a:r>
              <a:rPr lang="en-US" sz="2100" dirty="0"/>
              <a:t>Questions</a:t>
            </a:r>
          </a:p>
          <a:p>
            <a:r>
              <a:rPr lang="en-US" sz="2400" dirty="0"/>
              <a:t>You’ll use the whiteboards</a:t>
            </a:r>
          </a:p>
          <a:p>
            <a:r>
              <a:rPr lang="en-US" sz="2400" dirty="0"/>
              <a:t>This exercise is time boxed!</a:t>
            </a:r>
          </a:p>
          <a:p>
            <a:endParaRPr lang="en-US" sz="2400" dirty="0"/>
          </a:p>
        </p:txBody>
      </p:sp>
      <p:sp>
        <p:nvSpPr>
          <p:cNvPr id="2" name="Slide Number Placeholder 1">
            <a:extLst>
              <a:ext uri="{FF2B5EF4-FFF2-40B4-BE49-F238E27FC236}">
                <a16:creationId xmlns:a16="http://schemas.microsoft.com/office/drawing/2014/main" id="{409A6682-7B23-1073-D45A-4213FDA4BE4D}"/>
              </a:ext>
            </a:extLst>
          </p:cNvPr>
          <p:cNvSpPr>
            <a:spLocks noGrp="1"/>
          </p:cNvSpPr>
          <p:nvPr>
            <p:ph type="sldNum" sz="quarter" idx="12"/>
          </p:nvPr>
        </p:nvSpPr>
        <p:spPr/>
        <p:txBody>
          <a:bodyPr/>
          <a:lstStyle/>
          <a:p>
            <a:fld id="{CC48B151-73E6-4005-9E41-BAC149615E2B}" type="slidenum">
              <a:rPr lang="en-US" smtClean="0"/>
              <a:t>103</a:t>
            </a:fld>
            <a:endParaRPr lang="en-US" dirty="0"/>
          </a:p>
        </p:txBody>
      </p:sp>
    </p:spTree>
    <p:extLst>
      <p:ext uri="{BB962C8B-B14F-4D97-AF65-F5344CB8AC3E}">
        <p14:creationId xmlns:p14="http://schemas.microsoft.com/office/powerpoint/2010/main" val="146662187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noFill/>
          <a:ln/>
        </p:spPr>
        <p:txBody>
          <a:bodyPr/>
          <a:lstStyle/>
          <a:p>
            <a:r>
              <a:rPr lang="en-US" dirty="0"/>
              <a:t>Design Project - Round 1</a:t>
            </a:r>
          </a:p>
        </p:txBody>
      </p:sp>
      <p:sp>
        <p:nvSpPr>
          <p:cNvPr id="168963" name="Rectangle 3"/>
          <p:cNvSpPr>
            <a:spLocks noGrp="1" noChangeArrowheads="1"/>
          </p:cNvSpPr>
          <p:nvPr>
            <p:ph idx="1"/>
          </p:nvPr>
        </p:nvSpPr>
        <p:spPr>
          <a:noFill/>
          <a:ln/>
        </p:spPr>
        <p:txBody>
          <a:bodyPr>
            <a:normAutofit/>
          </a:bodyPr>
          <a:lstStyle/>
          <a:p>
            <a:pPr lvl="1">
              <a:lnSpc>
                <a:spcPct val="77000"/>
              </a:lnSpc>
            </a:pPr>
            <a:r>
              <a:rPr lang="en-US" sz="2700" dirty="0"/>
              <a:t>Draw a Vehicle</a:t>
            </a:r>
          </a:p>
          <a:p>
            <a:pPr lvl="2">
              <a:lnSpc>
                <a:spcPct val="77000"/>
              </a:lnSpc>
            </a:pPr>
            <a:r>
              <a:rPr lang="en-US" sz="2400" dirty="0"/>
              <a:t>Create one drawing per group</a:t>
            </a:r>
          </a:p>
          <a:p>
            <a:pPr lvl="2">
              <a:lnSpc>
                <a:spcPct val="77000"/>
              </a:lnSpc>
            </a:pPr>
            <a:r>
              <a:rPr lang="en-US" sz="2400" dirty="0"/>
              <a:t>Use LEFT 1/3 of the Whiteboard</a:t>
            </a:r>
          </a:p>
          <a:p>
            <a:pPr lvl="2">
              <a:lnSpc>
                <a:spcPct val="77000"/>
              </a:lnSpc>
            </a:pPr>
            <a:r>
              <a:rPr lang="en-US" sz="2400" dirty="0"/>
              <a:t>Make picture large enough for entire team to see.</a:t>
            </a:r>
          </a:p>
          <a:p>
            <a:pPr lvl="1">
              <a:lnSpc>
                <a:spcPct val="77000"/>
              </a:lnSpc>
            </a:pPr>
            <a:endParaRPr lang="en-US" sz="2700" dirty="0"/>
          </a:p>
          <a:p>
            <a:pPr lvl="1">
              <a:lnSpc>
                <a:spcPct val="77000"/>
              </a:lnSpc>
            </a:pPr>
            <a:r>
              <a:rPr lang="en-US" sz="2700" dirty="0"/>
              <a:t>Time Limit – 5 Minutes</a:t>
            </a:r>
          </a:p>
          <a:p>
            <a:pPr lvl="1">
              <a:lnSpc>
                <a:spcPct val="77000"/>
              </a:lnSpc>
            </a:pPr>
            <a:endParaRPr lang="en-US" sz="2700" dirty="0"/>
          </a:p>
          <a:p>
            <a:pPr lvl="1">
              <a:lnSpc>
                <a:spcPct val="77000"/>
              </a:lnSpc>
            </a:pPr>
            <a:r>
              <a:rPr lang="en-US" sz="2700" dirty="0"/>
              <a:t>Any Questions?</a:t>
            </a:r>
          </a:p>
          <a:p>
            <a:pPr lvl="1">
              <a:lnSpc>
                <a:spcPct val="77000"/>
              </a:lnSpc>
              <a:buNone/>
            </a:pPr>
            <a:endParaRPr lang="en-US" sz="2700" dirty="0"/>
          </a:p>
        </p:txBody>
      </p:sp>
      <p:sp>
        <p:nvSpPr>
          <p:cNvPr id="2" name="Slide Number Placeholder 1">
            <a:extLst>
              <a:ext uri="{FF2B5EF4-FFF2-40B4-BE49-F238E27FC236}">
                <a16:creationId xmlns:a16="http://schemas.microsoft.com/office/drawing/2014/main" id="{53BD8A4F-4633-85AB-76B7-ECA26BA96307}"/>
              </a:ext>
            </a:extLst>
          </p:cNvPr>
          <p:cNvSpPr>
            <a:spLocks noGrp="1"/>
          </p:cNvSpPr>
          <p:nvPr>
            <p:ph type="sldNum" sz="quarter" idx="12"/>
          </p:nvPr>
        </p:nvSpPr>
        <p:spPr/>
        <p:txBody>
          <a:bodyPr/>
          <a:lstStyle/>
          <a:p>
            <a:fld id="{CC48B151-73E6-4005-9E41-BAC149615E2B}" type="slidenum">
              <a:rPr lang="en-US" smtClean="0"/>
              <a:t>104</a:t>
            </a:fld>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noFill/>
          <a:ln/>
        </p:spPr>
        <p:txBody>
          <a:bodyPr/>
          <a:lstStyle/>
          <a:p>
            <a:r>
              <a:rPr lang="en-US">
                <a:effectLst/>
              </a:rPr>
              <a:t>Questions</a:t>
            </a:r>
          </a:p>
        </p:txBody>
      </p:sp>
      <p:sp>
        <p:nvSpPr>
          <p:cNvPr id="197635" name="Rectangle 3"/>
          <p:cNvSpPr>
            <a:spLocks noGrp="1" noChangeArrowheads="1"/>
          </p:cNvSpPr>
          <p:nvPr>
            <p:ph idx="1"/>
          </p:nvPr>
        </p:nvSpPr>
        <p:spPr>
          <a:noFill/>
          <a:ln/>
        </p:spPr>
        <p:txBody>
          <a:bodyPr>
            <a:normAutofit/>
          </a:bodyPr>
          <a:lstStyle/>
          <a:p>
            <a:pPr marL="400050" indent="-400050">
              <a:buFont typeface="Wingdings" pitchFamily="2" charset="2"/>
              <a:buAutoNum type="arabicPeriod"/>
            </a:pPr>
            <a:r>
              <a:rPr lang="en-US" sz="2700" dirty="0"/>
              <a:t>Did you have enough information?</a:t>
            </a:r>
          </a:p>
          <a:p>
            <a:pPr marL="400050" indent="-400050">
              <a:buFont typeface="Wingdings" pitchFamily="2" charset="2"/>
              <a:buAutoNum type="arabicPeriod"/>
            </a:pPr>
            <a:r>
              <a:rPr lang="en-US" sz="2700" dirty="0"/>
              <a:t>Did you know what to do?</a:t>
            </a:r>
          </a:p>
          <a:p>
            <a:pPr marL="400050" indent="-400050">
              <a:buFont typeface="Wingdings" pitchFamily="2" charset="2"/>
              <a:buAutoNum type="arabicPeriod"/>
            </a:pPr>
            <a:r>
              <a:rPr lang="en-US" sz="2700" dirty="0"/>
              <a:t>What process did you use for creating the drawing?</a:t>
            </a:r>
          </a:p>
          <a:p>
            <a:pPr marL="400050" indent="-400050">
              <a:buFont typeface="Wingdings" pitchFamily="2" charset="2"/>
              <a:buAutoNum type="arabicPeriod"/>
            </a:pPr>
            <a:r>
              <a:rPr lang="en-US" sz="2700" dirty="0"/>
              <a:t>Did everyone have input to the drawing?</a:t>
            </a:r>
          </a:p>
        </p:txBody>
      </p:sp>
      <p:sp>
        <p:nvSpPr>
          <p:cNvPr id="2" name="Slide Number Placeholder 1">
            <a:extLst>
              <a:ext uri="{FF2B5EF4-FFF2-40B4-BE49-F238E27FC236}">
                <a16:creationId xmlns:a16="http://schemas.microsoft.com/office/drawing/2014/main" id="{666F4E64-EA7E-8BCF-A4AC-8C2F87758BA9}"/>
              </a:ext>
            </a:extLst>
          </p:cNvPr>
          <p:cNvSpPr>
            <a:spLocks noGrp="1"/>
          </p:cNvSpPr>
          <p:nvPr>
            <p:ph type="sldNum" sz="quarter" idx="12"/>
          </p:nvPr>
        </p:nvSpPr>
        <p:spPr/>
        <p:txBody>
          <a:bodyPr/>
          <a:lstStyle/>
          <a:p>
            <a:fld id="{CC48B151-73E6-4005-9E41-BAC149615E2B}" type="slidenum">
              <a:rPr lang="en-US" smtClean="0"/>
              <a:t>105</a:t>
            </a:fld>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noFill/>
          <a:ln/>
        </p:spPr>
        <p:txBody>
          <a:bodyPr/>
          <a:lstStyle/>
          <a:p>
            <a:r>
              <a:rPr lang="en-US" dirty="0"/>
              <a:t>Design Project - Round 2</a:t>
            </a:r>
          </a:p>
        </p:txBody>
      </p:sp>
      <p:sp>
        <p:nvSpPr>
          <p:cNvPr id="168963" name="Rectangle 3"/>
          <p:cNvSpPr>
            <a:spLocks noGrp="1" noChangeArrowheads="1"/>
          </p:cNvSpPr>
          <p:nvPr>
            <p:ph idx="1"/>
          </p:nvPr>
        </p:nvSpPr>
        <p:spPr>
          <a:noFill/>
          <a:ln/>
        </p:spPr>
        <p:txBody>
          <a:bodyPr>
            <a:normAutofit/>
          </a:bodyPr>
          <a:lstStyle/>
          <a:p>
            <a:pPr lvl="1">
              <a:lnSpc>
                <a:spcPct val="77000"/>
              </a:lnSpc>
            </a:pPr>
            <a:r>
              <a:rPr lang="en-US" sz="2700" dirty="0"/>
              <a:t>Identify </a:t>
            </a:r>
            <a:r>
              <a:rPr lang="en-US" sz="2700" b="1" dirty="0"/>
              <a:t>Needs</a:t>
            </a:r>
            <a:r>
              <a:rPr lang="en-US" sz="2700" dirty="0"/>
              <a:t> for your Vehicle</a:t>
            </a:r>
          </a:p>
          <a:p>
            <a:pPr lvl="2">
              <a:lnSpc>
                <a:spcPct val="77000"/>
              </a:lnSpc>
            </a:pPr>
            <a:r>
              <a:rPr lang="en-US" sz="2400" dirty="0"/>
              <a:t>Write the list on the Whiteboard on the MIDDLE 1/3 of the Whiteboard</a:t>
            </a:r>
          </a:p>
          <a:p>
            <a:pPr lvl="1">
              <a:lnSpc>
                <a:spcPct val="77000"/>
              </a:lnSpc>
            </a:pPr>
            <a:endParaRPr lang="en-US" sz="2700" dirty="0"/>
          </a:p>
          <a:p>
            <a:pPr lvl="1">
              <a:lnSpc>
                <a:spcPct val="77000"/>
              </a:lnSpc>
            </a:pPr>
            <a:r>
              <a:rPr lang="en-US" sz="2700" dirty="0"/>
              <a:t>Time Limit – 5 Minutes</a:t>
            </a:r>
          </a:p>
        </p:txBody>
      </p:sp>
      <p:sp>
        <p:nvSpPr>
          <p:cNvPr id="2" name="Slide Number Placeholder 1">
            <a:extLst>
              <a:ext uri="{FF2B5EF4-FFF2-40B4-BE49-F238E27FC236}">
                <a16:creationId xmlns:a16="http://schemas.microsoft.com/office/drawing/2014/main" id="{69139357-05BA-FF88-6C5B-FFB767601205}"/>
              </a:ext>
            </a:extLst>
          </p:cNvPr>
          <p:cNvSpPr>
            <a:spLocks noGrp="1"/>
          </p:cNvSpPr>
          <p:nvPr>
            <p:ph type="sldNum" sz="quarter" idx="12"/>
          </p:nvPr>
        </p:nvSpPr>
        <p:spPr/>
        <p:txBody>
          <a:bodyPr/>
          <a:lstStyle/>
          <a:p>
            <a:fld id="{CC48B151-73E6-4005-9E41-BAC149615E2B}" type="slidenum">
              <a:rPr lang="en-US" smtClean="0"/>
              <a:t>106</a:t>
            </a:fld>
            <a:endParaRPr lang="en-US" dirty="0"/>
          </a:p>
        </p:txBody>
      </p:sp>
    </p:spTree>
    <p:extLst>
      <p:ext uri="{BB962C8B-B14F-4D97-AF65-F5344CB8AC3E}">
        <p14:creationId xmlns:p14="http://schemas.microsoft.com/office/powerpoint/2010/main" val="320586981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noFill/>
          <a:ln/>
        </p:spPr>
        <p:txBody>
          <a:bodyPr/>
          <a:lstStyle/>
          <a:p>
            <a:r>
              <a:rPr lang="en-US">
                <a:effectLst/>
              </a:rPr>
              <a:t>Questions</a:t>
            </a:r>
          </a:p>
        </p:txBody>
      </p:sp>
      <p:sp>
        <p:nvSpPr>
          <p:cNvPr id="197635" name="Rectangle 3"/>
          <p:cNvSpPr>
            <a:spLocks noGrp="1" noChangeArrowheads="1"/>
          </p:cNvSpPr>
          <p:nvPr>
            <p:ph idx="1"/>
          </p:nvPr>
        </p:nvSpPr>
        <p:spPr>
          <a:noFill/>
          <a:ln/>
        </p:spPr>
        <p:txBody>
          <a:bodyPr>
            <a:normAutofit/>
          </a:bodyPr>
          <a:lstStyle/>
          <a:p>
            <a:pPr marL="400050" indent="-400050">
              <a:buFont typeface="Wingdings" pitchFamily="2" charset="2"/>
              <a:buAutoNum type="arabicPeriod"/>
            </a:pPr>
            <a:r>
              <a:rPr lang="en-US" sz="2700" dirty="0"/>
              <a:t>Who is your customer?</a:t>
            </a:r>
          </a:p>
          <a:p>
            <a:pPr marL="400050" indent="-400050">
              <a:buFont typeface="Wingdings" pitchFamily="2" charset="2"/>
              <a:buAutoNum type="arabicPeriod"/>
            </a:pPr>
            <a:r>
              <a:rPr lang="en-US" sz="2700" dirty="0"/>
              <a:t>How did you make the needs strong?</a:t>
            </a:r>
          </a:p>
          <a:p>
            <a:pPr marL="400050" indent="-400050">
              <a:buFont typeface="Wingdings" pitchFamily="2" charset="2"/>
              <a:buAutoNum type="arabicPeriod"/>
            </a:pPr>
            <a:r>
              <a:rPr lang="en-US" sz="2700" dirty="0"/>
              <a:t>Did you have enough information?</a:t>
            </a:r>
          </a:p>
          <a:p>
            <a:pPr marL="400050" indent="-400050">
              <a:buFont typeface="Wingdings" pitchFamily="2" charset="2"/>
              <a:buAutoNum type="arabicPeriod"/>
            </a:pPr>
            <a:r>
              <a:rPr lang="en-US" sz="2700" dirty="0"/>
              <a:t>Did everyone have input?</a:t>
            </a:r>
          </a:p>
        </p:txBody>
      </p:sp>
      <p:sp>
        <p:nvSpPr>
          <p:cNvPr id="2" name="Slide Number Placeholder 1">
            <a:extLst>
              <a:ext uri="{FF2B5EF4-FFF2-40B4-BE49-F238E27FC236}">
                <a16:creationId xmlns:a16="http://schemas.microsoft.com/office/drawing/2014/main" id="{B3678CAC-B914-E6D8-4A4F-78CB17A18C30}"/>
              </a:ext>
            </a:extLst>
          </p:cNvPr>
          <p:cNvSpPr>
            <a:spLocks noGrp="1"/>
          </p:cNvSpPr>
          <p:nvPr>
            <p:ph type="sldNum" sz="quarter" idx="12"/>
          </p:nvPr>
        </p:nvSpPr>
        <p:spPr/>
        <p:txBody>
          <a:bodyPr/>
          <a:lstStyle/>
          <a:p>
            <a:fld id="{CC48B151-73E6-4005-9E41-BAC149615E2B}" type="slidenum">
              <a:rPr lang="en-US" smtClean="0"/>
              <a:t>107</a:t>
            </a:fld>
            <a:endParaRPr lang="en-US" dirty="0"/>
          </a:p>
        </p:txBody>
      </p:sp>
    </p:spTree>
    <p:extLst>
      <p:ext uri="{BB962C8B-B14F-4D97-AF65-F5344CB8AC3E}">
        <p14:creationId xmlns:p14="http://schemas.microsoft.com/office/powerpoint/2010/main" val="161408505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noFill/>
          <a:ln/>
        </p:spPr>
        <p:txBody>
          <a:bodyPr/>
          <a:lstStyle/>
          <a:p>
            <a:r>
              <a:rPr lang="en-US" dirty="0"/>
              <a:t>Design Project - Round 3</a:t>
            </a:r>
          </a:p>
        </p:txBody>
      </p:sp>
      <p:sp>
        <p:nvSpPr>
          <p:cNvPr id="168963" name="Rectangle 3"/>
          <p:cNvSpPr>
            <a:spLocks noGrp="1" noChangeArrowheads="1"/>
          </p:cNvSpPr>
          <p:nvPr>
            <p:ph idx="1"/>
          </p:nvPr>
        </p:nvSpPr>
        <p:spPr>
          <a:noFill/>
          <a:ln/>
        </p:spPr>
        <p:txBody>
          <a:bodyPr>
            <a:normAutofit/>
          </a:bodyPr>
          <a:lstStyle/>
          <a:p>
            <a:pPr lvl="1">
              <a:lnSpc>
                <a:spcPct val="77000"/>
              </a:lnSpc>
            </a:pPr>
            <a:r>
              <a:rPr lang="en-US" sz="2700" dirty="0"/>
              <a:t>Identify </a:t>
            </a:r>
            <a:r>
              <a:rPr lang="en-US" sz="2700" b="1" dirty="0"/>
              <a:t>Requirement</a:t>
            </a:r>
            <a:r>
              <a:rPr lang="en-US" sz="2700" dirty="0"/>
              <a:t> and Assign Metrics To Them</a:t>
            </a:r>
          </a:p>
          <a:p>
            <a:pPr lvl="2">
              <a:lnSpc>
                <a:spcPct val="77000"/>
              </a:lnSpc>
            </a:pPr>
            <a:r>
              <a:rPr lang="en-US" sz="2400" dirty="0"/>
              <a:t>Write the list on the RIGHT 1/3 of the Whiteboard</a:t>
            </a:r>
          </a:p>
          <a:p>
            <a:pPr lvl="2">
              <a:lnSpc>
                <a:spcPct val="77000"/>
              </a:lnSpc>
            </a:pPr>
            <a:r>
              <a:rPr lang="en-US" sz="2400" dirty="0"/>
              <a:t>Draw a line from each Requirement back to it’s driving Need.</a:t>
            </a:r>
          </a:p>
          <a:p>
            <a:pPr lvl="2">
              <a:lnSpc>
                <a:spcPct val="77000"/>
              </a:lnSpc>
            </a:pPr>
            <a:r>
              <a:rPr lang="en-US" sz="2400" dirty="0"/>
              <a:t>What measurement units apply to each? Write these down on the Whiteboard.</a:t>
            </a:r>
          </a:p>
          <a:p>
            <a:pPr lvl="2">
              <a:lnSpc>
                <a:spcPct val="77000"/>
              </a:lnSpc>
            </a:pPr>
            <a:r>
              <a:rPr lang="en-US" sz="2400" dirty="0"/>
              <a:t>Answer “How much / How many” for each item</a:t>
            </a:r>
          </a:p>
          <a:p>
            <a:pPr lvl="1">
              <a:lnSpc>
                <a:spcPct val="77000"/>
              </a:lnSpc>
            </a:pPr>
            <a:endParaRPr lang="en-US" sz="2700" dirty="0"/>
          </a:p>
          <a:p>
            <a:pPr lvl="1">
              <a:lnSpc>
                <a:spcPct val="77000"/>
              </a:lnSpc>
            </a:pPr>
            <a:r>
              <a:rPr lang="en-US" sz="2700" dirty="0"/>
              <a:t>Time Limit – 5 Minutes</a:t>
            </a:r>
          </a:p>
        </p:txBody>
      </p:sp>
      <p:sp>
        <p:nvSpPr>
          <p:cNvPr id="2" name="Slide Number Placeholder 1">
            <a:extLst>
              <a:ext uri="{FF2B5EF4-FFF2-40B4-BE49-F238E27FC236}">
                <a16:creationId xmlns:a16="http://schemas.microsoft.com/office/drawing/2014/main" id="{2097A01E-A060-FF62-AD5A-7ADBEC9AAB68}"/>
              </a:ext>
            </a:extLst>
          </p:cNvPr>
          <p:cNvSpPr>
            <a:spLocks noGrp="1"/>
          </p:cNvSpPr>
          <p:nvPr>
            <p:ph type="sldNum" sz="quarter" idx="12"/>
          </p:nvPr>
        </p:nvSpPr>
        <p:spPr/>
        <p:txBody>
          <a:bodyPr/>
          <a:lstStyle/>
          <a:p>
            <a:fld id="{CC48B151-73E6-4005-9E41-BAC149615E2B}" type="slidenum">
              <a:rPr lang="en-US" smtClean="0"/>
              <a:t>108</a:t>
            </a:fld>
            <a:endParaRPr lang="en-US"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noFill/>
          <a:ln/>
        </p:spPr>
        <p:txBody>
          <a:bodyPr/>
          <a:lstStyle/>
          <a:p>
            <a:r>
              <a:rPr lang="en-US">
                <a:effectLst/>
              </a:rPr>
              <a:t>Questions</a:t>
            </a:r>
          </a:p>
        </p:txBody>
      </p:sp>
      <p:sp>
        <p:nvSpPr>
          <p:cNvPr id="197635" name="Rectangle 3"/>
          <p:cNvSpPr>
            <a:spLocks noGrp="1" noChangeArrowheads="1"/>
          </p:cNvSpPr>
          <p:nvPr>
            <p:ph idx="1"/>
          </p:nvPr>
        </p:nvSpPr>
        <p:spPr>
          <a:noFill/>
          <a:ln/>
        </p:spPr>
        <p:txBody>
          <a:bodyPr>
            <a:normAutofit/>
          </a:bodyPr>
          <a:lstStyle/>
          <a:p>
            <a:pPr marL="400050" indent="-400050">
              <a:buFont typeface="Wingdings" pitchFamily="2" charset="2"/>
              <a:buAutoNum type="arabicPeriod"/>
            </a:pPr>
            <a:r>
              <a:rPr lang="en-US" sz="2700" dirty="0"/>
              <a:t>Could you assign units to all your items?</a:t>
            </a:r>
          </a:p>
          <a:p>
            <a:pPr marL="400050" indent="-400050">
              <a:buFont typeface="Wingdings" pitchFamily="2" charset="2"/>
              <a:buAutoNum type="arabicPeriod"/>
            </a:pPr>
            <a:r>
              <a:rPr lang="en-US" sz="2700" dirty="0"/>
              <a:t>Are the “How Much / How Many” numbers reasonable?</a:t>
            </a:r>
          </a:p>
          <a:p>
            <a:pPr marL="400050" indent="-400050">
              <a:buFont typeface="Wingdings" pitchFamily="2" charset="2"/>
              <a:buAutoNum type="arabicPeriod"/>
            </a:pPr>
            <a:r>
              <a:rPr lang="en-US" sz="2700" dirty="0"/>
              <a:t>What process did you use for selecting the units and numbers?</a:t>
            </a:r>
          </a:p>
          <a:p>
            <a:pPr marL="400050" indent="-400050">
              <a:buFont typeface="Wingdings" pitchFamily="2" charset="2"/>
              <a:buAutoNum type="arabicPeriod"/>
            </a:pPr>
            <a:r>
              <a:rPr lang="en-US" sz="2700" dirty="0"/>
              <a:t>Did everyone have input to the units and numbers?</a:t>
            </a:r>
          </a:p>
        </p:txBody>
      </p:sp>
      <p:sp>
        <p:nvSpPr>
          <p:cNvPr id="2" name="Slide Number Placeholder 1">
            <a:extLst>
              <a:ext uri="{FF2B5EF4-FFF2-40B4-BE49-F238E27FC236}">
                <a16:creationId xmlns:a16="http://schemas.microsoft.com/office/drawing/2014/main" id="{5D2830D1-C98C-218A-F435-855C85811B2E}"/>
              </a:ext>
            </a:extLst>
          </p:cNvPr>
          <p:cNvSpPr>
            <a:spLocks noGrp="1"/>
          </p:cNvSpPr>
          <p:nvPr>
            <p:ph type="sldNum" sz="quarter" idx="12"/>
          </p:nvPr>
        </p:nvSpPr>
        <p:spPr/>
        <p:txBody>
          <a:bodyPr/>
          <a:lstStyle/>
          <a:p>
            <a:fld id="{CC48B151-73E6-4005-9E41-BAC149615E2B}" type="slidenum">
              <a:rPr lang="en-US" smtClean="0"/>
              <a:t>109</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2794981101"/>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lstStyle/>
          <a:p>
            <a:r>
              <a:rPr lang="en-US"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11</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D9A78-92B2-B1C4-F897-7BA3B4530263}"/>
              </a:ext>
            </a:extLst>
          </p:cNvPr>
          <p:cNvSpPr>
            <a:spLocks noGrp="1"/>
          </p:cNvSpPr>
          <p:nvPr>
            <p:ph type="title"/>
          </p:nvPr>
        </p:nvSpPr>
        <p:spPr/>
        <p:txBody>
          <a:bodyPr/>
          <a:lstStyle/>
          <a:p>
            <a:r>
              <a:rPr lang="en-US" dirty="0"/>
              <a:t>Design Project – Create a Vehicle Wrap-up</a:t>
            </a:r>
          </a:p>
        </p:txBody>
      </p:sp>
      <p:sp>
        <p:nvSpPr>
          <p:cNvPr id="3" name="Content Placeholder 2">
            <a:extLst>
              <a:ext uri="{FF2B5EF4-FFF2-40B4-BE49-F238E27FC236}">
                <a16:creationId xmlns:a16="http://schemas.microsoft.com/office/drawing/2014/main" id="{0FDA62F1-8746-F353-1248-AE91B7810C5D}"/>
              </a:ext>
            </a:extLst>
          </p:cNvPr>
          <p:cNvSpPr>
            <a:spLocks noGrp="1"/>
          </p:cNvSpPr>
          <p:nvPr>
            <p:ph idx="1"/>
          </p:nvPr>
        </p:nvSpPr>
        <p:spPr/>
        <p:txBody>
          <a:bodyPr>
            <a:normAutofit/>
          </a:bodyPr>
          <a:lstStyle/>
          <a:p>
            <a:r>
              <a:rPr lang="en-US" sz="2400" dirty="0"/>
              <a:t>You should know the importance of Needs and Requirements</a:t>
            </a:r>
          </a:p>
          <a:p>
            <a:r>
              <a:rPr lang="en-US" sz="2400" dirty="0"/>
              <a:t>You should know how to create strong needs</a:t>
            </a:r>
          </a:p>
          <a:p>
            <a:r>
              <a:rPr lang="en-US" sz="2400" dirty="0"/>
              <a:t>You should know how to define measurable requirements</a:t>
            </a:r>
          </a:p>
          <a:p>
            <a:r>
              <a:rPr lang="en-US" sz="2400" dirty="0"/>
              <a:t>You should know how to relate the requirements to their needs</a:t>
            </a:r>
          </a:p>
        </p:txBody>
      </p:sp>
      <p:sp>
        <p:nvSpPr>
          <p:cNvPr id="5" name="TextBox 4">
            <a:extLst>
              <a:ext uri="{FF2B5EF4-FFF2-40B4-BE49-F238E27FC236}">
                <a16:creationId xmlns:a16="http://schemas.microsoft.com/office/drawing/2014/main" id="{83E1F7B5-57B1-81AB-AF3D-B2977058DE74}"/>
              </a:ext>
            </a:extLst>
          </p:cNvPr>
          <p:cNvSpPr txBox="1"/>
          <p:nvPr/>
        </p:nvSpPr>
        <p:spPr>
          <a:xfrm>
            <a:off x="1060598" y="4742065"/>
            <a:ext cx="7022805" cy="830997"/>
          </a:xfrm>
          <a:prstGeom prst="rect">
            <a:avLst/>
          </a:prstGeom>
          <a:noFill/>
        </p:spPr>
        <p:txBody>
          <a:bodyPr wrap="square">
            <a:spAutoFit/>
          </a:bodyPr>
          <a:lstStyle/>
          <a:p>
            <a:pPr algn="ctr"/>
            <a:r>
              <a:rPr lang="en-US" sz="2400" b="1" dirty="0"/>
              <a:t>You should be better prepared to generate the </a:t>
            </a:r>
          </a:p>
          <a:p>
            <a:pPr algn="ctr"/>
            <a:r>
              <a:rPr lang="en-US" sz="2400" b="1" dirty="0"/>
              <a:t>Needs and Requirements for your Capstone project</a:t>
            </a:r>
          </a:p>
        </p:txBody>
      </p:sp>
      <p:sp>
        <p:nvSpPr>
          <p:cNvPr id="4" name="Slide Number Placeholder 3">
            <a:extLst>
              <a:ext uri="{FF2B5EF4-FFF2-40B4-BE49-F238E27FC236}">
                <a16:creationId xmlns:a16="http://schemas.microsoft.com/office/drawing/2014/main" id="{07766A2C-6703-DE59-546B-1B365F45EE82}"/>
              </a:ext>
            </a:extLst>
          </p:cNvPr>
          <p:cNvSpPr>
            <a:spLocks noGrp="1"/>
          </p:cNvSpPr>
          <p:nvPr>
            <p:ph type="sldNum" sz="quarter" idx="12"/>
          </p:nvPr>
        </p:nvSpPr>
        <p:spPr/>
        <p:txBody>
          <a:bodyPr/>
          <a:lstStyle/>
          <a:p>
            <a:fld id="{CC48B151-73E6-4005-9E41-BAC149615E2B}" type="slidenum">
              <a:rPr lang="en-US" smtClean="0"/>
              <a:t>110</a:t>
            </a:fld>
            <a:endParaRPr lang="en-US" dirty="0"/>
          </a:p>
        </p:txBody>
      </p:sp>
    </p:spTree>
    <p:extLst>
      <p:ext uri="{BB962C8B-B14F-4D97-AF65-F5344CB8AC3E}">
        <p14:creationId xmlns:p14="http://schemas.microsoft.com/office/powerpoint/2010/main" val="275319121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78E00-A859-A725-7819-DEE9A94791D0}"/>
              </a:ext>
            </a:extLst>
          </p:cNvPr>
          <p:cNvSpPr>
            <a:spLocks noGrp="1"/>
          </p:cNvSpPr>
          <p:nvPr>
            <p:ph type="title"/>
          </p:nvPr>
        </p:nvSpPr>
        <p:spPr/>
        <p:txBody>
          <a:bodyPr/>
          <a:lstStyle/>
          <a:p>
            <a:r>
              <a:rPr lang="en-US" dirty="0"/>
              <a:t>70 mins - Enhance your Project’s Needs &amp; Requirements</a:t>
            </a:r>
          </a:p>
        </p:txBody>
      </p:sp>
      <p:sp>
        <p:nvSpPr>
          <p:cNvPr id="3" name="Content Placeholder 2">
            <a:extLst>
              <a:ext uri="{FF2B5EF4-FFF2-40B4-BE49-F238E27FC236}">
                <a16:creationId xmlns:a16="http://schemas.microsoft.com/office/drawing/2014/main" id="{D1BE959E-62B7-E049-8E0B-866F22124D56}"/>
              </a:ext>
            </a:extLst>
          </p:cNvPr>
          <p:cNvSpPr>
            <a:spLocks noGrp="1"/>
          </p:cNvSpPr>
          <p:nvPr>
            <p:ph idx="1"/>
          </p:nvPr>
        </p:nvSpPr>
        <p:spPr/>
        <p:txBody>
          <a:bodyPr>
            <a:normAutofit/>
          </a:bodyPr>
          <a:lstStyle/>
          <a:p>
            <a:r>
              <a:rPr lang="en-US" dirty="0"/>
              <a:t>Relook at Your Team’s Spreadsheet</a:t>
            </a:r>
          </a:p>
          <a:p>
            <a:r>
              <a:rPr lang="en-US" dirty="0"/>
              <a:t>Focus only on the Needs and Requirements Columns for Today</a:t>
            </a:r>
          </a:p>
          <a:p>
            <a:r>
              <a:rPr lang="en-US" dirty="0"/>
              <a:t>Evaluate Your Needs &amp; Requirements Based on the Definitions</a:t>
            </a:r>
          </a:p>
          <a:p>
            <a:r>
              <a:rPr lang="en-US" dirty="0"/>
              <a:t>Make your Needs Stronger</a:t>
            </a:r>
          </a:p>
          <a:p>
            <a:r>
              <a:rPr lang="en-US" dirty="0"/>
              <a:t>Ensure your Requirements are Measurable</a:t>
            </a:r>
          </a:p>
          <a:p>
            <a:r>
              <a:rPr lang="en-US" dirty="0"/>
              <a:t>Leverage the Needs and Requirements Rubric</a:t>
            </a:r>
          </a:p>
          <a:p>
            <a:pPr lvl="1"/>
            <a:r>
              <a:rPr lang="en-US" dirty="0">
                <a:hlinkClick r:id="rId2"/>
              </a:rPr>
              <a:t>https://designlab.eng.rpi.edu/edn/projects/capstone-support-dev/repository/112/entry/Rubrics/Needs%20and%20Requirements%20rubric.docx</a:t>
            </a:r>
            <a:r>
              <a:rPr lang="en-US" dirty="0"/>
              <a:t> </a:t>
            </a:r>
          </a:p>
          <a:p>
            <a:r>
              <a:rPr lang="en-US" dirty="0"/>
              <a:t>Commit the updated file back to your project’s repository by the end of class</a:t>
            </a:r>
          </a:p>
        </p:txBody>
      </p:sp>
      <p:sp>
        <p:nvSpPr>
          <p:cNvPr id="4" name="Slide Number Placeholder 3">
            <a:extLst>
              <a:ext uri="{FF2B5EF4-FFF2-40B4-BE49-F238E27FC236}">
                <a16:creationId xmlns:a16="http://schemas.microsoft.com/office/drawing/2014/main" id="{A5CB58AC-FECA-444C-2216-14FE95552CD5}"/>
              </a:ext>
            </a:extLst>
          </p:cNvPr>
          <p:cNvSpPr>
            <a:spLocks noGrp="1"/>
          </p:cNvSpPr>
          <p:nvPr>
            <p:ph type="sldNum" sz="quarter" idx="12"/>
          </p:nvPr>
        </p:nvSpPr>
        <p:spPr/>
        <p:txBody>
          <a:bodyPr/>
          <a:lstStyle/>
          <a:p>
            <a:fld id="{CC48B151-73E6-4005-9E41-BAC149615E2B}" type="slidenum">
              <a:rPr lang="en-US" smtClean="0"/>
              <a:t>111</a:t>
            </a:fld>
            <a:endParaRPr lang="en-US" dirty="0"/>
          </a:p>
        </p:txBody>
      </p:sp>
    </p:spTree>
    <p:extLst>
      <p:ext uri="{BB962C8B-B14F-4D97-AF65-F5344CB8AC3E}">
        <p14:creationId xmlns:p14="http://schemas.microsoft.com/office/powerpoint/2010/main" val="197253564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ETM, System Design Report, DID,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780462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9191"/>
            <a:ext cx="7886700" cy="882440"/>
          </a:xfrm>
        </p:spPr>
        <p:txBody>
          <a:bodyPr/>
          <a:lstStyle/>
          <a:p>
            <a:r>
              <a:rPr lang="en-US" dirty="0"/>
              <a:t>Action Items / Meeting Prep</a:t>
            </a:r>
            <a:br>
              <a:rPr lang="en-US" dirty="0"/>
            </a:br>
            <a:r>
              <a:rPr lang="en-US" sz="1800" dirty="0"/>
              <a:t>(to be completed </a:t>
            </a:r>
            <a:r>
              <a:rPr lang="en-US" sz="1800" b="1" dirty="0"/>
              <a:t>BEFORE Day 6</a:t>
            </a:r>
            <a:r>
              <a:rPr lang="en-US" sz="1800" dirty="0"/>
              <a:t>)</a:t>
            </a:r>
          </a:p>
        </p:txBody>
      </p:sp>
      <p:sp>
        <p:nvSpPr>
          <p:cNvPr id="10" name="Content Placeholder 2"/>
          <p:cNvSpPr txBox="1">
            <a:spLocks/>
          </p:cNvSpPr>
          <p:nvPr/>
        </p:nvSpPr>
        <p:spPr>
          <a:xfrm>
            <a:off x="1442721" y="1184225"/>
            <a:ext cx="6731308" cy="769763"/>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ea typeface="+mn-lt"/>
                <a:cs typeface="Calibri" panose="020F0502020204030204"/>
              </a:rPr>
              <a:t>Post Team Standards Agreement to Wiki  </a:t>
            </a:r>
            <a:r>
              <a:rPr lang="en-US" sz="1400" b="1" dirty="0">
                <a:solidFill>
                  <a:prstClr val="black"/>
                </a:solidFill>
                <a:ea typeface="+mn-lt"/>
                <a:cs typeface="Calibri" panose="020F0502020204030204"/>
              </a:rPr>
              <a:t>before </a:t>
            </a:r>
            <a:r>
              <a:rPr lang="en-US" sz="1400" b="1" dirty="0">
                <a:solidFill>
                  <a:prstClr val="black"/>
                </a:solidFill>
                <a:highlight>
                  <a:srgbClr val="FFFF00"/>
                </a:highlight>
                <a:ea typeface="+mn-lt"/>
                <a:cs typeface="Calibri" panose="020F0502020204030204"/>
              </a:rPr>
              <a:t>Jan 26</a:t>
            </a:r>
            <a:r>
              <a:rPr lang="en-US" sz="1400" b="1" baseline="30000" dirty="0">
                <a:solidFill>
                  <a:prstClr val="black"/>
                </a:solidFill>
                <a:highlight>
                  <a:srgbClr val="FFFF00"/>
                </a:highlight>
                <a:ea typeface="+mn-lt"/>
                <a:cs typeface="Calibri" panose="020F0502020204030204"/>
              </a:rPr>
              <a:t>th</a:t>
            </a:r>
            <a:r>
              <a:rPr lang="en-US" sz="1400" b="1" dirty="0">
                <a:solidFill>
                  <a:prstClr val="black"/>
                </a:solidFill>
                <a:highlight>
                  <a:srgbClr val="FFFF00"/>
                </a:highlight>
                <a:ea typeface="+mn-lt"/>
                <a:cs typeface="Calibri" panose="020F0502020204030204"/>
              </a:rPr>
              <a:t> </a:t>
            </a:r>
            <a:r>
              <a:rPr lang="en-US" sz="1400" dirty="0">
                <a:solidFill>
                  <a:prstClr val="black"/>
                </a:solidFill>
                <a:highlight>
                  <a:srgbClr val="FFFF00"/>
                </a:highlight>
                <a:ea typeface="+mn-lt"/>
                <a:cs typeface="Calibri" panose="020F0502020204030204"/>
              </a:rPr>
              <a:t>[1/29 or 1/26</a:t>
            </a:r>
            <a:r>
              <a:rPr lang="en-US" sz="1400" dirty="0">
                <a:solidFill>
                  <a:prstClr val="black"/>
                </a:solidFill>
                <a:ea typeface="+mn-lt"/>
                <a:cs typeface="Calibri" panose="020F0502020204030204"/>
              </a:rPr>
              <a:t>]</a:t>
            </a:r>
            <a:endParaRPr lang="en-US" sz="1400" b="1" dirty="0">
              <a:solidFill>
                <a:prstClr val="black"/>
              </a:solidFill>
            </a:endParaRPr>
          </a:p>
          <a:p>
            <a:pPr marL="57150" indent="-171450" defTabSz="685800">
              <a:spcBef>
                <a:spcPts val="375"/>
              </a:spcBef>
            </a:pPr>
            <a:endParaRPr lang="en-US" sz="1150" dirty="0">
              <a:solidFill>
                <a:prstClr val="black"/>
              </a:solidFill>
              <a:latin typeface="Calibri" panose="020F0502020204030204"/>
              <a:cs typeface="Calibri"/>
            </a:endParaRPr>
          </a:p>
        </p:txBody>
      </p:sp>
      <p:sp>
        <p:nvSpPr>
          <p:cNvPr id="11" name="Content Placeholder 2"/>
          <p:cNvSpPr txBox="1">
            <a:spLocks/>
          </p:cNvSpPr>
          <p:nvPr/>
        </p:nvSpPr>
        <p:spPr>
          <a:xfrm>
            <a:off x="1442721" y="1955840"/>
            <a:ext cx="6731308" cy="2722990"/>
          </a:xfrm>
          <a:prstGeom prst="rect">
            <a:avLst/>
          </a:prstGeom>
          <a:solidFill>
            <a:schemeClr val="accent6">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cs typeface="Calibri"/>
              </a:rPr>
              <a:t>Read Project Documentation Wiki page in preparation for Day 6 review</a:t>
            </a:r>
            <a:endParaRPr lang="en-US" sz="1400" dirty="0">
              <a:solidFill>
                <a:srgbClr val="FF0000"/>
              </a:solidFill>
              <a:latin typeface="Calibri" panose="020F0502020204030204"/>
              <a:cs typeface="Calibri"/>
            </a:endParaRPr>
          </a:p>
          <a:p>
            <a:pPr marL="514350" lvl="1" indent="-171450" defTabSz="685800">
              <a:spcBef>
                <a:spcPts val="375"/>
              </a:spcBef>
            </a:pPr>
            <a:r>
              <a:rPr lang="en-US" sz="750" dirty="0">
                <a:solidFill>
                  <a:prstClr val="black"/>
                </a:solidFill>
                <a:latin typeface="Calibri" panose="020F0502020204030204"/>
                <a:cs typeface="Calibri"/>
                <a:hlinkClick r:id="rId2"/>
              </a:rPr>
              <a:t>https://designlab.eng.rpi.edu/edn/projects/capstone-support-dev/wiki/Project_Documentation</a:t>
            </a:r>
            <a:r>
              <a:rPr lang="en-US" sz="750" dirty="0">
                <a:solidFill>
                  <a:prstClr val="black"/>
                </a:solidFill>
                <a:latin typeface="Calibri" panose="020F0502020204030204"/>
                <a:cs typeface="Calibri"/>
              </a:rPr>
              <a:t> </a:t>
            </a:r>
            <a:endParaRPr lang="en-US" sz="750" dirty="0">
              <a:solidFill>
                <a:srgbClr val="FF0000"/>
              </a:solidFill>
              <a:latin typeface="Calibri" panose="020F0502020204030204"/>
              <a:cs typeface="Calibri"/>
            </a:endParaRPr>
          </a:p>
          <a:p>
            <a:pPr marL="171450" indent="-171450" defTabSz="685800">
              <a:spcBef>
                <a:spcPts val="750"/>
              </a:spcBef>
            </a:pPr>
            <a:r>
              <a:rPr lang="en-US" sz="1400" b="1" dirty="0">
                <a:solidFill>
                  <a:prstClr val="black"/>
                </a:solidFill>
                <a:ea typeface="+mn-lt"/>
                <a:cs typeface="Calibri" panose="020F0502020204030204"/>
              </a:rPr>
              <a:t>Everyone </a:t>
            </a:r>
            <a:r>
              <a:rPr lang="en-US" sz="1400" dirty="0">
                <a:solidFill>
                  <a:prstClr val="black"/>
                </a:solidFill>
                <a:ea typeface="+mn-lt"/>
                <a:cs typeface="Calibri" panose="020F0502020204030204"/>
              </a:rPr>
              <a:t>should have their repository checked out by now. See your PE </a:t>
            </a:r>
            <a:r>
              <a:rPr lang="en-US" sz="1400" b="1" dirty="0">
                <a:solidFill>
                  <a:prstClr val="black"/>
                </a:solidFill>
                <a:ea typeface="+mn-lt"/>
                <a:cs typeface="Calibri" panose="020F0502020204030204"/>
              </a:rPr>
              <a:t>NOW</a:t>
            </a:r>
            <a:r>
              <a:rPr lang="en-US" sz="1400" dirty="0">
                <a:solidFill>
                  <a:prstClr val="black"/>
                </a:solidFill>
                <a:ea typeface="+mn-lt"/>
                <a:cs typeface="Calibri" panose="020F0502020204030204"/>
              </a:rPr>
              <a:t> if you are still having difficulty.</a:t>
            </a:r>
          </a:p>
          <a:p>
            <a:pPr marL="171450" indent="-171450" defTabSz="685800">
              <a:spcBef>
                <a:spcPts val="750"/>
              </a:spcBef>
            </a:pPr>
            <a:r>
              <a:rPr lang="en-US" sz="1400" dirty="0">
                <a:solidFill>
                  <a:prstClr val="black"/>
                </a:solidFill>
                <a:ea typeface="+mn-lt"/>
                <a:cs typeface="Calibri" panose="020F0502020204030204"/>
              </a:rPr>
              <a:t>Complete the Online Safety Training in </a:t>
            </a:r>
            <a:r>
              <a:rPr lang="en-US" sz="1400" dirty="0" err="1">
                <a:solidFill>
                  <a:prstClr val="black"/>
                </a:solidFill>
                <a:ea typeface="+mn-lt"/>
                <a:cs typeface="Calibri" panose="020F0502020204030204"/>
              </a:rPr>
              <a:t>Percipio</a:t>
            </a:r>
            <a:r>
              <a:rPr lang="en-US" sz="1400" dirty="0">
                <a:solidFill>
                  <a:prstClr val="black"/>
                </a:solidFill>
                <a:ea typeface="+mn-lt"/>
                <a:cs typeface="Calibri" panose="020F0502020204030204"/>
              </a:rPr>
              <a:t> </a:t>
            </a:r>
            <a:r>
              <a:rPr lang="en-US" sz="1400" b="1" dirty="0">
                <a:ea typeface="+mn-lt"/>
                <a:cs typeface="Calibri" panose="020F0502020204030204"/>
              </a:rPr>
              <a:t>before Friday, 01/26</a:t>
            </a:r>
          </a:p>
          <a:p>
            <a:pPr marL="514350" lvl="1"/>
            <a:r>
              <a:rPr lang="en-US" sz="1300" u="sng" dirty="0">
                <a:hlinkClick r:id="rId3"/>
              </a:rPr>
              <a:t>https://rpi.percipio.com/</a:t>
            </a:r>
            <a:endParaRPr lang="en-US" sz="1300" dirty="0"/>
          </a:p>
          <a:p>
            <a:pPr marL="514350" lvl="1" indent="-214313" defTabSz="685800">
              <a:spcBef>
                <a:spcPts val="375"/>
              </a:spcBef>
            </a:pPr>
            <a:r>
              <a:rPr lang="en-US" sz="1400" dirty="0">
                <a:solidFill>
                  <a:prstClr val="black"/>
                </a:solidFill>
                <a:latin typeface="Calibri" panose="020F0502020204030204"/>
                <a:cs typeface="Calibri"/>
              </a:rPr>
              <a:t>Rensselaer Manufacturing and Prototyping Laboratories - Safety Orientation-4.0</a:t>
            </a:r>
          </a:p>
          <a:p>
            <a:pPr marL="514350" lvl="1" indent="-214313" defTabSz="685800">
              <a:spcBef>
                <a:spcPts val="375"/>
              </a:spcBef>
            </a:pPr>
            <a:r>
              <a:rPr lang="en-US" sz="1300" dirty="0">
                <a:solidFill>
                  <a:prstClr val="black"/>
                </a:solidFill>
                <a:ea typeface="+mn-lt"/>
                <a:cs typeface="Calibri" panose="020F0502020204030204"/>
              </a:rPr>
              <a:t>Instructions - </a:t>
            </a:r>
            <a:r>
              <a:rPr lang="en-US" sz="1000" dirty="0">
                <a:solidFill>
                  <a:prstClr val="black"/>
                </a:solidFill>
                <a:ea typeface="+mn-lt"/>
                <a:cs typeface="Calibri" panose="020F0502020204030204"/>
                <a:hlinkClick r:id="rId4"/>
              </a:rPr>
              <a:t>https://designlab.eng.rpi.edu/edn/projects/capstone-support-dev/repository/112/raw/Course%20Documents/RMPL%20Safety%20Module%20Completion%20Instructions-Percipio%20.pdf</a:t>
            </a:r>
            <a:endParaRPr lang="en-US" sz="1400" dirty="0">
              <a:solidFill>
                <a:prstClr val="black"/>
              </a:solidFill>
              <a:ea typeface="+mn-lt"/>
              <a:cs typeface="Calibri" panose="020F0502020204030204"/>
            </a:endParaRPr>
          </a:p>
          <a:p>
            <a:pPr marL="514350" lvl="1" indent="-214313" defTabSz="685800">
              <a:spcBef>
                <a:spcPts val="375"/>
              </a:spcBef>
            </a:pPr>
            <a:r>
              <a:rPr lang="en-US" sz="1400" dirty="0">
                <a:solidFill>
                  <a:prstClr val="black"/>
                </a:solidFill>
                <a:ea typeface="+mn-lt"/>
                <a:cs typeface="Calibri" panose="020F0502020204030204"/>
              </a:rPr>
              <a:t>Post completed safety certificate in a thread in the Project Management Forum </a:t>
            </a:r>
          </a:p>
          <a:p>
            <a:pPr marL="514350" lvl="1" indent="-214313" defTabSz="685800">
              <a:spcBef>
                <a:spcPts val="375"/>
              </a:spcBef>
            </a:pPr>
            <a:endParaRPr lang="en-US" sz="600" dirty="0">
              <a:solidFill>
                <a:prstClr val="black"/>
              </a:solidFill>
              <a:latin typeface="Calibri" panose="020F0502020204030204"/>
              <a:cs typeface="Calibri"/>
            </a:endParaRPr>
          </a:p>
          <a:p>
            <a:pPr marL="300038" indent="-342900" defTabSz="685800">
              <a:spcBef>
                <a:spcPts val="750"/>
              </a:spcBef>
            </a:pPr>
            <a:endParaRPr lang="en-US" sz="2100" dirty="0">
              <a:solidFill>
                <a:prstClr val="black"/>
              </a:solidFill>
              <a:latin typeface="Calibri" panose="020F0502020204030204"/>
              <a:cs typeface="Calibri"/>
            </a:endParaRPr>
          </a:p>
        </p:txBody>
      </p:sp>
      <p:sp>
        <p:nvSpPr>
          <p:cNvPr id="9" name="Oval 8"/>
          <p:cNvSpPr/>
          <p:nvPr/>
        </p:nvSpPr>
        <p:spPr>
          <a:xfrm>
            <a:off x="254313" y="1105462"/>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28600" y="2708883"/>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nvGrpSpPr>
          <p:cNvPr id="3" name="Group 2">
            <a:extLst>
              <a:ext uri="{FF2B5EF4-FFF2-40B4-BE49-F238E27FC236}">
                <a16:creationId xmlns:a16="http://schemas.microsoft.com/office/drawing/2014/main" id="{297E82F5-0439-BEAC-8DDB-2B21BDB72108}"/>
              </a:ext>
            </a:extLst>
          </p:cNvPr>
          <p:cNvGrpSpPr/>
          <p:nvPr/>
        </p:nvGrpSpPr>
        <p:grpSpPr>
          <a:xfrm>
            <a:off x="325199" y="4678830"/>
            <a:ext cx="7848830" cy="1908364"/>
            <a:chOff x="402467" y="735237"/>
            <a:chExt cx="7848830" cy="1908364"/>
          </a:xfrm>
        </p:grpSpPr>
        <p:sp>
          <p:nvSpPr>
            <p:cNvPr id="8" name="Content Placeholder 2"/>
            <p:cNvSpPr txBox="1">
              <a:spLocks/>
            </p:cNvSpPr>
            <p:nvPr/>
          </p:nvSpPr>
          <p:spPr>
            <a:xfrm>
              <a:off x="1519989" y="735237"/>
              <a:ext cx="6731308" cy="1908364"/>
            </a:xfrm>
            <a:prstGeom prst="rect">
              <a:avLst/>
            </a:prstGeom>
            <a:solidFill>
              <a:schemeClr val="accent4">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lnSpc>
                  <a:spcPct val="100000"/>
                </a:lnSpc>
                <a:spcBef>
                  <a:spcPts val="600"/>
                </a:spcBef>
                <a:buNone/>
              </a:pPr>
              <a:r>
                <a:rPr lang="en-US" sz="1600" b="1" dirty="0">
                  <a:solidFill>
                    <a:prstClr val="black"/>
                  </a:solidFill>
                  <a:latin typeface="Calibri" panose="020F0502020204030204"/>
                  <a:cs typeface="Calibri"/>
                </a:rPr>
                <a:t>Project Technical Work</a:t>
              </a:r>
            </a:p>
            <a:p>
              <a:pPr marL="171450" indent="-171450" defTabSz="685800">
                <a:lnSpc>
                  <a:spcPct val="100000"/>
                </a:lnSpc>
                <a:spcBef>
                  <a:spcPts val="600"/>
                </a:spcBef>
              </a:pPr>
              <a:r>
                <a:rPr lang="en-US" sz="1400" dirty="0">
                  <a:solidFill>
                    <a:prstClr val="black"/>
                  </a:solidFill>
                  <a:ea typeface="+mn-lt"/>
                  <a:cs typeface="Calibri" panose="020F0502020204030204"/>
                </a:rPr>
                <a:t>Read the Engineering Tools and Methods Wiki page in preparation for Day 6 activity</a:t>
              </a:r>
            </a:p>
            <a:p>
              <a:pPr marL="457200" lvl="1" indent="-171450" defTabSz="685800">
                <a:spcBef>
                  <a:spcPts val="750"/>
                </a:spcBef>
              </a:pPr>
              <a:r>
                <a:rPr lang="en-US" sz="1000" dirty="0">
                  <a:solidFill>
                    <a:prstClr val="black"/>
                  </a:solidFill>
                  <a:ea typeface="+mn-lt"/>
                  <a:cs typeface="Calibri" panose="020F0502020204030204"/>
                  <a:hlinkClick r:id="rId5"/>
                </a:rPr>
                <a:t>https://designlab.eng.rpi.edu/edn/projects/capstone-support-dev/wiki/Engineering_Tools_and_Methods_Worksheet</a:t>
              </a:r>
              <a:r>
                <a:rPr lang="en-US" sz="1000" dirty="0">
                  <a:solidFill>
                    <a:prstClr val="black"/>
                  </a:solidFill>
                  <a:ea typeface="+mn-lt"/>
                  <a:cs typeface="Calibri" panose="020F0502020204030204"/>
                </a:rPr>
                <a:t> </a:t>
              </a:r>
            </a:p>
            <a:p>
              <a:pPr marL="0" indent="-171450" defTabSz="685800">
                <a:spcBef>
                  <a:spcPts val="750"/>
                </a:spcBef>
              </a:pPr>
              <a:r>
                <a:rPr lang="en-US" sz="1400" dirty="0">
                  <a:solidFill>
                    <a:prstClr val="black"/>
                  </a:solidFill>
                  <a:ea typeface="+mn-lt"/>
                  <a:cs typeface="Calibri" panose="020F0502020204030204"/>
                </a:rPr>
                <a:t>Research key technology and approaches to project -&gt; post findings to Background Info Forum on EDN</a:t>
              </a:r>
            </a:p>
            <a:p>
              <a:pPr marL="0" indent="-171450" defTabSz="685800">
                <a:spcBef>
                  <a:spcPts val="750"/>
                </a:spcBef>
              </a:pPr>
              <a:r>
                <a:rPr lang="en-US" sz="1400" dirty="0">
                  <a:solidFill>
                    <a:prstClr val="black"/>
                  </a:solidFill>
                  <a:ea typeface="+mn-lt"/>
                  <a:cs typeface="Calibri" panose="020F0502020204030204"/>
                </a:rPr>
                <a:t>Post Concept Ideas to Design Forum on EDN</a:t>
              </a:r>
            </a:p>
            <a:p>
              <a:pPr marL="0" indent="-171450" defTabSz="685800">
                <a:spcBef>
                  <a:spcPts val="750"/>
                </a:spcBef>
              </a:pPr>
              <a:r>
                <a:rPr lang="en-US" sz="1400" dirty="0">
                  <a:solidFill>
                    <a:prstClr val="black"/>
                  </a:solidFill>
                  <a:ea typeface="+mn-lt"/>
                  <a:cs typeface="Calibri" panose="020F0502020204030204"/>
                </a:rPr>
                <a:t>Update Needs &amp; </a:t>
              </a:r>
              <a:r>
                <a:rPr lang="en-US" sz="1400" dirty="0" err="1">
                  <a:solidFill>
                    <a:prstClr val="black"/>
                  </a:solidFill>
                  <a:ea typeface="+mn-lt"/>
                  <a:cs typeface="Calibri" panose="020F0502020204030204"/>
                </a:rPr>
                <a:t>Reqs</a:t>
              </a:r>
              <a:r>
                <a:rPr lang="en-US" sz="1400" dirty="0">
                  <a:solidFill>
                    <a:prstClr val="black"/>
                  </a:solidFill>
                  <a:ea typeface="+mn-lt"/>
                  <a:cs typeface="Calibri" panose="020F0502020204030204"/>
                </a:rPr>
                <a:t> spreadsheet in Repo as needed</a:t>
              </a:r>
            </a:p>
          </p:txBody>
        </p:sp>
        <p:sp>
          <p:nvSpPr>
            <p:cNvPr id="13" name="Rectangle 12"/>
            <p:cNvSpPr/>
            <p:nvPr/>
          </p:nvSpPr>
          <p:spPr>
            <a:xfrm>
              <a:off x="402467" y="1317425"/>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4" name="Slide Number Placeholder 2"/>
          <p:cNvSpPr>
            <a:spLocks noGrp="1"/>
          </p:cNvSpPr>
          <p:nvPr>
            <p:ph type="sldNum" sz="quarter" idx="12"/>
          </p:nvPr>
        </p:nvSpPr>
        <p:spPr>
          <a:xfrm>
            <a:off x="6457950" y="6035675"/>
            <a:ext cx="2057400" cy="365125"/>
          </a:xfrm>
        </p:spPr>
        <p:txBody>
          <a:bodyPr/>
          <a:lstStyle/>
          <a:p>
            <a:fld id="{028FE254-016A-4E51-98AE-D4B4E3F12C32}" type="slidenum">
              <a:rPr lang="en-US" sz="1200" smtClean="0"/>
              <a:t>115</a:t>
            </a:fld>
            <a:endParaRPr lang="en-US" sz="1200" dirty="0"/>
          </a:p>
        </p:txBody>
      </p:sp>
    </p:spTree>
    <p:extLst>
      <p:ext uri="{BB962C8B-B14F-4D97-AF65-F5344CB8AC3E}">
        <p14:creationId xmlns:p14="http://schemas.microsoft.com/office/powerpoint/2010/main" val="290436178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116</a:t>
            </a:fld>
            <a:endParaRPr lang="en-US" sz="1200" dirty="0"/>
          </a:p>
        </p:txBody>
      </p:sp>
      <p:sp>
        <p:nvSpPr>
          <p:cNvPr id="9" name="TextBox 8"/>
          <p:cNvSpPr txBox="1"/>
          <p:nvPr/>
        </p:nvSpPr>
        <p:spPr>
          <a:xfrm>
            <a:off x="88369" y="5343328"/>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8" name="Picture 7" descr="A chart with text and numbers&#10;&#10;Description automatically generated with medium confidence">
            <a:extLst>
              <a:ext uri="{FF2B5EF4-FFF2-40B4-BE49-F238E27FC236}">
                <a16:creationId xmlns:a16="http://schemas.microsoft.com/office/drawing/2014/main" id="{E5504F0A-1503-C0F2-BF3E-35656A7029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0662" y="1878747"/>
            <a:ext cx="5582675" cy="3100505"/>
          </a:xfrm>
          <a:prstGeom prst="rect">
            <a:avLst/>
          </a:prstGeom>
        </p:spPr>
      </p:pic>
      <p:sp>
        <p:nvSpPr>
          <p:cNvPr id="4" name="Callout: Bent Line with Border and Accent Bar 3">
            <a:extLst>
              <a:ext uri="{FF2B5EF4-FFF2-40B4-BE49-F238E27FC236}">
                <a16:creationId xmlns:a16="http://schemas.microsoft.com/office/drawing/2014/main" id="{18F204EA-937A-6795-B33E-6D6657A69D22}"/>
              </a:ext>
            </a:extLst>
          </p:cNvPr>
          <p:cNvSpPr/>
          <p:nvPr/>
        </p:nvSpPr>
        <p:spPr>
          <a:xfrm>
            <a:off x="8305800" y="3080027"/>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w/ new image</a:t>
            </a:r>
          </a:p>
        </p:txBody>
      </p:sp>
    </p:spTree>
    <p:extLst>
      <p:ext uri="{BB962C8B-B14F-4D97-AF65-F5344CB8AC3E}">
        <p14:creationId xmlns:p14="http://schemas.microsoft.com/office/powerpoint/2010/main" val="292615304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088367" y="3958787"/>
            <a:ext cx="3534264" cy="646331"/>
          </a:xfrm>
          <a:prstGeom prst="rect">
            <a:avLst/>
          </a:prstGeom>
          <a:noFill/>
          <a:ln w="28575">
            <a:solidFill>
              <a:srgbClr val="00B050"/>
            </a:solidFill>
          </a:ln>
        </p:spPr>
        <p:txBody>
          <a:bodyPr wrap="square" rtlCol="0">
            <a:spAutoFit/>
          </a:bodyPr>
          <a:lstStyle/>
          <a:p>
            <a:pPr algn="ctr"/>
            <a:r>
              <a:rPr lang="en-US" dirty="0"/>
              <a:t>Days 8-10 – Project Planning and </a:t>
            </a:r>
            <a:r>
              <a:rPr lang="en-US" dirty="0">
                <a:highlight>
                  <a:srgbClr val="00FF00"/>
                </a:highlight>
              </a:rPr>
              <a:t>Communication Skills?</a:t>
            </a:r>
          </a:p>
        </p:txBody>
      </p:sp>
      <p:sp>
        <p:nvSpPr>
          <p:cNvPr id="2" name="Title 1"/>
          <p:cNvSpPr>
            <a:spLocks noGrp="1"/>
          </p:cNvSpPr>
          <p:nvPr>
            <p:ph type="title"/>
          </p:nvPr>
        </p:nvSpPr>
        <p:spPr/>
        <p:txBody>
          <a:bodyPr>
            <a:normAutofit/>
          </a:bodyPr>
          <a:lstStyle/>
          <a:p>
            <a:pPr algn="ctr"/>
            <a:r>
              <a:rPr lang="en-US" sz="3200" dirty="0"/>
              <a:t>Engineering Design Process Progression</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93376207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Documentation &amp; EDN Usage Horse Race - round 1</a:t>
            </a:r>
            <a:endParaRPr lang="en-US" dirty="0"/>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Why do we document?</a:t>
            </a:r>
          </a:p>
          <a:p>
            <a:r>
              <a:rPr lang="en-US" sz="2800" dirty="0"/>
              <a:t>What do we document?</a:t>
            </a:r>
          </a:p>
          <a:p>
            <a:r>
              <a:rPr lang="en-US" sz="2800" dirty="0"/>
              <a:t>How will you document?</a:t>
            </a:r>
          </a:p>
          <a:p>
            <a:r>
              <a:rPr lang="en-US" sz="2800" dirty="0"/>
              <a:t>How often / when will you document?</a:t>
            </a:r>
          </a:p>
          <a:p>
            <a:r>
              <a:rPr lang="en-US" sz="2800" dirty="0"/>
              <a:t>Must we wait for things to be complete / final to document?</a:t>
            </a:r>
          </a:p>
          <a:p>
            <a:endParaRPr lang="en-US" sz="28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118</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3703" y="2267316"/>
            <a:ext cx="2362200" cy="1771650"/>
          </a:xfrm>
          <a:prstGeom prst="rect">
            <a:avLst/>
          </a:prstGeom>
        </p:spPr>
      </p:pic>
    </p:spTree>
    <p:extLst>
      <p:ext uri="{BB962C8B-B14F-4D97-AF65-F5344CB8AC3E}">
        <p14:creationId xmlns:p14="http://schemas.microsoft.com/office/powerpoint/2010/main" val="68082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119</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B9AF3-943C-90DB-4506-A0A9E8924F94}"/>
              </a:ext>
            </a:extLst>
          </p:cNvPr>
          <p:cNvSpPr>
            <a:spLocks noGrp="1"/>
          </p:cNvSpPr>
          <p:nvPr>
            <p:ph type="title"/>
          </p:nvPr>
        </p:nvSpPr>
        <p:spPr/>
        <p:txBody>
          <a:bodyPr/>
          <a:lstStyle/>
          <a:p>
            <a:r>
              <a:rPr lang="en-US" dirty="0"/>
              <a:t>Student Expectations</a:t>
            </a:r>
          </a:p>
        </p:txBody>
      </p:sp>
      <p:sp>
        <p:nvSpPr>
          <p:cNvPr id="3" name="Content Placeholder 2">
            <a:extLst>
              <a:ext uri="{FF2B5EF4-FFF2-40B4-BE49-F238E27FC236}">
                <a16:creationId xmlns:a16="http://schemas.microsoft.com/office/drawing/2014/main" id="{CAE9CB5B-9347-9298-5667-9EE46657126F}"/>
              </a:ext>
            </a:extLst>
          </p:cNvPr>
          <p:cNvSpPr>
            <a:spLocks noGrp="1"/>
          </p:cNvSpPr>
          <p:nvPr>
            <p:ph idx="1"/>
          </p:nvPr>
        </p:nvSpPr>
        <p:spPr/>
        <p:txBody>
          <a:bodyPr/>
          <a:lstStyle/>
          <a:p>
            <a:r>
              <a:rPr lang="en-US" dirty="0"/>
              <a:t>What are YOUR expectations for your Capstone experience?</a:t>
            </a:r>
          </a:p>
          <a:p>
            <a:pPr lvl="1"/>
            <a:r>
              <a:rPr lang="en-US" dirty="0"/>
              <a:t>Workload</a:t>
            </a:r>
          </a:p>
          <a:p>
            <a:pPr lvl="1"/>
            <a:r>
              <a:rPr lang="en-US" dirty="0"/>
              <a:t>Teammates</a:t>
            </a:r>
          </a:p>
          <a:p>
            <a:pPr lvl="1"/>
            <a:r>
              <a:rPr lang="en-US" dirty="0"/>
              <a:t>Project</a:t>
            </a:r>
          </a:p>
          <a:p>
            <a:pPr lvl="1"/>
            <a:r>
              <a:rPr lang="en-US" dirty="0"/>
              <a:t>Grading</a:t>
            </a:r>
          </a:p>
          <a:p>
            <a:pPr marL="457200" lvl="1" indent="0">
              <a:buNone/>
            </a:pPr>
            <a:endParaRPr lang="en-US" dirty="0"/>
          </a:p>
        </p:txBody>
      </p:sp>
      <p:sp>
        <p:nvSpPr>
          <p:cNvPr id="4" name="Slide Number Placeholder 3">
            <a:extLst>
              <a:ext uri="{FF2B5EF4-FFF2-40B4-BE49-F238E27FC236}">
                <a16:creationId xmlns:a16="http://schemas.microsoft.com/office/drawing/2014/main" id="{B4983405-20A8-B6F5-A68F-A4C1489BC0D8}"/>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5" name="Callout: Bent Line with Border and Accent Bar 4">
            <a:extLst>
              <a:ext uri="{FF2B5EF4-FFF2-40B4-BE49-F238E27FC236}">
                <a16:creationId xmlns:a16="http://schemas.microsoft.com/office/drawing/2014/main" id="{A6E4699F-7CC3-A57D-ADB6-816A3682ACD5}"/>
              </a:ext>
            </a:extLst>
          </p:cNvPr>
          <p:cNvSpPr/>
          <p:nvPr/>
        </p:nvSpPr>
        <p:spPr>
          <a:xfrm>
            <a:off x="5829300" y="3733800"/>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Activity from </a:t>
            </a:r>
            <a:r>
              <a:rPr lang="en-US" dirty="0" err="1"/>
              <a:t>Kanna</a:t>
            </a:r>
            <a:r>
              <a:rPr lang="en-US" dirty="0"/>
              <a:t>??</a:t>
            </a:r>
          </a:p>
        </p:txBody>
      </p:sp>
    </p:spTree>
    <p:extLst>
      <p:ext uri="{BB962C8B-B14F-4D97-AF65-F5344CB8AC3E}">
        <p14:creationId xmlns:p14="http://schemas.microsoft.com/office/powerpoint/2010/main" val="354400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120</a:t>
            </a:fld>
            <a:endParaRPr lang="en-US" sz="1200" dirty="0"/>
          </a:p>
        </p:txBody>
      </p:sp>
      <p:sp>
        <p:nvSpPr>
          <p:cNvPr id="5" name="TextBox 4"/>
          <p:cNvSpPr txBox="1"/>
          <p:nvPr/>
        </p:nvSpPr>
        <p:spPr>
          <a:xfrm>
            <a:off x="1009650" y="5257800"/>
            <a:ext cx="6477000" cy="707886"/>
          </a:xfrm>
          <a:prstGeom prst="rect">
            <a:avLst/>
          </a:prstGeom>
          <a:noFill/>
          <a:ln w="28575">
            <a:solidFill>
              <a:srgbClr val="C0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Corporate Communication &amp; Documentation </a:t>
            </a:r>
            <a:br>
              <a:rPr lang="en-US" dirty="0"/>
            </a:br>
            <a:r>
              <a:rPr lang="en-US" dirty="0"/>
              <a:t>Policies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t>Webex (only)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Onedrive</a:t>
            </a:r>
            <a:r>
              <a:rPr lang="en-US" dirty="0"/>
              <a:t>, RPI </a:t>
            </a:r>
            <a:r>
              <a:rPr lang="en-US" dirty="0" err="1"/>
              <a:t>Sharepoint</a:t>
            </a:r>
            <a:endParaRPr lang="en-US" dirty="0"/>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Documentation &amp; EDN Usage Horse Race - round 2</a:t>
            </a:r>
            <a:endParaRPr lang="en-US" dirty="0"/>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Information should be complete before documented?</a:t>
            </a:r>
          </a:p>
          <a:p>
            <a:r>
              <a:rPr lang="en-US" sz="2800" dirty="0"/>
              <a:t>It is necessary to document negative results?</a:t>
            </a:r>
          </a:p>
          <a:p>
            <a:r>
              <a:rPr lang="en-US" sz="2800" dirty="0"/>
              <a:t>Teammates share responsibility with PE/CE to offer technical feedback on EDN posts?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122</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4949826"/>
            <a:ext cx="2362200" cy="1771650"/>
          </a:xfrm>
          <a:prstGeom prst="rect">
            <a:avLst/>
          </a:prstGeom>
        </p:spPr>
      </p:pic>
    </p:spTree>
    <p:extLst>
      <p:ext uri="{BB962C8B-B14F-4D97-AF65-F5344CB8AC3E}">
        <p14:creationId xmlns:p14="http://schemas.microsoft.com/office/powerpoint/2010/main" val="189561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10 min - Project Statement &amp; Objectives Horse Race</a:t>
            </a:r>
          </a:p>
        </p:txBody>
      </p:sp>
      <p:sp>
        <p:nvSpPr>
          <p:cNvPr id="3" name="Content Placeholder 2"/>
          <p:cNvSpPr>
            <a:spLocks noGrp="1"/>
          </p:cNvSpPr>
          <p:nvPr>
            <p:ph idx="1"/>
          </p:nvPr>
        </p:nvSpPr>
        <p:spPr/>
        <p:txBody>
          <a:bodyPr>
            <a:normAutofit/>
          </a:bodyPr>
          <a:lstStyle/>
          <a:p>
            <a:pPr marL="0" indent="0">
              <a:buNone/>
            </a:pPr>
            <a:r>
              <a:rPr lang="en-US" dirty="0"/>
              <a:t>Action Item was to read the wiki page…</a:t>
            </a:r>
          </a:p>
          <a:p>
            <a:pPr marL="0" indent="0">
              <a:buNone/>
            </a:pPr>
            <a:r>
              <a:rPr lang="en-US" dirty="0"/>
              <a:t>Ask me 1-2 QUESTIONS about the content!</a:t>
            </a:r>
          </a:p>
          <a:p>
            <a:endParaRPr lang="en-US" dirty="0"/>
          </a:p>
          <a:p>
            <a:r>
              <a:rPr lang="en-US" dirty="0"/>
              <a:t>What is a Project Statement &amp; Objectives (PSO)?</a:t>
            </a:r>
          </a:p>
          <a:p>
            <a:r>
              <a:rPr lang="en-US" dirty="0"/>
              <a:t>What is difference between the Long Term and Short Term Goals?</a:t>
            </a:r>
          </a:p>
          <a:p>
            <a:r>
              <a:rPr lang="en-US" dirty="0"/>
              <a:t>What is difference between an objective and a deliverable?</a:t>
            </a:r>
          </a:p>
          <a:p>
            <a:r>
              <a:rPr lang="en-US" dirty="0"/>
              <a:t>Where is the PSO document template located?</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123</a:t>
            </a:fld>
            <a:endParaRPr lang="en-US" sz="1200" dirty="0"/>
          </a:p>
        </p:txBody>
      </p:sp>
      <p:sp>
        <p:nvSpPr>
          <p:cNvPr id="5" name="Callout: Bent Line with Border and Accent Bar 4">
            <a:extLst>
              <a:ext uri="{FF2B5EF4-FFF2-40B4-BE49-F238E27FC236}">
                <a16:creationId xmlns:a16="http://schemas.microsoft.com/office/drawing/2014/main" id="{71B121FF-F69B-4E84-A61F-07E10D83C4AE}"/>
              </a:ext>
            </a:extLst>
          </p:cNvPr>
          <p:cNvSpPr/>
          <p:nvPr/>
        </p:nvSpPr>
        <p:spPr>
          <a:xfrm>
            <a:off x="8382000" y="228600"/>
            <a:ext cx="1447800" cy="31242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Move to day 2 to Client Meeting 1 Kickoff slides</a:t>
            </a:r>
          </a:p>
        </p:txBody>
      </p:sp>
    </p:spTree>
    <p:extLst>
      <p:ext uri="{BB962C8B-B14F-4D97-AF65-F5344CB8AC3E}">
        <p14:creationId xmlns:p14="http://schemas.microsoft.com/office/powerpoint/2010/main" val="302151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10 min - Engineering Tools and Methods (ETM) Horse Race</a:t>
            </a:r>
          </a:p>
        </p:txBody>
      </p:sp>
      <p:sp>
        <p:nvSpPr>
          <p:cNvPr id="3" name="Content Placeholder 2"/>
          <p:cNvSpPr>
            <a:spLocks noGrp="1"/>
          </p:cNvSpPr>
          <p:nvPr>
            <p:ph idx="1"/>
          </p:nvPr>
        </p:nvSpPr>
        <p:spPr/>
        <p:txBody>
          <a:bodyPr>
            <a:normAutofit/>
          </a:bodyPr>
          <a:lstStyle/>
          <a:p>
            <a:pPr marL="0" indent="0">
              <a:buNone/>
            </a:pPr>
            <a:r>
              <a:rPr lang="en-US" dirty="0"/>
              <a:t>Action Item was to read their wiki pages…</a:t>
            </a:r>
          </a:p>
          <a:p>
            <a:pPr marL="0" indent="0">
              <a:buNone/>
            </a:pPr>
            <a:r>
              <a:rPr lang="en-US" dirty="0"/>
              <a:t>Ask me 1-2 QUESTIONS about the content!</a:t>
            </a:r>
          </a:p>
          <a:p>
            <a:endParaRPr lang="en-US" dirty="0"/>
          </a:p>
          <a:p>
            <a:r>
              <a:rPr lang="en-US" dirty="0"/>
              <a:t>What are Engineering Tools and Methods?</a:t>
            </a:r>
          </a:p>
          <a:p>
            <a:r>
              <a:rPr lang="en-US" dirty="0"/>
              <a:t>Give an example of a Mechanical Engineering Tool or Method</a:t>
            </a:r>
          </a:p>
          <a:p>
            <a:r>
              <a:rPr lang="en-US" dirty="0"/>
              <a:t>Give an example of an Electrical Engineering Tool or Method</a:t>
            </a:r>
          </a:p>
          <a:p>
            <a:r>
              <a:rPr lang="en-US" dirty="0"/>
              <a:t>Give an example of a Computer Systems Engineering Tool or Method</a:t>
            </a:r>
          </a:p>
          <a:p>
            <a:r>
              <a:rPr lang="en-US" dirty="0"/>
              <a:t>Give an example of an Industrial Engineering Tool or Method</a:t>
            </a:r>
          </a:p>
          <a:p>
            <a:r>
              <a:rPr lang="en-US" dirty="0"/>
              <a:t>Give an example of a Material Engineering Tool or Method</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124</a:t>
            </a:fld>
            <a:endParaRPr lang="en-US" sz="1200" dirty="0"/>
          </a:p>
        </p:txBody>
      </p:sp>
      <p:pic>
        <p:nvPicPr>
          <p:cNvPr id="4" name="Picture 3" descr="A row of colored objects on a stand&#10;&#10;Description automatically generated with medium confidence">
            <a:extLst>
              <a:ext uri="{FF2B5EF4-FFF2-40B4-BE49-F238E27FC236}">
                <a16:creationId xmlns:a16="http://schemas.microsoft.com/office/drawing/2014/main" id="{49E3DA87-75E6-AAA1-F562-F9397CB385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5550" y="1524000"/>
            <a:ext cx="2362200" cy="1771650"/>
          </a:xfrm>
          <a:prstGeom prst="rect">
            <a:avLst/>
          </a:prstGeom>
        </p:spPr>
      </p:pic>
    </p:spTree>
    <p:extLst>
      <p:ext uri="{BB962C8B-B14F-4D97-AF65-F5344CB8AC3E}">
        <p14:creationId xmlns:p14="http://schemas.microsoft.com/office/powerpoint/2010/main" val="376019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fontScale="90000"/>
          </a:bodyPr>
          <a:lstStyle/>
          <a:p>
            <a:r>
              <a:rPr lang="en-US" sz="4000" dirty="0">
                <a:cs typeface="Calibri"/>
              </a:rPr>
              <a:t>Wrap-up - Engineering Tools and Methods (ETM)</a:t>
            </a:r>
            <a:br>
              <a:rPr lang="en-US" sz="4000" dirty="0">
                <a:cs typeface="Calibri"/>
              </a:rPr>
            </a:br>
            <a:endParaRPr lang="en-US" sz="4000" dirty="0">
              <a:cs typeface="Calibri"/>
            </a:endParaRPr>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The ETM Worksheet will help your team identify the various Engineering Tools and Methods that members will use to address project challenges</a:t>
            </a:r>
          </a:p>
          <a:p>
            <a:pPr>
              <a:lnSpc>
                <a:spcPct val="110000"/>
              </a:lnSpc>
            </a:pPr>
            <a:r>
              <a:rPr lang="en-US" dirty="0">
                <a:cs typeface="Calibri"/>
              </a:rPr>
              <a:t>Review the Team Skill Assessment to help your team identify applicable ETM.</a:t>
            </a:r>
          </a:p>
          <a:p>
            <a:pPr lvl="1">
              <a:lnSpc>
                <a:spcPct val="110000"/>
              </a:lnSpc>
            </a:pPr>
            <a:r>
              <a:rPr lang="en-US" dirty="0">
                <a:cs typeface="Calibri"/>
              </a:rPr>
              <a:t> “What classes and/or experience can you call on to help with this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2085193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3200" dirty="0"/>
              <a:t>50 min – Creation of Project Statement and Objectives &amp; Engineering Tools and Methods </a:t>
            </a:r>
          </a:p>
        </p:txBody>
      </p:sp>
      <p:sp>
        <p:nvSpPr>
          <p:cNvPr id="3" name="Content Placeholder 2"/>
          <p:cNvSpPr>
            <a:spLocks noGrp="1"/>
          </p:cNvSpPr>
          <p:nvPr>
            <p:ph idx="1"/>
          </p:nvPr>
        </p:nvSpPr>
        <p:spPr>
          <a:xfrm>
            <a:off x="427383" y="1752600"/>
            <a:ext cx="8229600" cy="4968875"/>
          </a:xfrm>
        </p:spPr>
        <p:txBody>
          <a:bodyPr>
            <a:normAutofit fontScale="92500" lnSpcReduction="10000"/>
          </a:bodyPr>
          <a:lstStyle/>
          <a:p>
            <a:pPr lvl="1">
              <a:buFont typeface="Arial" panose="020B0604020202020204" pitchFamily="34" charset="0"/>
              <a:buChar char="•"/>
            </a:pPr>
            <a:r>
              <a:rPr lang="en-US" sz="2400" dirty="0"/>
              <a:t>Templates for both documents are on the Capstone Support Wiki</a:t>
            </a:r>
          </a:p>
          <a:p>
            <a:pPr lvl="2"/>
            <a:r>
              <a:rPr lang="en-US" dirty="0"/>
              <a:t> </a:t>
            </a:r>
            <a:r>
              <a:rPr lang="en-US" sz="1400" dirty="0">
                <a:hlinkClick r:id="rId2"/>
              </a:rPr>
              <a:t>https://designlab.eng.rpi.edu/edn/projects/capstone-support-dev/wiki/Templates_and_Forms</a:t>
            </a:r>
            <a:r>
              <a:rPr lang="en-US" sz="1400" dirty="0"/>
              <a:t> </a:t>
            </a:r>
          </a:p>
          <a:p>
            <a:pPr lvl="1">
              <a:buFont typeface="Arial" panose="020B0604020202020204" pitchFamily="34" charset="0"/>
              <a:buChar char="•"/>
            </a:pPr>
            <a:r>
              <a:rPr lang="en-US" sz="2400" dirty="0"/>
              <a:t>Instructions</a:t>
            </a:r>
          </a:p>
          <a:p>
            <a:pPr lvl="2">
              <a:buClr>
                <a:schemeClr val="tx1"/>
              </a:buClr>
            </a:pPr>
            <a:r>
              <a:rPr lang="en-US" sz="1400" dirty="0">
                <a:hlinkClick r:id="rId3"/>
              </a:rPr>
              <a:t>https://designlab.eng.rpi.edu/edn/projects/capstone-support-dev/wiki/Project_Statement_and_Objectives</a:t>
            </a:r>
            <a:endParaRPr lang="en-US" sz="1400" dirty="0"/>
          </a:p>
          <a:p>
            <a:pPr lvl="2">
              <a:buClr>
                <a:schemeClr val="tx1"/>
              </a:buClr>
            </a:pPr>
            <a:r>
              <a:rPr lang="en-US" sz="1400" dirty="0">
                <a:solidFill>
                  <a:srgbClr val="FF0000"/>
                </a:solidFill>
                <a:hlinkClick r:id="rId4"/>
              </a:rPr>
              <a:t>https://designlab.eng.rpi.edu/edn/projects/capstone-support-dev/wiki/Engineering_Tools_and_Methods_Worksheet</a:t>
            </a:r>
            <a:r>
              <a:rPr lang="en-US" sz="1400" dirty="0">
                <a:solidFill>
                  <a:srgbClr val="FF0000"/>
                </a:solidFill>
              </a:rPr>
              <a:t> </a:t>
            </a:r>
          </a:p>
          <a:p>
            <a:pPr lvl="1"/>
            <a:endParaRPr lang="en-US" sz="2400" dirty="0"/>
          </a:p>
          <a:p>
            <a:pPr lvl="1">
              <a:buFont typeface="Arial" panose="020B0604020202020204" pitchFamily="34" charset="0"/>
              <a:buChar char="•"/>
            </a:pPr>
            <a:r>
              <a:rPr lang="en-US" sz="2400" dirty="0"/>
              <a:t>Your CE &amp; PE are available to answer any questions and review your work</a:t>
            </a:r>
          </a:p>
          <a:p>
            <a:pPr lvl="1">
              <a:buFont typeface="Arial" panose="020B0604020202020204" pitchFamily="34" charset="0"/>
              <a:buChar char="•"/>
            </a:pPr>
            <a:r>
              <a:rPr lang="en-US" sz="2400" dirty="0"/>
              <a:t>Finish &amp; save in ‘working\Reports\Final Report + Poster‘ folder in the Repository as Prep for next Meeting</a:t>
            </a:r>
          </a:p>
          <a:p>
            <a:pPr lvl="1">
              <a:buFont typeface="Arial" panose="020B0604020202020204" pitchFamily="34" charset="0"/>
              <a:buChar char="•"/>
            </a:pPr>
            <a:r>
              <a:rPr lang="en-US" sz="2400" dirty="0"/>
              <a:t>Files in the Repo can (and should) be revised as often needed. These are drafts and your documents may later change as the engineering team learns more!</a:t>
            </a:r>
          </a:p>
          <a:p>
            <a:pPr lvl="2"/>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126</a:t>
            </a:fld>
            <a:endParaRPr lang="en-US" dirty="0"/>
          </a:p>
        </p:txBody>
      </p:sp>
    </p:spTree>
    <p:extLst>
      <p:ext uri="{BB962C8B-B14F-4D97-AF65-F5344CB8AC3E}">
        <p14:creationId xmlns:p14="http://schemas.microsoft.com/office/powerpoint/2010/main" val="159599433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FEBA4-555A-9468-2134-A84553CB8464}"/>
              </a:ext>
            </a:extLst>
          </p:cNvPr>
          <p:cNvSpPr>
            <a:spLocks noGrp="1"/>
          </p:cNvSpPr>
          <p:nvPr>
            <p:ph type="title"/>
          </p:nvPr>
        </p:nvSpPr>
        <p:spPr>
          <a:xfrm>
            <a:off x="628650" y="230441"/>
            <a:ext cx="7886700" cy="760159"/>
          </a:xfrm>
        </p:spPr>
        <p:txBody>
          <a:bodyPr>
            <a:normAutofit fontScale="90000"/>
          </a:bodyPr>
          <a:lstStyle/>
          <a:p>
            <a:pPr algn="ctr"/>
            <a:r>
              <a:rPr lang="en-US" dirty="0"/>
              <a:t>Long Term vs. Short Term</a:t>
            </a:r>
          </a:p>
        </p:txBody>
      </p:sp>
      <p:sp>
        <p:nvSpPr>
          <p:cNvPr id="3" name="Content Placeholder 2">
            <a:extLst>
              <a:ext uri="{FF2B5EF4-FFF2-40B4-BE49-F238E27FC236}">
                <a16:creationId xmlns:a16="http://schemas.microsoft.com/office/drawing/2014/main" id="{C97B3190-12C4-4B78-E585-D045A6C503FB}"/>
              </a:ext>
            </a:extLst>
          </p:cNvPr>
          <p:cNvSpPr>
            <a:spLocks noGrp="1"/>
          </p:cNvSpPr>
          <p:nvPr>
            <p:ph idx="1"/>
          </p:nvPr>
        </p:nvSpPr>
        <p:spPr>
          <a:xfrm>
            <a:off x="457200" y="1128712"/>
            <a:ext cx="8439150" cy="5592763"/>
          </a:xfrm>
        </p:spPr>
        <p:txBody>
          <a:bodyPr>
            <a:normAutofit fontScale="77500" lnSpcReduction="20000"/>
          </a:bodyPr>
          <a:lstStyle/>
          <a:p>
            <a:pPr marL="0" indent="0">
              <a:buNone/>
            </a:pPr>
            <a:r>
              <a:rPr lang="en-US" sz="2800" b="1" dirty="0">
                <a:solidFill>
                  <a:srgbClr val="FF0000"/>
                </a:solidFill>
              </a:rPr>
              <a:t>Long Term:</a:t>
            </a:r>
          </a:p>
          <a:p>
            <a:r>
              <a:rPr lang="en-US" sz="2800" dirty="0"/>
              <a:t>1 – 5+ years in future</a:t>
            </a:r>
          </a:p>
          <a:p>
            <a:r>
              <a:rPr lang="en-US" sz="2800" dirty="0"/>
              <a:t>Assume there may be multiple projects / semesters / teams working AFTER yours</a:t>
            </a:r>
          </a:p>
          <a:p>
            <a:r>
              <a:rPr lang="en-US" sz="2800" dirty="0"/>
              <a:t>Assume a successful output from each team</a:t>
            </a:r>
          </a:p>
          <a:p>
            <a:pPr marL="0" indent="0" algn="ctr">
              <a:buNone/>
            </a:pPr>
            <a:endParaRPr lang="en-US" sz="2600" b="1" dirty="0"/>
          </a:p>
          <a:p>
            <a:pPr marL="0" indent="0" algn="ctr">
              <a:buNone/>
            </a:pPr>
            <a:r>
              <a:rPr lang="en-US" sz="2600" b="1" dirty="0"/>
              <a:t>What can the Client do / achieve 1-5+ years from now because your work was successful?</a:t>
            </a:r>
          </a:p>
          <a:p>
            <a:pPr marL="0" indent="0">
              <a:buNone/>
            </a:pPr>
            <a:endParaRPr lang="en-US" dirty="0"/>
          </a:p>
          <a:p>
            <a:pPr marL="0" indent="0">
              <a:buNone/>
            </a:pPr>
            <a:r>
              <a:rPr lang="en-US" sz="2800" b="1" dirty="0">
                <a:solidFill>
                  <a:srgbClr val="FF0000"/>
                </a:solidFill>
              </a:rPr>
              <a:t>Short Term:</a:t>
            </a:r>
          </a:p>
          <a:p>
            <a:r>
              <a:rPr lang="en-US" sz="2800" dirty="0"/>
              <a:t>By the end of this semester</a:t>
            </a:r>
          </a:p>
          <a:p>
            <a:r>
              <a:rPr lang="en-US" sz="2800" dirty="0"/>
              <a:t>Things your Client wants you to achieve early this semester, by mid-semester, and at the end of the semester</a:t>
            </a:r>
          </a:p>
          <a:p>
            <a:r>
              <a:rPr lang="en-US" sz="2800" dirty="0"/>
              <a:t>Assumes your success</a:t>
            </a:r>
          </a:p>
          <a:p>
            <a:endParaRPr lang="en-US" sz="900" dirty="0"/>
          </a:p>
          <a:p>
            <a:pPr marL="0" indent="0" algn="ctr">
              <a:buNone/>
            </a:pPr>
            <a:r>
              <a:rPr lang="en-US" sz="2600" b="1" dirty="0"/>
              <a:t>What can your Client do with your work immediately after the semester ends?</a:t>
            </a:r>
          </a:p>
          <a:p>
            <a:endParaRPr lang="en-US" sz="2600" dirty="0"/>
          </a:p>
          <a:p>
            <a:pPr marL="0" indent="0">
              <a:buNone/>
            </a:pPr>
            <a:endParaRPr lang="en-US" dirty="0"/>
          </a:p>
        </p:txBody>
      </p:sp>
      <p:sp>
        <p:nvSpPr>
          <p:cNvPr id="5" name="Slide Number Placeholder 4">
            <a:extLst>
              <a:ext uri="{FF2B5EF4-FFF2-40B4-BE49-F238E27FC236}">
                <a16:creationId xmlns:a16="http://schemas.microsoft.com/office/drawing/2014/main" id="{750FE1AE-1105-671A-42F5-F4FA78D19D62}"/>
              </a:ext>
            </a:extLst>
          </p:cNvPr>
          <p:cNvSpPr>
            <a:spLocks noGrp="1"/>
          </p:cNvSpPr>
          <p:nvPr>
            <p:ph type="sldNum" sz="quarter" idx="12"/>
          </p:nvPr>
        </p:nvSpPr>
        <p:spPr/>
        <p:txBody>
          <a:bodyPr/>
          <a:lstStyle/>
          <a:p>
            <a:fld id="{028FE254-016A-4E51-98AE-D4B4E3F12C32}" type="slidenum">
              <a:rPr lang="en-US" sz="1200" smtClean="0"/>
              <a:t>127</a:t>
            </a:fld>
            <a:endParaRPr lang="en-US" sz="1200" dirty="0"/>
          </a:p>
        </p:txBody>
      </p:sp>
      <p:sp>
        <p:nvSpPr>
          <p:cNvPr id="6" name="Rectangle 5">
            <a:extLst>
              <a:ext uri="{FF2B5EF4-FFF2-40B4-BE49-F238E27FC236}">
                <a16:creationId xmlns:a16="http://schemas.microsoft.com/office/drawing/2014/main" id="{E257E5AC-FC69-2092-B1DD-1D8761DD252D}"/>
              </a:ext>
            </a:extLst>
          </p:cNvPr>
          <p:cNvSpPr/>
          <p:nvPr/>
        </p:nvSpPr>
        <p:spPr>
          <a:xfrm rot="1426304">
            <a:off x="6503769" y="771132"/>
            <a:ext cx="1518799" cy="923330"/>
          </a:xfrm>
          <a:prstGeom prst="rect">
            <a:avLst/>
          </a:prstGeom>
          <a:noFill/>
        </p:spPr>
        <p:txBody>
          <a:bodyPr wrap="squar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FYI</a:t>
            </a:r>
          </a:p>
        </p:txBody>
      </p:sp>
    </p:spTree>
    <p:extLst>
      <p:ext uri="{BB962C8B-B14F-4D97-AF65-F5344CB8AC3E}">
        <p14:creationId xmlns:p14="http://schemas.microsoft.com/office/powerpoint/2010/main" val="358303089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to the client’s problem.</a:t>
            </a:r>
          </a:p>
          <a:p>
            <a:pPr lvl="1"/>
            <a:r>
              <a:rPr lang="en-US" dirty="0">
                <a:cs typeface="Calibri"/>
              </a:rPr>
              <a:t>The Concept Selection efforts during the Day 7 on-site meeting should utilize the decision matrix process taught in IED. Comparisons and decisions should be based on analysis, metrics, and performance rather than ‘gut feelings’ or personal preferences.</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8126613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957" y="235089"/>
            <a:ext cx="7886700" cy="882440"/>
          </a:xfrm>
        </p:spPr>
        <p:txBody>
          <a:bodyPr/>
          <a:lstStyle/>
          <a:p>
            <a:r>
              <a:rPr lang="en-US" dirty="0"/>
              <a:t>Action Items / Meeting Prep</a:t>
            </a:r>
            <a:br>
              <a:rPr lang="en-US" dirty="0"/>
            </a:br>
            <a:r>
              <a:rPr lang="en-US" sz="1800" dirty="0"/>
              <a:t>(to be completed </a:t>
            </a:r>
            <a:r>
              <a:rPr lang="en-US" sz="1800" b="1" dirty="0"/>
              <a:t>BEFORE Day 7</a:t>
            </a:r>
            <a:r>
              <a:rPr lang="en-US" sz="1800" dirty="0"/>
              <a:t>)</a:t>
            </a:r>
          </a:p>
        </p:txBody>
      </p:sp>
      <p:grpSp>
        <p:nvGrpSpPr>
          <p:cNvPr id="4" name="Group 3">
            <a:extLst>
              <a:ext uri="{FF2B5EF4-FFF2-40B4-BE49-F238E27FC236}">
                <a16:creationId xmlns:a16="http://schemas.microsoft.com/office/drawing/2014/main" id="{3D346D10-D504-2C32-ABFF-2961EFD64116}"/>
              </a:ext>
            </a:extLst>
          </p:cNvPr>
          <p:cNvGrpSpPr/>
          <p:nvPr/>
        </p:nvGrpSpPr>
        <p:grpSpPr>
          <a:xfrm>
            <a:off x="228600" y="1153634"/>
            <a:ext cx="8118231" cy="3309287"/>
            <a:chOff x="289477" y="2816170"/>
            <a:chExt cx="8118231" cy="3309287"/>
          </a:xfrm>
        </p:grpSpPr>
        <p:sp>
          <p:nvSpPr>
            <p:cNvPr id="10" name="Content Placeholder 2"/>
            <p:cNvSpPr txBox="1">
              <a:spLocks/>
            </p:cNvSpPr>
            <p:nvPr/>
          </p:nvSpPr>
          <p:spPr>
            <a:xfrm>
              <a:off x="1600200" y="2816170"/>
              <a:ext cx="6807508" cy="1241446"/>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defTabSz="685800">
                <a:spcBef>
                  <a:spcPts val="750"/>
                </a:spcBef>
              </a:pPr>
              <a:r>
                <a:rPr lang="en-US" sz="1600" dirty="0">
                  <a:solidFill>
                    <a:prstClr val="black"/>
                  </a:solidFill>
                  <a:latin typeface="Calibri" panose="020F0502020204030204"/>
                  <a:cs typeface="Calibri"/>
                </a:rPr>
                <a:t>This section intentionally left blank</a:t>
              </a:r>
            </a:p>
            <a:p>
              <a:pPr defTabSz="685800">
                <a:spcBef>
                  <a:spcPts val="750"/>
                </a:spcBef>
              </a:pPr>
              <a:endParaRPr lang="en-US" sz="1600" b="1" dirty="0">
                <a:solidFill>
                  <a:prstClr val="black"/>
                </a:solidFill>
                <a:latin typeface="Calibri" panose="020F0502020204030204"/>
              </a:endParaRPr>
            </a:p>
          </p:txBody>
        </p:sp>
        <p:sp>
          <p:nvSpPr>
            <p:cNvPr id="11" name="Content Placeholder 2"/>
            <p:cNvSpPr txBox="1">
              <a:spLocks/>
            </p:cNvSpPr>
            <p:nvPr/>
          </p:nvSpPr>
          <p:spPr>
            <a:xfrm>
              <a:off x="1600200" y="4057023"/>
              <a:ext cx="6807508" cy="2068434"/>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cs typeface="Calibri"/>
                </a:rPr>
                <a:t>This section intentionally left blank</a:t>
              </a:r>
            </a:p>
            <a:p>
              <a:pPr marL="171450" indent="-171450" defTabSz="685800">
                <a:spcBef>
                  <a:spcPts val="750"/>
                </a:spcBef>
              </a:pPr>
              <a:endParaRPr lang="en-US" sz="1050" u="sng" dirty="0">
                <a:solidFill>
                  <a:prstClr val="black"/>
                </a:solidFill>
                <a:latin typeface="Calibri" panose="020F0502020204030204"/>
              </a:endParaRPr>
            </a:p>
          </p:txBody>
        </p:sp>
        <p:sp>
          <p:nvSpPr>
            <p:cNvPr id="9" name="Oval 8"/>
            <p:cNvSpPr/>
            <p:nvPr/>
          </p:nvSpPr>
          <p:spPr>
            <a:xfrm>
              <a:off x="332408" y="2973249"/>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89477" y="47244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grpSp>
        <p:nvGrpSpPr>
          <p:cNvPr id="3" name="Group 2">
            <a:extLst>
              <a:ext uri="{FF2B5EF4-FFF2-40B4-BE49-F238E27FC236}">
                <a16:creationId xmlns:a16="http://schemas.microsoft.com/office/drawing/2014/main" id="{F7C15A83-8D70-4B16-C618-FA5170248E97}"/>
              </a:ext>
            </a:extLst>
          </p:cNvPr>
          <p:cNvGrpSpPr/>
          <p:nvPr/>
        </p:nvGrpSpPr>
        <p:grpSpPr>
          <a:xfrm>
            <a:off x="306974" y="4462921"/>
            <a:ext cx="8039857" cy="1783337"/>
            <a:chOff x="367851" y="1025938"/>
            <a:chExt cx="8039857" cy="1783337"/>
          </a:xfrm>
        </p:grpSpPr>
        <p:sp>
          <p:nvSpPr>
            <p:cNvPr id="8" name="Content Placeholder 2"/>
            <p:cNvSpPr txBox="1">
              <a:spLocks/>
            </p:cNvSpPr>
            <p:nvPr/>
          </p:nvSpPr>
          <p:spPr>
            <a:xfrm>
              <a:off x="1600200" y="1025938"/>
              <a:ext cx="6807508" cy="1783337"/>
            </a:xfrm>
            <a:prstGeom prst="rect">
              <a:avLst/>
            </a:prstGeom>
            <a:solidFill>
              <a:schemeClr val="accent4">
                <a:lumMod val="20000"/>
                <a:lumOff val="80000"/>
              </a:schemeClr>
            </a:solidFill>
          </p:spPr>
          <p:txBody>
            <a:bodyPr vert="horz" lIns="68580" tIns="34290" rIns="68580" bIns="3429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900" b="1" dirty="0">
                  <a:solidFill>
                    <a:prstClr val="black"/>
                  </a:solidFill>
                  <a:latin typeface="Calibri" panose="020F0502020204030204"/>
                </a:rPr>
                <a:t>Project Technical Work</a:t>
              </a:r>
            </a:p>
            <a:p>
              <a:pPr marL="171450" indent="-171450" defTabSz="685800">
                <a:lnSpc>
                  <a:spcPct val="120000"/>
                </a:lnSpc>
                <a:spcBef>
                  <a:spcPts val="0"/>
                </a:spcBef>
              </a:pPr>
              <a:r>
                <a:rPr lang="en-US" sz="2500" dirty="0">
                  <a:solidFill>
                    <a:prstClr val="black"/>
                  </a:solidFill>
                  <a:latin typeface="Calibri" panose="020F0502020204030204"/>
                  <a:ea typeface="+mn-lt"/>
                  <a:cs typeface="Calibri" panose="020F0502020204030204"/>
                </a:rPr>
                <a:t>Upload Engineering Tools &amp; Methods Worksheet</a:t>
              </a:r>
            </a:p>
            <a:p>
              <a:pPr marL="628650" lvl="2" indent="-171450" defTabSz="685800">
                <a:lnSpc>
                  <a:spcPct val="120000"/>
                </a:lnSpc>
                <a:spcBef>
                  <a:spcPts val="0"/>
                </a:spcBef>
              </a:pPr>
              <a:r>
                <a:rPr lang="en-US" sz="2500" dirty="0">
                  <a:solidFill>
                    <a:prstClr val="black"/>
                  </a:solidFill>
                  <a:latin typeface="Calibri" panose="020F0502020204030204"/>
                  <a:ea typeface="+mn-lt"/>
                  <a:cs typeface="Calibri" panose="020F0502020204030204"/>
                </a:rPr>
                <a:t>Upload to Repository - working/Background Info</a:t>
              </a:r>
            </a:p>
            <a:p>
              <a:pPr marL="171450" indent="-171450" defTabSz="685800">
                <a:lnSpc>
                  <a:spcPct val="120000"/>
                </a:lnSpc>
                <a:spcBef>
                  <a:spcPts val="0"/>
                </a:spcBef>
              </a:pPr>
              <a:r>
                <a:rPr lang="en-US" sz="2500" dirty="0">
                  <a:solidFill>
                    <a:prstClr val="black"/>
                  </a:solidFill>
                  <a:latin typeface="Calibri" panose="020F0502020204030204"/>
                  <a:ea typeface="+mn-lt"/>
                  <a:cs typeface="Calibri" panose="020F0502020204030204"/>
                </a:rPr>
                <a:t>Continue Updating Needs &amp; Requirements spreadsheet in Repository</a:t>
              </a:r>
            </a:p>
            <a:p>
              <a:pPr marL="171450" indent="-171450" defTabSz="685800">
                <a:lnSpc>
                  <a:spcPct val="120000"/>
                </a:lnSpc>
                <a:spcBef>
                  <a:spcPts val="0"/>
                </a:spcBef>
              </a:pPr>
              <a:r>
                <a:rPr lang="en-US" sz="2500" dirty="0">
                  <a:solidFill>
                    <a:prstClr val="black"/>
                  </a:solidFill>
                  <a:latin typeface="Calibri" panose="020F0502020204030204"/>
                  <a:ea typeface="+mn-lt"/>
                  <a:cs typeface="Calibri" panose="020F0502020204030204"/>
                </a:rPr>
                <a:t>Begin filling out slides in Concept Generation and Selection PPT based on team discussions and forum posts</a:t>
              </a:r>
            </a:p>
            <a:p>
              <a:pPr marL="171450" indent="-171450" defTabSz="685800">
                <a:spcBef>
                  <a:spcPts val="750"/>
                </a:spcBef>
              </a:pPr>
              <a:endParaRPr lang="en-US" sz="1200" dirty="0">
                <a:solidFill>
                  <a:prstClr val="black"/>
                </a:solidFill>
                <a:latin typeface="Calibri" panose="020F0502020204030204"/>
                <a:ea typeface="+mn-lt"/>
                <a:cs typeface="Calibri" panose="020F0502020204030204"/>
              </a:endParaRPr>
            </a:p>
          </p:txBody>
        </p:sp>
        <p:sp>
          <p:nvSpPr>
            <p:cNvPr id="13" name="Rectangle 12"/>
            <p:cNvSpPr/>
            <p:nvPr/>
          </p:nvSpPr>
          <p:spPr>
            <a:xfrm>
              <a:off x="367851" y="1557795"/>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129</a:t>
            </a:fld>
            <a:endParaRPr lang="en-US" sz="1200" dirty="0"/>
          </a:p>
        </p:txBody>
      </p:sp>
    </p:spTree>
    <p:extLst>
      <p:ext uri="{BB962C8B-B14F-4D97-AF65-F5344CB8AC3E}">
        <p14:creationId xmlns:p14="http://schemas.microsoft.com/office/powerpoint/2010/main" val="1066815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13</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130</a:t>
            </a:fld>
            <a:endParaRPr lang="en-US" sz="1200" dirty="0"/>
          </a:p>
        </p:txBody>
      </p:sp>
      <p:sp>
        <p:nvSpPr>
          <p:cNvPr id="8" name="TextBox 7"/>
          <p:cNvSpPr txBox="1"/>
          <p:nvPr/>
        </p:nvSpPr>
        <p:spPr>
          <a:xfrm>
            <a:off x="88369" y="5343328"/>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600" dirty="0">
                <a:hlinkClick r:id="rId3"/>
              </a:rPr>
              <a:t>https://designlab.eng.rpi.edu/edn/projects/capstone-support-dev/wiki/Capstone_Playbook</a:t>
            </a:r>
            <a:endParaRPr lang="en-US" sz="1600" dirty="0"/>
          </a:p>
        </p:txBody>
      </p:sp>
      <p:pic>
        <p:nvPicPr>
          <p:cNvPr id="6" name="Picture 5" descr="A screenshot of a project schedule&#10;&#10;Description automatically generated">
            <a:extLst>
              <a:ext uri="{FF2B5EF4-FFF2-40B4-BE49-F238E27FC236}">
                <a16:creationId xmlns:a16="http://schemas.microsoft.com/office/drawing/2014/main" id="{502AE1E8-0E23-2B40-23C4-0BAE12928A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3849" y="1690689"/>
            <a:ext cx="5376302" cy="3364363"/>
          </a:xfrm>
          <a:prstGeom prst="rect">
            <a:avLst/>
          </a:prstGeom>
        </p:spPr>
      </p:pic>
      <p:sp>
        <p:nvSpPr>
          <p:cNvPr id="4" name="Callout: Bent Line with Border and Accent Bar 3">
            <a:extLst>
              <a:ext uri="{FF2B5EF4-FFF2-40B4-BE49-F238E27FC236}">
                <a16:creationId xmlns:a16="http://schemas.microsoft.com/office/drawing/2014/main" id="{6BEA4A8B-92AE-3BB5-13A5-E628E2B04F16}"/>
              </a:ext>
            </a:extLst>
          </p:cNvPr>
          <p:cNvSpPr/>
          <p:nvPr/>
        </p:nvSpPr>
        <p:spPr>
          <a:xfrm>
            <a:off x="8305800" y="3080027"/>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w/ new image</a:t>
            </a:r>
          </a:p>
        </p:txBody>
      </p:sp>
    </p:spTree>
    <p:extLst>
      <p:ext uri="{BB962C8B-B14F-4D97-AF65-F5344CB8AC3E}">
        <p14:creationId xmlns:p14="http://schemas.microsoft.com/office/powerpoint/2010/main" val="23381774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088367" y="3958787"/>
            <a:ext cx="3534264" cy="646331"/>
          </a:xfrm>
          <a:prstGeom prst="rect">
            <a:avLst/>
          </a:prstGeom>
          <a:noFill/>
          <a:ln w="28575">
            <a:solidFill>
              <a:srgbClr val="00B050"/>
            </a:solidFill>
          </a:ln>
        </p:spPr>
        <p:txBody>
          <a:bodyPr wrap="square" rtlCol="0">
            <a:spAutoFit/>
          </a:bodyPr>
          <a:lstStyle/>
          <a:p>
            <a:pPr algn="ctr"/>
            <a:r>
              <a:rPr lang="en-US" dirty="0"/>
              <a:t>Days 8-10 – Project Planning and </a:t>
            </a:r>
            <a:r>
              <a:rPr lang="en-US" dirty="0">
                <a:highlight>
                  <a:srgbClr val="00FF00"/>
                </a:highlight>
              </a:rPr>
              <a:t>Communication Skills?</a:t>
            </a:r>
          </a:p>
        </p:txBody>
      </p:sp>
      <p:sp>
        <p:nvSpPr>
          <p:cNvPr id="2" name="Title 1"/>
          <p:cNvSpPr>
            <a:spLocks noGrp="1"/>
          </p:cNvSpPr>
          <p:nvPr>
            <p:ph type="title"/>
          </p:nvPr>
        </p:nvSpPr>
        <p:spPr/>
        <p:txBody>
          <a:bodyPr>
            <a:normAutofit/>
          </a:bodyPr>
          <a:lstStyle/>
          <a:p>
            <a:pPr algn="ctr"/>
            <a:r>
              <a:rPr lang="en-US" sz="3200" dirty="0"/>
              <a:t>Engineering Design Process Progression</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1140888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CE Time</a:t>
            </a:r>
          </a:p>
        </p:txBody>
      </p:sp>
      <p:sp>
        <p:nvSpPr>
          <p:cNvPr id="3" name="Content Placeholder 2"/>
          <p:cNvSpPr>
            <a:spLocks noGrp="1"/>
          </p:cNvSpPr>
          <p:nvPr>
            <p:ph idx="1"/>
          </p:nvPr>
        </p:nvSpPr>
        <p:spPr/>
        <p:txBody>
          <a:bodyPr/>
          <a:lstStyle/>
          <a:p>
            <a:r>
              <a:rPr lang="en-US" dirty="0"/>
              <a:t>Meeting will be at team table</a:t>
            </a:r>
          </a:p>
          <a:p>
            <a:r>
              <a:rPr lang="en-US"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132</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Selection</a:t>
            </a:r>
          </a:p>
        </p:txBody>
      </p:sp>
      <p:sp>
        <p:nvSpPr>
          <p:cNvPr id="3" name="Content Placeholder 2"/>
          <p:cNvSpPr>
            <a:spLocks noGrp="1"/>
          </p:cNvSpPr>
          <p:nvPr>
            <p:ph idx="1"/>
          </p:nvPr>
        </p:nvSpPr>
        <p:spPr/>
        <p:txBody>
          <a:bodyPr/>
          <a:lstStyle/>
          <a:p>
            <a:r>
              <a:rPr lang="en-US" dirty="0"/>
              <a:t>May want some content here to help explain specifically how we’d like this done</a:t>
            </a:r>
          </a:p>
          <a:p>
            <a:pPr lvl="1"/>
            <a:r>
              <a:rPr lang="en-US" dirty="0"/>
              <a:t>Decision matrix</a:t>
            </a:r>
          </a:p>
          <a:p>
            <a:pPr lvl="1"/>
            <a:r>
              <a:rPr lang="en-US" dirty="0"/>
              <a:t>REAL numbers, not feelings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133</a:t>
            </a:fld>
            <a:endParaRPr lang="en-US" sz="1200" dirty="0"/>
          </a:p>
        </p:txBody>
      </p:sp>
    </p:spTree>
    <p:extLst>
      <p:ext uri="{BB962C8B-B14F-4D97-AF65-F5344CB8AC3E}">
        <p14:creationId xmlns:p14="http://schemas.microsoft.com/office/powerpoint/2010/main" val="11203362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Mgmt.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827" y="169567"/>
            <a:ext cx="7886700" cy="882440"/>
          </a:xfrm>
        </p:spPr>
        <p:txBody>
          <a:bodyPr/>
          <a:lstStyle/>
          <a:p>
            <a:r>
              <a:rPr lang="en-US" dirty="0"/>
              <a:t>Action Items / Meeting Prep</a:t>
            </a:r>
            <a:br>
              <a:rPr lang="en-US" dirty="0"/>
            </a:br>
            <a:r>
              <a:rPr lang="en-US" sz="1800" dirty="0"/>
              <a:t>(to be completed </a:t>
            </a:r>
            <a:r>
              <a:rPr lang="en-US" sz="1800" b="1" dirty="0"/>
              <a:t>BEFORE Day 8</a:t>
            </a:r>
            <a:r>
              <a:rPr lang="en-US" sz="1800" dirty="0"/>
              <a:t>)</a:t>
            </a:r>
          </a:p>
        </p:txBody>
      </p:sp>
      <p:grpSp>
        <p:nvGrpSpPr>
          <p:cNvPr id="4" name="Group 3">
            <a:extLst>
              <a:ext uri="{FF2B5EF4-FFF2-40B4-BE49-F238E27FC236}">
                <a16:creationId xmlns:a16="http://schemas.microsoft.com/office/drawing/2014/main" id="{C1576962-746B-7A94-9F22-DFD8D0590E7E}"/>
              </a:ext>
            </a:extLst>
          </p:cNvPr>
          <p:cNvGrpSpPr/>
          <p:nvPr/>
        </p:nvGrpSpPr>
        <p:grpSpPr>
          <a:xfrm>
            <a:off x="228600" y="1127186"/>
            <a:ext cx="8021320" cy="3027924"/>
            <a:chOff x="310188" y="3446028"/>
            <a:chExt cx="8021320" cy="3027924"/>
          </a:xfrm>
        </p:grpSpPr>
        <p:sp>
          <p:nvSpPr>
            <p:cNvPr id="10" name="Content Placeholder 2"/>
            <p:cNvSpPr txBox="1">
              <a:spLocks/>
            </p:cNvSpPr>
            <p:nvPr/>
          </p:nvSpPr>
          <p:spPr>
            <a:xfrm>
              <a:off x="1447800" y="3446028"/>
              <a:ext cx="6883708" cy="1430770"/>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Watch videos in preparation for Project Planning activity on Day 8</a:t>
              </a:r>
            </a:p>
            <a:p>
              <a:pPr marL="514350" lvl="1" indent="-171450" defTabSz="685800">
                <a:spcBef>
                  <a:spcPts val="375"/>
                </a:spcBef>
              </a:pPr>
              <a:r>
                <a:rPr lang="en-US" sz="1400" dirty="0">
                  <a:solidFill>
                    <a:prstClr val="black"/>
                  </a:solidFill>
                  <a:latin typeface="Calibri" panose="020F0502020204030204"/>
                  <a:ea typeface="+mn-lt"/>
                  <a:cs typeface="Calibri" panose="020F0502020204030204"/>
                </a:rPr>
                <a:t>Intro to Project Mgmt (7 min)</a:t>
              </a:r>
            </a:p>
            <a:p>
              <a:pPr marL="857250" lvl="2" indent="-171450" defTabSz="685800">
                <a:spcBef>
                  <a:spcPts val="375"/>
                </a:spcBef>
              </a:pPr>
              <a:r>
                <a:rPr lang="en-US" sz="825" dirty="0">
                  <a:solidFill>
                    <a:prstClr val="black"/>
                  </a:solidFill>
                  <a:latin typeface="Calibri" panose="020F0502020204030204"/>
                  <a:ea typeface="+mn-lt"/>
                  <a:cs typeface="Calibri" panose="020F0502020204030204"/>
                  <a:hlinkClick r:id="rId2"/>
                </a:rPr>
                <a:t>https://www.youtube.com/watch?v=QwuwzBBThPY</a:t>
              </a:r>
              <a:r>
                <a:rPr lang="en-US" sz="825" dirty="0">
                  <a:solidFill>
                    <a:prstClr val="black"/>
                  </a:solidFill>
                  <a:latin typeface="Calibri" panose="020F0502020204030204"/>
                  <a:ea typeface="+mn-lt"/>
                  <a:cs typeface="Calibri" panose="020F0502020204030204"/>
                </a:rPr>
                <a:t> </a:t>
              </a:r>
            </a:p>
            <a:p>
              <a:pPr marL="514350" lvl="1" indent="-171450" defTabSz="685800">
                <a:spcBef>
                  <a:spcPts val="375"/>
                </a:spcBef>
              </a:pPr>
              <a:r>
                <a:rPr lang="en-US" sz="1400" dirty="0">
                  <a:solidFill>
                    <a:prstClr val="black"/>
                  </a:solidFill>
                  <a:latin typeface="Calibri" panose="020F0502020204030204"/>
                  <a:ea typeface="+mn-lt"/>
                  <a:cs typeface="Calibri" panose="020F0502020204030204"/>
                </a:rPr>
                <a:t>Deliverables &amp; Activities (3 min)</a:t>
              </a:r>
            </a:p>
            <a:p>
              <a:pPr marL="857250" lvl="2" indent="-171450" defTabSz="685800">
                <a:spcBef>
                  <a:spcPts val="375"/>
                </a:spcBef>
              </a:pPr>
              <a:r>
                <a:rPr lang="en-US" sz="825" dirty="0">
                  <a:solidFill>
                    <a:prstClr val="black"/>
                  </a:solidFill>
                  <a:latin typeface="Calibri" panose="020F0502020204030204"/>
                  <a:ea typeface="+mn-lt"/>
                  <a:cs typeface="Calibri" panose="020F0502020204030204"/>
                  <a:hlinkClick r:id="rId3"/>
                </a:rPr>
                <a:t>https://www.youtube.com/watch?v=L6WYJh1Ygoc</a:t>
              </a:r>
              <a:r>
                <a:rPr lang="en-US" sz="825" dirty="0">
                  <a:solidFill>
                    <a:prstClr val="black"/>
                  </a:solidFill>
                  <a:latin typeface="Calibri" panose="020F0502020204030204"/>
                  <a:ea typeface="+mn-lt"/>
                  <a:cs typeface="Calibri" panose="020F0502020204030204"/>
                </a:rPr>
                <a:t> </a:t>
              </a:r>
            </a:p>
          </p:txBody>
        </p:sp>
        <p:sp>
          <p:nvSpPr>
            <p:cNvPr id="11" name="Content Placeholder 2"/>
            <p:cNvSpPr txBox="1">
              <a:spLocks/>
            </p:cNvSpPr>
            <p:nvPr/>
          </p:nvSpPr>
          <p:spPr>
            <a:xfrm>
              <a:off x="1447800" y="4873751"/>
              <a:ext cx="6883708" cy="1600201"/>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0" indent="0" defTabSz="685800">
                <a:spcBef>
                  <a:spcPts val="750"/>
                </a:spcBef>
                <a:buNone/>
              </a:pPr>
              <a:r>
                <a:rPr lang="en-US" sz="1500" dirty="0">
                  <a:solidFill>
                    <a:prstClr val="black"/>
                  </a:solidFill>
                  <a:latin typeface="Calibri" panose="020F0502020204030204"/>
                  <a:ea typeface="+mn-lt"/>
                  <a:cs typeface="Calibri" panose="020F0502020204030204"/>
                </a:rPr>
                <a:t>Create draft of Client Meeting #2 PPT and upload to the Repo BY START OF Day 8</a:t>
              </a:r>
              <a:endParaRPr lang="en-US" sz="1500" dirty="0">
                <a:solidFill>
                  <a:srgbClr val="C00000"/>
                </a:solidFill>
                <a:latin typeface="Calibri" panose="020F0502020204030204"/>
                <a:ea typeface="+mn-lt"/>
                <a:cs typeface="Calibri" panose="020F0502020204030204"/>
              </a:endParaRPr>
            </a:p>
            <a:p>
              <a:pPr marL="514350" lvl="1" indent="-214313" defTabSz="685800">
                <a:spcBef>
                  <a:spcPts val="375"/>
                </a:spcBef>
              </a:pPr>
              <a:r>
                <a:rPr lang="en-US" sz="1500" dirty="0">
                  <a:solidFill>
                    <a:prstClr val="black"/>
                  </a:solidFill>
                  <a:latin typeface="Calibri" panose="020F0502020204030204"/>
                  <a:ea typeface="+mn-lt"/>
                  <a:cs typeface="Calibri" panose="020F0502020204030204"/>
                </a:rPr>
                <a:t>Template - </a:t>
              </a:r>
              <a:r>
                <a:rPr lang="en-US" sz="825" dirty="0">
                  <a:solidFill>
                    <a:prstClr val="black"/>
                  </a:solidFill>
                  <a:latin typeface="Calibri" panose="020F0502020204030204"/>
                  <a:ea typeface="+mn-lt"/>
                  <a:cs typeface="Calibri" panose="020F0502020204030204"/>
                  <a:hlinkClick r:id="rId4"/>
                </a:rPr>
                <a:t>https://designlab.eng.rpi.edu/edn/projects/capstone-support-dev/wiki/Templates_and_Forms</a:t>
              </a:r>
              <a:endParaRPr lang="en-US" sz="825" dirty="0">
                <a:solidFill>
                  <a:prstClr val="black"/>
                </a:solidFill>
                <a:latin typeface="Calibri" panose="020F0502020204030204"/>
                <a:ea typeface="+mn-lt"/>
                <a:cs typeface="Calibri" panose="020F0502020204030204"/>
              </a:endParaRPr>
            </a:p>
            <a:p>
              <a:pPr marL="514350" lvl="1" indent="-214313" defTabSz="685800">
                <a:spcBef>
                  <a:spcPts val="375"/>
                </a:spcBef>
              </a:pPr>
              <a:r>
                <a:rPr lang="en-US" sz="1500" dirty="0">
                  <a:solidFill>
                    <a:prstClr val="black"/>
                  </a:solidFill>
                  <a:latin typeface="Calibri" panose="020F0502020204030204"/>
                  <a:ea typeface="+mn-lt"/>
                  <a:cs typeface="Calibri" panose="020F0502020204030204"/>
                </a:rPr>
                <a:t>Repository location – working/Reports/Client Meetings</a:t>
              </a:r>
            </a:p>
          </p:txBody>
        </p:sp>
        <p:sp>
          <p:nvSpPr>
            <p:cNvPr id="9" name="Oval 8"/>
            <p:cNvSpPr/>
            <p:nvPr/>
          </p:nvSpPr>
          <p:spPr>
            <a:xfrm>
              <a:off x="353119" y="3583511"/>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10188" y="5163655"/>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grpSp>
        <p:nvGrpSpPr>
          <p:cNvPr id="3" name="Group 2">
            <a:extLst>
              <a:ext uri="{FF2B5EF4-FFF2-40B4-BE49-F238E27FC236}">
                <a16:creationId xmlns:a16="http://schemas.microsoft.com/office/drawing/2014/main" id="{4D0C5AFC-697A-D902-BCF2-CC1A755A80F5}"/>
              </a:ext>
            </a:extLst>
          </p:cNvPr>
          <p:cNvGrpSpPr/>
          <p:nvPr/>
        </p:nvGrpSpPr>
        <p:grpSpPr>
          <a:xfrm>
            <a:off x="306973" y="4155110"/>
            <a:ext cx="7942947" cy="2364311"/>
            <a:chOff x="388561" y="1066862"/>
            <a:chExt cx="7942947" cy="2364311"/>
          </a:xfrm>
        </p:grpSpPr>
        <p:sp>
          <p:nvSpPr>
            <p:cNvPr id="8" name="Content Placeholder 2"/>
            <p:cNvSpPr txBox="1">
              <a:spLocks/>
            </p:cNvSpPr>
            <p:nvPr/>
          </p:nvSpPr>
          <p:spPr>
            <a:xfrm>
              <a:off x="1447800" y="1066862"/>
              <a:ext cx="6883708" cy="2364311"/>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700" b="1" dirty="0">
                  <a:solidFill>
                    <a:prstClr val="black"/>
                  </a:solidFill>
                  <a:latin typeface="Calibri" panose="020F0502020204030204"/>
                </a:rPr>
                <a:t>Project Technical Work</a:t>
              </a:r>
            </a:p>
            <a:p>
              <a:pPr marL="171450" indent="-171450" defTabSz="685800">
                <a:spcBef>
                  <a:spcPts val="750"/>
                </a:spcBef>
              </a:pPr>
              <a:r>
                <a:rPr lang="en-US" sz="1500" dirty="0">
                  <a:solidFill>
                    <a:prstClr val="black"/>
                  </a:solidFill>
                  <a:latin typeface="Calibri" panose="020F0502020204030204"/>
                  <a:ea typeface="+mn-lt"/>
                  <a:cs typeface="Calibri" panose="020F0502020204030204"/>
                </a:rPr>
                <a:t>Continue technical work</a:t>
              </a:r>
              <a:endParaRPr lang="en-US" sz="1500" dirty="0">
                <a:solidFill>
                  <a:srgbClr val="C00000"/>
                </a:solidFill>
                <a:latin typeface="Calibri" panose="020F0502020204030204"/>
                <a:ea typeface="+mn-lt"/>
                <a:cs typeface="Calibri" panose="020F0502020204030204"/>
              </a:endParaRPr>
            </a:p>
            <a:p>
              <a:pPr marL="514350" lvl="1" indent="-171450" defTabSz="685800">
                <a:spcBef>
                  <a:spcPts val="375"/>
                </a:spcBef>
              </a:pPr>
              <a:r>
                <a:rPr lang="en-US" sz="1500" dirty="0">
                  <a:solidFill>
                    <a:prstClr val="black"/>
                  </a:solidFill>
                  <a:latin typeface="Calibri" panose="020F0502020204030204"/>
                  <a:ea typeface="+mn-lt"/>
                  <a:cs typeface="Calibri" panose="020F0502020204030204"/>
                </a:rPr>
                <a:t>Post progress to Design Forum threads of EDN</a:t>
              </a:r>
            </a:p>
            <a:p>
              <a:pPr marL="171450" indent="-171450" defTabSz="685800">
                <a:spcBef>
                  <a:spcPts val="750"/>
                </a:spcBef>
              </a:pPr>
              <a:r>
                <a:rPr lang="en-US" sz="1500" dirty="0">
                  <a:solidFill>
                    <a:prstClr val="black"/>
                  </a:solidFill>
                  <a:latin typeface="Calibri" panose="020F0502020204030204"/>
                  <a:ea typeface="+mn-lt"/>
                  <a:cs typeface="Calibri" panose="020F0502020204030204"/>
                </a:rPr>
                <a:t>Each team member brainstorm </a:t>
              </a:r>
              <a:r>
                <a:rPr lang="en-US" sz="1500" i="1" dirty="0">
                  <a:solidFill>
                    <a:prstClr val="black"/>
                  </a:solidFill>
                  <a:latin typeface="Calibri" panose="020F0502020204030204"/>
                  <a:ea typeface="+mn-lt"/>
                  <a:cs typeface="Calibri" panose="020F0502020204030204"/>
                </a:rPr>
                <a:t>at least </a:t>
              </a:r>
              <a:r>
                <a:rPr lang="en-US" sz="1500" dirty="0">
                  <a:solidFill>
                    <a:prstClr val="black"/>
                  </a:solidFill>
                  <a:latin typeface="Calibri" panose="020F0502020204030204"/>
                  <a:ea typeface="+mn-lt"/>
                  <a:cs typeface="Calibri" panose="020F0502020204030204"/>
                </a:rPr>
                <a:t>6</a:t>
              </a:r>
              <a:r>
                <a:rPr lang="en-US" sz="1500" i="1" dirty="0">
                  <a:solidFill>
                    <a:prstClr val="black"/>
                  </a:solidFill>
                  <a:latin typeface="Calibri" panose="020F0502020204030204"/>
                  <a:ea typeface="+mn-lt"/>
                  <a:cs typeface="Calibri" panose="020F0502020204030204"/>
                </a:rPr>
                <a:t> </a:t>
              </a:r>
              <a:r>
                <a:rPr lang="en-US" sz="1500" dirty="0">
                  <a:solidFill>
                    <a:prstClr val="black"/>
                  </a:solidFill>
                  <a:latin typeface="Calibri" panose="020F0502020204030204"/>
                  <a:ea typeface="+mn-lt"/>
                  <a:cs typeface="Calibri" panose="020F0502020204030204"/>
                </a:rPr>
                <a:t>individual tasks which will need to be accomplished to reach the semester objectives</a:t>
              </a:r>
            </a:p>
            <a:p>
              <a:pPr marL="514350" lvl="1" indent="-171450" defTabSz="685800">
                <a:spcBef>
                  <a:spcPts val="375"/>
                </a:spcBef>
              </a:pPr>
              <a:r>
                <a:rPr lang="en-US" sz="1500" dirty="0">
                  <a:solidFill>
                    <a:prstClr val="black"/>
                  </a:solidFill>
                  <a:latin typeface="Calibri" panose="020F0502020204030204"/>
                  <a:ea typeface="+mn-lt"/>
                  <a:cs typeface="Calibri" panose="020F0502020204030204"/>
                </a:rPr>
                <a:t>Post to a SINGLE thread in the Project Mgt. Forum called “Tasks” (first person creates thread, others reply). There should be </a:t>
              </a:r>
              <a:r>
                <a:rPr lang="en-US" sz="1500" b="1" dirty="0">
                  <a:solidFill>
                    <a:prstClr val="black"/>
                  </a:solidFill>
                  <a:latin typeface="Calibri" panose="020F0502020204030204"/>
                  <a:ea typeface="+mn-lt"/>
                  <a:cs typeface="Calibri" panose="020F0502020204030204"/>
                </a:rPr>
                <a:t>at least 6 tasks per team member </a:t>
              </a:r>
              <a:r>
                <a:rPr lang="en-US" sz="1500" dirty="0">
                  <a:solidFill>
                    <a:prstClr val="black"/>
                  </a:solidFill>
                  <a:latin typeface="Calibri" panose="020F0502020204030204"/>
                  <a:ea typeface="+mn-lt"/>
                  <a:cs typeface="Calibri" panose="020F0502020204030204"/>
                </a:rPr>
                <a:t>by the </a:t>
              </a:r>
              <a:r>
                <a:rPr lang="en-US" sz="1500" b="1" dirty="0">
                  <a:solidFill>
                    <a:prstClr val="black"/>
                  </a:solidFill>
                  <a:latin typeface="Calibri" panose="020F0502020204030204"/>
                  <a:ea typeface="+mn-lt"/>
                  <a:cs typeface="Calibri" panose="020F0502020204030204"/>
                </a:rPr>
                <a:t>start of Day 8 meeting</a:t>
              </a:r>
            </a:p>
            <a:p>
              <a:pPr marL="57150" indent="-171450" defTabSz="685800">
                <a:spcBef>
                  <a:spcPts val="375"/>
                </a:spcBef>
              </a:pPr>
              <a:r>
                <a:rPr lang="en-US" sz="1600" dirty="0">
                  <a:solidFill>
                    <a:prstClr val="black"/>
                  </a:solidFill>
                  <a:latin typeface="Calibri" panose="020F0502020204030204"/>
                  <a:ea typeface="+mn-lt"/>
                  <a:cs typeface="Calibri" panose="020F0502020204030204"/>
                </a:rPr>
                <a:t>Finish Concept Generation and Selection PPT – let PE know it can be reviewed</a:t>
              </a:r>
            </a:p>
          </p:txBody>
        </p:sp>
        <p:sp>
          <p:nvSpPr>
            <p:cNvPr id="13" name="Rectangle 12"/>
            <p:cNvSpPr/>
            <p:nvPr/>
          </p:nvSpPr>
          <p:spPr>
            <a:xfrm>
              <a:off x="388561" y="1846858"/>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135</a:t>
            </a:fld>
            <a:endParaRPr lang="en-US" sz="1200" dirty="0"/>
          </a:p>
        </p:txBody>
      </p:sp>
    </p:spTree>
    <p:extLst>
      <p:ext uri="{BB962C8B-B14F-4D97-AF65-F5344CB8AC3E}">
        <p14:creationId xmlns:p14="http://schemas.microsoft.com/office/powerpoint/2010/main" val="246994099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136</a:t>
            </a:fld>
            <a:endParaRPr lang="en-US" sz="1200" dirty="0"/>
          </a:p>
        </p:txBody>
      </p:sp>
      <p:sp>
        <p:nvSpPr>
          <p:cNvPr id="8" name="TextBox 7"/>
          <p:cNvSpPr txBox="1"/>
          <p:nvPr/>
        </p:nvSpPr>
        <p:spPr>
          <a:xfrm>
            <a:off x="88369" y="5343328"/>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7" name="Picture 6" descr="A chart with text and numbers&#10;&#10;Description automatically generated with medium confidence">
            <a:extLst>
              <a:ext uri="{FF2B5EF4-FFF2-40B4-BE49-F238E27FC236}">
                <a16:creationId xmlns:a16="http://schemas.microsoft.com/office/drawing/2014/main" id="{287DAEF3-EA5F-C584-2E30-EDCD02AC16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4906" y="1690689"/>
            <a:ext cx="6494187" cy="3361511"/>
          </a:xfrm>
          <a:prstGeom prst="rect">
            <a:avLst/>
          </a:prstGeom>
        </p:spPr>
      </p:pic>
      <p:sp>
        <p:nvSpPr>
          <p:cNvPr id="4" name="Callout: Bent Line with Border and Accent Bar 3">
            <a:extLst>
              <a:ext uri="{FF2B5EF4-FFF2-40B4-BE49-F238E27FC236}">
                <a16:creationId xmlns:a16="http://schemas.microsoft.com/office/drawing/2014/main" id="{07E1583C-BC6E-B200-A9D6-281E624CC6E8}"/>
              </a:ext>
            </a:extLst>
          </p:cNvPr>
          <p:cNvSpPr/>
          <p:nvPr/>
        </p:nvSpPr>
        <p:spPr>
          <a:xfrm>
            <a:off x="8305800" y="3080027"/>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w/ new image</a:t>
            </a:r>
          </a:p>
        </p:txBody>
      </p:sp>
    </p:spTree>
    <p:extLst>
      <p:ext uri="{BB962C8B-B14F-4D97-AF65-F5344CB8AC3E}">
        <p14:creationId xmlns:p14="http://schemas.microsoft.com/office/powerpoint/2010/main" val="111585989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088367" y="3958787"/>
            <a:ext cx="3534264" cy="646331"/>
          </a:xfrm>
          <a:prstGeom prst="rect">
            <a:avLst/>
          </a:prstGeom>
          <a:noFill/>
          <a:ln w="28575">
            <a:solidFill>
              <a:srgbClr val="00B050"/>
            </a:solidFill>
          </a:ln>
        </p:spPr>
        <p:txBody>
          <a:bodyPr wrap="square" rtlCol="0">
            <a:spAutoFit/>
          </a:bodyPr>
          <a:lstStyle/>
          <a:p>
            <a:pPr algn="ctr"/>
            <a:r>
              <a:rPr lang="en-US" dirty="0"/>
              <a:t>Days 8-10 – Project Planning and </a:t>
            </a:r>
            <a:r>
              <a:rPr lang="en-US" dirty="0">
                <a:highlight>
                  <a:srgbClr val="00FF00"/>
                </a:highlight>
              </a:rPr>
              <a:t>Communication Skills?</a:t>
            </a:r>
          </a:p>
        </p:txBody>
      </p:sp>
      <p:sp>
        <p:nvSpPr>
          <p:cNvPr id="2" name="Title 1"/>
          <p:cNvSpPr>
            <a:spLocks noGrp="1"/>
          </p:cNvSpPr>
          <p:nvPr>
            <p:ph type="title"/>
          </p:nvPr>
        </p:nvSpPr>
        <p:spPr/>
        <p:txBody>
          <a:bodyPr>
            <a:normAutofit/>
          </a:bodyPr>
          <a:lstStyle/>
          <a:p>
            <a:pPr algn="ctr"/>
            <a:r>
              <a:rPr lang="en-US" sz="3200" dirty="0"/>
              <a:t>Engineering Design Process Progression</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6422096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Project Planning Horse Race</a:t>
            </a:r>
            <a:endParaRPr lang="en-US" dirty="0"/>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What is a milestone?</a:t>
            </a:r>
          </a:p>
          <a:p>
            <a:r>
              <a:rPr lang="en-US" sz="2800" dirty="0"/>
              <a:t>What is a parallel task?</a:t>
            </a:r>
          </a:p>
          <a:p>
            <a:r>
              <a:rPr lang="en-US" sz="2800" dirty="0"/>
              <a:t>What is a serial task?</a:t>
            </a:r>
          </a:p>
          <a:p>
            <a:r>
              <a:rPr lang="en-US" sz="2800" dirty="0"/>
              <a:t>What is the critical path?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138</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4949826"/>
            <a:ext cx="2362200" cy="1771650"/>
          </a:xfrm>
          <a:prstGeom prst="rect">
            <a:avLst/>
          </a:prstGeom>
        </p:spPr>
      </p:pic>
    </p:spTree>
    <p:extLst>
      <p:ext uri="{BB962C8B-B14F-4D97-AF65-F5344CB8AC3E}">
        <p14:creationId xmlns:p14="http://schemas.microsoft.com/office/powerpoint/2010/main" val="419425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139</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2">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80 min - ‘Post-It Note’ Project Planning</a:t>
            </a:r>
          </a:p>
        </p:txBody>
      </p:sp>
    </p:spTree>
    <p:extLst>
      <p:ext uri="{BB962C8B-B14F-4D97-AF65-F5344CB8AC3E}">
        <p14:creationId xmlns:p14="http://schemas.microsoft.com/office/powerpoint/2010/main" val="291395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140</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Project Planning Tips</a:t>
            </a:r>
          </a:p>
        </p:txBody>
      </p:sp>
    </p:spTree>
    <p:extLst>
      <p:ext uri="{BB962C8B-B14F-4D97-AF65-F5344CB8AC3E}">
        <p14:creationId xmlns:p14="http://schemas.microsoft.com/office/powerpoint/2010/main" val="181015784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20 min - ‘Post-It Note’ Project Planning</a:t>
            </a:r>
          </a:p>
        </p:txBody>
      </p:sp>
      <p:sp>
        <p:nvSpPr>
          <p:cNvPr id="3" name="Content Placeholder 2"/>
          <p:cNvSpPr>
            <a:spLocks noGrp="1"/>
          </p:cNvSpPr>
          <p:nvPr>
            <p:ph idx="1"/>
          </p:nvPr>
        </p:nvSpPr>
        <p:spPr>
          <a:xfrm>
            <a:off x="628650" y="1295400"/>
            <a:ext cx="8210550" cy="3950464"/>
          </a:xfrm>
        </p:spPr>
        <p:txBody>
          <a:bodyPr>
            <a:normAutofit lnSpcReduction="10000"/>
          </a:bodyPr>
          <a:lstStyle/>
          <a:p>
            <a:pPr marL="0" indent="0">
              <a:buNone/>
            </a:pPr>
            <a:r>
              <a:rPr lang="en-US" sz="1900" b="1" dirty="0"/>
              <a:t>10 min – Deliverables</a:t>
            </a:r>
          </a:p>
          <a:p>
            <a:r>
              <a:rPr lang="en-US" sz="1900" dirty="0"/>
              <a:t>Write each Deliverable from </a:t>
            </a:r>
            <a:r>
              <a:rPr lang="en-US" sz="1900" dirty="0">
                <a:highlight>
                  <a:srgbClr val="FFFF00"/>
                </a:highlight>
              </a:rPr>
              <a:t>Project Statement and Objectives </a:t>
            </a:r>
            <a:r>
              <a:rPr lang="en-US" sz="1900" dirty="0"/>
              <a:t>on a Post-It and </a:t>
            </a:r>
            <a:br>
              <a:rPr lang="en-US" sz="1900" dirty="0"/>
            </a:br>
            <a:r>
              <a:rPr lang="en-US" sz="1900" dirty="0"/>
              <a:t>place on the board/calendar at approximate due date. </a:t>
            </a:r>
          </a:p>
          <a:p>
            <a:r>
              <a:rPr lang="en-US" sz="1900" dirty="0"/>
              <a:t>Draw a box around the note so that it stands out.</a:t>
            </a:r>
          </a:p>
          <a:p>
            <a:pPr marL="0" indent="0">
              <a:buNone/>
            </a:pPr>
            <a:endParaRPr lang="en-US" sz="1900" dirty="0"/>
          </a:p>
          <a:p>
            <a:pPr marL="0" indent="0">
              <a:buNone/>
            </a:pPr>
            <a:r>
              <a:rPr lang="en-US" sz="1900" b="1" dirty="0"/>
              <a:t>10 min – Tasks</a:t>
            </a:r>
          </a:p>
          <a:p>
            <a:r>
              <a:rPr lang="en-US" sz="1900" dirty="0"/>
              <a:t>(Individually silently) Each team member generate list of TEN tasks which must </a:t>
            </a:r>
            <a:br>
              <a:rPr lang="en-US" sz="1900" dirty="0"/>
            </a:br>
            <a:r>
              <a:rPr lang="en-US" sz="1900" dirty="0"/>
              <a:t>be completed to accomplish the deliverables.</a:t>
            </a:r>
          </a:p>
          <a:p>
            <a:r>
              <a:rPr lang="en-US" sz="1900" dirty="0"/>
              <a:t>Off-site Action Item was to post 6 individual tasks to EDN, so start with those. </a:t>
            </a:r>
            <a:br>
              <a:rPr lang="en-US" sz="1900" dirty="0"/>
            </a:br>
            <a:r>
              <a:rPr lang="en-US" sz="1900" dirty="0"/>
              <a:t>Now create at least 4 more each.</a:t>
            </a:r>
          </a:p>
          <a:p>
            <a:r>
              <a:rPr lang="en-US" sz="1900" dirty="0"/>
              <a:t>Create 1 Post-It for each task</a:t>
            </a:r>
          </a:p>
          <a:p>
            <a:r>
              <a:rPr lang="en-US" sz="1900" dirty="0"/>
              <a:t>Add your initials to post-it in case there are questions about content</a:t>
            </a:r>
          </a:p>
          <a:p>
            <a:pPr marL="0" indent="0">
              <a:buNone/>
            </a:pPr>
            <a:endParaRPr lang="en-US" sz="16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141</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2057400" y="5245864"/>
            <a:ext cx="4697187" cy="1383536"/>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Callout: Bent Line with Border and Accent Bar 6">
            <a:extLst>
              <a:ext uri="{FF2B5EF4-FFF2-40B4-BE49-F238E27FC236}">
                <a16:creationId xmlns:a16="http://schemas.microsoft.com/office/drawing/2014/main" id="{FCD58848-811E-1AED-8D87-D793CE538687}"/>
              </a:ext>
            </a:extLst>
          </p:cNvPr>
          <p:cNvSpPr/>
          <p:nvPr/>
        </p:nvSpPr>
        <p:spPr>
          <a:xfrm>
            <a:off x="6505575" y="761999"/>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How/when will team generate this list??</a:t>
            </a:r>
          </a:p>
        </p:txBody>
      </p:sp>
    </p:spTree>
    <p:extLst>
      <p:ext uri="{BB962C8B-B14F-4D97-AF65-F5344CB8AC3E}">
        <p14:creationId xmlns:p14="http://schemas.microsoft.com/office/powerpoint/2010/main" val="408294054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‘Post-It Note’ Project Planning Exercise</a:t>
            </a:r>
          </a:p>
        </p:txBody>
      </p:sp>
      <p:sp>
        <p:nvSpPr>
          <p:cNvPr id="3" name="Content Placeholder 2"/>
          <p:cNvSpPr>
            <a:spLocks noGrp="1"/>
          </p:cNvSpPr>
          <p:nvPr>
            <p:ph idx="1"/>
          </p:nvPr>
        </p:nvSpPr>
        <p:spPr>
          <a:xfrm>
            <a:off x="628650" y="14478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 </a:t>
            </a:r>
          </a:p>
          <a:p>
            <a:endParaRPr lang="en-US" dirty="0"/>
          </a:p>
          <a:p>
            <a:pPr marL="0" indent="0">
              <a:buNone/>
            </a:pPr>
            <a:r>
              <a:rPr lang="en-US" b="1" dirty="0"/>
              <a:t>40 min – Group organization of tasks</a:t>
            </a:r>
          </a:p>
          <a:p>
            <a:r>
              <a:rPr lang="en-US" dirty="0"/>
              <a:t>Add missing tasks, remove duplicates</a:t>
            </a:r>
          </a:p>
          <a:p>
            <a:r>
              <a:rPr lang="en-US" dirty="0"/>
              <a:t>Organize by subsystem or milestone</a:t>
            </a:r>
          </a:p>
          <a:p>
            <a:endParaRPr lang="en-US" dirty="0"/>
          </a:p>
          <a:p>
            <a:pPr marL="0" indent="0">
              <a:buNone/>
            </a:pPr>
            <a:r>
              <a:rPr lang="en-US" b="1" dirty="0"/>
              <a:t>10 min – Re-assign ownership (by color/initial)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142</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56948" y="5486400"/>
            <a:ext cx="9257919" cy="830997"/>
          </a:xfrm>
          <a:prstGeom prst="rect">
            <a:avLst/>
          </a:prstGeom>
          <a:noFill/>
        </p:spPr>
        <p:txBody>
          <a:bodyPr wrap="non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F0B8C-61D3-F464-846C-61BA7C6B5450}"/>
              </a:ext>
            </a:extLst>
          </p:cNvPr>
          <p:cNvSpPr>
            <a:spLocks noGrp="1"/>
          </p:cNvSpPr>
          <p:nvPr>
            <p:ph type="title"/>
          </p:nvPr>
        </p:nvSpPr>
        <p:spPr/>
        <p:txBody>
          <a:bodyPr/>
          <a:lstStyle/>
          <a:p>
            <a:r>
              <a:rPr lang="en-US" dirty="0"/>
              <a:t>10 Min - Reflecting on your New Project Plan</a:t>
            </a:r>
          </a:p>
        </p:txBody>
      </p:sp>
      <p:sp>
        <p:nvSpPr>
          <p:cNvPr id="3" name="Content Placeholder 2">
            <a:extLst>
              <a:ext uri="{FF2B5EF4-FFF2-40B4-BE49-F238E27FC236}">
                <a16:creationId xmlns:a16="http://schemas.microsoft.com/office/drawing/2014/main" id="{3FC60D4F-AB57-9387-9EBF-6FD4F99672C3}"/>
              </a:ext>
            </a:extLst>
          </p:cNvPr>
          <p:cNvSpPr>
            <a:spLocks noGrp="1"/>
          </p:cNvSpPr>
          <p:nvPr>
            <p:ph idx="1"/>
          </p:nvPr>
        </p:nvSpPr>
        <p:spPr/>
        <p:txBody>
          <a:bodyPr/>
          <a:lstStyle/>
          <a:p>
            <a:r>
              <a:rPr lang="en-US" dirty="0"/>
              <a:t>Take a few minutes to pause and reflect on the Project Plan the Engineering Team just created.</a:t>
            </a:r>
          </a:p>
          <a:p>
            <a:r>
              <a:rPr lang="en-US" dirty="0"/>
              <a:t>Use the prompts on this Wiki page to guide the discussion.</a:t>
            </a:r>
          </a:p>
          <a:p>
            <a:pPr lvl="1"/>
            <a:r>
              <a:rPr lang="en-US" dirty="0">
                <a:hlinkClick r:id="rId2"/>
              </a:rPr>
              <a:t>https://designlab.eng.rpi.edu/edn/projects/capstone-support-dev/wiki/Reflecting_on_your_New_Project_Plan</a:t>
            </a:r>
            <a:r>
              <a:rPr lang="en-US" dirty="0"/>
              <a:t> </a:t>
            </a:r>
          </a:p>
          <a:p>
            <a:pPr lvl="1"/>
            <a:endParaRPr lang="en-US" dirty="0"/>
          </a:p>
        </p:txBody>
      </p:sp>
      <p:sp>
        <p:nvSpPr>
          <p:cNvPr id="4" name="Slide Number Placeholder 3">
            <a:extLst>
              <a:ext uri="{FF2B5EF4-FFF2-40B4-BE49-F238E27FC236}">
                <a16:creationId xmlns:a16="http://schemas.microsoft.com/office/drawing/2014/main" id="{8BEF1E97-1A49-6412-7C53-EC71288A6E00}"/>
              </a:ext>
            </a:extLst>
          </p:cNvPr>
          <p:cNvSpPr>
            <a:spLocks noGrp="1"/>
          </p:cNvSpPr>
          <p:nvPr>
            <p:ph type="sldNum" sz="quarter" idx="12"/>
          </p:nvPr>
        </p:nvSpPr>
        <p:spPr/>
        <p:txBody>
          <a:bodyPr/>
          <a:lstStyle/>
          <a:p>
            <a:fld id="{028FE254-016A-4E51-98AE-D4B4E3F12C32}" type="slidenum">
              <a:rPr lang="en-US" smtClean="0"/>
              <a:t>143</a:t>
            </a:fld>
            <a:endParaRPr lang="en-US" dirty="0"/>
          </a:p>
        </p:txBody>
      </p:sp>
      <p:sp>
        <p:nvSpPr>
          <p:cNvPr id="5" name="TextBox 4">
            <a:extLst>
              <a:ext uri="{FF2B5EF4-FFF2-40B4-BE49-F238E27FC236}">
                <a16:creationId xmlns:a16="http://schemas.microsoft.com/office/drawing/2014/main" id="{3C46F085-16D8-6F7B-EE31-D63B1F2E4B89}"/>
              </a:ext>
            </a:extLst>
          </p:cNvPr>
          <p:cNvSpPr txBox="1"/>
          <p:nvPr/>
        </p:nvSpPr>
        <p:spPr>
          <a:xfrm>
            <a:off x="990600" y="4953000"/>
            <a:ext cx="4648200" cy="523220"/>
          </a:xfrm>
          <a:prstGeom prst="rect">
            <a:avLst/>
          </a:prstGeom>
          <a:noFill/>
          <a:ln w="38100">
            <a:solidFill>
              <a:srgbClr val="FF0000"/>
            </a:solidFill>
          </a:ln>
        </p:spPr>
        <p:txBody>
          <a:bodyPr wrap="square" rtlCol="0">
            <a:spAutoFit/>
          </a:bodyPr>
          <a:lstStyle/>
          <a:p>
            <a:pPr algn="ctr"/>
            <a:r>
              <a:rPr lang="en-US" sz="2800" dirty="0"/>
              <a:t>Focus on Process and Results</a:t>
            </a:r>
          </a:p>
        </p:txBody>
      </p:sp>
      <p:pic>
        <p:nvPicPr>
          <p:cNvPr id="7" name="Picture 6" descr="A blue stick figure holding a mirror&#10;&#10;Description automatically generated">
            <a:extLst>
              <a:ext uri="{FF2B5EF4-FFF2-40B4-BE49-F238E27FC236}">
                <a16:creationId xmlns:a16="http://schemas.microsoft.com/office/drawing/2014/main" id="{29EF9C53-2B62-040D-946B-472054CF8E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3657600"/>
            <a:ext cx="2247381" cy="2209800"/>
          </a:xfrm>
          <a:prstGeom prst="rect">
            <a:avLst/>
          </a:prstGeom>
        </p:spPr>
      </p:pic>
    </p:spTree>
    <p:extLst>
      <p:ext uri="{BB962C8B-B14F-4D97-AF65-F5344CB8AC3E}">
        <p14:creationId xmlns:p14="http://schemas.microsoft.com/office/powerpoint/2010/main" val="43122642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Activities of Day 9 &amp; 10</a:t>
            </a:r>
          </a:p>
          <a:p>
            <a:pPr lvl="1"/>
            <a:r>
              <a:rPr lang="en-US" dirty="0">
                <a:cs typeface="Calibri"/>
              </a:rPr>
              <a:t>PE/CE Feedback on the Project Plans created during and after Day 8</a:t>
            </a:r>
          </a:p>
          <a:p>
            <a:pPr lvl="1"/>
            <a:r>
              <a:rPr lang="en-US" dirty="0">
                <a:cs typeface="Calibri"/>
              </a:rPr>
              <a:t>PE/CE Feedback on Needs &amp; Requirement list</a:t>
            </a:r>
          </a:p>
          <a:p>
            <a:pPr lvl="1"/>
            <a:r>
              <a:rPr lang="en-US" dirty="0">
                <a:cs typeface="Calibri"/>
              </a:rPr>
              <a:t>Client Meeting #2</a:t>
            </a:r>
          </a:p>
          <a:p>
            <a:pPr lvl="1"/>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92500"/>
          </a:bodyPr>
          <a:lstStyle/>
          <a:p>
            <a:r>
              <a:rPr lang="en-US" dirty="0">
                <a:cs typeface="Calibri"/>
              </a:rPr>
              <a:t>Day 9 &amp; 10 also include 60+ mins for team-directed work.</a:t>
            </a:r>
          </a:p>
          <a:p>
            <a:pPr lvl="1"/>
            <a:r>
              <a:rPr lang="en-US" dirty="0">
                <a:cs typeface="Calibri"/>
              </a:rPr>
              <a:t>Efficient team-directed meetings require an Agenda.</a:t>
            </a:r>
          </a:p>
          <a:p>
            <a:pPr lvl="1"/>
            <a:r>
              <a:rPr lang="en-US" dirty="0">
                <a:cs typeface="Calibri"/>
              </a:rPr>
              <a:t>The Agenda should be SMART - Specific, Measurable, Actionable, Relevant, and Time-Oriented</a:t>
            </a:r>
          </a:p>
          <a:p>
            <a:pPr lvl="1"/>
            <a:r>
              <a:rPr lang="en-US" dirty="0">
                <a:cs typeface="Calibri"/>
              </a:rPr>
              <a:t>Agendas should be posted to your white board before starting the meeting</a:t>
            </a:r>
          </a:p>
          <a:p>
            <a:pPr lvl="2"/>
            <a:r>
              <a:rPr lang="en-US" dirty="0">
                <a:cs typeface="Calibri"/>
              </a:rPr>
              <a:t>Pro Forma Agenda posted on Capstone Support: </a:t>
            </a:r>
            <a:r>
              <a:rPr lang="en-US" dirty="0">
                <a:cs typeface="Calibri"/>
                <a:hlinkClick r:id="rId2"/>
              </a:rPr>
              <a:t>https://designlab.eng.rpi.edu/edn/projects/capstone-support-dev/wiki/Pro_Forma_Meeting_Agenda</a:t>
            </a:r>
            <a:r>
              <a:rPr lang="en-US" dirty="0">
                <a:cs typeface="Calibri"/>
              </a:rPr>
              <a:t> </a:t>
            </a:r>
            <a:endParaRPr lang="en-US" sz="2800"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6804"/>
            <a:ext cx="7886700" cy="882440"/>
          </a:xfrm>
        </p:spPr>
        <p:txBody>
          <a:bodyPr/>
          <a:lstStyle/>
          <a:p>
            <a:r>
              <a:rPr lang="en-US" dirty="0"/>
              <a:t>Action Items/ Meeting Prep</a:t>
            </a:r>
            <a:br>
              <a:rPr lang="en-US" dirty="0"/>
            </a:br>
            <a:r>
              <a:rPr lang="en-US" sz="1800" dirty="0"/>
              <a:t>(to be completed </a:t>
            </a:r>
            <a:r>
              <a:rPr lang="en-US" sz="1800" b="1" dirty="0"/>
              <a:t>BEFORE Day 9</a:t>
            </a:r>
            <a:r>
              <a:rPr lang="en-US" sz="1800" dirty="0"/>
              <a:t>)</a:t>
            </a:r>
          </a:p>
        </p:txBody>
      </p:sp>
      <p:grpSp>
        <p:nvGrpSpPr>
          <p:cNvPr id="4" name="Group 3">
            <a:extLst>
              <a:ext uri="{FF2B5EF4-FFF2-40B4-BE49-F238E27FC236}">
                <a16:creationId xmlns:a16="http://schemas.microsoft.com/office/drawing/2014/main" id="{779FB50D-83BC-02AE-EAEE-56901FA878D9}"/>
              </a:ext>
            </a:extLst>
          </p:cNvPr>
          <p:cNvGrpSpPr/>
          <p:nvPr/>
        </p:nvGrpSpPr>
        <p:grpSpPr>
          <a:xfrm>
            <a:off x="119920" y="1163108"/>
            <a:ext cx="8358854" cy="2928338"/>
            <a:chOff x="289846" y="3793138"/>
            <a:chExt cx="8358854" cy="2928338"/>
          </a:xfrm>
        </p:grpSpPr>
        <p:sp>
          <p:nvSpPr>
            <p:cNvPr id="10" name="Content Placeholder 2"/>
            <p:cNvSpPr txBox="1">
              <a:spLocks/>
            </p:cNvSpPr>
            <p:nvPr/>
          </p:nvSpPr>
          <p:spPr>
            <a:xfrm>
              <a:off x="1449306" y="3793138"/>
              <a:ext cx="7188508" cy="885078"/>
            </a:xfrm>
            <a:prstGeom prst="rect">
              <a:avLst/>
            </a:prstGeom>
            <a:solidFill>
              <a:schemeClr val="accent1">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Read Risks Associated with Project Plans Wiki page and revise team plan in EDN Gantt chart as necessary</a:t>
              </a:r>
            </a:p>
            <a:p>
              <a:pPr marL="514350" lvl="1" indent="-171450" defTabSz="685800">
                <a:spcBef>
                  <a:spcPts val="375"/>
                </a:spcBef>
              </a:pPr>
              <a:r>
                <a:rPr lang="en-US" sz="800" dirty="0">
                  <a:solidFill>
                    <a:prstClr val="black"/>
                  </a:solidFill>
                  <a:latin typeface="Calibri" panose="020F0502020204030204"/>
                  <a:ea typeface="+mn-lt"/>
                  <a:cs typeface="Calibri" panose="020F0502020204030204"/>
                  <a:hlinkClick r:id="rId2"/>
                </a:rPr>
                <a:t>https://designlab.eng.rpi.edu/edn/projects/capstone-support-dev/wiki/Risks_Associated_with_Project_Plans</a:t>
              </a:r>
              <a:r>
                <a:rPr lang="en-US" sz="800" dirty="0">
                  <a:solidFill>
                    <a:prstClr val="black"/>
                  </a:solidFill>
                  <a:latin typeface="Calibri" panose="020F0502020204030204"/>
                  <a:ea typeface="+mn-lt"/>
                  <a:cs typeface="Calibri" panose="020F0502020204030204"/>
                </a:rPr>
                <a:t> </a:t>
              </a:r>
            </a:p>
          </p:txBody>
        </p:sp>
        <p:sp>
          <p:nvSpPr>
            <p:cNvPr id="11" name="Content Placeholder 2"/>
            <p:cNvSpPr txBox="1">
              <a:spLocks/>
            </p:cNvSpPr>
            <p:nvPr/>
          </p:nvSpPr>
          <p:spPr>
            <a:xfrm>
              <a:off x="1460192" y="4678216"/>
              <a:ext cx="7188508" cy="2043260"/>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500" b="1" dirty="0">
                  <a:solidFill>
                    <a:prstClr val="black"/>
                  </a:solidFill>
                  <a:latin typeface="Calibri" panose="020F0502020204030204"/>
                </a:rPr>
                <a:t>Administrative Tasks</a:t>
              </a:r>
            </a:p>
            <a:p>
              <a:pPr marL="171450" indent="-171450" defTabSz="685800">
                <a:spcBef>
                  <a:spcPts val="750"/>
                </a:spcBef>
              </a:pPr>
              <a:r>
                <a:rPr lang="en-US" sz="1500" dirty="0">
                  <a:solidFill>
                    <a:prstClr val="black"/>
                  </a:solidFill>
                  <a:latin typeface="Calibri" panose="020F0502020204030204"/>
                </a:rPr>
                <a:t>Create agenda for 40 mins of Day 9, team’s plan should </a:t>
              </a:r>
              <a:r>
                <a:rPr lang="en-US" sz="1500" b="1" dirty="0">
                  <a:solidFill>
                    <a:prstClr val="black"/>
                  </a:solidFill>
                  <a:latin typeface="Calibri" panose="020F0502020204030204"/>
                </a:rPr>
                <a:t>NOT</a:t>
              </a:r>
              <a:r>
                <a:rPr lang="en-US" sz="1500" dirty="0">
                  <a:solidFill>
                    <a:prstClr val="black"/>
                  </a:solidFill>
                  <a:latin typeface="Calibri" panose="020F0502020204030204"/>
                </a:rPr>
                <a:t> be just working on your Client Meeting slides!</a:t>
              </a:r>
              <a:endParaRPr lang="en-US" sz="1500" dirty="0">
                <a:solidFill>
                  <a:prstClr val="black"/>
                </a:solidFill>
                <a:latin typeface="Calibri" panose="020F0502020204030204"/>
                <a:cs typeface="Calibri"/>
              </a:endParaRPr>
            </a:p>
            <a:p>
              <a:pPr marL="171450" indent="-171450" defTabSz="685800">
                <a:spcBef>
                  <a:spcPts val="750"/>
                </a:spcBef>
              </a:pPr>
              <a:r>
                <a:rPr lang="en-US" sz="1500" dirty="0">
                  <a:solidFill>
                    <a:prstClr val="black"/>
                  </a:solidFill>
                  <a:latin typeface="Calibri" panose="020F0502020204030204"/>
                  <a:cs typeface="Calibri"/>
                </a:rPr>
                <a:t>Send Client Meeting PPT to Client </a:t>
              </a:r>
              <a:r>
                <a:rPr lang="en-US" sz="1500" b="1" dirty="0">
                  <a:solidFill>
                    <a:prstClr val="black"/>
                  </a:solidFill>
                  <a:highlight>
                    <a:srgbClr val="FFFF00"/>
                  </a:highlight>
                  <a:latin typeface="Calibri" panose="020F0502020204030204"/>
                  <a:cs typeface="Calibri"/>
                </a:rPr>
                <a:t>24 </a:t>
              </a:r>
              <a:r>
                <a:rPr lang="en-US" sz="1500" b="1" dirty="0" err="1">
                  <a:solidFill>
                    <a:prstClr val="black"/>
                  </a:solidFill>
                  <a:highlight>
                    <a:srgbClr val="FFFF00"/>
                  </a:highlight>
                  <a:latin typeface="Calibri" panose="020F0502020204030204"/>
                  <a:cs typeface="Calibri"/>
                </a:rPr>
                <a:t>hrs</a:t>
              </a:r>
              <a:r>
                <a:rPr lang="en-US" sz="1500" b="1" dirty="0">
                  <a:solidFill>
                    <a:prstClr val="black"/>
                  </a:solidFill>
                  <a:highlight>
                    <a:srgbClr val="FFFF00"/>
                  </a:highlight>
                  <a:latin typeface="Calibri" panose="020F0502020204030204"/>
                  <a:cs typeface="Calibri"/>
                </a:rPr>
                <a:t> </a:t>
              </a:r>
              <a:r>
                <a:rPr lang="en-US" sz="1500" b="1" dirty="0">
                  <a:solidFill>
                    <a:prstClr val="black"/>
                  </a:solidFill>
                  <a:latin typeface="Calibri" panose="020F0502020204030204"/>
                  <a:cs typeface="Calibri"/>
                </a:rPr>
                <a:t>before meeting</a:t>
              </a:r>
              <a:endParaRPr lang="en-US" sz="1500" b="1" dirty="0">
                <a:solidFill>
                  <a:srgbClr val="FF0000"/>
                </a:solidFill>
                <a:latin typeface="Calibri" panose="020F0502020204030204"/>
                <a:cs typeface="Calibri"/>
              </a:endParaRPr>
            </a:p>
          </p:txBody>
        </p:sp>
        <p:sp>
          <p:nvSpPr>
            <p:cNvPr id="9" name="Oval 8"/>
            <p:cNvSpPr/>
            <p:nvPr/>
          </p:nvSpPr>
          <p:spPr>
            <a:xfrm>
              <a:off x="355829" y="3793138"/>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89846" y="5317138"/>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grpSp>
        <p:nvGrpSpPr>
          <p:cNvPr id="3" name="Group 2">
            <a:extLst>
              <a:ext uri="{FF2B5EF4-FFF2-40B4-BE49-F238E27FC236}">
                <a16:creationId xmlns:a16="http://schemas.microsoft.com/office/drawing/2014/main" id="{ABEA70BB-F397-0AB6-449C-BCF266DF7FE6}"/>
              </a:ext>
            </a:extLst>
          </p:cNvPr>
          <p:cNvGrpSpPr/>
          <p:nvPr/>
        </p:nvGrpSpPr>
        <p:grpSpPr>
          <a:xfrm>
            <a:off x="201143" y="4091446"/>
            <a:ext cx="8277631" cy="2630030"/>
            <a:chOff x="371069" y="1163108"/>
            <a:chExt cx="8277631" cy="2630030"/>
          </a:xfrm>
        </p:grpSpPr>
        <p:sp>
          <p:nvSpPr>
            <p:cNvPr id="8" name="Content Placeholder 2"/>
            <p:cNvSpPr txBox="1">
              <a:spLocks/>
            </p:cNvSpPr>
            <p:nvPr/>
          </p:nvSpPr>
          <p:spPr>
            <a:xfrm>
              <a:off x="1460192" y="1163108"/>
              <a:ext cx="7188508" cy="2630030"/>
            </a:xfrm>
            <a:prstGeom prst="rect">
              <a:avLst/>
            </a:prstGeom>
            <a:solidFill>
              <a:schemeClr val="accent4">
                <a:lumMod val="20000"/>
                <a:lumOff val="80000"/>
              </a:schemeClr>
            </a:solidFill>
          </p:spPr>
          <p:txBody>
            <a:bodyPr vert="horz" lIns="68580" tIns="34290" rIns="68580" bIns="3429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900" b="1" dirty="0">
                  <a:solidFill>
                    <a:prstClr val="black"/>
                  </a:solidFill>
                  <a:latin typeface="Calibri" panose="020F0502020204030204"/>
                </a:rPr>
                <a:t>Project Technical Work</a:t>
              </a:r>
            </a:p>
            <a:p>
              <a:pPr marL="171450" indent="-171450" defTabSz="685800">
                <a:spcBef>
                  <a:spcPts val="750"/>
                </a:spcBef>
              </a:pPr>
              <a:r>
                <a:rPr lang="en-US" sz="2900" dirty="0">
                  <a:solidFill>
                    <a:prstClr val="black"/>
                  </a:solidFill>
                  <a:latin typeface="Calibri" panose="020F0502020204030204"/>
                  <a:ea typeface="+mn-lt"/>
                  <a:cs typeface="Calibri" panose="020F0502020204030204"/>
                </a:rPr>
                <a:t>Add milestones from Project Planning Activity to EDN Gantt Chart as </a:t>
              </a:r>
              <a:r>
                <a:rPr lang="en-US" sz="2900" i="1" dirty="0">
                  <a:solidFill>
                    <a:prstClr val="black"/>
                  </a:solidFill>
                  <a:latin typeface="Calibri" panose="020F0502020204030204"/>
                  <a:ea typeface="+mn-lt"/>
                  <a:cs typeface="Calibri" panose="020F0502020204030204"/>
                </a:rPr>
                <a:t>Versions</a:t>
              </a:r>
            </a:p>
            <a:p>
              <a:pPr marL="514350" lvl="1" indent="-171450" defTabSz="685800">
                <a:spcBef>
                  <a:spcPts val="375"/>
                </a:spcBef>
              </a:pPr>
              <a:r>
                <a:rPr lang="en-US" sz="2900" dirty="0">
                  <a:solidFill>
                    <a:prstClr val="black"/>
                  </a:solidFill>
                  <a:latin typeface="Calibri" panose="020F0502020204030204"/>
                  <a:ea typeface="+mn-lt"/>
                  <a:cs typeface="Calibri" panose="020F0502020204030204"/>
                </a:rPr>
                <a:t>Watch video with instructions (4 min) - </a:t>
              </a:r>
              <a:r>
                <a:rPr lang="en-US" sz="975" dirty="0">
                  <a:solidFill>
                    <a:prstClr val="black"/>
                  </a:solidFill>
                  <a:latin typeface="Calibri" panose="020F0502020204030204"/>
                  <a:ea typeface="+mn-lt"/>
                  <a:cs typeface="Calibri" panose="020F0502020204030204"/>
                  <a:hlinkClick r:id="rId3"/>
                </a:rPr>
                <a:t>https://designlab.eng.rpi.edu/edn/projects/capstone-support-dev/repository/112/raw/training/Creating%20Versions%20from%20your%20Statement%20of%20Work.mp4</a:t>
              </a:r>
              <a:endParaRPr lang="en-US" sz="975" dirty="0">
                <a:solidFill>
                  <a:prstClr val="black"/>
                </a:solidFill>
                <a:latin typeface="Calibri" panose="020F0502020204030204"/>
                <a:ea typeface="+mn-lt"/>
                <a:cs typeface="Calibri" panose="020F0502020204030204"/>
              </a:endParaRPr>
            </a:p>
            <a:p>
              <a:pPr marL="514350" lvl="1" indent="-171450" defTabSz="685800">
                <a:spcBef>
                  <a:spcPts val="375"/>
                </a:spcBef>
              </a:pPr>
              <a:r>
                <a:rPr lang="en-US" sz="2900" dirty="0">
                  <a:solidFill>
                    <a:prstClr val="black"/>
                  </a:solidFill>
                  <a:latin typeface="Calibri" panose="020F0502020204030204"/>
                  <a:ea typeface="+mn-lt"/>
                  <a:cs typeface="Calibri" panose="020F0502020204030204"/>
                </a:rPr>
                <a:t>Prefix with current semester name/year, e.g. “F23-” to avoid duplication of common deliverable names across semesters.</a:t>
              </a:r>
            </a:p>
            <a:p>
              <a:pPr marL="171450" indent="-171450" defTabSz="685800">
                <a:spcBef>
                  <a:spcPts val="750"/>
                </a:spcBef>
              </a:pPr>
              <a:r>
                <a:rPr lang="en-US" sz="2900" dirty="0">
                  <a:solidFill>
                    <a:prstClr val="black"/>
                  </a:solidFill>
                  <a:latin typeface="Calibri" panose="020F0502020204030204"/>
                  <a:ea typeface="+mn-lt"/>
                  <a:cs typeface="Calibri" panose="020F0502020204030204"/>
                </a:rPr>
                <a:t>Add tasks identified on sticky notes into EDN as </a:t>
              </a:r>
              <a:r>
                <a:rPr lang="en-US" sz="2900" i="1" dirty="0">
                  <a:solidFill>
                    <a:prstClr val="black"/>
                  </a:solidFill>
                  <a:latin typeface="Calibri" panose="020F0502020204030204"/>
                  <a:ea typeface="+mn-lt"/>
                  <a:cs typeface="Calibri" panose="020F0502020204030204"/>
                </a:rPr>
                <a:t>Issues</a:t>
              </a:r>
              <a:r>
                <a:rPr lang="en-US" sz="2900" dirty="0">
                  <a:solidFill>
                    <a:prstClr val="black"/>
                  </a:solidFill>
                  <a:latin typeface="Calibri" panose="020F0502020204030204"/>
                  <a:ea typeface="+mn-lt"/>
                  <a:cs typeface="Calibri" panose="020F0502020204030204"/>
                </a:rPr>
                <a:t> and associate them with the appropriate version and assignee (owner)</a:t>
              </a:r>
            </a:p>
          </p:txBody>
        </p:sp>
        <p:sp>
          <p:nvSpPr>
            <p:cNvPr id="13" name="Rectangle 12"/>
            <p:cNvSpPr/>
            <p:nvPr/>
          </p:nvSpPr>
          <p:spPr>
            <a:xfrm>
              <a:off x="371069" y="2034331"/>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146</a:t>
            </a:fld>
            <a:endParaRPr lang="en-US" sz="1200" dirty="0"/>
          </a:p>
        </p:txBody>
      </p:sp>
    </p:spTree>
    <p:extLst>
      <p:ext uri="{BB962C8B-B14F-4D97-AF65-F5344CB8AC3E}">
        <p14:creationId xmlns:p14="http://schemas.microsoft.com/office/powerpoint/2010/main" val="240005421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147</a:t>
            </a:fld>
            <a:endParaRPr lang="en-US" sz="1200" dirty="0"/>
          </a:p>
        </p:txBody>
      </p:sp>
      <p:sp>
        <p:nvSpPr>
          <p:cNvPr id="8" name="TextBox 7"/>
          <p:cNvSpPr txBox="1"/>
          <p:nvPr/>
        </p:nvSpPr>
        <p:spPr>
          <a:xfrm>
            <a:off x="126488" y="5343328"/>
            <a:ext cx="8891024"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600" dirty="0">
                <a:hlinkClick r:id="rId3"/>
              </a:rPr>
              <a:t>https://designlab.eng.rpi.edu/edn/projects/capstone-support-dev/wiki/Capstone_Playbook</a:t>
            </a:r>
            <a:endParaRPr lang="en-US" sz="1600" dirty="0"/>
          </a:p>
        </p:txBody>
      </p:sp>
      <p:pic>
        <p:nvPicPr>
          <p:cNvPr id="7" name="Picture 6" descr="A screenshot of a computer screen&#10;&#10;Description automatically generated">
            <a:extLst>
              <a:ext uri="{FF2B5EF4-FFF2-40B4-BE49-F238E27FC236}">
                <a16:creationId xmlns:a16="http://schemas.microsoft.com/office/drawing/2014/main" id="{F6722050-6096-5962-C948-E3464EDA13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898779"/>
            <a:ext cx="9144000" cy="3060441"/>
          </a:xfrm>
          <a:prstGeom prst="rect">
            <a:avLst/>
          </a:prstGeom>
        </p:spPr>
      </p:pic>
      <p:sp>
        <p:nvSpPr>
          <p:cNvPr id="4" name="Callout: Bent Line with Border and Accent Bar 3">
            <a:extLst>
              <a:ext uri="{FF2B5EF4-FFF2-40B4-BE49-F238E27FC236}">
                <a16:creationId xmlns:a16="http://schemas.microsoft.com/office/drawing/2014/main" id="{B640FD22-E92F-9C47-25C9-7CE4FDCAE9E9}"/>
              </a:ext>
            </a:extLst>
          </p:cNvPr>
          <p:cNvSpPr/>
          <p:nvPr/>
        </p:nvSpPr>
        <p:spPr>
          <a:xfrm>
            <a:off x="6762750" y="1365379"/>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w/ new image</a:t>
            </a:r>
          </a:p>
        </p:txBody>
      </p:sp>
    </p:spTree>
    <p:extLst>
      <p:ext uri="{BB962C8B-B14F-4D97-AF65-F5344CB8AC3E}">
        <p14:creationId xmlns:p14="http://schemas.microsoft.com/office/powerpoint/2010/main" val="60592953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088367" y="3958787"/>
            <a:ext cx="3534264" cy="646331"/>
          </a:xfrm>
          <a:prstGeom prst="rect">
            <a:avLst/>
          </a:prstGeom>
          <a:noFill/>
          <a:ln w="28575">
            <a:solidFill>
              <a:srgbClr val="00B050"/>
            </a:solidFill>
          </a:ln>
        </p:spPr>
        <p:txBody>
          <a:bodyPr wrap="square" rtlCol="0">
            <a:spAutoFit/>
          </a:bodyPr>
          <a:lstStyle/>
          <a:p>
            <a:pPr algn="ctr"/>
            <a:r>
              <a:rPr lang="en-US" dirty="0"/>
              <a:t>Days 8-10 – Project Planning and </a:t>
            </a:r>
            <a:r>
              <a:rPr lang="en-US" dirty="0">
                <a:highlight>
                  <a:srgbClr val="00FF00"/>
                </a:highlight>
              </a:rPr>
              <a:t>Communication Skills?</a:t>
            </a:r>
          </a:p>
        </p:txBody>
      </p:sp>
      <p:sp>
        <p:nvSpPr>
          <p:cNvPr id="2" name="Title 1"/>
          <p:cNvSpPr>
            <a:spLocks noGrp="1"/>
          </p:cNvSpPr>
          <p:nvPr>
            <p:ph type="title"/>
          </p:nvPr>
        </p:nvSpPr>
        <p:spPr/>
        <p:txBody>
          <a:bodyPr>
            <a:normAutofit/>
          </a:bodyPr>
          <a:lstStyle/>
          <a:p>
            <a:pPr algn="ctr"/>
            <a:r>
              <a:rPr lang="en-US" sz="3200" dirty="0"/>
              <a:t>Engineering Design Process Progression</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4324951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40 min – Follow Team created Agenda</a:t>
            </a:r>
          </a:p>
        </p:txBody>
      </p:sp>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and post minutes to EDN</a:t>
            </a:r>
          </a:p>
          <a:p>
            <a:pPr lvl="1"/>
            <a:r>
              <a:rPr lang="en-US" dirty="0"/>
              <a:t>This should be done for EVERY on-site and off-site meeting. </a:t>
            </a:r>
          </a:p>
          <a:p>
            <a:pPr lvl="1"/>
            <a:r>
              <a:rPr lang="en-US" dirty="0"/>
              <a:t>Rotate responsibility. To be equitable, ALL team members should have a turn!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149</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endParaRPr lang="en-US" b="1" dirty="0">
              <a:cs typeface="Calibri"/>
            </a:endParaRP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PE Review Project Plan</a:t>
            </a:r>
          </a:p>
        </p:txBody>
      </p:sp>
      <p:sp>
        <p:nvSpPr>
          <p:cNvPr id="3" name="Content Placeholder 2"/>
          <p:cNvSpPr>
            <a:spLocks noGrp="1"/>
          </p:cNvSpPr>
          <p:nvPr>
            <p:ph idx="1"/>
          </p:nvPr>
        </p:nvSpPr>
        <p:spPr/>
        <p:txBody>
          <a:bodyPr/>
          <a:lstStyle/>
          <a:p>
            <a:r>
              <a:rPr lang="en-US" dirty="0"/>
              <a:t>Many short individual tasks? Few large group tasks?</a:t>
            </a:r>
          </a:p>
          <a:p>
            <a:r>
              <a:rPr lang="en-US" dirty="0"/>
              <a:t>Adequate time for:</a:t>
            </a:r>
          </a:p>
          <a:p>
            <a:pPr lvl="1"/>
            <a:r>
              <a:rPr lang="en-US" dirty="0"/>
              <a:t>Manufacturing?</a:t>
            </a:r>
          </a:p>
          <a:p>
            <a:pPr lvl="1"/>
            <a:r>
              <a:rPr lang="en-US" dirty="0"/>
              <a:t>Purchasing?</a:t>
            </a:r>
          </a:p>
          <a:p>
            <a:pPr lvl="1"/>
            <a:r>
              <a:rPr lang="en-US" dirty="0"/>
              <a:t>Testing?</a:t>
            </a:r>
          </a:p>
          <a:p>
            <a:pPr lvl="1"/>
            <a:r>
              <a:rPr lang="en-US" dirty="0"/>
              <a:t>Iterative development? Second round of any tasks?</a:t>
            </a:r>
          </a:p>
          <a:p>
            <a:r>
              <a:rPr lang="en-US" dirty="0"/>
              <a:t>Equal division of labor across all team members?</a:t>
            </a:r>
          </a:p>
          <a:p>
            <a:r>
              <a:rPr lang="en-US" dirty="0"/>
              <a:t>Ability to do some work in parallel rather than series?</a:t>
            </a:r>
          </a:p>
          <a:p>
            <a:pPr lvl="1"/>
            <a:r>
              <a:rPr lang="en-US" dirty="0"/>
              <a:t>Design test plan BEFORE fabrication is complete</a:t>
            </a:r>
          </a:p>
          <a:p>
            <a:pPr lvl="1"/>
            <a:r>
              <a:rPr lang="en-US"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150</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30 min – PE Review of Client Meeting PPT</a:t>
            </a:r>
          </a:p>
        </p:txBody>
      </p:sp>
      <p:sp>
        <p:nvSpPr>
          <p:cNvPr id="3" name="Content Placeholder 2"/>
          <p:cNvSpPr>
            <a:spLocks noGrp="1"/>
          </p:cNvSpPr>
          <p:nvPr>
            <p:ph idx="1"/>
          </p:nvPr>
        </p:nvSpPr>
        <p:spPr>
          <a:xfrm>
            <a:off x="628650" y="1825625"/>
            <a:ext cx="7886700" cy="4530726"/>
          </a:xfrm>
        </p:spPr>
        <p:txBody>
          <a:bodyPr/>
          <a:lstStyle/>
          <a:p>
            <a:pPr marL="0" indent="0">
              <a:buNone/>
            </a:pPr>
            <a:r>
              <a:rPr lang="en-US" sz="2800" dirty="0"/>
              <a:t>Checklist</a:t>
            </a:r>
          </a:p>
          <a:p>
            <a:pPr>
              <a:buFont typeface="Wingdings" panose="05000000000000000000" pitchFamily="2" charset="2"/>
              <a:buChar char="ü"/>
            </a:pPr>
            <a:r>
              <a:rPr lang="en-US" dirty="0"/>
              <a:t>Are slides numbered?</a:t>
            </a:r>
          </a:p>
          <a:p>
            <a:pPr>
              <a:buFont typeface="Wingdings" panose="05000000000000000000" pitchFamily="2" charset="2"/>
              <a:buChar char="ü"/>
            </a:pPr>
            <a:r>
              <a:rPr lang="en-US" dirty="0"/>
              <a:t>Are figures labeled?</a:t>
            </a:r>
          </a:p>
          <a:p>
            <a:pPr>
              <a:buFont typeface="Wingdings" panose="05000000000000000000" pitchFamily="2" charset="2"/>
              <a:buChar char="ü"/>
            </a:pPr>
            <a:r>
              <a:rPr lang="en-US" dirty="0"/>
              <a:t>Have Team members names, PE/CE names &amp; depts, Client name and logo been updated from blank template?</a:t>
            </a:r>
          </a:p>
          <a:p>
            <a:pPr>
              <a:buFont typeface="Wingdings" panose="05000000000000000000" pitchFamily="2" charset="2"/>
              <a:buChar char="ü"/>
            </a:pPr>
            <a:r>
              <a:rPr lang="en-US" dirty="0"/>
              <a:t>Does agenda match actual contents of PPT?</a:t>
            </a:r>
          </a:p>
          <a:p>
            <a:pPr>
              <a:buFont typeface="Wingdings" panose="05000000000000000000" pitchFamily="2" charset="2"/>
              <a:buChar char="ü"/>
            </a:pPr>
            <a:r>
              <a:rPr lang="en-US" dirty="0"/>
              <a:t>Do the contents match the rubric and Project Statement &amp; Objectives content?</a:t>
            </a:r>
          </a:p>
          <a:p>
            <a:pPr lvl="1">
              <a:buFont typeface="Wingdings" panose="05000000000000000000" pitchFamily="2" charset="2"/>
              <a:buChar char="ü"/>
            </a:pPr>
            <a:r>
              <a:rPr lang="en-US" dirty="0"/>
              <a:t>Background &amp; Customer Needs</a:t>
            </a:r>
          </a:p>
          <a:p>
            <a:pPr lvl="1">
              <a:buFont typeface="Wingdings" panose="05000000000000000000" pitchFamily="2" charset="2"/>
              <a:buChar char="ü"/>
            </a:pPr>
            <a:r>
              <a:rPr lang="en-US" dirty="0"/>
              <a:t>Technology Assessment</a:t>
            </a:r>
          </a:p>
          <a:p>
            <a:pPr lvl="1">
              <a:buFont typeface="Wingdings" panose="05000000000000000000" pitchFamily="2" charset="2"/>
              <a:buChar char="ü"/>
            </a:pPr>
            <a:r>
              <a:rPr lang="en-US" dirty="0"/>
              <a:t>Engineering Requirements</a:t>
            </a:r>
          </a:p>
          <a:p>
            <a:pPr lvl="1">
              <a:buFont typeface="Wingdings" panose="05000000000000000000" pitchFamily="2" charset="2"/>
              <a:buChar char="ü"/>
            </a:pPr>
            <a:r>
              <a:rPr lang="en-US" dirty="0"/>
              <a:t>Concept Generation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151</a:t>
            </a:fld>
            <a:endParaRPr lang="en-US" sz="1200" dirty="0"/>
          </a:p>
        </p:txBody>
      </p:sp>
    </p:spTree>
    <p:extLst>
      <p:ext uri="{BB962C8B-B14F-4D97-AF65-F5344CB8AC3E}">
        <p14:creationId xmlns:p14="http://schemas.microsoft.com/office/powerpoint/2010/main" val="24378668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5 Min – Wrap-up</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and/or CE.</a:t>
            </a:r>
          </a:p>
          <a:p>
            <a:r>
              <a:rPr lang="en-US" dirty="0">
                <a:cs typeface="Calibri"/>
              </a:rPr>
              <a:t>These 4 hours per week of on-site meeting time may be the only available time for FULL Engineering team to meet. It is therefore recommended to use this time for group discussions, group work,  planning, updating Needs and Requirements, making decisions, etc. IF all that is complete / up to date, use the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152</a:t>
            </a:fld>
            <a:endParaRPr lang="en-US" sz="1200" dirty="0"/>
          </a:p>
        </p:txBody>
      </p:sp>
    </p:spTree>
    <p:extLst>
      <p:ext uri="{BB962C8B-B14F-4D97-AF65-F5344CB8AC3E}">
        <p14:creationId xmlns:p14="http://schemas.microsoft.com/office/powerpoint/2010/main" val="329335954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292" y="915130"/>
            <a:ext cx="7886700" cy="882440"/>
          </a:xfrm>
        </p:spPr>
        <p:txBody>
          <a:bodyPr/>
          <a:lstStyle/>
          <a:p>
            <a:r>
              <a:rPr lang="en-US" dirty="0"/>
              <a:t>Action Items / Meeting Prep</a:t>
            </a:r>
            <a:br>
              <a:rPr lang="en-US" dirty="0"/>
            </a:br>
            <a:r>
              <a:rPr lang="en-US" sz="1800" dirty="0"/>
              <a:t>(to be completed </a:t>
            </a:r>
            <a:r>
              <a:rPr lang="en-US" sz="1800" b="1" dirty="0"/>
              <a:t>BEFORE Day 10</a:t>
            </a:r>
            <a:r>
              <a:rPr lang="en-US" sz="1800" dirty="0"/>
              <a:t>)</a:t>
            </a:r>
          </a:p>
        </p:txBody>
      </p:sp>
      <p:grpSp>
        <p:nvGrpSpPr>
          <p:cNvPr id="4" name="Group 3">
            <a:extLst>
              <a:ext uri="{FF2B5EF4-FFF2-40B4-BE49-F238E27FC236}">
                <a16:creationId xmlns:a16="http://schemas.microsoft.com/office/drawing/2014/main" id="{D6B36189-BD61-B66B-3324-82D3659DA02A}"/>
              </a:ext>
            </a:extLst>
          </p:cNvPr>
          <p:cNvGrpSpPr/>
          <p:nvPr/>
        </p:nvGrpSpPr>
        <p:grpSpPr>
          <a:xfrm>
            <a:off x="228600" y="1797570"/>
            <a:ext cx="7867998" cy="2561528"/>
            <a:chOff x="311110" y="3492312"/>
            <a:chExt cx="7867998" cy="2561528"/>
          </a:xfrm>
        </p:grpSpPr>
        <p:sp>
          <p:nvSpPr>
            <p:cNvPr id="10" name="Content Placeholder 2"/>
            <p:cNvSpPr txBox="1">
              <a:spLocks/>
            </p:cNvSpPr>
            <p:nvPr/>
          </p:nvSpPr>
          <p:spPr>
            <a:xfrm>
              <a:off x="1524000" y="3492312"/>
              <a:ext cx="6655108" cy="717030"/>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Team Development / Design Process Refresher</a:t>
              </a:r>
            </a:p>
            <a:p>
              <a:pPr marL="57150" indent="-171450" defTabSz="685800">
                <a:spcBef>
                  <a:spcPts val="375"/>
                </a:spcBef>
              </a:pPr>
              <a:r>
                <a:rPr lang="en-US" sz="1400" dirty="0">
                  <a:solidFill>
                    <a:prstClr val="black"/>
                  </a:solidFill>
                  <a:latin typeface="Calibri" panose="020F0502020204030204"/>
                  <a:cs typeface="Calibri"/>
                </a:rPr>
                <a:t>This section intentionally left blank</a:t>
              </a:r>
            </a:p>
            <a:p>
              <a:pPr marL="57150" indent="-171450" defTabSz="685800">
                <a:spcBef>
                  <a:spcPts val="375"/>
                </a:spcBef>
              </a:pPr>
              <a:endParaRPr lang="en-US" sz="2200" dirty="0">
                <a:solidFill>
                  <a:prstClr val="black"/>
                </a:solidFill>
                <a:latin typeface="Calibri" panose="020F0502020204030204"/>
              </a:endParaRPr>
            </a:p>
          </p:txBody>
        </p:sp>
        <p:sp>
          <p:nvSpPr>
            <p:cNvPr id="11" name="Content Placeholder 2"/>
            <p:cNvSpPr txBox="1">
              <a:spLocks/>
            </p:cNvSpPr>
            <p:nvPr/>
          </p:nvSpPr>
          <p:spPr>
            <a:xfrm>
              <a:off x="1524000" y="4193644"/>
              <a:ext cx="6655108" cy="1860196"/>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Address any feedback received on Client Meeting PPT</a:t>
              </a:r>
              <a:endParaRPr lang="en-US" sz="1400" dirty="0">
                <a:solidFill>
                  <a:srgbClr val="C00000"/>
                </a:solidFill>
                <a:latin typeface="Calibri" panose="020F0502020204030204"/>
                <a:ea typeface="+mn-lt"/>
                <a:cs typeface="Calibri" panose="020F0502020204030204"/>
              </a:endParaRP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Client liaison should email PPT to Client no later than </a:t>
              </a:r>
              <a:r>
                <a:rPr lang="en-US" sz="1400" b="1" dirty="0">
                  <a:solidFill>
                    <a:prstClr val="black"/>
                  </a:solidFill>
                  <a:latin typeface="Calibri" panose="020F0502020204030204"/>
                  <a:ea typeface="+mn-lt"/>
                  <a:cs typeface="Calibri" panose="020F0502020204030204"/>
                </a:rPr>
                <a:t>24 hours prior</a:t>
              </a:r>
              <a:r>
                <a:rPr lang="en-US" sz="1400" dirty="0">
                  <a:solidFill>
                    <a:prstClr val="black"/>
                  </a:solidFill>
                  <a:latin typeface="Calibri" panose="020F0502020204030204"/>
                  <a:ea typeface="+mn-lt"/>
                  <a:cs typeface="Calibri" panose="020F0502020204030204"/>
                </a:rPr>
                <a:t> to call. This person will be the focal point for emails to/from your Client. They are </a:t>
              </a:r>
              <a:r>
                <a:rPr lang="en-US" sz="1400" b="1" dirty="0">
                  <a:solidFill>
                    <a:prstClr val="black"/>
                  </a:solidFill>
                  <a:latin typeface="Calibri" panose="020F0502020204030204"/>
                  <a:ea typeface="+mn-lt"/>
                  <a:cs typeface="Calibri" panose="020F0502020204030204"/>
                </a:rPr>
                <a:t>not</a:t>
              </a:r>
              <a:r>
                <a:rPr lang="en-US" sz="1400" dirty="0">
                  <a:solidFill>
                    <a:prstClr val="black"/>
                  </a:solidFill>
                  <a:latin typeface="Calibri" panose="020F0502020204030204"/>
                  <a:ea typeface="+mn-lt"/>
                  <a:cs typeface="Calibri" panose="020F0502020204030204"/>
                </a:rPr>
                <a:t> the team's "spokesperson" at meetings, conference calls, etc.</a:t>
              </a:r>
            </a:p>
            <a:p>
              <a:pPr marL="171450" indent="-171450" defTabSz="685800">
                <a:spcBef>
                  <a:spcPts val="750"/>
                </a:spcBef>
              </a:pPr>
              <a:r>
                <a:rPr lang="en-US" sz="1400" dirty="0">
                  <a:solidFill>
                    <a:prstClr val="black"/>
                  </a:solidFill>
                  <a:latin typeface="Calibri" panose="020F0502020204030204"/>
                  <a:cs typeface="Calibri"/>
                </a:rPr>
                <a:t>Prep for upcoming client meeting, e.g., identify speakers for each slide, prepare your notes, etc.</a:t>
              </a:r>
            </a:p>
            <a:p>
              <a:pPr marL="300038" indent="-342900" defTabSz="685800">
                <a:spcBef>
                  <a:spcPts val="750"/>
                </a:spcBef>
              </a:pPr>
              <a:endParaRPr lang="en-US" sz="2100" dirty="0">
                <a:solidFill>
                  <a:prstClr val="black"/>
                </a:solidFill>
                <a:latin typeface="Calibri" panose="020F0502020204030204"/>
                <a:cs typeface="Calibri"/>
              </a:endParaRPr>
            </a:p>
          </p:txBody>
        </p:sp>
        <p:sp>
          <p:nvSpPr>
            <p:cNvPr id="9" name="Oval 8"/>
            <p:cNvSpPr/>
            <p:nvPr/>
          </p:nvSpPr>
          <p:spPr>
            <a:xfrm>
              <a:off x="354040" y="3613316"/>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11110" y="4988197"/>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grpSp>
        <p:nvGrpSpPr>
          <p:cNvPr id="3" name="Group 2">
            <a:extLst>
              <a:ext uri="{FF2B5EF4-FFF2-40B4-BE49-F238E27FC236}">
                <a16:creationId xmlns:a16="http://schemas.microsoft.com/office/drawing/2014/main" id="{713C33D4-1159-084E-6889-DBBDBBBFF326}"/>
              </a:ext>
            </a:extLst>
          </p:cNvPr>
          <p:cNvGrpSpPr/>
          <p:nvPr/>
        </p:nvGrpSpPr>
        <p:grpSpPr>
          <a:xfrm>
            <a:off x="312651" y="4343402"/>
            <a:ext cx="7783947" cy="2056224"/>
            <a:chOff x="395161" y="1448977"/>
            <a:chExt cx="7783947" cy="2056224"/>
          </a:xfrm>
        </p:grpSpPr>
        <p:sp>
          <p:nvSpPr>
            <p:cNvPr id="8" name="Content Placeholder 2"/>
            <p:cNvSpPr txBox="1">
              <a:spLocks/>
            </p:cNvSpPr>
            <p:nvPr/>
          </p:nvSpPr>
          <p:spPr>
            <a:xfrm>
              <a:off x="1524000" y="1448977"/>
              <a:ext cx="6655108" cy="2056224"/>
            </a:xfrm>
            <a:prstGeom prst="rect">
              <a:avLst/>
            </a:prstGeom>
            <a:solidFill>
              <a:schemeClr val="accent4">
                <a:lumMod val="20000"/>
                <a:lumOff val="80000"/>
              </a:schemeClr>
            </a:solidFill>
          </p:spPr>
          <p:txBody>
            <a:bodyPr vert="horz" lIns="68580" tIns="34290" rIns="68580" bIns="3429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cs typeface="Calibri"/>
                </a:rPr>
                <a:t>Continue technical work</a:t>
              </a:r>
            </a:p>
            <a:p>
              <a:pPr marL="171450" indent="-171450" defTabSz="685800">
                <a:spcBef>
                  <a:spcPts val="750"/>
                </a:spcBef>
              </a:pPr>
              <a:r>
                <a:rPr lang="en-US" sz="1400" dirty="0">
                  <a:solidFill>
                    <a:prstClr val="black"/>
                  </a:solidFill>
                  <a:latin typeface="Calibri" panose="020F0502020204030204"/>
                  <a:cs typeface="Calibri"/>
                </a:rPr>
                <a:t>Post progress to Design Forum thread(s)</a:t>
              </a:r>
            </a:p>
            <a:p>
              <a:pPr marL="171450" indent="-171450" defTabSz="685800">
                <a:spcBef>
                  <a:spcPts val="750"/>
                </a:spcBef>
              </a:pPr>
              <a:r>
                <a:rPr lang="en-US" sz="1400" dirty="0">
                  <a:solidFill>
                    <a:prstClr val="black"/>
                  </a:solidFill>
                  <a:latin typeface="Calibri" panose="020F0502020204030204"/>
                  <a:cs typeface="Calibri"/>
                </a:rPr>
                <a:t>Team members should now be creating and updating their individual project tasks</a:t>
              </a:r>
            </a:p>
            <a:p>
              <a:pPr marL="171450" indent="-171450" defTabSz="685800">
                <a:spcBef>
                  <a:spcPts val="750"/>
                </a:spcBef>
              </a:pPr>
              <a:r>
                <a:rPr lang="en-US" sz="1400" dirty="0">
                  <a:solidFill>
                    <a:prstClr val="black"/>
                  </a:solidFill>
                  <a:latin typeface="Calibri" panose="020F0502020204030204"/>
                  <a:cs typeface="Calibri"/>
                </a:rPr>
                <a:t>Adjust Issues and Project Plan as necessary</a:t>
              </a:r>
            </a:p>
            <a:p>
              <a:pPr marL="628650" lvl="1" indent="-171450" defTabSz="685800">
                <a:spcBef>
                  <a:spcPts val="750"/>
                </a:spcBef>
              </a:pPr>
              <a:r>
                <a:rPr lang="en-US" sz="1200" dirty="0">
                  <a:solidFill>
                    <a:prstClr val="black"/>
                  </a:solidFill>
                  <a:latin typeface="Calibri" panose="020F0502020204030204"/>
                  <a:cs typeface="Calibri"/>
                </a:rPr>
                <a:t>Account for risks identified</a:t>
              </a:r>
            </a:p>
            <a:p>
              <a:pPr marL="628650" lvl="1" indent="-171450" defTabSz="685800">
                <a:spcBef>
                  <a:spcPts val="750"/>
                </a:spcBef>
              </a:pPr>
              <a:r>
                <a:rPr lang="en-US" sz="1200" dirty="0">
                  <a:solidFill>
                    <a:prstClr val="black"/>
                  </a:solidFill>
                  <a:latin typeface="Calibri" panose="020F0502020204030204"/>
                  <a:cs typeface="Calibri"/>
                </a:rPr>
                <a:t>Map to Milestones (versions)</a:t>
              </a:r>
            </a:p>
            <a:p>
              <a:pPr marL="171450" indent="-171450" defTabSz="685800">
                <a:lnSpc>
                  <a:spcPct val="120000"/>
                </a:lnSpc>
                <a:spcBef>
                  <a:spcPts val="0"/>
                </a:spcBef>
              </a:pPr>
              <a:r>
                <a:rPr lang="en-US" sz="1400" dirty="0">
                  <a:solidFill>
                    <a:prstClr val="black"/>
                  </a:solidFill>
                  <a:latin typeface="Calibri" panose="020F0502020204030204"/>
                  <a:cs typeface="Calibri"/>
                </a:rPr>
                <a:t>Wordsmith and polish Engineering Standards Worksheet </a:t>
              </a:r>
            </a:p>
            <a:p>
              <a:pPr marL="628650" lvl="2" indent="-171450" defTabSz="685800">
                <a:lnSpc>
                  <a:spcPct val="120000"/>
                </a:lnSpc>
                <a:spcBef>
                  <a:spcPts val="0"/>
                </a:spcBef>
              </a:pPr>
              <a:r>
                <a:rPr lang="en-US" sz="1400" dirty="0">
                  <a:solidFill>
                    <a:prstClr val="black"/>
                  </a:solidFill>
                  <a:latin typeface="Calibri" panose="020F0502020204030204"/>
                  <a:cs typeface="Calibri"/>
                </a:rPr>
                <a:t>Upload to Repository - working/Reports/Design Report + Poster</a:t>
              </a:r>
            </a:p>
            <a:p>
              <a:pPr marL="171450" indent="-171450" defTabSz="685800">
                <a:spcBef>
                  <a:spcPts val="750"/>
                </a:spcBef>
              </a:pPr>
              <a:endParaRPr lang="en-US" sz="1400" dirty="0">
                <a:solidFill>
                  <a:prstClr val="black"/>
                </a:solidFill>
                <a:latin typeface="Calibri" panose="020F0502020204030204"/>
                <a:cs typeface="Calibri"/>
              </a:endParaRPr>
            </a:p>
          </p:txBody>
        </p:sp>
        <p:sp>
          <p:nvSpPr>
            <p:cNvPr id="13" name="Rectangle 12"/>
            <p:cNvSpPr/>
            <p:nvPr/>
          </p:nvSpPr>
          <p:spPr>
            <a:xfrm>
              <a:off x="395161" y="2145631"/>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153</a:t>
            </a:fld>
            <a:endParaRPr lang="en-US" sz="1200" dirty="0"/>
          </a:p>
        </p:txBody>
      </p:sp>
    </p:spTree>
    <p:extLst>
      <p:ext uri="{BB962C8B-B14F-4D97-AF65-F5344CB8AC3E}">
        <p14:creationId xmlns:p14="http://schemas.microsoft.com/office/powerpoint/2010/main" val="206196784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154</a:t>
            </a:fld>
            <a:endParaRPr lang="en-US" sz="1200" dirty="0"/>
          </a:p>
        </p:txBody>
      </p:sp>
      <p:sp>
        <p:nvSpPr>
          <p:cNvPr id="8" name="TextBox 7"/>
          <p:cNvSpPr txBox="1"/>
          <p:nvPr/>
        </p:nvSpPr>
        <p:spPr>
          <a:xfrm>
            <a:off x="126488" y="5343328"/>
            <a:ext cx="8891024"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600" dirty="0">
                <a:hlinkClick r:id="rId3"/>
              </a:rPr>
              <a:t>https://designlab.eng.rpi.edu/edn/projects/capstone-support-dev/wiki/Capstone_Playbook</a:t>
            </a:r>
            <a:endParaRPr lang="en-US" sz="1600" dirty="0"/>
          </a:p>
        </p:txBody>
      </p:sp>
      <p:sp>
        <p:nvSpPr>
          <p:cNvPr id="4" name="Callout: Bent Line with Border and Accent Bar 3">
            <a:extLst>
              <a:ext uri="{FF2B5EF4-FFF2-40B4-BE49-F238E27FC236}">
                <a16:creationId xmlns:a16="http://schemas.microsoft.com/office/drawing/2014/main" id="{9B9299FD-27B4-52BF-1378-16B6BE4F1E0E}"/>
              </a:ext>
            </a:extLst>
          </p:cNvPr>
          <p:cNvSpPr/>
          <p:nvPr/>
        </p:nvSpPr>
        <p:spPr>
          <a:xfrm>
            <a:off x="8305800" y="3080027"/>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w/ new image</a:t>
            </a:r>
          </a:p>
        </p:txBody>
      </p:sp>
    </p:spTree>
    <p:extLst>
      <p:ext uri="{BB962C8B-B14F-4D97-AF65-F5344CB8AC3E}">
        <p14:creationId xmlns:p14="http://schemas.microsoft.com/office/powerpoint/2010/main" val="352102987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088367" y="3958787"/>
            <a:ext cx="3534264" cy="646331"/>
          </a:xfrm>
          <a:prstGeom prst="rect">
            <a:avLst/>
          </a:prstGeom>
          <a:noFill/>
          <a:ln w="28575">
            <a:solidFill>
              <a:srgbClr val="00B050"/>
            </a:solidFill>
          </a:ln>
        </p:spPr>
        <p:txBody>
          <a:bodyPr wrap="square" rtlCol="0">
            <a:spAutoFit/>
          </a:bodyPr>
          <a:lstStyle/>
          <a:p>
            <a:pPr algn="ctr"/>
            <a:r>
              <a:rPr lang="en-US" dirty="0"/>
              <a:t>Days 8-10 – Project Planning and </a:t>
            </a:r>
            <a:r>
              <a:rPr lang="en-US" dirty="0">
                <a:highlight>
                  <a:srgbClr val="00FF00"/>
                </a:highlight>
              </a:rPr>
              <a:t>Communication Skills?</a:t>
            </a:r>
          </a:p>
        </p:txBody>
      </p:sp>
      <p:sp>
        <p:nvSpPr>
          <p:cNvPr id="2" name="Title 1"/>
          <p:cNvSpPr>
            <a:spLocks noGrp="1"/>
          </p:cNvSpPr>
          <p:nvPr>
            <p:ph type="title"/>
          </p:nvPr>
        </p:nvSpPr>
        <p:spPr/>
        <p:txBody>
          <a:bodyPr>
            <a:normAutofit/>
          </a:bodyPr>
          <a:lstStyle/>
          <a:p>
            <a:pPr algn="ctr"/>
            <a:r>
              <a:rPr lang="en-US" sz="3200" dirty="0"/>
              <a:t>Engineering Design Process Progression</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43462246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 min – System Design </a:t>
            </a:r>
          </a:p>
        </p:txBody>
      </p:sp>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a:t>
            </a:r>
          </a:p>
          <a:p>
            <a:r>
              <a:rPr lang="en-US" dirty="0"/>
              <a:t>Create System Architecture diagram</a:t>
            </a:r>
          </a:p>
          <a:p>
            <a:r>
              <a:rPr lang="en-US" dirty="0"/>
              <a:t>Identify subsystem definitions and their owners (assignees)</a:t>
            </a:r>
          </a:p>
          <a:p>
            <a:pPr lvl="1"/>
            <a:r>
              <a:rPr lang="en-US" dirty="0"/>
              <a:t>One person per subsystem</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156</a:t>
            </a:fld>
            <a:endParaRPr lang="en-US" sz="1200" dirty="0"/>
          </a:p>
        </p:txBody>
      </p:sp>
      <p:sp>
        <p:nvSpPr>
          <p:cNvPr id="4" name="TextBox 3">
            <a:extLst>
              <a:ext uri="{FF2B5EF4-FFF2-40B4-BE49-F238E27FC236}">
                <a16:creationId xmlns:a16="http://schemas.microsoft.com/office/drawing/2014/main" id="{E1287C58-351E-E23B-7CDD-51CC8BA9FCB2}"/>
              </a:ext>
            </a:extLst>
          </p:cNvPr>
          <p:cNvSpPr txBox="1"/>
          <p:nvPr/>
        </p:nvSpPr>
        <p:spPr>
          <a:xfrm>
            <a:off x="6858000" y="914400"/>
            <a:ext cx="1905000" cy="646331"/>
          </a:xfrm>
          <a:prstGeom prst="rect">
            <a:avLst/>
          </a:prstGeom>
          <a:solidFill>
            <a:schemeClr val="accent6">
              <a:lumMod val="60000"/>
              <a:lumOff val="40000"/>
            </a:schemeClr>
          </a:solidFill>
        </p:spPr>
        <p:txBody>
          <a:bodyPr wrap="square" rtlCol="0">
            <a:spAutoFit/>
          </a:bodyPr>
          <a:lstStyle/>
          <a:p>
            <a:r>
              <a:rPr lang="en-US" dirty="0"/>
              <a:t>Create Wiki page with </a:t>
            </a:r>
            <a:r>
              <a:rPr lang="en-US"/>
              <a:t>this info </a:t>
            </a:r>
            <a:endParaRPr lang="en-US" dirty="0"/>
          </a:p>
        </p:txBody>
      </p:sp>
    </p:spTree>
    <p:extLst>
      <p:ext uri="{BB962C8B-B14F-4D97-AF65-F5344CB8AC3E}">
        <p14:creationId xmlns:p14="http://schemas.microsoft.com/office/powerpoint/2010/main" val="137585175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lstStyle/>
          <a:p>
            <a:r>
              <a:rPr lang="en-US" dirty="0"/>
              <a:t>System Design Report</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r>
              <a:rPr lang="en-US" dirty="0"/>
              <a:t>From SPREADSHEET : Include updated / improved PSO information,  N&amp;R, Concept generation/selection, System Design, 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mtClean="0"/>
              <a:t>157</a:t>
            </a:fld>
            <a:endParaRPr lang="en-US" dirty="0"/>
          </a:p>
        </p:txBody>
      </p:sp>
    </p:spTree>
    <p:extLst>
      <p:ext uri="{BB962C8B-B14F-4D97-AF65-F5344CB8AC3E}">
        <p14:creationId xmlns:p14="http://schemas.microsoft.com/office/powerpoint/2010/main" val="111694066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C5434-3734-521E-5A17-D2F3D8ACA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C1382-7A6B-E1BA-1E22-968BBA436856}"/>
              </a:ext>
            </a:extLst>
          </p:cNvPr>
          <p:cNvSpPr>
            <a:spLocks noGrp="1"/>
          </p:cNvSpPr>
          <p:nvPr>
            <p:ph type="title"/>
          </p:nvPr>
        </p:nvSpPr>
        <p:spPr/>
        <p:txBody>
          <a:bodyPr/>
          <a:lstStyle/>
          <a:p>
            <a:r>
              <a:rPr lang="en-US" dirty="0"/>
              <a:t>Board of Directors Review</a:t>
            </a:r>
            <a:br>
              <a:rPr lang="en-US" dirty="0"/>
            </a:br>
            <a:r>
              <a:rPr lang="en-US" dirty="0"/>
              <a:t>is coming up </a:t>
            </a:r>
            <a:r>
              <a:rPr lang="en-US" dirty="0">
                <a:solidFill>
                  <a:srgbClr val="FF0000"/>
                </a:solidFill>
              </a:rPr>
              <a:t>NEXT WEEK</a:t>
            </a:r>
            <a:endParaRPr lang="en-US" dirty="0"/>
          </a:p>
        </p:txBody>
      </p:sp>
      <p:sp>
        <p:nvSpPr>
          <p:cNvPr id="3" name="Content Placeholder 2">
            <a:extLst>
              <a:ext uri="{FF2B5EF4-FFF2-40B4-BE49-F238E27FC236}">
                <a16:creationId xmlns:a16="http://schemas.microsoft.com/office/drawing/2014/main" id="{9850B0A3-352E-C4B5-2099-82BA5AF50A22}"/>
              </a:ext>
            </a:extLst>
          </p:cNvPr>
          <p:cNvSpPr>
            <a:spLocks noGrp="1"/>
          </p:cNvSpPr>
          <p:nvPr>
            <p:ph idx="1"/>
          </p:nvPr>
        </p:nvSpPr>
        <p:spPr/>
        <p:txBody>
          <a:bodyPr/>
          <a:lstStyle/>
          <a:p>
            <a:r>
              <a:rPr lang="en-US" dirty="0"/>
              <a:t>Read Wiki page with instructions</a:t>
            </a:r>
          </a:p>
          <a:p>
            <a:pPr lvl="1"/>
            <a:r>
              <a:rPr lang="en-US" sz="1600" dirty="0">
                <a:hlinkClick r:id="rId3"/>
              </a:rPr>
              <a:t>https://designlab.eng.rpi.edu/edn/projects/capstone-support-dev/wiki/Board_of_Directors_Review</a:t>
            </a:r>
            <a:r>
              <a:rPr lang="en-US" sz="1600" dirty="0"/>
              <a:t> </a:t>
            </a:r>
          </a:p>
          <a:p>
            <a:pPr lvl="1"/>
            <a:endParaRPr lang="en-US" dirty="0"/>
          </a:p>
          <a:p>
            <a:r>
              <a:rPr lang="en-US" dirty="0"/>
              <a:t>Update Client Meeting #1 slides to address feedback received and BDR rubric posted on EDN</a:t>
            </a:r>
          </a:p>
          <a:p>
            <a:pPr lvl="1"/>
            <a:r>
              <a:rPr lang="en-US" dirty="0"/>
              <a:t>Rubric posted here </a:t>
            </a:r>
            <a:r>
              <a:rPr lang="en-US" sz="1600" dirty="0"/>
              <a:t>- </a:t>
            </a:r>
            <a:r>
              <a:rPr lang="en-US" sz="1600" dirty="0">
                <a:hlinkClick r:id="rId4"/>
              </a:rPr>
              <a:t>https://designlab.eng.rpi.edu/edn/projects/capstone-support-dev/wiki/Tasks_and_Due_Dates</a:t>
            </a:r>
            <a:r>
              <a:rPr lang="en-US" sz="1600" dirty="0"/>
              <a:t> </a:t>
            </a:r>
            <a:endParaRPr lang="en-US" dirty="0"/>
          </a:p>
        </p:txBody>
      </p:sp>
      <p:sp>
        <p:nvSpPr>
          <p:cNvPr id="6" name="Slide Number Placeholder 2">
            <a:extLst>
              <a:ext uri="{FF2B5EF4-FFF2-40B4-BE49-F238E27FC236}">
                <a16:creationId xmlns:a16="http://schemas.microsoft.com/office/drawing/2014/main" id="{411C681A-DA5E-A34C-DE64-5EF5191DECBA}"/>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159</a:t>
            </a:fld>
            <a:endParaRPr lang="en-US" sz="1200" dirty="0"/>
          </a:p>
        </p:txBody>
      </p:sp>
      <p:sp>
        <p:nvSpPr>
          <p:cNvPr id="4" name="TextBox 3">
            <a:extLst>
              <a:ext uri="{FF2B5EF4-FFF2-40B4-BE49-F238E27FC236}">
                <a16:creationId xmlns:a16="http://schemas.microsoft.com/office/drawing/2014/main" id="{660431AB-4B44-1CF0-5451-2C49B1816163}"/>
              </a:ext>
            </a:extLst>
          </p:cNvPr>
          <p:cNvSpPr txBox="1"/>
          <p:nvPr/>
        </p:nvSpPr>
        <p:spPr>
          <a:xfrm>
            <a:off x="6572250" y="788661"/>
            <a:ext cx="158115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BDR Introduction</a:t>
            </a:r>
          </a:p>
        </p:txBody>
      </p:sp>
    </p:spTree>
    <p:extLst>
      <p:ext uri="{BB962C8B-B14F-4D97-AF65-F5344CB8AC3E}">
        <p14:creationId xmlns:p14="http://schemas.microsoft.com/office/powerpoint/2010/main" val="11306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160</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161</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lstStyle/>
          <a:p>
            <a:r>
              <a:rPr lang="en-US" dirty="0"/>
              <a:t>Detailed Individual Design </a:t>
            </a:r>
            <a:r>
              <a:rPr lang="en-US" dirty="0">
                <a:highlight>
                  <a:srgbClr val="FFFF00"/>
                </a:highlight>
              </a:rPr>
              <a:t>Summary</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p:txBody>
          <a:bodyPr/>
          <a:lstStyle/>
          <a:p>
            <a:r>
              <a:rPr lang="en-US" dirty="0"/>
              <a:t>System Architecture Diagram</a:t>
            </a:r>
          </a:p>
          <a:p>
            <a:r>
              <a:rPr lang="en-US" dirty="0"/>
              <a:t>Subsystem or portion YOU are responsible for</a:t>
            </a:r>
          </a:p>
          <a:p>
            <a:pPr lvl="1"/>
            <a:r>
              <a:rPr lang="en-US" dirty="0"/>
              <a:t>Related Needs &amp; </a:t>
            </a:r>
            <a:r>
              <a:rPr lang="en-US" dirty="0" err="1"/>
              <a:t>Reqs</a:t>
            </a:r>
            <a:r>
              <a:rPr lang="en-US" dirty="0"/>
              <a:t> (include # from Repo spreadsheet)</a:t>
            </a:r>
          </a:p>
          <a:p>
            <a:pPr lvl="1"/>
            <a:r>
              <a:rPr lang="en-US" dirty="0"/>
              <a:t>Interfaces to other subsystems (refer to System Architecture)</a:t>
            </a:r>
          </a:p>
          <a:p>
            <a:pPr lvl="1"/>
            <a:r>
              <a:rPr lang="en-US" dirty="0"/>
              <a:t>Sketch/description of 1-2 leading concepts (list of forum thread links)</a:t>
            </a:r>
          </a:p>
          <a:p>
            <a:r>
              <a:rPr lang="en-US" dirty="0"/>
              <a:t>Perceived challenges/risks</a:t>
            </a:r>
          </a:p>
          <a:p>
            <a:r>
              <a:rPr lang="en-US" dirty="0"/>
              <a:t>YOUR next steps/plan</a:t>
            </a:r>
          </a:p>
          <a:p>
            <a:endParaRPr lang="en-US" dirty="0"/>
          </a:p>
          <a:p>
            <a:r>
              <a:rPr lang="en-US" dirty="0"/>
              <a:t>1,000 - 1,500 words</a:t>
            </a:r>
          </a:p>
          <a:p>
            <a:r>
              <a:rPr lang="en-US" dirty="0"/>
              <a:t>5-10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mtClean="0"/>
              <a:t>162</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4495800" y="5129651"/>
            <a:ext cx="4267200" cy="1200329"/>
          </a:xfrm>
          <a:prstGeom prst="rect">
            <a:avLst/>
          </a:prstGeom>
          <a:noFill/>
          <a:ln w="34925">
            <a:solidFill>
              <a:srgbClr val="FF0000"/>
            </a:solidFill>
          </a:ln>
        </p:spPr>
        <p:txBody>
          <a:bodyPr wrap="square" rtlCol="0">
            <a:spAutoFit/>
          </a:bodyPr>
          <a:lstStyle/>
          <a:p>
            <a:r>
              <a:rPr lang="en-US" dirty="0"/>
              <a:t>This is an INDIVIDUAL assignment. The document should speak to what YOU personally will contribute to the design and project demonstration.</a:t>
            </a:r>
          </a:p>
        </p:txBody>
      </p:sp>
    </p:spTree>
    <p:extLst>
      <p:ext uri="{BB962C8B-B14F-4D97-AF65-F5344CB8AC3E}">
        <p14:creationId xmlns:p14="http://schemas.microsoft.com/office/powerpoint/2010/main" val="358182218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13331059"/>
              </p:ext>
            </p:extLst>
          </p:nvPr>
        </p:nvGraphicFramePr>
        <p:xfrm>
          <a:off x="381000" y="1005329"/>
          <a:ext cx="8382000" cy="4364692"/>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4.0</a:t>
                      </a:r>
                    </a:p>
                  </a:txBody>
                  <a:tcPr marL="68580" marR="68580" marT="0" marB="0"/>
                </a:tc>
                <a:tc>
                  <a:txBody>
                    <a:bodyPr/>
                    <a:lstStyle/>
                    <a:p>
                      <a:pPr marL="0" marR="0" algn="l">
                        <a:spcBef>
                          <a:spcPts val="0"/>
                        </a:spcBef>
                        <a:spcAft>
                          <a:spcPts val="0"/>
                        </a:spcAft>
                      </a:pPr>
                      <a:r>
                        <a:rPr lang="en-US" sz="1200" dirty="0">
                          <a:effectLst/>
                          <a:latin typeface="+mj-lt"/>
                          <a:ea typeface="MS Mincho"/>
                        </a:rPr>
                        <a:t>7.8.24</a:t>
                      </a:r>
                    </a:p>
                  </a:txBody>
                  <a:tcPr marL="68580" marR="68580" marT="0" marB="0"/>
                </a:tc>
                <a:tc>
                  <a:txBody>
                    <a:bodyPr/>
                    <a:lstStyle/>
                    <a:p>
                      <a:pPr marL="0" marR="0" indent="0" algn="l" defTabSz="685800" rtl="0" eaLnBrk="1" latinLnBrk="0" hangingPunct="1">
                        <a:spcBef>
                          <a:spcPts val="0"/>
                        </a:spcBef>
                        <a:spcAft>
                          <a:spcPts val="0"/>
                        </a:spcAft>
                        <a:buNone/>
                      </a:pPr>
                      <a:r>
                        <a:rPr lang="en-US" sz="1200" kern="1200" dirty="0">
                          <a:solidFill>
                            <a:schemeClr val="dk1"/>
                          </a:solidFill>
                          <a:effectLst/>
                          <a:latin typeface="+mj-lt"/>
                          <a:ea typeface="MS Mincho"/>
                          <a:cs typeface="+mn-cs"/>
                        </a:rPr>
                        <a:t>AP, BD, MA</a:t>
                      </a:r>
                    </a:p>
                  </a:txBody>
                  <a:tcPr marL="68580" marR="68580" marT="0" marB="0"/>
                </a:tc>
                <a:tc>
                  <a:txBody>
                    <a:bodyPr/>
                    <a:lstStyle/>
                    <a:p>
                      <a:pPr marL="0" marR="0" algn="l">
                        <a:spcBef>
                          <a:spcPts val="0"/>
                        </a:spcBef>
                        <a:spcAft>
                          <a:spcPts val="0"/>
                        </a:spcAft>
                      </a:pPr>
                      <a:r>
                        <a:rPr lang="en-US" sz="1200" dirty="0">
                          <a:effectLst/>
                          <a:latin typeface="+mj-lt"/>
                          <a:ea typeface="MS Mincho"/>
                        </a:rPr>
                        <a:t>Full review and updating of new course flow</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4.1</a:t>
                      </a:r>
                    </a:p>
                  </a:txBody>
                  <a:tcPr marL="68580" marR="68580" marT="0" marB="0"/>
                </a:tc>
                <a:tc>
                  <a:txBody>
                    <a:bodyPr/>
                    <a:lstStyle/>
                    <a:p>
                      <a:pPr marL="0" marR="0" algn="l">
                        <a:spcBef>
                          <a:spcPts val="0"/>
                        </a:spcBef>
                        <a:spcAft>
                          <a:spcPts val="0"/>
                        </a:spcAft>
                      </a:pPr>
                      <a:r>
                        <a:rPr lang="en-US" sz="1200" b="0" dirty="0">
                          <a:effectLst/>
                          <a:latin typeface="+mj-lt"/>
                          <a:ea typeface="MS Mincho"/>
                        </a:rPr>
                        <a:t>7.23.24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Director’s letter removed from New Employee Packet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mj-lt"/>
                        <a:ea typeface="MS Mincho"/>
                      </a:endParaRP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4.2</a:t>
                      </a:r>
                    </a:p>
                  </a:txBody>
                  <a:tcPr marL="68580" marR="68580" marT="0" marB="0"/>
                </a:tc>
                <a:tc>
                  <a:txBody>
                    <a:bodyPr/>
                    <a:lstStyle/>
                    <a:p>
                      <a:pPr marL="0" marR="0" algn="l">
                        <a:spcBef>
                          <a:spcPts val="0"/>
                        </a:spcBef>
                        <a:spcAft>
                          <a:spcPts val="0"/>
                        </a:spcAft>
                      </a:pPr>
                      <a:r>
                        <a:rPr lang="en-US" sz="1200" b="0" dirty="0">
                          <a:effectLst/>
                          <a:latin typeface="+mj-lt"/>
                          <a:ea typeface="MS Mincho"/>
                        </a:rPr>
                        <a:t>7.25.24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Updating slides to match agenda and overall on-site plan</a:t>
                      </a:r>
                    </a:p>
                    <a:p>
                      <a:pPr marL="0" marR="0" algn="l">
                        <a:spcBef>
                          <a:spcPts val="0"/>
                        </a:spcBef>
                        <a:spcAft>
                          <a:spcPts val="0"/>
                        </a:spcAft>
                      </a:pPr>
                      <a:r>
                        <a:rPr lang="en-US" sz="1200" b="0" dirty="0">
                          <a:effectLst/>
                          <a:latin typeface="+mj-lt"/>
                          <a:ea typeface="MS Mincho"/>
                        </a:rPr>
                        <a:t>‘Design Lab Process Progression’ slide updated</a:t>
                      </a:r>
                    </a:p>
                    <a:p>
                      <a:pPr marL="0" marR="0" algn="l">
                        <a:spcBef>
                          <a:spcPts val="0"/>
                        </a:spcBef>
                        <a:spcAft>
                          <a:spcPts val="0"/>
                        </a:spcAft>
                      </a:pPr>
                      <a:r>
                        <a:rPr lang="en-US" sz="1200" b="0" dirty="0">
                          <a:effectLst/>
                          <a:latin typeface="+mj-lt"/>
                          <a:ea typeface="MS Mincho"/>
                        </a:rPr>
                        <a:t>Preferred pronouns added to Wiki post</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4.3</a:t>
                      </a:r>
                    </a:p>
                  </a:txBody>
                  <a:tcPr marL="68580" marR="68580" marT="0" marB="0"/>
                </a:tc>
                <a:tc>
                  <a:txBody>
                    <a:bodyPr/>
                    <a:lstStyle/>
                    <a:p>
                      <a:pPr marL="0" marR="0" algn="l">
                        <a:spcBef>
                          <a:spcPts val="0"/>
                        </a:spcBef>
                        <a:spcAft>
                          <a:spcPts val="0"/>
                        </a:spcAft>
                      </a:pPr>
                      <a:r>
                        <a:rPr lang="en-US" sz="1200" b="0" dirty="0">
                          <a:effectLst/>
                          <a:latin typeface="+mj-lt"/>
                          <a:ea typeface="MS Mincho"/>
                        </a:rPr>
                        <a:t>7.31.24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baseline="0" dirty="0">
                          <a:effectLst/>
                          <a:latin typeface="+mj-lt"/>
                          <a:ea typeface="MS Mincho"/>
                        </a:rPr>
                        <a:t>Some </a:t>
                      </a:r>
                      <a:r>
                        <a:rPr lang="en-US" sz="1200" b="0" kern="1200" dirty="0">
                          <a:solidFill>
                            <a:schemeClr val="dk1"/>
                          </a:solidFill>
                          <a:effectLst/>
                          <a:latin typeface="+mj-lt"/>
                          <a:ea typeface="MS Mincho"/>
                          <a:cs typeface="+mn-cs"/>
                        </a:rPr>
                        <a:t>shifting of content, adjustment of section durations Day 1 &amp; 2</a:t>
                      </a:r>
                    </a:p>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team meeting added to Day 1 OOC tasks</a:t>
                      </a: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baseline="0" dirty="0">
                        <a:effectLst/>
                        <a:latin typeface="+mj-lt"/>
                        <a:ea typeface="MS Mincho"/>
                      </a:endParaRP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3050399495"/>
                  </a:ext>
                </a:extLst>
              </a:tr>
              <a:tr h="416402">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r h="304800">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r h="236538">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0093077"/>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163</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59610437"/>
              </p:ext>
            </p:extLst>
          </p:nvPr>
        </p:nvGraphicFramePr>
        <p:xfrm>
          <a:off x="381000" y="1143000"/>
          <a:ext cx="8382000" cy="4565339"/>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164</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Work Expectations</a:t>
            </a:r>
            <a:endParaRPr lang="en-US"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do your boss and peers have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a:t>
            </a:r>
          </a:p>
        </p:txBody>
      </p:sp>
      <p:sp>
        <p:nvSpPr>
          <p:cNvPr id="3" name="Content Placeholder 2"/>
          <p:cNvSpPr>
            <a:spLocks noGrp="1"/>
          </p:cNvSpPr>
          <p:nvPr>
            <p:ph idx="1"/>
          </p:nvPr>
        </p:nvSpPr>
        <p:spPr>
          <a:xfrm>
            <a:off x="457200" y="1600201"/>
            <a:ext cx="8229600" cy="4426228"/>
          </a:xfrm>
        </p:spPr>
        <p:txBody>
          <a:bodyPr vert="horz" lIns="91440" tIns="45720" rIns="91440" bIns="45720" rtlCol="0" anchor="t">
            <a:normAutofit fontScale="700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Design Lab tools:</a:t>
            </a:r>
          </a:p>
          <a:p>
            <a:pPr lvl="1"/>
            <a:r>
              <a:rPr lang="en-US" dirty="0">
                <a:cs typeface="Calibri"/>
              </a:rPr>
              <a:t>The EDN</a:t>
            </a:r>
          </a:p>
          <a:p>
            <a:pPr lvl="2"/>
            <a:r>
              <a:rPr lang="en-US" dirty="0">
                <a:cs typeface="Calibri"/>
              </a:rPr>
              <a:t>Native EDN posts</a:t>
            </a:r>
          </a:p>
          <a:p>
            <a:pPr lvl="2"/>
            <a:r>
              <a:rPr lang="en-US" dirty="0">
                <a:cs typeface="Calibri"/>
              </a:rPr>
              <a:t>MS Office files, CAD, etc.</a:t>
            </a:r>
          </a:p>
          <a:p>
            <a:pPr lvl="2"/>
            <a:r>
              <a:rPr lang="en-US" dirty="0">
                <a:cs typeface="Calibri"/>
              </a:rPr>
              <a:t>Repository via Subversion</a:t>
            </a:r>
          </a:p>
          <a:p>
            <a:pPr lvl="1"/>
            <a:r>
              <a:rPr lang="en-US" dirty="0">
                <a:cs typeface="Calibri"/>
              </a:rPr>
              <a:t>Webex</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and RPI Onedrive are also </a:t>
            </a:r>
            <a:r>
              <a:rPr lang="en-US" dirty="0">
                <a:solidFill>
                  <a:srgbClr val="FF0000"/>
                </a:solidFill>
                <a:cs typeface="Calibri"/>
              </a:rPr>
              <a:t>FORBIDDEN</a:t>
            </a:r>
          </a:p>
          <a:p>
            <a:r>
              <a:rPr lang="en-US" dirty="0">
                <a:cs typeface="Calibri"/>
              </a:rPr>
              <a:t>Scheduling services such as </a:t>
            </a:r>
            <a:r>
              <a:rPr lang="en-US" dirty="0" err="1">
                <a:cs typeface="Calibri"/>
              </a:rPr>
              <a:t>WhenIsGood</a:t>
            </a:r>
            <a:r>
              <a:rPr lang="en-US" dirty="0">
                <a:cs typeface="Calibri"/>
              </a:rPr>
              <a:t> &amp; When2Meet are acceptable for setting up meetings but must not contain any technical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5867400"/>
            <a:ext cx="7886700" cy="803936"/>
          </a:xfrm>
        </p:spPr>
        <p:txBody>
          <a:bodyPr vert="horz" lIns="91440" tIns="45720" rIns="91440" bIns="45720" rtlCol="0" anchor="t">
            <a:normAutofit/>
          </a:bodyPr>
          <a:lstStyle/>
          <a:p>
            <a:pPr marL="0" indent="0">
              <a:buNone/>
            </a:pPr>
            <a:r>
              <a:rPr lang="en-US" dirty="0">
                <a:cs typeface="Calibri"/>
              </a:rPr>
              <a:t>More information on Sponsorship Agreement and Confidentiality</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19</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20</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lstStyle/>
          <a:p>
            <a:r>
              <a:rPr lang="en-US" dirty="0"/>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2"/>
            <a:ext cx="7886700" cy="4351338"/>
          </a:xfrm>
        </p:spPr>
        <p:txBody>
          <a:bodyPr>
            <a:normAutofit/>
          </a:bodyPr>
          <a:lstStyle/>
          <a:p>
            <a:r>
              <a:rPr lang="en-US" dirty="0"/>
              <a:t>Break into pairs within your team – if your team has an odd number of members, one group should include three members</a:t>
            </a:r>
          </a:p>
          <a:p>
            <a:pPr marL="0" indent="0">
              <a:buNone/>
            </a:pPr>
            <a:endParaRPr lang="en-US" dirty="0"/>
          </a:p>
          <a:p>
            <a:r>
              <a:rPr lang="en-US" dirty="0"/>
              <a:t>Answer the prompt for the first question using </a:t>
            </a:r>
            <a:r>
              <a:rPr lang="en-US" dirty="0" err="1"/>
              <a:t>Slido</a:t>
            </a:r>
            <a:r>
              <a:rPr lang="en-US" dirty="0"/>
              <a:t> – 1 minute</a:t>
            </a:r>
          </a:p>
          <a:p>
            <a:r>
              <a:rPr lang="en-US" dirty="0"/>
              <a:t>Pair off and Share Responses with your partner &amp; discuss – 2 minutes</a:t>
            </a:r>
          </a:p>
          <a:p>
            <a:r>
              <a:rPr lang="en-US" dirty="0"/>
              <a:t>Go around the team and each person introduces their partner – name &amp; skill – 5 minutes</a:t>
            </a:r>
          </a:p>
          <a:p>
            <a:r>
              <a:rPr lang="en-US" dirty="0"/>
              <a:t>Review the full word cloud &amp; discuss – 2 minutes</a:t>
            </a:r>
          </a:p>
          <a:p>
            <a:endParaRPr lang="en-US" dirty="0"/>
          </a:p>
          <a:p>
            <a:r>
              <a:rPr lang="en-US" dirty="0"/>
              <a:t>Repeat for second question</a:t>
            </a:r>
          </a:p>
          <a:p>
            <a:r>
              <a:rPr lang="en-US"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21</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1066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dirty="0">
                <a:latin typeface="Roboto" panose="02000000000000000000" pitchFamily="2" charset="0"/>
              </a:rPr>
              <a:t>#3748323</a:t>
            </a:r>
          </a:p>
        </p:txBody>
      </p:sp>
      <p:pic>
        <p:nvPicPr>
          <p:cNvPr id="3" name="Graphic 2">
            <a:extLst>
              <a:ext uri="{FF2B5EF4-FFF2-40B4-BE49-F238E27FC236}">
                <a16:creationId xmlns:a16="http://schemas.microsoft.com/office/drawing/2014/main" id="{71DB0BF9-8DE6-6ECB-9091-4CFFEB3E19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5097" y="457200"/>
            <a:ext cx="4495800" cy="449580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A7CECB-85A9-219F-654B-92C3D6D1EF24}"/>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34159C84-158A-F19C-68E3-2306B422E31A}"/>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D2A07776-AE85-A629-7EEF-BD325CCE9247}"/>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dirty="0">
                <a:solidFill>
                  <a:srgbClr val="5B5B5B"/>
                </a:solidFill>
              </a:rPr>
              <a:t>What is something that you are good at doing?</a:t>
            </a:r>
            <a:endParaRPr lang="en-US" b="1" dirty="0">
              <a:solidFill>
                <a:srgbClr val="5B5B5B"/>
              </a:solidFill>
            </a:endParaRPr>
          </a:p>
        </p:txBody>
      </p:sp>
      <p:sp>
        <p:nvSpPr>
          <p:cNvPr id="7" name="Rectangle 6">
            <a:extLst>
              <a:ext uri="{FF2B5EF4-FFF2-40B4-BE49-F238E27FC236}">
                <a16:creationId xmlns:a16="http://schemas.microsoft.com/office/drawing/2014/main" id="{A4F2B852-AF54-A341-A8C7-13F6400AD0CE}"/>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dirty="0">
                <a:solidFill>
                  <a:srgbClr val="5B5B5B"/>
                </a:solidFill>
              </a:rPr>
              <a:t>ⓘ</a:t>
            </a:r>
            <a:r>
              <a:rPr lang="en-US" sz="1050" dirty="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392819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A7CECB-85A9-219F-654B-92C3D6D1EF24}"/>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34159C84-158A-F19C-68E3-2306B422E31A}"/>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D2A07776-AE85-A629-7EEF-BD325CCE9247}"/>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dirty="0">
                <a:solidFill>
                  <a:srgbClr val="5B5B5B"/>
                </a:solidFill>
              </a:rPr>
              <a:t>What is something that you are good at doing? - school related</a:t>
            </a:r>
            <a:endParaRPr lang="en-US" b="1" dirty="0">
              <a:solidFill>
                <a:srgbClr val="5B5B5B"/>
              </a:solidFill>
            </a:endParaRPr>
          </a:p>
        </p:txBody>
      </p:sp>
      <p:sp>
        <p:nvSpPr>
          <p:cNvPr id="7" name="Rectangle 6">
            <a:extLst>
              <a:ext uri="{FF2B5EF4-FFF2-40B4-BE49-F238E27FC236}">
                <a16:creationId xmlns:a16="http://schemas.microsoft.com/office/drawing/2014/main" id="{A4F2B852-AF54-A341-A8C7-13F6400AD0CE}"/>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dirty="0">
                <a:solidFill>
                  <a:srgbClr val="5B5B5B"/>
                </a:solidFill>
              </a:rPr>
              <a:t>ⓘ</a:t>
            </a:r>
            <a:r>
              <a:rPr lang="en-US" sz="1050" dirty="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122088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6648C7-C994-B667-10AE-F12B71C93686}"/>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AA80ACEB-9517-65E2-4538-F76E6E096EFD}"/>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C0171A5D-F215-3DAE-A657-1B3379D99DD1}"/>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a:solidFill>
                  <a:srgbClr val="5B5B5B"/>
                </a:solidFill>
              </a:rPr>
              <a:t>How did you get good at the thing you are good at doing?</a:t>
            </a:r>
          </a:p>
        </p:txBody>
      </p:sp>
      <p:sp>
        <p:nvSpPr>
          <p:cNvPr id="7" name="Rectangle 6">
            <a:extLst>
              <a:ext uri="{FF2B5EF4-FFF2-40B4-BE49-F238E27FC236}">
                <a16:creationId xmlns:a16="http://schemas.microsoft.com/office/drawing/2014/main" id="{EAF130FB-5584-7075-70CA-83AD4DE88E81}"/>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a:solidFill>
                  <a:srgbClr val="5B5B5B"/>
                </a:solidFill>
              </a:rPr>
              <a:t>ⓘ</a:t>
            </a:r>
            <a:r>
              <a:rPr lang="en-US" sz="105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217407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 min – Syllabus Overview</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p:txBody>
          <a:bodyPr>
            <a:normAutofit/>
          </a:bodyPr>
          <a:lstStyle/>
          <a:p>
            <a:r>
              <a:rPr lang="en-US" sz="2400" dirty="0"/>
              <a:t>Brief description of course deliverables and high level schedule of activities</a:t>
            </a:r>
          </a:p>
          <a:p>
            <a:pPr lvl="1"/>
            <a:r>
              <a:rPr lang="en-US" sz="2100" dirty="0"/>
              <a:t>Old Excel horizontal layout graphic from Sarah Felix?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26</a:t>
            </a:fld>
            <a:endParaRPr lang="en-US" dirty="0"/>
          </a:p>
        </p:txBody>
      </p:sp>
    </p:spTree>
    <p:extLst>
      <p:ext uri="{BB962C8B-B14F-4D97-AF65-F5344CB8AC3E}">
        <p14:creationId xmlns:p14="http://schemas.microsoft.com/office/powerpoint/2010/main" val="1189215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25 min – Staff Introductions &amp; Project Launch</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NOW is your chance. You need that information to do the next step effectively!</a:t>
            </a:r>
          </a:p>
          <a:p>
            <a:pPr lvl="1"/>
            <a:endParaRPr lang="en-US" sz="2000" dirty="0"/>
          </a:p>
          <a:p>
            <a:r>
              <a:rPr lang="en-US" sz="2400" dirty="0"/>
              <a:t>Begin documenting Questions you have about the project</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28</a:t>
            </a:fld>
            <a:endParaRPr lang="en-US" sz="1200" dirty="0"/>
          </a:p>
        </p:txBody>
      </p:sp>
      <p:sp>
        <p:nvSpPr>
          <p:cNvPr id="5" name="TextBox 4"/>
          <p:cNvSpPr txBox="1"/>
          <p:nvPr/>
        </p:nvSpPr>
        <p:spPr>
          <a:xfrm>
            <a:off x="1295400" y="4956597"/>
            <a:ext cx="5935108" cy="1269578"/>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
        <p:nvSpPr>
          <p:cNvPr id="6" name="Callout: Bent Line with Border and Accent Bar 5">
            <a:extLst>
              <a:ext uri="{FF2B5EF4-FFF2-40B4-BE49-F238E27FC236}">
                <a16:creationId xmlns:a16="http://schemas.microsoft.com/office/drawing/2014/main" id="{76753AE5-E17B-4828-BA47-59E78DB22B30}"/>
              </a:ext>
            </a:extLst>
          </p:cNvPr>
          <p:cNvSpPr/>
          <p:nvPr/>
        </p:nvSpPr>
        <p:spPr>
          <a:xfrm>
            <a:off x="8382000" y="228600"/>
            <a:ext cx="1447800" cy="26670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Expect students to want to talk about project. So maybe increase the time for this?</a:t>
            </a:r>
          </a:p>
        </p:txBody>
      </p:sp>
    </p:spTree>
    <p:extLst>
      <p:ext uri="{BB962C8B-B14F-4D97-AF65-F5344CB8AC3E}">
        <p14:creationId xmlns:p14="http://schemas.microsoft.com/office/powerpoint/2010/main" val="3241055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29</a:t>
            </a:fld>
            <a:endParaRPr lang="en-US" sz="1200" dirty="0"/>
          </a:p>
        </p:txBody>
      </p:sp>
      <p:sp>
        <p:nvSpPr>
          <p:cNvPr id="6" name="TextBox 5"/>
          <p:cNvSpPr txBox="1"/>
          <p:nvPr/>
        </p:nvSpPr>
        <p:spPr>
          <a:xfrm>
            <a:off x="999093" y="4724400"/>
            <a:ext cx="5935108" cy="1269578"/>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088367" y="3958787"/>
            <a:ext cx="3534264" cy="646331"/>
          </a:xfrm>
          <a:prstGeom prst="rect">
            <a:avLst/>
          </a:prstGeom>
          <a:noFill/>
          <a:ln w="28575">
            <a:solidFill>
              <a:srgbClr val="00B050"/>
            </a:solidFill>
          </a:ln>
        </p:spPr>
        <p:txBody>
          <a:bodyPr wrap="square" rtlCol="0">
            <a:spAutoFit/>
          </a:bodyPr>
          <a:lstStyle/>
          <a:p>
            <a:pPr algn="ctr"/>
            <a:r>
              <a:rPr lang="en-US" dirty="0"/>
              <a:t>Days 8-10 – Project Planning and </a:t>
            </a:r>
            <a:r>
              <a:rPr lang="en-US" dirty="0">
                <a:highlight>
                  <a:srgbClr val="00FF00"/>
                </a:highlight>
              </a:rPr>
              <a:t>Communication Skills?</a:t>
            </a: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4876636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Autofit/>
          </a:bodyPr>
          <a:lstStyle/>
          <a:p>
            <a:pPr>
              <a:lnSpc>
                <a:spcPct val="100000"/>
              </a:lnSpc>
              <a:buFont typeface="Arial"/>
              <a:buChar char="•"/>
            </a:pPr>
            <a:r>
              <a:rPr lang="en-US" sz="2400" dirty="0">
                <a:ea typeface="+mn-lt"/>
                <a:cs typeface="+mn-lt"/>
              </a:rPr>
              <a:t>This exercise is intended to help you build on what you learned in IED</a:t>
            </a:r>
          </a:p>
          <a:p>
            <a:pPr lvl="1">
              <a:lnSpc>
                <a:spcPct val="100000"/>
              </a:lnSpc>
              <a:buFont typeface="Arial"/>
              <a:buChar char="•"/>
            </a:pPr>
            <a:r>
              <a:rPr lang="en-US" sz="2100" dirty="0">
                <a:ea typeface="+mn-lt"/>
                <a:cs typeface="+mn-lt"/>
              </a:rPr>
              <a:t>IED project was created by team, and therefore easier to identify Needs, as the team was the client</a:t>
            </a:r>
          </a:p>
          <a:p>
            <a:pPr lvl="1">
              <a:lnSpc>
                <a:spcPct val="100000"/>
              </a:lnSpc>
              <a:buFont typeface="Arial"/>
              <a:buChar char="•"/>
            </a:pPr>
            <a:r>
              <a:rPr lang="en-US" sz="2100" dirty="0">
                <a:ea typeface="+mn-lt"/>
                <a:cs typeface="+mn-lt"/>
              </a:rPr>
              <a:t>In capstone you are working for an external client and must practice understanding customer needs by interviewing client and asking questions</a:t>
            </a:r>
          </a:p>
          <a:p>
            <a:pPr lvl="1">
              <a:lnSpc>
                <a:spcPct val="100000"/>
              </a:lnSpc>
              <a:buFont typeface="Arial"/>
              <a:buChar char="•"/>
            </a:pPr>
            <a:r>
              <a:rPr lang="en-US" sz="2100" dirty="0">
                <a:ea typeface="+mn-lt"/>
                <a:cs typeface="+mn-lt"/>
              </a:rPr>
              <a:t>Based on the Project Description and your engineering knowledge, what questions can you ask the client to better understand and document their needs?</a:t>
            </a:r>
            <a:endParaRPr lang="en-US" sz="21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31</a:t>
            </a:fld>
            <a:endParaRPr lang="en-US" sz="1200" dirty="0"/>
          </a:p>
        </p:txBody>
      </p:sp>
      <p:sp>
        <p:nvSpPr>
          <p:cNvPr id="4" name="Callout: Bent Line with Border and Accent Bar 3">
            <a:extLst>
              <a:ext uri="{FF2B5EF4-FFF2-40B4-BE49-F238E27FC236}">
                <a16:creationId xmlns:a16="http://schemas.microsoft.com/office/drawing/2014/main" id="{8064C7EC-513F-C26C-7632-32A357769567}"/>
              </a:ext>
            </a:extLst>
          </p:cNvPr>
          <p:cNvSpPr/>
          <p:nvPr/>
        </p:nvSpPr>
        <p:spPr>
          <a:xfrm>
            <a:off x="6324600" y="5317854"/>
            <a:ext cx="1447800" cy="10668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Dropped</a:t>
            </a:r>
          </a:p>
          <a:p>
            <a:pPr algn="ctr"/>
            <a:r>
              <a:rPr lang="en-US" dirty="0"/>
              <a:t>Shift info to Wiki</a:t>
            </a:r>
          </a:p>
        </p:txBody>
      </p:sp>
    </p:spTree>
    <p:extLst>
      <p:ext uri="{BB962C8B-B14F-4D97-AF65-F5344CB8AC3E}">
        <p14:creationId xmlns:p14="http://schemas.microsoft.com/office/powerpoint/2010/main" val="13527202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Autofit/>
          </a:bodyPr>
          <a:lstStyle/>
          <a:p>
            <a:pPr>
              <a:lnSpc>
                <a:spcPct val="100000"/>
              </a:lnSpc>
              <a:buFont typeface="Arial"/>
              <a:buChar char="•"/>
            </a:pPr>
            <a:r>
              <a:rPr lang="en-US" sz="2400" dirty="0">
                <a:ea typeface="+mn-lt"/>
                <a:cs typeface="+mn-lt"/>
              </a:rPr>
              <a:t>These questions can be about any aspect of the project, but by the end of today MUST include questions targeted to functionality and goals</a:t>
            </a:r>
          </a:p>
          <a:p>
            <a:pPr>
              <a:lnSpc>
                <a:spcPct val="100000"/>
              </a:lnSpc>
            </a:pPr>
            <a:r>
              <a:rPr lang="en-US" sz="2400" dirty="0">
                <a:ea typeface="+mn-lt"/>
                <a:cs typeface="+mn-lt"/>
              </a:rPr>
              <a:t>Refer to the Project Description as needed</a:t>
            </a:r>
            <a:endParaRPr lang="en-US" sz="2400" dirty="0">
              <a:cs typeface="Calibri"/>
            </a:endParaRPr>
          </a:p>
          <a:p>
            <a:pPr>
              <a:lnSpc>
                <a:spcPct val="100000"/>
              </a:lnSpc>
            </a:pPr>
            <a:r>
              <a:rPr lang="en-US" sz="2400" dirty="0">
                <a:cs typeface="Calibri"/>
              </a:rPr>
              <a:t>Write individual questions on separate Post-It notes - ONE question per Post-It.</a:t>
            </a:r>
          </a:p>
          <a:p>
            <a:pPr>
              <a:lnSpc>
                <a:spcPct val="100000"/>
              </a:lnSpc>
            </a:pPr>
            <a:r>
              <a:rPr lang="en-US" sz="2400" dirty="0">
                <a:cs typeface="Calibri"/>
              </a:rPr>
              <a:t>Combine duplicate / similar ideas</a:t>
            </a:r>
          </a:p>
          <a:p>
            <a:pPr>
              <a:lnSpc>
                <a:spcPct val="100000"/>
              </a:lnSpc>
            </a:pPr>
            <a:r>
              <a:rPr lang="en-US" sz="2400" dirty="0">
                <a:cs typeface="Calibri"/>
              </a:rPr>
              <a:t>Discuss, collaborate, and add to the list of questions</a:t>
            </a: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4" name="TextBox 3"/>
          <p:cNvSpPr txBox="1"/>
          <p:nvPr/>
        </p:nvSpPr>
        <p:spPr>
          <a:xfrm>
            <a:off x="2095500" y="5340688"/>
            <a:ext cx="5143500" cy="1015663"/>
          </a:xfrm>
          <a:prstGeom prst="rect">
            <a:avLst/>
          </a:prstGeom>
          <a:noFill/>
          <a:ln w="28575">
            <a:solidFill>
              <a:srgbClr val="FF0000"/>
            </a:solidFill>
          </a:ln>
        </p:spPr>
        <p:txBody>
          <a:bodyPr wrap="square" rtlCol="0">
            <a:spAutoFit/>
          </a:bodyPr>
          <a:lstStyle/>
          <a:p>
            <a:pPr marL="342900" indent="-342900">
              <a:buFont typeface="Arial" panose="020B0604020202020204" pitchFamily="34" charset="0"/>
              <a:buChar char="•"/>
            </a:pPr>
            <a:r>
              <a:rPr lang="en-US" sz="2000" dirty="0">
                <a:cs typeface="Calibri"/>
              </a:rPr>
              <a:t>Take photo of board BEFORE end of meeting to preserve the list for Day 2 activity. </a:t>
            </a:r>
          </a:p>
          <a:p>
            <a:pPr marL="342900" indent="-342900">
              <a:buFont typeface="Arial" panose="020B0604020202020204" pitchFamily="34" charset="0"/>
              <a:buChar char="•"/>
            </a:pPr>
            <a:r>
              <a:rPr lang="en-US" sz="2000" dirty="0">
                <a:cs typeface="Calibri"/>
              </a:rPr>
              <a:t>Post photo to Webex project space</a:t>
            </a:r>
          </a:p>
        </p:txBody>
      </p:sp>
      <p:sp>
        <p:nvSpPr>
          <p:cNvPr id="6" name="Callout: Bent Line with Border and Accent Bar 5">
            <a:extLst>
              <a:ext uri="{FF2B5EF4-FFF2-40B4-BE49-F238E27FC236}">
                <a16:creationId xmlns:a16="http://schemas.microsoft.com/office/drawing/2014/main" id="{90BD1504-09AD-60CC-8A74-25D27FC6DB01}"/>
              </a:ext>
            </a:extLst>
          </p:cNvPr>
          <p:cNvSpPr/>
          <p:nvPr/>
        </p:nvSpPr>
        <p:spPr>
          <a:xfrm>
            <a:off x="7095853" y="405625"/>
            <a:ext cx="1447800" cy="10668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Dropped</a:t>
            </a:r>
          </a:p>
          <a:p>
            <a:pPr algn="ctr"/>
            <a:r>
              <a:rPr lang="en-US" dirty="0"/>
              <a:t>Shift info to Wiki</a:t>
            </a:r>
          </a:p>
        </p:txBody>
      </p:sp>
    </p:spTree>
    <p:extLst>
      <p:ext uri="{BB962C8B-B14F-4D97-AF65-F5344CB8AC3E}">
        <p14:creationId xmlns:p14="http://schemas.microsoft.com/office/powerpoint/2010/main" val="10141505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Question Prompts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sz="half" idx="1"/>
          </p:nvPr>
        </p:nvSpPr>
        <p:spPr/>
        <p:txBody>
          <a:bodyPr vert="horz" lIns="91440" tIns="45720" rIns="91440" bIns="45720" rtlCol="0" anchor="t">
            <a:normAutofit/>
          </a:bodyPr>
          <a:lstStyle/>
          <a:p>
            <a:pPr lvl="1">
              <a:lnSpc>
                <a:spcPct val="150000"/>
              </a:lnSpc>
              <a:buFont typeface="Arial"/>
              <a:buChar char="•"/>
            </a:pPr>
            <a:r>
              <a:rPr lang="en-US" sz="2800" dirty="0">
                <a:cs typeface="Calibri"/>
              </a:rPr>
              <a:t>Functionality</a:t>
            </a:r>
          </a:p>
          <a:p>
            <a:pPr lvl="1">
              <a:lnSpc>
                <a:spcPct val="150000"/>
              </a:lnSpc>
              <a:buFont typeface="Arial"/>
              <a:buChar char="•"/>
            </a:pPr>
            <a:r>
              <a:rPr lang="en-US" sz="2800" dirty="0">
                <a:cs typeface="Calibri"/>
              </a:rPr>
              <a:t>Performance </a:t>
            </a:r>
          </a:p>
          <a:p>
            <a:pPr lvl="1">
              <a:lnSpc>
                <a:spcPct val="150000"/>
              </a:lnSpc>
              <a:buFont typeface="Arial"/>
              <a:buChar char="•"/>
            </a:pPr>
            <a:r>
              <a:rPr lang="en-US" sz="2800" dirty="0">
                <a:cs typeface="Calibri"/>
              </a:rPr>
              <a:t>Quality</a:t>
            </a:r>
          </a:p>
          <a:p>
            <a:pPr lvl="1">
              <a:lnSpc>
                <a:spcPct val="150000"/>
              </a:lnSpc>
              <a:buFont typeface="Arial"/>
              <a:buChar char="•"/>
            </a:pPr>
            <a:r>
              <a:rPr lang="en-US" sz="2800" dirty="0">
                <a:cs typeface="Calibri"/>
              </a:rPr>
              <a:t>Usability</a:t>
            </a:r>
          </a:p>
          <a:p>
            <a:pPr lvl="1">
              <a:lnSpc>
                <a:spcPct val="150000"/>
              </a:lnSpc>
              <a:buFont typeface="Arial"/>
              <a:buChar char="•"/>
            </a:pPr>
            <a:r>
              <a:rPr lang="en-US" sz="2800" dirty="0">
                <a:cs typeface="Calibri"/>
              </a:rPr>
              <a:t>Accessibility</a:t>
            </a:r>
          </a:p>
          <a:p>
            <a:pPr lvl="1">
              <a:lnSpc>
                <a:spcPct val="150000"/>
              </a:lnSpc>
              <a:buFont typeface="Arial"/>
              <a:buChar char="•"/>
            </a:pPr>
            <a:r>
              <a:rPr lang="en-US" sz="2800" dirty="0">
                <a:cs typeface="Calibri"/>
              </a:rPr>
              <a:t>Reliability</a:t>
            </a:r>
          </a:p>
          <a:p>
            <a:pPr marL="0" indent="0">
              <a:buNone/>
            </a:pPr>
            <a:endParaRPr lang="en-US" sz="2800" dirty="0">
              <a:cs typeface="Calibri"/>
            </a:endParaRPr>
          </a:p>
        </p:txBody>
      </p:sp>
      <p:sp>
        <p:nvSpPr>
          <p:cNvPr id="4" name="Content Placeholder 3"/>
          <p:cNvSpPr>
            <a:spLocks noGrp="1"/>
          </p:cNvSpPr>
          <p:nvPr>
            <p:ph sz="half" idx="2"/>
          </p:nvPr>
        </p:nvSpPr>
        <p:spPr/>
        <p:txBody>
          <a:bodyPr>
            <a:normAutofit/>
          </a:bodyPr>
          <a:lstStyle/>
          <a:p>
            <a:pPr lvl="1">
              <a:lnSpc>
                <a:spcPct val="150000"/>
              </a:lnSpc>
              <a:buFont typeface="Arial"/>
              <a:buChar char="•"/>
            </a:pPr>
            <a:r>
              <a:rPr lang="en-US" sz="2800" dirty="0">
                <a:cs typeface="Calibri"/>
              </a:rPr>
              <a:t>Durability</a:t>
            </a:r>
          </a:p>
          <a:p>
            <a:pPr lvl="1">
              <a:lnSpc>
                <a:spcPct val="150000"/>
              </a:lnSpc>
              <a:buFont typeface="Arial"/>
              <a:buChar char="•"/>
            </a:pPr>
            <a:r>
              <a:rPr lang="en-US" sz="2800" dirty="0">
                <a:cs typeface="Calibri"/>
              </a:rPr>
              <a:t>Availability</a:t>
            </a:r>
          </a:p>
          <a:p>
            <a:pPr lvl="1">
              <a:lnSpc>
                <a:spcPct val="150000"/>
              </a:lnSpc>
              <a:buFont typeface="Arial"/>
              <a:buChar char="•"/>
            </a:pPr>
            <a:r>
              <a:rPr lang="en-US" sz="2800" dirty="0">
                <a:cs typeface="Calibri"/>
              </a:rPr>
              <a:t>Manufacturability</a:t>
            </a:r>
          </a:p>
          <a:p>
            <a:pPr lvl="1">
              <a:lnSpc>
                <a:spcPct val="150000"/>
              </a:lnSpc>
              <a:buFont typeface="Arial"/>
              <a:buChar char="•"/>
            </a:pPr>
            <a:r>
              <a:rPr lang="en-US" sz="2800" dirty="0">
                <a:cs typeface="Calibri"/>
              </a:rPr>
              <a:t>Maintainability</a:t>
            </a:r>
          </a:p>
          <a:p>
            <a:pPr lvl="1">
              <a:lnSpc>
                <a:spcPct val="150000"/>
              </a:lnSpc>
              <a:buFont typeface="Arial"/>
              <a:buChar char="•"/>
            </a:pPr>
            <a:r>
              <a:rPr lang="en-US" sz="2800" dirty="0">
                <a:cs typeface="Calibri"/>
              </a:rPr>
              <a:t>Environmental Impact</a:t>
            </a:r>
          </a:p>
          <a:p>
            <a:pPr lvl="1">
              <a:lnSpc>
                <a:spcPct val="150000"/>
              </a:lnSpc>
              <a:buFont typeface="Arial"/>
              <a:buChar char="•"/>
            </a:pPr>
            <a:r>
              <a:rPr lang="en-US" sz="2800" dirty="0">
                <a:cs typeface="Calibri"/>
              </a:rPr>
              <a:t>Interfaces</a:t>
            </a:r>
          </a:p>
          <a:p>
            <a:pPr lvl="1">
              <a:lnSpc>
                <a:spcPct val="150000"/>
              </a:lnSpc>
              <a:buFont typeface="Arial"/>
              <a:buChar char="•"/>
            </a:pPr>
            <a:endParaRPr lang="en-US" sz="28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5" name="TextBox 4"/>
          <p:cNvSpPr txBox="1"/>
          <p:nvPr/>
        </p:nvSpPr>
        <p:spPr>
          <a:xfrm>
            <a:off x="628650" y="1371600"/>
            <a:ext cx="4512326" cy="646331"/>
          </a:xfrm>
          <a:prstGeom prst="rect">
            <a:avLst/>
          </a:prstGeom>
          <a:noFill/>
        </p:spPr>
        <p:txBody>
          <a:bodyPr wrap="none" rtlCol="0">
            <a:spAutoFit/>
          </a:bodyPr>
          <a:lstStyle/>
          <a:p>
            <a:r>
              <a:rPr lang="en-US" dirty="0">
                <a:cs typeface="Calibri"/>
              </a:rPr>
              <a:t>Potential topic areas for generating questions:</a:t>
            </a:r>
          </a:p>
          <a:p>
            <a:endParaRPr lang="en-US" dirty="0"/>
          </a:p>
        </p:txBody>
      </p:sp>
      <p:sp>
        <p:nvSpPr>
          <p:cNvPr id="6" name="Callout: Bent Line with Border and Accent Bar 5">
            <a:extLst>
              <a:ext uri="{FF2B5EF4-FFF2-40B4-BE49-F238E27FC236}">
                <a16:creationId xmlns:a16="http://schemas.microsoft.com/office/drawing/2014/main" id="{F5EE426B-CE9C-62B6-AFC9-5D9BE9330F5E}"/>
              </a:ext>
            </a:extLst>
          </p:cNvPr>
          <p:cNvSpPr/>
          <p:nvPr/>
        </p:nvSpPr>
        <p:spPr>
          <a:xfrm>
            <a:off x="6546124" y="365126"/>
            <a:ext cx="1447800" cy="10668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Dropped</a:t>
            </a:r>
          </a:p>
          <a:p>
            <a:pPr algn="ctr"/>
            <a:r>
              <a:rPr lang="en-US" dirty="0"/>
              <a:t>Shift info to Wiki</a:t>
            </a:r>
          </a:p>
        </p:txBody>
      </p:sp>
    </p:spTree>
    <p:extLst>
      <p:ext uri="{BB962C8B-B14F-4D97-AF65-F5344CB8AC3E}">
        <p14:creationId xmlns:p14="http://schemas.microsoft.com/office/powerpoint/2010/main" val="40761304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Team Standards Agreement Intro</a:t>
            </a:r>
          </a:p>
        </p:txBody>
      </p:sp>
      <p:sp>
        <p:nvSpPr>
          <p:cNvPr id="3" name="Content Placeholder 2"/>
          <p:cNvSpPr>
            <a:spLocks noGrp="1"/>
          </p:cNvSpPr>
          <p:nvPr>
            <p:ph idx="1"/>
          </p:nvPr>
        </p:nvSpPr>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in the following document: </a:t>
            </a:r>
            <a:r>
              <a:rPr lang="en-US" dirty="0">
                <a:hlinkClick r:id="rId2"/>
              </a:rPr>
              <a:t>https://designlab.eng.rpi.edu/edn/projects/capstone-support-dev/wiki/Team_Standards_Agreement</a:t>
            </a:r>
            <a:r>
              <a:rPr lang="en-US" dirty="0"/>
              <a:t> </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34</a:t>
            </a:fld>
            <a:endParaRPr lang="en-US" sz="1200" dirty="0"/>
          </a:p>
        </p:txBody>
      </p:sp>
      <p:sp>
        <p:nvSpPr>
          <p:cNvPr id="4" name="TextBox 3"/>
          <p:cNvSpPr txBox="1"/>
          <p:nvPr/>
        </p:nvSpPr>
        <p:spPr>
          <a:xfrm>
            <a:off x="1219200" y="5912714"/>
            <a:ext cx="5943600" cy="707886"/>
          </a:xfrm>
          <a:prstGeom prst="rect">
            <a:avLst/>
          </a:prstGeom>
          <a:noFill/>
          <a:ln w="28575">
            <a:solidFill>
              <a:srgbClr val="FF0000"/>
            </a:solidFill>
          </a:ln>
        </p:spPr>
        <p:txBody>
          <a:bodyPr wrap="square" rtlCol="0">
            <a:spAutoFit/>
          </a:bodyPr>
          <a:lstStyle/>
          <a:p>
            <a:pPr algn="ctr"/>
            <a:r>
              <a:rPr lang="en-US" sz="2000" dirty="0">
                <a:solidFill>
                  <a:srgbClr val="FF0000"/>
                </a:solidFill>
              </a:rPr>
              <a:t>Completed Agreement should be posted to Wiki by </a:t>
            </a:r>
            <a:r>
              <a:rPr lang="en-US" sz="2000" b="1" dirty="0">
                <a:solidFill>
                  <a:srgbClr val="FF0000"/>
                </a:solidFill>
              </a:rPr>
              <a:t>START</a:t>
            </a:r>
            <a:r>
              <a:rPr lang="en-US" sz="2000" dirty="0">
                <a:solidFill>
                  <a:srgbClr val="FF0000"/>
                </a:solidFill>
              </a:rPr>
              <a:t> </a:t>
            </a:r>
            <a:r>
              <a:rPr lang="en-US" sz="2000" b="1" dirty="0">
                <a:solidFill>
                  <a:srgbClr val="FF0000"/>
                </a:solidFill>
              </a:rPr>
              <a:t>of Day 6</a:t>
            </a:r>
          </a:p>
        </p:txBody>
      </p:sp>
    </p:spTree>
    <p:extLst>
      <p:ext uri="{BB962C8B-B14F-4D97-AF65-F5344CB8AC3E}">
        <p14:creationId xmlns:p14="http://schemas.microsoft.com/office/powerpoint/2010/main" val="2347362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1104900" y="240507"/>
            <a:ext cx="8229600" cy="1143000"/>
          </a:xfrm>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152400" y="1699419"/>
            <a:ext cx="8229600" cy="4525963"/>
          </a:xfrm>
        </p:spPr>
        <p:txBody>
          <a:bodyPr vert="horz" lIns="91440" tIns="45720" rIns="91440" bIns="45720" rtlCol="0" anchor="t">
            <a:normAutofit fontScale="92500" lnSpcReduction="20000"/>
          </a:bodyPr>
          <a:lstStyle/>
          <a:p>
            <a:r>
              <a:rPr lang="en-US" dirty="0">
                <a:cs typeface="Calibri"/>
              </a:rPr>
              <a:t>Location – Meet in the JEC 3222</a:t>
            </a:r>
          </a:p>
          <a:p>
            <a:r>
              <a:rPr lang="en-US" dirty="0">
                <a:cs typeface="Calibri"/>
              </a:rPr>
              <a:t>Schedule - Three options:</a:t>
            </a:r>
          </a:p>
          <a:p>
            <a:pPr lvl="1">
              <a:tabLst>
                <a:tab pos="2514600" algn="l"/>
                <a:tab pos="3597275" algn="l"/>
              </a:tabLst>
            </a:pPr>
            <a:r>
              <a:rPr lang="en-US" dirty="0">
                <a:cs typeface="Calibri"/>
              </a:rPr>
              <a:t>Wednesday	01/17	6:00-8PM</a:t>
            </a:r>
          </a:p>
          <a:p>
            <a:pPr lvl="1">
              <a:tabLst>
                <a:tab pos="2514600" algn="l"/>
                <a:tab pos="3597275" algn="l"/>
              </a:tabLst>
            </a:pPr>
            <a:r>
              <a:rPr lang="en-US" dirty="0">
                <a:cs typeface="Calibri"/>
              </a:rPr>
              <a:t>Saturday	01/20	10:00AM-NOON</a:t>
            </a:r>
          </a:p>
          <a:p>
            <a:pPr lvl="1">
              <a:tabLst>
                <a:tab pos="2514600" algn="l"/>
                <a:tab pos="3597275" algn="l"/>
              </a:tabLst>
            </a:pPr>
            <a:r>
              <a:rPr lang="en-US" dirty="0">
                <a:cs typeface="Calibri"/>
              </a:rPr>
              <a:t>Sunday	01/21	10:00AM-NOON</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
        <p:nvSpPr>
          <p:cNvPr id="4" name="Callout: Bent Line with Border and Accent Bar 3">
            <a:extLst>
              <a:ext uri="{FF2B5EF4-FFF2-40B4-BE49-F238E27FC236}">
                <a16:creationId xmlns:a16="http://schemas.microsoft.com/office/drawing/2014/main" id="{A112E9F6-ED92-4676-3C25-6AFA361072D4}"/>
              </a:ext>
            </a:extLst>
          </p:cNvPr>
          <p:cNvSpPr/>
          <p:nvPr/>
        </p:nvSpPr>
        <p:spPr>
          <a:xfrm>
            <a:off x="6705600" y="2767240"/>
            <a:ext cx="1447800" cy="10668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dates &amp; times</a:t>
            </a:r>
          </a:p>
        </p:txBody>
      </p:sp>
    </p:spTree>
    <p:extLst>
      <p:ext uri="{BB962C8B-B14F-4D97-AF65-F5344CB8AC3E}">
        <p14:creationId xmlns:p14="http://schemas.microsoft.com/office/powerpoint/2010/main" val="131194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4525963"/>
          </a:xfrm>
        </p:spPr>
        <p:txBody>
          <a:bodyPr vert="horz" lIns="91440" tIns="45720" rIns="91440" bIns="45720" rtlCol="0" anchor="t">
            <a:normAutofit/>
          </a:bodyPr>
          <a:lstStyle/>
          <a:p>
            <a:r>
              <a:rPr lang="en-US" dirty="0">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Tuesday, 01/16/24 at: </a:t>
            </a:r>
            <a:r>
              <a:rPr lang="en-US" sz="2000" dirty="0">
                <a:hlinkClick r:id="rId3"/>
              </a:rPr>
              <a:t>Capstone S24 LEAP Training Sign Up - Google Sheet</a:t>
            </a:r>
            <a:endParaRPr lang="en-US" sz="3200" dirty="0">
              <a:latin typeface="Calibri" panose="020F0502020204030204" pitchFamily="34" charset="0"/>
            </a:endParaRPr>
          </a:p>
          <a:p>
            <a:pPr lvl="1"/>
            <a:endParaRPr lang="en-US" sz="1800" u="sng" dirty="0">
              <a:solidFill>
                <a:srgbClr val="0563C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
        <p:nvSpPr>
          <p:cNvPr id="4" name="Callout: Bent Line with Border and Accent Bar 3">
            <a:extLst>
              <a:ext uri="{FF2B5EF4-FFF2-40B4-BE49-F238E27FC236}">
                <a16:creationId xmlns:a16="http://schemas.microsoft.com/office/drawing/2014/main" id="{F2E23D3B-41C2-4B5C-20AF-74B7090E4B01}"/>
              </a:ext>
            </a:extLst>
          </p:cNvPr>
          <p:cNvSpPr/>
          <p:nvPr/>
        </p:nvSpPr>
        <p:spPr>
          <a:xfrm>
            <a:off x="3093720" y="5181600"/>
            <a:ext cx="1447800" cy="10668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dates &amp; times &amp; link</a:t>
            </a:r>
          </a:p>
        </p:txBody>
      </p:sp>
    </p:spTree>
    <p:extLst>
      <p:ext uri="{BB962C8B-B14F-4D97-AF65-F5344CB8AC3E}">
        <p14:creationId xmlns:p14="http://schemas.microsoft.com/office/powerpoint/2010/main" val="2060681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a:t>
            </a:r>
          </a:p>
          <a:p>
            <a:r>
              <a:rPr lang="en-US" dirty="0">
                <a:cs typeface="Calibri"/>
              </a:rPr>
              <a:t>Certification ONLY good for one year, must be valid through END of this semester</a:t>
            </a:r>
          </a:p>
          <a:p>
            <a:r>
              <a:rPr lang="en-US" dirty="0">
                <a:cs typeface="Calibri"/>
              </a:rPr>
              <a:t>Available on </a:t>
            </a:r>
            <a:r>
              <a:rPr lang="en-US" dirty="0" err="1">
                <a:cs typeface="Calibri"/>
              </a:rPr>
              <a:t>Percipio</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spTree>
    <p:extLst>
      <p:ext uri="{BB962C8B-B14F-4D97-AF65-F5344CB8AC3E}">
        <p14:creationId xmlns:p14="http://schemas.microsoft.com/office/powerpoint/2010/main" val="2402396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Each day of the on-site meetings will end with a wrap-up and discussion of next steps</a:t>
            </a:r>
          </a:p>
          <a:p>
            <a:endParaRPr lang="en-US" dirty="0">
              <a:cs typeface="Calibri"/>
            </a:endParaRPr>
          </a:p>
          <a:p>
            <a:r>
              <a:rPr lang="en-US" dirty="0">
                <a:cs typeface="Calibri"/>
              </a:rPr>
              <a:t>Team Engineers (YOU) are expected to complete Action Items/Meeting Prep work between on-site meetings to be prepared and make efficient use of meeting time.</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3" name="Content Placeholder 12" descr="A screenshot of a computer&#10;&#10;Description automatically generated">
            <a:extLst>
              <a:ext uri="{FF2B5EF4-FFF2-40B4-BE49-F238E27FC236}">
                <a16:creationId xmlns:a16="http://schemas.microsoft.com/office/drawing/2014/main" id="{FC815D5C-2461-3A53-8EC2-DAEA4424C7E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0787" y="1851750"/>
            <a:ext cx="6862425" cy="4072112"/>
          </a:xfrm>
        </p:spPr>
      </p:pic>
      <p:sp>
        <p:nvSpPr>
          <p:cNvPr id="8" name="Callout: Bent Line with Border and Accent Bar 7">
            <a:extLst>
              <a:ext uri="{FF2B5EF4-FFF2-40B4-BE49-F238E27FC236}">
                <a16:creationId xmlns:a16="http://schemas.microsoft.com/office/drawing/2014/main" id="{0802BA45-B8F8-9D9E-41EB-3F31A185BB0E}"/>
              </a:ext>
            </a:extLst>
          </p:cNvPr>
          <p:cNvSpPr/>
          <p:nvPr/>
        </p:nvSpPr>
        <p:spPr>
          <a:xfrm>
            <a:off x="8305800" y="3080027"/>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w/ new image</a:t>
            </a:r>
          </a:p>
        </p:txBody>
      </p:sp>
    </p:spTree>
    <p:extLst>
      <p:ext uri="{BB962C8B-B14F-4D97-AF65-F5344CB8AC3E}">
        <p14:creationId xmlns:p14="http://schemas.microsoft.com/office/powerpoint/2010/main" val="5751348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On Day 2, teams will utilize the work started today and continued off-site. </a:t>
            </a:r>
          </a:p>
          <a:p>
            <a:pPr lvl="1"/>
            <a:r>
              <a:rPr lang="en-US" dirty="0">
                <a:cs typeface="Calibri"/>
              </a:rPr>
              <a:t>Questions will be categorized then answered by team members, PE, or client.</a:t>
            </a:r>
          </a:p>
          <a:p>
            <a:pPr lvl="2"/>
            <a:r>
              <a:rPr lang="en-US" dirty="0">
                <a:cs typeface="Calibri"/>
              </a:rPr>
              <a:t>Establishing a strong list of questions aids in having a productive Project Kickoff meeting.</a:t>
            </a:r>
          </a:p>
          <a:p>
            <a:pPr lvl="2"/>
            <a:r>
              <a:rPr lang="en-US" dirty="0">
                <a:cs typeface="Calibri"/>
              </a:rPr>
              <a:t>Helping team members to begin answering questions about their project.</a:t>
            </a:r>
          </a:p>
          <a:p>
            <a:pPr lvl="1"/>
            <a:r>
              <a:rPr lang="en-US" dirty="0">
                <a:cs typeface="Calibri"/>
              </a:rPr>
              <a:t>Prepare for Project Kickoff meetings with clients to take place during Day 3 or 4 (project-dependent).</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
        <p:nvSpPr>
          <p:cNvPr id="6" name="Callout: Bent Line with Border and Accent Bar 5">
            <a:extLst>
              <a:ext uri="{FF2B5EF4-FFF2-40B4-BE49-F238E27FC236}">
                <a16:creationId xmlns:a16="http://schemas.microsoft.com/office/drawing/2014/main" id="{608089F6-EFCA-4999-8458-35B1B58D162B}"/>
              </a:ext>
            </a:extLst>
          </p:cNvPr>
          <p:cNvSpPr/>
          <p:nvPr/>
        </p:nvSpPr>
        <p:spPr>
          <a:xfrm>
            <a:off x="8382000" y="228600"/>
            <a:ext cx="1447800" cy="31242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Good example of benefits to students, e.g., what’s in it for them!</a:t>
            </a:r>
          </a:p>
        </p:txBody>
      </p:sp>
    </p:spTree>
    <p:extLst>
      <p:ext uri="{BB962C8B-B14F-4D97-AF65-F5344CB8AC3E}">
        <p14:creationId xmlns:p14="http://schemas.microsoft.com/office/powerpoint/2010/main" val="2594824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r>
              <a:rPr lang="en-US" dirty="0"/>
              <a:t>Action Items / Meeting Prep</a:t>
            </a:r>
            <a:br>
              <a:rPr lang="en-US" dirty="0"/>
            </a:br>
            <a:r>
              <a:rPr lang="en-US" sz="1800" dirty="0"/>
              <a:t>(previously called homework, to be completed </a:t>
            </a:r>
            <a:r>
              <a:rPr lang="en-US" sz="1800" b="1" dirty="0"/>
              <a:t>BEFORE Meeting 2</a:t>
            </a:r>
            <a:r>
              <a:rPr lang="en-US" sz="1800" dirty="0"/>
              <a:t>)</a:t>
            </a:r>
          </a:p>
        </p:txBody>
      </p:sp>
      <p:grpSp>
        <p:nvGrpSpPr>
          <p:cNvPr id="5" name="Group 4">
            <a:extLst>
              <a:ext uri="{FF2B5EF4-FFF2-40B4-BE49-F238E27FC236}">
                <a16:creationId xmlns:a16="http://schemas.microsoft.com/office/drawing/2014/main" id="{32742114-C057-F324-7C84-F9AC2E8C5AB9}"/>
              </a:ext>
            </a:extLst>
          </p:cNvPr>
          <p:cNvGrpSpPr/>
          <p:nvPr/>
        </p:nvGrpSpPr>
        <p:grpSpPr>
          <a:xfrm>
            <a:off x="151576" y="1153017"/>
            <a:ext cx="8840847" cy="4498787"/>
            <a:chOff x="112653" y="2504716"/>
            <a:chExt cx="8840847" cy="4498787"/>
          </a:xfrm>
        </p:grpSpPr>
        <p:sp>
          <p:nvSpPr>
            <p:cNvPr id="10" name="Content Placeholder 2"/>
            <p:cNvSpPr txBox="1">
              <a:spLocks/>
            </p:cNvSpPr>
            <p:nvPr/>
          </p:nvSpPr>
          <p:spPr>
            <a:xfrm>
              <a:off x="1066800" y="2504716"/>
              <a:ext cx="7886700" cy="1539982"/>
            </a:xfrm>
            <a:prstGeom prst="rect">
              <a:avLst/>
            </a:prstGeom>
            <a:solidFill>
              <a:schemeClr val="accent1">
                <a:lumMod val="20000"/>
                <a:lumOff val="80000"/>
              </a:schemeClr>
            </a:solidFill>
          </p:spPr>
          <p:txBody>
            <a:bodyPr vert="horz" lIns="68580" tIns="34290" rIns="68580" bIns="3429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defTabSz="685800">
                <a:spcBef>
                  <a:spcPts val="750"/>
                </a:spcBef>
              </a:pPr>
              <a:r>
                <a:rPr lang="en-US" sz="1600" dirty="0">
                  <a:solidFill>
                    <a:prstClr val="black"/>
                  </a:solidFill>
                  <a:latin typeface="Calibri" panose="020F0502020204030204"/>
                </a:rPr>
                <a:t>Identify time and register for Team Building Retreat at </a:t>
              </a:r>
            </a:p>
            <a:p>
              <a:pPr marL="457200" lvl="1" indent="0" defTabSz="685800">
                <a:spcBef>
                  <a:spcPts val="750"/>
                </a:spcBef>
                <a:buNone/>
              </a:pPr>
              <a:r>
                <a:rPr lang="en-US" sz="1600" u="sng" dirty="0">
                  <a:solidFill>
                    <a:srgbClr val="0563C1"/>
                  </a:solidFill>
                  <a:effectLst/>
                  <a:latin typeface="Calibri" panose="020F0502020204030204" pitchFamily="34" charset="0"/>
                  <a:ea typeface="Calibri" panose="020F0502020204030204" pitchFamily="34" charset="0"/>
                  <a:hlinkClick r:id="rId2"/>
                </a:rPr>
                <a:t>Capstone S24 LEAP Training Sign Up - Google </a:t>
              </a:r>
              <a:r>
                <a:rPr lang="en-US" sz="1600" u="sng" dirty="0">
                  <a:solidFill>
                    <a:srgbClr val="0563C1"/>
                  </a:solidFill>
                  <a:latin typeface="Calibri" panose="020F0502020204030204" pitchFamily="34" charset="0"/>
                  <a:hlinkClick r:id="rId2">
                    <a:extLst>
                      <a:ext uri="{A12FA001-AC4F-418D-AE19-62706E023703}">
                        <ahyp:hlinkClr xmlns:ahyp="http://schemas.microsoft.com/office/drawing/2018/hyperlinkcolor" val="tx"/>
                      </a:ext>
                    </a:extLst>
                  </a:hlinkClick>
                </a:rPr>
                <a:t>Shee</a:t>
              </a:r>
              <a:r>
                <a:rPr lang="en-US" sz="1600" u="sng" dirty="0">
                  <a:solidFill>
                    <a:srgbClr val="0563C1"/>
                  </a:solidFill>
                  <a:latin typeface="Calibri" panose="020F0502020204030204" pitchFamily="34" charset="0"/>
                </a:rPr>
                <a:t>t</a:t>
              </a:r>
            </a:p>
            <a:p>
              <a:pPr marL="171450" indent="-171450" defTabSz="685800">
                <a:spcBef>
                  <a:spcPts val="750"/>
                </a:spcBef>
              </a:pPr>
              <a:r>
                <a:rPr lang="en-US" sz="1500" dirty="0">
                  <a:solidFill>
                    <a:prstClr val="black"/>
                  </a:solidFill>
                  <a:latin typeface="Calibri" panose="020F0502020204030204"/>
                  <a:ea typeface="+mn-lt"/>
                  <a:cs typeface="Calibri" panose="020F0502020204030204"/>
                </a:rPr>
                <a:t>Watch Wiki video</a:t>
              </a:r>
            </a:p>
            <a:p>
              <a:pPr marL="628650" lvl="1" indent="-171450" defTabSz="685800">
                <a:spcBef>
                  <a:spcPts val="750"/>
                </a:spcBef>
              </a:pPr>
              <a:r>
                <a:rPr lang="en-US" sz="1400" dirty="0">
                  <a:solidFill>
                    <a:prstClr val="black"/>
                  </a:solidFill>
                  <a:latin typeface="Calibri" panose="020F0502020204030204"/>
                  <a:ea typeface="+mn-lt"/>
                  <a:cs typeface="Calibri" panose="020F0502020204030204"/>
                </a:rPr>
                <a:t>Add personal info (name, preferred pronouns, major, RPI email, phone #) to team’s Wiki.</a:t>
              </a:r>
            </a:p>
            <a:p>
              <a:pPr marL="171450" indent="-171450" defTabSz="685800">
                <a:spcBef>
                  <a:spcPts val="750"/>
                </a:spcBef>
              </a:pPr>
              <a:r>
                <a:rPr lang="en-US" sz="1700" dirty="0">
                  <a:solidFill>
                    <a:prstClr val="black"/>
                  </a:solidFill>
                  <a:latin typeface="Calibri" panose="020F0502020204030204"/>
                  <a:ea typeface="+mn-lt"/>
                  <a:cs typeface="Calibri" panose="020F0502020204030204"/>
                </a:rPr>
                <a:t>Meet as team to generate project questions in preparation for Client Meeting.</a:t>
              </a:r>
            </a:p>
            <a:p>
              <a:pPr marL="457200" lvl="1" indent="0" defTabSz="685800">
                <a:spcBef>
                  <a:spcPts val="750"/>
                </a:spcBef>
                <a:buNone/>
              </a:pPr>
              <a:endParaRPr lang="en-US" sz="1600" dirty="0">
                <a:solidFill>
                  <a:prstClr val="black"/>
                </a:solidFill>
                <a:latin typeface="Calibri" panose="020F0502020204030204" pitchFamily="34" charset="0"/>
                <a:cs typeface="Calibri" panose="020F0502020204030204" pitchFamily="34" charset="0"/>
              </a:endParaRPr>
            </a:p>
          </p:txBody>
        </p:sp>
        <p:sp>
          <p:nvSpPr>
            <p:cNvPr id="11" name="Content Placeholder 2"/>
            <p:cNvSpPr txBox="1">
              <a:spLocks/>
            </p:cNvSpPr>
            <p:nvPr/>
          </p:nvSpPr>
          <p:spPr>
            <a:xfrm>
              <a:off x="1066800" y="4062986"/>
              <a:ext cx="7886700" cy="2940517"/>
            </a:xfrm>
            <a:prstGeom prst="rect">
              <a:avLst/>
            </a:prstGeom>
            <a:solidFill>
              <a:schemeClr val="accent6">
                <a:lumMod val="20000"/>
                <a:lumOff val="80000"/>
              </a:schemeClr>
            </a:solidFill>
          </p:spPr>
          <p:txBody>
            <a:bodyPr vert="horz" lIns="68580" tIns="34290" rIns="68580" bIns="3429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000" b="1" dirty="0">
                  <a:solidFill>
                    <a:prstClr val="black"/>
                  </a:solidFill>
                  <a:latin typeface="Calibri" panose="020F0502020204030204"/>
                </a:rPr>
                <a:t>Administrative Tasks</a:t>
              </a:r>
              <a:endParaRPr lang="en-US" sz="1725" dirty="0">
                <a:solidFill>
                  <a:prstClr val="black"/>
                </a:solidFill>
                <a:cs typeface="Calibri"/>
              </a:endParaRPr>
            </a:p>
            <a:p>
              <a:pPr marL="171450" indent="-171450" defTabSz="685800">
                <a:spcBef>
                  <a:spcPts val="750"/>
                </a:spcBef>
              </a:pPr>
              <a:r>
                <a:rPr lang="en-US" sz="3000" b="1" dirty="0">
                  <a:solidFill>
                    <a:srgbClr val="FF0000"/>
                  </a:solidFill>
                  <a:latin typeface="Calibri" panose="020F0502020204030204"/>
                  <a:ea typeface="+mn-lt"/>
                  <a:cs typeface="Calibri" panose="020F0502020204030204"/>
                </a:rPr>
                <a:t>Register for EDN </a:t>
              </a:r>
              <a:r>
                <a:rPr lang="en-US" sz="2100" dirty="0">
                  <a:solidFill>
                    <a:prstClr val="black"/>
                  </a:solidFill>
                  <a:latin typeface="Calibri" panose="020F0502020204030204"/>
                  <a:ea typeface="+mn-lt"/>
                  <a:cs typeface="Calibri" panose="020F0502020204030204"/>
                </a:rPr>
                <a:t>– </a:t>
              </a:r>
              <a:r>
                <a:rPr lang="en-US" sz="1725" dirty="0">
                  <a:solidFill>
                    <a:prstClr val="black"/>
                  </a:solidFill>
                  <a:latin typeface="Calibri" panose="020F0502020204030204"/>
                  <a:hlinkClick r:id="rId3"/>
                </a:rPr>
                <a:t>https://designlab.eng.rpi.edu/edn/</a:t>
              </a:r>
              <a:r>
                <a:rPr lang="en-US" sz="1725" dirty="0">
                  <a:solidFill>
                    <a:prstClr val="black"/>
                  </a:solidFill>
                  <a:latin typeface="Calibri" panose="020F0502020204030204"/>
                </a:rPr>
                <a:t> </a:t>
              </a:r>
              <a:endParaRPr lang="en-US" sz="1725" dirty="0">
                <a:solidFill>
                  <a:prstClr val="black"/>
                </a:solidFill>
                <a:latin typeface="Calibri" panose="020F0502020204030204"/>
                <a:ea typeface="+mn-lt"/>
                <a:cs typeface="Calibri" panose="020F0502020204030204"/>
              </a:endParaRPr>
            </a:p>
            <a:p>
              <a:pPr marL="598885" lvl="1" indent="-298847" defTabSz="685800">
                <a:spcBef>
                  <a:spcPts val="375"/>
                </a:spcBef>
              </a:pPr>
              <a:r>
                <a:rPr lang="en-US" sz="1800" dirty="0">
                  <a:solidFill>
                    <a:prstClr val="black"/>
                  </a:solidFill>
                  <a:latin typeface="Calibri" panose="020F0502020204030204"/>
                </a:rPr>
                <a:t>Registration button in upper right-hand corner</a:t>
              </a:r>
              <a:endParaRPr lang="en-US" sz="1800" dirty="0">
                <a:solidFill>
                  <a:prstClr val="black"/>
                </a:solidFill>
                <a:latin typeface="Calibri" panose="020F0502020204030204"/>
                <a:cs typeface="Calibri"/>
              </a:endParaRPr>
            </a:p>
            <a:p>
              <a:pPr marL="598885" lvl="1" indent="-298847" defTabSz="685800">
                <a:spcBef>
                  <a:spcPts val="375"/>
                </a:spcBef>
              </a:pPr>
              <a:r>
                <a:rPr lang="en-US" sz="1800" dirty="0">
                  <a:solidFill>
                    <a:prstClr val="black"/>
                  </a:solidFill>
                  <a:latin typeface="Calibri" panose="020F0502020204030204"/>
                </a:rPr>
                <a:t>Login must be your RCSID (RPI email </a:t>
              </a:r>
              <a:r>
                <a:rPr lang="en-US" sz="1800" b="1" dirty="0">
                  <a:solidFill>
                    <a:prstClr val="black"/>
                  </a:solidFill>
                  <a:latin typeface="Calibri" panose="020F0502020204030204"/>
                </a:rPr>
                <a:t>before </a:t>
              </a:r>
              <a:r>
                <a:rPr lang="en-US" sz="1800" dirty="0">
                  <a:solidFill>
                    <a:prstClr val="black"/>
                  </a:solidFill>
                  <a:latin typeface="Calibri" panose="020F0502020204030204"/>
                </a:rPr>
                <a:t>the @ symbol)</a:t>
              </a:r>
              <a:endParaRPr lang="en-US" sz="1800" dirty="0">
                <a:solidFill>
                  <a:prstClr val="black"/>
                </a:solidFill>
                <a:latin typeface="Calibri" panose="020F0502020204030204"/>
                <a:cs typeface="Calibri"/>
              </a:endParaRPr>
            </a:p>
            <a:p>
              <a:pPr marL="598885" lvl="1" indent="-298847" defTabSz="685800">
                <a:spcBef>
                  <a:spcPts val="375"/>
                </a:spcBef>
              </a:pPr>
              <a:r>
                <a:rPr lang="en-US" sz="1800" dirty="0">
                  <a:solidFill>
                    <a:prstClr val="black"/>
                  </a:solidFill>
                  <a:latin typeface="Calibri" panose="020F0502020204030204"/>
                  <a:cs typeface="Calibri"/>
                </a:rPr>
                <a:t>Email must be your RPI email</a:t>
              </a:r>
            </a:p>
            <a:p>
              <a:pPr marL="598885" lvl="1" indent="-298847" defTabSz="685800">
                <a:spcBef>
                  <a:spcPts val="375"/>
                </a:spcBef>
              </a:pPr>
              <a:r>
                <a:rPr lang="en-US" sz="1800" dirty="0">
                  <a:solidFill>
                    <a:prstClr val="black"/>
                  </a:solidFill>
                  <a:latin typeface="Calibri" panose="020F0502020204030204"/>
                  <a:cs typeface="Calibri"/>
                </a:rPr>
                <a:t>Bookmark this site. You will use it </a:t>
              </a:r>
              <a:r>
                <a:rPr lang="en-US" sz="1800" b="1" dirty="0">
                  <a:solidFill>
                    <a:prstClr val="black"/>
                  </a:solidFill>
                  <a:latin typeface="Calibri" panose="020F0502020204030204"/>
                  <a:cs typeface="Calibri"/>
                </a:rPr>
                <a:t>A LOT </a:t>
              </a:r>
              <a:r>
                <a:rPr lang="en-US" sz="1800" dirty="0">
                  <a:solidFill>
                    <a:prstClr val="black"/>
                  </a:solidFill>
                  <a:latin typeface="Calibri" panose="020F0502020204030204"/>
                  <a:cs typeface="Calibri"/>
                </a:rPr>
                <a:t>for this course.</a:t>
              </a:r>
            </a:p>
            <a:p>
              <a:pPr marL="172641" indent="-172641" defTabSz="685800">
                <a:spcBef>
                  <a:spcPts val="750"/>
                </a:spcBef>
              </a:pPr>
              <a:r>
                <a:rPr lang="en-US" sz="1600" dirty="0">
                  <a:solidFill>
                    <a:prstClr val="black"/>
                  </a:solidFill>
                  <a:latin typeface="Calibri" panose="020F0502020204030204"/>
                </a:rPr>
                <a:t>Watch Capstone Introduction &amp; Expectations – Part 2 video (7 Min)</a:t>
              </a:r>
            </a:p>
            <a:p>
              <a:pPr marL="600075" lvl="1" indent="-300038" defTabSz="685800">
                <a:spcBef>
                  <a:spcPts val="375"/>
                </a:spcBef>
              </a:pPr>
              <a:r>
                <a:rPr lang="en-US" sz="1725" u="sng" dirty="0">
                  <a:solidFill>
                    <a:prstClr val="black"/>
                  </a:solidFill>
                  <a:latin typeface="Calibri" panose="020F0502020204030204"/>
                  <a:hlinkClick r:id="rId4"/>
                </a:rPr>
                <a:t>https://designlab.eng.rpi.edu/edn/projects/capstone-support-dev/repository/112/raw/training/Capstone%20Introduction%20and%20Expectations%20Part%202.mp4</a:t>
              </a:r>
              <a:endParaRPr lang="en-US" sz="1725" u="sng" dirty="0">
                <a:solidFill>
                  <a:prstClr val="black"/>
                </a:solidFill>
                <a:latin typeface="Calibri" panose="020F0502020204030204"/>
              </a:endParaRPr>
            </a:p>
            <a:p>
              <a:pPr marL="600075" lvl="1" indent="-300038" defTabSz="685800">
                <a:spcBef>
                  <a:spcPts val="375"/>
                </a:spcBef>
              </a:pPr>
              <a:r>
                <a:rPr lang="en-US" sz="1725" u="sng" dirty="0">
                  <a:solidFill>
                    <a:prstClr val="black"/>
                  </a:solidFill>
                  <a:latin typeface="Calibri" panose="020F0502020204030204"/>
                </a:rPr>
                <a:t>EDN -&gt; Tasks &amp; Due Dates -&gt; Day 1 Assignments</a:t>
              </a:r>
            </a:p>
            <a:p>
              <a:pPr marL="300038" indent="-342900" defTabSz="685800">
                <a:spcBef>
                  <a:spcPts val="750"/>
                </a:spcBef>
              </a:pPr>
              <a:endParaRPr lang="en-US" sz="2100" dirty="0">
                <a:solidFill>
                  <a:prstClr val="black"/>
                </a:solidFill>
                <a:latin typeface="Calibri" panose="020F0502020204030204"/>
                <a:cs typeface="Calibri"/>
              </a:endParaRPr>
            </a:p>
          </p:txBody>
        </p:sp>
        <p:sp>
          <p:nvSpPr>
            <p:cNvPr id="12" name="Oval 11"/>
            <p:cNvSpPr/>
            <p:nvPr/>
          </p:nvSpPr>
          <p:spPr>
            <a:xfrm>
              <a:off x="155584" y="2841172"/>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3" name="Isosceles Triangle 12"/>
            <p:cNvSpPr/>
            <p:nvPr/>
          </p:nvSpPr>
          <p:spPr>
            <a:xfrm>
              <a:off x="112653" y="4995829"/>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grpSp>
        <p:nvGrpSpPr>
          <p:cNvPr id="4" name="Group 3">
            <a:extLst>
              <a:ext uri="{FF2B5EF4-FFF2-40B4-BE49-F238E27FC236}">
                <a16:creationId xmlns:a16="http://schemas.microsoft.com/office/drawing/2014/main" id="{D45488A8-CF68-5E81-D789-06DD7CCBEE72}"/>
              </a:ext>
            </a:extLst>
          </p:cNvPr>
          <p:cNvGrpSpPr/>
          <p:nvPr/>
        </p:nvGrpSpPr>
        <p:grpSpPr>
          <a:xfrm>
            <a:off x="178897" y="5651804"/>
            <a:ext cx="8786206" cy="1087960"/>
            <a:chOff x="167294" y="1405870"/>
            <a:chExt cx="8786206" cy="1087960"/>
          </a:xfrm>
        </p:grpSpPr>
        <p:sp>
          <p:nvSpPr>
            <p:cNvPr id="8" name="Content Placeholder 2"/>
            <p:cNvSpPr txBox="1">
              <a:spLocks/>
            </p:cNvSpPr>
            <p:nvPr/>
          </p:nvSpPr>
          <p:spPr>
            <a:xfrm>
              <a:off x="1066800" y="1405870"/>
              <a:ext cx="7886700" cy="1087960"/>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600" dirty="0">
                  <a:solidFill>
                    <a:prstClr val="black"/>
                  </a:solidFill>
                  <a:latin typeface="Calibri" panose="020F0502020204030204"/>
                </a:rPr>
                <a:t>The Project Description sets the project’s initial direction. Read it carefully!</a:t>
              </a:r>
              <a:endParaRPr lang="en-US" sz="1600" dirty="0">
                <a:solidFill>
                  <a:prstClr val="black"/>
                </a:solidFill>
                <a:highlight>
                  <a:srgbClr val="FFFF00"/>
                </a:highlight>
                <a:latin typeface="Calibri" panose="020F0502020204030204"/>
              </a:endParaRPr>
            </a:p>
            <a:p>
              <a:pPr marL="171450" indent="-171450" defTabSz="685800">
                <a:lnSpc>
                  <a:spcPct val="120000"/>
                </a:lnSpc>
                <a:spcBef>
                  <a:spcPts val="750"/>
                </a:spcBef>
              </a:pPr>
              <a:r>
                <a:rPr lang="en-US" sz="1600" dirty="0">
                  <a:solidFill>
                    <a:prstClr val="black"/>
                  </a:solidFill>
                  <a:latin typeface="Calibri" panose="020F0502020204030204"/>
                </a:rPr>
                <a:t>We invite you to bring project questions to next class.</a:t>
              </a:r>
              <a:endParaRPr lang="en-US" sz="1600" dirty="0">
                <a:solidFill>
                  <a:prstClr val="black"/>
                </a:solidFill>
                <a:latin typeface="Calibri" panose="020F0502020204030204"/>
                <a:cs typeface="Calibri"/>
              </a:endParaRPr>
            </a:p>
          </p:txBody>
        </p:sp>
        <p:sp>
          <p:nvSpPr>
            <p:cNvPr id="14" name="Rectangle 13"/>
            <p:cNvSpPr/>
            <p:nvPr/>
          </p:nvSpPr>
          <p:spPr>
            <a:xfrm>
              <a:off x="167294" y="1546185"/>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41</a:t>
            </a:fld>
            <a:endParaRPr lang="en-US" sz="1200" dirty="0"/>
          </a:p>
        </p:txBody>
      </p:sp>
      <p:sp>
        <p:nvSpPr>
          <p:cNvPr id="3" name="TextBox 2">
            <a:extLst>
              <a:ext uri="{FF2B5EF4-FFF2-40B4-BE49-F238E27FC236}">
                <a16:creationId xmlns:a16="http://schemas.microsoft.com/office/drawing/2014/main" id="{C00EC4FB-7645-14D4-050A-EF71D258251E}"/>
              </a:ext>
            </a:extLst>
          </p:cNvPr>
          <p:cNvSpPr txBox="1"/>
          <p:nvPr/>
        </p:nvSpPr>
        <p:spPr>
          <a:xfrm>
            <a:off x="6705600" y="1489473"/>
            <a:ext cx="1809750" cy="369332"/>
          </a:xfrm>
          <a:prstGeom prst="rect">
            <a:avLst/>
          </a:prstGeom>
          <a:noFill/>
        </p:spPr>
        <p:txBody>
          <a:bodyPr wrap="square" rtlCol="0">
            <a:spAutoFit/>
          </a:bodyPr>
          <a:lstStyle/>
          <a:p>
            <a:r>
              <a:rPr lang="en-US" dirty="0">
                <a:solidFill>
                  <a:srgbClr val="FF0000"/>
                </a:solidFill>
              </a:rPr>
              <a:t>UPDATE link</a:t>
            </a:r>
          </a:p>
        </p:txBody>
      </p:sp>
      <p:sp>
        <p:nvSpPr>
          <p:cNvPr id="6" name="TextBox 5">
            <a:extLst>
              <a:ext uri="{FF2B5EF4-FFF2-40B4-BE49-F238E27FC236}">
                <a16:creationId xmlns:a16="http://schemas.microsoft.com/office/drawing/2014/main" id="{D8219BA4-832B-6F6A-3E05-EB903EC73703}"/>
              </a:ext>
            </a:extLst>
          </p:cNvPr>
          <p:cNvSpPr txBox="1"/>
          <p:nvPr/>
        </p:nvSpPr>
        <p:spPr>
          <a:xfrm>
            <a:off x="7086600" y="3644130"/>
            <a:ext cx="1809750" cy="646331"/>
          </a:xfrm>
          <a:prstGeom prst="rect">
            <a:avLst/>
          </a:prstGeom>
          <a:noFill/>
        </p:spPr>
        <p:txBody>
          <a:bodyPr wrap="square" rtlCol="0">
            <a:spAutoFit/>
          </a:bodyPr>
          <a:lstStyle/>
          <a:p>
            <a:r>
              <a:rPr lang="en-US" dirty="0">
                <a:solidFill>
                  <a:srgbClr val="FF0000"/>
                </a:solidFill>
              </a:rPr>
              <a:t>Turn </a:t>
            </a:r>
            <a:r>
              <a:rPr lang="en-US" dirty="0" err="1">
                <a:solidFill>
                  <a:srgbClr val="FF0000"/>
                </a:solidFill>
              </a:rPr>
              <a:t>url</a:t>
            </a:r>
            <a:r>
              <a:rPr lang="en-US" dirty="0">
                <a:solidFill>
                  <a:srgbClr val="FF0000"/>
                </a:solidFill>
              </a:rPr>
              <a:t> into embedded link</a:t>
            </a:r>
          </a:p>
        </p:txBody>
      </p:sp>
    </p:spTree>
    <p:extLst>
      <p:ext uri="{BB962C8B-B14F-4D97-AF65-F5344CB8AC3E}">
        <p14:creationId xmlns:p14="http://schemas.microsoft.com/office/powerpoint/2010/main" val="2699027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975899" y="1554540"/>
            <a:ext cx="6720301" cy="4031873"/>
          </a:xfrm>
          <a:prstGeom prst="rect">
            <a:avLst/>
          </a:prstGeom>
          <a:noFill/>
        </p:spPr>
        <p:txBody>
          <a:bodyPr wrap="square" rtlCol="0">
            <a:spAutoFit/>
          </a:bodyPr>
          <a:lstStyle/>
          <a:p>
            <a:r>
              <a:rPr lang="en-US" sz="3200" dirty="0">
                <a:hlinkClick r:id="rId3"/>
              </a:rPr>
              <a:t>https://designlab.eng.rpi.edu/edn/capstone-support/wiki/class1-assignments</a:t>
            </a:r>
            <a:endParaRPr lang="en-US" sz="3200" dirty="0"/>
          </a:p>
          <a:p>
            <a:r>
              <a:rPr lang="en-US" sz="3200" dirty="0"/>
              <a:t>to be completed </a:t>
            </a:r>
            <a:r>
              <a:rPr lang="en-US" sz="3200" b="1" dirty="0"/>
              <a:t>BEFORE Meeting 2</a:t>
            </a:r>
          </a:p>
          <a:p>
            <a:endParaRPr lang="en-US" sz="3200" b="1" dirty="0"/>
          </a:p>
          <a:p>
            <a:r>
              <a:rPr lang="en-US" sz="3200" b="1" dirty="0"/>
              <a:t>Note – link is in the PE email you received before classes! And will be echoed in your team’s Webex for convenience!</a:t>
            </a:r>
            <a:endParaRPr lang="en-US" sz="3200" dirty="0"/>
          </a:p>
        </p:txBody>
      </p:sp>
    </p:spTree>
    <p:extLst>
      <p:ext uri="{BB962C8B-B14F-4D97-AF65-F5344CB8AC3E}">
        <p14:creationId xmlns:p14="http://schemas.microsoft.com/office/powerpoint/2010/main" val="35353902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43</a:t>
            </a:fld>
            <a:endParaRPr lang="en-US" sz="1200" dirty="0"/>
          </a:p>
        </p:txBody>
      </p:sp>
      <p:sp>
        <p:nvSpPr>
          <p:cNvPr id="6" name="TextBox 5"/>
          <p:cNvSpPr txBox="1"/>
          <p:nvPr/>
        </p:nvSpPr>
        <p:spPr>
          <a:xfrm>
            <a:off x="447410" y="5500396"/>
            <a:ext cx="8345874" cy="769441"/>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meeting.</a:t>
            </a:r>
          </a:p>
          <a:p>
            <a:pPr algn="ctr"/>
            <a:r>
              <a:rPr lang="en-US" sz="1600" dirty="0"/>
              <a:t>Playbook -</a:t>
            </a:r>
            <a:r>
              <a:rPr lang="en-US" sz="1200" dirty="0"/>
              <a:t> </a:t>
            </a:r>
            <a:r>
              <a:rPr lang="en-US" sz="1200" dirty="0">
                <a:hlinkClick r:id="rId3"/>
              </a:rPr>
              <a:t>https://designlab.eng.rpi.edu/edn/projects/capstone-support-dev/wiki/Capstone_Playbook</a:t>
            </a:r>
            <a:endParaRPr lang="en-US" sz="1200" u="sng" dirty="0"/>
          </a:p>
          <a:p>
            <a:pPr algn="ctr"/>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3" name="Picture 12" descr="A screenshot of a program&#10;&#10;Description automatically generated">
            <a:extLst>
              <a:ext uri="{FF2B5EF4-FFF2-40B4-BE49-F238E27FC236}">
                <a16:creationId xmlns:a16="http://schemas.microsoft.com/office/drawing/2014/main" id="{89CC2694-08FD-241D-942B-D94E23DC0E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6345" y="1607662"/>
            <a:ext cx="5171309" cy="3892734"/>
          </a:xfrm>
          <a:prstGeom prst="rect">
            <a:avLst/>
          </a:prstGeom>
        </p:spPr>
      </p:pic>
      <p:sp>
        <p:nvSpPr>
          <p:cNvPr id="8" name="Callout: Bent Line with Border and Accent Bar 7">
            <a:extLst>
              <a:ext uri="{FF2B5EF4-FFF2-40B4-BE49-F238E27FC236}">
                <a16:creationId xmlns:a16="http://schemas.microsoft.com/office/drawing/2014/main" id="{19FC9241-3874-1E5E-DFFC-7005351C5673}"/>
              </a:ext>
            </a:extLst>
          </p:cNvPr>
          <p:cNvSpPr/>
          <p:nvPr/>
        </p:nvSpPr>
        <p:spPr>
          <a:xfrm>
            <a:off x="8305800" y="3276600"/>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w/ new image</a:t>
            </a:r>
          </a:p>
        </p:txBody>
      </p:sp>
    </p:spTree>
    <p:extLst>
      <p:ext uri="{BB962C8B-B14F-4D97-AF65-F5344CB8AC3E}">
        <p14:creationId xmlns:p14="http://schemas.microsoft.com/office/powerpoint/2010/main" val="14271356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088367" y="3958787"/>
            <a:ext cx="3534264" cy="646331"/>
          </a:xfrm>
          <a:prstGeom prst="rect">
            <a:avLst/>
          </a:prstGeom>
          <a:noFill/>
          <a:ln w="28575">
            <a:solidFill>
              <a:srgbClr val="00B050"/>
            </a:solidFill>
          </a:ln>
        </p:spPr>
        <p:txBody>
          <a:bodyPr wrap="square" rtlCol="0">
            <a:spAutoFit/>
          </a:bodyPr>
          <a:lstStyle/>
          <a:p>
            <a:pPr algn="ctr"/>
            <a:r>
              <a:rPr lang="en-US" dirty="0"/>
              <a:t>Days 8-10 – Project Planning and </a:t>
            </a:r>
            <a:r>
              <a:rPr lang="en-US" dirty="0">
                <a:highlight>
                  <a:srgbClr val="00FF00"/>
                </a:highlight>
              </a:rPr>
              <a:t>Communication Skills?</a:t>
            </a:r>
          </a:p>
        </p:txBody>
      </p:sp>
      <p:sp>
        <p:nvSpPr>
          <p:cNvPr id="2" name="Title 1"/>
          <p:cNvSpPr>
            <a:spLocks noGrp="1"/>
          </p:cNvSpPr>
          <p:nvPr>
            <p:ph type="title"/>
          </p:nvPr>
        </p:nvSpPr>
        <p:spPr/>
        <p:txBody>
          <a:bodyPr>
            <a:normAutofit/>
          </a:bodyPr>
          <a:lstStyle/>
          <a:p>
            <a:pPr algn="ctr"/>
            <a:r>
              <a:rPr lang="en-US" dirty="0"/>
              <a:t>Engineering Design Process Progression</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8114989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endParaRPr lang="en-US" sz="1400" dirty="0"/>
          </a:p>
          <a:p>
            <a:endParaRPr lang="en-US" sz="2800" dirty="0"/>
          </a:p>
          <a:p>
            <a:r>
              <a:rPr lang="en-US" sz="2800" dirty="0"/>
              <a:t>What is difference between IED and Capstone?</a:t>
            </a:r>
          </a:p>
          <a:p>
            <a:r>
              <a:rPr lang="en-US" sz="2800" dirty="0"/>
              <a:t>Who ‘owns’ your project – team, PE, CE, Client?</a:t>
            </a:r>
          </a:p>
          <a:p>
            <a:r>
              <a:rPr lang="en-US" sz="2800" dirty="0"/>
              <a:t>What is role of team members in Capstone?</a:t>
            </a:r>
          </a:p>
          <a:p>
            <a:r>
              <a:rPr lang="en-US" sz="2800" dirty="0"/>
              <a:t>What is role of PE?</a:t>
            </a:r>
          </a:p>
          <a:p>
            <a:r>
              <a:rPr lang="en-US" sz="2800" dirty="0"/>
              <a:t>What is role of 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45</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4664076"/>
            <a:ext cx="2743200" cy="2057400"/>
          </a:xfrm>
          <a:prstGeom prst="rect">
            <a:avLst/>
          </a:prstGeom>
        </p:spPr>
      </p:pic>
      <p:sp>
        <p:nvSpPr>
          <p:cNvPr id="4" name="Callout: Bent Line with Border and Accent Bar 3">
            <a:extLst>
              <a:ext uri="{FF2B5EF4-FFF2-40B4-BE49-F238E27FC236}">
                <a16:creationId xmlns:a16="http://schemas.microsoft.com/office/drawing/2014/main" id="{E2473299-257F-5E70-A464-D49776C75DBC}"/>
              </a:ext>
            </a:extLst>
          </p:cNvPr>
          <p:cNvSpPr/>
          <p:nvPr/>
        </p:nvSpPr>
        <p:spPr>
          <a:xfrm>
            <a:off x="7054487" y="1790791"/>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Kanna</a:t>
            </a:r>
            <a:r>
              <a:rPr lang="en-US" dirty="0"/>
              <a:t> to develop an alternative using Kahoot</a:t>
            </a:r>
          </a:p>
        </p:txBody>
      </p:sp>
    </p:spTree>
    <p:extLst>
      <p:ext uri="{BB962C8B-B14F-4D97-AF65-F5344CB8AC3E}">
        <p14:creationId xmlns:p14="http://schemas.microsoft.com/office/powerpoint/2010/main" val="157599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644" y="630899"/>
            <a:ext cx="7886700" cy="994172"/>
          </a:xfrm>
        </p:spPr>
        <p:txBody>
          <a:bodyPr>
            <a:normAutofit fontScale="90000"/>
          </a:bodyPr>
          <a:lstStyle/>
          <a:p>
            <a:pPr algn="ctr"/>
            <a:r>
              <a:rPr lang="en-US" sz="4000" dirty="0">
                <a:latin typeface="+mn-lt"/>
              </a:rPr>
              <a:t>Action Item / Meeting Prep Categories</a:t>
            </a:r>
          </a:p>
        </p:txBody>
      </p:sp>
      <p:grpSp>
        <p:nvGrpSpPr>
          <p:cNvPr id="4" name="Group 3">
            <a:extLst>
              <a:ext uri="{FF2B5EF4-FFF2-40B4-BE49-F238E27FC236}">
                <a16:creationId xmlns:a16="http://schemas.microsoft.com/office/drawing/2014/main" id="{EABD3861-5F3A-6125-7529-064B20252954}"/>
              </a:ext>
            </a:extLst>
          </p:cNvPr>
          <p:cNvGrpSpPr/>
          <p:nvPr/>
        </p:nvGrpSpPr>
        <p:grpSpPr>
          <a:xfrm>
            <a:off x="297742" y="4516059"/>
            <a:ext cx="8219698" cy="1329695"/>
            <a:chOff x="403294" y="1783307"/>
            <a:chExt cx="8219698" cy="1329695"/>
          </a:xfrm>
        </p:grpSpPr>
        <p:sp>
          <p:nvSpPr>
            <p:cNvPr id="7" name="Rectangle 6"/>
            <p:cNvSpPr/>
            <p:nvPr/>
          </p:nvSpPr>
          <p:spPr>
            <a:xfrm>
              <a:off x="403294" y="1998062"/>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8" name="Content Placeholder 2"/>
            <p:cNvSpPr txBox="1">
              <a:spLocks/>
            </p:cNvSpPr>
            <p:nvPr/>
          </p:nvSpPr>
          <p:spPr>
            <a:xfrm>
              <a:off x="1676400" y="1783307"/>
              <a:ext cx="6946592" cy="1329695"/>
            </a:xfrm>
            <a:prstGeom prst="rect">
              <a:avLst/>
            </a:prstGeom>
            <a:solidFill>
              <a:schemeClr val="accent4">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Project Technical Work</a:t>
              </a:r>
            </a:p>
            <a:p>
              <a:pPr marL="514350" lvl="1" indent="-171450" defTabSz="685800">
                <a:spcBef>
                  <a:spcPts val="375"/>
                </a:spcBef>
              </a:pPr>
              <a:r>
                <a:rPr lang="en-US" sz="1800" dirty="0">
                  <a:solidFill>
                    <a:prstClr val="black"/>
                  </a:solidFill>
                  <a:latin typeface="Calibri" panose="020F0502020204030204"/>
                </a:rPr>
                <a:t>Contribute directly to project progress and deliverables</a:t>
              </a:r>
            </a:p>
            <a:p>
              <a:pPr marL="514350" lvl="1" indent="-171450" defTabSz="685800">
                <a:spcBef>
                  <a:spcPts val="375"/>
                </a:spcBef>
              </a:pPr>
              <a:r>
                <a:rPr lang="en-US" sz="1800" dirty="0">
                  <a:solidFill>
                    <a:prstClr val="black"/>
                  </a:solidFill>
                  <a:latin typeface="Calibri" panose="020F0502020204030204"/>
                </a:rPr>
                <a:t>ALL project documentation &amp; planning – notes, reports, analysis, Gantt chart</a:t>
              </a:r>
            </a:p>
            <a:p>
              <a:pPr marL="514350" lvl="1" indent="-171450" defTabSz="685800">
                <a:spcBef>
                  <a:spcPts val="375"/>
                </a:spcBef>
              </a:pPr>
              <a:r>
                <a:rPr lang="en-US" sz="1800" dirty="0">
                  <a:solidFill>
                    <a:prstClr val="black"/>
                  </a:solidFill>
                  <a:latin typeface="Calibri" panose="020F0502020204030204"/>
                </a:rPr>
                <a:t>Background research, design, prototyping, testing</a:t>
              </a:r>
            </a:p>
          </p:txBody>
        </p:sp>
      </p:grpSp>
      <p:grpSp>
        <p:nvGrpSpPr>
          <p:cNvPr id="9" name="Group 8">
            <a:extLst>
              <a:ext uri="{FF2B5EF4-FFF2-40B4-BE49-F238E27FC236}">
                <a16:creationId xmlns:a16="http://schemas.microsoft.com/office/drawing/2014/main" id="{229E22F8-FB8B-A5C6-4562-2DA0FD39F155}"/>
              </a:ext>
            </a:extLst>
          </p:cNvPr>
          <p:cNvGrpSpPr/>
          <p:nvPr/>
        </p:nvGrpSpPr>
        <p:grpSpPr>
          <a:xfrm>
            <a:off x="207375" y="1780833"/>
            <a:ext cx="8307975" cy="2735226"/>
            <a:chOff x="315017" y="3113002"/>
            <a:chExt cx="8307975" cy="2735226"/>
          </a:xfrm>
        </p:grpSpPr>
        <p:sp>
          <p:nvSpPr>
            <p:cNvPr id="5" name="Oval 4"/>
            <p:cNvSpPr/>
            <p:nvPr/>
          </p:nvSpPr>
          <p:spPr>
            <a:xfrm>
              <a:off x="381000" y="3276600"/>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6" name="Isosceles Triangle 5"/>
            <p:cNvSpPr/>
            <p:nvPr/>
          </p:nvSpPr>
          <p:spPr>
            <a:xfrm>
              <a:off x="315017" y="48006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0" name="Content Placeholder 2"/>
            <p:cNvSpPr txBox="1">
              <a:spLocks/>
            </p:cNvSpPr>
            <p:nvPr/>
          </p:nvSpPr>
          <p:spPr>
            <a:xfrm>
              <a:off x="1676400" y="3113002"/>
              <a:ext cx="6946592" cy="1405532"/>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Team Development / Design Process Refresher</a:t>
              </a:r>
            </a:p>
            <a:p>
              <a:pPr marL="514350" lvl="1" indent="-171450" defTabSz="685800">
                <a:spcBef>
                  <a:spcPts val="375"/>
                </a:spcBef>
              </a:pPr>
              <a:r>
                <a:rPr lang="en-US" sz="1800" dirty="0">
                  <a:solidFill>
                    <a:prstClr val="black"/>
                  </a:solidFill>
                  <a:latin typeface="Calibri" panose="020F0502020204030204"/>
                </a:rPr>
                <a:t>Forming, Storming, Norming, Performing</a:t>
              </a:r>
            </a:p>
            <a:p>
              <a:pPr marL="514350" lvl="1" indent="-171450" defTabSz="685800">
                <a:spcBef>
                  <a:spcPts val="375"/>
                </a:spcBef>
              </a:pPr>
              <a:r>
                <a:rPr lang="en-US" sz="1800" dirty="0">
                  <a:solidFill>
                    <a:prstClr val="black"/>
                  </a:solidFill>
                  <a:latin typeface="Calibri" panose="020F0502020204030204"/>
                </a:rPr>
                <a:t>Sequence of design artifacts – Needs &amp; Requirements, Concepts, Decision Matrix</a:t>
              </a: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676400" y="4518533"/>
              <a:ext cx="6946592" cy="1329695"/>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Administrative Tasks</a:t>
              </a:r>
            </a:p>
            <a:p>
              <a:pPr marL="514350" lvl="1" indent="-171450" defTabSz="685800">
                <a:spcBef>
                  <a:spcPts val="375"/>
                </a:spcBef>
              </a:pPr>
              <a:r>
                <a:rPr lang="en-US" sz="1800" dirty="0">
                  <a:solidFill>
                    <a:prstClr val="black"/>
                  </a:solidFill>
                  <a:latin typeface="Calibri" panose="020F0502020204030204"/>
                </a:rPr>
                <a:t>Onboarding - Legal paperwork, Safety training</a:t>
              </a:r>
            </a:p>
            <a:p>
              <a:pPr marL="514350" lvl="1" indent="-171450" defTabSz="685800">
                <a:spcBef>
                  <a:spcPts val="375"/>
                </a:spcBef>
              </a:pPr>
              <a:r>
                <a:rPr lang="en-US" sz="1800" dirty="0">
                  <a:solidFill>
                    <a:prstClr val="black"/>
                  </a:solidFill>
                  <a:latin typeface="Calibri" panose="020F0502020204030204"/>
                </a:rPr>
                <a:t>Design Lab Logistics</a:t>
              </a:r>
            </a:p>
          </p:txBody>
        </p:sp>
      </p:grpSp>
      <p:sp>
        <p:nvSpPr>
          <p:cNvPr id="3" name="Slide Number Placeholder 2"/>
          <p:cNvSpPr>
            <a:spLocks noGrp="1"/>
          </p:cNvSpPr>
          <p:nvPr>
            <p:ph type="sldNum" sz="quarter" idx="12"/>
          </p:nvPr>
        </p:nvSpPr>
        <p:spPr/>
        <p:txBody>
          <a:bodyPr/>
          <a:lstStyle/>
          <a:p>
            <a:fld id="{028FE254-016A-4E51-98AE-D4B4E3F12C32}" type="slidenum">
              <a:rPr lang="en-US" sz="1200" smtClean="0"/>
              <a:t>46</a:t>
            </a:fld>
            <a:endParaRPr lang="en-US" sz="1200" dirty="0"/>
          </a:p>
        </p:txBody>
      </p:sp>
    </p:spTree>
    <p:extLst>
      <p:ext uri="{BB962C8B-B14F-4D97-AF65-F5344CB8AC3E}">
        <p14:creationId xmlns:p14="http://schemas.microsoft.com/office/powerpoint/2010/main" val="11536542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9067800" cy="2514601"/>
          </a:xfrm>
        </p:spPr>
        <p:txBody>
          <a:bodyPr vert="horz" lIns="91440" tIns="45720" rIns="91440" bIns="45720" rtlCol="0" anchor="t">
            <a:normAutofit fontScale="77500" lnSpcReduction="20000"/>
          </a:bodyPr>
          <a:lstStyle/>
          <a:p>
            <a:pPr marL="0" indent="0">
              <a:buNone/>
            </a:pPr>
            <a:r>
              <a:rPr lang="en-US" sz="2600" b="1" dirty="0">
                <a:cs typeface="Calibri"/>
              </a:rPr>
              <a:t>Goal</a:t>
            </a:r>
          </a:p>
          <a:p>
            <a:pPr marL="0" indent="0">
              <a:lnSpc>
                <a:spcPct val="120000"/>
              </a:lnSpc>
              <a:buNone/>
            </a:pPr>
            <a:r>
              <a:rPr lang="en-US" sz="2900" dirty="0">
                <a:cs typeface="Calibri"/>
              </a:rPr>
              <a:t>Learn and Apply the Group Ideation Process to Document Team Skills</a:t>
            </a:r>
          </a:p>
          <a:p>
            <a:pPr marL="0" indent="0">
              <a:lnSpc>
                <a:spcPct val="120000"/>
              </a:lnSpc>
              <a:buNone/>
            </a:pPr>
            <a:r>
              <a:rPr lang="en-US" sz="2900" b="1" dirty="0">
                <a:cs typeface="Calibri"/>
              </a:rPr>
              <a:t>Time boxed exercise: </a:t>
            </a:r>
            <a:r>
              <a:rPr lang="en-US" sz="2900" dirty="0">
                <a:cs typeface="Calibri"/>
              </a:rPr>
              <a:t> It may feel rushed, things may not feel complete. 					</a:t>
            </a:r>
            <a:r>
              <a:rPr lang="en-US" sz="2900" b="1" dirty="0">
                <a:cs typeface="Calibri"/>
              </a:rPr>
              <a:t>THAT'S OK.</a:t>
            </a:r>
            <a:endParaRPr lang="en-US" sz="2900" b="1" dirty="0"/>
          </a:p>
          <a:p>
            <a:pPr marL="0" indent="0">
              <a:lnSpc>
                <a:spcPct val="120000"/>
              </a:lnSpc>
              <a:buNone/>
            </a:pPr>
            <a:r>
              <a:rPr lang="en-US" sz="2900" dirty="0">
                <a:cs typeface="Calibri"/>
              </a:rPr>
              <a:t>You'll want more time. You can't have it. </a:t>
            </a:r>
            <a:br>
              <a:rPr lang="en-US" sz="2900" dirty="0">
                <a:cs typeface="Calibri"/>
              </a:rPr>
            </a:br>
            <a:r>
              <a:rPr lang="en-US" sz="2900" dirty="0">
                <a:cs typeface="Calibri"/>
              </a:rPr>
              <a:t>Team </a:t>
            </a:r>
            <a:r>
              <a:rPr lang="en-US" sz="2900" b="1" dirty="0">
                <a:cs typeface="Calibri"/>
              </a:rPr>
              <a:t>must </a:t>
            </a:r>
            <a:r>
              <a:rPr lang="en-US" sz="2900" dirty="0">
                <a:cs typeface="Calibri"/>
              </a:rPr>
              <a:t>move on – the team has deadlines to meet! </a:t>
            </a:r>
            <a:endParaRPr lang="en-US" sz="2000" dirty="0">
              <a:cs typeface="Calibri"/>
            </a:endParaRPr>
          </a:p>
          <a:p>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47</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fontScale="6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3800" b="1" dirty="0">
                <a:cs typeface="Calibri"/>
              </a:rPr>
              <a:t>Process</a:t>
            </a:r>
            <a:r>
              <a:rPr lang="en-US" sz="2000" b="1" dirty="0">
                <a:cs typeface="Calibri"/>
              </a:rPr>
              <a:t> </a:t>
            </a:r>
          </a:p>
          <a:p>
            <a:pPr marL="0" indent="0">
              <a:buFont typeface="Arial" panose="020B0604020202020204" pitchFamily="34" charse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a:t>
            </a:r>
            <a:r>
              <a:rPr lang="en-US" sz="2600" b="1" dirty="0">
                <a:cs typeface="Calibri"/>
              </a:rPr>
              <a:t>one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Poster as a team</a:t>
            </a:r>
          </a:p>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lstStyle/>
          <a:p>
            <a:r>
              <a:rPr lang="en-US" dirty="0"/>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r>
              <a:rPr lang="en-US" sz="2400" dirty="0">
                <a:ea typeface="+mj-lt"/>
                <a:cs typeface="+mj-lt"/>
              </a:rPr>
              <a:t>What classes can you personally call on to help with this project? </a:t>
            </a:r>
            <a:r>
              <a:rPr lang="en-US" sz="2400" dirty="0"/>
              <a:t>(2 min + 2 min)</a:t>
            </a:r>
          </a:p>
          <a:p>
            <a:endParaRPr lang="en-US" sz="2400" dirty="0">
              <a:ea typeface="+mj-lt"/>
              <a:cs typeface="+mj-lt"/>
            </a:endParaRPr>
          </a:p>
          <a:p>
            <a:r>
              <a:rPr lang="en-US" sz="2400" dirty="0">
                <a:ea typeface="+mj-lt"/>
                <a:cs typeface="+mj-lt"/>
              </a:rPr>
              <a:t>What experiences can you personally call on to help with this project? </a:t>
            </a:r>
            <a:r>
              <a:rPr lang="en-US" sz="2400" dirty="0"/>
              <a:t>(2 min + 2 min)</a:t>
            </a:r>
          </a:p>
          <a:p>
            <a:endParaRPr lang="en-US" sz="2400" dirty="0">
              <a:ea typeface="+mj-lt"/>
              <a:cs typeface="+mj-lt"/>
            </a:endParaRPr>
          </a:p>
          <a:p>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endParaRPr lang="en-US" sz="2400" dirty="0">
              <a:ea typeface="+mj-lt"/>
              <a:cs typeface="+mj-lt"/>
            </a:endParaRPr>
          </a:p>
          <a:p>
            <a:endParaRPr lang="en-US" dirty="0"/>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mtClean="0"/>
              <a:t>48</a:t>
            </a:fld>
            <a:endParaRPr lang="en-US" dirty="0"/>
          </a:p>
        </p:txBody>
      </p:sp>
    </p:spTree>
    <p:extLst>
      <p:ext uri="{BB962C8B-B14F-4D97-AF65-F5344CB8AC3E}">
        <p14:creationId xmlns:p14="http://schemas.microsoft.com/office/powerpoint/2010/main" val="14354172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lstStyle/>
          <a:p>
            <a:r>
              <a:rPr lang="en-US" dirty="0"/>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49</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2833" y="3733800"/>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1" name="TextBox 10">
            <a:extLst>
              <a:ext uri="{FF2B5EF4-FFF2-40B4-BE49-F238E27FC236}">
                <a16:creationId xmlns:a16="http://schemas.microsoft.com/office/drawing/2014/main" id="{9DC6F53D-2935-46B3-91A8-B72D0D02F9D2}"/>
              </a:ext>
            </a:extLst>
          </p:cNvPr>
          <p:cNvSpPr txBox="1"/>
          <p:nvPr/>
        </p:nvSpPr>
        <p:spPr>
          <a:xfrm>
            <a:off x="598884" y="1297543"/>
            <a:ext cx="6039474" cy="369332"/>
          </a:xfrm>
          <a:prstGeom prst="rect">
            <a:avLst/>
          </a:prstGeom>
          <a:noFill/>
        </p:spPr>
        <p:txBody>
          <a:bodyPr wrap="none" rtlCol="0">
            <a:spAutoFit/>
          </a:bodyPr>
          <a:lstStyle/>
          <a:p>
            <a:r>
              <a:rPr lang="en-US" dirty="0"/>
              <a:t>Please Create a Word Document Based on your Team Poster</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93527" y="5519734"/>
            <a:ext cx="7956945" cy="830997"/>
          </a:xfrm>
          <a:prstGeom prst="rect">
            <a:avLst/>
          </a:prstGeom>
          <a:noFill/>
          <a:ln w="28575">
            <a:solidFill>
              <a:srgbClr val="FF0000"/>
            </a:solidFill>
          </a:ln>
        </p:spPr>
        <p:txBody>
          <a:bodyPr wrap="square" rtlCol="0">
            <a:spAutoFit/>
          </a:bodyPr>
          <a:lstStyle/>
          <a:p>
            <a:pPr algn="ctr"/>
            <a:r>
              <a:rPr lang="en-US" sz="2400" dirty="0"/>
              <a:t>Post the MS Word document to EDN Project Management forum thread by end of today’s meeting!</a:t>
            </a:r>
          </a:p>
        </p:txBody>
      </p:sp>
      <p:sp>
        <p:nvSpPr>
          <p:cNvPr id="13" name="Callout: Bent Line with Border and Accent Bar 12">
            <a:extLst>
              <a:ext uri="{FF2B5EF4-FFF2-40B4-BE49-F238E27FC236}">
                <a16:creationId xmlns:a16="http://schemas.microsoft.com/office/drawing/2014/main" id="{3AFCF80A-4D11-4AA6-888C-DE3C47093945}"/>
              </a:ext>
            </a:extLst>
          </p:cNvPr>
          <p:cNvSpPr/>
          <p:nvPr/>
        </p:nvSpPr>
        <p:spPr>
          <a:xfrm>
            <a:off x="7391400" y="333375"/>
            <a:ext cx="1447800" cy="31242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Create a template, link on Tasks and Due Dates page</a:t>
            </a:r>
          </a:p>
        </p:txBody>
      </p:sp>
    </p:spTree>
    <p:extLst>
      <p:ext uri="{BB962C8B-B14F-4D97-AF65-F5344CB8AC3E}">
        <p14:creationId xmlns:p14="http://schemas.microsoft.com/office/powerpoint/2010/main" val="3406026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50</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r>
              <a:rPr lang="en-US" sz="1400" dirty="0">
                <a:cs typeface="Calibri"/>
                <a:hlinkClick r:id="rId2"/>
              </a:rPr>
              <a:t>https://designlab.eng.rpi.edu/edn/projects/capstone-support-dev/repository/112/entry/template%20documents/Needs%20and%20Requirements%20workbook.xlsx</a:t>
            </a:r>
            <a:r>
              <a:rPr lang="en-US" sz="1400" dirty="0">
                <a:cs typeface="Calibri"/>
              </a:rPr>
              <a:t>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
        <p:nvSpPr>
          <p:cNvPr id="7" name="Callout: Bent Line with Border and Accent Bar 6">
            <a:extLst>
              <a:ext uri="{FF2B5EF4-FFF2-40B4-BE49-F238E27FC236}">
                <a16:creationId xmlns:a16="http://schemas.microsoft.com/office/drawing/2014/main" id="{70522BA2-7EA5-45DC-8858-0BBE319A5F5D}"/>
              </a:ext>
            </a:extLst>
          </p:cNvPr>
          <p:cNvSpPr/>
          <p:nvPr/>
        </p:nvSpPr>
        <p:spPr>
          <a:xfrm>
            <a:off x="6924870" y="1600200"/>
            <a:ext cx="2057400" cy="31242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Move to class 4</a:t>
            </a:r>
          </a:p>
          <a:p>
            <a:pPr algn="ctr"/>
            <a:r>
              <a:rPr lang="en-US" dirty="0"/>
              <a:t>Add ‘lighter’ content/discussion here to prime pump</a:t>
            </a:r>
          </a:p>
        </p:txBody>
      </p:sp>
    </p:spTree>
    <p:extLst>
      <p:ext uri="{BB962C8B-B14F-4D97-AF65-F5344CB8AC3E}">
        <p14:creationId xmlns:p14="http://schemas.microsoft.com/office/powerpoint/2010/main" val="23797356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grpSp>
        <p:nvGrpSpPr>
          <p:cNvPr id="3" name="Group 2"/>
          <p:cNvGrpSpPr/>
          <p:nvPr/>
        </p:nvGrpSpPr>
        <p:grpSpPr>
          <a:xfrm>
            <a:off x="-33979" y="280515"/>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52</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4"/>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300" spc="-1" dirty="0">
                <a:solidFill>
                  <a:srgbClr val="000000"/>
                </a:solidFill>
                <a:latin typeface="Calibri Light"/>
              </a:rPr>
              <a:t>Developing Needs &amp; Requirements</a:t>
            </a:r>
            <a:endParaRPr lang="en-US" sz="3300" spc="-1" dirty="0">
              <a:solidFill>
                <a:srgbClr val="000000"/>
              </a:solidFill>
              <a:latin typeface="Calibri"/>
            </a:endParaRP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a:solidFill>
                  <a:schemeClr val="lt1"/>
                </a:solidFill>
                <a:latin typeface="Calibri"/>
              </a:rPr>
              <a:t>Repeat!</a:t>
            </a:r>
            <a:endParaRPr lang="en-US" sz="2700" spc="-1">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this link:</a:t>
            </a:r>
          </a:p>
          <a:p>
            <a:pPr indent="0">
              <a:lnSpc>
                <a:spcPct val="90000"/>
              </a:lnSpc>
              <a:spcBef>
                <a:spcPts val="751"/>
              </a:spcBef>
              <a:buNone/>
              <a:tabLst>
                <a:tab pos="0" algn="l"/>
              </a:tabLst>
            </a:pPr>
            <a:br>
              <a:rPr sz="1500" dirty="0"/>
            </a:br>
            <a:r>
              <a:rPr lang="en-US" sz="1500" spc="-1" dirty="0">
                <a:solidFill>
                  <a:srgbClr val="000000"/>
                </a:solidFill>
                <a:latin typeface="Calibri"/>
                <a:hlinkClick r:id="rId7"/>
              </a:rPr>
              <a:t>https://wheeldecide.com/?c1=Functionality&amp;c2=Performance&amp;c3=Quality&amp;c4=Usability&amp;c5=Accessibility&amp;c6=Reliability&amp;c7=Durability&amp;c8=Availability&amp;c9=Manufacturability&amp;c10=Maintainability&amp;c11=Environmental%20Impact&amp;c12=Wild%20Card&amp;c13=Interfaces</a:t>
            </a:r>
            <a:r>
              <a:rPr lang="en-US" sz="1500" spc="-1" dirty="0">
                <a:solidFill>
                  <a:srgbClr val="000000"/>
                </a:solidFill>
                <a:latin typeface="Calibri"/>
              </a:rPr>
              <a:t>     </a:t>
            </a:r>
          </a:p>
          <a:p>
            <a:pPr indent="0">
              <a:lnSpc>
                <a:spcPct val="90000"/>
              </a:lnSpc>
              <a:spcBef>
                <a:spcPts val="751"/>
              </a:spcBef>
              <a:buNone/>
              <a:tabLst>
                <a:tab pos="0" algn="l"/>
              </a:tabLst>
            </a:pPr>
            <a:r>
              <a:rPr lang="en-US" sz="1500" spc="-1" dirty="0">
                <a:solidFill>
                  <a:srgbClr val="000000"/>
                </a:solidFill>
                <a:latin typeface="Calibri"/>
              </a:rPr>
              <a:t>(be sure to copy the </a:t>
            </a:r>
            <a:r>
              <a:rPr lang="en-US" sz="1500" b="1" spc="-1" dirty="0">
                <a:solidFill>
                  <a:srgbClr val="000000"/>
                </a:solidFill>
                <a:latin typeface="Calibri"/>
              </a:rPr>
              <a:t>entire</a:t>
            </a:r>
            <a:r>
              <a:rPr lang="en-US" sz="1500" spc="-1" dirty="0">
                <a:solidFill>
                  <a:srgbClr val="000000"/>
                </a:solidFill>
                <a:latin typeface="Calibri"/>
              </a:rPr>
              <a:t> link to your browser!)</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53</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lnSpcReduction="10000"/>
          </a:bodyPr>
          <a:lstStyle/>
          <a:p>
            <a:r>
              <a:rPr lang="en-US" dirty="0">
                <a:cs typeface="Calibri"/>
              </a:rPr>
              <a:t>Read notes in template document for tips</a:t>
            </a:r>
          </a:p>
          <a:p>
            <a:r>
              <a:rPr lang="en-US" dirty="0">
                <a:cs typeface="Calibri"/>
              </a:rPr>
              <a:t>Remove/combine duplicates</a:t>
            </a:r>
          </a:p>
          <a:p>
            <a:r>
              <a:rPr lang="en-US" spc="-1" dirty="0">
                <a:solidFill>
                  <a:srgbClr val="000000"/>
                </a:solidFill>
              </a:rPr>
              <a:t>Add Requirements based on the Needs</a:t>
            </a:r>
            <a:endParaRPr lang="en-US" dirty="0">
              <a:cs typeface="Calibri"/>
            </a:endParaRP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dirty="0">
                <a:cs typeface="Calibri"/>
              </a:rPr>
              <a:t>Safety, Reliability, Maintainability, etc…</a:t>
            </a:r>
          </a:p>
          <a:p>
            <a:r>
              <a:rPr lang="en-US" sz="2800" spc="-1" dirty="0">
                <a:solidFill>
                  <a:srgbClr val="000000"/>
                </a:solidFill>
              </a:rPr>
              <a:t>Take photo of whiteboard and post to Design Forum</a:t>
            </a:r>
          </a:p>
          <a:p>
            <a:pPr lvl="1"/>
            <a:endParaRPr lang="en-US" sz="2400"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54</a:t>
            </a:fld>
            <a:endParaRPr lang="en-US" dirty="0"/>
          </a:p>
        </p:txBody>
      </p:sp>
    </p:spTree>
    <p:extLst>
      <p:ext uri="{BB962C8B-B14F-4D97-AF65-F5344CB8AC3E}">
        <p14:creationId xmlns:p14="http://schemas.microsoft.com/office/powerpoint/2010/main" val="40954492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lstStyle/>
          <a:p>
            <a:r>
              <a:rPr lang="en-US" dirty="0"/>
              <a:t>Client Meeting 1 -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Translate information from the Project Description to the first few slides in the deck</a:t>
            </a:r>
          </a:p>
          <a:p>
            <a:r>
              <a:rPr lang="en-US" dirty="0"/>
              <a:t>Add your questions from today</a:t>
            </a:r>
          </a:p>
          <a:p>
            <a:r>
              <a:rPr lang="en-US" dirty="0"/>
              <a:t>Complete the slides before next class</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55</a:t>
            </a:fld>
            <a:endParaRPr lang="en-US" dirty="0"/>
          </a:p>
        </p:txBody>
      </p:sp>
      <p:sp>
        <p:nvSpPr>
          <p:cNvPr id="5" name="TextBox 4">
            <a:extLst>
              <a:ext uri="{FF2B5EF4-FFF2-40B4-BE49-F238E27FC236}">
                <a16:creationId xmlns:a16="http://schemas.microsoft.com/office/drawing/2014/main" id="{755D03A1-2D9A-71ED-4979-C786A83D8B07}"/>
              </a:ext>
            </a:extLst>
          </p:cNvPr>
          <p:cNvSpPr txBox="1"/>
          <p:nvPr/>
        </p:nvSpPr>
        <p:spPr>
          <a:xfrm>
            <a:off x="7467600" y="5486400"/>
            <a:ext cx="3342582" cy="646331"/>
          </a:xfrm>
          <a:prstGeom prst="rect">
            <a:avLst/>
          </a:prstGeom>
          <a:noFill/>
        </p:spPr>
        <p:txBody>
          <a:bodyPr wrap="none" rtlCol="0">
            <a:spAutoFit/>
          </a:bodyPr>
          <a:lstStyle/>
          <a:p>
            <a:r>
              <a:rPr lang="en-US" sz="3600" b="1" dirty="0">
                <a:solidFill>
                  <a:srgbClr val="FF0000"/>
                </a:solidFill>
              </a:rPr>
              <a:t>REWRITE THIS!!!</a:t>
            </a:r>
          </a:p>
        </p:txBody>
      </p:sp>
    </p:spTree>
    <p:extLst>
      <p:ext uri="{BB962C8B-B14F-4D97-AF65-F5344CB8AC3E}">
        <p14:creationId xmlns:p14="http://schemas.microsoft.com/office/powerpoint/2010/main" val="30889883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mins –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collaboration</a:t>
            </a:r>
          </a:p>
          <a:p>
            <a:r>
              <a:rPr lang="en-US" dirty="0"/>
              <a:t>Webex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Onedrive</a:t>
            </a:r>
            <a:r>
              <a:rPr lang="en-US" dirty="0"/>
              <a:t>, RPI </a:t>
            </a:r>
            <a:r>
              <a:rPr lang="en-US" dirty="0" err="1"/>
              <a:t>Sharepoint</a:t>
            </a:r>
            <a:endParaRPr lang="en-US" dirty="0"/>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56</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57</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58</a:t>
            </a:fld>
            <a:endParaRPr lang="en-US" sz="1200" dirty="0"/>
          </a:p>
        </p:txBody>
      </p:sp>
      <p:sp>
        <p:nvSpPr>
          <p:cNvPr id="4" name="TextBox 3"/>
          <p:cNvSpPr txBox="1"/>
          <p:nvPr/>
        </p:nvSpPr>
        <p:spPr>
          <a:xfrm>
            <a:off x="2657148" y="5607490"/>
            <a:ext cx="5379719" cy="923330"/>
          </a:xfrm>
          <a:prstGeom prst="rect">
            <a:avLst/>
          </a:prstGeom>
          <a:noFill/>
          <a:ln w="28575">
            <a:solidFill>
              <a:srgbClr val="FF0000"/>
            </a:solidFill>
          </a:ln>
        </p:spPr>
        <p:txBody>
          <a:bodyPr wrap="square" rtlCol="0">
            <a:spAutoFit/>
          </a:bodyPr>
          <a:lstStyle/>
          <a:p>
            <a:r>
              <a:rPr lang="en-US" b="1" spc="-1" dirty="0">
                <a:solidFill>
                  <a:srgbClr val="FF0000"/>
                </a:solidFill>
                <a:uFill>
                  <a:solidFill>
                    <a:srgbClr val="FFFFFF"/>
                  </a:solidFill>
                </a:uFill>
              </a:rPr>
              <a:t>* </a:t>
            </a:r>
            <a:r>
              <a:rPr lang="en-US" dirty="0"/>
              <a:t>On-site / off-site – ALL meetings &amp; individual work</a:t>
            </a:r>
          </a:p>
          <a:p>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a:p>
            <a:r>
              <a:rPr lang="en-US" dirty="0">
                <a:cs typeface="Calibri"/>
              </a:rPr>
              <a:t>Client Needs and Engineering Requirements:</a:t>
            </a:r>
          </a:p>
          <a:p>
            <a:pPr lvl="1"/>
            <a:r>
              <a:rPr lang="en-US" dirty="0">
                <a:cs typeface="Calibri"/>
              </a:rPr>
              <a:t>Are </a:t>
            </a:r>
            <a:r>
              <a:rPr lang="en-US" i="1" dirty="0">
                <a:cs typeface="Calibri"/>
              </a:rPr>
              <a:t>not</a:t>
            </a:r>
            <a:r>
              <a:rPr lang="en-US" dirty="0">
                <a:cs typeface="Calibri"/>
              </a:rPr>
              <a:t> easy and require practice to do well!</a:t>
            </a:r>
          </a:p>
          <a:p>
            <a:pPr lvl="1"/>
            <a:r>
              <a:rPr lang="en-US" dirty="0">
                <a:cs typeface="Calibri"/>
              </a:rPr>
              <a:t>Guide your project throughout the semester</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9094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478680"/>
            <a:ext cx="8229600" cy="2571283"/>
          </a:xfrm>
        </p:spPr>
        <p:txBody>
          <a:bodyPr vert="horz" lIns="91440" tIns="45720" rIns="91440" bIns="45720" rtlCol="0" anchor="t">
            <a:normAutofit/>
          </a:bodyPr>
          <a:lstStyle/>
          <a:p>
            <a:r>
              <a:rPr lang="en-US" sz="2800" dirty="0">
                <a:cs typeface="Calibri"/>
              </a:rPr>
              <a:t>As we move from Day 2 to Day 3, the transition from Onboarding to Project Scoping accelerates</a:t>
            </a:r>
          </a:p>
          <a:p>
            <a:pPr lvl="1"/>
            <a:r>
              <a:rPr lang="en-US" sz="2400" dirty="0">
                <a:cs typeface="Calibri"/>
              </a:rPr>
              <a:t>Off-site teambuilding activity (Onboarding) still to come</a:t>
            </a:r>
          </a:p>
          <a:p>
            <a:pPr lvl="1"/>
            <a:r>
              <a:rPr lang="en-US" sz="2400" dirty="0">
                <a:cs typeface="Calibri"/>
              </a:rPr>
              <a:t>Defining Client Needs (Scoping)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1763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6206721-34F1-0AC5-1BE9-9A47E2CFC369}"/>
              </a:ext>
            </a:extLst>
          </p:cNvPr>
          <p:cNvSpPr txBox="1"/>
          <p:nvPr/>
        </p:nvSpPr>
        <p:spPr>
          <a:xfrm>
            <a:off x="2400300" y="2732990"/>
            <a:ext cx="4343400" cy="646331"/>
          </a:xfrm>
          <a:prstGeom prst="rect">
            <a:avLst/>
          </a:prstGeom>
          <a:noFill/>
        </p:spPr>
        <p:txBody>
          <a:bodyPr wrap="square" rtlCol="0">
            <a:spAutoFit/>
          </a:bodyPr>
          <a:lstStyle/>
          <a:p>
            <a:pPr algn="ctr"/>
            <a:r>
              <a:rPr lang="en-US" sz="3600" dirty="0"/>
              <a:t>Project Scoping</a:t>
            </a:r>
          </a:p>
        </p:txBody>
      </p:sp>
    </p:spTree>
    <p:extLst>
      <p:ext uri="{BB962C8B-B14F-4D97-AF65-F5344CB8AC3E}">
        <p14:creationId xmlns:p14="http://schemas.microsoft.com/office/powerpoint/2010/main" val="36442768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292" y="27872"/>
            <a:ext cx="7886700" cy="882440"/>
          </a:xfrm>
        </p:spPr>
        <p:txBody>
          <a:bodyPr/>
          <a:lstStyle/>
          <a:p>
            <a:r>
              <a:rPr lang="en-US" dirty="0"/>
              <a:t>Action Items / Meeting Prep</a:t>
            </a:r>
            <a:br>
              <a:rPr lang="en-US" dirty="0"/>
            </a:br>
            <a:r>
              <a:rPr lang="en-US" sz="1800" dirty="0"/>
              <a:t>(previously called homework, to be completed </a:t>
            </a:r>
            <a:r>
              <a:rPr lang="en-US" sz="1800" b="1" dirty="0"/>
              <a:t>BEFORE Day 3</a:t>
            </a:r>
            <a:r>
              <a:rPr lang="en-US" sz="1800" dirty="0"/>
              <a:t>)</a:t>
            </a:r>
          </a:p>
        </p:txBody>
      </p:sp>
      <p:grpSp>
        <p:nvGrpSpPr>
          <p:cNvPr id="3" name="Group 2">
            <a:extLst>
              <a:ext uri="{FF2B5EF4-FFF2-40B4-BE49-F238E27FC236}">
                <a16:creationId xmlns:a16="http://schemas.microsoft.com/office/drawing/2014/main" id="{5824A177-C5BA-2D1F-042A-C9567B558AB7}"/>
              </a:ext>
            </a:extLst>
          </p:cNvPr>
          <p:cNvGrpSpPr/>
          <p:nvPr/>
        </p:nvGrpSpPr>
        <p:grpSpPr>
          <a:xfrm>
            <a:off x="53180" y="922492"/>
            <a:ext cx="8855297" cy="2880158"/>
            <a:chOff x="22003" y="3180035"/>
            <a:chExt cx="8855297" cy="2880158"/>
          </a:xfrm>
        </p:grpSpPr>
        <p:sp>
          <p:nvSpPr>
            <p:cNvPr id="10" name="Content Placeholder 2"/>
            <p:cNvSpPr txBox="1">
              <a:spLocks/>
            </p:cNvSpPr>
            <p:nvPr/>
          </p:nvSpPr>
          <p:spPr>
            <a:xfrm>
              <a:off x="990600" y="3180035"/>
              <a:ext cx="7886700" cy="1870413"/>
            </a:xfrm>
            <a:prstGeom prst="rect">
              <a:avLst/>
            </a:prstGeom>
            <a:solidFill>
              <a:schemeClr val="accent1">
                <a:lumMod val="20000"/>
                <a:lumOff val="80000"/>
              </a:schemeClr>
            </a:solidFill>
          </p:spPr>
          <p:txBody>
            <a:bodyPr vert="horz" lIns="68580" tIns="34290" rIns="68580" bIns="3429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6400" b="1" dirty="0">
                  <a:solidFill>
                    <a:prstClr val="black"/>
                  </a:solidFill>
                  <a:latin typeface="Calibri" panose="020F0502020204030204"/>
                </a:rPr>
                <a:t>Team Development / Design Process Refresher</a:t>
              </a:r>
            </a:p>
            <a:p>
              <a:pPr marL="171450" indent="-171450" defTabSz="685800">
                <a:spcBef>
                  <a:spcPts val="750"/>
                </a:spcBef>
              </a:pPr>
              <a:r>
                <a:rPr lang="en-US" sz="6400" dirty="0">
                  <a:solidFill>
                    <a:prstClr val="black"/>
                  </a:solidFill>
                  <a:latin typeface="Calibri" panose="020F0502020204030204"/>
                  <a:ea typeface="+mn-lt"/>
                  <a:cs typeface="Calibri" panose="020F0502020204030204"/>
                </a:rPr>
                <a:t>Watch Customer Needs video (9 min) </a:t>
              </a:r>
            </a:p>
            <a:p>
              <a:pPr marL="514350" lvl="1" indent="-171450" defTabSz="685800">
                <a:spcBef>
                  <a:spcPts val="375"/>
                </a:spcBef>
              </a:pPr>
              <a:r>
                <a:rPr lang="en-US" sz="6400" dirty="0">
                  <a:solidFill>
                    <a:prstClr val="black"/>
                  </a:solidFill>
                  <a:ea typeface="+mn-lt"/>
                  <a:cs typeface="Calibri" panose="020F0502020204030204"/>
                  <a:hlinkClick r:id="rId3"/>
                </a:rPr>
                <a:t>https://mediasite.mms.rpi.edu/mediasite/Play/87d950eccc2942038b1d06530e9217841d</a:t>
              </a:r>
              <a:r>
                <a:rPr lang="en-US" sz="6400" dirty="0">
                  <a:solidFill>
                    <a:prstClr val="black"/>
                  </a:solidFill>
                  <a:ea typeface="+mn-lt"/>
                  <a:cs typeface="Calibri" panose="020F0502020204030204"/>
                </a:rPr>
                <a:t>  </a:t>
              </a:r>
              <a:endParaRPr lang="en-US" sz="6400" dirty="0">
                <a:solidFill>
                  <a:prstClr val="black"/>
                </a:solidFill>
                <a:latin typeface="Calibri" panose="020F0502020204030204"/>
                <a:cs typeface="Calibri"/>
              </a:endParaRPr>
            </a:p>
            <a:p>
              <a:pPr marL="171450" indent="-171450" defTabSz="685800">
                <a:spcBef>
                  <a:spcPts val="750"/>
                </a:spcBef>
              </a:pPr>
              <a:r>
                <a:rPr lang="en-US" sz="6400" dirty="0">
                  <a:solidFill>
                    <a:prstClr val="black"/>
                  </a:solidFill>
                  <a:latin typeface="Calibri" panose="020F0502020204030204"/>
                  <a:ea typeface="+mn-lt"/>
                  <a:cs typeface="Calibri" panose="020F0502020204030204"/>
                </a:rPr>
                <a:t>Watch Engineering Requirements video (11 min)</a:t>
              </a:r>
            </a:p>
            <a:p>
              <a:pPr marL="514350" lvl="1" indent="-171450" defTabSz="685800">
                <a:spcBef>
                  <a:spcPts val="375"/>
                </a:spcBef>
              </a:pPr>
              <a:r>
                <a:rPr lang="en-US" sz="6400" dirty="0">
                  <a:solidFill>
                    <a:prstClr val="black"/>
                  </a:solidFill>
                  <a:ea typeface="+mn-lt"/>
                  <a:cs typeface="Calibri" panose="020F0502020204030204"/>
                  <a:hlinkClick r:id="rId4"/>
                </a:rPr>
                <a:t>https://mediasite.mms.rpi.edu/mediasite/Play/96dceab44ae7447d812f5a216afa97cf1d</a:t>
              </a:r>
              <a:r>
                <a:rPr lang="en-US" sz="6400" dirty="0">
                  <a:solidFill>
                    <a:prstClr val="black"/>
                  </a:solidFill>
                  <a:ea typeface="+mn-lt"/>
                  <a:cs typeface="Calibri" panose="020F0502020204030204"/>
                </a:rPr>
                <a:t> </a:t>
              </a:r>
              <a:endParaRPr lang="en-US" sz="6400" dirty="0">
                <a:solidFill>
                  <a:prstClr val="black"/>
                </a:solidFill>
                <a:latin typeface="Calibri" panose="020F0502020204030204"/>
                <a:ea typeface="+mn-lt"/>
                <a:cs typeface="Calibri" panose="020F0502020204030204"/>
              </a:endParaRPr>
            </a:p>
            <a:p>
              <a:pPr marL="57150" indent="-171450" defTabSz="685800">
                <a:spcBef>
                  <a:spcPts val="375"/>
                </a:spcBef>
              </a:pPr>
              <a:r>
                <a:rPr lang="en-US" sz="6400" dirty="0">
                  <a:solidFill>
                    <a:prstClr val="black"/>
                  </a:solidFill>
                  <a:latin typeface="Calibri" panose="020F0502020204030204"/>
                  <a:ea typeface="+mn-lt"/>
                  <a:cs typeface="Calibri" panose="020F0502020204030204"/>
                </a:rPr>
                <a:t>Team Standards Agreement due by Day 6</a:t>
              </a:r>
            </a:p>
            <a:p>
              <a:pPr marL="57150" indent="-171450" defTabSz="685800">
                <a:spcBef>
                  <a:spcPts val="375"/>
                </a:spcBef>
              </a:pPr>
              <a:r>
                <a:rPr lang="en-US" sz="6400" dirty="0">
                  <a:solidFill>
                    <a:prstClr val="black"/>
                  </a:solidFill>
                  <a:latin typeface="Calibri" panose="020F0502020204030204"/>
                </a:rPr>
                <a:t>Identify time and register for Team Building Retreat at </a:t>
              </a:r>
              <a:r>
                <a:rPr lang="en-US" sz="13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hlinkClick r:id="rId5"/>
                </a:rPr>
                <a:t>https://docs.google.com/spreadsheets/d/1YyuAUceBjjqBNjeVwXmJcqnEKxf7gu66obY1jszcvQQ/edit#gid=0</a:t>
              </a:r>
              <a:endParaRPr lang="en-US" sz="1300" dirty="0">
                <a:solidFill>
                  <a:prstClr val="black"/>
                </a:solidFill>
                <a:latin typeface="Calibri" panose="020F0502020204030204" pitchFamily="34" charset="0"/>
                <a:cs typeface="Calibri" panose="020F0502020204030204" pitchFamily="34" charset="0"/>
              </a:endParaRPr>
            </a:p>
          </p:txBody>
        </p:sp>
        <p:sp>
          <p:nvSpPr>
            <p:cNvPr id="11" name="Content Placeholder 2"/>
            <p:cNvSpPr txBox="1">
              <a:spLocks/>
            </p:cNvSpPr>
            <p:nvPr/>
          </p:nvSpPr>
          <p:spPr>
            <a:xfrm>
              <a:off x="990600" y="5061734"/>
              <a:ext cx="7886700" cy="998459"/>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600" dirty="0">
                  <a:solidFill>
                    <a:prstClr val="black"/>
                  </a:solidFill>
                  <a:latin typeface="Calibri" panose="020F0502020204030204"/>
                  <a:ea typeface="+mn-lt"/>
                  <a:cs typeface="Calibri" panose="020F0502020204030204"/>
                </a:rPr>
                <a:t>Fill out Client Meeting #1 PPT slides.</a:t>
              </a:r>
            </a:p>
          </p:txBody>
        </p:sp>
        <p:sp>
          <p:nvSpPr>
            <p:cNvPr id="9" name="Oval 8"/>
            <p:cNvSpPr/>
            <p:nvPr/>
          </p:nvSpPr>
          <p:spPr>
            <a:xfrm>
              <a:off x="55808" y="3337600"/>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2003" y="5061734"/>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grpSp>
        <p:nvGrpSpPr>
          <p:cNvPr id="4" name="Group 3">
            <a:extLst>
              <a:ext uri="{FF2B5EF4-FFF2-40B4-BE49-F238E27FC236}">
                <a16:creationId xmlns:a16="http://schemas.microsoft.com/office/drawing/2014/main" id="{3A18F960-C216-D8DD-6378-4E5547B53ADF}"/>
              </a:ext>
            </a:extLst>
          </p:cNvPr>
          <p:cNvGrpSpPr/>
          <p:nvPr/>
        </p:nvGrpSpPr>
        <p:grpSpPr>
          <a:xfrm>
            <a:off x="175649" y="3802650"/>
            <a:ext cx="8732828" cy="2907541"/>
            <a:chOff x="123396" y="910312"/>
            <a:chExt cx="8732828" cy="2269724"/>
          </a:xfrm>
        </p:grpSpPr>
        <p:sp>
          <p:nvSpPr>
            <p:cNvPr id="8" name="Content Placeholder 2"/>
            <p:cNvSpPr txBox="1">
              <a:spLocks/>
            </p:cNvSpPr>
            <p:nvPr/>
          </p:nvSpPr>
          <p:spPr>
            <a:xfrm>
              <a:off x="969524" y="910312"/>
              <a:ext cx="7886700" cy="2269724"/>
            </a:xfrm>
            <a:prstGeom prst="rect">
              <a:avLst/>
            </a:prstGeom>
            <a:solidFill>
              <a:schemeClr val="accent4">
                <a:lumMod val="20000"/>
                <a:lumOff val="80000"/>
              </a:schemeClr>
            </a:solidFill>
          </p:spPr>
          <p:txBody>
            <a:bodyPr vert="horz" lIns="68580" tIns="34290" rIns="68580" bIns="3429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6400" b="1" dirty="0">
                  <a:solidFill>
                    <a:prstClr val="black"/>
                  </a:solidFill>
                  <a:latin typeface="Calibri" panose="020F0502020204030204"/>
                </a:rPr>
                <a:t>Project Technical Work</a:t>
              </a:r>
            </a:p>
            <a:p>
              <a:pPr marL="171450" indent="-171450" defTabSz="685800">
                <a:spcBef>
                  <a:spcPts val="750"/>
                </a:spcBef>
              </a:pPr>
              <a:r>
                <a:rPr lang="en-US" sz="6400" dirty="0">
                  <a:solidFill>
                    <a:prstClr val="black"/>
                  </a:solidFill>
                  <a:latin typeface="Calibri" panose="020F0502020204030204"/>
                </a:rPr>
                <a:t>We invite you to bring project questions to next class.</a:t>
              </a:r>
              <a:endParaRPr lang="en-US" sz="6400" dirty="0">
                <a:solidFill>
                  <a:prstClr val="black"/>
                </a:solidFill>
                <a:latin typeface="Calibri" panose="020F0502020204030204"/>
                <a:cs typeface="Calibri"/>
              </a:endParaRPr>
            </a:p>
            <a:p>
              <a:pPr marL="171450" indent="-171450" defTabSz="685800">
                <a:spcBef>
                  <a:spcPts val="750"/>
                </a:spcBef>
              </a:pPr>
              <a:r>
                <a:rPr lang="en-US" sz="6400" dirty="0">
                  <a:solidFill>
                    <a:prstClr val="black"/>
                  </a:solidFill>
                  <a:latin typeface="Calibri" panose="020F0502020204030204"/>
                  <a:ea typeface="+mn-lt"/>
                  <a:cs typeface="Calibri" panose="020F0502020204030204"/>
                </a:rPr>
                <a:t>Identify one </a:t>
              </a:r>
              <a:r>
                <a:rPr lang="en-US" sz="6400" b="1" dirty="0">
                  <a:solidFill>
                    <a:prstClr val="black"/>
                  </a:solidFill>
                  <a:latin typeface="Calibri" panose="020F0502020204030204"/>
                  <a:ea typeface="+mn-lt"/>
                  <a:cs typeface="Calibri" panose="020F0502020204030204"/>
                </a:rPr>
                <a:t>Customer Need </a:t>
              </a:r>
              <a:r>
                <a:rPr lang="en-US" sz="6400" dirty="0">
                  <a:solidFill>
                    <a:prstClr val="black"/>
                  </a:solidFill>
                  <a:latin typeface="Calibri" panose="020F0502020204030204"/>
                  <a:ea typeface="+mn-lt"/>
                  <a:cs typeface="Calibri" panose="020F0502020204030204"/>
                </a:rPr>
                <a:t>for your project and translate it into an </a:t>
              </a:r>
              <a:r>
                <a:rPr lang="en-US" sz="6400" b="1" dirty="0">
                  <a:solidFill>
                    <a:prstClr val="black"/>
                  </a:solidFill>
                  <a:latin typeface="Calibri" panose="020F0502020204030204"/>
                  <a:ea typeface="+mn-lt"/>
                  <a:cs typeface="Calibri" panose="020F0502020204030204"/>
                </a:rPr>
                <a:t>Engineering Requirement.</a:t>
              </a:r>
              <a:r>
                <a:rPr lang="en-US" sz="6400" dirty="0">
                  <a:solidFill>
                    <a:prstClr val="black"/>
                  </a:solidFill>
                  <a:latin typeface="Calibri" panose="020F0502020204030204"/>
                  <a:ea typeface="+mn-lt"/>
                  <a:cs typeface="Calibri" panose="020F0502020204030204"/>
                </a:rPr>
                <a:t> Post to new thread in EDN Background Info Forum titled “Initial Needs and Requirements”. First member creates the thread, other members reply to add their thoughts.</a:t>
              </a:r>
            </a:p>
            <a:p>
              <a:pPr marL="628650" lvl="1" indent="-171450" defTabSz="685800">
                <a:spcBef>
                  <a:spcPts val="750"/>
                </a:spcBef>
              </a:pPr>
              <a:r>
                <a:rPr lang="en-US" sz="5600" dirty="0">
                  <a:solidFill>
                    <a:prstClr val="black"/>
                  </a:solidFill>
                  <a:latin typeface="Calibri" panose="020F0502020204030204"/>
                </a:rPr>
                <a:t>Watch </a:t>
              </a:r>
              <a:r>
                <a:rPr lang="en-US" sz="5600" dirty="0">
                  <a:solidFill>
                    <a:prstClr val="black"/>
                  </a:solidFill>
                  <a:highlight>
                    <a:srgbClr val="FFFF00"/>
                  </a:highlight>
                  <a:latin typeface="Calibri" panose="020F0502020204030204"/>
                </a:rPr>
                <a:t>Initial Postings Video </a:t>
              </a:r>
              <a:r>
                <a:rPr lang="en-US" sz="5600" dirty="0">
                  <a:solidFill>
                    <a:prstClr val="black"/>
                  </a:solidFill>
                  <a:latin typeface="Calibri" panose="020F0502020204030204"/>
                </a:rPr>
                <a:t>(7.5 min) </a:t>
              </a:r>
            </a:p>
            <a:p>
              <a:pPr marL="171450" indent="-171450" defTabSz="685800">
                <a:spcBef>
                  <a:spcPts val="750"/>
                </a:spcBef>
              </a:pPr>
              <a:r>
                <a:rPr lang="en-US" sz="6400" dirty="0">
                  <a:solidFill>
                    <a:prstClr val="black"/>
                  </a:solidFill>
                  <a:latin typeface="Calibri" panose="020F0502020204030204"/>
                  <a:ea typeface="+mn-lt"/>
                  <a:cs typeface="Calibri" panose="020F0502020204030204"/>
                </a:rPr>
                <a:t>For ongoing projects, review prior semesters’ final presentation to prepare for Client meeting during Meeting 3 or 4</a:t>
              </a:r>
            </a:p>
            <a:p>
              <a:pPr marL="514350" lvl="1" indent="-171450" defTabSz="685800">
                <a:spcBef>
                  <a:spcPts val="375"/>
                </a:spcBef>
              </a:pPr>
              <a:r>
                <a:rPr lang="en-US" sz="6400" dirty="0">
                  <a:solidFill>
                    <a:prstClr val="black"/>
                  </a:solidFill>
                  <a:latin typeface="Calibri" panose="020F0502020204030204"/>
                </a:rPr>
                <a:t>PPT should be in last semester’s Repository or Final Deliverables Forum on EDN</a:t>
              </a:r>
            </a:p>
            <a:p>
              <a:pPr marL="514350" lvl="1" indent="-171450" defTabSz="685800">
                <a:spcBef>
                  <a:spcPts val="375"/>
                </a:spcBef>
              </a:pPr>
              <a:r>
                <a:rPr lang="en-US" sz="6400" dirty="0">
                  <a:solidFill>
                    <a:prstClr val="black"/>
                  </a:solidFill>
                  <a:ea typeface="+mn-lt"/>
                  <a:cs typeface="Calibri" panose="020F0502020204030204"/>
                </a:rPr>
                <a:t>First team member - create new thread in EDN Background Info titled "Questions about project"</a:t>
              </a:r>
            </a:p>
            <a:p>
              <a:pPr marL="514350" lvl="1" indent="-171450" defTabSz="685800">
                <a:spcBef>
                  <a:spcPts val="375"/>
                </a:spcBef>
              </a:pPr>
              <a:r>
                <a:rPr lang="en-US" sz="6400" dirty="0">
                  <a:solidFill>
                    <a:prstClr val="black"/>
                  </a:solidFill>
                  <a:ea typeface="+mn-lt"/>
                  <a:cs typeface="Calibri" panose="020F0502020204030204"/>
                </a:rPr>
                <a:t>Rest of team - respond to thread with questions you have about project</a:t>
              </a:r>
              <a:endParaRPr lang="en-US" sz="6400" dirty="0">
                <a:solidFill>
                  <a:prstClr val="black"/>
                </a:solidFill>
                <a:latin typeface="Calibri" panose="020F0502020204030204"/>
                <a:ea typeface="+mn-lt"/>
                <a:cs typeface="Calibri" panose="020F0502020204030204"/>
              </a:endParaRPr>
            </a:p>
          </p:txBody>
        </p:sp>
        <p:sp>
          <p:nvSpPr>
            <p:cNvPr id="13" name="Rectangle 12"/>
            <p:cNvSpPr/>
            <p:nvPr/>
          </p:nvSpPr>
          <p:spPr>
            <a:xfrm>
              <a:off x="123396" y="1442530"/>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61</a:t>
            </a:fld>
            <a:endParaRPr lang="en-US" sz="1200" dirty="0"/>
          </a:p>
        </p:txBody>
      </p:sp>
      <p:sp>
        <p:nvSpPr>
          <p:cNvPr id="15" name="Callout: Bent Line with Border and Accent Bar 14">
            <a:extLst>
              <a:ext uri="{FF2B5EF4-FFF2-40B4-BE49-F238E27FC236}">
                <a16:creationId xmlns:a16="http://schemas.microsoft.com/office/drawing/2014/main" id="{68AF6355-528D-475E-A2AB-C1DD0FCC03D5}"/>
              </a:ext>
            </a:extLst>
          </p:cNvPr>
          <p:cNvSpPr/>
          <p:nvPr/>
        </p:nvSpPr>
        <p:spPr>
          <a:xfrm>
            <a:off x="8382000" y="228600"/>
            <a:ext cx="1447800" cy="31242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Replace with simple style – see class 1 example</a:t>
            </a:r>
          </a:p>
        </p:txBody>
      </p:sp>
      <p:sp>
        <p:nvSpPr>
          <p:cNvPr id="5" name="Callout: Bent Line with Border and Accent Bar 4">
            <a:extLst>
              <a:ext uri="{FF2B5EF4-FFF2-40B4-BE49-F238E27FC236}">
                <a16:creationId xmlns:a16="http://schemas.microsoft.com/office/drawing/2014/main" id="{C9C8B806-1549-08D5-8CBC-40684FB8D727}"/>
              </a:ext>
            </a:extLst>
          </p:cNvPr>
          <p:cNvSpPr/>
          <p:nvPr/>
        </p:nvSpPr>
        <p:spPr>
          <a:xfrm>
            <a:off x="4905650" y="3331030"/>
            <a:ext cx="1447800" cy="31242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Chang video name to “FORUM posting”</a:t>
            </a:r>
          </a:p>
        </p:txBody>
      </p:sp>
    </p:spTree>
    <p:extLst>
      <p:ext uri="{BB962C8B-B14F-4D97-AF65-F5344CB8AC3E}">
        <p14:creationId xmlns:p14="http://schemas.microsoft.com/office/powerpoint/2010/main" val="37612731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b="1" dirty="0">
                <a:latin typeface="+mn-lt"/>
              </a:rPr>
              <a:t>Day 3 &amp; 4 Activities</a:t>
            </a: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mtClean="0"/>
              <a:t>62</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628650" y="1825625"/>
            <a:ext cx="7886700" cy="3160352"/>
          </a:xfrm>
          <a:prstGeom prst="rect">
            <a:avLst/>
          </a:prstGeom>
          <a:noFill/>
        </p:spPr>
        <p:txBody>
          <a:bodyPr wrap="square" rtlCol="0">
            <a:spAutoFit/>
          </a:bodyPr>
          <a:lstStyle/>
          <a:p>
            <a:pPr marL="0" indent="0">
              <a:lnSpc>
                <a:spcPct val="150000"/>
              </a:lnSpc>
              <a:buNone/>
            </a:pPr>
            <a:r>
              <a:rPr lang="en-US" dirty="0"/>
              <a:t>Over next 2 on-site meetings - All teams will complete the following:</a:t>
            </a:r>
          </a:p>
          <a:p>
            <a:pPr marL="628650" lvl="1" indent="-285750"/>
            <a:r>
              <a:rPr lang="en-US" sz="2400" dirty="0"/>
              <a:t>Project Kickoff Meeting (45 mins)</a:t>
            </a:r>
          </a:p>
          <a:p>
            <a:pPr marL="628650" lvl="1" indent="-285750"/>
            <a:r>
              <a:rPr lang="en-US" sz="2400" dirty="0"/>
              <a:t>CE meeting with team (30 mins)</a:t>
            </a:r>
          </a:p>
          <a:p>
            <a:pPr marL="628650" lvl="1" indent="-285750"/>
            <a:r>
              <a:rPr lang="en-US" sz="2400" dirty="0"/>
              <a:t>Client Needs &amp; Requirements - development and review (90 mins)</a:t>
            </a:r>
          </a:p>
          <a:p>
            <a:pPr marL="628650" lvl="1" indent="-285750"/>
            <a:r>
              <a:rPr lang="en-US" sz="2400" dirty="0"/>
              <a:t>Review previous Final Presentation - ongoing projects only (30 mins)</a:t>
            </a:r>
          </a:p>
          <a:p>
            <a:pPr marL="628650" lvl="1" indent="-285750"/>
            <a:r>
              <a:rPr lang="en-US" sz="2400" dirty="0"/>
              <a:t>Benchmarking (25 mins)</a:t>
            </a:r>
          </a:p>
        </p:txBody>
      </p:sp>
      <p:sp>
        <p:nvSpPr>
          <p:cNvPr id="6" name="TextBox 5">
            <a:extLst>
              <a:ext uri="{FF2B5EF4-FFF2-40B4-BE49-F238E27FC236}">
                <a16:creationId xmlns:a16="http://schemas.microsoft.com/office/drawing/2014/main" id="{D46119E0-7086-9982-28B9-1157A2AE99AB}"/>
              </a:ext>
            </a:extLst>
          </p:cNvPr>
          <p:cNvSpPr txBox="1"/>
          <p:nvPr/>
        </p:nvSpPr>
        <p:spPr>
          <a:xfrm>
            <a:off x="35169" y="5404883"/>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spTree>
    <p:extLst>
      <p:ext uri="{BB962C8B-B14F-4D97-AF65-F5344CB8AC3E}">
        <p14:creationId xmlns:p14="http://schemas.microsoft.com/office/powerpoint/2010/main" val="16346551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63</a:t>
            </a:fld>
            <a:endParaRPr lang="en-US" dirty="0"/>
          </a:p>
        </p:txBody>
      </p:sp>
      <p:pic>
        <p:nvPicPr>
          <p:cNvPr id="7" name="Picture 6" descr="A screenshot of a computer&#10;&#10;Description automatically generated">
            <a:extLst>
              <a:ext uri="{FF2B5EF4-FFF2-40B4-BE49-F238E27FC236}">
                <a16:creationId xmlns:a16="http://schemas.microsoft.com/office/drawing/2014/main" id="{A767627B-63BC-B147-937A-7C5FA295AF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008" y="1600200"/>
            <a:ext cx="8141984" cy="4525962"/>
          </a:xfrm>
          <a:prstGeom prst="rect">
            <a:avLst/>
          </a:prstGeom>
        </p:spPr>
      </p:pic>
      <p:sp>
        <p:nvSpPr>
          <p:cNvPr id="4" name="Callout: Bent Line with Border and Accent Bar 3">
            <a:extLst>
              <a:ext uri="{FF2B5EF4-FFF2-40B4-BE49-F238E27FC236}">
                <a16:creationId xmlns:a16="http://schemas.microsoft.com/office/drawing/2014/main" id="{D07FDBAF-085A-5F02-0469-B9A3BDC8A32B}"/>
              </a:ext>
            </a:extLst>
          </p:cNvPr>
          <p:cNvSpPr/>
          <p:nvPr/>
        </p:nvSpPr>
        <p:spPr>
          <a:xfrm>
            <a:off x="8305800" y="3080027"/>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w/ new image</a:t>
            </a:r>
          </a:p>
        </p:txBody>
      </p:sp>
    </p:spTree>
    <p:extLst>
      <p:ext uri="{BB962C8B-B14F-4D97-AF65-F5344CB8AC3E}">
        <p14:creationId xmlns:p14="http://schemas.microsoft.com/office/powerpoint/2010/main" val="23991334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088367" y="3958787"/>
            <a:ext cx="3534264" cy="646331"/>
          </a:xfrm>
          <a:prstGeom prst="rect">
            <a:avLst/>
          </a:prstGeom>
          <a:noFill/>
          <a:ln w="28575">
            <a:solidFill>
              <a:srgbClr val="00B050"/>
            </a:solidFill>
          </a:ln>
        </p:spPr>
        <p:txBody>
          <a:bodyPr wrap="square" rtlCol="0">
            <a:spAutoFit/>
          </a:bodyPr>
          <a:lstStyle/>
          <a:p>
            <a:pPr algn="ctr"/>
            <a:r>
              <a:rPr lang="en-US" dirty="0"/>
              <a:t>Days 8-10 – Project Planning and </a:t>
            </a:r>
            <a:r>
              <a:rPr lang="en-US" dirty="0">
                <a:highlight>
                  <a:srgbClr val="00FF00"/>
                </a:highlight>
              </a:rPr>
              <a:t>Communication Skills?</a:t>
            </a:r>
          </a:p>
        </p:txBody>
      </p:sp>
      <p:sp>
        <p:nvSpPr>
          <p:cNvPr id="2" name="Title 1"/>
          <p:cNvSpPr>
            <a:spLocks noGrp="1"/>
          </p:cNvSpPr>
          <p:nvPr>
            <p:ph type="title"/>
          </p:nvPr>
        </p:nvSpPr>
        <p:spPr/>
        <p:txBody>
          <a:bodyPr>
            <a:noAutofit/>
          </a:bodyPr>
          <a:lstStyle/>
          <a:p>
            <a:r>
              <a:rPr lang="en-US" sz="3200" dirty="0"/>
              <a:t>Engineering Design Process Progression</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732109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65</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Project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66</a:t>
            </a:fld>
            <a:endParaRPr lang="en-US" dirty="0"/>
          </a:p>
        </p:txBody>
      </p:sp>
      <p:sp>
        <p:nvSpPr>
          <p:cNvPr id="7" name="Rectangle 6"/>
          <p:cNvSpPr/>
          <p:nvPr/>
        </p:nvSpPr>
        <p:spPr>
          <a:xfrm>
            <a:off x="723900" y="5816525"/>
            <a:ext cx="7696200" cy="424732"/>
          </a:xfrm>
          <a:prstGeom prst="rect">
            <a:avLst/>
          </a:prstGeom>
          <a:ln w="28575">
            <a:solidFill>
              <a:srgbClr val="FF0000"/>
            </a:solidFill>
          </a:ln>
        </p:spPr>
        <p:txBody>
          <a:bodyPr wrap="square">
            <a:spAutoFit/>
          </a:bodyPr>
          <a:lstStyle/>
          <a:p>
            <a:pPr lvl="0" algn="ctr" defTabSz="685800">
              <a:lnSpc>
                <a:spcPct val="90000"/>
              </a:lnSpc>
              <a:spcBef>
                <a:spcPts val="750"/>
              </a:spcBef>
            </a:pPr>
            <a:r>
              <a:rPr lang="en-US" sz="2400" dirty="0">
                <a:solidFill>
                  <a:prstClr val="black"/>
                </a:solidFill>
                <a:cs typeface="Calibri"/>
              </a:rPr>
              <a:t>Document meeting minutes to Project </a:t>
            </a:r>
            <a:r>
              <a:rPr lang="en-US" sz="2400" dirty="0" err="1">
                <a:solidFill>
                  <a:prstClr val="black"/>
                </a:solidFill>
                <a:cs typeface="Calibri"/>
              </a:rPr>
              <a:t>Mgmt</a:t>
            </a:r>
            <a:r>
              <a:rPr lang="en-US" sz="2400" dirty="0">
                <a:solidFill>
                  <a:prstClr val="black"/>
                </a:solidFill>
                <a:cs typeface="Calibri"/>
              </a:rPr>
              <a:t> Forum on EDN</a:t>
            </a:r>
          </a:p>
        </p:txBody>
      </p:sp>
    </p:spTree>
    <p:extLst>
      <p:ext uri="{BB962C8B-B14F-4D97-AF65-F5344CB8AC3E}">
        <p14:creationId xmlns:p14="http://schemas.microsoft.com/office/powerpoint/2010/main" val="11581761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67</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10 min - Engineering Design Process Q&amp;A</a:t>
            </a:r>
          </a:p>
        </p:txBody>
      </p:sp>
      <p:sp>
        <p:nvSpPr>
          <p:cNvPr id="3" name="Content Placeholder 2"/>
          <p:cNvSpPr>
            <a:spLocks noGrp="1"/>
          </p:cNvSpPr>
          <p:nvPr>
            <p:ph idx="1"/>
          </p:nvPr>
        </p:nvSpPr>
        <p:spPr>
          <a:xfrm>
            <a:off x="628650" y="1417638"/>
            <a:ext cx="7886700" cy="4449762"/>
          </a:xfrm>
        </p:spPr>
        <p:txBody>
          <a:bodyPr>
            <a:normAutofit fontScale="92500" lnSpcReduction="20000"/>
          </a:bodyPr>
          <a:lstStyle/>
          <a:p>
            <a:r>
              <a:rPr lang="en-US" dirty="0"/>
              <a:t>Action Item was to watch 3 videos…</a:t>
            </a:r>
          </a:p>
          <a:p>
            <a:r>
              <a:rPr lang="en-US" dirty="0"/>
              <a:t>Ask me 2-3 QUESTIONS about the videos!</a:t>
            </a:r>
          </a:p>
          <a:p>
            <a:endParaRPr lang="en-US" dirty="0"/>
          </a:p>
          <a:p>
            <a:r>
              <a:rPr lang="en-US" dirty="0"/>
              <a:t>What are the steps in Engineering Design Process?</a:t>
            </a:r>
          </a:p>
          <a:p>
            <a:pPr marL="0" indent="0">
              <a:buNone/>
            </a:pPr>
            <a:endParaRPr lang="en-US" dirty="0"/>
          </a:p>
          <a:p>
            <a:r>
              <a:rPr lang="en-US" dirty="0"/>
              <a:t>What is a Customer Need?</a:t>
            </a:r>
          </a:p>
          <a:p>
            <a:r>
              <a:rPr lang="en-US" dirty="0"/>
              <a:t>What is an Engineering Requirement?</a:t>
            </a:r>
          </a:p>
          <a:p>
            <a:r>
              <a:rPr lang="en-US" dirty="0"/>
              <a:t>What is the </a:t>
            </a:r>
            <a:r>
              <a:rPr lang="en-US" b="1" dirty="0"/>
              <a:t>difference</a:t>
            </a:r>
            <a:r>
              <a:rPr lang="en-US" dirty="0"/>
              <a:t> between a Need and a Requirement?</a:t>
            </a:r>
          </a:p>
          <a:p>
            <a:endParaRPr lang="en-US" dirty="0"/>
          </a:p>
          <a:p>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68</a:t>
            </a:fld>
            <a:endParaRPr lang="en-US" sz="1200" dirty="0"/>
          </a:p>
        </p:txBody>
      </p:sp>
    </p:spTree>
    <p:extLst>
      <p:ext uri="{BB962C8B-B14F-4D97-AF65-F5344CB8AC3E}">
        <p14:creationId xmlns:p14="http://schemas.microsoft.com/office/powerpoint/2010/main" val="211159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a:t>
            </a:r>
            <a:r>
              <a:rPr lang="en-US" sz="4400" dirty="0"/>
              <a:t>Engineering Design Process </a:t>
            </a:r>
            <a:r>
              <a:rPr lang="en-US" dirty="0"/>
              <a:t>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What are the steps in Engineering Design Process?</a:t>
            </a:r>
          </a:p>
          <a:p>
            <a:r>
              <a:rPr lang="en-US" sz="2800" dirty="0"/>
              <a:t>What is a Customer Need?</a:t>
            </a:r>
          </a:p>
          <a:p>
            <a:r>
              <a:rPr lang="en-US" sz="2800" dirty="0"/>
              <a:t>Example from your current project</a:t>
            </a:r>
          </a:p>
          <a:p>
            <a:r>
              <a:rPr lang="en-US" sz="2800" dirty="0"/>
              <a:t>What is an Engineering Requirement?</a:t>
            </a:r>
          </a:p>
          <a:p>
            <a:r>
              <a:rPr lang="en-US" sz="2800" dirty="0"/>
              <a:t>Example from your current project</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69</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4469607"/>
            <a:ext cx="2362200" cy="1771650"/>
          </a:xfrm>
          <a:prstGeom prst="rect">
            <a:avLst/>
          </a:prstGeom>
        </p:spPr>
      </p:pic>
    </p:spTree>
    <p:extLst>
      <p:ext uri="{BB962C8B-B14F-4D97-AF65-F5344CB8AC3E}">
        <p14:creationId xmlns:p14="http://schemas.microsoft.com/office/powerpoint/2010/main" val="119058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Engineering Design Process Q&amp;A</a:t>
            </a:r>
          </a:p>
        </p:txBody>
      </p:sp>
      <p:sp>
        <p:nvSpPr>
          <p:cNvPr id="3" name="Content Placeholder 2"/>
          <p:cNvSpPr>
            <a:spLocks noGrp="1"/>
          </p:cNvSpPr>
          <p:nvPr>
            <p:ph idx="1"/>
          </p:nvPr>
        </p:nvSpPr>
        <p:spPr>
          <a:xfrm>
            <a:off x="628650" y="1417638"/>
            <a:ext cx="7886700" cy="4449762"/>
          </a:xfrm>
        </p:spPr>
        <p:txBody>
          <a:bodyPr>
            <a:normAutofit/>
          </a:bodyPr>
          <a:lstStyle/>
          <a:p>
            <a:r>
              <a:rPr lang="en-US" dirty="0"/>
              <a:t>What is a User Story?</a:t>
            </a:r>
          </a:p>
          <a:p>
            <a:pPr marL="457200" lvl="1" indent="0">
              <a:buNone/>
            </a:pPr>
            <a:r>
              <a:rPr lang="en-US" dirty="0"/>
              <a:t>	As a _____ I need to _____ so that _____</a:t>
            </a:r>
          </a:p>
          <a:p>
            <a:endParaRPr lang="en-US" dirty="0"/>
          </a:p>
          <a:p>
            <a:r>
              <a:rPr lang="en-US" dirty="0"/>
              <a:t>What is an Acceptance Criteria?</a:t>
            </a:r>
          </a:p>
          <a:p>
            <a:pPr lvl="1"/>
            <a:r>
              <a:rPr lang="en-US" dirty="0"/>
              <a:t>Sometime defines the Minimum Viable Product</a:t>
            </a:r>
          </a:p>
          <a:p>
            <a:pPr marL="457200" lvl="1" indent="0">
              <a:buNone/>
            </a:pPr>
            <a:r>
              <a:rPr lang="en-US" dirty="0"/>
              <a:t>The “least” the Client will accept as completion of the job. </a:t>
            </a:r>
          </a:p>
          <a:p>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70</a:t>
            </a:fld>
            <a:endParaRPr lang="en-US" sz="1200" dirty="0"/>
          </a:p>
        </p:txBody>
      </p:sp>
      <p:sp>
        <p:nvSpPr>
          <p:cNvPr id="4" name="TextBox 3">
            <a:extLst>
              <a:ext uri="{FF2B5EF4-FFF2-40B4-BE49-F238E27FC236}">
                <a16:creationId xmlns:a16="http://schemas.microsoft.com/office/drawing/2014/main" id="{B43D726E-9092-037E-FF56-D8CD1AD0C1DC}"/>
              </a:ext>
            </a:extLst>
          </p:cNvPr>
          <p:cNvSpPr txBox="1"/>
          <p:nvPr/>
        </p:nvSpPr>
        <p:spPr>
          <a:xfrm>
            <a:off x="2712721" y="5681137"/>
            <a:ext cx="4552950" cy="830997"/>
          </a:xfrm>
          <a:prstGeom prst="rect">
            <a:avLst/>
          </a:prstGeom>
          <a:noFill/>
          <a:ln w="28575">
            <a:solidFill>
              <a:srgbClr val="C00000"/>
            </a:solidFill>
          </a:ln>
        </p:spPr>
        <p:txBody>
          <a:bodyPr wrap="square" rtlCol="0">
            <a:spAutoFit/>
          </a:bodyPr>
          <a:lstStyle/>
          <a:p>
            <a:r>
              <a:rPr lang="en-US" sz="2400" b="1" dirty="0"/>
              <a:t>Additional tools to define what will be acceptable to Client</a:t>
            </a:r>
          </a:p>
        </p:txBody>
      </p:sp>
    </p:spTree>
    <p:extLst>
      <p:ext uri="{BB962C8B-B14F-4D97-AF65-F5344CB8AC3E}">
        <p14:creationId xmlns:p14="http://schemas.microsoft.com/office/powerpoint/2010/main" val="4550342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lstStyle/>
          <a:p>
            <a:r>
              <a:rPr lang="en-US" dirty="0"/>
              <a:t>Empathize with your Client</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71</a:t>
            </a:fld>
            <a:endParaRPr lang="en-US" dirty="0"/>
          </a:p>
        </p:txBody>
      </p:sp>
      <p:sp>
        <p:nvSpPr>
          <p:cNvPr id="5" name="TextBox 4">
            <a:extLst>
              <a:ext uri="{FF2B5EF4-FFF2-40B4-BE49-F238E27FC236}">
                <a16:creationId xmlns:a16="http://schemas.microsoft.com/office/drawing/2014/main" id="{F495C822-6A36-E883-21EB-76105C36AF00}"/>
              </a:ext>
            </a:extLst>
          </p:cNvPr>
          <p:cNvSpPr txBox="1"/>
          <p:nvPr/>
        </p:nvSpPr>
        <p:spPr>
          <a:xfrm>
            <a:off x="8305800" y="370552"/>
            <a:ext cx="4038600" cy="2554545"/>
          </a:xfrm>
          <a:prstGeom prst="rect">
            <a:avLst/>
          </a:prstGeom>
          <a:noFill/>
        </p:spPr>
        <p:txBody>
          <a:bodyPr wrap="square" rtlCol="0">
            <a:spAutoFit/>
          </a:bodyPr>
          <a:lstStyle/>
          <a:p>
            <a:r>
              <a:rPr lang="en-US" sz="4000" b="1" dirty="0">
                <a:solidFill>
                  <a:srgbClr val="FF0000"/>
                </a:solidFill>
              </a:rPr>
              <a:t>REWRITE THIS</a:t>
            </a:r>
          </a:p>
          <a:p>
            <a:r>
              <a:rPr lang="en-US" sz="4000" b="1" dirty="0" err="1">
                <a:solidFill>
                  <a:srgbClr val="FF0000"/>
                </a:solidFill>
              </a:rPr>
              <a:t>Kanna</a:t>
            </a:r>
            <a:r>
              <a:rPr lang="en-US" sz="4000" b="1" dirty="0">
                <a:solidFill>
                  <a:srgbClr val="FF0000"/>
                </a:solidFill>
              </a:rPr>
              <a:t> – do you have materials to share?</a:t>
            </a:r>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diagram of a customer needs&#10;&#10;Description automatically generated with medium confidence">
            <a:extLst>
              <a:ext uri="{FF2B5EF4-FFF2-40B4-BE49-F238E27FC236}">
                <a16:creationId xmlns:a16="http://schemas.microsoft.com/office/drawing/2014/main" id="{37081E11-DC8C-76C3-BDAE-F0165A2FC5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35237"/>
            <a:ext cx="9144000" cy="6001789"/>
          </a:xfrm>
          <a:prstGeom prst="rect">
            <a:avLst/>
          </a:prstGeom>
        </p:spPr>
      </p:pic>
      <p:sp>
        <p:nvSpPr>
          <p:cNvPr id="131" name="Rectangle 7"/>
          <p:cNvSpPr/>
          <p:nvPr/>
        </p:nvSpPr>
        <p:spPr>
          <a:xfrm>
            <a:off x="1255421" y="5822673"/>
            <a:ext cx="7156350" cy="10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2" name="TextBox 8"/>
          <p:cNvSpPr/>
          <p:nvPr/>
        </p:nvSpPr>
        <p:spPr>
          <a:xfrm>
            <a:off x="740349" y="5631616"/>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57200" y="1867336"/>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7F78AF4-EC73-49CE-B5F0-7BF20E2D883E}"/>
              </a:ext>
            </a:extLst>
          </p:cNvPr>
          <p:cNvSpPr txBox="1"/>
          <p:nvPr/>
        </p:nvSpPr>
        <p:spPr>
          <a:xfrm>
            <a:off x="4884493" y="5741793"/>
            <a:ext cx="3409635" cy="646331"/>
          </a:xfrm>
          <a:prstGeom prst="rect">
            <a:avLst/>
          </a:prstGeom>
          <a:noFill/>
        </p:spPr>
        <p:txBody>
          <a:bodyPr wrap="square" rtlCol="0">
            <a:spAutoFit/>
          </a:bodyPr>
          <a:lstStyle/>
          <a:p>
            <a:r>
              <a:rPr lang="en-US" dirty="0"/>
              <a:t>Note – Key IED Course Materials in Capstone Support wiki.</a:t>
            </a:r>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72</a:t>
            </a:fld>
            <a:endParaRPr lang="en-US" dirty="0"/>
          </a:p>
        </p:txBody>
      </p:sp>
      <p:sp>
        <p:nvSpPr>
          <p:cNvPr id="11" name="Title 1">
            <a:extLst>
              <a:ext uri="{FF2B5EF4-FFF2-40B4-BE49-F238E27FC236}">
                <a16:creationId xmlns:a16="http://schemas.microsoft.com/office/drawing/2014/main" id="{805CF73C-5EB5-4227-A651-E2567A9A8E7C}"/>
              </a:ext>
            </a:extLst>
          </p:cNvPr>
          <p:cNvSpPr txBox="1">
            <a:spLocks/>
          </p:cNvSpPr>
          <p:nvPr/>
        </p:nvSpPr>
        <p:spPr>
          <a:xfrm>
            <a:off x="457200" y="459961"/>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Developing Customer Needs</a:t>
            </a:r>
            <a:endParaRPr lang="en-US" dirty="0"/>
          </a:p>
        </p:txBody>
      </p:sp>
    </p:spTree>
    <p:extLst>
      <p:ext uri="{BB962C8B-B14F-4D97-AF65-F5344CB8AC3E}">
        <p14:creationId xmlns:p14="http://schemas.microsoft.com/office/powerpoint/2010/main" val="122928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a:solidFill>
                  <a:schemeClr val="lt1"/>
                </a:solidFill>
                <a:latin typeface="Calibri"/>
              </a:rPr>
              <a:t>Repeat!</a:t>
            </a:r>
            <a:endParaRPr lang="en-US" sz="2700" spc="-1">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this link:</a:t>
            </a:r>
          </a:p>
          <a:p>
            <a:pPr indent="0">
              <a:lnSpc>
                <a:spcPct val="90000"/>
              </a:lnSpc>
              <a:spcBef>
                <a:spcPts val="751"/>
              </a:spcBef>
              <a:buNone/>
              <a:tabLst>
                <a:tab pos="0" algn="l"/>
              </a:tabLst>
            </a:pPr>
            <a:br>
              <a:rPr sz="1500" dirty="0"/>
            </a:br>
            <a:r>
              <a:rPr lang="en-US" sz="1500" spc="-1" dirty="0">
                <a:solidFill>
                  <a:srgbClr val="000000"/>
                </a:solidFill>
                <a:latin typeface="Calibri"/>
                <a:hlinkClick r:id="rId7"/>
              </a:rPr>
              <a:t>https://wheeldecide.com/?c1=Functionality&amp;c2=Performance&amp;c3=Quality&amp;c4=Usability&amp;c5=Accessibility&amp;c6=Reliability&amp;c7=Durability&amp;c8=Availability&amp;c9=Manufacturability&amp;c10=Maintainability&amp;c11=Environmental%20Impact&amp;c12=Wild%20Card&amp;c13=Interfaces</a:t>
            </a:r>
            <a:r>
              <a:rPr lang="en-US" sz="1500" spc="-1" dirty="0">
                <a:solidFill>
                  <a:srgbClr val="000000"/>
                </a:solidFill>
                <a:latin typeface="Calibri"/>
              </a:rPr>
              <a:t>     </a:t>
            </a:r>
          </a:p>
          <a:p>
            <a:pPr indent="0">
              <a:lnSpc>
                <a:spcPct val="90000"/>
              </a:lnSpc>
              <a:spcBef>
                <a:spcPts val="751"/>
              </a:spcBef>
              <a:buNone/>
              <a:tabLst>
                <a:tab pos="0" algn="l"/>
              </a:tabLst>
            </a:pPr>
            <a:r>
              <a:rPr lang="en-US" sz="1500" spc="-1" dirty="0">
                <a:solidFill>
                  <a:srgbClr val="000000"/>
                </a:solidFill>
                <a:latin typeface="Calibri"/>
              </a:rPr>
              <a:t>(be sure to copy the </a:t>
            </a:r>
            <a:r>
              <a:rPr lang="en-US" sz="1500" b="1" spc="-1" dirty="0">
                <a:solidFill>
                  <a:srgbClr val="000000"/>
                </a:solidFill>
                <a:latin typeface="Calibri"/>
              </a:rPr>
              <a:t>entire</a:t>
            </a:r>
            <a:r>
              <a:rPr lang="en-US" sz="1500" spc="-1" dirty="0">
                <a:solidFill>
                  <a:srgbClr val="000000"/>
                </a:solidFill>
                <a:latin typeface="Calibri"/>
              </a:rPr>
              <a:t> link to your browser!)</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73</a:t>
            </a:fld>
            <a:endParaRPr lang="en-US" dirty="0"/>
          </a:p>
        </p:txBody>
      </p:sp>
    </p:spTree>
    <p:extLst>
      <p:ext uri="{BB962C8B-B14F-4D97-AF65-F5344CB8AC3E}">
        <p14:creationId xmlns:p14="http://schemas.microsoft.com/office/powerpoint/2010/main" val="37071313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Update 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Days 3 and 4 include:</a:t>
            </a:r>
          </a:p>
          <a:p>
            <a:pPr lvl="1"/>
            <a:r>
              <a:rPr lang="en-US" dirty="0">
                <a:cs typeface="Calibri"/>
              </a:rPr>
              <a:t>Teams’ initial client meetings</a:t>
            </a:r>
          </a:p>
          <a:p>
            <a:pPr lvl="1"/>
            <a:r>
              <a:rPr lang="en-US" dirty="0">
                <a:cs typeface="Calibri"/>
              </a:rPr>
              <a:t>Continuing development of Client Needs</a:t>
            </a:r>
          </a:p>
          <a:p>
            <a:pPr lvl="1"/>
            <a:r>
              <a:rPr lang="en-US" dirty="0">
                <a:cs typeface="Calibri"/>
              </a:rPr>
              <a:t>Begin translating Client Needs into Engineering Requirements</a:t>
            </a:r>
          </a:p>
          <a:p>
            <a:pPr lvl="1"/>
            <a:r>
              <a:rPr lang="en-US" dirty="0">
                <a:cs typeface="Calibri"/>
              </a:rPr>
              <a:t>Review of prior team’s presentation (if applicable)</a:t>
            </a:r>
          </a:p>
          <a:p>
            <a:r>
              <a:rPr lang="en-US" dirty="0">
                <a:cs typeface="Calibri"/>
              </a:rPr>
              <a:t>Client Needs and Engineering Requirements:</a:t>
            </a:r>
          </a:p>
          <a:p>
            <a:pPr lvl="1"/>
            <a:r>
              <a:rPr lang="en-US" dirty="0">
                <a:cs typeface="Calibri"/>
              </a:rPr>
              <a:t>Are </a:t>
            </a:r>
            <a:r>
              <a:rPr lang="en-US" i="1" dirty="0">
                <a:cs typeface="Calibri"/>
              </a:rPr>
              <a:t>not</a:t>
            </a:r>
            <a:r>
              <a:rPr lang="en-US" dirty="0">
                <a:cs typeface="Calibri"/>
              </a:rPr>
              <a:t> easy and require practice to do well!</a:t>
            </a:r>
          </a:p>
          <a:p>
            <a:pPr lvl="1"/>
            <a:r>
              <a:rPr lang="en-US" dirty="0">
                <a:cs typeface="Calibri"/>
              </a:rPr>
              <a:t>Guide your project throughout the semester</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580689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120" y="304800"/>
            <a:ext cx="7886700" cy="882440"/>
          </a:xfrm>
        </p:spPr>
        <p:txBody>
          <a:bodyPr/>
          <a:lstStyle/>
          <a:p>
            <a:r>
              <a:rPr lang="en-US" dirty="0"/>
              <a:t>Action Items / Meeting Prep</a:t>
            </a:r>
            <a:br>
              <a:rPr lang="en-US" dirty="0"/>
            </a:br>
            <a:r>
              <a:rPr lang="en-US" sz="1800" dirty="0"/>
              <a:t>(what you might call homework, to be completed </a:t>
            </a:r>
            <a:r>
              <a:rPr lang="en-US" sz="1800" b="1" dirty="0"/>
              <a:t>BEFORE Day 4</a:t>
            </a:r>
            <a:r>
              <a:rPr lang="en-US" sz="1800" dirty="0"/>
              <a:t>)</a:t>
            </a:r>
          </a:p>
        </p:txBody>
      </p:sp>
      <p:grpSp>
        <p:nvGrpSpPr>
          <p:cNvPr id="4" name="Group 3">
            <a:extLst>
              <a:ext uri="{FF2B5EF4-FFF2-40B4-BE49-F238E27FC236}">
                <a16:creationId xmlns:a16="http://schemas.microsoft.com/office/drawing/2014/main" id="{B04B026D-640C-6C74-9E38-71D66176F0AF}"/>
              </a:ext>
            </a:extLst>
          </p:cNvPr>
          <p:cNvGrpSpPr/>
          <p:nvPr/>
        </p:nvGrpSpPr>
        <p:grpSpPr>
          <a:xfrm>
            <a:off x="37861" y="1102809"/>
            <a:ext cx="8930476" cy="4652382"/>
            <a:chOff x="23024" y="1748418"/>
            <a:chExt cx="8930476" cy="4652382"/>
          </a:xfrm>
        </p:grpSpPr>
        <p:sp>
          <p:nvSpPr>
            <p:cNvPr id="10" name="Content Placeholder 2"/>
            <p:cNvSpPr txBox="1">
              <a:spLocks/>
            </p:cNvSpPr>
            <p:nvPr/>
          </p:nvSpPr>
          <p:spPr>
            <a:xfrm>
              <a:off x="1045640" y="1748418"/>
              <a:ext cx="7886700" cy="601069"/>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defTabSz="685800">
                <a:spcBef>
                  <a:spcPts val="750"/>
                </a:spcBef>
              </a:pPr>
              <a:r>
                <a:rPr lang="en-US" sz="1400" dirty="0">
                  <a:solidFill>
                    <a:prstClr val="black"/>
                  </a:solidFill>
                  <a:ea typeface="+mn-lt"/>
                  <a:cs typeface="Calibri" panose="020F0502020204030204"/>
                </a:rPr>
                <a:t>Post Team Standards Agreement to Wiki  </a:t>
              </a:r>
              <a:r>
                <a:rPr lang="en-US" sz="1400" b="1" dirty="0">
                  <a:solidFill>
                    <a:prstClr val="black"/>
                  </a:solidFill>
                  <a:ea typeface="+mn-lt"/>
                  <a:cs typeface="Calibri" panose="020F0502020204030204"/>
                </a:rPr>
                <a:t>before</a:t>
              </a:r>
              <a:r>
                <a:rPr lang="en-US" sz="1400" dirty="0">
                  <a:solidFill>
                    <a:prstClr val="black"/>
                  </a:solidFill>
                  <a:ea typeface="+mn-lt"/>
                  <a:cs typeface="Calibri" panose="020F0502020204030204"/>
                </a:rPr>
                <a:t> Day 6</a:t>
              </a:r>
              <a:endParaRPr lang="en-US" sz="1400" dirty="0">
                <a:solidFill>
                  <a:prstClr val="black"/>
                </a:solidFill>
                <a:latin typeface="Calibri" panose="020F0502020204030204"/>
              </a:endParaRPr>
            </a:p>
            <a:p>
              <a:pPr marL="0" indent="0" defTabSz="685800">
                <a:spcBef>
                  <a:spcPts val="750"/>
                </a:spcBef>
                <a:buNone/>
              </a:pPr>
              <a:endParaRPr lang="en-US" sz="1400" b="1" dirty="0">
                <a:solidFill>
                  <a:prstClr val="black"/>
                </a:solidFill>
                <a:latin typeface="Calibri" panose="020F0502020204030204"/>
              </a:endParaRP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066800" y="2349487"/>
              <a:ext cx="7886700" cy="4051313"/>
            </a:xfrm>
            <a:prstGeom prst="rect">
              <a:avLst/>
            </a:prstGeom>
            <a:solidFill>
              <a:schemeClr val="accent6">
                <a:lumMod val="20000"/>
                <a:lumOff val="80000"/>
              </a:schemeClr>
            </a:solidFill>
          </p:spPr>
          <p:txBody>
            <a:bodyPr vert="horz" lIns="68580" tIns="34290" rIns="68580" bIns="3429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300" b="1" dirty="0">
                  <a:solidFill>
                    <a:prstClr val="black"/>
                  </a:solidFill>
                  <a:latin typeface="Calibri" panose="020F0502020204030204"/>
                </a:rPr>
                <a:t>Administrative Tasks</a:t>
              </a: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Choose Client liaison</a:t>
              </a:r>
            </a:p>
            <a:p>
              <a:pPr marL="514350" lvl="1" indent="-171450" defTabSz="685800">
                <a:spcBef>
                  <a:spcPts val="375"/>
                </a:spcBef>
              </a:pPr>
              <a:r>
                <a:rPr lang="en-US" sz="2000" dirty="0">
                  <a:solidFill>
                    <a:prstClr val="black"/>
                  </a:solidFill>
                  <a:latin typeface="Calibri" panose="020F0502020204030204"/>
                  <a:ea typeface="+mn-lt"/>
                  <a:cs typeface="Calibri" panose="020F0502020204030204"/>
                </a:rPr>
                <a:t>This person will be the focal point for emails to/from your Client. They are not the team's "spokesperson" at meetings, conference calls, on/off site meetings,  etc.</a:t>
              </a:r>
            </a:p>
            <a:p>
              <a:pPr marL="171450" indent="-171450" defTabSz="685800">
                <a:spcBef>
                  <a:spcPts val="750"/>
                </a:spcBef>
              </a:pPr>
              <a:r>
                <a:rPr lang="en-US" sz="2000" dirty="0">
                  <a:solidFill>
                    <a:prstClr val="black"/>
                  </a:solidFill>
                  <a:latin typeface="Calibri" panose="020F0502020204030204"/>
                </a:rPr>
                <a:t>Watch Intro to EDN video (5 min) for a general understanding of system usage</a:t>
              </a:r>
              <a:endParaRPr lang="en-US" sz="2000" dirty="0">
                <a:solidFill>
                  <a:srgbClr val="FF0000"/>
                </a:solidFill>
                <a:latin typeface="Calibri" panose="020F0502020204030204"/>
                <a:ea typeface="+mn-lt"/>
                <a:cs typeface="Calibri" panose="020F0502020204030204"/>
              </a:endParaRPr>
            </a:p>
            <a:p>
              <a:pPr marL="514350" lvl="1" indent="-171450" defTabSz="685800">
                <a:spcBef>
                  <a:spcPts val="375"/>
                </a:spcBef>
              </a:pPr>
              <a:r>
                <a:rPr lang="en-US" sz="900" dirty="0">
                  <a:solidFill>
                    <a:prstClr val="black"/>
                  </a:solidFill>
                  <a:latin typeface="Calibri" panose="020F0502020204030204"/>
                  <a:hlinkClick r:id="rId2"/>
                </a:rPr>
                <a:t>https://designlab.eng.rpi.edu/edn/projects/capstone-support-dev/repository/112/raw/training/Intro%20to%20the%20EDN.mp4</a:t>
              </a:r>
              <a:endParaRPr lang="en-US" sz="900" dirty="0">
                <a:solidFill>
                  <a:prstClr val="black"/>
                </a:solidFill>
                <a:latin typeface="Calibri" panose="020F0502020204030204"/>
              </a:endParaRP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Read Meeting Minutes Wiki Page to learn how to take good meeting minutes</a:t>
              </a:r>
            </a:p>
            <a:p>
              <a:pPr marL="514350" lvl="1" indent="-171450" defTabSz="685800">
                <a:spcBef>
                  <a:spcPts val="375"/>
                </a:spcBef>
              </a:pPr>
              <a:r>
                <a:rPr lang="en-US" sz="900" dirty="0">
                  <a:solidFill>
                    <a:prstClr val="black"/>
                  </a:solidFill>
                  <a:latin typeface="Calibri" panose="020F0502020204030204"/>
                  <a:hlinkClick r:id="rId3"/>
                </a:rPr>
                <a:t>https://designlab.eng.rpi.edu/edn/projects/capstone-support-dev/wiki/Meeting_Minutes</a:t>
              </a:r>
              <a:r>
                <a:rPr lang="en-US" sz="900" dirty="0">
                  <a:solidFill>
                    <a:prstClr val="black"/>
                  </a:solidFill>
                  <a:latin typeface="Calibri" panose="020F0502020204030204"/>
                </a:rPr>
                <a:t> </a:t>
              </a:r>
            </a:p>
            <a:p>
              <a:pPr marL="514350" lvl="1" indent="-171450" defTabSz="685800">
                <a:spcBef>
                  <a:spcPts val="375"/>
                </a:spcBef>
              </a:pPr>
              <a:r>
                <a:rPr lang="en-US" sz="2000" dirty="0">
                  <a:solidFill>
                    <a:prstClr val="black"/>
                  </a:solidFill>
                  <a:latin typeface="Calibri" panose="020F0502020204030204"/>
                </a:rPr>
                <a:t>Post meeting minutes taken during PPT review to Project Management Forum</a:t>
              </a:r>
              <a:endParaRPr lang="en-US" sz="2000" dirty="0">
                <a:solidFill>
                  <a:prstClr val="black"/>
                </a:solidFill>
                <a:latin typeface="Calibri" panose="020F0502020204030204"/>
                <a:ea typeface="+mn-lt"/>
                <a:cs typeface="Calibri" panose="020F0502020204030204"/>
              </a:endParaRP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Follow Subversion instructions to download and install client, then checkout a copy of ONLY your project’s </a:t>
              </a:r>
              <a:r>
                <a:rPr lang="en-US" sz="2000" b="1" dirty="0">
                  <a:solidFill>
                    <a:prstClr val="black"/>
                  </a:solidFill>
                  <a:latin typeface="Calibri" panose="020F0502020204030204"/>
                  <a:ea typeface="+mn-lt"/>
                  <a:cs typeface="Calibri" panose="020F0502020204030204"/>
                </a:rPr>
                <a:t>working</a:t>
              </a:r>
              <a:r>
                <a:rPr lang="en-US" sz="2000" dirty="0">
                  <a:solidFill>
                    <a:prstClr val="black"/>
                  </a:solidFill>
                  <a:latin typeface="Calibri" panose="020F0502020204030204"/>
                  <a:ea typeface="+mn-lt"/>
                  <a:cs typeface="Calibri" panose="020F0502020204030204"/>
                </a:rPr>
                <a:t> folder from the Repository. Visit your PE’s office hours for assistance.</a:t>
              </a:r>
            </a:p>
            <a:p>
              <a:pPr marL="514350" lvl="1" indent="-171450" defTabSz="685800">
                <a:spcBef>
                  <a:spcPts val="375"/>
                </a:spcBef>
              </a:pPr>
              <a:r>
                <a:rPr lang="en-US" sz="900" dirty="0">
                  <a:solidFill>
                    <a:prstClr val="black"/>
                  </a:solidFill>
                  <a:latin typeface="Calibri" panose="020F0502020204030204"/>
                  <a:hlinkClick r:id="rId4"/>
                </a:rPr>
                <a:t>https://designlab.eng.rpi.edu/edn/projects/capstone-support-dev/wiki/Subversion_Clients#section-2</a:t>
              </a:r>
              <a:r>
                <a:rPr lang="en-US" sz="900" dirty="0">
                  <a:solidFill>
                    <a:prstClr val="black"/>
                  </a:solidFill>
                  <a:latin typeface="Calibri" panose="020F0502020204030204"/>
                </a:rPr>
                <a:t> </a:t>
              </a: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Complete the Online Safety Training in Percipio by Jan 29/26</a:t>
              </a:r>
            </a:p>
            <a:p>
              <a:pPr marL="628650" lvl="1" indent="-285750" defTabSz="685800">
                <a:spcBef>
                  <a:spcPts val="750"/>
                </a:spcBef>
              </a:pPr>
              <a:r>
                <a:rPr lang="en-US" sz="1900" dirty="0">
                  <a:solidFill>
                    <a:prstClr val="black"/>
                  </a:solidFill>
                  <a:latin typeface="Calibri" panose="020F0502020204030204"/>
                  <a:ea typeface="+mn-lt"/>
                  <a:cs typeface="Calibri" panose="020F0502020204030204"/>
                  <a:hlinkClick r:id="rId5"/>
                </a:rPr>
                <a:t>https://rpi.percipio.com/</a:t>
              </a:r>
              <a:endParaRPr lang="en-US" sz="1900" dirty="0">
                <a:solidFill>
                  <a:prstClr val="black"/>
                </a:solidFill>
                <a:latin typeface="Calibri" panose="020F0502020204030204"/>
                <a:ea typeface="+mn-lt"/>
                <a:cs typeface="Calibri" panose="020F0502020204030204"/>
              </a:endParaRPr>
            </a:p>
            <a:p>
              <a:pPr marL="628650" lvl="1" indent="-285750" defTabSz="685800">
                <a:spcBef>
                  <a:spcPts val="750"/>
                </a:spcBef>
              </a:pPr>
              <a:r>
                <a:rPr lang="en-US" sz="2000" dirty="0">
                  <a:solidFill>
                    <a:prstClr val="black"/>
                  </a:solidFill>
                  <a:latin typeface="Calibri" panose="020F0502020204030204"/>
                  <a:ea typeface="+mn-lt"/>
                  <a:cs typeface="Calibri" panose="020F0502020204030204"/>
                </a:rPr>
                <a:t>Rensselaer Manufacturing and Prototyping Laboratories - Safety Orientation-4.0 </a:t>
              </a:r>
            </a:p>
            <a:p>
              <a:pPr marL="628650" lvl="1" indent="-285750" defTabSz="685800">
                <a:spcBef>
                  <a:spcPts val="750"/>
                </a:spcBef>
              </a:pPr>
              <a:r>
                <a:rPr lang="en-US" sz="2100" dirty="0">
                  <a:solidFill>
                    <a:prstClr val="black"/>
                  </a:solidFill>
                  <a:ea typeface="+mn-lt"/>
                  <a:cs typeface="Calibri" panose="020F0502020204030204"/>
                </a:rPr>
                <a:t>Instructions</a:t>
              </a:r>
              <a:r>
                <a:rPr lang="en-US" sz="2300" dirty="0">
                  <a:solidFill>
                    <a:prstClr val="black"/>
                  </a:solidFill>
                  <a:ea typeface="+mn-lt"/>
                  <a:cs typeface="Calibri" panose="020F0502020204030204"/>
                </a:rPr>
                <a:t> - </a:t>
              </a:r>
              <a:r>
                <a:rPr lang="en-US" sz="1300" dirty="0">
                  <a:solidFill>
                    <a:prstClr val="black"/>
                  </a:solidFill>
                  <a:ea typeface="+mn-lt"/>
                  <a:cs typeface="Calibri" panose="020F0502020204030204"/>
                  <a:hlinkClick r:id="rId6"/>
                </a:rPr>
                <a:t>https://designlab.eng.rpi.edu/edn/projects/capstone-support-dev/repository/112/raw/Course%20Documents/RMPL%20Safety%20Module%20Completion%20Instructions-Percipio%20.pdf</a:t>
              </a:r>
              <a:endParaRPr lang="en-US" sz="1300" dirty="0">
                <a:solidFill>
                  <a:prstClr val="black"/>
                </a:solidFill>
                <a:ea typeface="+mn-lt"/>
                <a:cs typeface="Calibri" panose="020F0502020204030204"/>
              </a:endParaRPr>
            </a:p>
            <a:p>
              <a:pPr marL="628650" lvl="1" indent="-285750" defTabSz="685800">
                <a:spcBef>
                  <a:spcPts val="750"/>
                </a:spcBef>
              </a:pPr>
              <a:r>
                <a:rPr lang="en-US" sz="2000" dirty="0">
                  <a:solidFill>
                    <a:prstClr val="black"/>
                  </a:solidFill>
                  <a:latin typeface="Calibri" panose="020F0502020204030204"/>
                  <a:ea typeface="+mn-lt"/>
                  <a:cs typeface="Calibri" panose="020F0502020204030204"/>
                </a:rPr>
                <a:t>Post completed safety certificate in a thread in the Project Management Forum </a:t>
              </a:r>
            </a:p>
          </p:txBody>
        </p:sp>
        <p:sp>
          <p:nvSpPr>
            <p:cNvPr id="9" name="Oval 8"/>
            <p:cNvSpPr/>
            <p:nvPr/>
          </p:nvSpPr>
          <p:spPr>
            <a:xfrm>
              <a:off x="65955" y="1828800"/>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3024" y="38100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grpSp>
        <p:nvGrpSpPr>
          <p:cNvPr id="3" name="Group 2">
            <a:extLst>
              <a:ext uri="{FF2B5EF4-FFF2-40B4-BE49-F238E27FC236}">
                <a16:creationId xmlns:a16="http://schemas.microsoft.com/office/drawing/2014/main" id="{6B1C6D4B-4A46-B261-A10B-FA5FB42821F0}"/>
              </a:ext>
            </a:extLst>
          </p:cNvPr>
          <p:cNvGrpSpPr/>
          <p:nvPr/>
        </p:nvGrpSpPr>
        <p:grpSpPr>
          <a:xfrm>
            <a:off x="137395" y="5653611"/>
            <a:ext cx="8830942" cy="804320"/>
            <a:chOff x="101398" y="1066800"/>
            <a:chExt cx="8830942" cy="804320"/>
          </a:xfrm>
        </p:grpSpPr>
        <p:sp>
          <p:nvSpPr>
            <p:cNvPr id="8" name="Content Placeholder 2"/>
            <p:cNvSpPr txBox="1">
              <a:spLocks/>
            </p:cNvSpPr>
            <p:nvPr/>
          </p:nvSpPr>
          <p:spPr>
            <a:xfrm>
              <a:off x="1045640" y="1147350"/>
              <a:ext cx="7886700" cy="601069"/>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Continue posting Needs and Requirements to Background Info Forum thread</a:t>
              </a:r>
            </a:p>
          </p:txBody>
        </p:sp>
        <p:sp>
          <p:nvSpPr>
            <p:cNvPr id="13" name="Rectangle 12"/>
            <p:cNvSpPr/>
            <p:nvPr/>
          </p:nvSpPr>
          <p:spPr>
            <a:xfrm>
              <a:off x="101398" y="1066800"/>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76</a:t>
            </a:fld>
            <a:endParaRPr lang="en-US" sz="1200" dirty="0"/>
          </a:p>
        </p:txBody>
      </p:sp>
    </p:spTree>
    <p:extLst>
      <p:ext uri="{BB962C8B-B14F-4D97-AF65-F5344CB8AC3E}">
        <p14:creationId xmlns:p14="http://schemas.microsoft.com/office/powerpoint/2010/main" val="42651140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77</a:t>
            </a:fld>
            <a:endParaRPr lang="en-US" sz="1200" dirty="0"/>
          </a:p>
        </p:txBody>
      </p:sp>
      <p:sp>
        <p:nvSpPr>
          <p:cNvPr id="9" name="TextBox 8"/>
          <p:cNvSpPr txBox="1"/>
          <p:nvPr/>
        </p:nvSpPr>
        <p:spPr>
          <a:xfrm>
            <a:off x="88368" y="5708453"/>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a:t>
            </a:r>
            <a:r>
              <a:rPr lang="en-US" sz="1200" dirty="0"/>
              <a:t> </a:t>
            </a:r>
            <a:r>
              <a:rPr lang="en-US" sz="1200" dirty="0">
                <a:hlinkClick r:id="rId4"/>
              </a:rPr>
              <a:t>https://designlab.eng.rpi.edu/edn/projects/capstone-support-dev/wiki/Capstone_Playbook</a:t>
            </a:r>
            <a:endParaRPr lang="en-US" sz="1200" dirty="0"/>
          </a:p>
        </p:txBody>
      </p:sp>
      <p:pic>
        <p:nvPicPr>
          <p:cNvPr id="6" name="Picture 5" descr="A group of tasks with text&#10;&#10;Description automatically generated with medium confidence">
            <a:extLst>
              <a:ext uri="{FF2B5EF4-FFF2-40B4-BE49-F238E27FC236}">
                <a16:creationId xmlns:a16="http://schemas.microsoft.com/office/drawing/2014/main" id="{0FC2977D-C10F-03D8-6FCA-2835748838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0054" y="1291062"/>
            <a:ext cx="5943890" cy="4417391"/>
          </a:xfrm>
          <a:prstGeom prst="rect">
            <a:avLst/>
          </a:prstGeom>
        </p:spPr>
      </p:pic>
      <p:sp>
        <p:nvSpPr>
          <p:cNvPr id="4" name="Callout: Bent Line with Border and Accent Bar 3">
            <a:extLst>
              <a:ext uri="{FF2B5EF4-FFF2-40B4-BE49-F238E27FC236}">
                <a16:creationId xmlns:a16="http://schemas.microsoft.com/office/drawing/2014/main" id="{3EC52B8D-C0AD-1173-503F-9E747C3A03DE}"/>
              </a:ext>
            </a:extLst>
          </p:cNvPr>
          <p:cNvSpPr/>
          <p:nvPr/>
        </p:nvSpPr>
        <p:spPr>
          <a:xfrm>
            <a:off x="8305800" y="3080027"/>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w/ new image</a:t>
            </a:r>
          </a:p>
        </p:txBody>
      </p:sp>
    </p:spTree>
    <p:extLst>
      <p:ext uri="{BB962C8B-B14F-4D97-AF65-F5344CB8AC3E}">
        <p14:creationId xmlns:p14="http://schemas.microsoft.com/office/powerpoint/2010/main" val="331843446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088367" y="3958787"/>
            <a:ext cx="3534264" cy="646331"/>
          </a:xfrm>
          <a:prstGeom prst="rect">
            <a:avLst/>
          </a:prstGeom>
          <a:noFill/>
          <a:ln w="28575">
            <a:solidFill>
              <a:srgbClr val="00B050"/>
            </a:solidFill>
          </a:ln>
        </p:spPr>
        <p:txBody>
          <a:bodyPr wrap="square" rtlCol="0">
            <a:spAutoFit/>
          </a:bodyPr>
          <a:lstStyle/>
          <a:p>
            <a:pPr algn="ctr"/>
            <a:r>
              <a:rPr lang="en-US" dirty="0"/>
              <a:t>Days 8-10 – Project Planning and </a:t>
            </a:r>
            <a:r>
              <a:rPr lang="en-US" dirty="0">
                <a:highlight>
                  <a:srgbClr val="00FF00"/>
                </a:highlight>
              </a:rPr>
              <a:t>Communication Skills?</a:t>
            </a:r>
          </a:p>
        </p:txBody>
      </p:sp>
      <p:sp>
        <p:nvSpPr>
          <p:cNvPr id="2" name="Title 1"/>
          <p:cNvSpPr>
            <a:spLocks noGrp="1"/>
          </p:cNvSpPr>
          <p:nvPr>
            <p:ph type="title"/>
          </p:nvPr>
        </p:nvSpPr>
        <p:spPr/>
        <p:txBody>
          <a:bodyPr>
            <a:normAutofit/>
          </a:bodyPr>
          <a:lstStyle/>
          <a:p>
            <a:pPr algn="ctr"/>
            <a:r>
              <a:rPr lang="en-US" sz="3200" dirty="0"/>
              <a:t>Engineering Design Process Progression</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9156570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45 min - Project 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79</a:t>
            </a:fld>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8511" y="5650461"/>
            <a:ext cx="7766977" cy="646232"/>
          </a:xfrm>
          <a:prstGeom prst="rect">
            <a:avLst/>
          </a:prstGeom>
        </p:spPr>
      </p:pic>
    </p:spTree>
    <p:extLst>
      <p:ext uri="{BB962C8B-B14F-4D97-AF65-F5344CB8AC3E}">
        <p14:creationId xmlns:p14="http://schemas.microsoft.com/office/powerpoint/2010/main" val="2167127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8</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25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80</a:t>
            </a:fld>
            <a:endParaRPr lang="en-US" dirty="0"/>
          </a:p>
        </p:txBody>
      </p:sp>
      <p:sp>
        <p:nvSpPr>
          <p:cNvPr id="6" name="TextBox 5"/>
          <p:cNvSpPr txBox="1"/>
          <p:nvPr/>
        </p:nvSpPr>
        <p:spPr>
          <a:xfrm>
            <a:off x="1143000" y="4953000"/>
            <a:ext cx="6858000" cy="523220"/>
          </a:xfrm>
          <a:prstGeom prst="rect">
            <a:avLst/>
          </a:prstGeom>
          <a:noFill/>
        </p:spPr>
        <p:txBody>
          <a:bodyPr wrap="square" rtlCol="0">
            <a:spAutoFit/>
          </a:bodyPr>
          <a:lstStyle/>
          <a:p>
            <a:pPr algn="ctr"/>
            <a:r>
              <a:rPr lang="en-US" sz="2800" b="1" dirty="0"/>
              <a:t>Avoid Re-inventing the Wheel!</a:t>
            </a:r>
          </a:p>
        </p:txBody>
      </p:sp>
      <p:sp>
        <p:nvSpPr>
          <p:cNvPr id="8" name="Rectangle 7"/>
          <p:cNvSpPr/>
          <p:nvPr/>
        </p:nvSpPr>
        <p:spPr>
          <a:xfrm>
            <a:off x="483432" y="5879068"/>
            <a:ext cx="8203367" cy="646331"/>
          </a:xfrm>
          <a:prstGeom prst="rect">
            <a:avLst/>
          </a:prstGeom>
        </p:spPr>
        <p:txBody>
          <a:bodyPr wrap="square">
            <a:spAutoFit/>
          </a:bodyPr>
          <a:lstStyle/>
          <a:p>
            <a:pPr algn="ctr"/>
            <a:r>
              <a:rPr lang="en-US" dirty="0"/>
              <a:t>Reference: IED Textbook: Product Design and Development, Ulrich, Eppinger, and Yang</a:t>
            </a:r>
          </a:p>
          <a:p>
            <a:pPr algn="ctr"/>
            <a:r>
              <a:rPr lang="en-US" dirty="0"/>
              <a:t>Product Specification</a:t>
            </a:r>
          </a:p>
        </p:txBody>
      </p:sp>
    </p:spTree>
    <p:extLst>
      <p:ext uri="{BB962C8B-B14F-4D97-AF65-F5344CB8AC3E}">
        <p14:creationId xmlns:p14="http://schemas.microsoft.com/office/powerpoint/2010/main" val="14516684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81</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82</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20805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cs typeface="Calibri"/>
              </a:rPr>
              <a:t>Benchmarking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a:t>
            </a:r>
          </a:p>
        </p:txBody>
      </p:sp>
      <p:sp>
        <p:nvSpPr>
          <p:cNvPr id="4" name="Slide Number Placeholder 3"/>
          <p:cNvSpPr>
            <a:spLocks noGrp="1"/>
          </p:cNvSpPr>
          <p:nvPr>
            <p:ph type="sldNum" sz="quarter" idx="12"/>
          </p:nvPr>
        </p:nvSpPr>
        <p:spPr/>
        <p:txBody>
          <a:bodyPr/>
          <a:lstStyle/>
          <a:p>
            <a:fld id="{B044824F-EBE0-443F-8A8F-F64816AF04DC}" type="slidenum">
              <a:rPr lang="en-US" smtClean="0"/>
              <a:t>83</a:t>
            </a:fld>
            <a:endParaRPr lang="en-US" dirty="0"/>
          </a:p>
        </p:txBody>
      </p:sp>
    </p:spTree>
    <p:extLst>
      <p:ext uri="{BB962C8B-B14F-4D97-AF65-F5344CB8AC3E}">
        <p14:creationId xmlns:p14="http://schemas.microsoft.com/office/powerpoint/2010/main" val="5565886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dirty="0">
                <a:cs typeface="Calibri"/>
              </a:rPr>
              <a:t>Benchmarking – Evaluation</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84</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Tree>
    <p:extLst>
      <p:ext uri="{BB962C8B-B14F-4D97-AF65-F5344CB8AC3E}">
        <p14:creationId xmlns:p14="http://schemas.microsoft.com/office/powerpoint/2010/main" val="103807252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Client </a:t>
            </a:r>
          </a:p>
          <a:p>
            <a:pPr lvl="1"/>
            <a:r>
              <a:rPr lang="en-US" dirty="0"/>
              <a:t>If Team has already had Kick-Off Meeting, what new questions have been identified as a result?</a:t>
            </a:r>
          </a:p>
          <a:p>
            <a:pPr lvl="2"/>
            <a:r>
              <a:rPr lang="en-US" dirty="0"/>
              <a:t>Clearly document, review with PE then email to Client, copy your PE &amp; CE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85</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6067425" y="2606391"/>
            <a:ext cx="2476500" cy="1244090"/>
          </a:xfrm>
          <a:prstGeom prst="rect">
            <a:avLst/>
          </a:prstGeom>
        </p:spPr>
      </p:pic>
    </p:spTree>
    <p:extLst>
      <p:ext uri="{BB962C8B-B14F-4D97-AF65-F5344CB8AC3E}">
        <p14:creationId xmlns:p14="http://schemas.microsoft.com/office/powerpoint/2010/main" val="288282400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3BEDE-2156-B6E2-1D51-39446EC5FA62}"/>
              </a:ext>
            </a:extLst>
          </p:cNvPr>
          <p:cNvSpPr>
            <a:spLocks noGrp="1"/>
          </p:cNvSpPr>
          <p:nvPr>
            <p:ph type="title"/>
          </p:nvPr>
        </p:nvSpPr>
        <p:spPr/>
        <p:txBody>
          <a:bodyPr/>
          <a:lstStyle/>
          <a:p>
            <a:r>
              <a:rPr lang="en-US" dirty="0"/>
              <a:t>Requirements for your Customer Needs</a:t>
            </a:r>
          </a:p>
        </p:txBody>
      </p:sp>
      <p:sp>
        <p:nvSpPr>
          <p:cNvPr id="3" name="Content Placeholder 2">
            <a:extLst>
              <a:ext uri="{FF2B5EF4-FFF2-40B4-BE49-F238E27FC236}">
                <a16:creationId xmlns:a16="http://schemas.microsoft.com/office/drawing/2014/main" id="{7AA0C0F2-B378-565F-C970-033E5C1F2AB1}"/>
              </a:ext>
            </a:extLst>
          </p:cNvPr>
          <p:cNvSpPr>
            <a:spLocks noGrp="1"/>
          </p:cNvSpPr>
          <p:nvPr>
            <p:ph idx="1"/>
          </p:nvPr>
        </p:nvSpPr>
        <p:spPr/>
        <p:txBody>
          <a:bodyPr/>
          <a:lstStyle/>
          <a:p>
            <a:pPr marL="0" indent="0">
              <a:buNone/>
            </a:pPr>
            <a:r>
              <a:rPr lang="en-US" dirty="0"/>
              <a:t>For All Projects</a:t>
            </a:r>
          </a:p>
          <a:p>
            <a:r>
              <a:rPr lang="en-US" dirty="0"/>
              <a:t>Add measurable requirements for your needs</a:t>
            </a:r>
          </a:p>
          <a:p>
            <a:r>
              <a:rPr lang="en-US" dirty="0"/>
              <a:t>Continue to generate project questions as you go</a:t>
            </a:r>
          </a:p>
          <a:p>
            <a:endParaRPr lang="en-US" dirty="0"/>
          </a:p>
          <a:p>
            <a:endParaRPr lang="en-US" dirty="0"/>
          </a:p>
          <a:p>
            <a:pPr marL="0" indent="0">
              <a:buNone/>
            </a:pPr>
            <a:r>
              <a:rPr lang="en-US" dirty="0"/>
              <a:t>For Software Projects</a:t>
            </a:r>
          </a:p>
          <a:p>
            <a:r>
              <a:rPr lang="en-US"/>
              <a:t>Generate and document User </a:t>
            </a:r>
            <a:r>
              <a:rPr lang="en-US" dirty="0"/>
              <a:t>Stories</a:t>
            </a:r>
          </a:p>
        </p:txBody>
      </p:sp>
      <p:sp>
        <p:nvSpPr>
          <p:cNvPr id="4" name="Slide Number Placeholder 3">
            <a:extLst>
              <a:ext uri="{FF2B5EF4-FFF2-40B4-BE49-F238E27FC236}">
                <a16:creationId xmlns:a16="http://schemas.microsoft.com/office/drawing/2014/main" id="{5433A784-C459-BB80-0D19-6A7B1AB00108}"/>
              </a:ext>
            </a:extLst>
          </p:cNvPr>
          <p:cNvSpPr>
            <a:spLocks noGrp="1"/>
          </p:cNvSpPr>
          <p:nvPr>
            <p:ph type="sldNum" sz="quarter" idx="12"/>
          </p:nvPr>
        </p:nvSpPr>
        <p:spPr/>
        <p:txBody>
          <a:bodyPr/>
          <a:lstStyle/>
          <a:p>
            <a:fld id="{028FE254-016A-4E51-98AE-D4B4E3F12C32}" type="slidenum">
              <a:rPr lang="en-US" smtClean="0"/>
              <a:t>86</a:t>
            </a:fld>
            <a:endParaRPr lang="en-US" dirty="0"/>
          </a:p>
        </p:txBody>
      </p:sp>
      <p:sp>
        <p:nvSpPr>
          <p:cNvPr id="5" name="TextBox 4">
            <a:extLst>
              <a:ext uri="{FF2B5EF4-FFF2-40B4-BE49-F238E27FC236}">
                <a16:creationId xmlns:a16="http://schemas.microsoft.com/office/drawing/2014/main" id="{2711EC17-3671-719F-2AE1-125E60AC3727}"/>
              </a:ext>
            </a:extLst>
          </p:cNvPr>
          <p:cNvSpPr txBox="1"/>
          <p:nvPr/>
        </p:nvSpPr>
        <p:spPr>
          <a:xfrm>
            <a:off x="5801418" y="5620326"/>
            <a:ext cx="3342582" cy="646331"/>
          </a:xfrm>
          <a:prstGeom prst="rect">
            <a:avLst/>
          </a:prstGeom>
          <a:noFill/>
        </p:spPr>
        <p:txBody>
          <a:bodyPr wrap="none" rtlCol="0">
            <a:spAutoFit/>
          </a:bodyPr>
          <a:lstStyle/>
          <a:p>
            <a:r>
              <a:rPr lang="en-US" sz="3600" b="1" dirty="0">
                <a:solidFill>
                  <a:srgbClr val="FF0000"/>
                </a:solidFill>
              </a:rPr>
              <a:t>REWRITE THIS!!!</a:t>
            </a:r>
          </a:p>
        </p:txBody>
      </p:sp>
    </p:spTree>
    <p:extLst>
      <p:ext uri="{BB962C8B-B14F-4D97-AF65-F5344CB8AC3E}">
        <p14:creationId xmlns:p14="http://schemas.microsoft.com/office/powerpoint/2010/main" val="94537961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87</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sz="2400" dirty="0">
                <a:cs typeface="Calibri"/>
              </a:rPr>
              <a:t>Day 5 will focus on Concept Generation</a:t>
            </a:r>
          </a:p>
          <a:p>
            <a:pPr marL="0" indent="0">
              <a:buNone/>
            </a:pPr>
            <a:endParaRPr lang="en-US" sz="2400" dirty="0">
              <a:cs typeface="Calibri"/>
            </a:endParaRPr>
          </a:p>
          <a:p>
            <a:pPr lvl="1"/>
            <a:r>
              <a:rPr lang="en-US" sz="2000" dirty="0">
                <a:cs typeface="Calibri"/>
              </a:rPr>
              <a:t>Now that teams have had time to identify the Client Needs and corresponding Engineering Requirements associated with their projects, it is time to identify potential concepts to address them.</a:t>
            </a:r>
          </a:p>
          <a:p>
            <a:pPr lvl="1"/>
            <a:endParaRPr lang="en-US" sz="2000" dirty="0">
              <a:cs typeface="Calibri"/>
            </a:endParaRPr>
          </a:p>
          <a:p>
            <a:pPr lvl="1"/>
            <a:r>
              <a:rPr lang="en-US" sz="2000" dirty="0">
                <a:cs typeface="Calibri"/>
              </a:rPr>
              <a:t>The Concept Generation activity during the Day 5 on-site meeting will utilize the ideation (Post-It Note) process that we have used previously.</a:t>
            </a:r>
          </a:p>
          <a:p>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84925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9191"/>
            <a:ext cx="7886700" cy="882440"/>
          </a:xfrm>
        </p:spPr>
        <p:txBody>
          <a:bodyPr/>
          <a:lstStyle/>
          <a:p>
            <a:r>
              <a:rPr lang="en-US" dirty="0"/>
              <a:t>Action Items / Meeting Prep</a:t>
            </a:r>
            <a:br>
              <a:rPr lang="en-US" dirty="0"/>
            </a:br>
            <a:r>
              <a:rPr lang="en-US" sz="1800" dirty="0"/>
              <a:t>(to be completed </a:t>
            </a:r>
            <a:r>
              <a:rPr lang="en-US" sz="1800" b="1" dirty="0"/>
              <a:t>BEFORE Day 5</a:t>
            </a:r>
            <a:r>
              <a:rPr lang="en-US" sz="1800" dirty="0"/>
              <a:t>)</a:t>
            </a:r>
          </a:p>
        </p:txBody>
      </p:sp>
      <p:grpSp>
        <p:nvGrpSpPr>
          <p:cNvPr id="4" name="Group 3">
            <a:extLst>
              <a:ext uri="{FF2B5EF4-FFF2-40B4-BE49-F238E27FC236}">
                <a16:creationId xmlns:a16="http://schemas.microsoft.com/office/drawing/2014/main" id="{DE243860-9E6E-A654-614F-D9B069B24B7A}"/>
              </a:ext>
            </a:extLst>
          </p:cNvPr>
          <p:cNvGrpSpPr/>
          <p:nvPr/>
        </p:nvGrpSpPr>
        <p:grpSpPr>
          <a:xfrm>
            <a:off x="228600" y="900295"/>
            <a:ext cx="7945429" cy="3993373"/>
            <a:chOff x="305868" y="2331227"/>
            <a:chExt cx="7945429" cy="3993373"/>
          </a:xfrm>
        </p:grpSpPr>
        <p:sp>
          <p:nvSpPr>
            <p:cNvPr id="10" name="Content Placeholder 2"/>
            <p:cNvSpPr txBox="1">
              <a:spLocks/>
            </p:cNvSpPr>
            <p:nvPr/>
          </p:nvSpPr>
          <p:spPr>
            <a:xfrm>
              <a:off x="1519989" y="2352563"/>
              <a:ext cx="6731308" cy="1060801"/>
            </a:xfrm>
            <a:prstGeom prst="rect">
              <a:avLst/>
            </a:prstGeom>
            <a:solidFill>
              <a:schemeClr val="accent1">
                <a:lumMod val="20000"/>
                <a:lumOff val="80000"/>
              </a:schemeClr>
            </a:solidFill>
          </p:spPr>
          <p:txBody>
            <a:bodyPr vert="horz" lIns="68580" tIns="34290" rIns="68580" bIns="3429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000" b="1" dirty="0">
                  <a:solidFill>
                    <a:prstClr val="black"/>
                  </a:solidFill>
                  <a:latin typeface="Calibri" panose="020F0502020204030204"/>
                </a:rPr>
                <a:t>Team Development / Design Process Refresher</a:t>
              </a:r>
            </a:p>
            <a:p>
              <a:pPr marL="171450" indent="-171450" defTabSz="685800">
                <a:spcBef>
                  <a:spcPts val="750"/>
                </a:spcBef>
              </a:pPr>
              <a:r>
                <a:rPr lang="en-US" sz="2000" dirty="0">
                  <a:solidFill>
                    <a:prstClr val="black"/>
                  </a:solidFill>
                  <a:ea typeface="+mn-lt"/>
                  <a:cs typeface="Calibri" panose="020F0502020204030204"/>
                </a:rPr>
                <a:t>Post Team Standards Agreement to Wiki  </a:t>
              </a:r>
              <a:r>
                <a:rPr lang="en-US" sz="2000" b="1" dirty="0">
                  <a:solidFill>
                    <a:prstClr val="black"/>
                  </a:solidFill>
                  <a:ea typeface="+mn-lt"/>
                  <a:cs typeface="Calibri" panose="020F0502020204030204"/>
                </a:rPr>
                <a:t>before Day 6 </a:t>
              </a:r>
              <a:r>
                <a:rPr lang="en-US" sz="2000" dirty="0">
                  <a:solidFill>
                    <a:prstClr val="black"/>
                  </a:solidFill>
                  <a:ea typeface="+mn-lt"/>
                  <a:cs typeface="Calibri" panose="020F0502020204030204"/>
                </a:rPr>
                <a:t>[1/29 or 1/26]</a:t>
              </a:r>
            </a:p>
            <a:p>
              <a:pPr marL="171450" indent="-171450" defTabSz="685800">
                <a:spcBef>
                  <a:spcPts val="750"/>
                </a:spcBef>
              </a:pPr>
              <a:r>
                <a:rPr lang="en-US" sz="2000" dirty="0">
                  <a:solidFill>
                    <a:prstClr val="black"/>
                  </a:solidFill>
                  <a:ea typeface="+mn-lt"/>
                  <a:cs typeface="Calibri" panose="020F0502020204030204"/>
                </a:rPr>
                <a:t>Watch Concept Generation video (9 min) in preparation for Concept Generation on-site exercise</a:t>
              </a:r>
            </a:p>
            <a:p>
              <a:pPr marL="514350" lvl="1" indent="-171450" defTabSz="685800">
                <a:spcBef>
                  <a:spcPts val="375"/>
                </a:spcBef>
              </a:pPr>
              <a:r>
                <a:rPr lang="en-US" sz="1600" dirty="0">
                  <a:solidFill>
                    <a:prstClr val="black"/>
                  </a:solidFill>
                  <a:ea typeface="+mn-lt"/>
                  <a:cs typeface="Calibri" panose="020F0502020204030204"/>
                  <a:hlinkClick r:id="rId2"/>
                </a:rPr>
                <a:t>https://mediasite.mms.rpi.edu/mediasite/Play/d78db44fd9f7424b9d8f4c72857f84371d</a:t>
              </a:r>
              <a:r>
                <a:rPr lang="en-US" sz="1600" dirty="0">
                  <a:solidFill>
                    <a:prstClr val="black"/>
                  </a:solidFill>
                  <a:ea typeface="+mn-lt"/>
                  <a:cs typeface="Calibri" panose="020F0502020204030204"/>
                </a:rPr>
                <a:t>  </a:t>
              </a:r>
              <a:endParaRPr lang="en-US" sz="1600" dirty="0">
                <a:solidFill>
                  <a:prstClr val="black"/>
                </a:solidFill>
                <a:latin typeface="Calibri" panose="020F0502020204030204"/>
                <a:ea typeface="+mn-lt"/>
                <a:cs typeface="Calibri" panose="020F0502020204030204"/>
              </a:endParaRPr>
            </a:p>
            <a:p>
              <a:pPr marL="171450" indent="-171450" defTabSz="685800">
                <a:spcBef>
                  <a:spcPts val="750"/>
                </a:spcBef>
              </a:pPr>
              <a:endParaRPr lang="en-US" sz="1400" dirty="0">
                <a:solidFill>
                  <a:prstClr val="black"/>
                </a:solidFill>
              </a:endParaRPr>
            </a:p>
            <a:p>
              <a:pPr marL="57150" indent="-171450" defTabSz="685800">
                <a:spcBef>
                  <a:spcPts val="375"/>
                </a:spcBef>
              </a:pPr>
              <a:endParaRPr lang="en-US" sz="1150" dirty="0">
                <a:solidFill>
                  <a:prstClr val="black"/>
                </a:solidFill>
                <a:latin typeface="Calibri" panose="020F0502020204030204"/>
                <a:cs typeface="Calibri"/>
              </a:endParaRPr>
            </a:p>
          </p:txBody>
        </p:sp>
        <p:sp>
          <p:nvSpPr>
            <p:cNvPr id="11" name="Content Placeholder 2"/>
            <p:cNvSpPr txBox="1">
              <a:spLocks/>
            </p:cNvSpPr>
            <p:nvPr/>
          </p:nvSpPr>
          <p:spPr>
            <a:xfrm>
              <a:off x="1519989" y="3415216"/>
              <a:ext cx="6731308" cy="2909384"/>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ea typeface="+mn-lt"/>
                  <a:cs typeface="Calibri" panose="020F0502020204030204"/>
                </a:rPr>
                <a:t>Contact your PE if you are having trouble installing or using subversion</a:t>
              </a:r>
            </a:p>
            <a:p>
              <a:pPr marL="628650" lvl="1" indent="-171450" defTabSz="685800">
                <a:spcBef>
                  <a:spcPts val="750"/>
                </a:spcBef>
              </a:pPr>
              <a:r>
                <a:rPr lang="en-US" sz="1000" dirty="0">
                  <a:solidFill>
                    <a:prstClr val="black"/>
                  </a:solidFill>
                  <a:ea typeface="+mn-lt"/>
                  <a:cs typeface="Calibri" panose="020F0502020204030204"/>
                  <a:hlinkClick r:id="rId3"/>
                </a:rPr>
                <a:t>https://designlab.eng.rpi.edu/edn/projects/capstone-support-dev/wiki/Subversion</a:t>
              </a:r>
              <a:r>
                <a:rPr lang="en-US" sz="1000" dirty="0">
                  <a:solidFill>
                    <a:prstClr val="black"/>
                  </a:solidFill>
                  <a:ea typeface="+mn-lt"/>
                  <a:cs typeface="Calibri" panose="020F0502020204030204"/>
                </a:rPr>
                <a:t> </a:t>
              </a:r>
            </a:p>
            <a:p>
              <a:pPr marL="171450" indent="-171450" defTabSz="685800">
                <a:spcBef>
                  <a:spcPts val="750"/>
                </a:spcBef>
              </a:pPr>
              <a:r>
                <a:rPr lang="en-US" sz="1400" dirty="0">
                  <a:solidFill>
                    <a:prstClr val="black"/>
                  </a:solidFill>
                  <a:ea typeface="+mn-lt"/>
                  <a:cs typeface="Calibri" panose="020F0502020204030204"/>
                </a:rPr>
                <a:t>Complete the Online Safety Training in Percipio by Day 6 [1/29 or 1/26] </a:t>
              </a:r>
              <a:r>
                <a:rPr lang="en-US" sz="1400" dirty="0">
                  <a:solidFill>
                    <a:prstClr val="black"/>
                  </a:solidFill>
                  <a:latin typeface="Calibri" panose="020F0502020204030204"/>
                  <a:ea typeface="+mn-lt"/>
                  <a:cs typeface="Calibri" panose="020F0502020204030204"/>
                </a:rPr>
                <a:t> </a:t>
              </a:r>
              <a:endParaRPr lang="en-US" sz="1400" dirty="0">
                <a:solidFill>
                  <a:prstClr val="black"/>
                </a:solidFill>
                <a:ea typeface="+mn-lt"/>
                <a:cs typeface="Calibri" panose="020F0502020204030204"/>
              </a:endParaRPr>
            </a:p>
            <a:p>
              <a:pPr marL="514350" lvl="1"/>
              <a:r>
                <a:rPr lang="en-US" sz="1300" u="sng" dirty="0">
                  <a:hlinkClick r:id="rId4"/>
                </a:rPr>
                <a:t>https://rpi.percipio.com/</a:t>
              </a:r>
              <a:endParaRPr lang="en-US" sz="1300" dirty="0"/>
            </a:p>
            <a:p>
              <a:pPr marL="514350" lvl="1" indent="-214313" defTabSz="685800">
                <a:spcBef>
                  <a:spcPts val="375"/>
                </a:spcBef>
              </a:pPr>
              <a:r>
                <a:rPr lang="en-US" sz="1400" dirty="0">
                  <a:solidFill>
                    <a:prstClr val="black"/>
                  </a:solidFill>
                  <a:latin typeface="Calibri" panose="020F0502020204030204"/>
                  <a:cs typeface="Calibri"/>
                </a:rPr>
                <a:t>Rensselaer Manufacturing and Prototyping Laboratories - Safety Orientation-4.0</a:t>
              </a:r>
            </a:p>
            <a:p>
              <a:pPr marL="514350" lvl="1" indent="-214313" defTabSz="685800">
                <a:spcBef>
                  <a:spcPts val="375"/>
                </a:spcBef>
              </a:pPr>
              <a:r>
                <a:rPr lang="en-US" sz="1400" dirty="0">
                  <a:solidFill>
                    <a:prstClr val="black"/>
                  </a:solidFill>
                  <a:ea typeface="+mn-lt"/>
                  <a:cs typeface="Calibri" panose="020F0502020204030204"/>
                </a:rPr>
                <a:t>Instructions - </a:t>
              </a:r>
              <a:r>
                <a:rPr lang="en-US" sz="1000" dirty="0">
                  <a:solidFill>
                    <a:prstClr val="black"/>
                  </a:solidFill>
                  <a:ea typeface="+mn-lt"/>
                  <a:cs typeface="Calibri" panose="020F0502020204030204"/>
                  <a:hlinkClick r:id="rId5"/>
                </a:rPr>
                <a:t>https://designlab.eng.rpi.edu/edn/projects/capstone-support-dev/repository/112/raw/Course%20Documents/RMPL%20Safety%20Module%20Completion%20Instructions-Percipio%20.pdf</a:t>
              </a:r>
              <a:endParaRPr lang="en-US" sz="1000" dirty="0">
                <a:solidFill>
                  <a:prstClr val="black"/>
                </a:solidFill>
                <a:ea typeface="+mn-lt"/>
                <a:cs typeface="Calibri" panose="020F0502020204030204"/>
              </a:endParaRPr>
            </a:p>
            <a:p>
              <a:pPr marL="514350" lvl="1" indent="-214313" defTabSz="685800">
                <a:spcBef>
                  <a:spcPts val="375"/>
                </a:spcBef>
              </a:pPr>
              <a:r>
                <a:rPr lang="en-US" sz="1400" dirty="0">
                  <a:solidFill>
                    <a:prstClr val="black"/>
                  </a:solidFill>
                  <a:ea typeface="+mn-lt"/>
                  <a:cs typeface="Calibri" panose="020F0502020204030204"/>
                </a:rPr>
                <a:t>Post completed safety certificate in a thread in the Project Management Forum</a:t>
              </a:r>
            </a:p>
            <a:p>
              <a:pPr marL="57150" indent="-214313" defTabSz="685800">
                <a:spcBef>
                  <a:spcPts val="375"/>
                </a:spcBef>
              </a:pPr>
              <a:r>
                <a:rPr lang="en-US" sz="1400" dirty="0">
                  <a:solidFill>
                    <a:prstClr val="black"/>
                  </a:solidFill>
                  <a:ea typeface="+mn-lt"/>
                  <a:cs typeface="Calibri" panose="020F0502020204030204"/>
                </a:rPr>
                <a:t>Post minutes from Client Meeting to Project Management forum</a:t>
              </a:r>
              <a:endParaRPr lang="en-US" sz="1000" dirty="0">
                <a:solidFill>
                  <a:prstClr val="black"/>
                </a:solidFill>
                <a:ea typeface="+mn-lt"/>
                <a:cs typeface="Calibri" panose="020F0502020204030204"/>
              </a:endParaRPr>
            </a:p>
          </p:txBody>
        </p:sp>
        <p:sp>
          <p:nvSpPr>
            <p:cNvPr id="9" name="Oval 8"/>
            <p:cNvSpPr/>
            <p:nvPr/>
          </p:nvSpPr>
          <p:spPr>
            <a:xfrm>
              <a:off x="354835" y="2331227"/>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05868" y="4168259"/>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grpSp>
      <p:grpSp>
        <p:nvGrpSpPr>
          <p:cNvPr id="3" name="Group 2">
            <a:extLst>
              <a:ext uri="{FF2B5EF4-FFF2-40B4-BE49-F238E27FC236}">
                <a16:creationId xmlns:a16="http://schemas.microsoft.com/office/drawing/2014/main" id="{60965D68-03A1-CDC8-92F7-A7EEA2497592}"/>
              </a:ext>
            </a:extLst>
          </p:cNvPr>
          <p:cNvGrpSpPr/>
          <p:nvPr/>
        </p:nvGrpSpPr>
        <p:grpSpPr>
          <a:xfrm>
            <a:off x="325199" y="4893668"/>
            <a:ext cx="7848830" cy="1721970"/>
            <a:chOff x="402467" y="921631"/>
            <a:chExt cx="7848830" cy="1721970"/>
          </a:xfrm>
        </p:grpSpPr>
        <p:sp>
          <p:nvSpPr>
            <p:cNvPr id="8" name="Content Placeholder 2"/>
            <p:cNvSpPr txBox="1">
              <a:spLocks/>
            </p:cNvSpPr>
            <p:nvPr/>
          </p:nvSpPr>
          <p:spPr>
            <a:xfrm>
              <a:off x="1519989" y="921631"/>
              <a:ext cx="6731308" cy="1721970"/>
            </a:xfrm>
            <a:prstGeom prst="rect">
              <a:avLst/>
            </a:prstGeom>
            <a:solidFill>
              <a:schemeClr val="accent4">
                <a:lumMod val="20000"/>
                <a:lumOff val="80000"/>
              </a:schemeClr>
            </a:solidFill>
          </p:spPr>
          <p:txBody>
            <a:bodyPr vert="horz" lIns="68580" tIns="34290" rIns="68580" bIns="3429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lnSpc>
                  <a:spcPct val="100000"/>
                </a:lnSpc>
                <a:spcBef>
                  <a:spcPts val="600"/>
                </a:spcBef>
                <a:buNone/>
              </a:pPr>
              <a:r>
                <a:rPr lang="en-US" sz="1600" b="1" dirty="0">
                  <a:solidFill>
                    <a:prstClr val="black"/>
                  </a:solidFill>
                  <a:latin typeface="Calibri" panose="020F0502020204030204"/>
                  <a:cs typeface="Calibri"/>
                </a:rPr>
                <a:t>Project Technical Work</a:t>
              </a:r>
            </a:p>
            <a:p>
              <a:pPr marL="171450" indent="-171450" defTabSz="685800">
                <a:lnSpc>
                  <a:spcPct val="100000"/>
                </a:lnSpc>
                <a:spcBef>
                  <a:spcPts val="600"/>
                </a:spcBef>
              </a:pPr>
              <a:r>
                <a:rPr lang="en-US" sz="1400" dirty="0">
                  <a:latin typeface="Calibri" panose="020F0502020204030204"/>
                  <a:cs typeface="Calibri"/>
                </a:rPr>
                <a:t>Evaluate your current Needs &amp; Requirements workbook against the rubric</a:t>
              </a:r>
            </a:p>
            <a:p>
              <a:pPr marL="628650" lvl="1" indent="-171450" defTabSz="685800">
                <a:lnSpc>
                  <a:spcPct val="100000"/>
                </a:lnSpc>
                <a:spcBef>
                  <a:spcPts val="600"/>
                </a:spcBef>
              </a:pPr>
              <a:r>
                <a:rPr lang="en-US" sz="1050" dirty="0">
                  <a:latin typeface="Calibri" panose="020F0502020204030204"/>
                  <a:cs typeface="Calibri"/>
                  <a:hlinkClick r:id="rId6"/>
                </a:rPr>
                <a:t>https://designlab.eng.rpi.edu/edn/projects/capstone-support-dev/repository/112/entry/Rubrics/Needs%20and%20Requirements%20rubric.docx</a:t>
              </a:r>
              <a:r>
                <a:rPr lang="en-US" sz="1050" dirty="0">
                  <a:latin typeface="Calibri" panose="020F0502020204030204"/>
                  <a:cs typeface="Calibri"/>
                </a:rPr>
                <a:t> </a:t>
              </a:r>
            </a:p>
            <a:p>
              <a:pPr marL="628650" lvl="1" indent="-171450" defTabSz="685800">
                <a:lnSpc>
                  <a:spcPct val="100000"/>
                </a:lnSpc>
                <a:spcBef>
                  <a:spcPts val="600"/>
                </a:spcBef>
              </a:pPr>
              <a:r>
                <a:rPr lang="en-US" sz="1050" dirty="0">
                  <a:latin typeface="Calibri" panose="020F0502020204030204"/>
                  <a:cs typeface="Calibri"/>
                </a:rPr>
                <a:t>Each team member shall post their observations/comments in the Needs &amp; Requirements Design Forum Thread</a:t>
              </a:r>
            </a:p>
            <a:p>
              <a:pPr marL="628650" lvl="1" indent="-171450" defTabSz="685800">
                <a:lnSpc>
                  <a:spcPct val="100000"/>
                </a:lnSpc>
                <a:spcBef>
                  <a:spcPts val="600"/>
                </a:spcBef>
              </a:pPr>
              <a:r>
                <a:rPr lang="en-US" sz="1050" dirty="0">
                  <a:solidFill>
                    <a:prstClr val="black"/>
                  </a:solidFill>
                  <a:latin typeface="Calibri" panose="020F0502020204030204"/>
                  <a:ea typeface="+mn-lt"/>
                  <a:cs typeface="Calibri" panose="020F0502020204030204"/>
                </a:rPr>
                <a:t>Update Needs/</a:t>
              </a:r>
              <a:r>
                <a:rPr lang="en-US" sz="1050" dirty="0" err="1">
                  <a:solidFill>
                    <a:prstClr val="black"/>
                  </a:solidFill>
                  <a:latin typeface="Calibri" panose="020F0502020204030204"/>
                  <a:ea typeface="+mn-lt"/>
                  <a:cs typeface="Calibri" panose="020F0502020204030204"/>
                </a:rPr>
                <a:t>Reqs</a:t>
              </a:r>
              <a:r>
                <a:rPr lang="en-US" sz="1050" dirty="0">
                  <a:solidFill>
                    <a:prstClr val="black"/>
                  </a:solidFill>
                  <a:latin typeface="Calibri" panose="020F0502020204030204"/>
                  <a:ea typeface="+mn-lt"/>
                  <a:cs typeface="Calibri" panose="020F0502020204030204"/>
                </a:rPr>
                <a:t> Workbook based on feedback and post to Repository</a:t>
              </a:r>
            </a:p>
            <a:p>
              <a:pPr marL="171450" indent="-171450" defTabSz="685800">
                <a:lnSpc>
                  <a:spcPct val="100000"/>
                </a:lnSpc>
                <a:spcBef>
                  <a:spcPts val="600"/>
                </a:spcBef>
              </a:pPr>
              <a:r>
                <a:rPr lang="en-US" sz="1450" dirty="0">
                  <a:solidFill>
                    <a:prstClr val="black"/>
                  </a:solidFill>
                  <a:latin typeface="Calibri" panose="020F0502020204030204"/>
                  <a:ea typeface="+mn-lt"/>
                  <a:cs typeface="Calibri" panose="020F0502020204030204"/>
                </a:rPr>
                <a:t>Post results of product Benchmarking to Background Info forum</a:t>
              </a:r>
            </a:p>
          </p:txBody>
        </p:sp>
        <p:sp>
          <p:nvSpPr>
            <p:cNvPr id="13" name="Rectangle 12"/>
            <p:cNvSpPr/>
            <p:nvPr/>
          </p:nvSpPr>
          <p:spPr>
            <a:xfrm>
              <a:off x="402467" y="1317425"/>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grpSp>
      <p:sp>
        <p:nvSpPr>
          <p:cNvPr id="14" name="Slide Number Placeholder 2"/>
          <p:cNvSpPr>
            <a:spLocks noGrp="1"/>
          </p:cNvSpPr>
          <p:nvPr>
            <p:ph type="sldNum" sz="quarter" idx="12"/>
          </p:nvPr>
        </p:nvSpPr>
        <p:spPr>
          <a:xfrm>
            <a:off x="6457950" y="6035675"/>
            <a:ext cx="2057400" cy="365125"/>
          </a:xfrm>
        </p:spPr>
        <p:txBody>
          <a:bodyPr/>
          <a:lstStyle/>
          <a:p>
            <a:fld id="{028FE254-016A-4E51-98AE-D4B4E3F12C32}" type="slidenum">
              <a:rPr lang="en-US" sz="1200" smtClean="0"/>
              <a:t>89</a:t>
            </a:fld>
            <a:endParaRPr lang="en-US" sz="1200" dirty="0"/>
          </a:p>
        </p:txBody>
      </p:sp>
      <p:sp>
        <p:nvSpPr>
          <p:cNvPr id="15" name="Callout: Bent Line with Border and Accent Bar 14">
            <a:extLst>
              <a:ext uri="{FF2B5EF4-FFF2-40B4-BE49-F238E27FC236}">
                <a16:creationId xmlns:a16="http://schemas.microsoft.com/office/drawing/2014/main" id="{4266A300-59F9-4C72-B46F-E04D4E45C176}"/>
              </a:ext>
            </a:extLst>
          </p:cNvPr>
          <p:cNvSpPr/>
          <p:nvPr/>
        </p:nvSpPr>
        <p:spPr>
          <a:xfrm>
            <a:off x="8382000" y="228600"/>
            <a:ext cx="1600200" cy="16002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Need to note that the N&amp;R spreadsheet will be GRADED</a:t>
            </a:r>
          </a:p>
        </p:txBody>
      </p:sp>
    </p:spTree>
    <p:extLst>
      <p:ext uri="{BB962C8B-B14F-4D97-AF65-F5344CB8AC3E}">
        <p14:creationId xmlns:p14="http://schemas.microsoft.com/office/powerpoint/2010/main" val="2935553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90</a:t>
            </a:fld>
            <a:endParaRPr lang="en-US" sz="1200" dirty="0"/>
          </a:p>
        </p:txBody>
      </p:sp>
      <p:sp>
        <p:nvSpPr>
          <p:cNvPr id="9" name="TextBox 8"/>
          <p:cNvSpPr txBox="1"/>
          <p:nvPr/>
        </p:nvSpPr>
        <p:spPr>
          <a:xfrm>
            <a:off x="88369" y="5343328"/>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11" name="Picture 10" descr="A screenshot of a chart&#10;&#10;Description automatically generated">
            <a:extLst>
              <a:ext uri="{FF2B5EF4-FFF2-40B4-BE49-F238E27FC236}">
                <a16:creationId xmlns:a16="http://schemas.microsoft.com/office/drawing/2014/main" id="{E294B93D-F5EA-9EAF-5A89-25FEECBDC8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939" y="1841938"/>
            <a:ext cx="7332121" cy="3379449"/>
          </a:xfrm>
          <a:prstGeom prst="rect">
            <a:avLst/>
          </a:prstGeom>
        </p:spPr>
      </p:pic>
      <p:sp>
        <p:nvSpPr>
          <p:cNvPr id="4" name="Callout: Bent Line with Border and Accent Bar 3">
            <a:extLst>
              <a:ext uri="{FF2B5EF4-FFF2-40B4-BE49-F238E27FC236}">
                <a16:creationId xmlns:a16="http://schemas.microsoft.com/office/drawing/2014/main" id="{BC5489BD-FD4E-A627-FDC2-032765719415}"/>
              </a:ext>
            </a:extLst>
          </p:cNvPr>
          <p:cNvSpPr/>
          <p:nvPr/>
        </p:nvSpPr>
        <p:spPr>
          <a:xfrm>
            <a:off x="8305800" y="3080027"/>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w/ new image</a:t>
            </a:r>
          </a:p>
        </p:txBody>
      </p:sp>
    </p:spTree>
    <p:extLst>
      <p:ext uri="{BB962C8B-B14F-4D97-AF65-F5344CB8AC3E}">
        <p14:creationId xmlns:p14="http://schemas.microsoft.com/office/powerpoint/2010/main" val="229045761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088367" y="3958787"/>
            <a:ext cx="3534264" cy="646331"/>
          </a:xfrm>
          <a:prstGeom prst="rect">
            <a:avLst/>
          </a:prstGeom>
          <a:noFill/>
          <a:ln w="28575">
            <a:solidFill>
              <a:srgbClr val="00B050"/>
            </a:solidFill>
          </a:ln>
        </p:spPr>
        <p:txBody>
          <a:bodyPr wrap="square" rtlCol="0">
            <a:spAutoFit/>
          </a:bodyPr>
          <a:lstStyle/>
          <a:p>
            <a:pPr algn="ctr"/>
            <a:r>
              <a:rPr lang="en-US" dirty="0"/>
              <a:t>Days 8-10 – Project Planning and </a:t>
            </a:r>
            <a:r>
              <a:rPr lang="en-US" dirty="0">
                <a:highlight>
                  <a:srgbClr val="00FF00"/>
                </a:highlight>
              </a:rPr>
              <a:t>Communication Skills?</a:t>
            </a:r>
          </a:p>
        </p:txBody>
      </p:sp>
      <p:sp>
        <p:nvSpPr>
          <p:cNvPr id="2" name="Title 1"/>
          <p:cNvSpPr>
            <a:spLocks noGrp="1"/>
          </p:cNvSpPr>
          <p:nvPr>
            <p:ph type="title"/>
          </p:nvPr>
        </p:nvSpPr>
        <p:spPr/>
        <p:txBody>
          <a:bodyPr>
            <a:normAutofit/>
          </a:bodyPr>
          <a:lstStyle/>
          <a:p>
            <a:pPr algn="ctr"/>
            <a:r>
              <a:rPr lang="en-US" sz="3200" dirty="0"/>
              <a:t>Engineering Design Process Progression</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10632863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10 min – Concept Generation 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Where do concept ideas come from?</a:t>
            </a:r>
          </a:p>
          <a:p>
            <a:r>
              <a:rPr lang="en-US" sz="2800" dirty="0"/>
              <a:t>Need more </a:t>
            </a:r>
          </a:p>
          <a:p>
            <a:r>
              <a:rPr lang="en-US" sz="2800" dirty="0"/>
              <a:t>Example of Internal Search?</a:t>
            </a:r>
          </a:p>
          <a:p>
            <a:r>
              <a:rPr lang="en-US" sz="2800" dirty="0"/>
              <a:t>Example of External Search?</a:t>
            </a:r>
          </a:p>
          <a:p>
            <a:r>
              <a:rPr lang="en-US" sz="2800" dirty="0" err="1"/>
              <a:t>adssd</a:t>
            </a:r>
            <a:endParaRPr lang="en-US" sz="28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92</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4469607"/>
            <a:ext cx="2362200" cy="1771650"/>
          </a:xfrm>
          <a:prstGeom prst="rect">
            <a:avLst/>
          </a:prstGeom>
        </p:spPr>
      </p:pic>
    </p:spTree>
    <p:extLst>
      <p:ext uri="{BB962C8B-B14F-4D97-AF65-F5344CB8AC3E}">
        <p14:creationId xmlns:p14="http://schemas.microsoft.com/office/powerpoint/2010/main" val="3935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60 min - Concept Generation</a:t>
            </a:r>
          </a:p>
        </p:txBody>
      </p:sp>
      <p:sp>
        <p:nvSpPr>
          <p:cNvPr id="3" name="Content Placeholder 2"/>
          <p:cNvSpPr>
            <a:spLocks noGrp="1"/>
          </p:cNvSpPr>
          <p:nvPr>
            <p:ph idx="1"/>
          </p:nvPr>
        </p:nvSpPr>
        <p:spPr>
          <a:xfrm>
            <a:off x="628650" y="1443037"/>
            <a:ext cx="7886700" cy="4805363"/>
          </a:xfrm>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needs/reqs </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2363877"/>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25 min – Research on Existing Technology</a:t>
            </a:r>
          </a:p>
        </p:txBody>
      </p:sp>
      <p:sp>
        <p:nvSpPr>
          <p:cNvPr id="3" name="Content Placeholder 2"/>
          <p:cNvSpPr>
            <a:spLocks noGrp="1"/>
          </p:cNvSpPr>
          <p:nvPr>
            <p:ph idx="1"/>
          </p:nvPr>
        </p:nvSpPr>
        <p:spPr>
          <a:xfrm>
            <a:off x="628650" y="1443037"/>
            <a:ext cx="7886700" cy="4805363"/>
          </a:xfrm>
        </p:spPr>
        <p:txBody>
          <a:bodyPr>
            <a:normAutofit/>
          </a:bodyPr>
          <a:lstStyle/>
          <a:p>
            <a:pPr marL="457200" lvl="1" indent="0">
              <a:buNone/>
            </a:pPr>
            <a:r>
              <a:rPr lang="en-US" dirty="0"/>
              <a:t>Research existing technologies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94</a:t>
            </a:fld>
            <a:endParaRPr lang="en-US" sz="1200" dirty="0"/>
          </a:p>
        </p:txBody>
      </p:sp>
      <p:sp>
        <p:nvSpPr>
          <p:cNvPr id="4" name="Callout: Bent Line with Border and Accent Bar 3">
            <a:extLst>
              <a:ext uri="{FF2B5EF4-FFF2-40B4-BE49-F238E27FC236}">
                <a16:creationId xmlns:a16="http://schemas.microsoft.com/office/drawing/2014/main" id="{446BF80C-B09A-4B88-6256-B9FBA115E13F}"/>
              </a:ext>
            </a:extLst>
          </p:cNvPr>
          <p:cNvSpPr/>
          <p:nvPr/>
        </p:nvSpPr>
        <p:spPr>
          <a:xfrm>
            <a:off x="6915150" y="4267200"/>
            <a:ext cx="1600200" cy="16002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Needs more work</a:t>
            </a:r>
          </a:p>
        </p:txBody>
      </p:sp>
    </p:spTree>
    <p:extLst>
      <p:ext uri="{BB962C8B-B14F-4D97-AF65-F5344CB8AC3E}">
        <p14:creationId xmlns:p14="http://schemas.microsoft.com/office/powerpoint/2010/main" val="167544124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Create Forum Threads</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Project Work</a:t>
            </a:r>
          </a:p>
        </p:txBody>
      </p:sp>
      <p:sp>
        <p:nvSpPr>
          <p:cNvPr id="3" name="Content Placeholder 2"/>
          <p:cNvSpPr>
            <a:spLocks noGrp="1"/>
          </p:cNvSpPr>
          <p:nvPr>
            <p:ph idx="1"/>
          </p:nvPr>
        </p:nvSpPr>
        <p:spPr/>
        <p:txBody>
          <a:bodyPr>
            <a:normAutofit fontScale="92500"/>
          </a:bodyPr>
          <a:lstStyle/>
          <a:p>
            <a:r>
              <a:rPr lang="en-US" dirty="0"/>
              <a:t>Work on project</a:t>
            </a:r>
          </a:p>
          <a:p>
            <a:endParaRPr lang="en-US" dirty="0"/>
          </a:p>
          <a:p>
            <a:r>
              <a:rPr lang="en-US" dirty="0"/>
              <a:t>Someone should take notes of meeting discussion</a:t>
            </a:r>
          </a:p>
          <a:p>
            <a:pPr marL="514350" lvl="2">
              <a:spcBef>
                <a:spcPts val="750"/>
              </a:spcBef>
            </a:pPr>
            <a:r>
              <a:rPr lang="en-US" sz="1800" dirty="0"/>
              <a:t>NOT as Word document, simply as plain text in Forum post.</a:t>
            </a:r>
          </a:p>
          <a:p>
            <a:pPr marL="171450" lvl="1">
              <a:spcBef>
                <a:spcPts val="750"/>
              </a:spcBef>
            </a:pPr>
            <a:r>
              <a:rPr lang="en-US" sz="2100" dirty="0"/>
              <a:t>Meeting Minutes instructions and template </a:t>
            </a:r>
            <a:r>
              <a:rPr lang="en-US" sz="1400" dirty="0">
                <a:hlinkClick r:id="rId2"/>
              </a:rPr>
              <a:t>https://designlab.eng.rpi.edu/edn/projects/capstone-support-dev/wiki/Meeting_Minutes</a:t>
            </a:r>
            <a:r>
              <a:rPr lang="en-US" sz="1400" dirty="0"/>
              <a:t> </a:t>
            </a:r>
          </a:p>
          <a:p>
            <a:r>
              <a:rPr lang="en-US" dirty="0"/>
              <a:t>Post your meeting minutes AT END of the meeting to Forums –&gt; Project Mgmt</a:t>
            </a:r>
          </a:p>
          <a:p>
            <a:pPr lvl="1"/>
            <a:r>
              <a:rPr lang="en-US" sz="2100" dirty="0"/>
              <a:t>Others can reply to post with any corrections or additional information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96</a:t>
            </a:fld>
            <a:endParaRPr lang="en-US" sz="1200" dirty="0"/>
          </a:p>
        </p:txBody>
      </p:sp>
    </p:spTree>
    <p:extLst>
      <p:ext uri="{BB962C8B-B14F-4D97-AF65-F5344CB8AC3E}">
        <p14:creationId xmlns:p14="http://schemas.microsoft.com/office/powerpoint/2010/main" val="79723720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4430E6-B894-FC23-3318-C115B0CEEDF7}"/>
              </a:ext>
            </a:extLst>
          </p:cNvPr>
          <p:cNvSpPr>
            <a:spLocks noGrp="1"/>
          </p:cNvSpPr>
          <p:nvPr>
            <p:ph type="title"/>
          </p:nvPr>
        </p:nvSpPr>
        <p:spPr/>
        <p:txBody>
          <a:bodyPr/>
          <a:lstStyle/>
          <a:p>
            <a:r>
              <a:rPr lang="en-US" dirty="0"/>
              <a:t>30 mins - Needs and Requirements</a:t>
            </a:r>
          </a:p>
        </p:txBody>
      </p:sp>
      <p:sp>
        <p:nvSpPr>
          <p:cNvPr id="5" name="Content Placeholder 4">
            <a:extLst>
              <a:ext uri="{FF2B5EF4-FFF2-40B4-BE49-F238E27FC236}">
                <a16:creationId xmlns:a16="http://schemas.microsoft.com/office/drawing/2014/main" id="{107F0BB9-A619-BBD5-4336-D4713EA82DDD}"/>
              </a:ext>
            </a:extLst>
          </p:cNvPr>
          <p:cNvSpPr>
            <a:spLocks noGrp="1"/>
          </p:cNvSpPr>
          <p:nvPr>
            <p:ph idx="1"/>
          </p:nvPr>
        </p:nvSpPr>
        <p:spPr/>
        <p:txBody>
          <a:bodyPr>
            <a:normAutofit/>
          </a:bodyPr>
          <a:lstStyle/>
          <a:p>
            <a:pPr marL="0" indent="0">
              <a:buNone/>
            </a:pPr>
            <a:r>
              <a:rPr lang="en-US" dirty="0"/>
              <a:t>You currently have / have done:</a:t>
            </a:r>
          </a:p>
          <a:p>
            <a:r>
              <a:rPr lang="en-US" dirty="0"/>
              <a:t>Initial Project Description</a:t>
            </a:r>
          </a:p>
          <a:p>
            <a:r>
              <a:rPr lang="en-US" dirty="0"/>
              <a:t>List of Questions Based on the Project Description</a:t>
            </a:r>
          </a:p>
          <a:p>
            <a:r>
              <a:rPr lang="en-US" dirty="0"/>
              <a:t>Team Ideation Poster</a:t>
            </a:r>
          </a:p>
          <a:p>
            <a:r>
              <a:rPr lang="en-US" dirty="0"/>
              <a:t>PE Discussion on the Project Description</a:t>
            </a:r>
          </a:p>
          <a:p>
            <a:r>
              <a:rPr lang="en-US" dirty="0"/>
              <a:t>Draft Needs and Requirements Spreadsheet</a:t>
            </a:r>
          </a:p>
          <a:p>
            <a:r>
              <a:rPr lang="en-US" dirty="0"/>
              <a:t>Project Kick-off Meeting</a:t>
            </a:r>
          </a:p>
        </p:txBody>
      </p:sp>
      <p:sp>
        <p:nvSpPr>
          <p:cNvPr id="7" name="TextBox 6">
            <a:extLst>
              <a:ext uri="{FF2B5EF4-FFF2-40B4-BE49-F238E27FC236}">
                <a16:creationId xmlns:a16="http://schemas.microsoft.com/office/drawing/2014/main" id="{8FF64B82-D456-E6BB-F239-668D15532426}"/>
              </a:ext>
            </a:extLst>
          </p:cNvPr>
          <p:cNvSpPr txBox="1"/>
          <p:nvPr/>
        </p:nvSpPr>
        <p:spPr>
          <a:xfrm>
            <a:off x="815340" y="5264081"/>
            <a:ext cx="7513320"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pPr algn="ctr"/>
            <a:r>
              <a:rPr lang="en-US" sz="2400" dirty="0"/>
              <a:t>Goal - Enhance the Needs and Requirements Spreadsheet</a:t>
            </a:r>
          </a:p>
        </p:txBody>
      </p:sp>
      <p:sp>
        <p:nvSpPr>
          <p:cNvPr id="2" name="Slide Number Placeholder 1">
            <a:extLst>
              <a:ext uri="{FF2B5EF4-FFF2-40B4-BE49-F238E27FC236}">
                <a16:creationId xmlns:a16="http://schemas.microsoft.com/office/drawing/2014/main" id="{6326F762-54BD-EE9F-2809-D37C32D51DD2}"/>
              </a:ext>
            </a:extLst>
          </p:cNvPr>
          <p:cNvSpPr>
            <a:spLocks noGrp="1"/>
          </p:cNvSpPr>
          <p:nvPr>
            <p:ph type="sldNum" sz="quarter" idx="12"/>
          </p:nvPr>
        </p:nvSpPr>
        <p:spPr/>
        <p:txBody>
          <a:bodyPr/>
          <a:lstStyle/>
          <a:p>
            <a:fld id="{CC48B151-73E6-4005-9E41-BAC149615E2B}" type="slidenum">
              <a:rPr lang="en-US" smtClean="0"/>
              <a:t>97</a:t>
            </a:fld>
            <a:endParaRPr lang="en-US" dirty="0"/>
          </a:p>
        </p:txBody>
      </p:sp>
      <p:sp>
        <p:nvSpPr>
          <p:cNvPr id="3" name="Callout: Bent Line with Border and Accent Bar 2">
            <a:extLst>
              <a:ext uri="{FF2B5EF4-FFF2-40B4-BE49-F238E27FC236}">
                <a16:creationId xmlns:a16="http://schemas.microsoft.com/office/drawing/2014/main" id="{D430F794-A2FA-DE06-38BD-5E4CC14BCB7D}"/>
              </a:ext>
            </a:extLst>
          </p:cNvPr>
          <p:cNvSpPr/>
          <p:nvPr/>
        </p:nvSpPr>
        <p:spPr>
          <a:xfrm>
            <a:off x="8305800" y="3080027"/>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Move this N&amp;R content to Wiki – next 15 slides</a:t>
            </a:r>
          </a:p>
        </p:txBody>
      </p:sp>
    </p:spTree>
    <p:extLst>
      <p:ext uri="{BB962C8B-B14F-4D97-AF65-F5344CB8AC3E}">
        <p14:creationId xmlns:p14="http://schemas.microsoft.com/office/powerpoint/2010/main" val="126515295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AA493-FE37-A5CC-585B-60AC68977C9D}"/>
              </a:ext>
            </a:extLst>
          </p:cNvPr>
          <p:cNvSpPr>
            <a:spLocks noGrp="1"/>
          </p:cNvSpPr>
          <p:nvPr>
            <p:ph type="title"/>
          </p:nvPr>
        </p:nvSpPr>
        <p:spPr/>
        <p:txBody>
          <a:bodyPr/>
          <a:lstStyle/>
          <a:p>
            <a:r>
              <a:rPr lang="en-US" dirty="0"/>
              <a:t>Making Strong Needs and Requirements</a:t>
            </a:r>
          </a:p>
        </p:txBody>
      </p:sp>
      <p:sp>
        <p:nvSpPr>
          <p:cNvPr id="3" name="Content Placeholder 2">
            <a:extLst>
              <a:ext uri="{FF2B5EF4-FFF2-40B4-BE49-F238E27FC236}">
                <a16:creationId xmlns:a16="http://schemas.microsoft.com/office/drawing/2014/main" id="{1F280A3F-EECF-21D8-9367-202DB32861E0}"/>
              </a:ext>
            </a:extLst>
          </p:cNvPr>
          <p:cNvSpPr>
            <a:spLocks noGrp="1"/>
          </p:cNvSpPr>
          <p:nvPr>
            <p:ph idx="1"/>
          </p:nvPr>
        </p:nvSpPr>
        <p:spPr/>
        <p:txBody>
          <a:bodyPr>
            <a:normAutofit/>
          </a:bodyPr>
          <a:lstStyle/>
          <a:p>
            <a:r>
              <a:rPr lang="en-US" dirty="0"/>
              <a:t>Needs and Requirements are used to guide Concept Generation without suggesting or forcing a particular solution(s).</a:t>
            </a:r>
          </a:p>
          <a:p>
            <a:r>
              <a:rPr lang="en-US" dirty="0"/>
              <a:t>Needs and Requirements drive the future decision-making process for Concept Selection</a:t>
            </a:r>
          </a:p>
          <a:p>
            <a:r>
              <a:rPr lang="en-US" dirty="0"/>
              <a:t>Most Needs Will Have </a:t>
            </a:r>
            <a:r>
              <a:rPr lang="en-US" b="1" dirty="0"/>
              <a:t>Many</a:t>
            </a:r>
            <a:r>
              <a:rPr lang="en-US" dirty="0"/>
              <a:t> Requirements</a:t>
            </a:r>
          </a:p>
          <a:p>
            <a:r>
              <a:rPr lang="en-US" dirty="0"/>
              <a:t>Focus is on your Prototype rather than a “full scale” implementation</a:t>
            </a:r>
          </a:p>
        </p:txBody>
      </p:sp>
      <p:sp>
        <p:nvSpPr>
          <p:cNvPr id="5" name="TextBox 4">
            <a:extLst>
              <a:ext uri="{FF2B5EF4-FFF2-40B4-BE49-F238E27FC236}">
                <a16:creationId xmlns:a16="http://schemas.microsoft.com/office/drawing/2014/main" id="{D336F217-25A7-F2AA-6EBF-7BABAAF4AEFC}"/>
              </a:ext>
            </a:extLst>
          </p:cNvPr>
          <p:cNvSpPr txBox="1"/>
          <p:nvPr/>
        </p:nvSpPr>
        <p:spPr>
          <a:xfrm>
            <a:off x="254849" y="4340906"/>
            <a:ext cx="8634302" cy="1477328"/>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a:t>Note - </a:t>
            </a:r>
            <a:r>
              <a:rPr lang="en-US" dirty="0"/>
              <a:t>Software functions are typically better captured in a different document, e.g. Use Cases and User Scenarios and NOT as part of the Needs and Requirements spreadsheet.</a:t>
            </a:r>
          </a:p>
          <a:p>
            <a:br>
              <a:rPr lang="en-US" dirty="0"/>
            </a:br>
            <a:r>
              <a:rPr lang="en-US" dirty="0"/>
              <a:t>Software </a:t>
            </a:r>
            <a:r>
              <a:rPr lang="en-US" i="1" dirty="0"/>
              <a:t>Needs </a:t>
            </a:r>
            <a:r>
              <a:rPr lang="en-US" dirty="0"/>
              <a:t>Typically Define Functions and Often Do Not Have Associated Measurable Requirements</a:t>
            </a:r>
          </a:p>
        </p:txBody>
      </p:sp>
      <p:sp>
        <p:nvSpPr>
          <p:cNvPr id="4" name="Slide Number Placeholder 3">
            <a:extLst>
              <a:ext uri="{FF2B5EF4-FFF2-40B4-BE49-F238E27FC236}">
                <a16:creationId xmlns:a16="http://schemas.microsoft.com/office/drawing/2014/main" id="{A61FFB04-396D-DE44-0813-FEC9B71C3585}"/>
              </a:ext>
            </a:extLst>
          </p:cNvPr>
          <p:cNvSpPr>
            <a:spLocks noGrp="1"/>
          </p:cNvSpPr>
          <p:nvPr>
            <p:ph type="sldNum" sz="quarter" idx="12"/>
          </p:nvPr>
        </p:nvSpPr>
        <p:spPr/>
        <p:txBody>
          <a:bodyPr/>
          <a:lstStyle/>
          <a:p>
            <a:fld id="{CC48B151-73E6-4005-9E41-BAC149615E2B}" type="slidenum">
              <a:rPr lang="en-US" smtClean="0"/>
              <a:t>98</a:t>
            </a:fld>
            <a:endParaRPr lang="en-US" dirty="0"/>
          </a:p>
        </p:txBody>
      </p:sp>
    </p:spTree>
    <p:extLst>
      <p:ext uri="{BB962C8B-B14F-4D97-AF65-F5344CB8AC3E}">
        <p14:creationId xmlns:p14="http://schemas.microsoft.com/office/powerpoint/2010/main" val="203687580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F14D687-291E-4BDD-BFD8-9B8BDA104AA1}"/>
              </a:ext>
            </a:extLst>
          </p:cNvPr>
          <p:cNvGrpSpPr/>
          <p:nvPr/>
        </p:nvGrpSpPr>
        <p:grpSpPr>
          <a:xfrm>
            <a:off x="152400" y="457200"/>
            <a:ext cx="8839200" cy="5791200"/>
            <a:chOff x="152400" y="457200"/>
            <a:chExt cx="8839200" cy="5791200"/>
          </a:xfrm>
        </p:grpSpPr>
        <p:pic>
          <p:nvPicPr>
            <p:cNvPr id="4" name="Picture 3">
              <a:extLst>
                <a:ext uri="{FF2B5EF4-FFF2-40B4-BE49-F238E27FC236}">
                  <a16:creationId xmlns:a16="http://schemas.microsoft.com/office/drawing/2014/main" id="{1292863C-0CBD-DBBF-51E3-C50FD6F21323}"/>
                </a:ext>
              </a:extLst>
            </p:cNvPr>
            <p:cNvPicPr>
              <a:picLocks noChangeAspect="1"/>
            </p:cNvPicPr>
            <p:nvPr/>
          </p:nvPicPr>
          <p:blipFill rotWithShape="1">
            <a:blip r:embed="rId2"/>
            <a:srcRect l="4762" r="3175"/>
            <a:stretch/>
          </p:blipFill>
          <p:spPr>
            <a:xfrm>
              <a:off x="152400" y="457200"/>
              <a:ext cx="8839200" cy="5791200"/>
            </a:xfrm>
            <a:prstGeom prst="rect">
              <a:avLst/>
            </a:prstGeom>
            <a:ln w="38100">
              <a:solidFill>
                <a:schemeClr val="accent1"/>
              </a:solidFill>
            </a:ln>
          </p:spPr>
        </p:pic>
        <p:sp>
          <p:nvSpPr>
            <p:cNvPr id="6" name="TextBox 8">
              <a:extLst>
                <a:ext uri="{FF2B5EF4-FFF2-40B4-BE49-F238E27FC236}">
                  <a16:creationId xmlns:a16="http://schemas.microsoft.com/office/drawing/2014/main" id="{ED476BF6-1BEA-D52B-CD88-B33C270930D9}"/>
                </a:ext>
              </a:extLst>
            </p:cNvPr>
            <p:cNvSpPr/>
            <p:nvPr/>
          </p:nvSpPr>
          <p:spPr>
            <a:xfrm>
              <a:off x="306606" y="5150132"/>
              <a:ext cx="4284510" cy="97445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lIns="50625" tIns="25313" rIns="50625" bIns="25313" anchor="t">
              <a:spAutoFit/>
            </a:bodyPr>
            <a:lstStyle/>
            <a:p>
              <a:pPr algn="ctr">
                <a:lnSpc>
                  <a:spcPct val="100000"/>
                </a:lnSpc>
              </a:pPr>
              <a:r>
                <a:rPr lang="en-US" sz="2100" b="1" spc="-1" dirty="0">
                  <a:solidFill>
                    <a:srgbClr val="000000"/>
                  </a:solidFill>
                  <a:latin typeface="Calibri"/>
                </a:rPr>
                <a:t>We Use These Definitions for </a:t>
              </a:r>
            </a:p>
            <a:p>
              <a:pPr algn="ctr">
                <a:lnSpc>
                  <a:spcPct val="100000"/>
                </a:lnSpc>
              </a:pPr>
              <a:r>
                <a:rPr lang="en-US" sz="2100" b="1" spc="-1" dirty="0">
                  <a:solidFill>
                    <a:srgbClr val="000000"/>
                  </a:solidFill>
                  <a:latin typeface="Calibri"/>
                </a:rPr>
                <a:t>IED &amp; the Design Lab</a:t>
              </a:r>
            </a:p>
            <a:p>
              <a:pPr algn="ctr">
                <a:lnSpc>
                  <a:spcPct val="100000"/>
                </a:lnSpc>
              </a:pPr>
              <a:endParaRPr lang="en-US" spc="-1" dirty="0">
                <a:solidFill>
                  <a:srgbClr val="000000"/>
                </a:solidFill>
                <a:latin typeface="Arial"/>
              </a:endParaRPr>
            </a:p>
          </p:txBody>
        </p:sp>
        <p:sp>
          <p:nvSpPr>
            <p:cNvPr id="7" name="TextBox 6">
              <a:extLst>
                <a:ext uri="{FF2B5EF4-FFF2-40B4-BE49-F238E27FC236}">
                  <a16:creationId xmlns:a16="http://schemas.microsoft.com/office/drawing/2014/main" id="{4DCD92A7-708B-8DCF-87A1-0E52B84CC723}"/>
                </a:ext>
              </a:extLst>
            </p:cNvPr>
            <p:cNvSpPr txBox="1"/>
            <p:nvPr/>
          </p:nvSpPr>
          <p:spPr>
            <a:xfrm>
              <a:off x="4419600" y="5150131"/>
              <a:ext cx="4284510" cy="73866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100" b="1" dirty="0"/>
                <a:t>Note – Key IED Course Materials </a:t>
              </a:r>
              <a:br>
                <a:rPr lang="en-US" sz="2100" b="1" dirty="0"/>
              </a:br>
              <a:r>
                <a:rPr lang="en-US" sz="2100" b="1" dirty="0"/>
                <a:t>in the Capstone Support wiki</a:t>
              </a:r>
            </a:p>
          </p:txBody>
        </p:sp>
      </p:grpSp>
      <p:sp>
        <p:nvSpPr>
          <p:cNvPr id="2" name="Rectangle 1">
            <a:extLst>
              <a:ext uri="{FF2B5EF4-FFF2-40B4-BE49-F238E27FC236}">
                <a16:creationId xmlns:a16="http://schemas.microsoft.com/office/drawing/2014/main" id="{799EEAEE-B1DC-6194-A425-F643241AC8DB}"/>
              </a:ext>
            </a:extLst>
          </p:cNvPr>
          <p:cNvSpPr/>
          <p:nvPr/>
        </p:nvSpPr>
        <p:spPr>
          <a:xfrm>
            <a:off x="8382000" y="5791200"/>
            <a:ext cx="381000" cy="3048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B244F854-9BFA-F285-16AA-746572CD5A0C}"/>
              </a:ext>
            </a:extLst>
          </p:cNvPr>
          <p:cNvSpPr>
            <a:spLocks noGrp="1"/>
          </p:cNvSpPr>
          <p:nvPr>
            <p:ph type="sldNum" sz="quarter" idx="12"/>
          </p:nvPr>
        </p:nvSpPr>
        <p:spPr/>
        <p:txBody>
          <a:bodyPr/>
          <a:lstStyle/>
          <a:p>
            <a:fld id="{CC48B151-73E6-4005-9E41-BAC149615E2B}" type="slidenum">
              <a:rPr lang="en-US" smtClean="0"/>
              <a:t>99</a:t>
            </a:fld>
            <a:endParaRPr lang="en-US" dirty="0"/>
          </a:p>
        </p:txBody>
      </p:sp>
    </p:spTree>
    <p:extLst>
      <p:ext uri="{BB962C8B-B14F-4D97-AF65-F5344CB8AC3E}">
        <p14:creationId xmlns:p14="http://schemas.microsoft.com/office/powerpoint/2010/main" val="15149707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METADATA" val="eyJUaW1lc3RhbXAiOjE3MDIwNTMwMjh9"/>
  <p:tag name="SLIDO_TYPE" val="SlidoPoll"/>
  <p:tag name="SLIDO_POLL_UUID" val="0d8f13ee-1a11-42d5-a280-1e49b84180e6"/>
  <p:tag name="SLIDO_TIMELINE" val="W3sicG9sbFF1ZXN0aW9uVXVpZCI6IjRkMjMwMDdhLTAxZTItNGFjZC1hYWU3LTA4NzUxYTg4N2RjZSIsInNob3dSZXN1bHRzIjpmYWxzZSwic2hvd0NvcnJlY3RBbnN3ZXJzIjpmYWxzZSwidm90aW5nTG9ja2VkIjpmYWxzZX0seyJwb2xsUXVlc3Rpb25VdWlkIjoiNGQyMzAwN2EtMDFlMi00YWNkLWFhZTctMDg3NTFhODg3ZGNlIiwic2hvd1Jlc3VsdHMiOnRydWUsInNob3dDb3JyZWN0QW5zd2VycyI6ZmFsc2UsInZvdGluZ0xvY2tlZCI6ZmFsc2V9XQ=="/>
</p:tagLst>
</file>

<file path=ppt/tags/tag10.xml><?xml version="1.0" encoding="utf-8"?>
<p:tagLst xmlns:a="http://schemas.openxmlformats.org/drawingml/2006/main" xmlns:r="http://schemas.openxmlformats.org/officeDocument/2006/relationships" xmlns:p="http://schemas.openxmlformats.org/presentationml/2006/main">
  <p:tag name="SLIDO_ELEMENT" val="footer"/>
</p:tagLst>
</file>

<file path=ppt/tags/tag11.xml><?xml version="1.0" encoding="utf-8"?>
<p:tagLst xmlns:a="http://schemas.openxmlformats.org/drawingml/2006/main" xmlns:r="http://schemas.openxmlformats.org/officeDocument/2006/relationships" xmlns:p="http://schemas.openxmlformats.org/presentationml/2006/main">
  <p:tag name="SLIDO_METADATA" val="eyJUaW1lc3RhbXAiOjE3MDIwNTMwNjB9"/>
  <p:tag name="SLIDO_TYPE" val="SlidoPoll"/>
  <p:tag name="SLIDO_POLL_UUID" val="167e1d92-e319-4346-b6d1-77310ea653b4"/>
  <p:tag name="SLIDO_TIMELINE" val="W3sicG9sbFF1ZXN0aW9uVXVpZCI6ImYzMGVmMDQ2LWRjN2YtNDYxZS05ZmRiLWM3NjhlMjliNzg3YSIsInNob3dSZXN1bHRzIjpmYWxzZSwic2hvd0NvcnJlY3RBbnN3ZXJzIjpmYWxzZSwidm90aW5nTG9ja2VkIjpmYWxzZX0seyJwb2xsUXVlc3Rpb25VdWlkIjoiZjMwZWYwNDYtZGM3Zi00NjFlLTlmZGItYzc2OGUyOWI3ODdhIiwic2hvd1Jlc3VsdHMiOnRydWUsInNob3dDb3JyZWN0QW5zd2VycyI6ZmFsc2UsInZvdGluZ0xvY2tlZCI6ZmFsc2V9XQ=="/>
</p:tagLst>
</file>

<file path=ppt/tags/tag12.xml><?xml version="1.0" encoding="utf-8"?>
<p:tagLst xmlns:a="http://schemas.openxmlformats.org/drawingml/2006/main" xmlns:r="http://schemas.openxmlformats.org/officeDocument/2006/relationships" xmlns:p="http://schemas.openxmlformats.org/presentationml/2006/main">
  <p:tag name="SLIDO_ELEMENT" val="logo"/>
</p:tagLst>
</file>

<file path=ppt/tags/tag1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14.xml><?xml version="1.0" encoding="utf-8"?>
<p:tagLst xmlns:a="http://schemas.openxmlformats.org/drawingml/2006/main" xmlns:r="http://schemas.openxmlformats.org/officeDocument/2006/relationships" xmlns:p="http://schemas.openxmlformats.org/presentationml/2006/main">
  <p:tag name="SLIDO_ELEMENT" val="title"/>
</p:tagLst>
</file>

<file path=ppt/tags/tag15.xml><?xml version="1.0" encoding="utf-8"?>
<p:tagLst xmlns:a="http://schemas.openxmlformats.org/drawingml/2006/main" xmlns:r="http://schemas.openxmlformats.org/officeDocument/2006/relationships" xmlns:p="http://schemas.openxmlformats.org/presentationml/2006/main">
  <p:tag name="SLIDO_ELEMENT" val="footer"/>
</p:tagLst>
</file>

<file path=ppt/tags/tag2.xml><?xml version="1.0" encoding="utf-8"?>
<p:tagLst xmlns:a="http://schemas.openxmlformats.org/drawingml/2006/main" xmlns:r="http://schemas.openxmlformats.org/officeDocument/2006/relationships" xmlns:p="http://schemas.openxmlformats.org/presentationml/2006/main">
  <p:tag name="SLIDO_ELEMENT" val="logo"/>
</p:tagLst>
</file>

<file path=ppt/tags/tag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4.xml><?xml version="1.0" encoding="utf-8"?>
<p:tagLst xmlns:a="http://schemas.openxmlformats.org/drawingml/2006/main" xmlns:r="http://schemas.openxmlformats.org/officeDocument/2006/relationships" xmlns:p="http://schemas.openxmlformats.org/presentationml/2006/main">
  <p:tag name="SLIDO_ELEMENT" val="title"/>
</p:tagLst>
</file>

<file path=ppt/tags/tag5.xml><?xml version="1.0" encoding="utf-8"?>
<p:tagLst xmlns:a="http://schemas.openxmlformats.org/drawingml/2006/main" xmlns:r="http://schemas.openxmlformats.org/officeDocument/2006/relationships" xmlns:p="http://schemas.openxmlformats.org/presentationml/2006/main">
  <p:tag name="SLIDO_ELEMENT" val="footer"/>
</p:tagLst>
</file>

<file path=ppt/tags/tag6.xml><?xml version="1.0" encoding="utf-8"?>
<p:tagLst xmlns:a="http://schemas.openxmlformats.org/drawingml/2006/main" xmlns:r="http://schemas.openxmlformats.org/officeDocument/2006/relationships" xmlns:p="http://schemas.openxmlformats.org/presentationml/2006/main">
  <p:tag name="SLIDO_METADATA" val="eyJUaW1lc3RhbXAiOjE3MDIwNTMwMjh9"/>
  <p:tag name="SLIDO_TYPE" val="SlidoPoll"/>
  <p:tag name="SLIDO_POLL_UUID" val="0d8f13ee-1a11-42d5-a280-1e49b84180e6"/>
  <p:tag name="SLIDO_TIMELINE" val="W3sicG9sbFF1ZXN0aW9uVXVpZCI6IjRkMjMwMDdhLTAxZTItNGFjZC1hYWU3LTA4NzUxYTg4N2RjZSIsInNob3dSZXN1bHRzIjpmYWxzZSwic2hvd0NvcnJlY3RBbnN3ZXJzIjpmYWxzZSwidm90aW5nTG9ja2VkIjpmYWxzZX0seyJwb2xsUXVlc3Rpb25VdWlkIjoiNGQyMzAwN2EtMDFlMi00YWNkLWFhZTctMDg3NTFhODg3ZGNlIiwic2hvd1Jlc3VsdHMiOnRydWUsInNob3dDb3JyZWN0QW5zd2VycyI6ZmFsc2UsInZvdGluZ0xvY2tlZCI6ZmFsc2V9XQ=="/>
</p:tagLst>
</file>

<file path=ppt/tags/tag7.xml><?xml version="1.0" encoding="utf-8"?>
<p:tagLst xmlns:a="http://schemas.openxmlformats.org/drawingml/2006/main" xmlns:r="http://schemas.openxmlformats.org/officeDocument/2006/relationships" xmlns:p="http://schemas.openxmlformats.org/presentationml/2006/main">
  <p:tag name="SLIDO_ELEMENT" val="logo"/>
</p:tagLst>
</file>

<file path=ppt/tags/tag8.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9.xml><?xml version="1.0" encoding="utf-8"?>
<p:tagLst xmlns:a="http://schemas.openxmlformats.org/drawingml/2006/main" xmlns:r="http://schemas.openxmlformats.org/officeDocument/2006/relationships" xmlns:p="http://schemas.openxmlformats.org/presentationml/2006/main">
  <p:tag name="SLIDO_ELEMENT" val="titl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12618</Words>
  <Application>Microsoft Office PowerPoint</Application>
  <PresentationFormat>On-screen Show (4:3)</PresentationFormat>
  <Paragraphs>1721</Paragraphs>
  <Slides>164</Slides>
  <Notes>65</Notes>
  <HiddenSlides>4</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164</vt:i4>
      </vt:variant>
    </vt:vector>
  </HeadingPairs>
  <TitlesOfParts>
    <vt:vector size="176" baseType="lpstr">
      <vt:lpstr>Algerian</vt:lpstr>
      <vt:lpstr>Arial</vt:lpstr>
      <vt:lpstr>Calibri</vt:lpstr>
      <vt:lpstr>Calibri Light</vt:lpstr>
      <vt:lpstr>Roboto</vt:lpstr>
      <vt:lpstr>Segoe Script</vt:lpstr>
      <vt:lpstr>Segoe UI</vt:lpstr>
      <vt:lpstr>Times New Roman</vt:lpstr>
      <vt:lpstr>Wingdings</vt:lpstr>
      <vt:lpstr>Office Theme</vt:lpstr>
      <vt:lpstr>1_Office Theme</vt:lpstr>
      <vt:lpstr>2_Office Theme</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Student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vt:lpstr>
      <vt:lpstr>Accountability Step #1</vt:lpstr>
      <vt:lpstr>25 mins - Ice Breaker</vt:lpstr>
      <vt:lpstr>The Process…</vt:lpstr>
      <vt:lpstr>Ice Breaker  JEC 3232 side </vt:lpstr>
      <vt:lpstr>PowerPoint Presentation</vt:lpstr>
      <vt:lpstr>PowerPoint Presentation</vt:lpstr>
      <vt:lpstr>PowerPoint Presentation</vt:lpstr>
      <vt:lpstr>?? min – Syllabus Overview</vt:lpstr>
      <vt:lpstr>25 min – Staff Introductions &amp; Project Launch</vt:lpstr>
      <vt:lpstr>15 min - Meet with Project Engineer</vt:lpstr>
      <vt:lpstr>10 min - Meet with Chief Engineer</vt:lpstr>
      <vt:lpstr>Engineering Design Process Progression</vt:lpstr>
      <vt:lpstr>20 min - Generate Project Questions</vt:lpstr>
      <vt:lpstr>20 min - Generate Project Questions</vt:lpstr>
      <vt:lpstr>Question Prompts</vt:lpstr>
      <vt:lpstr>10 min - Team Standards Agreement Intro</vt:lpstr>
      <vt:lpstr>10 min – Team-Building Retreat</vt:lpstr>
      <vt:lpstr>Team-Building Retreat</vt:lpstr>
      <vt:lpstr>Team-Building Retreat</vt:lpstr>
      <vt:lpstr>5 min – Safety Training Intro</vt:lpstr>
      <vt:lpstr>10 min – Wrap-up</vt:lpstr>
      <vt:lpstr>Wrap-up</vt:lpstr>
      <vt:lpstr>Action Items / Meeting Prep (previously called homework, to be completed BEFORE Meeting 2)</vt:lpstr>
      <vt:lpstr>Action Items / Meeting Prep (previously called homework, to be completed BEFORE Meeting 2)</vt:lpstr>
      <vt:lpstr>Day 2 Agenda</vt:lpstr>
      <vt:lpstr>Engineering Design Process Progression</vt:lpstr>
      <vt:lpstr>10 min – Design Lab Expectations Horse Race</vt:lpstr>
      <vt:lpstr>Action Item / Meeting Prep Categories</vt:lpstr>
      <vt:lpstr>15 min – Group Ideation Process</vt:lpstr>
      <vt:lpstr>Identifying Team Skills</vt:lpstr>
      <vt:lpstr>15 min - Team Skill Assessment</vt:lpstr>
      <vt:lpstr>15 min – Review Project Description</vt:lpstr>
      <vt:lpstr>15 min - Customer Needs &amp;  Engineering Requirements Generation</vt:lpstr>
      <vt:lpstr>PowerPoint Presentation</vt:lpstr>
      <vt:lpstr>Generating Ideas for Your Needs</vt:lpstr>
      <vt:lpstr>15 min – Group Review of Needs &amp; Requirements</vt:lpstr>
      <vt:lpstr>Client Meeting 1 - Kickoff</vt:lpstr>
      <vt:lpstr>10 mins – Communication &amp; Documentation Policies</vt:lpstr>
      <vt:lpstr>Electronic Design Notebook (EDN)</vt:lpstr>
      <vt:lpstr>What Should I Document?</vt:lpstr>
      <vt:lpstr>5 min – Wrap-up</vt:lpstr>
      <vt:lpstr>Wrap-up</vt:lpstr>
      <vt:lpstr>Action Items / Meeting Prep (previously called homework, to be completed BEFORE Day 3)</vt:lpstr>
      <vt:lpstr>Day 3 &amp; 4 Activities</vt:lpstr>
      <vt:lpstr>Day 3 Agenda</vt:lpstr>
      <vt:lpstr>Engineering Design Process Progression</vt:lpstr>
      <vt:lpstr>30 min – Meet with CE (Day 3 or 4)</vt:lpstr>
      <vt:lpstr>45 min - Project Kick-Off Meeting</vt:lpstr>
      <vt:lpstr>30 min - Prior Presentation (if applicable)</vt:lpstr>
      <vt:lpstr>10 min - Engineering Design Process Q&amp;A</vt:lpstr>
      <vt:lpstr>10 min – Engineering Design Process Horse Race</vt:lpstr>
      <vt:lpstr>Engineering Design Process Q&amp;A</vt:lpstr>
      <vt:lpstr>Empathize with your Client</vt:lpstr>
      <vt:lpstr>PowerPoint Presentation</vt:lpstr>
      <vt:lpstr>Generating Ideas for Your Needs</vt:lpstr>
      <vt:lpstr>45 min – Update Needs &amp; Requirements</vt:lpstr>
      <vt:lpstr>5 min – Wrap-up</vt:lpstr>
      <vt:lpstr>Action Items / Meeting Prep (what you might call homework, to be completed BEFORE Day 4)</vt:lpstr>
      <vt:lpstr>Day 4 Agenda</vt:lpstr>
      <vt:lpstr>Engineering Design Process Progression</vt:lpstr>
      <vt:lpstr>45 min - Project Kick-Off Meeting</vt:lpstr>
      <vt:lpstr>25 min - Benchmarking</vt:lpstr>
      <vt:lpstr>Benchmarking Examples</vt:lpstr>
      <vt:lpstr>Benchmarking Examples</vt:lpstr>
      <vt:lpstr>Benchmarking - Evaluation</vt:lpstr>
      <vt:lpstr>Benchmarking – Evaluation</vt:lpstr>
      <vt:lpstr>55 min - Project Work </vt:lpstr>
      <vt:lpstr>Requirements for your Customer Needs</vt:lpstr>
      <vt:lpstr>30 min – Meet with CE (Day 3 or 4)</vt:lpstr>
      <vt:lpstr>10 min – Wrap-up</vt:lpstr>
      <vt:lpstr>Action Items / Meeting Prep (to be completed BEFORE Day 5)</vt:lpstr>
      <vt:lpstr>Day 5 Agenda</vt:lpstr>
      <vt:lpstr>Engineering Design Process Progression</vt:lpstr>
      <vt:lpstr>10 min – Concept Generation Horse Race</vt:lpstr>
      <vt:lpstr>60 min - Concept Generation</vt:lpstr>
      <vt:lpstr>25 min – Research on Existing Technology</vt:lpstr>
      <vt:lpstr>5 min – Create Forum Threads</vt:lpstr>
      <vt:lpstr>15 min – Project Work</vt:lpstr>
      <vt:lpstr>30 mins - Needs and Requirements</vt:lpstr>
      <vt:lpstr>Making Strong Needs and Requirements</vt:lpstr>
      <vt:lpstr>PowerPoint Presentation</vt:lpstr>
      <vt:lpstr>Examples of Making Needs Stronger for  Designing a Laptop</vt:lpstr>
      <vt:lpstr>Examples of Creating Strong Requirements</vt:lpstr>
      <vt:lpstr>Examples of Creating Strong Requirements</vt:lpstr>
      <vt:lpstr>Design Project – Create a Vehicle</vt:lpstr>
      <vt:lpstr>Design Project - Round 1</vt:lpstr>
      <vt:lpstr>Questions</vt:lpstr>
      <vt:lpstr>Design Project - Round 2</vt:lpstr>
      <vt:lpstr>Questions</vt:lpstr>
      <vt:lpstr>Design Project - Round 3</vt:lpstr>
      <vt:lpstr>Questions</vt:lpstr>
      <vt:lpstr>Design Project – Create a Vehicle Wrap-up</vt:lpstr>
      <vt:lpstr>70 mins - Enhance your Project’s Needs &amp; Requirements</vt:lpstr>
      <vt:lpstr>Wrap-up - Documentation</vt:lpstr>
      <vt:lpstr>Wrap-up - Documentation</vt:lpstr>
      <vt:lpstr>Wrap-up - Documentation</vt:lpstr>
      <vt:lpstr>Action Items / Meeting Prep (to be completed BEFORE Day 6)</vt:lpstr>
      <vt:lpstr>Day 6 Agenda</vt:lpstr>
      <vt:lpstr>Engineering Design Process Progression</vt:lpstr>
      <vt:lpstr>10 min – Documentation &amp; EDN Usage Horse Race - round 1</vt:lpstr>
      <vt:lpstr>What is Engineering Documentation?</vt:lpstr>
      <vt:lpstr>Why Document?</vt:lpstr>
      <vt:lpstr>Corporate Communication &amp; Documentation  Policies Reminder</vt:lpstr>
      <vt:lpstr>10 min – Documentation &amp; EDN Usage Horse Race - round 2</vt:lpstr>
      <vt:lpstr>10 min - Project Statement &amp; Objectives Horse Race</vt:lpstr>
      <vt:lpstr>10 min - Engineering Tools and Methods (ETM) Horse Race</vt:lpstr>
      <vt:lpstr>Wrap-up - Engineering Tools and Methods (ETM) </vt:lpstr>
      <vt:lpstr>50 min – Creation of Project Statement and Objectives &amp; Engineering Tools and Methods </vt:lpstr>
      <vt:lpstr>Long Term vs. Short Term</vt:lpstr>
      <vt:lpstr>10 min – Wrap-up</vt:lpstr>
      <vt:lpstr>Action Items / Meeting Prep (to be completed BEFORE Day 7)</vt:lpstr>
      <vt:lpstr>Day 7 Agenda</vt:lpstr>
      <vt:lpstr>Engineering Design Process Progression</vt:lpstr>
      <vt:lpstr>15 min – CE Time</vt:lpstr>
      <vt:lpstr>65 min – Concept Selection</vt:lpstr>
      <vt:lpstr>5 min – Wrap-up</vt:lpstr>
      <vt:lpstr>Action Items / Meeting Prep (to be completed BEFORE Day 8)</vt:lpstr>
      <vt:lpstr>Day 8 Agenda</vt:lpstr>
      <vt:lpstr>Engineering Design Process Progression</vt:lpstr>
      <vt:lpstr>10 min – Project Planning Horse Race</vt:lpstr>
      <vt:lpstr>Defining Meaningful Tasks</vt:lpstr>
      <vt:lpstr>Defining Meaningful Tasks aka “SMART”</vt:lpstr>
      <vt:lpstr>20 min - ‘Post-It Note’ Project Planning</vt:lpstr>
      <vt:lpstr>‘Post-It Note’ Project Planning Exercise</vt:lpstr>
      <vt:lpstr>10 Min - Reflecting on your New Project Plan</vt:lpstr>
      <vt:lpstr>10 min – Wrap-up</vt:lpstr>
      <vt:lpstr>Wrap-up</vt:lpstr>
      <vt:lpstr>Action Items/ Meeting Prep (to be completed BEFORE Day 9)</vt:lpstr>
      <vt:lpstr>Day 9 Agenda</vt:lpstr>
      <vt:lpstr>Engineering Design Process Progression</vt:lpstr>
      <vt:lpstr>40 min – Follow Team created Agenda</vt:lpstr>
      <vt:lpstr>15 min – PE Review Project Plan</vt:lpstr>
      <vt:lpstr>30 min – PE Review of Client Meeting PPT</vt:lpstr>
      <vt:lpstr>5 Min – Wrap-up</vt:lpstr>
      <vt:lpstr>Action Items / Meeting Prep (to be completed BEFORE Day 10)</vt:lpstr>
      <vt:lpstr>Day 10 Agenda</vt:lpstr>
      <vt:lpstr>Engineering Design Process Progression</vt:lpstr>
      <vt:lpstr>20 min – System Design </vt:lpstr>
      <vt:lpstr>System Design Report</vt:lpstr>
      <vt:lpstr>All Employee Meetings</vt:lpstr>
      <vt:lpstr>Board of Directors Review is coming up NEXT WEEK</vt:lpstr>
      <vt:lpstr>Engineering Design Process</vt:lpstr>
      <vt:lpstr>95 min – Poster Creation</vt:lpstr>
      <vt:lpstr>Detailed Individual Design Summary</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2024-07-31T14:19:38Z</dcterms:modified>
</cp:coreProperties>
</file>