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5A_576ADFB7.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modernComment_15F_7592815B.xml" ContentType="application/vnd.ms-powerpoint.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67"/>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406" r:id="rId44"/>
    <p:sldId id="554" r:id="rId45"/>
    <p:sldId id="264" r:id="rId46"/>
    <p:sldId id="569" r:id="rId47"/>
    <p:sldId id="389" r:id="rId48"/>
    <p:sldId id="426" r:id="rId49"/>
    <p:sldId id="493" r:id="rId50"/>
    <p:sldId id="557" r:id="rId51"/>
    <p:sldId id="473" r:id="rId52"/>
    <p:sldId id="460" r:id="rId53"/>
    <p:sldId id="289" r:id="rId54"/>
    <p:sldId id="468" r:id="rId55"/>
    <p:sldId id="469" r:id="rId56"/>
    <p:sldId id="471" r:id="rId57"/>
    <p:sldId id="558" r:id="rId58"/>
    <p:sldId id="329" r:id="rId59"/>
    <p:sldId id="330" r:id="rId60"/>
    <p:sldId id="331" r:id="rId61"/>
    <p:sldId id="522" r:id="rId62"/>
    <p:sldId id="536" r:id="rId63"/>
    <p:sldId id="407" r:id="rId64"/>
    <p:sldId id="546" r:id="rId65"/>
    <p:sldId id="287" r:id="rId66"/>
    <p:sldId id="570" r:id="rId67"/>
    <p:sldId id="340" r:id="rId68"/>
    <p:sldId id="288" r:id="rId69"/>
    <p:sldId id="290" r:id="rId70"/>
    <p:sldId id="565" r:id="rId71"/>
    <p:sldId id="498" r:id="rId72"/>
    <p:sldId id="559" r:id="rId73"/>
    <p:sldId id="499" r:id="rId74"/>
    <p:sldId id="500" r:id="rId75"/>
    <p:sldId id="393" r:id="rId76"/>
    <p:sldId id="549" r:id="rId77"/>
    <p:sldId id="408" r:id="rId78"/>
    <p:sldId id="293" r:id="rId79"/>
    <p:sldId id="571" r:id="rId80"/>
    <p:sldId id="394" r:id="rId81"/>
    <p:sldId id="586" r:id="rId82"/>
    <p:sldId id="587" r:id="rId83"/>
    <p:sldId id="588" r:id="rId84"/>
    <p:sldId id="589" r:id="rId85"/>
    <p:sldId id="590" r:id="rId86"/>
    <p:sldId id="342" r:id="rId87"/>
    <p:sldId id="561" r:id="rId88"/>
    <p:sldId id="474" r:id="rId89"/>
    <p:sldId id="583" r:id="rId90"/>
    <p:sldId id="409" r:id="rId91"/>
    <p:sldId id="518" r:id="rId92"/>
    <p:sldId id="572" r:id="rId93"/>
    <p:sldId id="579" r:id="rId94"/>
    <p:sldId id="343" r:id="rId95"/>
    <p:sldId id="344" r:id="rId96"/>
    <p:sldId id="580" r:id="rId97"/>
    <p:sldId id="345" r:id="rId98"/>
    <p:sldId id="508" r:id="rId99"/>
    <p:sldId id="509" r:id="rId100"/>
    <p:sldId id="510" r:id="rId101"/>
    <p:sldId id="511" r:id="rId102"/>
    <p:sldId id="552" r:id="rId103"/>
    <p:sldId id="513" r:id="rId104"/>
    <p:sldId id="346" r:id="rId105"/>
    <p:sldId id="314" r:id="rId106"/>
    <p:sldId id="327" r:id="rId107"/>
    <p:sldId id="514" r:id="rId108"/>
    <p:sldId id="515" r:id="rId109"/>
    <p:sldId id="336" r:id="rId110"/>
    <p:sldId id="516" r:id="rId111"/>
    <p:sldId id="348" r:id="rId112"/>
    <p:sldId id="351" r:id="rId113"/>
    <p:sldId id="534" r:id="rId114"/>
    <p:sldId id="550" r:id="rId115"/>
    <p:sldId id="551" r:id="rId116"/>
    <p:sldId id="519" r:id="rId117"/>
    <p:sldId id="298" r:id="rId118"/>
    <p:sldId id="573" r:id="rId119"/>
    <p:sldId id="581" r:id="rId120"/>
    <p:sldId id="446" r:id="rId121"/>
    <p:sldId id="447" r:id="rId122"/>
    <p:sldId id="450" r:id="rId123"/>
    <p:sldId id="582" r:id="rId124"/>
    <p:sldId id="401" r:id="rId125"/>
    <p:sldId id="476" r:id="rId126"/>
    <p:sldId id="533" r:id="rId127"/>
    <p:sldId id="485" r:id="rId128"/>
    <p:sldId id="504" r:id="rId129"/>
    <p:sldId id="528" r:id="rId130"/>
    <p:sldId id="410" r:id="rId131"/>
    <p:sldId id="300" r:id="rId132"/>
    <p:sldId id="574" r:id="rId133"/>
    <p:sldId id="382" r:id="rId134"/>
    <p:sldId id="584" r:id="rId135"/>
    <p:sldId id="529" r:id="rId136"/>
    <p:sldId id="411" r:id="rId137"/>
    <p:sldId id="302" r:id="rId138"/>
    <p:sldId id="575" r:id="rId139"/>
    <p:sldId id="585" r:id="rId140"/>
    <p:sldId id="494" r:id="rId141"/>
    <p:sldId id="404" r:id="rId142"/>
    <p:sldId id="495" r:id="rId143"/>
    <p:sldId id="496" r:id="rId144"/>
    <p:sldId id="486" r:id="rId145"/>
    <p:sldId id="530" r:id="rId146"/>
    <p:sldId id="535" r:id="rId147"/>
    <p:sldId id="412" r:id="rId148"/>
    <p:sldId id="304" r:id="rId149"/>
    <p:sldId id="576" r:id="rId150"/>
    <p:sldId id="395" r:id="rId151"/>
    <p:sldId id="396" r:id="rId152"/>
    <p:sldId id="397" r:id="rId153"/>
    <p:sldId id="398" r:id="rId154"/>
    <p:sldId id="413" r:id="rId155"/>
    <p:sldId id="562" r:id="rId156"/>
    <p:sldId id="577" r:id="rId157"/>
    <p:sldId id="564" r:id="rId158"/>
    <p:sldId id="568" r:id="rId159"/>
    <p:sldId id="482" r:id="rId160"/>
    <p:sldId id="553" r:id="rId161"/>
    <p:sldId id="378" r:id="rId162"/>
    <p:sldId id="350" r:id="rId163"/>
    <p:sldId id="567" r:id="rId164"/>
    <p:sldId id="338" r:id="rId165"/>
    <p:sldId id="352" r:id="rId16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2877" autoAdjust="0"/>
  </p:normalViewPr>
  <p:slideViewPr>
    <p:cSldViewPr>
      <p:cViewPr>
        <p:scale>
          <a:sx n="55" d="100"/>
          <a:sy n="55" d="100"/>
        </p:scale>
        <p:origin x="1384" y="52"/>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viewProps" Target="view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theme" Target="theme/theme1.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2"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microsoft.com/office/2018/10/relationships/authors" Target="author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s>
</file>

<file path=ppt/comments/modernComment_15A_576ADFB7.xml><?xml version="1.0" encoding="utf-8"?>
<p188:cmLst xmlns:a="http://schemas.openxmlformats.org/drawingml/2006/main" xmlns:r="http://schemas.openxmlformats.org/officeDocument/2006/relationships" xmlns:p188="http://schemas.microsoft.com/office/powerpoint/2018/8/main">
  <p188:cm id="{2E60B8BF-DAFF-4672-844B-0002CA18249F}" authorId="{00000000-0000-0000-0000-000000000000}" created="2024-08-01T19:00:48.669">
    <pc:sldMkLst xmlns:pc="http://schemas.microsoft.com/office/powerpoint/2013/main/command">
      <pc:docMk/>
      <pc:sldMk cId="1466621879" sldId="346"/>
    </pc:sldMkLst>
    <p188:txBody>
      <a:bodyPr/>
      <a:lstStyle/>
      <a:p>
        <a:r>
          <a:rPr lang="en-US"/>
          <a:t>This activity can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8/1/2024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180888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23310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15437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66322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098503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a:p>
            <a:r>
              <a:rPr lang="en-US" dirty="0">
                <a:latin typeface="Times New Roman" pitchFamily="18" charset="0"/>
              </a:rPr>
              <a:t>Some possible items: What is it used for? What kind of vehicle? How big? What kind of vehicle? To transport</a:t>
            </a:r>
            <a:r>
              <a:rPr lang="en-US" baseline="0" dirty="0">
                <a:latin typeface="Times New Roman" pitchFamily="18" charset="0"/>
              </a:rPr>
              <a:t> what (people)? How many people will it carry? What does it look like? What does it do? Does it move by itself? </a:t>
            </a:r>
            <a:endParaRPr lang="en-US" dirty="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484092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extLst>
      <p:ext uri="{BB962C8B-B14F-4D97-AF65-F5344CB8AC3E}">
        <p14:creationId xmlns:p14="http://schemas.microsoft.com/office/powerpoint/2010/main" val="721043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3398077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117</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118</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3697279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516696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286226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137</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113880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3005701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8/1/2024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8/1/2024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8/1/2024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microsoft.com/office/2018/10/relationships/comments" Target="../comments/modernComment_15A_576ADFB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hyperlink" Target="https://designlab.eng.rpi.edu/edn/projects/capstone-support-dev/wiki/Project_Documentation" TargetMode="External"/><Relationship Id="rId1" Type="http://schemas.openxmlformats.org/officeDocument/2006/relationships/slideLayout" Target="../slideLayouts/slideLayout24.xml"/><Relationship Id="rId5" Type="http://schemas.openxmlformats.org/officeDocument/2006/relationships/hyperlink" Target="https://designlab.eng.rpi.edu/edn/projects/capstone-support-dev/wiki/Engineering_Tools_and_Methods_Worksheet" TargetMode="External"/><Relationship Id="rId4" Type="http://schemas.openxmlformats.org/officeDocument/2006/relationships/hyperlink" Target="https://designlab.eng.rpi.edu/edn/projects/capstone-support-dev/repository/112/raw/Course%20Documents/RMPL%20Safety%20Module%20Completion%20Instructions-Percipio%20.pdf"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wiki/Templates_and_Form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2" Type="http://schemas.openxmlformats.org/officeDocument/2006/relationships/hyperlink" Target="https://designlab.eng.rpi.edu/edn/projects/capstone-support-dev/wiki/Risks_Associated_with_Project_Plans" TargetMode="Externa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9.xml"/><Relationship Id="rId11" Type="http://schemas.openxmlformats.org/officeDocument/2006/relationships/slide" Target="slide153.xml"/><Relationship Id="rId5" Type="http://schemas.openxmlformats.org/officeDocument/2006/relationships/slide" Target="slide76.xml"/><Relationship Id="rId10" Type="http://schemas.openxmlformats.org/officeDocument/2006/relationships/slide" Target="slide146.xml"/><Relationship Id="rId4" Type="http://schemas.openxmlformats.org/officeDocument/2006/relationships/slide" Target="slide63.xml"/><Relationship Id="rId9" Type="http://schemas.openxmlformats.org/officeDocument/2006/relationships/slide" Target="slide1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docs.google.com/spreadsheets/d/1P_wqMm3Eu2vV9AddlFigfpbTnq51wiNo8OvcZnW1cPw/edit#gid=0"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capstone-support/wiki/class1-assignment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diasite.mms.rpi.edu/mediasite/Play/87d950eccc2942038b1d06530e9217841d"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hyperlink" Target="https://docs.google.com/spreadsheets/d/1YyuAUceBjjqBNjeVwXmJcqnEKxf7gu66obY1jszcvQQ/edit#gid=0" TargetMode="External"/><Relationship Id="rId4" Type="http://schemas.openxmlformats.org/officeDocument/2006/relationships/hyperlink" Target="https://mediasite.mms.rpi.edu/mediasite/Play/96dceab44ae7447d812f5a216afa97cf1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wiki/Meeting_Minutes" TargetMode="External"/><Relationship Id="rId2" Type="http://schemas.openxmlformats.org/officeDocument/2006/relationships/hyperlink" Target="https://designlab.eng.rpi.edu/edn/projects/capstone-support-dev/repository/112/raw/training/Intro%20to%20the%20EDN.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_Clients#section-2"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hyperlink" Target="https://mediasite.mms.rpi.edu/mediasite/Play/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entry/Rubrics/Needs%20and%20Requirements%20rubric.docx" TargetMode="External"/><Relationship Id="rId5" Type="http://schemas.openxmlformats.org/officeDocument/2006/relationships/hyperlink" Target="https://designlab.eng.rpi.edu/edn/projects/capstone-support-dev/repository/112/raw/Course%20Documents/RMPL%20Safety%20Module%20Completion%20Instructions-Percipio%20.pdf" TargetMode="External"/><Relationship Id="rId4" Type="http://schemas.openxmlformats.org/officeDocument/2006/relationships/hyperlink" Target="https://rpi.percipio.com/"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to 9</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computer&#10;&#10;Description automatically generated">
            <a:extLst>
              <a:ext uri="{FF2B5EF4-FFF2-40B4-BE49-F238E27FC236}">
                <a16:creationId xmlns:a16="http://schemas.microsoft.com/office/drawing/2014/main" id="{6F62C562-97E7-C935-1E7F-9285FC79F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338" y="1999672"/>
            <a:ext cx="7125324" cy="4228114"/>
          </a:xfrm>
        </p:spPr>
      </p:pic>
      <p:sp>
        <p:nvSpPr>
          <p:cNvPr id="6" name="Callout: Bent Line with Border and Accent Bar 5">
            <a:extLst>
              <a:ext uri="{FF2B5EF4-FFF2-40B4-BE49-F238E27FC236}">
                <a16:creationId xmlns:a16="http://schemas.microsoft.com/office/drawing/2014/main" id="{5443B5FC-D5EF-BEFF-5DB3-3A6D1D4593AB}"/>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100</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101</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D34313-2B08-C6D3-02B1-1B6784875ABE}"/>
              </a:ext>
            </a:extLst>
          </p:cNvPr>
          <p:cNvSpPr>
            <a:spLocks noGrp="1"/>
          </p:cNvSpPr>
          <p:nvPr>
            <p:ph type="title"/>
          </p:nvPr>
        </p:nvSpPr>
        <p:spPr/>
        <p:txBody>
          <a:bodyPr/>
          <a:lstStyle/>
          <a:p>
            <a:r>
              <a:rPr lang="en-US" dirty="0"/>
              <a:t>Design Project – Create a Vehicle</a:t>
            </a:r>
          </a:p>
        </p:txBody>
      </p:sp>
      <p:sp>
        <p:nvSpPr>
          <p:cNvPr id="8" name="Content Placeholder 7">
            <a:extLst>
              <a:ext uri="{FF2B5EF4-FFF2-40B4-BE49-F238E27FC236}">
                <a16:creationId xmlns:a16="http://schemas.microsoft.com/office/drawing/2014/main" id="{92F11A51-274D-EE10-75C0-266A248EA3D2}"/>
              </a:ext>
            </a:extLst>
          </p:cNvPr>
          <p:cNvSpPr>
            <a:spLocks noGrp="1"/>
          </p:cNvSpPr>
          <p:nvPr>
            <p:ph idx="1"/>
          </p:nvPr>
        </p:nvSpPr>
        <p:spPr/>
        <p:txBody>
          <a:bodyPr>
            <a:normAutofit/>
          </a:bodyPr>
          <a:lstStyle/>
          <a:p>
            <a:r>
              <a:rPr lang="en-US" sz="2400" dirty="0"/>
              <a:t>Everyone is working on the same project</a:t>
            </a:r>
          </a:p>
          <a:p>
            <a:r>
              <a:rPr lang="en-US" sz="2400" dirty="0"/>
              <a:t>Work with your team</a:t>
            </a:r>
          </a:p>
          <a:p>
            <a:r>
              <a:rPr lang="en-US" sz="2400" dirty="0"/>
              <a:t>Team Decides on Type of Vehicle</a:t>
            </a:r>
          </a:p>
          <a:p>
            <a:r>
              <a:rPr lang="en-US" sz="2400" dirty="0"/>
              <a:t>Three Rounds, Each Has:</a:t>
            </a:r>
          </a:p>
          <a:p>
            <a:pPr lvl="1"/>
            <a:r>
              <a:rPr lang="en-US" sz="2100" dirty="0"/>
              <a:t>Design Step</a:t>
            </a:r>
          </a:p>
          <a:p>
            <a:pPr lvl="1"/>
            <a:r>
              <a:rPr lang="en-US" sz="2100" dirty="0"/>
              <a:t>Report Out</a:t>
            </a:r>
          </a:p>
          <a:p>
            <a:pPr lvl="1"/>
            <a:r>
              <a:rPr lang="en-US" sz="2100" dirty="0"/>
              <a:t>Questions</a:t>
            </a:r>
          </a:p>
          <a:p>
            <a:r>
              <a:rPr lang="en-US" sz="2400" dirty="0"/>
              <a:t>You’ll use the whiteboards</a:t>
            </a:r>
          </a:p>
          <a:p>
            <a:r>
              <a:rPr lang="en-US" sz="2400" dirty="0"/>
              <a:t>This exercise is time boxed!</a:t>
            </a:r>
          </a:p>
          <a:p>
            <a:endParaRPr lang="en-US" sz="2400" dirty="0"/>
          </a:p>
        </p:txBody>
      </p:sp>
      <p:sp>
        <p:nvSpPr>
          <p:cNvPr id="2" name="Slide Number Placeholder 1">
            <a:extLst>
              <a:ext uri="{FF2B5EF4-FFF2-40B4-BE49-F238E27FC236}">
                <a16:creationId xmlns:a16="http://schemas.microsoft.com/office/drawing/2014/main" id="{409A6682-7B23-1073-D45A-4213FDA4BE4D}"/>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1466621879"/>
      </p:ext>
    </p:extLst>
  </p:cSld>
  <p:clrMapOvr>
    <a:masterClrMapping/>
  </p:clrMapOvr>
  <p:extLst>
    <p:ext uri="{6950BFC3-D8DA-4A85-94F7-54DA5524770B}">
      <p188:commentRel xmlns:p188="http://schemas.microsoft.com/office/powerpoint/2018/8/main" r:id="rId2"/>
    </p:ext>
  </p:extLs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1</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Draw a Vehicle</a:t>
            </a:r>
          </a:p>
          <a:p>
            <a:pPr lvl="2">
              <a:lnSpc>
                <a:spcPct val="77000"/>
              </a:lnSpc>
            </a:pPr>
            <a:r>
              <a:rPr lang="en-US" sz="2400" dirty="0"/>
              <a:t>Create one drawing per group</a:t>
            </a:r>
          </a:p>
          <a:p>
            <a:pPr lvl="2">
              <a:lnSpc>
                <a:spcPct val="77000"/>
              </a:lnSpc>
            </a:pPr>
            <a:r>
              <a:rPr lang="en-US" sz="2400" dirty="0"/>
              <a:t>Use LEFT 1/3 of the Whiteboard</a:t>
            </a:r>
          </a:p>
          <a:p>
            <a:pPr lvl="2">
              <a:lnSpc>
                <a:spcPct val="77000"/>
              </a:lnSpc>
            </a:pPr>
            <a:r>
              <a:rPr lang="en-US" sz="2400" dirty="0"/>
              <a:t>Make picture large enough for entire team to see.</a:t>
            </a:r>
          </a:p>
          <a:p>
            <a:pPr lvl="1">
              <a:lnSpc>
                <a:spcPct val="77000"/>
              </a:lnSpc>
            </a:pPr>
            <a:endParaRPr lang="en-US" sz="2700" dirty="0"/>
          </a:p>
          <a:p>
            <a:pPr lvl="1">
              <a:lnSpc>
                <a:spcPct val="77000"/>
              </a:lnSpc>
            </a:pPr>
            <a:r>
              <a:rPr lang="en-US" sz="2700" dirty="0"/>
              <a:t>Time Limit – 5 Minutes</a:t>
            </a:r>
          </a:p>
          <a:p>
            <a:pPr lvl="1">
              <a:lnSpc>
                <a:spcPct val="77000"/>
              </a:lnSpc>
            </a:pPr>
            <a:endParaRPr lang="en-US" sz="2700" dirty="0"/>
          </a:p>
          <a:p>
            <a:pPr lvl="1">
              <a:lnSpc>
                <a:spcPct val="77000"/>
              </a:lnSpc>
            </a:pPr>
            <a:r>
              <a:rPr lang="en-US" sz="2700" dirty="0"/>
              <a:t>Any Questions?</a:t>
            </a:r>
          </a:p>
          <a:p>
            <a:pPr lvl="1">
              <a:lnSpc>
                <a:spcPct val="77000"/>
              </a:lnSpc>
              <a:buNone/>
            </a:pPr>
            <a:endParaRPr lang="en-US" sz="2700" dirty="0"/>
          </a:p>
        </p:txBody>
      </p:sp>
      <p:sp>
        <p:nvSpPr>
          <p:cNvPr id="2" name="Slide Number Placeholder 1">
            <a:extLst>
              <a:ext uri="{FF2B5EF4-FFF2-40B4-BE49-F238E27FC236}">
                <a16:creationId xmlns:a16="http://schemas.microsoft.com/office/drawing/2014/main" id="{53BD8A4F-4633-85AB-76B7-ECA26BA96307}"/>
              </a:ext>
            </a:extLst>
          </p:cNvPr>
          <p:cNvSpPr>
            <a:spLocks noGrp="1"/>
          </p:cNvSpPr>
          <p:nvPr>
            <p:ph type="sldNum" sz="quarter" idx="12"/>
          </p:nvPr>
        </p:nvSpPr>
        <p:spPr/>
        <p:txBody>
          <a:bodyPr/>
          <a:lstStyle/>
          <a:p>
            <a:fld id="{CC48B151-73E6-4005-9E41-BAC149615E2B}" type="slidenum">
              <a:rPr lang="en-US" smtClean="0"/>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you know what to do?</a:t>
            </a:r>
          </a:p>
          <a:p>
            <a:pPr marL="400050" indent="-400050">
              <a:buFont typeface="Wingdings" pitchFamily="2" charset="2"/>
              <a:buAutoNum type="arabicPeriod"/>
            </a:pPr>
            <a:r>
              <a:rPr lang="en-US" sz="2700" dirty="0"/>
              <a:t>What process did you use for creating the drawing?</a:t>
            </a:r>
          </a:p>
          <a:p>
            <a:pPr marL="400050" indent="-400050">
              <a:buFont typeface="Wingdings" pitchFamily="2" charset="2"/>
              <a:buAutoNum type="arabicPeriod"/>
            </a:pPr>
            <a:r>
              <a:rPr lang="en-US" sz="2700" dirty="0"/>
              <a:t>Did everyone have input to the drawing?</a:t>
            </a:r>
          </a:p>
        </p:txBody>
      </p:sp>
      <p:sp>
        <p:nvSpPr>
          <p:cNvPr id="2" name="Slide Number Placeholder 1">
            <a:extLst>
              <a:ext uri="{FF2B5EF4-FFF2-40B4-BE49-F238E27FC236}">
                <a16:creationId xmlns:a16="http://schemas.microsoft.com/office/drawing/2014/main" id="{666F4E64-EA7E-8BCF-A4AC-8C2F87758BA9}"/>
              </a:ext>
            </a:extLst>
          </p:cNvPr>
          <p:cNvSpPr>
            <a:spLocks noGrp="1"/>
          </p:cNvSpPr>
          <p:nvPr>
            <p:ph type="sldNum" sz="quarter" idx="12"/>
          </p:nvPr>
        </p:nvSpPr>
        <p:spPr/>
        <p:txBody>
          <a:bodyPr/>
          <a:lstStyle/>
          <a:p>
            <a:fld id="{CC48B151-73E6-4005-9E41-BAC149615E2B}" type="slidenum">
              <a:rPr lang="en-US" smtClean="0"/>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2</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Needs</a:t>
            </a:r>
            <a:r>
              <a:rPr lang="en-US" sz="2700" dirty="0"/>
              <a:t> for your Vehicle</a:t>
            </a:r>
          </a:p>
          <a:p>
            <a:pPr lvl="2">
              <a:lnSpc>
                <a:spcPct val="77000"/>
              </a:lnSpc>
            </a:pPr>
            <a:r>
              <a:rPr lang="en-US" sz="2400" dirty="0"/>
              <a:t>Write the list on the Whiteboard on the MIDDLE 1/3 of the Whiteboard</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69139357-05BA-FF88-6C5B-FFB767601205}"/>
              </a:ext>
            </a:extLst>
          </p:cNvPr>
          <p:cNvSpPr>
            <a:spLocks noGrp="1"/>
          </p:cNvSpPr>
          <p:nvPr>
            <p:ph type="sldNum" sz="quarter" idx="12"/>
          </p:nvPr>
        </p:nvSpPr>
        <p:spPr/>
        <p:txBody>
          <a:bodyPr/>
          <a:lstStyle/>
          <a:p>
            <a:fld id="{CC48B151-73E6-4005-9E41-BAC149615E2B}" type="slidenum">
              <a:rPr lang="en-US" smtClean="0"/>
              <a:t>105</a:t>
            </a:fld>
            <a:endParaRPr lang="en-US" dirty="0"/>
          </a:p>
        </p:txBody>
      </p:sp>
    </p:spTree>
    <p:extLst>
      <p:ext uri="{BB962C8B-B14F-4D97-AF65-F5344CB8AC3E}">
        <p14:creationId xmlns:p14="http://schemas.microsoft.com/office/powerpoint/2010/main" val="3205869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Who is your customer?</a:t>
            </a:r>
          </a:p>
          <a:p>
            <a:pPr marL="400050" indent="-400050">
              <a:buFont typeface="Wingdings" pitchFamily="2" charset="2"/>
              <a:buAutoNum type="arabicPeriod"/>
            </a:pPr>
            <a:r>
              <a:rPr lang="en-US" sz="2700" dirty="0"/>
              <a:t>How did you make the needs strong?</a:t>
            </a:r>
          </a:p>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everyone have input?</a:t>
            </a:r>
          </a:p>
        </p:txBody>
      </p:sp>
      <p:sp>
        <p:nvSpPr>
          <p:cNvPr id="2" name="Slide Number Placeholder 1">
            <a:extLst>
              <a:ext uri="{FF2B5EF4-FFF2-40B4-BE49-F238E27FC236}">
                <a16:creationId xmlns:a16="http://schemas.microsoft.com/office/drawing/2014/main" id="{B3678CAC-B914-E6D8-4A4F-78CB17A18C30}"/>
              </a:ext>
            </a:extLst>
          </p:cNvPr>
          <p:cNvSpPr>
            <a:spLocks noGrp="1"/>
          </p:cNvSpPr>
          <p:nvPr>
            <p:ph type="sldNum" sz="quarter" idx="12"/>
          </p:nvPr>
        </p:nvSpPr>
        <p:spPr/>
        <p:txBody>
          <a:bodyPr/>
          <a:lstStyle/>
          <a:p>
            <a:fld id="{CC48B151-73E6-4005-9E41-BAC149615E2B}" type="slidenum">
              <a:rPr lang="en-US" smtClean="0"/>
              <a:t>106</a:t>
            </a:fld>
            <a:endParaRPr lang="en-US" dirty="0"/>
          </a:p>
        </p:txBody>
      </p:sp>
    </p:spTree>
    <p:extLst>
      <p:ext uri="{BB962C8B-B14F-4D97-AF65-F5344CB8AC3E}">
        <p14:creationId xmlns:p14="http://schemas.microsoft.com/office/powerpoint/2010/main" val="16140850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3</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Requirement</a:t>
            </a:r>
            <a:r>
              <a:rPr lang="en-US" sz="2700" dirty="0"/>
              <a:t> and Assign Metrics To Them</a:t>
            </a:r>
          </a:p>
          <a:p>
            <a:pPr lvl="2">
              <a:lnSpc>
                <a:spcPct val="77000"/>
              </a:lnSpc>
            </a:pPr>
            <a:r>
              <a:rPr lang="en-US" sz="2400" dirty="0"/>
              <a:t>Write the list on the RIGHT 1/3 of the Whiteboard</a:t>
            </a:r>
          </a:p>
          <a:p>
            <a:pPr lvl="2">
              <a:lnSpc>
                <a:spcPct val="77000"/>
              </a:lnSpc>
            </a:pPr>
            <a:r>
              <a:rPr lang="en-US" sz="2400" dirty="0"/>
              <a:t>Draw a line from each Requirement back to it’s driving Need.</a:t>
            </a:r>
          </a:p>
          <a:p>
            <a:pPr lvl="2">
              <a:lnSpc>
                <a:spcPct val="77000"/>
              </a:lnSpc>
            </a:pPr>
            <a:r>
              <a:rPr lang="en-US" sz="2400" dirty="0"/>
              <a:t>What measurement units apply to each? Write these down on the Whiteboard.</a:t>
            </a:r>
          </a:p>
          <a:p>
            <a:pPr lvl="2">
              <a:lnSpc>
                <a:spcPct val="77000"/>
              </a:lnSpc>
            </a:pPr>
            <a:r>
              <a:rPr lang="en-US" sz="2400" dirty="0"/>
              <a:t>Answer “How much / How many” for each item</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2097A01E-A060-FF62-AD5A-7ADBEC9AAB68}"/>
              </a:ext>
            </a:extLst>
          </p:cNvPr>
          <p:cNvSpPr>
            <a:spLocks noGrp="1"/>
          </p:cNvSpPr>
          <p:nvPr>
            <p:ph type="sldNum" sz="quarter" idx="12"/>
          </p:nvPr>
        </p:nvSpPr>
        <p:spPr/>
        <p:txBody>
          <a:bodyPr/>
          <a:lstStyle/>
          <a:p>
            <a:fld id="{CC48B151-73E6-4005-9E41-BAC149615E2B}" type="slidenum">
              <a:rPr lang="en-US" smtClean="0"/>
              <a:t>107</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Could you assign units to all your items?</a:t>
            </a:r>
          </a:p>
          <a:p>
            <a:pPr marL="400050" indent="-400050">
              <a:buFont typeface="Wingdings" pitchFamily="2" charset="2"/>
              <a:buAutoNum type="arabicPeriod"/>
            </a:pPr>
            <a:r>
              <a:rPr lang="en-US" sz="2700" dirty="0"/>
              <a:t>Are the “How Much / How Many” numbers reasonable?</a:t>
            </a:r>
          </a:p>
          <a:p>
            <a:pPr marL="400050" indent="-400050">
              <a:buFont typeface="Wingdings" pitchFamily="2" charset="2"/>
              <a:buAutoNum type="arabicPeriod"/>
            </a:pPr>
            <a:r>
              <a:rPr lang="en-US" sz="2700" dirty="0"/>
              <a:t>What process did you use for selecting the units and numbers?</a:t>
            </a:r>
          </a:p>
          <a:p>
            <a:pPr marL="400050" indent="-400050">
              <a:buFont typeface="Wingdings" pitchFamily="2" charset="2"/>
              <a:buAutoNum type="arabicPeriod"/>
            </a:pPr>
            <a:r>
              <a:rPr lang="en-US" sz="2700" dirty="0"/>
              <a:t>Did everyone have input to the units and numbers?</a:t>
            </a:r>
          </a:p>
        </p:txBody>
      </p:sp>
      <p:sp>
        <p:nvSpPr>
          <p:cNvPr id="2" name="Slide Number Placeholder 1">
            <a:extLst>
              <a:ext uri="{FF2B5EF4-FFF2-40B4-BE49-F238E27FC236}">
                <a16:creationId xmlns:a16="http://schemas.microsoft.com/office/drawing/2014/main" id="{5D2830D1-C98C-218A-F435-855C85811B2E}"/>
              </a:ext>
            </a:extLst>
          </p:cNvPr>
          <p:cNvSpPr>
            <a:spLocks noGrp="1"/>
          </p:cNvSpPr>
          <p:nvPr>
            <p:ph type="sldNum" sz="quarter" idx="12"/>
          </p:nvPr>
        </p:nvSpPr>
        <p:spPr/>
        <p:txBody>
          <a:bodyPr/>
          <a:lstStyle/>
          <a:p>
            <a:fld id="{CC48B151-73E6-4005-9E41-BAC149615E2B}" type="slidenum">
              <a:rPr lang="en-US" smtClean="0"/>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9A78-92B2-B1C4-F897-7BA3B4530263}"/>
              </a:ext>
            </a:extLst>
          </p:cNvPr>
          <p:cNvSpPr>
            <a:spLocks noGrp="1"/>
          </p:cNvSpPr>
          <p:nvPr>
            <p:ph type="title"/>
          </p:nvPr>
        </p:nvSpPr>
        <p:spPr/>
        <p:txBody>
          <a:bodyPr/>
          <a:lstStyle/>
          <a:p>
            <a:r>
              <a:rPr lang="en-US" dirty="0"/>
              <a:t>Design Project – Create a Vehicle Wrap-up</a:t>
            </a:r>
          </a:p>
        </p:txBody>
      </p:sp>
      <p:sp>
        <p:nvSpPr>
          <p:cNvPr id="3" name="Content Placeholder 2">
            <a:extLst>
              <a:ext uri="{FF2B5EF4-FFF2-40B4-BE49-F238E27FC236}">
                <a16:creationId xmlns:a16="http://schemas.microsoft.com/office/drawing/2014/main" id="{0FDA62F1-8746-F353-1248-AE91B7810C5D}"/>
              </a:ext>
            </a:extLst>
          </p:cNvPr>
          <p:cNvSpPr>
            <a:spLocks noGrp="1"/>
          </p:cNvSpPr>
          <p:nvPr>
            <p:ph idx="1"/>
          </p:nvPr>
        </p:nvSpPr>
        <p:spPr/>
        <p:txBody>
          <a:bodyPr>
            <a:normAutofit/>
          </a:bodyPr>
          <a:lstStyle/>
          <a:p>
            <a:r>
              <a:rPr lang="en-US" sz="2400" dirty="0"/>
              <a:t>You should know the importance of Needs and Requirements</a:t>
            </a:r>
          </a:p>
          <a:p>
            <a:r>
              <a:rPr lang="en-US" sz="2400" dirty="0"/>
              <a:t>You should know how to create strong needs</a:t>
            </a:r>
          </a:p>
          <a:p>
            <a:r>
              <a:rPr lang="en-US" sz="2400" dirty="0"/>
              <a:t>You should know how to define measurable requirements</a:t>
            </a:r>
          </a:p>
          <a:p>
            <a:r>
              <a:rPr lang="en-US" sz="2400" dirty="0"/>
              <a:t>You should know how to relate the requirements to their needs</a:t>
            </a:r>
          </a:p>
        </p:txBody>
      </p:sp>
      <p:sp>
        <p:nvSpPr>
          <p:cNvPr id="5" name="TextBox 4">
            <a:extLst>
              <a:ext uri="{FF2B5EF4-FFF2-40B4-BE49-F238E27FC236}">
                <a16:creationId xmlns:a16="http://schemas.microsoft.com/office/drawing/2014/main" id="{83E1F7B5-57B1-81AB-AF3D-B2977058DE74}"/>
              </a:ext>
            </a:extLst>
          </p:cNvPr>
          <p:cNvSpPr txBox="1"/>
          <p:nvPr/>
        </p:nvSpPr>
        <p:spPr>
          <a:xfrm>
            <a:off x="1060598" y="4742065"/>
            <a:ext cx="7022805" cy="830997"/>
          </a:xfrm>
          <a:prstGeom prst="rect">
            <a:avLst/>
          </a:prstGeom>
          <a:noFill/>
        </p:spPr>
        <p:txBody>
          <a:bodyPr wrap="square">
            <a:spAutoFit/>
          </a:bodyPr>
          <a:lstStyle/>
          <a:p>
            <a:pPr algn="ctr"/>
            <a:r>
              <a:rPr lang="en-US" sz="2400" b="1" dirty="0"/>
              <a:t>You should be better prepared to generate the </a:t>
            </a:r>
          </a:p>
          <a:p>
            <a:pPr algn="ctr"/>
            <a:r>
              <a:rPr lang="en-US" sz="2400" b="1" dirty="0"/>
              <a:t>Needs and Requirements for your Capstone project</a:t>
            </a:r>
          </a:p>
        </p:txBody>
      </p:sp>
      <p:sp>
        <p:nvSpPr>
          <p:cNvPr id="4" name="Slide Number Placeholder 3">
            <a:extLst>
              <a:ext uri="{FF2B5EF4-FFF2-40B4-BE49-F238E27FC236}">
                <a16:creationId xmlns:a16="http://schemas.microsoft.com/office/drawing/2014/main" id="{07766A2C-6703-DE59-546B-1B365F45EE82}"/>
              </a:ext>
            </a:extLst>
          </p:cNvPr>
          <p:cNvSpPr>
            <a:spLocks noGrp="1"/>
          </p:cNvSpPr>
          <p:nvPr>
            <p:ph type="sldNum" sz="quarter" idx="12"/>
          </p:nvPr>
        </p:nvSpPr>
        <p:spPr/>
        <p:txBody>
          <a:bodyPr/>
          <a:lstStyle/>
          <a:p>
            <a:fld id="{CC48B151-73E6-4005-9E41-BAC149615E2B}" type="slidenum">
              <a:rPr lang="en-US" smtClean="0"/>
              <a:t>109</a:t>
            </a:fld>
            <a:endParaRPr lang="en-US" dirty="0"/>
          </a:p>
        </p:txBody>
      </p:sp>
    </p:spTree>
    <p:extLst>
      <p:ext uri="{BB962C8B-B14F-4D97-AF65-F5344CB8AC3E}">
        <p14:creationId xmlns:p14="http://schemas.microsoft.com/office/powerpoint/2010/main" val="275319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Spreadsheet</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file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110</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10" name="Content Placeholder 2"/>
          <p:cNvSpPr txBox="1">
            <a:spLocks/>
          </p:cNvSpPr>
          <p:nvPr/>
        </p:nvSpPr>
        <p:spPr>
          <a:xfrm>
            <a:off x="1442721" y="1184225"/>
            <a:ext cx="6731308" cy="769763"/>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 </a:t>
            </a:r>
            <a:r>
              <a:rPr lang="en-US" sz="1400" b="1" dirty="0">
                <a:solidFill>
                  <a:prstClr val="black"/>
                </a:solidFill>
                <a:highlight>
                  <a:srgbClr val="FFFF00"/>
                </a:highlight>
                <a:ea typeface="+mn-lt"/>
                <a:cs typeface="Calibri" panose="020F0502020204030204"/>
              </a:rPr>
              <a:t>Jan 26</a:t>
            </a:r>
            <a:r>
              <a:rPr lang="en-US" sz="1400" b="1" baseline="30000" dirty="0">
                <a:solidFill>
                  <a:prstClr val="black"/>
                </a:solidFill>
                <a:highlight>
                  <a:srgbClr val="FFFF00"/>
                </a:highlight>
                <a:ea typeface="+mn-lt"/>
                <a:cs typeface="Calibri" panose="020F0502020204030204"/>
              </a:rPr>
              <a:t>th</a:t>
            </a:r>
            <a:r>
              <a:rPr lang="en-US" sz="1400" b="1" dirty="0">
                <a:solidFill>
                  <a:prstClr val="black"/>
                </a:solidFill>
                <a:highlight>
                  <a:srgbClr val="FFFF00"/>
                </a:highlight>
                <a:ea typeface="+mn-lt"/>
                <a:cs typeface="Calibri" panose="020F0502020204030204"/>
              </a:rPr>
              <a:t>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a:t>
            </a:r>
            <a:endParaRPr lang="en-US" sz="1400" b="1"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2721" y="1955840"/>
            <a:ext cx="6731308" cy="272299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Day 6 review</a:t>
            </a:r>
            <a:endParaRPr lang="en-US" sz="1400" dirty="0">
              <a:solidFill>
                <a:srgbClr val="FF0000"/>
              </a:solidFill>
              <a:latin typeface="Calibri" panose="020F0502020204030204"/>
              <a:cs typeface="Calibri"/>
            </a:endParaRP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b="1" dirty="0">
                <a:solidFill>
                  <a:prstClr val="black"/>
                </a:solidFill>
                <a:ea typeface="+mn-lt"/>
                <a:cs typeface="Calibri" panose="020F0502020204030204"/>
              </a:rPr>
              <a:t>Everyone </a:t>
            </a:r>
            <a:r>
              <a:rPr lang="en-US" sz="1400" dirty="0">
                <a:solidFill>
                  <a:prstClr val="black"/>
                </a:solidFill>
                <a:ea typeface="+mn-lt"/>
                <a:cs typeface="Calibri" panose="020F0502020204030204"/>
              </a:rPr>
              <a:t>should have their repository checked out by now. See your PE </a:t>
            </a:r>
            <a:r>
              <a:rPr lang="en-US" sz="1400" b="1" dirty="0">
                <a:solidFill>
                  <a:prstClr val="black"/>
                </a:solidFill>
                <a:ea typeface="+mn-lt"/>
                <a:cs typeface="Calibri" panose="020F0502020204030204"/>
              </a:rPr>
              <a:t>NOW</a:t>
            </a:r>
            <a:r>
              <a:rPr lang="en-US" sz="1400" dirty="0">
                <a:solidFill>
                  <a:prstClr val="black"/>
                </a:solidFill>
                <a:ea typeface="+mn-lt"/>
                <a:cs typeface="Calibri" panose="020F0502020204030204"/>
              </a:rPr>
              <a:t> if you are still having difficulty.</a:t>
            </a:r>
          </a:p>
          <a:p>
            <a:pPr marL="171450" indent="-171450" defTabSz="685800">
              <a:spcBef>
                <a:spcPts val="750"/>
              </a:spcBef>
            </a:pPr>
            <a:r>
              <a:rPr lang="en-US" sz="1400" dirty="0">
                <a:solidFill>
                  <a:prstClr val="black"/>
                </a:solidFill>
                <a:ea typeface="+mn-lt"/>
                <a:cs typeface="Calibri" panose="020F0502020204030204"/>
              </a:rPr>
              <a:t>Complete the Online Safety Training in </a:t>
            </a:r>
            <a:r>
              <a:rPr lang="en-US" sz="1400" dirty="0" err="1">
                <a:solidFill>
                  <a:prstClr val="black"/>
                </a:solidFill>
                <a:ea typeface="+mn-lt"/>
                <a:cs typeface="Calibri" panose="020F0502020204030204"/>
              </a:rPr>
              <a:t>Percipio</a:t>
            </a:r>
            <a:r>
              <a:rPr lang="en-US" sz="1400" dirty="0">
                <a:solidFill>
                  <a:prstClr val="black"/>
                </a:solidFill>
                <a:ea typeface="+mn-lt"/>
                <a:cs typeface="Calibri" panose="020F0502020204030204"/>
              </a:rPr>
              <a:t> </a:t>
            </a:r>
            <a:r>
              <a:rPr lang="en-US" sz="1400" b="1" dirty="0">
                <a:ea typeface="+mn-lt"/>
                <a:cs typeface="Calibri" panose="020F0502020204030204"/>
              </a:rPr>
              <a:t>before Friday, 01/26</a:t>
            </a:r>
          </a:p>
          <a:p>
            <a:pPr marL="514350" lvl="1"/>
            <a:r>
              <a:rPr lang="en-US" sz="1300" u="sng" dirty="0">
                <a:hlinkClick r:id="rId3"/>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3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4"/>
              </a:rPr>
              <a:t>https://designlab.eng.rpi.edu/edn/projects/capstone-support-dev/repository/112/raw/Course%20Documents/RMPL%20Safety%20Module%20Completion%20Instructions-Percipio%20.pdf</a:t>
            </a:r>
            <a:endParaRPr lang="en-US" sz="14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 </a:t>
            </a:r>
          </a:p>
          <a:p>
            <a:pPr marL="514350" lvl="1" indent="-214313" defTabSz="685800">
              <a:spcBef>
                <a:spcPts val="375"/>
              </a:spcBef>
            </a:pP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254313" y="110546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8600" y="270888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nvGrpSpPr>
          <p:cNvPr id="3" name="Group 2">
            <a:extLst>
              <a:ext uri="{FF2B5EF4-FFF2-40B4-BE49-F238E27FC236}">
                <a16:creationId xmlns:a16="http://schemas.microsoft.com/office/drawing/2014/main" id="{297E82F5-0439-BEAC-8DDB-2B21BDB72108}"/>
              </a:ext>
            </a:extLst>
          </p:cNvPr>
          <p:cNvGrpSpPr/>
          <p:nvPr/>
        </p:nvGrpSpPr>
        <p:grpSpPr>
          <a:xfrm>
            <a:off x="325199" y="4678830"/>
            <a:ext cx="7848830" cy="1908364"/>
            <a:chOff x="402467" y="735237"/>
            <a:chExt cx="7848830" cy="1908364"/>
          </a:xfrm>
        </p:grpSpPr>
        <p:sp>
          <p:nvSpPr>
            <p:cNvPr id="8" name="Content Placeholder 2"/>
            <p:cNvSpPr txBox="1">
              <a:spLocks/>
            </p:cNvSpPr>
            <p:nvPr/>
          </p:nvSpPr>
          <p:spPr>
            <a:xfrm>
              <a:off x="1519989" y="735237"/>
              <a:ext cx="6731308" cy="1908364"/>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solidFill>
                    <a:prstClr val="black"/>
                  </a:solidFill>
                  <a:ea typeface="+mn-lt"/>
                  <a:cs typeface="Calibri" panose="020F0502020204030204"/>
                </a:rPr>
                <a:t>Read the Engineering Tools and Methods Wiki page in preparation for Day 6 activity</a:t>
              </a:r>
            </a:p>
            <a:p>
              <a:pPr marL="45720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https://designlab.eng.rpi.edu/edn/projects/capstone-support-dev/wiki/Engineering_Tools_and_Methods_Worksheet</a:t>
              </a:r>
              <a:r>
                <a:rPr lang="en-US" sz="1000" dirty="0">
                  <a:solidFill>
                    <a:prstClr val="black"/>
                  </a:solidFill>
                  <a:ea typeface="+mn-lt"/>
                  <a:cs typeface="Calibri" panose="020F0502020204030204"/>
                </a:rPr>
                <a:t> </a:t>
              </a:r>
            </a:p>
            <a:p>
              <a:pPr marL="0" indent="-171450" defTabSz="685800">
                <a:spcBef>
                  <a:spcPts val="750"/>
                </a:spcBef>
              </a:pPr>
              <a:r>
                <a:rPr lang="en-US" sz="1400" dirty="0">
                  <a:solidFill>
                    <a:prstClr val="black"/>
                  </a:solidFill>
                  <a:ea typeface="+mn-lt"/>
                  <a:cs typeface="Calibri" panose="020F0502020204030204"/>
                </a:rPr>
                <a:t>Research key technology and approaches to project -&gt; post findings to Background Info Forum on EDN</a:t>
              </a:r>
            </a:p>
            <a:p>
              <a:pPr marL="0" indent="-171450" defTabSz="685800">
                <a:spcBef>
                  <a:spcPts val="750"/>
                </a:spcBef>
              </a:pPr>
              <a:r>
                <a:rPr lang="en-US" sz="1400" dirty="0">
                  <a:solidFill>
                    <a:prstClr val="black"/>
                  </a:solidFill>
                  <a:ea typeface="+mn-lt"/>
                  <a:cs typeface="Calibri" panose="020F0502020204030204"/>
                </a:rPr>
                <a:t>Post Concept Ideas to Design Forum on EDN</a:t>
              </a:r>
            </a:p>
            <a:p>
              <a:pPr marL="0" indent="-171450" defTabSz="685800">
                <a:spcBef>
                  <a:spcPts val="750"/>
                </a:spcBef>
              </a:pPr>
              <a:r>
                <a:rPr lang="en-US" sz="1400" dirty="0">
                  <a:solidFill>
                    <a:prstClr val="black"/>
                  </a:solidFill>
                  <a:ea typeface="+mn-lt"/>
                  <a:cs typeface="Calibri" panose="020F0502020204030204"/>
                </a:rPr>
                <a:t>Update Needs &amp; </a:t>
              </a:r>
              <a:r>
                <a:rPr lang="en-US" sz="1400" dirty="0" err="1">
                  <a:solidFill>
                    <a:prstClr val="black"/>
                  </a:solidFill>
                  <a:ea typeface="+mn-lt"/>
                  <a:cs typeface="Calibri" panose="020F0502020204030204"/>
                </a:rPr>
                <a:t>Reqs</a:t>
              </a:r>
              <a:r>
                <a:rPr lang="en-US" sz="1400" dirty="0">
                  <a:solidFill>
                    <a:prstClr val="black"/>
                  </a:solidFill>
                  <a:ea typeface="+mn-lt"/>
                  <a:cs typeface="Calibri" panose="020F0502020204030204"/>
                </a:rPr>
                <a:t> spreadsheet in Repo as needed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29043617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8" name="Picture 7" descr="A chart with text and numbers&#10;&#10;Description automatically generated with medium confidence">
            <a:extLst>
              <a:ext uri="{FF2B5EF4-FFF2-40B4-BE49-F238E27FC236}">
                <a16:creationId xmlns:a16="http://schemas.microsoft.com/office/drawing/2014/main" id="{E5504F0A-1503-C0F2-BF3E-35656A702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662" y="1878747"/>
            <a:ext cx="5582675" cy="3100505"/>
          </a:xfrm>
          <a:prstGeom prst="rect">
            <a:avLst/>
          </a:prstGeom>
        </p:spPr>
      </p:pic>
      <p:sp>
        <p:nvSpPr>
          <p:cNvPr id="4" name="Callout: Bent Line with Border and Accent Bar 3">
            <a:extLst>
              <a:ext uri="{FF2B5EF4-FFF2-40B4-BE49-F238E27FC236}">
                <a16:creationId xmlns:a16="http://schemas.microsoft.com/office/drawing/2014/main" id="{18F204EA-937A-6795-B33E-6D6657A69D22}"/>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9261530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9337620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118</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119</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 wiki page…</a:t>
            </a:r>
          </a:p>
          <a:p>
            <a:pPr marL="0" indent="0">
              <a:buNone/>
            </a:pPr>
            <a:r>
              <a:rPr lang="en-US" dirty="0"/>
              <a:t>Ask me 1-2 QUESTIONS about the content!</a:t>
            </a:r>
          </a:p>
          <a:p>
            <a:endParaRPr lang="en-US" dirty="0"/>
          </a:p>
          <a:p>
            <a:r>
              <a:rPr lang="en-US" dirty="0"/>
              <a:t>What is a Project Statement &amp; Objectives (PSO)?</a:t>
            </a:r>
          </a:p>
          <a:p>
            <a:r>
              <a:rPr lang="en-US" dirty="0"/>
              <a:t>What is difference between the Long Term and Short Term Goals?</a:t>
            </a:r>
          </a:p>
          <a:p>
            <a:r>
              <a:rPr lang="en-US" dirty="0"/>
              <a:t>What is difference between an objective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5" name="Callout: Bent Line with Border and Accent Bar 4">
            <a:extLst>
              <a:ext uri="{FF2B5EF4-FFF2-40B4-BE49-F238E27FC236}">
                <a16:creationId xmlns:a16="http://schemas.microsoft.com/office/drawing/2014/main" id="{71B121FF-F69B-4E84-A61F-07E10D83C4AE}"/>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day 2 to Client Meeting 1 Kickoff slides</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Engineering Tools and Methods (ETM)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their wiki pages…</a:t>
            </a:r>
          </a:p>
          <a:p>
            <a:pPr marL="0" indent="0">
              <a:buNone/>
            </a:pPr>
            <a:r>
              <a:rPr lang="en-US" dirty="0"/>
              <a:t>Ask me 1-2 QUESTIONS about the content!</a:t>
            </a:r>
          </a:p>
          <a:p>
            <a:endParaRPr lang="en-US" dirty="0"/>
          </a:p>
          <a:p>
            <a:r>
              <a:rPr lang="en-US" dirty="0"/>
              <a:t>What are Engineering Tools and Methods?</a:t>
            </a:r>
          </a:p>
          <a:p>
            <a:r>
              <a:rPr lang="en-US" dirty="0"/>
              <a:t>Give an example of a Mechanical Engineering Tool or Method</a:t>
            </a:r>
          </a:p>
          <a:p>
            <a:r>
              <a:rPr lang="en-US" dirty="0"/>
              <a:t>Give an example of an Electrical Engineering Tool or Method</a:t>
            </a:r>
          </a:p>
          <a:p>
            <a:r>
              <a:rPr lang="en-US" dirty="0"/>
              <a:t>Give an example of a Computer Systems Engineering Tool or Method</a:t>
            </a:r>
          </a:p>
          <a:p>
            <a:r>
              <a:rPr lang="en-US" dirty="0"/>
              <a:t>Give an example of an Industrial Engineering Tool or Method</a:t>
            </a:r>
          </a:p>
          <a:p>
            <a:r>
              <a:rPr lang="en-US" dirty="0"/>
              <a:t>Give an example of a Material Engineering Tool or Method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pic>
        <p:nvPicPr>
          <p:cNvPr id="4" name="Picture 3" descr="A row of colored objects on a stand&#10;&#10;Description automatically generated with medium confidence">
            <a:extLst>
              <a:ext uri="{FF2B5EF4-FFF2-40B4-BE49-F238E27FC236}">
                <a16:creationId xmlns:a16="http://schemas.microsoft.com/office/drawing/2014/main" id="{49E3DA87-75E6-AAA1-F562-F9397CB38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50" y="1524000"/>
            <a:ext cx="2362200" cy="1771650"/>
          </a:xfrm>
          <a:prstGeom prst="rect">
            <a:avLst/>
          </a:prstGeom>
        </p:spPr>
      </p:pic>
    </p:spTree>
    <p:extLst>
      <p:ext uri="{BB962C8B-B14F-4D97-AF65-F5344CB8AC3E}">
        <p14:creationId xmlns:p14="http://schemas.microsoft.com/office/powerpoint/2010/main" val="37601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Wrap-up - Engineering Tools and Methods (ETM)</a:t>
            </a:r>
            <a:br>
              <a:rPr lang="en-US" sz="4000" dirty="0">
                <a:cs typeface="Calibri"/>
              </a:rPr>
            </a:br>
            <a:endParaRPr lang="en-US" sz="4000" dirty="0">
              <a:cs typeface="Calibri"/>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The ETM Worksheet will help your team identify the various Engineering Tools and Methods that members will use to address project challenges</a:t>
            </a:r>
          </a:p>
          <a:p>
            <a:pPr>
              <a:lnSpc>
                <a:spcPct val="110000"/>
              </a:lnSpc>
            </a:pPr>
            <a:r>
              <a:rPr lang="en-US" dirty="0">
                <a:cs typeface="Calibri"/>
              </a:rPr>
              <a:t>Review the Team Skill Assessment to help your team identify applicable ETM.</a:t>
            </a:r>
          </a:p>
          <a:p>
            <a:pPr lvl="1">
              <a:lnSpc>
                <a:spcPct val="110000"/>
              </a:lnSpc>
            </a:pPr>
            <a:r>
              <a:rPr lang="en-US" dirty="0">
                <a:cs typeface="Calibri"/>
              </a:rPr>
              <a:t> “What classes and/or experience can you call on to help with this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08519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125</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126</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grpSp>
        <p:nvGrpSpPr>
          <p:cNvPr id="4" name="Group 3">
            <a:extLst>
              <a:ext uri="{FF2B5EF4-FFF2-40B4-BE49-F238E27FC236}">
                <a16:creationId xmlns:a16="http://schemas.microsoft.com/office/drawing/2014/main" id="{3D346D10-D504-2C32-ABFF-2961EFD64116}"/>
              </a:ext>
            </a:extLst>
          </p:cNvPr>
          <p:cNvGrpSpPr/>
          <p:nvPr/>
        </p:nvGrpSpPr>
        <p:grpSpPr>
          <a:xfrm>
            <a:off x="228600" y="1153634"/>
            <a:ext cx="8118231" cy="3309287"/>
            <a:chOff x="289477" y="2816170"/>
            <a:chExt cx="8118231" cy="3309287"/>
          </a:xfrm>
        </p:grpSpPr>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cs typeface="Calibri"/>
                </a:rPr>
                <a:t>This section intentionally left blank</a:t>
              </a:r>
            </a:p>
            <a:p>
              <a:pPr defTabSz="685800">
                <a:spcBef>
                  <a:spcPts val="750"/>
                </a:spcBef>
              </a:pPr>
              <a:endParaRPr lang="en-US" sz="1600" b="1" dirty="0">
                <a:solidFill>
                  <a:prstClr val="black"/>
                </a:solidFill>
                <a:latin typeface="Calibri" panose="020F0502020204030204"/>
              </a:endParaRPr>
            </a:p>
          </p:txBody>
        </p:sp>
        <p:sp>
          <p:nvSpPr>
            <p:cNvPr id="11" name="Content Placeholder 2"/>
            <p:cNvSpPr txBox="1">
              <a:spLocks/>
            </p:cNvSpPr>
            <p:nvPr/>
          </p:nvSpPr>
          <p:spPr>
            <a:xfrm>
              <a:off x="1600200" y="4057023"/>
              <a:ext cx="6807508" cy="206843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This section intentionally left blank</a:t>
              </a: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F7C15A83-8D70-4B16-C618-FA5170248E97}"/>
              </a:ext>
            </a:extLst>
          </p:cNvPr>
          <p:cNvGrpSpPr/>
          <p:nvPr/>
        </p:nvGrpSpPr>
        <p:grpSpPr>
          <a:xfrm>
            <a:off x="306974" y="4462921"/>
            <a:ext cx="8039857" cy="1783337"/>
            <a:chOff x="367851" y="1025938"/>
            <a:chExt cx="8039857" cy="1783337"/>
          </a:xfrm>
        </p:grpSpPr>
        <p:sp>
          <p:nvSpPr>
            <p:cNvPr id="8" name="Content Placeholder 2"/>
            <p:cNvSpPr txBox="1">
              <a:spLocks/>
            </p:cNvSpPr>
            <p:nvPr/>
          </p:nvSpPr>
          <p:spPr>
            <a:xfrm>
              <a:off x="1600200" y="1025938"/>
              <a:ext cx="6807508" cy="1783337"/>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Engineering Tools &amp; Methods Worksheet</a:t>
              </a:r>
            </a:p>
            <a:p>
              <a:pPr marL="628650" lvl="2"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to Repository - working/Background Info</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Continue Updating Needs &amp; Requirements spreadsheet in Repository</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Begin filling out slides in Concept Generation and Selection PPT based on team discussions and forum posts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descr="A screenshot of a project schedule&#10;&#10;Description automatically generated">
            <a:extLst>
              <a:ext uri="{FF2B5EF4-FFF2-40B4-BE49-F238E27FC236}">
                <a16:creationId xmlns:a16="http://schemas.microsoft.com/office/drawing/2014/main" id="{502AE1E8-0E23-2B40-23C4-0BAE12928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849" y="1690689"/>
            <a:ext cx="5376302" cy="3364363"/>
          </a:xfrm>
          <a:prstGeom prst="rect">
            <a:avLst/>
          </a:prstGeom>
        </p:spPr>
      </p:pic>
      <p:sp>
        <p:nvSpPr>
          <p:cNvPr id="4" name="Callout: Bent Line with Border and Accent Bar 3">
            <a:extLst>
              <a:ext uri="{FF2B5EF4-FFF2-40B4-BE49-F238E27FC236}">
                <a16:creationId xmlns:a16="http://schemas.microsoft.com/office/drawing/2014/main" id="{6BEA4A8B-92AE-3BB5-13A5-E628E2B04F16}"/>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114088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7" y="169567"/>
            <a:ext cx="7886700" cy="882440"/>
          </a:xfrm>
        </p:spPr>
        <p:txBody>
          <a:bodyPr/>
          <a:lstStyle/>
          <a:p>
            <a:r>
              <a:rPr lang="en-US" dirty="0"/>
              <a:t>Action Items / Meeting Prep</a:t>
            </a:r>
            <a:br>
              <a:rPr lang="en-US" dirty="0"/>
            </a:br>
            <a:r>
              <a:rPr lang="en-US" sz="1800" dirty="0"/>
              <a:t>(to be completed </a:t>
            </a:r>
            <a:r>
              <a:rPr lang="en-US" sz="1800" b="1" dirty="0"/>
              <a:t>BEFORE Day 8</a:t>
            </a:r>
            <a:r>
              <a:rPr lang="en-US" sz="1800" dirty="0"/>
              <a:t>)</a:t>
            </a:r>
          </a:p>
        </p:txBody>
      </p:sp>
      <p:grpSp>
        <p:nvGrpSpPr>
          <p:cNvPr id="4" name="Group 3">
            <a:extLst>
              <a:ext uri="{FF2B5EF4-FFF2-40B4-BE49-F238E27FC236}">
                <a16:creationId xmlns:a16="http://schemas.microsoft.com/office/drawing/2014/main" id="{C1576962-746B-7A94-9F22-DFD8D0590E7E}"/>
              </a:ext>
            </a:extLst>
          </p:cNvPr>
          <p:cNvGrpSpPr/>
          <p:nvPr/>
        </p:nvGrpSpPr>
        <p:grpSpPr>
          <a:xfrm>
            <a:off x="228600" y="1127186"/>
            <a:ext cx="8021320" cy="3027924"/>
            <a:chOff x="310188" y="3446028"/>
            <a:chExt cx="8021320" cy="3027924"/>
          </a:xfrm>
        </p:grpSpPr>
        <p:sp>
          <p:nvSpPr>
            <p:cNvPr id="10" name="Content Placeholder 2"/>
            <p:cNvSpPr txBox="1">
              <a:spLocks/>
            </p:cNvSpPr>
            <p:nvPr/>
          </p:nvSpPr>
          <p:spPr>
            <a:xfrm>
              <a:off x="1447800" y="3446028"/>
              <a:ext cx="6883708" cy="143077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47800" y="4873751"/>
              <a:ext cx="6883708" cy="1600201"/>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0" indent="0" defTabSz="685800">
                <a:spcBef>
                  <a:spcPts val="750"/>
                </a:spcBef>
                <a:buNone/>
              </a:pPr>
              <a:r>
                <a:rPr lang="en-US" sz="1500" dirty="0">
                  <a:solidFill>
                    <a:prstClr val="black"/>
                  </a:solidFill>
                  <a:latin typeface="Calibri" panose="020F0502020204030204"/>
                  <a:ea typeface="+mn-lt"/>
                  <a:cs typeface="Calibri" panose="020F0502020204030204"/>
                </a:rPr>
                <a:t>Create draft of Client Meeting #2 PPT and upload to the Repo BY START OF Day 8</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4"/>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Repository location – working/Reports/Client Meetings</a:t>
              </a: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4D0C5AFC-697A-D902-BCF2-CC1A755A80F5}"/>
              </a:ext>
            </a:extLst>
          </p:cNvPr>
          <p:cNvGrpSpPr/>
          <p:nvPr/>
        </p:nvGrpSpPr>
        <p:grpSpPr>
          <a:xfrm>
            <a:off x="306973" y="4155110"/>
            <a:ext cx="7942947" cy="2364311"/>
            <a:chOff x="388561" y="1066862"/>
            <a:chExt cx="7942947" cy="2364311"/>
          </a:xfrm>
        </p:grpSpPr>
        <p:sp>
          <p:nvSpPr>
            <p:cNvPr id="8" name="Content Placeholder 2"/>
            <p:cNvSpPr txBox="1">
              <a:spLocks/>
            </p:cNvSpPr>
            <p:nvPr/>
          </p:nvSpPr>
          <p:spPr>
            <a:xfrm>
              <a:off x="1447800" y="1066862"/>
              <a:ext cx="6883708" cy="2364311"/>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Each team member 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the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a:t>
              </a:r>
              <a:r>
                <a:rPr lang="en-US" sz="1500" dirty="0">
                  <a:solidFill>
                    <a:prstClr val="black"/>
                  </a:solidFill>
                  <a:latin typeface="Calibri" panose="020F0502020204030204"/>
                  <a:ea typeface="+mn-lt"/>
                  <a:cs typeface="Calibri" panose="020F0502020204030204"/>
                </a:rPr>
                <a:t>by the </a:t>
              </a:r>
              <a:r>
                <a:rPr lang="en-US" sz="1500" b="1" dirty="0">
                  <a:solidFill>
                    <a:prstClr val="black"/>
                  </a:solidFill>
                  <a:latin typeface="Calibri" panose="020F0502020204030204"/>
                  <a:ea typeface="+mn-lt"/>
                  <a:cs typeface="Calibri" panose="020F0502020204030204"/>
                </a:rPr>
                <a:t>start of Day 8 meeting</a:t>
              </a:r>
            </a:p>
            <a:p>
              <a:pPr marL="57150" indent="-171450" defTabSz="685800">
                <a:spcBef>
                  <a:spcPts val="375"/>
                </a:spcBef>
              </a:pPr>
              <a:r>
                <a:rPr lang="en-US" sz="1600" dirty="0">
                  <a:solidFill>
                    <a:prstClr val="black"/>
                  </a:solidFill>
                  <a:latin typeface="Calibri" panose="020F0502020204030204"/>
                  <a:ea typeface="+mn-lt"/>
                  <a:cs typeface="Calibri" panose="020F0502020204030204"/>
                </a:rPr>
                <a:t>Finish Concept Generation and Selection PPT – let PE know it can be reviewed</a:t>
              </a: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hart with text and numbers&#10;&#10;Description automatically generated with medium confidence">
            <a:extLst>
              <a:ext uri="{FF2B5EF4-FFF2-40B4-BE49-F238E27FC236}">
                <a16:creationId xmlns:a16="http://schemas.microsoft.com/office/drawing/2014/main" id="{287DAEF3-EA5F-C584-2E30-EDCD02AC1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906" y="1690689"/>
            <a:ext cx="6494187" cy="3361511"/>
          </a:xfrm>
          <a:prstGeom prst="rect">
            <a:avLst/>
          </a:prstGeom>
        </p:spPr>
      </p:pic>
      <p:sp>
        <p:nvSpPr>
          <p:cNvPr id="4" name="Callout: Bent Line with Border and Accent Bar 3">
            <a:extLst>
              <a:ext uri="{FF2B5EF4-FFF2-40B4-BE49-F238E27FC236}">
                <a16:creationId xmlns:a16="http://schemas.microsoft.com/office/drawing/2014/main" id="{07E1583C-BC6E-B200-A9D6-281E624CC6E8}"/>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11158598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642209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142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9</a:t>
            </a:r>
            <a:r>
              <a:rPr lang="en-US" sz="1800" dirty="0"/>
              <a:t>)</a:t>
            </a:r>
          </a:p>
        </p:txBody>
      </p:sp>
      <p:grpSp>
        <p:nvGrpSpPr>
          <p:cNvPr id="4" name="Group 3">
            <a:extLst>
              <a:ext uri="{FF2B5EF4-FFF2-40B4-BE49-F238E27FC236}">
                <a16:creationId xmlns:a16="http://schemas.microsoft.com/office/drawing/2014/main" id="{779FB50D-83BC-02AE-EAEE-56901FA878D9}"/>
              </a:ext>
            </a:extLst>
          </p:cNvPr>
          <p:cNvGrpSpPr/>
          <p:nvPr/>
        </p:nvGrpSpPr>
        <p:grpSpPr>
          <a:xfrm>
            <a:off x="119920" y="1163108"/>
            <a:ext cx="8358854" cy="2928338"/>
            <a:chOff x="289846" y="3793138"/>
            <a:chExt cx="8358854" cy="2928338"/>
          </a:xfrm>
        </p:grpSpPr>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2"/>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rPr>
                <a:t>Create agenda for 40 mins of Day 9, team’s plan should </a:t>
              </a:r>
              <a:r>
                <a:rPr lang="en-US" sz="1500" b="1" dirty="0">
                  <a:solidFill>
                    <a:prstClr val="black"/>
                  </a:solidFill>
                  <a:latin typeface="Calibri" panose="020F0502020204030204"/>
                </a:rPr>
                <a:t>NOT</a:t>
              </a:r>
              <a:r>
                <a:rPr lang="en-US" sz="1500" dirty="0">
                  <a:solidFill>
                    <a:prstClr val="black"/>
                  </a:solidFill>
                  <a:latin typeface="Calibri" panose="020F0502020204030204"/>
                </a:rPr>
                <a:t> be just working on your Client Meeting slides!</a:t>
              </a:r>
              <a:endParaRPr lang="en-US" sz="1500" dirty="0">
                <a:solidFill>
                  <a:prstClr val="black"/>
                </a:solidFill>
                <a:latin typeface="Calibri" panose="020F0502020204030204"/>
                <a:cs typeface="Calibri"/>
              </a:endParaRPr>
            </a:p>
            <a:p>
              <a:pPr marL="171450" indent="-171450" defTabSz="685800">
                <a:spcBef>
                  <a:spcPts val="750"/>
                </a:spcBef>
              </a:pPr>
              <a:r>
                <a:rPr lang="en-US" sz="1500" dirty="0">
                  <a:solidFill>
                    <a:prstClr val="black"/>
                  </a:solidFill>
                  <a:latin typeface="Calibri" panose="020F0502020204030204"/>
                  <a:cs typeface="Calibri"/>
                </a:rPr>
                <a:t>Send Client Meeting PPT to Client </a:t>
              </a:r>
              <a:r>
                <a:rPr lang="en-US" sz="1500" b="1" dirty="0">
                  <a:solidFill>
                    <a:prstClr val="black"/>
                  </a:solidFill>
                  <a:highlight>
                    <a:srgbClr val="FFFF00"/>
                  </a:highlight>
                  <a:latin typeface="Calibri" panose="020F0502020204030204"/>
                  <a:cs typeface="Calibri"/>
                </a:rPr>
                <a:t>24 </a:t>
              </a:r>
              <a:r>
                <a:rPr lang="en-US" sz="1500" b="1" dirty="0" err="1">
                  <a:solidFill>
                    <a:prstClr val="black"/>
                  </a:solidFill>
                  <a:highlight>
                    <a:srgbClr val="FFFF00"/>
                  </a:highlight>
                  <a:latin typeface="Calibri" panose="020F0502020204030204"/>
                  <a:cs typeface="Calibri"/>
                </a:rPr>
                <a:t>hrs</a:t>
              </a:r>
              <a:r>
                <a:rPr lang="en-US" sz="1500" b="1" dirty="0">
                  <a:solidFill>
                    <a:prstClr val="black"/>
                  </a:solidFill>
                  <a:highlight>
                    <a:srgbClr val="FFFF00"/>
                  </a:highlight>
                  <a:latin typeface="Calibri" panose="020F0502020204030204"/>
                  <a:cs typeface="Calibri"/>
                </a:rPr>
                <a:t> </a:t>
              </a:r>
              <a:r>
                <a:rPr lang="en-US" sz="1500" b="1" dirty="0">
                  <a:solidFill>
                    <a:prstClr val="black"/>
                  </a:solidFill>
                  <a:latin typeface="Calibri" panose="020F0502020204030204"/>
                  <a:cs typeface="Calibri"/>
                </a:rPr>
                <a:t>before meeting</a:t>
              </a:r>
              <a:endParaRPr lang="en-US" sz="1500" b="1" dirty="0">
                <a:solidFill>
                  <a:srgbClr val="FF0000"/>
                </a:solidFill>
                <a:latin typeface="Calibri" panose="020F0502020204030204"/>
                <a:cs typeface="Calibri"/>
              </a:endParaRP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BEA70BB-F397-0AB6-449C-BCF266DF7FE6}"/>
              </a:ext>
            </a:extLst>
          </p:cNvPr>
          <p:cNvGrpSpPr/>
          <p:nvPr/>
        </p:nvGrpSpPr>
        <p:grpSpPr>
          <a:xfrm>
            <a:off x="201143" y="4091446"/>
            <a:ext cx="8277631" cy="2630030"/>
            <a:chOff x="371069" y="1163108"/>
            <a:chExt cx="8277631" cy="2630030"/>
          </a:xfrm>
        </p:grpSpPr>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milestones from Project Planning Activity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3"/>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computer screen&#10;&#10;Description automatically generated">
            <a:extLst>
              <a:ext uri="{FF2B5EF4-FFF2-40B4-BE49-F238E27FC236}">
                <a16:creationId xmlns:a16="http://schemas.microsoft.com/office/drawing/2014/main" id="{F6722050-6096-5962-C948-E3464EDA1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98779"/>
            <a:ext cx="9144000" cy="3060441"/>
          </a:xfrm>
          <a:prstGeom prst="rect">
            <a:avLst/>
          </a:prstGeom>
        </p:spPr>
      </p:pic>
      <p:sp>
        <p:nvSpPr>
          <p:cNvPr id="4" name="Callout: Bent Line with Border and Accent Bar 3">
            <a:extLst>
              <a:ext uri="{FF2B5EF4-FFF2-40B4-BE49-F238E27FC236}">
                <a16:creationId xmlns:a16="http://schemas.microsoft.com/office/drawing/2014/main" id="{B640FD22-E92F-9C47-25C9-7CE4FDCAE9E9}"/>
              </a:ext>
            </a:extLst>
          </p:cNvPr>
          <p:cNvSpPr/>
          <p:nvPr/>
        </p:nvSpPr>
        <p:spPr>
          <a:xfrm>
            <a:off x="6762750" y="136537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6059295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432495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grpSp>
        <p:nvGrpSpPr>
          <p:cNvPr id="4" name="Group 3">
            <a:extLst>
              <a:ext uri="{FF2B5EF4-FFF2-40B4-BE49-F238E27FC236}">
                <a16:creationId xmlns:a16="http://schemas.microsoft.com/office/drawing/2014/main" id="{D6B36189-BD61-B66B-3324-82D3659DA02A}"/>
              </a:ext>
            </a:extLst>
          </p:cNvPr>
          <p:cNvGrpSpPr/>
          <p:nvPr/>
        </p:nvGrpSpPr>
        <p:grpSpPr>
          <a:xfrm>
            <a:off x="228600" y="1797570"/>
            <a:ext cx="7867998" cy="2561528"/>
            <a:chOff x="311110" y="3492312"/>
            <a:chExt cx="7867998" cy="2561528"/>
          </a:xfrm>
        </p:grpSpPr>
        <p:sp>
          <p:nvSpPr>
            <p:cNvPr id="10" name="Content Placeholder 2"/>
            <p:cNvSpPr txBox="1">
              <a:spLocks/>
            </p:cNvSpPr>
            <p:nvPr/>
          </p:nvSpPr>
          <p:spPr>
            <a:xfrm>
              <a:off x="1524000" y="3492312"/>
              <a:ext cx="6655108" cy="71703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r>
                <a:rPr lang="en-US" sz="1400" dirty="0">
                  <a:solidFill>
                    <a:prstClr val="black"/>
                  </a:solidFill>
                  <a:latin typeface="Calibri" panose="020F0502020204030204"/>
                  <a:cs typeface="Calibri"/>
                </a:rPr>
                <a:t>This section intentionally left blank</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193644"/>
              <a:ext cx="6655108" cy="1860196"/>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Client Meeting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no later than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a:t>
              </a:r>
              <a:r>
                <a:rPr lang="en-US" sz="1400" b="1" dirty="0">
                  <a:solidFill>
                    <a:prstClr val="black"/>
                  </a:solidFill>
                  <a:latin typeface="Calibri" panose="020F0502020204030204"/>
                  <a:ea typeface="+mn-lt"/>
                  <a:cs typeface="Calibri" panose="020F0502020204030204"/>
                </a:rPr>
                <a:t>not</a:t>
              </a:r>
              <a:r>
                <a:rPr lang="en-US" sz="1400" dirty="0">
                  <a:solidFill>
                    <a:prstClr val="black"/>
                  </a:solidFill>
                  <a:latin typeface="Calibri" panose="020F0502020204030204"/>
                  <a:ea typeface="+mn-lt"/>
                  <a:cs typeface="Calibri" panose="020F0502020204030204"/>
                </a:rPr>
                <a:t> the team's "spokesperson" at meetings, conference calls, etc.</a:t>
              </a:r>
            </a:p>
            <a:p>
              <a:pPr marL="171450" indent="-171450" defTabSz="685800">
                <a:spcBef>
                  <a:spcPts val="750"/>
                </a:spcBef>
              </a:pPr>
              <a:r>
                <a:rPr lang="en-US" sz="1400" dirty="0">
                  <a:solidFill>
                    <a:prstClr val="black"/>
                  </a:solidFill>
                  <a:latin typeface="Calibri" panose="020F0502020204030204"/>
                  <a:cs typeface="Calibri"/>
                </a:rPr>
                <a:t>Prep for upcoming client meeting, e.g., identify speakers for each slide, prepare your notes, etc.</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040" y="3613316"/>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713C33D4-1159-084E-6889-DBBDBBBFF326}"/>
              </a:ext>
            </a:extLst>
          </p:cNvPr>
          <p:cNvGrpSpPr/>
          <p:nvPr/>
        </p:nvGrpSpPr>
        <p:grpSpPr>
          <a:xfrm>
            <a:off x="312651" y="4343402"/>
            <a:ext cx="7783947" cy="2056224"/>
            <a:chOff x="395161" y="1448977"/>
            <a:chExt cx="7783947" cy="2056224"/>
          </a:xfrm>
        </p:grpSpPr>
        <p:sp>
          <p:nvSpPr>
            <p:cNvPr id="8" name="Content Placeholder 2"/>
            <p:cNvSpPr txBox="1">
              <a:spLocks/>
            </p:cNvSpPr>
            <p:nvPr/>
          </p:nvSpPr>
          <p:spPr>
            <a:xfrm>
              <a:off x="1524000" y="1448977"/>
              <a:ext cx="6655108" cy="2056224"/>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members should now be creating and updating their individual project tasks</a:t>
              </a:r>
            </a:p>
            <a:p>
              <a:pPr marL="171450" indent="-171450" defTabSz="685800">
                <a:spcBef>
                  <a:spcPts val="750"/>
                </a:spcBef>
              </a:pPr>
              <a:r>
                <a:rPr lang="en-US" sz="1400" dirty="0">
                  <a:solidFill>
                    <a:prstClr val="black"/>
                  </a:solidFill>
                  <a:latin typeface="Calibri" panose="020F0502020204030204"/>
                  <a:cs typeface="Calibri"/>
                </a:rPr>
                <a:t>Adjust Issues and Project Plan as necessary</a:t>
              </a:r>
            </a:p>
            <a:p>
              <a:pPr marL="628650" lvl="1" indent="-171450" defTabSz="685800">
                <a:spcBef>
                  <a:spcPts val="750"/>
                </a:spcBef>
              </a:pPr>
              <a:r>
                <a:rPr lang="en-US" sz="1200" dirty="0">
                  <a:solidFill>
                    <a:prstClr val="black"/>
                  </a:solidFill>
                  <a:latin typeface="Calibri" panose="020F0502020204030204"/>
                  <a:cs typeface="Calibri"/>
                </a:rPr>
                <a:t>Account for risks identified</a:t>
              </a:r>
            </a:p>
            <a:p>
              <a:pPr marL="628650" lvl="1" indent="-171450" defTabSz="685800">
                <a:spcBef>
                  <a:spcPts val="750"/>
                </a:spcBef>
              </a:pPr>
              <a:r>
                <a:rPr lang="en-US" sz="1200" dirty="0">
                  <a:solidFill>
                    <a:prstClr val="black"/>
                  </a:solidFill>
                  <a:latin typeface="Calibri" panose="020F0502020204030204"/>
                  <a:cs typeface="Calibri"/>
                </a:rPr>
                <a:t>Map to Milestones (versions)</a:t>
              </a:r>
            </a:p>
            <a:p>
              <a:pPr marL="171450" indent="-171450" defTabSz="685800">
                <a:lnSpc>
                  <a:spcPct val="120000"/>
                </a:lnSpc>
                <a:spcBef>
                  <a:spcPts val="0"/>
                </a:spcBef>
              </a:pPr>
              <a:r>
                <a:rPr lang="en-US" sz="1400" dirty="0">
                  <a:solidFill>
                    <a:prstClr val="black"/>
                  </a:solidFill>
                  <a:latin typeface="Calibri" panose="020F0502020204030204"/>
                  <a:cs typeface="Calibri"/>
                </a:rPr>
                <a:t>Wordsmith and polish Engineering Standards Worksheet </a:t>
              </a:r>
            </a:p>
            <a:p>
              <a:pPr marL="628650" lvl="2" indent="-171450" defTabSz="685800">
                <a:lnSpc>
                  <a:spcPct val="120000"/>
                </a:lnSpc>
                <a:spcBef>
                  <a:spcPts val="0"/>
                </a:spcBef>
              </a:pPr>
              <a:r>
                <a:rPr lang="en-US" sz="1400" dirty="0">
                  <a:solidFill>
                    <a:prstClr val="black"/>
                  </a:solidFill>
                  <a:latin typeface="Calibri" panose="020F0502020204030204"/>
                  <a:cs typeface="Calibri"/>
                </a:rPr>
                <a:t>Upload to Repository - working/Reports/Design Report + Poster</a:t>
              </a:r>
            </a:p>
            <a:p>
              <a:pPr marL="171450" indent="-171450" defTabSz="685800">
                <a:spcBef>
                  <a:spcPts val="750"/>
                </a:spcBef>
              </a:pPr>
              <a:endParaRPr lang="en-US" sz="1400" dirty="0">
                <a:solidFill>
                  <a:prstClr val="black"/>
                </a:solidFill>
                <a:latin typeface="Calibri" panose="020F0502020204030204"/>
                <a:cs typeface="Calibri"/>
              </a:endParaRPr>
            </a:p>
          </p:txBody>
        </p:sp>
        <p:sp>
          <p:nvSpPr>
            <p:cNvPr id="13" name="Rectangle 12"/>
            <p:cNvSpPr/>
            <p:nvPr/>
          </p:nvSpPr>
          <p:spPr>
            <a:xfrm>
              <a:off x="395161" y="21456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sp>
        <p:nvSpPr>
          <p:cNvPr id="4" name="Callout: Bent Line with Border and Accent Bar 3">
            <a:extLst>
              <a:ext uri="{FF2B5EF4-FFF2-40B4-BE49-F238E27FC236}">
                <a16:creationId xmlns:a16="http://schemas.microsoft.com/office/drawing/2014/main" id="{9B9299FD-27B4-52BF-1378-16B6BE4F1E0E}"/>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35210298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4346224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dirty="0"/>
              <a:t>Detailed Individual Design </a:t>
            </a:r>
            <a:r>
              <a:rPr lang="en-US" dirty="0">
                <a:highlight>
                  <a:srgbClr val="FFFF00"/>
                </a:highlight>
              </a:rPr>
              <a:t>Summary</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Repo spreadsheet)</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t>1,000 - 1,500 words</a:t>
            </a:r>
          </a:p>
          <a:p>
            <a:r>
              <a:rPr lang="en-US" dirty="0"/>
              <a:t>5-10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5818221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3331059"/>
              </p:ext>
            </p:extLst>
          </p:nvPr>
        </p:nvGraphicFramePr>
        <p:xfrm>
          <a:off x="381000" y="1005329"/>
          <a:ext cx="8382000" cy="436469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162</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163</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2"/>
            <a:ext cx="7886700" cy="4351338"/>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a:t>
            </a:r>
          </a:p>
          <a:p>
            <a:r>
              <a:rPr lang="en-US" dirty="0"/>
              <a:t>Review the full word cloud &amp; discuss – 2 minutes</a:t>
            </a:r>
          </a:p>
          <a:p>
            <a:endParaRPr lang="en-US" dirty="0"/>
          </a:p>
          <a:p>
            <a:r>
              <a:rPr lang="en-US" dirty="0"/>
              <a:t>Repeat for second question</a:t>
            </a:r>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
        <p:nvSpPr>
          <p:cNvPr id="6" name="Callout: Bent Line with Border and Accent Bar 5">
            <a:extLst>
              <a:ext uri="{FF2B5EF4-FFF2-40B4-BE49-F238E27FC236}">
                <a16:creationId xmlns:a16="http://schemas.microsoft.com/office/drawing/2014/main" id="{76753AE5-E17B-4828-BA47-59E78DB22B30}"/>
              </a:ext>
            </a:extLst>
          </p:cNvPr>
          <p:cNvSpPr/>
          <p:nvPr/>
        </p:nvSpPr>
        <p:spPr>
          <a:xfrm>
            <a:off x="8382000" y="228600"/>
            <a:ext cx="1447800" cy="26670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 students to want to talk about project. So maybe increase the time for this?</a:t>
            </a:r>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Callout: Bent Line with Border and Accent Bar 3">
            <a:extLst>
              <a:ext uri="{FF2B5EF4-FFF2-40B4-BE49-F238E27FC236}">
                <a16:creationId xmlns:a16="http://schemas.microsoft.com/office/drawing/2014/main" id="{8064C7EC-513F-C26C-7632-32A357769567}"/>
              </a:ext>
            </a:extLst>
          </p:cNvPr>
          <p:cNvSpPr/>
          <p:nvPr/>
        </p:nvSpPr>
        <p:spPr>
          <a:xfrm>
            <a:off x="6324600" y="5317854"/>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6" name="Callout: Bent Line with Border and Accent Bar 5">
            <a:extLst>
              <a:ext uri="{FF2B5EF4-FFF2-40B4-BE49-F238E27FC236}">
                <a16:creationId xmlns:a16="http://schemas.microsoft.com/office/drawing/2014/main" id="{90BD1504-09AD-60CC-8A74-25D27FC6DB01}"/>
              </a:ext>
            </a:extLst>
          </p:cNvPr>
          <p:cNvSpPr/>
          <p:nvPr/>
        </p:nvSpPr>
        <p:spPr>
          <a:xfrm>
            <a:off x="7095853" y="405625"/>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6546124" y="365126"/>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computer&#10;&#10;Description automatically generated">
            <a:extLst>
              <a:ext uri="{FF2B5EF4-FFF2-40B4-BE49-F238E27FC236}">
                <a16:creationId xmlns:a16="http://schemas.microsoft.com/office/drawing/2014/main" id="{FC815D5C-2461-3A53-8EC2-DAEA4424C7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787" y="1851750"/>
            <a:ext cx="6862425" cy="4072112"/>
          </a:xfrm>
        </p:spPr>
      </p:pic>
      <p:sp>
        <p:nvSpPr>
          <p:cNvPr id="8" name="Callout: Bent Line with Border and Accent Bar 7">
            <a:extLst>
              <a:ext uri="{FF2B5EF4-FFF2-40B4-BE49-F238E27FC236}">
                <a16:creationId xmlns:a16="http://schemas.microsoft.com/office/drawing/2014/main" id="{0802BA45-B8F8-9D9E-41EB-3F31A185BB0E}"/>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(previously called homework, to be completed </a:t>
            </a:r>
            <a:r>
              <a:rPr lang="en-US" sz="1800" b="1" dirty="0"/>
              <a:t>BEFORE Meeting 2</a:t>
            </a:r>
            <a:r>
              <a:rPr lang="en-US" sz="1800" dirty="0"/>
              <a:t>)</a:t>
            </a:r>
          </a:p>
        </p:txBody>
      </p:sp>
      <p:grpSp>
        <p:nvGrpSpPr>
          <p:cNvPr id="5" name="Group 4">
            <a:extLst>
              <a:ext uri="{FF2B5EF4-FFF2-40B4-BE49-F238E27FC236}">
                <a16:creationId xmlns:a16="http://schemas.microsoft.com/office/drawing/2014/main" id="{32742114-C057-F324-7C84-F9AC2E8C5AB9}"/>
              </a:ext>
            </a:extLst>
          </p:cNvPr>
          <p:cNvGrpSpPr/>
          <p:nvPr/>
        </p:nvGrpSpPr>
        <p:grpSpPr>
          <a:xfrm>
            <a:off x="151576" y="1153017"/>
            <a:ext cx="8840847" cy="4498787"/>
            <a:chOff x="112653" y="2504716"/>
            <a:chExt cx="8840847" cy="4498787"/>
          </a:xfrm>
        </p:grpSpPr>
        <p:sp>
          <p:nvSpPr>
            <p:cNvPr id="10" name="Content Placeholder 2"/>
            <p:cNvSpPr txBox="1">
              <a:spLocks/>
            </p:cNvSpPr>
            <p:nvPr/>
          </p:nvSpPr>
          <p:spPr>
            <a:xfrm>
              <a:off x="1066800" y="2504716"/>
              <a:ext cx="7886700" cy="1539982"/>
            </a:xfrm>
            <a:prstGeom prst="rect">
              <a:avLst/>
            </a:prstGeom>
            <a:solidFill>
              <a:schemeClr val="accent1">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Identify time and register for Team Building Retreat at </a:t>
              </a:r>
            </a:p>
            <a:p>
              <a:pPr marL="457200" lvl="1" indent="0" defTabSz="685800">
                <a:spcBef>
                  <a:spcPts val="750"/>
                </a:spcBef>
                <a:buNone/>
              </a:pPr>
              <a:r>
                <a:rPr lang="en-US" sz="1600" u="sng" dirty="0">
                  <a:solidFill>
                    <a:srgbClr val="0563C1"/>
                  </a:solidFill>
                  <a:effectLst/>
                  <a:latin typeface="Calibri" panose="020F0502020204030204" pitchFamily="34" charset="0"/>
                  <a:ea typeface="Calibri" panose="020F0502020204030204" pitchFamily="34" charset="0"/>
                  <a:hlinkClick r:id="rId2"/>
                </a:rPr>
                <a:t>Capstone S24 LEAP Training Sign Up - Google </a:t>
              </a:r>
              <a:r>
                <a:rPr lang="en-US" sz="16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Shee</a:t>
              </a:r>
              <a:r>
                <a:rPr lang="en-US" sz="1600" u="sng" dirty="0">
                  <a:solidFill>
                    <a:srgbClr val="0563C1"/>
                  </a:solidFill>
                  <a:latin typeface="Calibri" panose="020F0502020204030204" pitchFamily="34" charset="0"/>
                </a:rPr>
                <a:t>t</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Watch Wiki video</a:t>
              </a:r>
            </a:p>
            <a:p>
              <a:pPr marL="628650" lvl="1" indent="-171450" defTabSz="685800">
                <a:spcBef>
                  <a:spcPts val="750"/>
                </a:spcBef>
              </a:pPr>
              <a:r>
                <a:rPr lang="en-US" sz="1400" dirty="0">
                  <a:solidFill>
                    <a:prstClr val="black"/>
                  </a:solidFill>
                  <a:latin typeface="Calibri" panose="020F0502020204030204"/>
                  <a:ea typeface="+mn-lt"/>
                  <a:cs typeface="Calibri" panose="020F0502020204030204"/>
                </a:rPr>
                <a:t>Add personal info (name, preferred pronouns, major, RPI email, phone #) to team’s Wiki.</a:t>
              </a:r>
            </a:p>
            <a:p>
              <a:pPr marL="171450" indent="-171450" defTabSz="685800">
                <a:spcBef>
                  <a:spcPts val="750"/>
                </a:spcBef>
              </a:pPr>
              <a:r>
                <a:rPr lang="en-US" sz="1700" dirty="0">
                  <a:solidFill>
                    <a:prstClr val="black"/>
                  </a:solidFill>
                  <a:latin typeface="Calibri" panose="020F0502020204030204"/>
                  <a:ea typeface="+mn-lt"/>
                  <a:cs typeface="Calibri" panose="020F0502020204030204"/>
                </a:rPr>
                <a:t>Meet as team to generate project questions in preparation for Client Meeting.</a:t>
              </a:r>
            </a:p>
            <a:p>
              <a:pPr marL="457200" lvl="1" indent="0" defTabSz="685800">
                <a:spcBef>
                  <a:spcPts val="750"/>
                </a:spcBef>
                <a:buNone/>
              </a:pPr>
              <a:endParaRPr lang="en-US" sz="16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1066800" y="4062986"/>
              <a:ext cx="7886700" cy="2940517"/>
            </a:xfrm>
            <a:prstGeom prst="rect">
              <a:avLst/>
            </a:prstGeom>
            <a:solidFill>
              <a:schemeClr val="accent6">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endParaRPr lang="en-US" sz="1725" dirty="0">
                <a:solidFill>
                  <a:prstClr val="black"/>
                </a:solidFill>
                <a:cs typeface="Calibri"/>
              </a:endParaRPr>
            </a:p>
            <a:p>
              <a:pPr marL="171450" indent="-171450" defTabSz="685800">
                <a:spcBef>
                  <a:spcPts val="750"/>
                </a:spcBef>
              </a:pPr>
              <a:r>
                <a:rPr lang="en-US" sz="3000" b="1" dirty="0">
                  <a:solidFill>
                    <a:srgbClr val="FF0000"/>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600075" lvl="1" indent="-300038" defTabSz="685800">
                <a:spcBef>
                  <a:spcPts val="375"/>
                </a:spcBef>
              </a:pPr>
              <a:r>
                <a:rPr lang="en-US" sz="1725" u="sng" dirty="0">
                  <a:solidFill>
                    <a:prstClr val="black"/>
                  </a:solidFill>
                  <a:latin typeface="Calibri" panose="020F0502020204030204"/>
                </a:rPr>
                <a:t>EDN -&gt; Tasks &amp; Due Dates -&gt; Day 1 Assignments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D45488A8-CF68-5E81-D789-06DD7CCBEE72}"/>
              </a:ext>
            </a:extLst>
          </p:cNvPr>
          <p:cNvGrpSpPr/>
          <p:nvPr/>
        </p:nvGrpSpPr>
        <p:grpSpPr>
          <a:xfrm>
            <a:off x="178897" y="5651804"/>
            <a:ext cx="8786206" cy="1087960"/>
            <a:chOff x="167294" y="1405870"/>
            <a:chExt cx="8786206" cy="1087960"/>
          </a:xfrm>
        </p:grpSpPr>
        <p:sp>
          <p:nvSpPr>
            <p:cNvPr id="8" name="Content Placeholder 2"/>
            <p:cNvSpPr txBox="1">
              <a:spLocks/>
            </p:cNvSpPr>
            <p:nvPr/>
          </p:nvSpPr>
          <p:spPr>
            <a:xfrm>
              <a:off x="1066800" y="1405870"/>
              <a:ext cx="7886700" cy="108796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rPr>
                <a:t>The Project Description sets the project’s initial direction. Read it carefully!</a:t>
              </a:r>
              <a:endParaRPr lang="en-US" sz="1600" dirty="0">
                <a:solidFill>
                  <a:prstClr val="black"/>
                </a:solidFill>
                <a:highlight>
                  <a:srgbClr val="FFFF00"/>
                </a:highlight>
                <a:latin typeface="Calibri" panose="020F0502020204030204"/>
              </a:endParaRPr>
            </a:p>
            <a:p>
              <a:pPr marL="171450" indent="-171450" defTabSz="685800">
                <a:lnSpc>
                  <a:spcPct val="120000"/>
                </a:lnSpc>
                <a:spcBef>
                  <a:spcPts val="750"/>
                </a:spcBef>
              </a:pPr>
              <a:r>
                <a:rPr lang="en-US" sz="1600" dirty="0">
                  <a:solidFill>
                    <a:prstClr val="black"/>
                  </a:solidFill>
                  <a:latin typeface="Calibri" panose="020F0502020204030204"/>
                </a:rPr>
                <a:t>We invite you to bring project questions to next class.</a:t>
              </a:r>
              <a:endParaRPr lang="en-US" sz="1600" dirty="0">
                <a:solidFill>
                  <a:prstClr val="black"/>
                </a:solidFill>
                <a:latin typeface="Calibri" panose="020F0502020204030204"/>
                <a:cs typeface="Calibri"/>
              </a:endParaRPr>
            </a:p>
          </p:txBody>
        </p:sp>
        <p:sp>
          <p:nvSpPr>
            <p:cNvPr id="14" name="Rectangle 13"/>
            <p:cNvSpPr/>
            <p:nvPr/>
          </p:nvSpPr>
          <p:spPr>
            <a:xfrm>
              <a:off x="167294" y="154618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C00EC4FB-7645-14D4-050A-EF71D258251E}"/>
              </a:ext>
            </a:extLst>
          </p:cNvPr>
          <p:cNvSpPr txBox="1"/>
          <p:nvPr/>
        </p:nvSpPr>
        <p:spPr>
          <a:xfrm>
            <a:off x="6705600" y="1489473"/>
            <a:ext cx="1809750" cy="369332"/>
          </a:xfrm>
          <a:prstGeom prst="rect">
            <a:avLst/>
          </a:prstGeom>
          <a:noFill/>
        </p:spPr>
        <p:txBody>
          <a:bodyPr wrap="square" rtlCol="0">
            <a:spAutoFit/>
          </a:bodyPr>
          <a:lstStyle/>
          <a:p>
            <a:r>
              <a:rPr lang="en-US" dirty="0">
                <a:solidFill>
                  <a:srgbClr val="FF0000"/>
                </a:solidFill>
              </a:rPr>
              <a:t>UPDATE link</a:t>
            </a:r>
          </a:p>
        </p:txBody>
      </p:sp>
      <p:sp>
        <p:nvSpPr>
          <p:cNvPr id="6" name="TextBox 5">
            <a:extLst>
              <a:ext uri="{FF2B5EF4-FFF2-40B4-BE49-F238E27FC236}">
                <a16:creationId xmlns:a16="http://schemas.microsoft.com/office/drawing/2014/main" id="{D8219BA4-832B-6F6A-3E05-EB903EC73703}"/>
              </a:ext>
            </a:extLst>
          </p:cNvPr>
          <p:cNvSpPr txBox="1"/>
          <p:nvPr/>
        </p:nvSpPr>
        <p:spPr>
          <a:xfrm>
            <a:off x="7086600" y="3644130"/>
            <a:ext cx="1809750" cy="646331"/>
          </a:xfrm>
          <a:prstGeom prst="rect">
            <a:avLst/>
          </a:prstGeom>
          <a:noFill/>
        </p:spPr>
        <p:txBody>
          <a:bodyPr wrap="square" rtlCol="0">
            <a:spAutoFit/>
          </a:bodyPr>
          <a:lstStyle/>
          <a:p>
            <a:r>
              <a:rPr lang="en-US" dirty="0">
                <a:solidFill>
                  <a:srgbClr val="FF0000"/>
                </a:solidFill>
              </a:rPr>
              <a:t>Turn </a:t>
            </a:r>
            <a:r>
              <a:rPr lang="en-US" dirty="0" err="1">
                <a:solidFill>
                  <a:srgbClr val="FF0000"/>
                </a:solidFill>
              </a:rPr>
              <a:t>url</a:t>
            </a:r>
            <a:r>
              <a:rPr lang="en-US" dirty="0">
                <a:solidFill>
                  <a:srgbClr val="FF0000"/>
                </a:solidFill>
              </a:rPr>
              <a:t> into embedded link</a:t>
            </a:r>
          </a:p>
        </p:txBody>
      </p:sp>
    </p:spTree>
    <p:extLst>
      <p:ext uri="{BB962C8B-B14F-4D97-AF65-F5344CB8AC3E}">
        <p14:creationId xmlns:p14="http://schemas.microsoft.com/office/powerpoint/2010/main" val="269902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4031873"/>
          </a:xfrm>
          <a:prstGeom prst="rect">
            <a:avLst/>
          </a:prstGeom>
          <a:noFill/>
        </p:spPr>
        <p:txBody>
          <a:bodyPr wrap="square" rtlCol="0">
            <a:spAutoFit/>
          </a:bodyPr>
          <a:lstStyle/>
          <a:p>
            <a:r>
              <a:rPr lang="en-US" sz="3200" dirty="0">
                <a:hlinkClick r:id="rId3"/>
              </a:rPr>
              <a:t>https://designlab.eng.rpi.edu/edn/capstone-support/wiki/class1-assignments</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Picture 12" descr="A screenshot of a program&#10;&#10;Description automatically generated">
            <a:extLst>
              <a:ext uri="{FF2B5EF4-FFF2-40B4-BE49-F238E27FC236}">
                <a16:creationId xmlns:a16="http://schemas.microsoft.com/office/drawing/2014/main" id="{89CC2694-08FD-241D-942B-D94E23DC0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345" y="1607662"/>
            <a:ext cx="5171309" cy="3892734"/>
          </a:xfrm>
          <a:prstGeom prst="rect">
            <a:avLst/>
          </a:prstGeom>
        </p:spPr>
      </p:pic>
      <p:sp>
        <p:nvSpPr>
          <p:cNvPr id="8" name="Callout: Bent Line with Border and Accent Bar 7">
            <a:extLst>
              <a:ext uri="{FF2B5EF4-FFF2-40B4-BE49-F238E27FC236}">
                <a16:creationId xmlns:a16="http://schemas.microsoft.com/office/drawing/2014/main" id="{19FC9241-3874-1E5E-DFFC-7005351C5673}"/>
              </a:ext>
            </a:extLst>
          </p:cNvPr>
          <p:cNvSpPr/>
          <p:nvPr/>
        </p:nvSpPr>
        <p:spPr>
          <a:xfrm>
            <a:off x="8305800" y="32766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81149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7391400" y="333375"/>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a template, 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6924870" y="1600200"/>
            <a:ext cx="2057400" cy="31242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5" name="TextBox 4">
            <a:extLst>
              <a:ext uri="{FF2B5EF4-FFF2-40B4-BE49-F238E27FC236}">
                <a16:creationId xmlns:a16="http://schemas.microsoft.com/office/drawing/2014/main" id="{755D03A1-2D9A-71ED-4979-C786A83D8B07}"/>
              </a:ext>
            </a:extLst>
          </p:cNvPr>
          <p:cNvSpPr txBox="1"/>
          <p:nvPr/>
        </p:nvSpPr>
        <p:spPr>
          <a:xfrm>
            <a:off x="7467600" y="5486400"/>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478680"/>
            <a:ext cx="8229600" cy="2571283"/>
          </a:xfrm>
        </p:spPr>
        <p:txBody>
          <a:bodyPr vert="horz" lIns="91440" tIns="45720" rIns="91440" bIns="45720" rtlCol="0" anchor="t">
            <a:normAutofit/>
          </a:bodyPr>
          <a:lstStyle/>
          <a:p>
            <a:r>
              <a:rPr lang="en-US" sz="2800" dirty="0">
                <a:cs typeface="Calibri"/>
              </a:rPr>
              <a:t>As we move from Day 2 to Day 3, the transition from Onboarding to Project Scoping accelerates</a:t>
            </a:r>
          </a:p>
          <a:p>
            <a:pPr lvl="1"/>
            <a:r>
              <a:rPr lang="en-US" sz="2400" dirty="0">
                <a:cs typeface="Calibri"/>
              </a:rPr>
              <a:t>Off-site teambuilding activity (Onboarding) still to come</a:t>
            </a:r>
          </a:p>
          <a:p>
            <a:pPr lvl="1"/>
            <a:r>
              <a:rPr lang="en-US" sz="2400" dirty="0">
                <a:cs typeface="Calibri"/>
              </a:rPr>
              <a:t>Defining Client Needs (Scoping)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1763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2400300" y="2732990"/>
            <a:ext cx="4343400" cy="646331"/>
          </a:xfrm>
          <a:prstGeom prst="rect">
            <a:avLst/>
          </a:prstGeom>
          <a:noFill/>
        </p:spPr>
        <p:txBody>
          <a:bodyPr wrap="square" rtlCol="0">
            <a:spAutoFit/>
          </a:bodyPr>
          <a:lstStyle/>
          <a:p>
            <a:pPr algn="ctr"/>
            <a:r>
              <a:rPr lang="en-US" sz="3600" dirty="0"/>
              <a:t>Project Scoping</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7872"/>
            <a:ext cx="7886700" cy="882440"/>
          </a:xfrm>
        </p:spPr>
        <p:txBody>
          <a:bodyPr/>
          <a:lstStyle/>
          <a:p>
            <a:r>
              <a:rPr lang="en-US" dirty="0"/>
              <a:t>Action Items / Meeting Prep</a:t>
            </a:r>
            <a:br>
              <a:rPr lang="en-US" dirty="0"/>
            </a:br>
            <a:r>
              <a:rPr lang="en-US" sz="1800" dirty="0"/>
              <a:t>(previously called homework, to be completed </a:t>
            </a:r>
            <a:r>
              <a:rPr lang="en-US" sz="1800" b="1" dirty="0"/>
              <a:t>BEFORE Day 3</a:t>
            </a:r>
            <a:r>
              <a:rPr lang="en-US" sz="1800" dirty="0"/>
              <a:t>)</a:t>
            </a:r>
          </a:p>
        </p:txBody>
      </p:sp>
      <p:grpSp>
        <p:nvGrpSpPr>
          <p:cNvPr id="3" name="Group 2">
            <a:extLst>
              <a:ext uri="{FF2B5EF4-FFF2-40B4-BE49-F238E27FC236}">
                <a16:creationId xmlns:a16="http://schemas.microsoft.com/office/drawing/2014/main" id="{5824A177-C5BA-2D1F-042A-C9567B558AB7}"/>
              </a:ext>
            </a:extLst>
          </p:cNvPr>
          <p:cNvGrpSpPr/>
          <p:nvPr/>
        </p:nvGrpSpPr>
        <p:grpSpPr>
          <a:xfrm>
            <a:off x="53180" y="922492"/>
            <a:ext cx="8855297" cy="2880158"/>
            <a:chOff x="22003" y="3180035"/>
            <a:chExt cx="8855297" cy="2880158"/>
          </a:xfrm>
        </p:grpSpPr>
        <p:sp>
          <p:nvSpPr>
            <p:cNvPr id="10" name="Content Placeholder 2"/>
            <p:cNvSpPr txBox="1">
              <a:spLocks/>
            </p:cNvSpPr>
            <p:nvPr/>
          </p:nvSpPr>
          <p:spPr>
            <a:xfrm>
              <a:off x="990600" y="3180035"/>
              <a:ext cx="7886700" cy="1870413"/>
            </a:xfrm>
            <a:prstGeom prst="rect">
              <a:avLst/>
            </a:prstGeom>
            <a:solidFill>
              <a:schemeClr val="accent1">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Team Development / Design Process Refresher</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6400" dirty="0">
                  <a:solidFill>
                    <a:prstClr val="black"/>
                  </a:solidFill>
                  <a:ea typeface="+mn-lt"/>
                  <a:cs typeface="Calibri" panose="020F0502020204030204"/>
                  <a:hlinkClick r:id="rId3"/>
                </a:rPr>
                <a:t>https://mediasite.mms.rpi.edu/mediasite/Play/87d950eccc2942038b1d06530e9217841d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6400" dirty="0">
                  <a:solidFill>
                    <a:prstClr val="black"/>
                  </a:solidFill>
                  <a:ea typeface="+mn-lt"/>
                  <a:cs typeface="Calibri" panose="020F0502020204030204"/>
                  <a:hlinkClick r:id="rId4"/>
                </a:rPr>
                <a:t>https://mediasite.mms.rpi.edu/mediasite/Play/96dceab44ae7447d812f5a216afa97cf1d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ea typeface="+mn-lt"/>
                <a:cs typeface="Calibri" panose="020F0502020204030204"/>
              </a:endParaRPr>
            </a:p>
            <a:p>
              <a:pPr marL="57150" indent="-171450" defTabSz="685800">
                <a:spcBef>
                  <a:spcPts val="375"/>
                </a:spcBef>
              </a:pPr>
              <a:r>
                <a:rPr lang="en-US" sz="6400" dirty="0">
                  <a:solidFill>
                    <a:prstClr val="black"/>
                  </a:solidFill>
                  <a:latin typeface="Calibri" panose="020F0502020204030204"/>
                  <a:ea typeface="+mn-lt"/>
                  <a:cs typeface="Calibri" panose="020F0502020204030204"/>
                </a:rPr>
                <a:t>Team Standards Agreement due by Day 6</a:t>
              </a:r>
            </a:p>
            <a:p>
              <a:pPr marL="57150" indent="-171450" defTabSz="685800">
                <a:spcBef>
                  <a:spcPts val="375"/>
                </a:spcBef>
              </a:pPr>
              <a:r>
                <a:rPr lang="en-US" sz="6400" dirty="0">
                  <a:solidFill>
                    <a:prstClr val="black"/>
                  </a:solidFill>
                  <a:latin typeface="Calibri" panose="020F0502020204030204"/>
                </a:rPr>
                <a:t>Identify time and register for Team Building Retreat at </a:t>
              </a:r>
              <a:r>
                <a:rPr lang="en-US" sz="1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https://docs.google.com/spreadsheets/d/1YyuAUceBjjqBNjeVwXmJcqnEKxf7gu66obY1jszcvQQ/edit#gid=0</a:t>
              </a:r>
              <a:endParaRPr lang="en-US" sz="13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990600" y="5061734"/>
              <a:ext cx="7886700" cy="998459"/>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Fill out Client Meeting #1 PPT slides.</a:t>
              </a:r>
            </a:p>
          </p:txBody>
        </p:sp>
        <p:sp>
          <p:nvSpPr>
            <p:cNvPr id="9" name="Oval 8"/>
            <p:cNvSpPr/>
            <p:nvPr/>
          </p:nvSpPr>
          <p:spPr>
            <a:xfrm>
              <a:off x="55808" y="3337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003" y="5061734"/>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3A18F960-C216-D8DD-6378-4E5547B53ADF}"/>
              </a:ext>
            </a:extLst>
          </p:cNvPr>
          <p:cNvGrpSpPr/>
          <p:nvPr/>
        </p:nvGrpSpPr>
        <p:grpSpPr>
          <a:xfrm>
            <a:off x="175649" y="3802650"/>
            <a:ext cx="8732828" cy="2907541"/>
            <a:chOff x="123396" y="910312"/>
            <a:chExt cx="8732828" cy="2269724"/>
          </a:xfrm>
        </p:grpSpPr>
        <p:sp>
          <p:nvSpPr>
            <p:cNvPr id="8" name="Content Placeholder 2"/>
            <p:cNvSpPr txBox="1">
              <a:spLocks/>
            </p:cNvSpPr>
            <p:nvPr/>
          </p:nvSpPr>
          <p:spPr>
            <a:xfrm>
              <a:off x="969524" y="910312"/>
              <a:ext cx="7886700" cy="2269724"/>
            </a:xfrm>
            <a:prstGeom prst="rect">
              <a:avLst/>
            </a:prstGeom>
            <a:solidFill>
              <a:schemeClr val="accent4">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Project Technical Work</a:t>
              </a:r>
            </a:p>
            <a:p>
              <a:pPr marL="171450" indent="-171450" defTabSz="685800">
                <a:spcBef>
                  <a:spcPts val="750"/>
                </a:spcBef>
              </a:pPr>
              <a:r>
                <a:rPr lang="en-US" sz="6400" dirty="0">
                  <a:solidFill>
                    <a:prstClr val="black"/>
                  </a:solidFill>
                  <a:latin typeface="Calibri" panose="020F0502020204030204"/>
                </a:rPr>
                <a:t>We invite you to bring project questions to next class.</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Identify one </a:t>
              </a:r>
              <a:r>
                <a:rPr lang="en-US" sz="6400" b="1" dirty="0">
                  <a:solidFill>
                    <a:prstClr val="black"/>
                  </a:solidFill>
                  <a:latin typeface="Calibri" panose="020F0502020204030204"/>
                  <a:ea typeface="+mn-lt"/>
                  <a:cs typeface="Calibri" panose="020F0502020204030204"/>
                </a:rPr>
                <a:t>Customer Need </a:t>
              </a:r>
              <a:r>
                <a:rPr lang="en-US" sz="6400" dirty="0">
                  <a:solidFill>
                    <a:prstClr val="black"/>
                  </a:solidFill>
                  <a:latin typeface="Calibri" panose="020F0502020204030204"/>
                  <a:ea typeface="+mn-lt"/>
                  <a:cs typeface="Calibri" panose="020F0502020204030204"/>
                </a:rPr>
                <a:t>for your project and translate it into an </a:t>
              </a:r>
              <a:r>
                <a:rPr lang="en-US" sz="6400" b="1" dirty="0">
                  <a:solidFill>
                    <a:prstClr val="black"/>
                  </a:solidFill>
                  <a:latin typeface="Calibri" panose="020F0502020204030204"/>
                  <a:ea typeface="+mn-lt"/>
                  <a:cs typeface="Calibri" panose="020F0502020204030204"/>
                </a:rPr>
                <a:t>Engineering Requirement.</a:t>
              </a:r>
              <a:r>
                <a:rPr lang="en-US" sz="6400" dirty="0">
                  <a:solidFill>
                    <a:prstClr val="black"/>
                  </a:solidFill>
                  <a:latin typeface="Calibri" panose="020F0502020204030204"/>
                  <a:ea typeface="+mn-lt"/>
                  <a:cs typeface="Calibri" panose="020F0502020204030204"/>
                </a:rPr>
                <a:t> Post to new thread in EDN Background Info Forum titled “Initial Needs and Requirements”. First member creates the thread, other members reply to add their thoughts.</a:t>
              </a:r>
            </a:p>
            <a:p>
              <a:pPr marL="628650" lvl="1" indent="-171450" defTabSz="685800">
                <a:spcBef>
                  <a:spcPts val="750"/>
                </a:spcBef>
              </a:pPr>
              <a:r>
                <a:rPr lang="en-US" sz="5600" dirty="0">
                  <a:solidFill>
                    <a:prstClr val="black"/>
                  </a:solidFill>
                  <a:latin typeface="Calibri" panose="020F0502020204030204"/>
                </a:rPr>
                <a:t>Watch </a:t>
              </a:r>
              <a:r>
                <a:rPr lang="en-US" sz="5600" dirty="0">
                  <a:solidFill>
                    <a:prstClr val="black"/>
                  </a:solidFill>
                  <a:highlight>
                    <a:srgbClr val="FFFF00"/>
                  </a:highlight>
                  <a:latin typeface="Calibri" panose="020F0502020204030204"/>
                </a:rPr>
                <a:t>Initial Postings Video </a:t>
              </a:r>
              <a:r>
                <a:rPr lang="en-US" sz="5600" dirty="0">
                  <a:solidFill>
                    <a:prstClr val="black"/>
                  </a:solidFill>
                  <a:latin typeface="Calibri" panose="020F0502020204030204"/>
                </a:rPr>
                <a:t>(7.5 min) </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For ongoing projects, review prior semesters’ final presentation to prepare for Client meeting during Meeting 3 or 4</a:t>
              </a:r>
            </a:p>
            <a:p>
              <a:pPr marL="514350" lvl="1" indent="-171450" defTabSz="685800">
                <a:spcBef>
                  <a:spcPts val="375"/>
                </a:spcBef>
              </a:pPr>
              <a:r>
                <a:rPr lang="en-US" sz="6400" dirty="0">
                  <a:solidFill>
                    <a:prstClr val="black"/>
                  </a:solidFill>
                  <a:latin typeface="Calibri" panose="020F0502020204030204"/>
                </a:rPr>
                <a:t>PPT should be in last semester’s Repository or Final Deliverables Forum on EDN</a:t>
              </a:r>
            </a:p>
            <a:p>
              <a:pPr marL="514350" lvl="1" indent="-171450" defTabSz="685800">
                <a:spcBef>
                  <a:spcPts val="375"/>
                </a:spcBef>
              </a:pPr>
              <a:r>
                <a:rPr lang="en-US" sz="64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6400" dirty="0">
                  <a:solidFill>
                    <a:prstClr val="black"/>
                  </a:solidFill>
                  <a:ea typeface="+mn-lt"/>
                  <a:cs typeface="Calibri" panose="020F0502020204030204"/>
                </a:rPr>
                <a:t>Rest of team - respond to thread with questions you have about project</a:t>
              </a:r>
              <a:endParaRPr lang="en-US" sz="6400" dirty="0">
                <a:solidFill>
                  <a:prstClr val="black"/>
                </a:solidFill>
                <a:latin typeface="Calibri" panose="020F0502020204030204"/>
                <a:ea typeface="+mn-lt"/>
                <a:cs typeface="Calibri" panose="020F0502020204030204"/>
              </a:endParaRPr>
            </a:p>
          </p:txBody>
        </p:sp>
        <p:sp>
          <p:nvSpPr>
            <p:cNvPr id="13" name="Rectangle 12"/>
            <p:cNvSpPr/>
            <p:nvPr/>
          </p:nvSpPr>
          <p:spPr>
            <a:xfrm>
              <a:off x="123396" y="144253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15" name="Callout: Bent Line with Border and Accent Bar 14">
            <a:extLst>
              <a:ext uri="{FF2B5EF4-FFF2-40B4-BE49-F238E27FC236}">
                <a16:creationId xmlns:a16="http://schemas.microsoft.com/office/drawing/2014/main" id="{68AF6355-528D-475E-A2AB-C1DD0FCC03D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with simple style – see class 1 example</a:t>
            </a:r>
          </a:p>
        </p:txBody>
      </p:sp>
      <p:sp>
        <p:nvSpPr>
          <p:cNvPr id="5" name="Callout: Bent Line with Border and Accent Bar 4">
            <a:extLst>
              <a:ext uri="{FF2B5EF4-FFF2-40B4-BE49-F238E27FC236}">
                <a16:creationId xmlns:a16="http://schemas.microsoft.com/office/drawing/2014/main" id="{C9C8B806-1549-08D5-8CBC-40684FB8D727}"/>
              </a:ext>
            </a:extLst>
          </p:cNvPr>
          <p:cNvSpPr/>
          <p:nvPr/>
        </p:nvSpPr>
        <p:spPr>
          <a:xfrm>
            <a:off x="4905650" y="333103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 video name to “FORUM posting”</a:t>
            </a:r>
          </a:p>
        </p:txBody>
      </p:sp>
    </p:spTree>
    <p:extLst>
      <p:ext uri="{BB962C8B-B14F-4D97-AF65-F5344CB8AC3E}">
        <p14:creationId xmlns:p14="http://schemas.microsoft.com/office/powerpoint/2010/main" val="3761273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Project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7" name="Picture 6" descr="A screenshot of a computer&#10;&#10;Description automatically generated">
            <a:extLst>
              <a:ext uri="{FF2B5EF4-FFF2-40B4-BE49-F238E27FC236}">
                <a16:creationId xmlns:a16="http://schemas.microsoft.com/office/drawing/2014/main" id="{A767627B-63BC-B147-937A-7C5FA295A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08" y="1600200"/>
            <a:ext cx="8141984" cy="4525962"/>
          </a:xfrm>
          <a:prstGeom prst="rect">
            <a:avLst/>
          </a:prstGeom>
        </p:spPr>
      </p:pic>
      <p:sp>
        <p:nvSpPr>
          <p:cNvPr id="4" name="Callout: Bent Line with Border and Accent Bar 3">
            <a:extLst>
              <a:ext uri="{FF2B5EF4-FFF2-40B4-BE49-F238E27FC236}">
                <a16:creationId xmlns:a16="http://schemas.microsoft.com/office/drawing/2014/main" id="{D07FDBAF-085A-5F02-0469-B9A3BDC8A32B}"/>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Autofit/>
          </a:bodyPr>
          <a:lstStyle/>
          <a:p>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73210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Project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71</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meetings</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30480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grpSp>
        <p:nvGrpSpPr>
          <p:cNvPr id="4" name="Group 3">
            <a:extLst>
              <a:ext uri="{FF2B5EF4-FFF2-40B4-BE49-F238E27FC236}">
                <a16:creationId xmlns:a16="http://schemas.microsoft.com/office/drawing/2014/main" id="{B04B026D-640C-6C74-9E38-71D66176F0AF}"/>
              </a:ext>
            </a:extLst>
          </p:cNvPr>
          <p:cNvGrpSpPr/>
          <p:nvPr/>
        </p:nvGrpSpPr>
        <p:grpSpPr>
          <a:xfrm>
            <a:off x="37861" y="1102809"/>
            <a:ext cx="8930476" cy="4652382"/>
            <a:chOff x="23024" y="1748418"/>
            <a:chExt cx="8930476" cy="4652382"/>
          </a:xfrm>
        </p:grpSpPr>
        <p:sp>
          <p:nvSpPr>
            <p:cNvPr id="10" name="Content Placeholder 2"/>
            <p:cNvSpPr txBox="1">
              <a:spLocks/>
            </p:cNvSpPr>
            <p:nvPr/>
          </p:nvSpPr>
          <p:spPr>
            <a:xfrm>
              <a:off x="1045640" y="1748418"/>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Day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349487"/>
              <a:ext cx="7886700" cy="4051313"/>
            </a:xfrm>
            <a:prstGeom prst="rect">
              <a:avLst/>
            </a:prstGeom>
            <a:solidFill>
              <a:schemeClr val="accent6">
                <a:lumMod val="20000"/>
                <a:lumOff val="80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meetings,  etc.</a:t>
              </a:r>
            </a:p>
            <a:p>
              <a:pPr marL="171450" indent="-171450" defTabSz="685800">
                <a:spcBef>
                  <a:spcPts val="750"/>
                </a:spcBef>
              </a:pPr>
              <a:r>
                <a:rPr lang="en-US" sz="2000" dirty="0">
                  <a:solidFill>
                    <a:prstClr val="black"/>
                  </a:solidFill>
                  <a:latin typeface="Calibri" panose="020F0502020204030204"/>
                </a:rPr>
                <a:t>Watch Intro to EDN video (5 min) for a general understanding of system usage</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2"/>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 to learn how to take good meeting minutes</a:t>
              </a: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meeting minutes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4"/>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Jan 29/26</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5"/>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Orientation-4.0 </a:t>
              </a:r>
            </a:p>
            <a:p>
              <a:pPr marL="628650" lvl="1" indent="-285750" defTabSz="685800">
                <a:spcBef>
                  <a:spcPts val="750"/>
                </a:spcBef>
              </a:pPr>
              <a:r>
                <a:rPr lang="en-US" sz="2100" dirty="0">
                  <a:solidFill>
                    <a:prstClr val="black"/>
                  </a:solidFill>
                  <a:ea typeface="+mn-lt"/>
                  <a:cs typeface="Calibri" panose="020F0502020204030204"/>
                </a:rPr>
                <a:t>Instructions</a:t>
              </a:r>
              <a:r>
                <a:rPr lang="en-US" sz="2300" dirty="0">
                  <a:solidFill>
                    <a:prstClr val="black"/>
                  </a:solidFill>
                  <a:ea typeface="+mn-lt"/>
                  <a:cs typeface="Calibri" panose="020F0502020204030204"/>
                </a:rPr>
                <a:t> - </a:t>
              </a:r>
              <a:r>
                <a:rPr lang="en-US" sz="13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300" dirty="0">
                <a:solidFill>
                  <a:prstClr val="black"/>
                </a:solidFill>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Post completed safety certificate in a thread in the Project Management Forum </a:t>
              </a:r>
            </a:p>
          </p:txBody>
        </p:sp>
        <p:sp>
          <p:nvSpPr>
            <p:cNvPr id="9" name="Oval 8"/>
            <p:cNvSpPr/>
            <p:nvPr/>
          </p:nvSpPr>
          <p:spPr>
            <a:xfrm>
              <a:off x="65955" y="18288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38100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B1C6D4B-4A46-B261-A10B-FA5FB42821F0}"/>
              </a:ext>
            </a:extLst>
          </p:cNvPr>
          <p:cNvGrpSpPr/>
          <p:nvPr/>
        </p:nvGrpSpPr>
        <p:grpSpPr>
          <a:xfrm>
            <a:off x="137395" y="5653611"/>
            <a:ext cx="8830942" cy="804320"/>
            <a:chOff x="101398" y="1066800"/>
            <a:chExt cx="8830942" cy="804320"/>
          </a:xfrm>
        </p:grpSpPr>
        <p:sp>
          <p:nvSpPr>
            <p:cNvPr id="8" name="Content Placeholder 2"/>
            <p:cNvSpPr txBox="1">
              <a:spLocks/>
            </p:cNvSpPr>
            <p:nvPr/>
          </p:nvSpPr>
          <p:spPr>
            <a:xfrm>
              <a:off x="1045640" y="1147350"/>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Continue posting Needs and Requirements to Background Info Forum thread</a:t>
              </a:r>
            </a:p>
          </p:txBody>
        </p:sp>
        <p:sp>
          <p:nvSpPr>
            <p:cNvPr id="13" name="Rectangle 12"/>
            <p:cNvSpPr/>
            <p:nvPr/>
          </p:nvSpPr>
          <p:spPr>
            <a:xfrm>
              <a:off x="101398" y="106680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6" name="Picture 5" descr="A group of tasks with text&#10;&#10;Description automatically generated with medium confidence">
            <a:extLst>
              <a:ext uri="{FF2B5EF4-FFF2-40B4-BE49-F238E27FC236}">
                <a16:creationId xmlns:a16="http://schemas.microsoft.com/office/drawing/2014/main" id="{0FC2977D-C10F-03D8-6FCA-283574883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054" y="1291062"/>
            <a:ext cx="5943890" cy="4417391"/>
          </a:xfrm>
          <a:prstGeom prst="rect">
            <a:avLst/>
          </a:prstGeom>
        </p:spPr>
      </p:pic>
      <p:sp>
        <p:nvSpPr>
          <p:cNvPr id="4" name="Callout: Bent Line with Border and Accent Bar 3">
            <a:extLst>
              <a:ext uri="{FF2B5EF4-FFF2-40B4-BE49-F238E27FC236}">
                <a16:creationId xmlns:a16="http://schemas.microsoft.com/office/drawing/2014/main" id="{3EC52B8D-C0AD-1173-503F-9E747C3A03DE}"/>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9156570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Project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a:t>Generate and document User </a:t>
            </a:r>
            <a:r>
              <a:rPr lang="en-US" dirty="0"/>
              <a:t>Stories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85</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grpSp>
        <p:nvGrpSpPr>
          <p:cNvPr id="4" name="Group 3">
            <a:extLst>
              <a:ext uri="{FF2B5EF4-FFF2-40B4-BE49-F238E27FC236}">
                <a16:creationId xmlns:a16="http://schemas.microsoft.com/office/drawing/2014/main" id="{DE243860-9E6E-A654-614F-D9B069B24B7A}"/>
              </a:ext>
            </a:extLst>
          </p:cNvPr>
          <p:cNvGrpSpPr/>
          <p:nvPr/>
        </p:nvGrpSpPr>
        <p:grpSpPr>
          <a:xfrm>
            <a:off x="228600" y="900295"/>
            <a:ext cx="7945429" cy="3993373"/>
            <a:chOff x="305868" y="2331227"/>
            <a:chExt cx="7945429" cy="3993373"/>
          </a:xfrm>
        </p:grpSpPr>
        <p:sp>
          <p:nvSpPr>
            <p:cNvPr id="10" name="Content Placeholder 2"/>
            <p:cNvSpPr txBox="1">
              <a:spLocks/>
            </p:cNvSpPr>
            <p:nvPr/>
          </p:nvSpPr>
          <p:spPr>
            <a:xfrm>
              <a:off x="1519989" y="2352563"/>
              <a:ext cx="6731308" cy="1060801"/>
            </a:xfrm>
            <a:prstGeom prst="rect">
              <a:avLst/>
            </a:prstGeom>
            <a:solidFill>
              <a:schemeClr val="accent1">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Team Development / Design Process Refresher</a:t>
              </a:r>
            </a:p>
            <a:p>
              <a:pPr marL="171450" indent="-171450" defTabSz="685800">
                <a:spcBef>
                  <a:spcPts val="750"/>
                </a:spcBef>
              </a:pPr>
              <a:r>
                <a:rPr lang="en-US" sz="2000" dirty="0">
                  <a:solidFill>
                    <a:prstClr val="black"/>
                  </a:solidFill>
                  <a:ea typeface="+mn-lt"/>
                  <a:cs typeface="Calibri" panose="020F0502020204030204"/>
                </a:rPr>
                <a:t>Post Team Standards Agreement to Wiki  </a:t>
              </a:r>
              <a:r>
                <a:rPr lang="en-US" sz="2000" b="1" dirty="0">
                  <a:solidFill>
                    <a:prstClr val="black"/>
                  </a:solidFill>
                  <a:ea typeface="+mn-lt"/>
                  <a:cs typeface="Calibri" panose="020F0502020204030204"/>
                </a:rPr>
                <a:t>before Day 6 </a:t>
              </a:r>
              <a:r>
                <a:rPr lang="en-US" sz="2000" dirty="0">
                  <a:solidFill>
                    <a:prstClr val="black"/>
                  </a:solidFill>
                  <a:ea typeface="+mn-lt"/>
                  <a:cs typeface="Calibri" panose="020F0502020204030204"/>
                </a:rPr>
                <a:t>[1/29 or 1/26]</a:t>
              </a:r>
            </a:p>
            <a:p>
              <a:pPr marL="171450" indent="-171450" defTabSz="685800">
                <a:spcBef>
                  <a:spcPts val="750"/>
                </a:spcBef>
              </a:pPr>
              <a:r>
                <a:rPr lang="en-US" sz="2000" dirty="0">
                  <a:solidFill>
                    <a:prstClr val="black"/>
                  </a:solidFill>
                  <a:ea typeface="+mn-lt"/>
                  <a:cs typeface="Calibri" panose="020F0502020204030204"/>
                </a:rPr>
                <a:t>Watch Concept Generation video (9 min) in preparation for Concept Generation on-site exercise</a:t>
              </a:r>
            </a:p>
            <a:p>
              <a:pPr marL="514350" lvl="1" indent="-171450" defTabSz="685800">
                <a:spcBef>
                  <a:spcPts val="375"/>
                </a:spcBef>
              </a:pPr>
              <a:r>
                <a:rPr lang="en-US" sz="1600" dirty="0">
                  <a:solidFill>
                    <a:prstClr val="black"/>
                  </a:solidFill>
                  <a:ea typeface="+mn-lt"/>
                  <a:cs typeface="Calibri" panose="020F0502020204030204"/>
                  <a:hlinkClick r:id="rId2"/>
                </a:rPr>
                <a:t>https://mediasite.mms.rpi.edu/mediasite/Play/d78db44fd9f7424b9d8f4c72857f84371d</a:t>
              </a:r>
              <a:r>
                <a:rPr lang="en-US" sz="1600" dirty="0">
                  <a:solidFill>
                    <a:prstClr val="black"/>
                  </a:solidFill>
                  <a:ea typeface="+mn-lt"/>
                  <a:cs typeface="Calibri" panose="020F0502020204030204"/>
                </a:rPr>
                <a:t>  </a:t>
              </a:r>
              <a:endParaRPr lang="en-US" sz="1600" dirty="0">
                <a:solidFill>
                  <a:prstClr val="black"/>
                </a:solidFill>
                <a:latin typeface="Calibri" panose="020F0502020204030204"/>
                <a:ea typeface="+mn-lt"/>
                <a:cs typeface="Calibri" panose="020F0502020204030204"/>
              </a:endParaRPr>
            </a:p>
            <a:p>
              <a:pPr marL="171450" indent="-171450" defTabSz="685800">
                <a:spcBef>
                  <a:spcPts val="750"/>
                </a:spcBef>
              </a:pP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19989" y="3415216"/>
              <a:ext cx="6731308" cy="290938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ea typeface="+mn-lt"/>
                  <a:cs typeface="Calibri" panose="020F0502020204030204"/>
                </a:rPr>
                <a:t>Contact your PE if you are having trouble installing or using subversion</a:t>
              </a:r>
            </a:p>
            <a:p>
              <a:pPr marL="628650" lvl="1" indent="-171450" defTabSz="685800">
                <a:spcBef>
                  <a:spcPts val="750"/>
                </a:spcBef>
              </a:pPr>
              <a:r>
                <a:rPr lang="en-US" sz="1000" dirty="0">
                  <a:solidFill>
                    <a:prstClr val="black"/>
                  </a:solidFill>
                  <a:ea typeface="+mn-lt"/>
                  <a:cs typeface="Calibri" panose="020F0502020204030204"/>
                  <a:hlinkClick r:id="rId3"/>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Day 6 [1/29 or 1/26] </a:t>
              </a:r>
              <a:r>
                <a:rPr lang="en-US" sz="1400" dirty="0">
                  <a:solidFill>
                    <a:prstClr val="black"/>
                  </a:solidFill>
                  <a:latin typeface="Calibri" panose="020F0502020204030204"/>
                  <a:ea typeface="+mn-lt"/>
                  <a:cs typeface="Calibri" panose="020F0502020204030204"/>
                </a:rPr>
                <a:t> </a:t>
              </a:r>
              <a:endParaRPr lang="en-US" sz="1400" dirty="0">
                <a:solidFill>
                  <a:prstClr val="black"/>
                </a:solidFill>
                <a:ea typeface="+mn-lt"/>
                <a:cs typeface="Calibri" panose="020F0502020204030204"/>
              </a:endParaRPr>
            </a:p>
            <a:p>
              <a:pPr marL="514350" lvl="1"/>
              <a:r>
                <a:rPr lang="en-US" sz="1300" u="sng" dirty="0">
                  <a:hlinkClick r:id="rId4"/>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4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5"/>
                </a:rPr>
                <a:t>https://designlab.eng.rpi.edu/edn/projects/capstone-support-dev/repository/112/raw/Course%20Documents/RMPL%20Safety%20Module%20Completion%20Instructions-Percipio%20.pdf</a:t>
              </a:r>
              <a:endParaRPr lang="en-US" sz="10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a:t>
              </a:r>
            </a:p>
            <a:p>
              <a:pPr marL="57150" indent="-214313" defTabSz="685800">
                <a:spcBef>
                  <a:spcPts val="375"/>
                </a:spcBef>
              </a:pPr>
              <a:r>
                <a:rPr lang="en-US" sz="1400" dirty="0">
                  <a:solidFill>
                    <a:prstClr val="black"/>
                  </a:solidFill>
                  <a:ea typeface="+mn-lt"/>
                  <a:cs typeface="Calibri" panose="020F0502020204030204"/>
                </a:rPr>
                <a:t>Post minutes from Client Meeting to Project Management forum</a:t>
              </a:r>
              <a:endParaRPr lang="en-US" sz="1000" dirty="0">
                <a:solidFill>
                  <a:prstClr val="black"/>
                </a:solidFill>
                <a:ea typeface="+mn-lt"/>
                <a:cs typeface="Calibri" panose="020F0502020204030204"/>
              </a:endParaRPr>
            </a:p>
          </p:txBody>
        </p:sp>
        <p:sp>
          <p:nvSpPr>
            <p:cNvPr id="9" name="Oval 8"/>
            <p:cNvSpPr/>
            <p:nvPr/>
          </p:nvSpPr>
          <p:spPr>
            <a:xfrm>
              <a:off x="354835" y="2331227"/>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16825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0965D68-03A1-CDC8-92F7-A7EEA2497592}"/>
              </a:ext>
            </a:extLst>
          </p:cNvPr>
          <p:cNvGrpSpPr/>
          <p:nvPr/>
        </p:nvGrpSpPr>
        <p:grpSpPr>
          <a:xfrm>
            <a:off x="325199" y="4893668"/>
            <a:ext cx="7848830" cy="1721970"/>
            <a:chOff x="402467" y="921631"/>
            <a:chExt cx="7848830" cy="1721970"/>
          </a:xfrm>
        </p:grpSpPr>
        <p:sp>
          <p:nvSpPr>
            <p:cNvPr id="8" name="Content Placeholder 2"/>
            <p:cNvSpPr txBox="1">
              <a:spLocks/>
            </p:cNvSpPr>
            <p:nvPr/>
          </p:nvSpPr>
          <p:spPr>
            <a:xfrm>
              <a:off x="1519989" y="921631"/>
              <a:ext cx="6731308" cy="1721970"/>
            </a:xfrm>
            <a:prstGeom prst="rect">
              <a:avLst/>
            </a:prstGeom>
            <a:solidFill>
              <a:schemeClr val="accent4">
                <a:lumMod val="20000"/>
                <a:lumOff val="80000"/>
              </a:schemeClr>
            </a:solidFill>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latin typeface="Calibri" panose="020F0502020204030204"/>
                  <a:cs typeface="Calibri"/>
                </a:rPr>
                <a:t>Evaluate your current Needs &amp; Requirements workbook against the rubric</a:t>
              </a:r>
            </a:p>
            <a:p>
              <a:pPr marL="628650" lvl="1" indent="-171450" defTabSz="685800">
                <a:lnSpc>
                  <a:spcPct val="100000"/>
                </a:lnSpc>
                <a:spcBef>
                  <a:spcPts val="600"/>
                </a:spcBef>
              </a:pPr>
              <a:r>
                <a:rPr lang="en-US" sz="1050" dirty="0">
                  <a:latin typeface="Calibri" panose="020F0502020204030204"/>
                  <a:cs typeface="Calibri"/>
                  <a:hlinkClick r:id="rId6"/>
                </a:rPr>
                <a:t>https://designlab.eng.rpi.edu/edn/projects/capstone-support-dev/repository/112/entry/Rubrics/Needs%20and%20Requirements%20rubric.docx</a:t>
              </a:r>
              <a:r>
                <a:rPr lang="en-US" sz="1050" dirty="0">
                  <a:latin typeface="Calibri" panose="020F0502020204030204"/>
                  <a:cs typeface="Calibri"/>
                </a:rPr>
                <a:t> </a:t>
              </a:r>
            </a:p>
            <a:p>
              <a:pPr marL="628650" lvl="1" indent="-171450" defTabSz="685800">
                <a:lnSpc>
                  <a:spcPct val="100000"/>
                </a:lnSpc>
                <a:spcBef>
                  <a:spcPts val="600"/>
                </a:spcBef>
              </a:pPr>
              <a:r>
                <a:rPr lang="en-US" sz="1050" dirty="0">
                  <a:latin typeface="Calibri" panose="020F0502020204030204"/>
                  <a:cs typeface="Calibri"/>
                </a:rPr>
                <a:t>Each team member shall post their observations/comments in the Needs &amp; Requirements Design Forum Thread</a:t>
              </a:r>
            </a:p>
            <a:p>
              <a:pPr marL="628650" lvl="1" indent="-171450" defTabSz="685800">
                <a:lnSpc>
                  <a:spcPct val="100000"/>
                </a:lnSpc>
                <a:spcBef>
                  <a:spcPts val="600"/>
                </a:spcBef>
              </a:pPr>
              <a:r>
                <a:rPr lang="en-US" sz="1050" dirty="0">
                  <a:solidFill>
                    <a:prstClr val="black"/>
                  </a:solidFill>
                  <a:latin typeface="Calibri" panose="020F0502020204030204"/>
                  <a:ea typeface="+mn-lt"/>
                  <a:cs typeface="Calibri" panose="020F0502020204030204"/>
                </a:rPr>
                <a:t>Update Needs/</a:t>
              </a:r>
              <a:r>
                <a:rPr lang="en-US" sz="1050" dirty="0" err="1">
                  <a:solidFill>
                    <a:prstClr val="black"/>
                  </a:solidFill>
                  <a:latin typeface="Calibri" panose="020F0502020204030204"/>
                  <a:ea typeface="+mn-lt"/>
                  <a:cs typeface="Calibri" panose="020F0502020204030204"/>
                </a:rPr>
                <a:t>Reqs</a:t>
              </a:r>
              <a:r>
                <a:rPr lang="en-US" sz="1050" dirty="0">
                  <a:solidFill>
                    <a:prstClr val="black"/>
                  </a:solidFill>
                  <a:latin typeface="Calibri" panose="020F0502020204030204"/>
                  <a:ea typeface="+mn-lt"/>
                  <a:cs typeface="Calibri" panose="020F0502020204030204"/>
                </a:rPr>
                <a:t> Workbook based on feedback and post to Repository</a:t>
              </a:r>
            </a:p>
            <a:p>
              <a:pPr marL="171450" indent="-171450" defTabSz="685800">
                <a:lnSpc>
                  <a:spcPct val="100000"/>
                </a:lnSpc>
                <a:spcBef>
                  <a:spcPts val="600"/>
                </a:spcBef>
              </a:pPr>
              <a:r>
                <a:rPr lang="en-US" sz="1450" dirty="0">
                  <a:solidFill>
                    <a:prstClr val="black"/>
                  </a:solidFill>
                  <a:latin typeface="Calibri" panose="020F0502020204030204"/>
                  <a:ea typeface="+mn-lt"/>
                  <a:cs typeface="Calibri" panose="020F0502020204030204"/>
                </a:rPr>
                <a:t>Post results of product Benchmarking to Background Info forum</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88</a:t>
            </a:fld>
            <a:endParaRPr lang="en-US" sz="1200" dirty="0"/>
          </a:p>
        </p:txBody>
      </p:sp>
      <p:sp>
        <p:nvSpPr>
          <p:cNvPr id="15" name="Callout: Bent Line with Border and Accent Bar 14">
            <a:extLst>
              <a:ext uri="{FF2B5EF4-FFF2-40B4-BE49-F238E27FC236}">
                <a16:creationId xmlns:a16="http://schemas.microsoft.com/office/drawing/2014/main" id="{4266A300-59F9-4C72-B46F-E04D4E45C176}"/>
              </a:ext>
            </a:extLst>
          </p:cNvPr>
          <p:cNvSpPr/>
          <p:nvPr/>
        </p:nvSpPr>
        <p:spPr>
          <a:xfrm>
            <a:off x="8382000" y="2286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note that the N&amp;R spreadsheet will be GRADED</a:t>
            </a:r>
          </a:p>
        </p:txBody>
      </p:sp>
    </p:spTree>
    <p:extLst>
      <p:ext uri="{BB962C8B-B14F-4D97-AF65-F5344CB8AC3E}">
        <p14:creationId xmlns:p14="http://schemas.microsoft.com/office/powerpoint/2010/main" val="29355539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11" name="Picture 10" descr="A screenshot of a chart&#10;&#10;Description automatically generated">
            <a:extLst>
              <a:ext uri="{FF2B5EF4-FFF2-40B4-BE49-F238E27FC236}">
                <a16:creationId xmlns:a16="http://schemas.microsoft.com/office/drawing/2014/main" id="{E294B93D-F5EA-9EAF-5A89-25FEECBDC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39" y="1841938"/>
            <a:ext cx="7332121" cy="3379449"/>
          </a:xfrm>
          <a:prstGeom prst="rect">
            <a:avLst/>
          </a:prstGeom>
        </p:spPr>
      </p:pic>
      <p:sp>
        <p:nvSpPr>
          <p:cNvPr id="4" name="Callout: Bent Line with Border and Accent Bar 3">
            <a:extLst>
              <a:ext uri="{FF2B5EF4-FFF2-40B4-BE49-F238E27FC236}">
                <a16:creationId xmlns:a16="http://schemas.microsoft.com/office/drawing/2014/main" id="{BC5489BD-FD4E-A627-FDC2-032765719415}"/>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29045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1063286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normAutofit fontScale="92500"/>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797237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Team Ideation Poster</a:t>
            </a:r>
          </a:p>
          <a:p>
            <a:r>
              <a:rPr lang="en-US" dirty="0"/>
              <a:t>PE Discussion on the Project Description</a:t>
            </a:r>
          </a:p>
          <a:p>
            <a:r>
              <a:rPr lang="en-US" dirty="0"/>
              <a:t>Draft Needs and Requirements Spreadsheet</a:t>
            </a:r>
          </a:p>
          <a:p>
            <a:r>
              <a:rPr lang="en-US" dirty="0"/>
              <a:t>Project Kick-off Meeting</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Spreadsheet</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96</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spreadsheet.</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97</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98</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1043832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12561</Words>
  <Application>Microsoft Office PowerPoint</Application>
  <PresentationFormat>On-screen Show (4:3)</PresentationFormat>
  <Paragraphs>1709</Paragraphs>
  <Slides>163</Slides>
  <Notes>64</Notes>
  <HiddenSlides>4</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163</vt:i4>
      </vt:variant>
    </vt:vector>
  </HeadingPairs>
  <TitlesOfParts>
    <vt:vector size="175"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Client Meeting 1 –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Day 3)</vt:lpstr>
      <vt:lpstr>Day 3 &amp; 4 Activities</vt:lpstr>
      <vt:lpstr>Day 3 Agenda</vt:lpstr>
      <vt:lpstr>Engineering Design Process Progression</vt:lpstr>
      <vt:lpstr>30 min – Meet with CE (Day 3 or 4)</vt:lpstr>
      <vt:lpstr>45 min - Project Kick-Off Meeting</vt:lpstr>
      <vt:lpstr>30 min - Prior Presentation (if applicable)</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(what you might call homework, to be completed BEFORE Day 4)</vt:lpstr>
      <vt:lpstr>Day 4 Agenda</vt:lpstr>
      <vt:lpstr>Engineering Design Process Progression</vt:lpstr>
      <vt:lpstr>45 min - Project Kick-Off Meeting</vt:lpstr>
      <vt:lpstr>25 min - Benchmarking</vt:lpstr>
      <vt:lpstr>Benchmarking Examples</vt:lpstr>
      <vt:lpstr>Benchmarking Examples</vt:lpstr>
      <vt:lpstr>Benchmarking - Evaluation</vt:lpstr>
      <vt:lpstr>Benchmarking – Evaluation</vt:lpstr>
      <vt:lpstr>55 min - Project Work </vt:lpstr>
      <vt:lpstr>Requirements for your Customer Needs</vt:lpstr>
      <vt:lpstr>30 min – Meet with CE (Day 3 or 4)</vt:lpstr>
      <vt:lpstr>10 min – Wrap-up</vt:lpstr>
      <vt:lpstr>Action Items / Meeting Prep (to be completed BEFORE Day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15 min – Project Work</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Design Project – Create a Vehicle</vt:lpstr>
      <vt:lpstr>Design Project - Round 1</vt:lpstr>
      <vt:lpstr>Questions</vt:lpstr>
      <vt:lpstr>Design Project - Round 2</vt:lpstr>
      <vt:lpstr>Questions</vt:lpstr>
      <vt:lpstr>Design Project - Round 3</vt:lpstr>
      <vt:lpstr>Questions</vt:lpstr>
      <vt:lpstr>Design Project – Create a Vehicle Wrap-up</vt:lpstr>
      <vt:lpstr>70 mins - Enhance your Project’s Needs &amp; Requirements</vt:lpstr>
      <vt:lpstr>Wrap-up - Documentation</vt:lpstr>
      <vt:lpstr>Wrap-up - Documentation</vt:lpstr>
      <vt:lpstr>Wrap-up - Documentation</vt:lpstr>
      <vt:lpstr>Action Items / Meeting Prep (to be completed BEFORE Day 6)</vt:lpstr>
      <vt:lpstr>Day 6 Agenda</vt:lpstr>
      <vt:lpstr>Engineering Design Process Progression</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10 min - Project Statement &amp; Objectives Horse Race</vt:lpstr>
      <vt:lpstr>10 min - Engineering Tools and Methods (ETM) Horse Race</vt:lpstr>
      <vt:lpstr>Wrap-up - Engineering Tools and Methods (ETM) </vt:lpstr>
      <vt:lpstr>50 min – Creation of Project Statement and Objectives &amp; Engineering Tools and Methods </vt:lpstr>
      <vt:lpstr>Long Term vs. Short Term</vt:lpstr>
      <vt:lpstr>10 min – Wrap-up</vt:lpstr>
      <vt:lpstr>Action Items / Meeting Prep (to be completed BEFORE Day 7)</vt:lpstr>
      <vt:lpstr>Day 7 Agenda</vt:lpstr>
      <vt:lpstr>Engineering Design Process Progression</vt:lpstr>
      <vt:lpstr>15 min – CE Time</vt:lpstr>
      <vt:lpstr>65 min – Concept Selection</vt:lpstr>
      <vt:lpstr>5 min – Wrap-up</vt:lpstr>
      <vt:lpstr>Action Items / Meeting Prep (to be completed BEFORE Day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Meeting Prep (to be completed BEFORE Day 9)</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(to be completed BEFORE Day 10)</vt:lpstr>
      <vt:lpstr>Day 10 Agenda</vt:lpstr>
      <vt:lpstr>Engineering Design Process Progression</vt:lpstr>
      <vt:lpstr>20 min – System Design </vt:lpstr>
      <vt:lpstr>System Design Report</vt:lpstr>
      <vt:lpstr>All Employee Meetings</vt:lpstr>
      <vt:lpstr>Board of Directors Review is coming up NEXT WEEK</vt:lpstr>
      <vt:lpstr>Engineering Design Process</vt:lpstr>
      <vt:lpstr>95 min – Poster Creation</vt:lpstr>
      <vt:lpstr>Detailed Individual Design Summary</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2024-08-01T19:06:20Z</dcterms:modified>
</cp:coreProperties>
</file>