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D7_F41B9874.xml" ContentType="application/vnd.ms-powerpoint.comments+xml"/>
  <Override PartName="/ppt/comments/modernComment_22E_B81E38C3.xml" ContentType="application/vnd.ms-powerpoint.comments+xml"/>
  <Override PartName="/ppt/comments/modernComment_218_D937404D.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15A_576ADFB7.xml" ContentType="application/vnd.ms-powerpoint.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modernComment_15F_7592815B.xml" ContentType="application/vnd.ms-powerpoint.comment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67"/>
  </p:notesMasterIdLst>
  <p:sldIdLst>
    <p:sldId id="256" r:id="rId4"/>
    <p:sldId id="339" r:id="rId5"/>
    <p:sldId id="415" r:id="rId6"/>
    <p:sldId id="276" r:id="rId7"/>
    <p:sldId id="257" r:id="rId8"/>
    <p:sldId id="490" r:id="rId9"/>
    <p:sldId id="275" r:id="rId10"/>
    <p:sldId id="462" r:id="rId11"/>
    <p:sldId id="463" r:id="rId12"/>
    <p:sldId id="483" r:id="rId13"/>
    <p:sldId id="566" r:id="rId14"/>
    <p:sldId id="556" r:id="rId15"/>
    <p:sldId id="491" r:id="rId16"/>
    <p:sldId id="274" r:id="rId17"/>
    <p:sldId id="464" r:id="rId18"/>
    <p:sldId id="492" r:id="rId19"/>
    <p:sldId id="258" r:id="rId20"/>
    <p:sldId id="400" r:id="rId21"/>
    <p:sldId id="265" r:id="rId22"/>
    <p:sldId id="422" r:id="rId23"/>
    <p:sldId id="506" r:id="rId24"/>
    <p:sldId id="547" r:id="rId25"/>
    <p:sldId id="259" r:id="rId26"/>
    <p:sldId id="261" r:id="rId27"/>
    <p:sldId id="260" r:id="rId28"/>
    <p:sldId id="591" r:id="rId29"/>
    <p:sldId id="489" r:id="rId30"/>
    <p:sldId id="423" r:id="rId31"/>
    <p:sldId id="424" r:id="rId32"/>
    <p:sldId id="526" r:id="rId33"/>
    <p:sldId id="421" r:id="rId34"/>
    <p:sldId id="525" r:id="rId35"/>
    <p:sldId id="440" r:id="rId36"/>
    <p:sldId id="429" r:id="rId37"/>
    <p:sldId id="292" r:id="rId38"/>
    <p:sldId id="487" r:id="rId39"/>
    <p:sldId id="488" r:id="rId40"/>
    <p:sldId id="578" r:id="rId41"/>
    <p:sldId id="521" r:id="rId42"/>
    <p:sldId id="531" r:id="rId43"/>
    <p:sldId id="406" r:id="rId44"/>
    <p:sldId id="554" r:id="rId45"/>
    <p:sldId id="264" r:id="rId46"/>
    <p:sldId id="592" r:id="rId47"/>
    <p:sldId id="389" r:id="rId48"/>
    <p:sldId id="426" r:id="rId49"/>
    <p:sldId id="493" r:id="rId50"/>
    <p:sldId id="557" r:id="rId51"/>
    <p:sldId id="473" r:id="rId52"/>
    <p:sldId id="460" r:id="rId53"/>
    <p:sldId id="289" r:id="rId54"/>
    <p:sldId id="468" r:id="rId55"/>
    <p:sldId id="469" r:id="rId56"/>
    <p:sldId id="471" r:id="rId57"/>
    <p:sldId id="558" r:id="rId58"/>
    <p:sldId id="329" r:id="rId59"/>
    <p:sldId id="330" r:id="rId60"/>
    <p:sldId id="331" r:id="rId61"/>
    <p:sldId id="522" r:id="rId62"/>
    <p:sldId id="536" r:id="rId63"/>
    <p:sldId id="407" r:id="rId64"/>
    <p:sldId id="546" r:id="rId65"/>
    <p:sldId id="287" r:id="rId66"/>
    <p:sldId id="593" r:id="rId67"/>
    <p:sldId id="340" r:id="rId68"/>
    <p:sldId id="288" r:id="rId69"/>
    <p:sldId id="290" r:id="rId70"/>
    <p:sldId id="565" r:id="rId71"/>
    <p:sldId id="498" r:id="rId72"/>
    <p:sldId id="559" r:id="rId73"/>
    <p:sldId id="499" r:id="rId74"/>
    <p:sldId id="500" r:id="rId75"/>
    <p:sldId id="393" r:id="rId76"/>
    <p:sldId id="549" r:id="rId77"/>
    <p:sldId id="408" r:id="rId78"/>
    <p:sldId id="293" r:id="rId79"/>
    <p:sldId id="594" r:id="rId80"/>
    <p:sldId id="394" r:id="rId81"/>
    <p:sldId id="586" r:id="rId82"/>
    <p:sldId id="587" r:id="rId83"/>
    <p:sldId id="588" r:id="rId84"/>
    <p:sldId id="589" r:id="rId85"/>
    <p:sldId id="590" r:id="rId86"/>
    <p:sldId id="342" r:id="rId87"/>
    <p:sldId id="601" r:id="rId88"/>
    <p:sldId id="561" r:id="rId89"/>
    <p:sldId id="474" r:id="rId90"/>
    <p:sldId id="583" r:id="rId91"/>
    <p:sldId id="409" r:id="rId92"/>
    <p:sldId id="518" r:id="rId93"/>
    <p:sldId id="595" r:id="rId94"/>
    <p:sldId id="579" r:id="rId95"/>
    <p:sldId id="343" r:id="rId96"/>
    <p:sldId id="344" r:id="rId97"/>
    <p:sldId id="580" r:id="rId98"/>
    <p:sldId id="508" r:id="rId99"/>
    <p:sldId id="509" r:id="rId100"/>
    <p:sldId id="510" r:id="rId101"/>
    <p:sldId id="511" r:id="rId102"/>
    <p:sldId id="552" r:id="rId103"/>
    <p:sldId id="513" r:id="rId104"/>
    <p:sldId id="346" r:id="rId105"/>
    <p:sldId id="314" r:id="rId106"/>
    <p:sldId id="327" r:id="rId107"/>
    <p:sldId id="514" r:id="rId108"/>
    <p:sldId id="515" r:id="rId109"/>
    <p:sldId id="336" r:id="rId110"/>
    <p:sldId id="516" r:id="rId111"/>
    <p:sldId id="348" r:id="rId112"/>
    <p:sldId id="351" r:id="rId113"/>
    <p:sldId id="534" r:id="rId114"/>
    <p:sldId id="550" r:id="rId115"/>
    <p:sldId id="551" r:id="rId116"/>
    <p:sldId id="519" r:id="rId117"/>
    <p:sldId id="298" r:id="rId118"/>
    <p:sldId id="596" r:id="rId119"/>
    <p:sldId id="581" r:id="rId120"/>
    <p:sldId id="446" r:id="rId121"/>
    <p:sldId id="447" r:id="rId122"/>
    <p:sldId id="450" r:id="rId123"/>
    <p:sldId id="582" r:id="rId124"/>
    <p:sldId id="401" r:id="rId125"/>
    <p:sldId id="476" r:id="rId126"/>
    <p:sldId id="533" r:id="rId127"/>
    <p:sldId id="485" r:id="rId128"/>
    <p:sldId id="504" r:id="rId129"/>
    <p:sldId id="528" r:id="rId130"/>
    <p:sldId id="410" r:id="rId131"/>
    <p:sldId id="300" r:id="rId132"/>
    <p:sldId id="597" r:id="rId133"/>
    <p:sldId id="382" r:id="rId134"/>
    <p:sldId id="584" r:id="rId135"/>
    <p:sldId id="529" r:id="rId136"/>
    <p:sldId id="411" r:id="rId137"/>
    <p:sldId id="302" r:id="rId138"/>
    <p:sldId id="598" r:id="rId139"/>
    <p:sldId id="585" r:id="rId140"/>
    <p:sldId id="494" r:id="rId141"/>
    <p:sldId id="404" r:id="rId142"/>
    <p:sldId id="495" r:id="rId143"/>
    <p:sldId id="496" r:id="rId144"/>
    <p:sldId id="486" r:id="rId145"/>
    <p:sldId id="530" r:id="rId146"/>
    <p:sldId id="535" r:id="rId147"/>
    <p:sldId id="412" r:id="rId148"/>
    <p:sldId id="304" r:id="rId149"/>
    <p:sldId id="599" r:id="rId150"/>
    <p:sldId id="395" r:id="rId151"/>
    <p:sldId id="396" r:id="rId152"/>
    <p:sldId id="397" r:id="rId153"/>
    <p:sldId id="398" r:id="rId154"/>
    <p:sldId id="413" r:id="rId155"/>
    <p:sldId id="562" r:id="rId156"/>
    <p:sldId id="600" r:id="rId157"/>
    <p:sldId id="564" r:id="rId158"/>
    <p:sldId id="568" r:id="rId159"/>
    <p:sldId id="482" r:id="rId160"/>
    <p:sldId id="553" r:id="rId161"/>
    <p:sldId id="378" r:id="rId162"/>
    <p:sldId id="350" r:id="rId163"/>
    <p:sldId id="567" r:id="rId164"/>
    <p:sldId id="338" r:id="rId165"/>
    <p:sldId id="352" r:id="rId16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92877" autoAdjust="0"/>
  </p:normalViewPr>
  <p:slideViewPr>
    <p:cSldViewPr>
      <p:cViewPr varScale="1">
        <p:scale>
          <a:sx n="88" d="100"/>
          <a:sy n="88" d="100"/>
        </p:scale>
        <p:origin x="1003" y="77"/>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viewProps" Target="viewProp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theme" Target="theme/theme1.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2"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microsoft.com/office/2018/10/relationships/authors" Target="author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s>
</file>

<file path=ppt/comments/modernComment_15A_576ADFB7.xml><?xml version="1.0" encoding="utf-8"?>
<p188:cmLst xmlns:a="http://schemas.openxmlformats.org/drawingml/2006/main" xmlns:r="http://schemas.openxmlformats.org/officeDocument/2006/relationships" xmlns:p188="http://schemas.microsoft.com/office/powerpoint/2018/8/main">
  <p188:cm id="{2E60B8BF-DAFF-4672-844B-0002CA18249F}" authorId="{00000000-0000-0000-0000-000000000000}" created="2024-08-01T19:00:48.669">
    <pc:sldMkLst xmlns:pc="http://schemas.microsoft.com/office/powerpoint/2013/main/command">
      <pc:docMk/>
      <pc:sldMk cId="1466621879" sldId="346"/>
    </pc:sldMkLst>
    <p188:txBody>
      <a:bodyPr/>
      <a:lstStyle/>
      <a:p>
        <a:r>
          <a:rPr lang="en-US"/>
          <a:t>This activity can be deleted?</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5F_7592815B.xml><?xml version="1.0" encoding="utf-8"?>
<p188:cmLst xmlns:a="http://schemas.openxmlformats.org/drawingml/2006/main" xmlns:r="http://schemas.openxmlformats.org/officeDocument/2006/relationships" xmlns:p188="http://schemas.microsoft.com/office/powerpoint/2018/8/main">
  <p188:cm id="{AE5A25A4-0E0A-4797-8041-8F8B8C2654BE}" authorId="{00000000-0000-0000-0000-000000000000}" created="2024-08-01T19:02:26.533">
    <pc:sldMkLst xmlns:pc="http://schemas.microsoft.com/office/powerpoint/2013/main/command">
      <pc:docMk/>
      <pc:sldMk cId="1972535643" sldId="351"/>
    </pc:sldMkLst>
    <p188:txBody>
      <a:bodyPr/>
      <a:lstStyle/>
      <a:p>
        <a:r>
          <a:rPr lang="en-US"/>
          <a:t>To be deleted</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D7_F41B9874.xml><?xml version="1.0" encoding="utf-8"?>
<p188:cmLst xmlns:a="http://schemas.openxmlformats.org/drawingml/2006/main" xmlns:r="http://schemas.openxmlformats.org/officeDocument/2006/relationships" xmlns:p188="http://schemas.microsoft.com/office/powerpoint/2018/8/main">
  <p188:cm id="{E982FF35-E1AA-4CD7-B126-393F433E6753}" authorId="{00000000-0000-0000-0000-000000000000}" created="2024-08-01T18:33:41.749">
    <pc:sldMkLst xmlns:pc="http://schemas.microsoft.com/office/powerpoint/2013/main/command">
      <pc:docMk/>
      <pc:sldMk cId="4095449204" sldId="471"/>
    </pc:sldMkLst>
    <p188:txBody>
      <a:bodyPr/>
      <a:lstStyle/>
      <a:p>
        <a:r>
          <a:rPr lang="en-US"/>
          <a:t>For Class 2, it is generating N&amp;R. For class 3, it is review of the N&amp;R from class 2 and after class 2.</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18_D937404D.xml><?xml version="1.0" encoding="utf-8"?>
<p188:cmLst xmlns:a="http://schemas.openxmlformats.org/drawingml/2006/main" xmlns:r="http://schemas.openxmlformats.org/officeDocument/2006/relationships" xmlns:p188="http://schemas.microsoft.com/office/powerpoint/2018/8/main">
  <p188:cm id="{89D40BC1-40C6-4B0E-88D0-EA0F37B9A9EA}" authorId="{00000000-0000-0000-0000-000000000000}" created="2024-08-01T19:00:12.587">
    <pc:sldMkLst xmlns:pc="http://schemas.microsoft.com/office/powerpoint/2013/main/command">
      <pc:docMk/>
      <pc:sldMk cId="3644276813" sldId="536"/>
    </pc:sldMkLst>
    <p188:txBody>
      <a:bodyPr/>
      <a:lstStyle/>
      <a:p>
        <a:r>
          <a:rPr lang="en-US"/>
          <a:t>Change to Design process Terminology</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dgm:t>
        <a:bodyPr/>
        <a:lstStyle/>
        <a:p>
          <a:r>
            <a:rPr lang="en-US" sz="2400" dirty="0"/>
            <a:t>Student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8/7/2024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 discussion here about </a:t>
            </a:r>
            <a:r>
              <a:rPr lang="en-US" u="sng" dirty="0"/>
              <a:t>building on</a:t>
            </a:r>
            <a:r>
              <a:rPr lang="en-US" u="none" dirty="0"/>
              <a:t> what was learned in IED as opposed to IED refresher</a:t>
            </a:r>
            <a:endParaRPr lang="en-US" dirty="0"/>
          </a:p>
          <a:p>
            <a:r>
              <a:rPr lang="en-US"/>
              <a:t>Yogi Berra – If you don’t know where you are going, you’ll end up somewhere else</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31</a:t>
            </a:fld>
            <a:endParaRPr lang="en-US" dirty="0"/>
          </a:p>
        </p:txBody>
      </p:sp>
    </p:spTree>
    <p:extLst>
      <p:ext uri="{BB962C8B-B14F-4D97-AF65-F5344CB8AC3E}">
        <p14:creationId xmlns:p14="http://schemas.microsoft.com/office/powerpoint/2010/main" val="195219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33</a:t>
            </a:fld>
            <a:endParaRPr lang="en-US" dirty="0"/>
          </a:p>
        </p:txBody>
      </p:sp>
    </p:spTree>
    <p:extLst>
      <p:ext uri="{BB962C8B-B14F-4D97-AF65-F5344CB8AC3E}">
        <p14:creationId xmlns:p14="http://schemas.microsoft.com/office/powerpoint/2010/main" val="361702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233103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69</a:t>
            </a:fld>
            <a:endParaRPr lang="en-US" dirty="0"/>
          </a:p>
        </p:txBody>
      </p:sp>
    </p:spTree>
    <p:extLst>
      <p:ext uri="{BB962C8B-B14F-4D97-AF65-F5344CB8AC3E}">
        <p14:creationId xmlns:p14="http://schemas.microsoft.com/office/powerpoint/2010/main" val="379586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92</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61775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these for our notes</a:t>
            </a:r>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dirty="0"/>
          </a:p>
        </p:txBody>
      </p:sp>
    </p:spTree>
    <p:extLst>
      <p:ext uri="{BB962C8B-B14F-4D97-AF65-F5344CB8AC3E}">
        <p14:creationId xmlns:p14="http://schemas.microsoft.com/office/powerpoint/2010/main" val="86297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001496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65225" y="692150"/>
            <a:ext cx="4605338" cy="3452813"/>
          </a:xfrm>
        </p:spPr>
      </p:sp>
      <p:sp>
        <p:nvSpPr>
          <p:cNvPr id="169987"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65225" y="692150"/>
            <a:ext cx="4605338" cy="3452813"/>
          </a:xfrm>
        </p:spPr>
      </p:sp>
      <p:sp>
        <p:nvSpPr>
          <p:cNvPr id="198659" name="Rectangle 3"/>
          <p:cNvSpPr>
            <a:spLocks noGrp="1" noChangeArrowheads="1"/>
          </p:cNvSpPr>
          <p:nvPr>
            <p:ph type="body" idx="1"/>
          </p:nvPr>
        </p:nvSpPr>
        <p:spPr>
          <a:noFill/>
          <a:ln/>
        </p:spPr>
        <p:txBody>
          <a:bodyPr/>
          <a:lstStyle/>
          <a:p>
            <a:r>
              <a:rPr lang="en-US" dirty="0">
                <a:latin typeface="Times New Roman" pitchFamily="18" charset="0"/>
              </a:rPr>
              <a:t>Our chance to process this out!</a:t>
            </a:r>
          </a:p>
          <a:p>
            <a:r>
              <a:rPr lang="en-US" dirty="0">
                <a:latin typeface="Times New Roman" pitchFamily="18" charset="0"/>
              </a:rPr>
              <a:t>Some possible items: What is it used for? What kind of vehicle? How big? What kind of vehicle? To transport</a:t>
            </a:r>
            <a:r>
              <a:rPr lang="en-US" baseline="0" dirty="0">
                <a:latin typeface="Times New Roman" pitchFamily="18" charset="0"/>
              </a:rPr>
              <a:t> what (people)? How many people will it carry? What does it look like? What does it do? Does it move by itself? </a:t>
            </a:r>
            <a:endParaRPr lang="en-US" dirty="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65225" y="692150"/>
            <a:ext cx="4605338" cy="3452813"/>
          </a:xfrm>
        </p:spPr>
      </p:sp>
      <p:sp>
        <p:nvSpPr>
          <p:cNvPr id="169987"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14840920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65225" y="692150"/>
            <a:ext cx="4605338" cy="3452813"/>
          </a:xfrm>
        </p:spPr>
      </p:sp>
      <p:sp>
        <p:nvSpPr>
          <p:cNvPr id="198659" name="Rectangle 3"/>
          <p:cNvSpPr>
            <a:spLocks noGrp="1" noChangeArrowheads="1"/>
          </p:cNvSpPr>
          <p:nvPr>
            <p:ph type="body" idx="1"/>
          </p:nvPr>
        </p:nvSpPr>
        <p:spPr>
          <a:noFill/>
          <a:ln/>
        </p:spPr>
        <p:txBody>
          <a:bodyPr/>
          <a:lstStyle/>
          <a:p>
            <a:r>
              <a:rPr lang="en-US" dirty="0">
                <a:latin typeface="Times New Roman" pitchFamily="18" charset="0"/>
              </a:rPr>
              <a:t>Our chance to process this out!</a:t>
            </a:r>
          </a:p>
        </p:txBody>
      </p:sp>
    </p:spTree>
    <p:extLst>
      <p:ext uri="{BB962C8B-B14F-4D97-AF65-F5344CB8AC3E}">
        <p14:creationId xmlns:p14="http://schemas.microsoft.com/office/powerpoint/2010/main" val="7210433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65225" y="692150"/>
            <a:ext cx="4605338" cy="3452813"/>
          </a:xfrm>
        </p:spPr>
      </p:sp>
      <p:sp>
        <p:nvSpPr>
          <p:cNvPr id="169987"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65225" y="692150"/>
            <a:ext cx="4605338" cy="3452813"/>
          </a:xfrm>
        </p:spPr>
      </p:sp>
      <p:sp>
        <p:nvSpPr>
          <p:cNvPr id="198659" name="Rectangle 3"/>
          <p:cNvSpPr>
            <a:spLocks noGrp="1" noChangeArrowheads="1"/>
          </p:cNvSpPr>
          <p:nvPr>
            <p:ph type="body" idx="1"/>
          </p:nvPr>
        </p:nvSpPr>
        <p:spPr>
          <a:noFill/>
          <a:ln/>
        </p:spPr>
        <p:txBody>
          <a:bodyPr/>
          <a:lstStyle/>
          <a:p>
            <a:r>
              <a:rPr lang="en-US" dirty="0">
                <a:latin typeface="Times New Roman" pitchFamily="18" charset="0"/>
              </a:rPr>
              <a:t>Our chance to process this out!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117</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118</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121</a:t>
            </a:fld>
            <a:endParaRPr lang="en-US" dirty="0"/>
          </a:p>
        </p:txBody>
      </p:sp>
    </p:spTree>
    <p:extLst>
      <p:ext uri="{BB962C8B-B14F-4D97-AF65-F5344CB8AC3E}">
        <p14:creationId xmlns:p14="http://schemas.microsoft.com/office/powerpoint/2010/main" val="3031553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123</a:t>
            </a:fld>
            <a:endParaRPr lang="en-US" dirty="0"/>
          </a:p>
        </p:txBody>
      </p:sp>
    </p:spTree>
    <p:extLst>
      <p:ext uri="{BB962C8B-B14F-4D97-AF65-F5344CB8AC3E}">
        <p14:creationId xmlns:p14="http://schemas.microsoft.com/office/powerpoint/2010/main" val="36972798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137</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158</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111840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8/7/2024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8/7/2024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8/7/2024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8/7/2024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8/7/2024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microsoft.com/office/2018/10/relationships/comments" Target="../comments/modernComment_15A_576ADFB7.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svg"/><Relationship Id="rId4" Type="http://schemas.openxmlformats.org/officeDocument/2006/relationships/diagramQuickStyle" Target="../diagrams/quickStyle1.xml"/><Relationship Id="rId9" Type="http://schemas.openxmlformats.org/officeDocument/2006/relationships/image" Target="../media/image6.png"/><Relationship Id="rId14" Type="http://schemas.openxmlformats.org/officeDocument/2006/relationships/image" Target="../media/image11.svg"/></Relationships>
</file>

<file path=ppt/slides/_rels/slide11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entry/Rubrics/Needs%20and%20Requirements%20rubric.docx" TargetMode="External"/><Relationship Id="rId2" Type="http://schemas.microsoft.com/office/2018/10/relationships/comments" Target="../comments/modernComment_15F_7592815B.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hyperlink" Target="https://designlab.eng.rpi.edu/edn/projects/capstone-support-dev/wiki/Project_Documentation" TargetMode="External"/><Relationship Id="rId1" Type="http://schemas.openxmlformats.org/officeDocument/2006/relationships/slideLayout" Target="../slideLayouts/slideLayout24.xml"/><Relationship Id="rId5" Type="http://schemas.openxmlformats.org/officeDocument/2006/relationships/hyperlink" Target="https://designlab.eng.rpi.edu/edn/projects/capstone-support-dev/wiki/Engineering_Tools_and_Methods_Worksheet" TargetMode="External"/><Relationship Id="rId4" Type="http://schemas.openxmlformats.org/officeDocument/2006/relationships/hyperlink" Target="https://designlab.eng.rpi.edu/edn/projects/capstone-support-dev/repository/112/raw/Course%20Documents/RMPL%20Safety%20Module%20Completion%20Instructions-Percipio%20.pdf"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Statement_and_Objectives"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Engineering_Tools_and_Methods_Worksheet" TargetMode="Externa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wiki/Templates_and_Forms"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1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2" Type="http://schemas.openxmlformats.org/officeDocument/2006/relationships/hyperlink" Target="https://designlab.eng.rpi.edu/edn/projects/capstone-support-dev/wiki/Risks_Associated_with_Project_Plans" TargetMode="External"/><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1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53.xml"/><Relationship Id="rId5" Type="http://schemas.openxmlformats.org/officeDocument/2006/relationships/slide" Target="slide76.xml"/><Relationship Id="rId10" Type="http://schemas.openxmlformats.org/officeDocument/2006/relationships/slide" Target="slide146.xml"/><Relationship Id="rId4" Type="http://schemas.openxmlformats.org/officeDocument/2006/relationships/slide" Target="slide63.xml"/><Relationship Id="rId9" Type="http://schemas.openxmlformats.org/officeDocument/2006/relationships/slide" Target="slide1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xml"/><Relationship Id="rId7" Type="http://schemas.openxmlformats.org/officeDocument/2006/relationships/image" Target="../media/image1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3.xml"/><Relationship Id="rId7" Type="http://schemas.openxmlformats.org/officeDocument/2006/relationships/image" Target="../media/image1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docs.google.com/spreadsheets/d/1P_wqMm3Eu2vV9AddlFigfpbTnq51wiNo8OvcZnW1cPw/edit#gid=0"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capstone-support/wiki/class1-assignments"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Requirements_Management" TargetMode="External"/><Relationship Id="rId2" Type="http://schemas.microsoft.com/office/2018/10/relationships/comments" Target="../comments/modernComment_1D7_F41B987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microsoft.com/office/2018/10/relationships/comments" Target="../comments/modernComment_218_D937404D.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mediasite.mms.rpi.edu/mediasite/Play/87d950eccc2942038b1d06530e9217841d"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hyperlink" Target="https://docs.google.com/spreadsheets/d/1YyuAUceBjjqBNjeVwXmJcqnEKxf7gu66obY1jszcvQQ/edit#gid=0" TargetMode="External"/><Relationship Id="rId4" Type="http://schemas.openxmlformats.org/officeDocument/2006/relationships/hyperlink" Target="https://mediasite.mms.rpi.edu/mediasite/Play/96dceab44ae7447d812f5a216afa97cf1d"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designlab.eng.rpi.edu/edn/projects/capstone-support-dev/wiki/Meeting_Minutes" TargetMode="External"/><Relationship Id="rId2" Type="http://schemas.openxmlformats.org/officeDocument/2006/relationships/hyperlink" Target="https://designlab.eng.rpi.edu/edn/projects/capstone-support-dev/repository/112/raw/training/Intro%20to%20the%20EDN.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Course%20Documents/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wiki/Subversion_Clients#section-2"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s://designlab.eng.rpi.edu/projects/capstone-support-dev/wiki%20-%20Playbook.pptx"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hyperlink" Target="https://mediasite.mms.rpi.edu/mediasite/Play/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entry/Rubrics/Needs%20and%20Requirements%20rubric.docx" TargetMode="External"/><Relationship Id="rId5" Type="http://schemas.openxmlformats.org/officeDocument/2006/relationships/hyperlink" Target="https://designlab.eng.rpi.edu/edn/projects/capstone-support-dev/repository/112/raw/Course%20Documents/RMPL%20Safety%20Module%20Completion%20Instructions-Percipio%20.pdf" TargetMode="External"/><Relationship Id="rId4" Type="http://schemas.openxmlformats.org/officeDocument/2006/relationships/hyperlink" Target="https://rpi.percipio.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9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1" name="Content Placeholder 10" descr="A screenshot of a chart&#10;&#10;Description automatically generated">
            <a:extLst>
              <a:ext uri="{FF2B5EF4-FFF2-40B4-BE49-F238E27FC236}">
                <a16:creationId xmlns:a16="http://schemas.microsoft.com/office/drawing/2014/main" id="{E86A906E-5C86-55BC-BCD4-16A5D77819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1999672"/>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4153211239"/>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Operate for 24 hours.</a:t>
                      </a:r>
                    </a:p>
                    <a:p>
                      <a:pPr marL="342900" indent="-342900">
                        <a:buFont typeface="Arial" panose="020B0604020202020204" pitchFamily="34" charset="0"/>
                        <a:buChar char="•"/>
                      </a:pPr>
                      <a:r>
                        <a:rPr lang="en-US" sz="1500" dirty="0">
                          <a:solidFill>
                            <a:schemeClr val="tx1"/>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Maximum weight of 3 lbs. for frame</a:t>
                      </a:r>
                    </a:p>
                    <a:p>
                      <a:pPr marL="342900" indent="-342900">
                        <a:buFont typeface="Arial" panose="020B0604020202020204" pitchFamily="34" charset="0"/>
                        <a:buChar char="•"/>
                      </a:pPr>
                      <a:r>
                        <a:rPr lang="en-US" sz="1500" dirty="0">
                          <a:solidFill>
                            <a:schemeClr val="tx1"/>
                          </a:solidFill>
                        </a:rPr>
                        <a:t>Maximum weight of 1lb. for electronics</a:t>
                      </a:r>
                    </a:p>
                    <a:p>
                      <a:pPr marL="342900" indent="-342900">
                        <a:buFont typeface="Arial" panose="020B0604020202020204" pitchFamily="34" charset="0"/>
                        <a:buChar char="•"/>
                      </a:pPr>
                      <a:r>
                        <a:rPr lang="en-US" sz="1500" dirty="0">
                          <a:solidFill>
                            <a:schemeClr val="tx1"/>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Underwriter Labs – UL</a:t>
                      </a:r>
                    </a:p>
                    <a:p>
                      <a:pPr marL="342900" indent="-342900">
                        <a:buFont typeface="Arial" panose="020B0604020202020204" pitchFamily="34" charset="0"/>
                        <a:buChar char="•"/>
                      </a:pPr>
                      <a:r>
                        <a:rPr lang="en-US" sz="1500" dirty="0">
                          <a:solidFill>
                            <a:schemeClr val="tx1"/>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100</a:t>
            </a:fld>
            <a:endParaRPr lang="en-US" dirty="0"/>
          </a:p>
        </p:txBody>
      </p:sp>
    </p:spTree>
    <p:extLst>
      <p:ext uri="{BB962C8B-B14F-4D97-AF65-F5344CB8AC3E}">
        <p14:creationId xmlns:p14="http://schemas.microsoft.com/office/powerpoint/2010/main" val="38647497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963318927"/>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Operate for 24 hours.</a:t>
                      </a:r>
                    </a:p>
                    <a:p>
                      <a:pPr marL="342900" indent="-342900">
                        <a:buFont typeface="Arial" panose="020B0604020202020204" pitchFamily="34" charset="0"/>
                        <a:buChar char="•"/>
                      </a:pPr>
                      <a:r>
                        <a:rPr lang="en-US" sz="1500" dirty="0">
                          <a:solidFill>
                            <a:srgbClr val="FF0000"/>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Maximum weight of 3 lbs. for frame</a:t>
                      </a:r>
                    </a:p>
                    <a:p>
                      <a:pPr marL="342900" indent="-342900">
                        <a:buFont typeface="Arial" panose="020B0604020202020204" pitchFamily="34" charset="0"/>
                        <a:buChar char="•"/>
                      </a:pPr>
                      <a:r>
                        <a:rPr lang="en-US" sz="1500" dirty="0">
                          <a:solidFill>
                            <a:srgbClr val="FF0000"/>
                          </a:solidFill>
                        </a:rPr>
                        <a:t>Maximum weight of 1lb. for electronics</a:t>
                      </a:r>
                    </a:p>
                    <a:p>
                      <a:pPr marL="342900" indent="-342900">
                        <a:buFont typeface="Arial" panose="020B0604020202020204" pitchFamily="34" charset="0"/>
                        <a:buChar char="•"/>
                      </a:pPr>
                      <a:r>
                        <a:rPr lang="en-US" sz="1500" dirty="0">
                          <a:solidFill>
                            <a:srgbClr val="FF0000"/>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Underwriter Labs – UL</a:t>
                      </a:r>
                    </a:p>
                    <a:p>
                      <a:pPr marL="342900" indent="-342900">
                        <a:buFont typeface="Arial" panose="020B0604020202020204" pitchFamily="34" charset="0"/>
                        <a:buChar char="•"/>
                      </a:pPr>
                      <a:r>
                        <a:rPr lang="en-US" sz="1500" dirty="0">
                          <a:solidFill>
                            <a:srgbClr val="FF0000"/>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101</a:t>
            </a:fld>
            <a:endParaRPr lang="en-US" dirty="0"/>
          </a:p>
        </p:txBody>
      </p:sp>
      <p:sp>
        <p:nvSpPr>
          <p:cNvPr id="5" name="TextBox 4">
            <a:extLst>
              <a:ext uri="{FF2B5EF4-FFF2-40B4-BE49-F238E27FC236}">
                <a16:creationId xmlns:a16="http://schemas.microsoft.com/office/drawing/2014/main" id="{CA919738-737E-AF0D-9793-61948DE04230}"/>
              </a:ext>
            </a:extLst>
          </p:cNvPr>
          <p:cNvSpPr txBox="1"/>
          <p:nvPr/>
        </p:nvSpPr>
        <p:spPr>
          <a:xfrm>
            <a:off x="1828800" y="6029641"/>
            <a:ext cx="4362733" cy="646331"/>
          </a:xfrm>
          <a:prstGeom prst="rect">
            <a:avLst/>
          </a:prstGeom>
          <a:noFill/>
          <a:ln w="28575">
            <a:solidFill>
              <a:srgbClr val="FF0000"/>
            </a:solidFill>
          </a:ln>
        </p:spPr>
        <p:txBody>
          <a:bodyPr wrap="none" rtlCol="0">
            <a:spAutoFit/>
          </a:bodyPr>
          <a:lstStyle/>
          <a:p>
            <a:r>
              <a:rPr lang="en-US" dirty="0"/>
              <a:t>Many Needs become multiple Requirements</a:t>
            </a:r>
          </a:p>
          <a:p>
            <a:r>
              <a:rPr lang="en-US" dirty="0"/>
              <a:t>Some Requirements address multiple Needs</a:t>
            </a:r>
          </a:p>
        </p:txBody>
      </p:sp>
    </p:spTree>
    <p:extLst>
      <p:ext uri="{BB962C8B-B14F-4D97-AF65-F5344CB8AC3E}">
        <p14:creationId xmlns:p14="http://schemas.microsoft.com/office/powerpoint/2010/main" val="23013121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D34313-2B08-C6D3-02B1-1B6784875ABE}"/>
              </a:ext>
            </a:extLst>
          </p:cNvPr>
          <p:cNvSpPr>
            <a:spLocks noGrp="1"/>
          </p:cNvSpPr>
          <p:nvPr>
            <p:ph type="title"/>
          </p:nvPr>
        </p:nvSpPr>
        <p:spPr/>
        <p:txBody>
          <a:bodyPr/>
          <a:lstStyle/>
          <a:p>
            <a:r>
              <a:rPr lang="en-US" dirty="0"/>
              <a:t>Design Project – Create a Vehicle</a:t>
            </a:r>
          </a:p>
        </p:txBody>
      </p:sp>
      <p:sp>
        <p:nvSpPr>
          <p:cNvPr id="8" name="Content Placeholder 7">
            <a:extLst>
              <a:ext uri="{FF2B5EF4-FFF2-40B4-BE49-F238E27FC236}">
                <a16:creationId xmlns:a16="http://schemas.microsoft.com/office/drawing/2014/main" id="{92F11A51-274D-EE10-75C0-266A248EA3D2}"/>
              </a:ext>
            </a:extLst>
          </p:cNvPr>
          <p:cNvSpPr>
            <a:spLocks noGrp="1"/>
          </p:cNvSpPr>
          <p:nvPr>
            <p:ph idx="1"/>
          </p:nvPr>
        </p:nvSpPr>
        <p:spPr/>
        <p:txBody>
          <a:bodyPr>
            <a:normAutofit/>
          </a:bodyPr>
          <a:lstStyle/>
          <a:p>
            <a:r>
              <a:rPr lang="en-US" sz="2400" dirty="0"/>
              <a:t>Everyone is working on the same project</a:t>
            </a:r>
          </a:p>
          <a:p>
            <a:r>
              <a:rPr lang="en-US" sz="2400" dirty="0"/>
              <a:t>Work with your team</a:t>
            </a:r>
          </a:p>
          <a:p>
            <a:r>
              <a:rPr lang="en-US" sz="2400" dirty="0"/>
              <a:t>Team Decides on Type of Vehicle</a:t>
            </a:r>
          </a:p>
          <a:p>
            <a:r>
              <a:rPr lang="en-US" sz="2400" dirty="0"/>
              <a:t>Three Rounds, Each Has:</a:t>
            </a:r>
          </a:p>
          <a:p>
            <a:pPr lvl="1"/>
            <a:r>
              <a:rPr lang="en-US" sz="2100" dirty="0"/>
              <a:t>Design Step</a:t>
            </a:r>
          </a:p>
          <a:p>
            <a:pPr lvl="1"/>
            <a:r>
              <a:rPr lang="en-US" sz="2100" dirty="0"/>
              <a:t>Report Out</a:t>
            </a:r>
          </a:p>
          <a:p>
            <a:pPr lvl="1"/>
            <a:r>
              <a:rPr lang="en-US" sz="2100" dirty="0"/>
              <a:t>Questions</a:t>
            </a:r>
          </a:p>
          <a:p>
            <a:r>
              <a:rPr lang="en-US" sz="2400" dirty="0"/>
              <a:t>You’ll use the whiteboards</a:t>
            </a:r>
          </a:p>
          <a:p>
            <a:r>
              <a:rPr lang="en-US" sz="2400" dirty="0"/>
              <a:t>This exercise is time boxed!</a:t>
            </a:r>
          </a:p>
          <a:p>
            <a:endParaRPr lang="en-US" sz="2400" dirty="0"/>
          </a:p>
        </p:txBody>
      </p:sp>
      <p:sp>
        <p:nvSpPr>
          <p:cNvPr id="2" name="Slide Number Placeholder 1">
            <a:extLst>
              <a:ext uri="{FF2B5EF4-FFF2-40B4-BE49-F238E27FC236}">
                <a16:creationId xmlns:a16="http://schemas.microsoft.com/office/drawing/2014/main" id="{409A6682-7B23-1073-D45A-4213FDA4BE4D}"/>
              </a:ext>
            </a:extLst>
          </p:cNvPr>
          <p:cNvSpPr>
            <a:spLocks noGrp="1"/>
          </p:cNvSpPr>
          <p:nvPr>
            <p:ph type="sldNum" sz="quarter" idx="12"/>
          </p:nvPr>
        </p:nvSpPr>
        <p:spPr/>
        <p:txBody>
          <a:bodyPr/>
          <a:lstStyle/>
          <a:p>
            <a:fld id="{CC48B151-73E6-4005-9E41-BAC149615E2B}" type="slidenum">
              <a:rPr lang="en-US" smtClean="0"/>
              <a:t>102</a:t>
            </a:fld>
            <a:endParaRPr lang="en-US" dirty="0"/>
          </a:p>
        </p:txBody>
      </p:sp>
    </p:spTree>
    <p:extLst>
      <p:ext uri="{BB962C8B-B14F-4D97-AF65-F5344CB8AC3E}">
        <p14:creationId xmlns:p14="http://schemas.microsoft.com/office/powerpoint/2010/main" val="1466621879"/>
      </p:ext>
    </p:extLst>
  </p:cSld>
  <p:clrMapOvr>
    <a:masterClrMapping/>
  </p:clrMapOvr>
  <p:extLst>
    <p:ext uri="{6950BFC3-D8DA-4A85-94F7-54DA5524770B}">
      <p188:commentRel xmlns:p188="http://schemas.microsoft.com/office/powerpoint/2018/8/main" r:id="rId2"/>
    </p:ext>
  </p:extLs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a:ln/>
        </p:spPr>
        <p:txBody>
          <a:bodyPr/>
          <a:lstStyle/>
          <a:p>
            <a:r>
              <a:rPr lang="en-US" dirty="0"/>
              <a:t>Design Project - Round 1</a:t>
            </a:r>
          </a:p>
        </p:txBody>
      </p:sp>
      <p:sp>
        <p:nvSpPr>
          <p:cNvPr id="168963" name="Rectangle 3"/>
          <p:cNvSpPr>
            <a:spLocks noGrp="1" noChangeArrowheads="1"/>
          </p:cNvSpPr>
          <p:nvPr>
            <p:ph idx="1"/>
          </p:nvPr>
        </p:nvSpPr>
        <p:spPr>
          <a:noFill/>
          <a:ln/>
        </p:spPr>
        <p:txBody>
          <a:bodyPr>
            <a:normAutofit/>
          </a:bodyPr>
          <a:lstStyle/>
          <a:p>
            <a:pPr lvl="1">
              <a:lnSpc>
                <a:spcPct val="77000"/>
              </a:lnSpc>
            </a:pPr>
            <a:r>
              <a:rPr lang="en-US" sz="2700" dirty="0"/>
              <a:t>Draw a Vehicle</a:t>
            </a:r>
          </a:p>
          <a:p>
            <a:pPr lvl="2">
              <a:lnSpc>
                <a:spcPct val="77000"/>
              </a:lnSpc>
            </a:pPr>
            <a:r>
              <a:rPr lang="en-US" sz="2400" dirty="0"/>
              <a:t>Create one drawing per group</a:t>
            </a:r>
          </a:p>
          <a:p>
            <a:pPr lvl="2">
              <a:lnSpc>
                <a:spcPct val="77000"/>
              </a:lnSpc>
            </a:pPr>
            <a:r>
              <a:rPr lang="en-US" sz="2400" dirty="0"/>
              <a:t>Use LEFT 1/3 of the Whiteboard</a:t>
            </a:r>
          </a:p>
          <a:p>
            <a:pPr lvl="2">
              <a:lnSpc>
                <a:spcPct val="77000"/>
              </a:lnSpc>
            </a:pPr>
            <a:r>
              <a:rPr lang="en-US" sz="2400" dirty="0"/>
              <a:t>Make picture large enough for entire team to see.</a:t>
            </a:r>
          </a:p>
          <a:p>
            <a:pPr lvl="1">
              <a:lnSpc>
                <a:spcPct val="77000"/>
              </a:lnSpc>
            </a:pPr>
            <a:endParaRPr lang="en-US" sz="2700" dirty="0"/>
          </a:p>
          <a:p>
            <a:pPr lvl="1">
              <a:lnSpc>
                <a:spcPct val="77000"/>
              </a:lnSpc>
            </a:pPr>
            <a:r>
              <a:rPr lang="en-US" sz="2700" dirty="0"/>
              <a:t>Time Limit – 5 Minutes</a:t>
            </a:r>
          </a:p>
          <a:p>
            <a:pPr lvl="1">
              <a:lnSpc>
                <a:spcPct val="77000"/>
              </a:lnSpc>
            </a:pPr>
            <a:endParaRPr lang="en-US" sz="2700" dirty="0"/>
          </a:p>
          <a:p>
            <a:pPr lvl="1">
              <a:lnSpc>
                <a:spcPct val="77000"/>
              </a:lnSpc>
            </a:pPr>
            <a:r>
              <a:rPr lang="en-US" sz="2700" dirty="0"/>
              <a:t>Any Questions?</a:t>
            </a:r>
          </a:p>
          <a:p>
            <a:pPr lvl="1">
              <a:lnSpc>
                <a:spcPct val="77000"/>
              </a:lnSpc>
              <a:buNone/>
            </a:pPr>
            <a:endParaRPr lang="en-US" sz="2700" dirty="0"/>
          </a:p>
        </p:txBody>
      </p:sp>
      <p:sp>
        <p:nvSpPr>
          <p:cNvPr id="2" name="Slide Number Placeholder 1">
            <a:extLst>
              <a:ext uri="{FF2B5EF4-FFF2-40B4-BE49-F238E27FC236}">
                <a16:creationId xmlns:a16="http://schemas.microsoft.com/office/drawing/2014/main" id="{53BD8A4F-4633-85AB-76B7-ECA26BA96307}"/>
              </a:ext>
            </a:extLst>
          </p:cNvPr>
          <p:cNvSpPr>
            <a:spLocks noGrp="1"/>
          </p:cNvSpPr>
          <p:nvPr>
            <p:ph type="sldNum" sz="quarter" idx="12"/>
          </p:nvPr>
        </p:nvSpPr>
        <p:spPr/>
        <p:txBody>
          <a:bodyPr/>
          <a:lstStyle/>
          <a:p>
            <a:fld id="{CC48B151-73E6-4005-9E41-BAC149615E2B}" type="slidenum">
              <a:rPr lang="en-US" smtClean="0"/>
              <a:t>103</a:t>
            </a:fld>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noFill/>
          <a:ln/>
        </p:spPr>
        <p:txBody>
          <a:bodyPr/>
          <a:lstStyle/>
          <a:p>
            <a:r>
              <a:rPr lang="en-US">
                <a:effectLst/>
              </a:rPr>
              <a:t>Questions</a:t>
            </a:r>
          </a:p>
        </p:txBody>
      </p:sp>
      <p:sp>
        <p:nvSpPr>
          <p:cNvPr id="197635" name="Rectangle 3"/>
          <p:cNvSpPr>
            <a:spLocks noGrp="1" noChangeArrowheads="1"/>
          </p:cNvSpPr>
          <p:nvPr>
            <p:ph idx="1"/>
          </p:nvPr>
        </p:nvSpPr>
        <p:spPr>
          <a:noFill/>
          <a:ln/>
        </p:spPr>
        <p:txBody>
          <a:bodyPr>
            <a:normAutofit/>
          </a:bodyPr>
          <a:lstStyle/>
          <a:p>
            <a:pPr marL="400050" indent="-400050">
              <a:buFont typeface="Wingdings" pitchFamily="2" charset="2"/>
              <a:buAutoNum type="arabicPeriod"/>
            </a:pPr>
            <a:r>
              <a:rPr lang="en-US" sz="2700" dirty="0"/>
              <a:t>Did you have enough information?</a:t>
            </a:r>
          </a:p>
          <a:p>
            <a:pPr marL="400050" indent="-400050">
              <a:buFont typeface="Wingdings" pitchFamily="2" charset="2"/>
              <a:buAutoNum type="arabicPeriod"/>
            </a:pPr>
            <a:r>
              <a:rPr lang="en-US" sz="2700" dirty="0"/>
              <a:t>Did you know what to do?</a:t>
            </a:r>
          </a:p>
          <a:p>
            <a:pPr marL="400050" indent="-400050">
              <a:buFont typeface="Wingdings" pitchFamily="2" charset="2"/>
              <a:buAutoNum type="arabicPeriod"/>
            </a:pPr>
            <a:r>
              <a:rPr lang="en-US" sz="2700" dirty="0"/>
              <a:t>What process did you use for creating the drawing?</a:t>
            </a:r>
          </a:p>
          <a:p>
            <a:pPr marL="400050" indent="-400050">
              <a:buFont typeface="Wingdings" pitchFamily="2" charset="2"/>
              <a:buAutoNum type="arabicPeriod"/>
            </a:pPr>
            <a:r>
              <a:rPr lang="en-US" sz="2700" dirty="0"/>
              <a:t>Did everyone have input to the drawing?</a:t>
            </a:r>
          </a:p>
        </p:txBody>
      </p:sp>
      <p:sp>
        <p:nvSpPr>
          <p:cNvPr id="2" name="Slide Number Placeholder 1">
            <a:extLst>
              <a:ext uri="{FF2B5EF4-FFF2-40B4-BE49-F238E27FC236}">
                <a16:creationId xmlns:a16="http://schemas.microsoft.com/office/drawing/2014/main" id="{666F4E64-EA7E-8BCF-A4AC-8C2F87758BA9}"/>
              </a:ext>
            </a:extLst>
          </p:cNvPr>
          <p:cNvSpPr>
            <a:spLocks noGrp="1"/>
          </p:cNvSpPr>
          <p:nvPr>
            <p:ph type="sldNum" sz="quarter" idx="12"/>
          </p:nvPr>
        </p:nvSpPr>
        <p:spPr/>
        <p:txBody>
          <a:bodyPr/>
          <a:lstStyle/>
          <a:p>
            <a:fld id="{CC48B151-73E6-4005-9E41-BAC149615E2B}" type="slidenum">
              <a:rPr lang="en-US" smtClean="0"/>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a:ln/>
        </p:spPr>
        <p:txBody>
          <a:bodyPr/>
          <a:lstStyle/>
          <a:p>
            <a:r>
              <a:rPr lang="en-US" dirty="0"/>
              <a:t>Design Project - Round 2</a:t>
            </a:r>
          </a:p>
        </p:txBody>
      </p:sp>
      <p:sp>
        <p:nvSpPr>
          <p:cNvPr id="168963" name="Rectangle 3"/>
          <p:cNvSpPr>
            <a:spLocks noGrp="1" noChangeArrowheads="1"/>
          </p:cNvSpPr>
          <p:nvPr>
            <p:ph idx="1"/>
          </p:nvPr>
        </p:nvSpPr>
        <p:spPr>
          <a:noFill/>
          <a:ln/>
        </p:spPr>
        <p:txBody>
          <a:bodyPr>
            <a:normAutofit/>
          </a:bodyPr>
          <a:lstStyle/>
          <a:p>
            <a:pPr lvl="1">
              <a:lnSpc>
                <a:spcPct val="77000"/>
              </a:lnSpc>
            </a:pPr>
            <a:r>
              <a:rPr lang="en-US" sz="2700" dirty="0"/>
              <a:t>Identify </a:t>
            </a:r>
            <a:r>
              <a:rPr lang="en-US" sz="2700" b="1" dirty="0"/>
              <a:t>Needs</a:t>
            </a:r>
            <a:r>
              <a:rPr lang="en-US" sz="2700" dirty="0"/>
              <a:t> for your Vehicle</a:t>
            </a:r>
          </a:p>
          <a:p>
            <a:pPr lvl="2">
              <a:lnSpc>
                <a:spcPct val="77000"/>
              </a:lnSpc>
            </a:pPr>
            <a:r>
              <a:rPr lang="en-US" sz="2400" dirty="0"/>
              <a:t>Write the list on the Whiteboard on the MIDDLE 1/3 of the Whiteboard</a:t>
            </a:r>
          </a:p>
          <a:p>
            <a:pPr lvl="1">
              <a:lnSpc>
                <a:spcPct val="77000"/>
              </a:lnSpc>
            </a:pPr>
            <a:endParaRPr lang="en-US" sz="2700" dirty="0"/>
          </a:p>
          <a:p>
            <a:pPr lvl="1">
              <a:lnSpc>
                <a:spcPct val="77000"/>
              </a:lnSpc>
            </a:pPr>
            <a:r>
              <a:rPr lang="en-US" sz="2700" dirty="0"/>
              <a:t>Time Limit – 5 Minutes</a:t>
            </a:r>
          </a:p>
        </p:txBody>
      </p:sp>
      <p:sp>
        <p:nvSpPr>
          <p:cNvPr id="2" name="Slide Number Placeholder 1">
            <a:extLst>
              <a:ext uri="{FF2B5EF4-FFF2-40B4-BE49-F238E27FC236}">
                <a16:creationId xmlns:a16="http://schemas.microsoft.com/office/drawing/2014/main" id="{69139357-05BA-FF88-6C5B-FFB767601205}"/>
              </a:ext>
            </a:extLst>
          </p:cNvPr>
          <p:cNvSpPr>
            <a:spLocks noGrp="1"/>
          </p:cNvSpPr>
          <p:nvPr>
            <p:ph type="sldNum" sz="quarter" idx="12"/>
          </p:nvPr>
        </p:nvSpPr>
        <p:spPr/>
        <p:txBody>
          <a:bodyPr/>
          <a:lstStyle/>
          <a:p>
            <a:fld id="{CC48B151-73E6-4005-9E41-BAC149615E2B}" type="slidenum">
              <a:rPr lang="en-US" smtClean="0"/>
              <a:t>105</a:t>
            </a:fld>
            <a:endParaRPr lang="en-US" dirty="0"/>
          </a:p>
        </p:txBody>
      </p:sp>
    </p:spTree>
    <p:extLst>
      <p:ext uri="{BB962C8B-B14F-4D97-AF65-F5344CB8AC3E}">
        <p14:creationId xmlns:p14="http://schemas.microsoft.com/office/powerpoint/2010/main" val="32058698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noFill/>
          <a:ln/>
        </p:spPr>
        <p:txBody>
          <a:bodyPr/>
          <a:lstStyle/>
          <a:p>
            <a:r>
              <a:rPr lang="en-US">
                <a:effectLst/>
              </a:rPr>
              <a:t>Questions</a:t>
            </a:r>
          </a:p>
        </p:txBody>
      </p:sp>
      <p:sp>
        <p:nvSpPr>
          <p:cNvPr id="197635" name="Rectangle 3"/>
          <p:cNvSpPr>
            <a:spLocks noGrp="1" noChangeArrowheads="1"/>
          </p:cNvSpPr>
          <p:nvPr>
            <p:ph idx="1"/>
          </p:nvPr>
        </p:nvSpPr>
        <p:spPr>
          <a:noFill/>
          <a:ln/>
        </p:spPr>
        <p:txBody>
          <a:bodyPr>
            <a:normAutofit/>
          </a:bodyPr>
          <a:lstStyle/>
          <a:p>
            <a:pPr marL="400050" indent="-400050">
              <a:buFont typeface="Wingdings" pitchFamily="2" charset="2"/>
              <a:buAutoNum type="arabicPeriod"/>
            </a:pPr>
            <a:r>
              <a:rPr lang="en-US" sz="2700" dirty="0"/>
              <a:t>Who is your customer?</a:t>
            </a:r>
          </a:p>
          <a:p>
            <a:pPr marL="400050" indent="-400050">
              <a:buFont typeface="Wingdings" pitchFamily="2" charset="2"/>
              <a:buAutoNum type="arabicPeriod"/>
            </a:pPr>
            <a:r>
              <a:rPr lang="en-US" sz="2700" dirty="0"/>
              <a:t>How did you make the needs strong?</a:t>
            </a:r>
          </a:p>
          <a:p>
            <a:pPr marL="400050" indent="-400050">
              <a:buFont typeface="Wingdings" pitchFamily="2" charset="2"/>
              <a:buAutoNum type="arabicPeriod"/>
            </a:pPr>
            <a:r>
              <a:rPr lang="en-US" sz="2700" dirty="0"/>
              <a:t>Did you have enough information?</a:t>
            </a:r>
          </a:p>
          <a:p>
            <a:pPr marL="400050" indent="-400050">
              <a:buFont typeface="Wingdings" pitchFamily="2" charset="2"/>
              <a:buAutoNum type="arabicPeriod"/>
            </a:pPr>
            <a:r>
              <a:rPr lang="en-US" sz="2700" dirty="0"/>
              <a:t>Did everyone have input?</a:t>
            </a:r>
          </a:p>
        </p:txBody>
      </p:sp>
      <p:sp>
        <p:nvSpPr>
          <p:cNvPr id="2" name="Slide Number Placeholder 1">
            <a:extLst>
              <a:ext uri="{FF2B5EF4-FFF2-40B4-BE49-F238E27FC236}">
                <a16:creationId xmlns:a16="http://schemas.microsoft.com/office/drawing/2014/main" id="{B3678CAC-B914-E6D8-4A4F-78CB17A18C30}"/>
              </a:ext>
            </a:extLst>
          </p:cNvPr>
          <p:cNvSpPr>
            <a:spLocks noGrp="1"/>
          </p:cNvSpPr>
          <p:nvPr>
            <p:ph type="sldNum" sz="quarter" idx="12"/>
          </p:nvPr>
        </p:nvSpPr>
        <p:spPr/>
        <p:txBody>
          <a:bodyPr/>
          <a:lstStyle/>
          <a:p>
            <a:fld id="{CC48B151-73E6-4005-9E41-BAC149615E2B}" type="slidenum">
              <a:rPr lang="en-US" smtClean="0"/>
              <a:t>106</a:t>
            </a:fld>
            <a:endParaRPr lang="en-US" dirty="0"/>
          </a:p>
        </p:txBody>
      </p:sp>
    </p:spTree>
    <p:extLst>
      <p:ext uri="{BB962C8B-B14F-4D97-AF65-F5344CB8AC3E}">
        <p14:creationId xmlns:p14="http://schemas.microsoft.com/office/powerpoint/2010/main" val="16140850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a:ln/>
        </p:spPr>
        <p:txBody>
          <a:bodyPr/>
          <a:lstStyle/>
          <a:p>
            <a:r>
              <a:rPr lang="en-US" dirty="0"/>
              <a:t>Design Project - Round 3</a:t>
            </a:r>
          </a:p>
        </p:txBody>
      </p:sp>
      <p:sp>
        <p:nvSpPr>
          <p:cNvPr id="168963" name="Rectangle 3"/>
          <p:cNvSpPr>
            <a:spLocks noGrp="1" noChangeArrowheads="1"/>
          </p:cNvSpPr>
          <p:nvPr>
            <p:ph idx="1"/>
          </p:nvPr>
        </p:nvSpPr>
        <p:spPr>
          <a:noFill/>
          <a:ln/>
        </p:spPr>
        <p:txBody>
          <a:bodyPr>
            <a:normAutofit/>
          </a:bodyPr>
          <a:lstStyle/>
          <a:p>
            <a:pPr lvl="1">
              <a:lnSpc>
                <a:spcPct val="77000"/>
              </a:lnSpc>
            </a:pPr>
            <a:r>
              <a:rPr lang="en-US" sz="2700" dirty="0"/>
              <a:t>Identify </a:t>
            </a:r>
            <a:r>
              <a:rPr lang="en-US" sz="2700" b="1" dirty="0"/>
              <a:t>Requirement</a:t>
            </a:r>
            <a:r>
              <a:rPr lang="en-US" sz="2700" dirty="0"/>
              <a:t> and Assign Metrics To Them</a:t>
            </a:r>
          </a:p>
          <a:p>
            <a:pPr lvl="2">
              <a:lnSpc>
                <a:spcPct val="77000"/>
              </a:lnSpc>
            </a:pPr>
            <a:r>
              <a:rPr lang="en-US" sz="2400" dirty="0"/>
              <a:t>Write the list on the RIGHT 1/3 of the Whiteboard</a:t>
            </a:r>
          </a:p>
          <a:p>
            <a:pPr lvl="2">
              <a:lnSpc>
                <a:spcPct val="77000"/>
              </a:lnSpc>
            </a:pPr>
            <a:r>
              <a:rPr lang="en-US" sz="2400" dirty="0"/>
              <a:t>Draw a line from each Requirement back to it’s driving Need.</a:t>
            </a:r>
          </a:p>
          <a:p>
            <a:pPr lvl="2">
              <a:lnSpc>
                <a:spcPct val="77000"/>
              </a:lnSpc>
            </a:pPr>
            <a:r>
              <a:rPr lang="en-US" sz="2400" dirty="0"/>
              <a:t>What measurement units apply to each? Write these down on the Whiteboard.</a:t>
            </a:r>
          </a:p>
          <a:p>
            <a:pPr lvl="2">
              <a:lnSpc>
                <a:spcPct val="77000"/>
              </a:lnSpc>
            </a:pPr>
            <a:r>
              <a:rPr lang="en-US" sz="2400" dirty="0"/>
              <a:t>Answer “How much / How many” for each item</a:t>
            </a:r>
          </a:p>
          <a:p>
            <a:pPr lvl="1">
              <a:lnSpc>
                <a:spcPct val="77000"/>
              </a:lnSpc>
            </a:pPr>
            <a:endParaRPr lang="en-US" sz="2700" dirty="0"/>
          </a:p>
          <a:p>
            <a:pPr lvl="1">
              <a:lnSpc>
                <a:spcPct val="77000"/>
              </a:lnSpc>
            </a:pPr>
            <a:r>
              <a:rPr lang="en-US" sz="2700" dirty="0"/>
              <a:t>Time Limit – 5 Minutes</a:t>
            </a:r>
          </a:p>
        </p:txBody>
      </p:sp>
      <p:sp>
        <p:nvSpPr>
          <p:cNvPr id="2" name="Slide Number Placeholder 1">
            <a:extLst>
              <a:ext uri="{FF2B5EF4-FFF2-40B4-BE49-F238E27FC236}">
                <a16:creationId xmlns:a16="http://schemas.microsoft.com/office/drawing/2014/main" id="{2097A01E-A060-FF62-AD5A-7ADBEC9AAB68}"/>
              </a:ext>
            </a:extLst>
          </p:cNvPr>
          <p:cNvSpPr>
            <a:spLocks noGrp="1"/>
          </p:cNvSpPr>
          <p:nvPr>
            <p:ph type="sldNum" sz="quarter" idx="12"/>
          </p:nvPr>
        </p:nvSpPr>
        <p:spPr/>
        <p:txBody>
          <a:bodyPr/>
          <a:lstStyle/>
          <a:p>
            <a:fld id="{CC48B151-73E6-4005-9E41-BAC149615E2B}" type="slidenum">
              <a:rPr lang="en-US" smtClean="0"/>
              <a:t>107</a:t>
            </a:fld>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noFill/>
          <a:ln/>
        </p:spPr>
        <p:txBody>
          <a:bodyPr/>
          <a:lstStyle/>
          <a:p>
            <a:r>
              <a:rPr lang="en-US">
                <a:effectLst/>
              </a:rPr>
              <a:t>Questions</a:t>
            </a:r>
          </a:p>
        </p:txBody>
      </p:sp>
      <p:sp>
        <p:nvSpPr>
          <p:cNvPr id="197635" name="Rectangle 3"/>
          <p:cNvSpPr>
            <a:spLocks noGrp="1" noChangeArrowheads="1"/>
          </p:cNvSpPr>
          <p:nvPr>
            <p:ph idx="1"/>
          </p:nvPr>
        </p:nvSpPr>
        <p:spPr>
          <a:noFill/>
          <a:ln/>
        </p:spPr>
        <p:txBody>
          <a:bodyPr>
            <a:normAutofit/>
          </a:bodyPr>
          <a:lstStyle/>
          <a:p>
            <a:pPr marL="400050" indent="-400050">
              <a:buFont typeface="Wingdings" pitchFamily="2" charset="2"/>
              <a:buAutoNum type="arabicPeriod"/>
            </a:pPr>
            <a:r>
              <a:rPr lang="en-US" sz="2700" dirty="0"/>
              <a:t>Could you assign units to all your items?</a:t>
            </a:r>
          </a:p>
          <a:p>
            <a:pPr marL="400050" indent="-400050">
              <a:buFont typeface="Wingdings" pitchFamily="2" charset="2"/>
              <a:buAutoNum type="arabicPeriod"/>
            </a:pPr>
            <a:r>
              <a:rPr lang="en-US" sz="2700" dirty="0"/>
              <a:t>Are the “How Much / How Many” numbers reasonable?</a:t>
            </a:r>
          </a:p>
          <a:p>
            <a:pPr marL="400050" indent="-400050">
              <a:buFont typeface="Wingdings" pitchFamily="2" charset="2"/>
              <a:buAutoNum type="arabicPeriod"/>
            </a:pPr>
            <a:r>
              <a:rPr lang="en-US" sz="2700" dirty="0"/>
              <a:t>What process did you use for selecting the units and numbers?</a:t>
            </a:r>
          </a:p>
          <a:p>
            <a:pPr marL="400050" indent="-400050">
              <a:buFont typeface="Wingdings" pitchFamily="2" charset="2"/>
              <a:buAutoNum type="arabicPeriod"/>
            </a:pPr>
            <a:r>
              <a:rPr lang="en-US" sz="2700" dirty="0"/>
              <a:t>Did everyone have input to the units and numbers?</a:t>
            </a:r>
          </a:p>
        </p:txBody>
      </p:sp>
      <p:sp>
        <p:nvSpPr>
          <p:cNvPr id="2" name="Slide Number Placeholder 1">
            <a:extLst>
              <a:ext uri="{FF2B5EF4-FFF2-40B4-BE49-F238E27FC236}">
                <a16:creationId xmlns:a16="http://schemas.microsoft.com/office/drawing/2014/main" id="{5D2830D1-C98C-218A-F435-855C85811B2E}"/>
              </a:ext>
            </a:extLst>
          </p:cNvPr>
          <p:cNvSpPr>
            <a:spLocks noGrp="1"/>
          </p:cNvSpPr>
          <p:nvPr>
            <p:ph type="sldNum" sz="quarter" idx="12"/>
          </p:nvPr>
        </p:nvSpPr>
        <p:spPr/>
        <p:txBody>
          <a:bodyPr/>
          <a:lstStyle/>
          <a:p>
            <a:fld id="{CC48B151-73E6-4005-9E41-BAC149615E2B}" type="slidenum">
              <a:rPr lang="en-US" smtClean="0"/>
              <a:t>108</a:t>
            </a:fld>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9A78-92B2-B1C4-F897-7BA3B4530263}"/>
              </a:ext>
            </a:extLst>
          </p:cNvPr>
          <p:cNvSpPr>
            <a:spLocks noGrp="1"/>
          </p:cNvSpPr>
          <p:nvPr>
            <p:ph type="title"/>
          </p:nvPr>
        </p:nvSpPr>
        <p:spPr/>
        <p:txBody>
          <a:bodyPr/>
          <a:lstStyle/>
          <a:p>
            <a:r>
              <a:rPr lang="en-US" dirty="0"/>
              <a:t>Design Project – Create a Vehicle Wrap-up</a:t>
            </a:r>
          </a:p>
        </p:txBody>
      </p:sp>
      <p:sp>
        <p:nvSpPr>
          <p:cNvPr id="3" name="Content Placeholder 2">
            <a:extLst>
              <a:ext uri="{FF2B5EF4-FFF2-40B4-BE49-F238E27FC236}">
                <a16:creationId xmlns:a16="http://schemas.microsoft.com/office/drawing/2014/main" id="{0FDA62F1-8746-F353-1248-AE91B7810C5D}"/>
              </a:ext>
            </a:extLst>
          </p:cNvPr>
          <p:cNvSpPr>
            <a:spLocks noGrp="1"/>
          </p:cNvSpPr>
          <p:nvPr>
            <p:ph idx="1"/>
          </p:nvPr>
        </p:nvSpPr>
        <p:spPr/>
        <p:txBody>
          <a:bodyPr>
            <a:normAutofit/>
          </a:bodyPr>
          <a:lstStyle/>
          <a:p>
            <a:r>
              <a:rPr lang="en-US" sz="2400" dirty="0"/>
              <a:t>You should know the importance of Needs and Requirements</a:t>
            </a:r>
          </a:p>
          <a:p>
            <a:r>
              <a:rPr lang="en-US" sz="2400" dirty="0"/>
              <a:t>You should know how to create strong needs</a:t>
            </a:r>
          </a:p>
          <a:p>
            <a:r>
              <a:rPr lang="en-US" sz="2400" dirty="0"/>
              <a:t>You should know how to define measurable requirements</a:t>
            </a:r>
          </a:p>
          <a:p>
            <a:r>
              <a:rPr lang="en-US" sz="2400" dirty="0"/>
              <a:t>You should know how to relate the requirements to their needs</a:t>
            </a:r>
          </a:p>
        </p:txBody>
      </p:sp>
      <p:sp>
        <p:nvSpPr>
          <p:cNvPr id="5" name="TextBox 4">
            <a:extLst>
              <a:ext uri="{FF2B5EF4-FFF2-40B4-BE49-F238E27FC236}">
                <a16:creationId xmlns:a16="http://schemas.microsoft.com/office/drawing/2014/main" id="{83E1F7B5-57B1-81AB-AF3D-B2977058DE74}"/>
              </a:ext>
            </a:extLst>
          </p:cNvPr>
          <p:cNvSpPr txBox="1"/>
          <p:nvPr/>
        </p:nvSpPr>
        <p:spPr>
          <a:xfrm>
            <a:off x="1060598" y="4742065"/>
            <a:ext cx="7022805" cy="830997"/>
          </a:xfrm>
          <a:prstGeom prst="rect">
            <a:avLst/>
          </a:prstGeom>
          <a:noFill/>
        </p:spPr>
        <p:txBody>
          <a:bodyPr wrap="square">
            <a:spAutoFit/>
          </a:bodyPr>
          <a:lstStyle/>
          <a:p>
            <a:pPr algn="ctr"/>
            <a:r>
              <a:rPr lang="en-US" sz="2400" b="1" dirty="0"/>
              <a:t>You should be better prepared to generate the </a:t>
            </a:r>
          </a:p>
          <a:p>
            <a:pPr algn="ctr"/>
            <a:r>
              <a:rPr lang="en-US" sz="2400" b="1" dirty="0"/>
              <a:t>Needs and Requirements for your Capstone project</a:t>
            </a:r>
          </a:p>
        </p:txBody>
      </p:sp>
      <p:sp>
        <p:nvSpPr>
          <p:cNvPr id="4" name="Slide Number Placeholder 3">
            <a:extLst>
              <a:ext uri="{FF2B5EF4-FFF2-40B4-BE49-F238E27FC236}">
                <a16:creationId xmlns:a16="http://schemas.microsoft.com/office/drawing/2014/main" id="{07766A2C-6703-DE59-546B-1B365F45EE82}"/>
              </a:ext>
            </a:extLst>
          </p:cNvPr>
          <p:cNvSpPr>
            <a:spLocks noGrp="1"/>
          </p:cNvSpPr>
          <p:nvPr>
            <p:ph type="sldNum" sz="quarter" idx="12"/>
          </p:nvPr>
        </p:nvSpPr>
        <p:spPr/>
        <p:txBody>
          <a:bodyPr/>
          <a:lstStyle/>
          <a:p>
            <a:fld id="{CC48B151-73E6-4005-9E41-BAC149615E2B}" type="slidenum">
              <a:rPr lang="en-US" smtClean="0"/>
              <a:t>109</a:t>
            </a:fld>
            <a:endParaRPr lang="en-US" dirty="0"/>
          </a:p>
        </p:txBody>
      </p:sp>
    </p:spTree>
    <p:extLst>
      <p:ext uri="{BB962C8B-B14F-4D97-AF65-F5344CB8AC3E}">
        <p14:creationId xmlns:p14="http://schemas.microsoft.com/office/powerpoint/2010/main" val="275319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2794981101"/>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8E00-A859-A725-7819-DEE9A94791D0}"/>
              </a:ext>
            </a:extLst>
          </p:cNvPr>
          <p:cNvSpPr>
            <a:spLocks noGrp="1"/>
          </p:cNvSpPr>
          <p:nvPr>
            <p:ph type="title"/>
          </p:nvPr>
        </p:nvSpPr>
        <p:spPr/>
        <p:txBody>
          <a:bodyPr/>
          <a:lstStyle/>
          <a:p>
            <a:r>
              <a:rPr lang="en-US" dirty="0"/>
              <a:t>70 mins - Enhance your Project’s Needs &amp; Requirements</a:t>
            </a:r>
          </a:p>
        </p:txBody>
      </p:sp>
      <p:sp>
        <p:nvSpPr>
          <p:cNvPr id="3" name="Content Placeholder 2">
            <a:extLst>
              <a:ext uri="{FF2B5EF4-FFF2-40B4-BE49-F238E27FC236}">
                <a16:creationId xmlns:a16="http://schemas.microsoft.com/office/drawing/2014/main" id="{D1BE959E-62B7-E049-8E0B-866F22124D56}"/>
              </a:ext>
            </a:extLst>
          </p:cNvPr>
          <p:cNvSpPr>
            <a:spLocks noGrp="1"/>
          </p:cNvSpPr>
          <p:nvPr>
            <p:ph idx="1"/>
          </p:nvPr>
        </p:nvSpPr>
        <p:spPr/>
        <p:txBody>
          <a:bodyPr>
            <a:normAutofit/>
          </a:bodyPr>
          <a:lstStyle/>
          <a:p>
            <a:r>
              <a:rPr lang="en-US" dirty="0"/>
              <a:t>Relook at Your Team’s Spreadsheet</a:t>
            </a:r>
          </a:p>
          <a:p>
            <a:r>
              <a:rPr lang="en-US" dirty="0"/>
              <a:t>Focus only on the Needs and Requirements Columns for Today</a:t>
            </a:r>
          </a:p>
          <a:p>
            <a:r>
              <a:rPr lang="en-US" dirty="0"/>
              <a:t>Evaluate Your Needs &amp; Requirements Based on the Definitions</a:t>
            </a:r>
          </a:p>
          <a:p>
            <a:r>
              <a:rPr lang="en-US" dirty="0"/>
              <a:t>Make your Needs Stronger</a:t>
            </a:r>
          </a:p>
          <a:p>
            <a:r>
              <a:rPr lang="en-US" dirty="0"/>
              <a:t>Ensure your Requirements are Measurable</a:t>
            </a:r>
          </a:p>
          <a:p>
            <a:r>
              <a:rPr lang="en-US" dirty="0"/>
              <a:t>Leverage the Needs and Requirements Rubric</a:t>
            </a:r>
          </a:p>
          <a:p>
            <a:pPr lvl="1"/>
            <a:r>
              <a:rPr lang="en-US" dirty="0">
                <a:hlinkClick r:id="rId3"/>
              </a:rPr>
              <a:t>https://designlab.eng.rpi.edu/edn/projects/capstone-support-dev/repository/112/entry/Rubrics/Needs%20and%20Requirements%20rubric.docx</a:t>
            </a:r>
            <a:r>
              <a:rPr lang="en-US" dirty="0"/>
              <a:t> </a:t>
            </a:r>
          </a:p>
          <a:p>
            <a:r>
              <a:rPr lang="en-US" dirty="0"/>
              <a:t>Commit the updated file back to your project’s repository by the end of class</a:t>
            </a:r>
          </a:p>
        </p:txBody>
      </p:sp>
      <p:sp>
        <p:nvSpPr>
          <p:cNvPr id="4" name="Slide Number Placeholder 3">
            <a:extLst>
              <a:ext uri="{FF2B5EF4-FFF2-40B4-BE49-F238E27FC236}">
                <a16:creationId xmlns:a16="http://schemas.microsoft.com/office/drawing/2014/main" id="{A5CB58AC-FECA-444C-2216-14FE95552CD5}"/>
              </a:ext>
            </a:extLst>
          </p:cNvPr>
          <p:cNvSpPr>
            <a:spLocks noGrp="1"/>
          </p:cNvSpPr>
          <p:nvPr>
            <p:ph type="sldNum" sz="quarter" idx="12"/>
          </p:nvPr>
        </p:nvSpPr>
        <p:spPr/>
        <p:txBody>
          <a:bodyPr/>
          <a:lstStyle/>
          <a:p>
            <a:fld id="{CC48B151-73E6-4005-9E41-BAC149615E2B}" type="slidenum">
              <a:rPr lang="en-US" smtClean="0"/>
              <a:t>110</a:t>
            </a:fld>
            <a:endParaRPr lang="en-US" dirty="0"/>
          </a:p>
        </p:txBody>
      </p:sp>
    </p:spTree>
    <p:extLst>
      <p:ext uri="{BB962C8B-B14F-4D97-AF65-F5344CB8AC3E}">
        <p14:creationId xmlns:p14="http://schemas.microsoft.com/office/powerpoint/2010/main" val="1972535643"/>
      </p:ext>
    </p:extLst>
  </p:cSld>
  <p:clrMapOvr>
    <a:masterClrMapping/>
  </p:clrMapOvr>
  <p:extLst>
    <p:ext uri="{6950BFC3-D8DA-4A85-94F7-54DA5524770B}">
      <p188:commentRel xmlns:p188="http://schemas.microsoft.com/office/powerpoint/2018/8/main" r:id="rId2"/>
    </p:ext>
  </p:extLs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6</a:t>
            </a:r>
            <a:r>
              <a:rPr lang="en-US" sz="1800" dirty="0"/>
              <a:t>)</a:t>
            </a:r>
          </a:p>
        </p:txBody>
      </p:sp>
      <p:sp>
        <p:nvSpPr>
          <p:cNvPr id="10" name="Content Placeholder 2"/>
          <p:cNvSpPr txBox="1">
            <a:spLocks/>
          </p:cNvSpPr>
          <p:nvPr/>
        </p:nvSpPr>
        <p:spPr>
          <a:xfrm>
            <a:off x="1442721" y="1184225"/>
            <a:ext cx="6731308" cy="769763"/>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 </a:t>
            </a:r>
            <a:r>
              <a:rPr lang="en-US" sz="1400" b="1" dirty="0">
                <a:solidFill>
                  <a:prstClr val="black"/>
                </a:solidFill>
                <a:highlight>
                  <a:srgbClr val="FFFF00"/>
                </a:highlight>
                <a:ea typeface="+mn-lt"/>
                <a:cs typeface="Calibri" panose="020F0502020204030204"/>
              </a:rPr>
              <a:t>Jan 26</a:t>
            </a:r>
            <a:r>
              <a:rPr lang="en-US" sz="1400" b="1" baseline="30000" dirty="0">
                <a:solidFill>
                  <a:prstClr val="black"/>
                </a:solidFill>
                <a:highlight>
                  <a:srgbClr val="FFFF00"/>
                </a:highlight>
                <a:ea typeface="+mn-lt"/>
                <a:cs typeface="Calibri" panose="020F0502020204030204"/>
              </a:rPr>
              <a:t>th</a:t>
            </a:r>
            <a:r>
              <a:rPr lang="en-US" sz="1400" b="1" dirty="0">
                <a:solidFill>
                  <a:prstClr val="black"/>
                </a:solidFill>
                <a:highlight>
                  <a:srgbClr val="FFFF00"/>
                </a:highlight>
                <a:ea typeface="+mn-lt"/>
                <a:cs typeface="Calibri" panose="020F0502020204030204"/>
              </a:rPr>
              <a:t> </a:t>
            </a:r>
            <a:r>
              <a:rPr lang="en-US" sz="1400" dirty="0">
                <a:solidFill>
                  <a:prstClr val="black"/>
                </a:solidFill>
                <a:highlight>
                  <a:srgbClr val="FFFF00"/>
                </a:highlight>
                <a:ea typeface="+mn-lt"/>
                <a:cs typeface="Calibri" panose="020F0502020204030204"/>
              </a:rPr>
              <a:t>[1/29 or 1/26</a:t>
            </a:r>
            <a:r>
              <a:rPr lang="en-US" sz="1400" dirty="0">
                <a:solidFill>
                  <a:prstClr val="black"/>
                </a:solidFill>
                <a:ea typeface="+mn-lt"/>
                <a:cs typeface="Calibri" panose="020F0502020204030204"/>
              </a:rPr>
              <a:t>]</a:t>
            </a:r>
            <a:endParaRPr lang="en-US" sz="1400" b="1"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442721" y="1955840"/>
            <a:ext cx="6731308" cy="272299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Day 6 review</a:t>
            </a:r>
            <a:endParaRPr lang="en-US" sz="1400" dirty="0">
              <a:solidFill>
                <a:srgbClr val="FF0000"/>
              </a:solidFill>
              <a:latin typeface="Calibri" panose="020F0502020204030204"/>
              <a:cs typeface="Calibri"/>
            </a:endParaRP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b="1" dirty="0">
                <a:solidFill>
                  <a:prstClr val="black"/>
                </a:solidFill>
                <a:ea typeface="+mn-lt"/>
                <a:cs typeface="Calibri" panose="020F0502020204030204"/>
              </a:rPr>
              <a:t>Everyone </a:t>
            </a:r>
            <a:r>
              <a:rPr lang="en-US" sz="1400" dirty="0">
                <a:solidFill>
                  <a:prstClr val="black"/>
                </a:solidFill>
                <a:ea typeface="+mn-lt"/>
                <a:cs typeface="Calibri" panose="020F0502020204030204"/>
              </a:rPr>
              <a:t>should have their repository checked out by now. See your PE </a:t>
            </a:r>
            <a:r>
              <a:rPr lang="en-US" sz="1400" b="1" dirty="0">
                <a:solidFill>
                  <a:prstClr val="black"/>
                </a:solidFill>
                <a:ea typeface="+mn-lt"/>
                <a:cs typeface="Calibri" panose="020F0502020204030204"/>
              </a:rPr>
              <a:t>NOW</a:t>
            </a:r>
            <a:r>
              <a:rPr lang="en-US" sz="1400" dirty="0">
                <a:solidFill>
                  <a:prstClr val="black"/>
                </a:solidFill>
                <a:ea typeface="+mn-lt"/>
                <a:cs typeface="Calibri" panose="020F0502020204030204"/>
              </a:rPr>
              <a:t> if you are still having difficulty.</a:t>
            </a:r>
          </a:p>
          <a:p>
            <a:pPr marL="171450" indent="-171450" defTabSz="685800">
              <a:spcBef>
                <a:spcPts val="750"/>
              </a:spcBef>
            </a:pPr>
            <a:r>
              <a:rPr lang="en-US" sz="1400" dirty="0">
                <a:solidFill>
                  <a:prstClr val="black"/>
                </a:solidFill>
                <a:ea typeface="+mn-lt"/>
                <a:cs typeface="Calibri" panose="020F0502020204030204"/>
              </a:rPr>
              <a:t>Complete the Online Safety Training in </a:t>
            </a:r>
            <a:r>
              <a:rPr lang="en-US" sz="1400" dirty="0" err="1">
                <a:solidFill>
                  <a:prstClr val="black"/>
                </a:solidFill>
                <a:ea typeface="+mn-lt"/>
                <a:cs typeface="Calibri" panose="020F0502020204030204"/>
              </a:rPr>
              <a:t>Percipio</a:t>
            </a:r>
            <a:r>
              <a:rPr lang="en-US" sz="1400" dirty="0">
                <a:solidFill>
                  <a:prstClr val="black"/>
                </a:solidFill>
                <a:ea typeface="+mn-lt"/>
                <a:cs typeface="Calibri" panose="020F0502020204030204"/>
              </a:rPr>
              <a:t> </a:t>
            </a:r>
            <a:r>
              <a:rPr lang="en-US" sz="1400" b="1" dirty="0">
                <a:ea typeface="+mn-lt"/>
                <a:cs typeface="Calibri" panose="020F0502020204030204"/>
              </a:rPr>
              <a:t>before Friday, 01/26</a:t>
            </a:r>
          </a:p>
          <a:p>
            <a:pPr marL="514350" lvl="1"/>
            <a:r>
              <a:rPr lang="en-US" sz="1300" u="sng" dirty="0">
                <a:hlinkClick r:id="rId3"/>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3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4"/>
              </a:rPr>
              <a:t>https://designlab.eng.rpi.edu/edn/projects/capstone-support-dev/repository/112/raw/Course%20Documents/RMPL%20Safety%20Module%20Completion%20Instructions-Percipio%20.pdf</a:t>
            </a:r>
            <a:endParaRPr lang="en-US" sz="14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 </a:t>
            </a:r>
          </a:p>
          <a:p>
            <a:pPr marL="514350" lvl="1" indent="-214313" defTabSz="685800">
              <a:spcBef>
                <a:spcPts val="375"/>
              </a:spcBef>
            </a:pP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254313" y="110546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8600" y="270888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nvGrpSpPr>
          <p:cNvPr id="3" name="Group 2">
            <a:extLst>
              <a:ext uri="{FF2B5EF4-FFF2-40B4-BE49-F238E27FC236}">
                <a16:creationId xmlns:a16="http://schemas.microsoft.com/office/drawing/2014/main" id="{297E82F5-0439-BEAC-8DDB-2B21BDB72108}"/>
              </a:ext>
            </a:extLst>
          </p:cNvPr>
          <p:cNvGrpSpPr/>
          <p:nvPr/>
        </p:nvGrpSpPr>
        <p:grpSpPr>
          <a:xfrm>
            <a:off x="325199" y="4678830"/>
            <a:ext cx="7848830" cy="1908364"/>
            <a:chOff x="402467" y="735237"/>
            <a:chExt cx="7848830" cy="1908364"/>
          </a:xfrm>
        </p:grpSpPr>
        <p:sp>
          <p:nvSpPr>
            <p:cNvPr id="8" name="Content Placeholder 2"/>
            <p:cNvSpPr txBox="1">
              <a:spLocks/>
            </p:cNvSpPr>
            <p:nvPr/>
          </p:nvSpPr>
          <p:spPr>
            <a:xfrm>
              <a:off x="1519989" y="735237"/>
              <a:ext cx="6731308" cy="1908364"/>
            </a:xfrm>
            <a:prstGeom prst="rect">
              <a:avLst/>
            </a:prstGeom>
            <a:solidFill>
              <a:schemeClr val="accent4">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171450" indent="-171450" defTabSz="685800">
                <a:lnSpc>
                  <a:spcPct val="100000"/>
                </a:lnSpc>
                <a:spcBef>
                  <a:spcPts val="600"/>
                </a:spcBef>
              </a:pPr>
              <a:r>
                <a:rPr lang="en-US" sz="1400" dirty="0">
                  <a:solidFill>
                    <a:prstClr val="black"/>
                  </a:solidFill>
                  <a:ea typeface="+mn-lt"/>
                  <a:cs typeface="Calibri" panose="020F0502020204030204"/>
                </a:rPr>
                <a:t>Read the Engineering Tools and Methods Wiki page in preparation for Day 6 activity</a:t>
              </a:r>
            </a:p>
            <a:p>
              <a:pPr marL="45720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https://designlab.eng.rpi.edu/edn/projects/capstone-support-dev/wiki/Engineering_Tools_and_Methods_Worksheet</a:t>
              </a:r>
              <a:r>
                <a:rPr lang="en-US" sz="1000" dirty="0">
                  <a:solidFill>
                    <a:prstClr val="black"/>
                  </a:solidFill>
                  <a:ea typeface="+mn-lt"/>
                  <a:cs typeface="Calibri" panose="020F0502020204030204"/>
                </a:rPr>
                <a:t> </a:t>
              </a:r>
            </a:p>
            <a:p>
              <a:pPr marL="0" indent="-171450" defTabSz="685800">
                <a:spcBef>
                  <a:spcPts val="750"/>
                </a:spcBef>
              </a:pPr>
              <a:r>
                <a:rPr lang="en-US" sz="1400" dirty="0">
                  <a:solidFill>
                    <a:prstClr val="black"/>
                  </a:solidFill>
                  <a:ea typeface="+mn-lt"/>
                  <a:cs typeface="Calibri" panose="020F0502020204030204"/>
                </a:rPr>
                <a:t>Research key technology and approaches to project -&gt; post findings to Background Info Forum on EDN</a:t>
              </a:r>
            </a:p>
            <a:p>
              <a:pPr marL="0" indent="-171450" defTabSz="685800">
                <a:spcBef>
                  <a:spcPts val="750"/>
                </a:spcBef>
              </a:pPr>
              <a:r>
                <a:rPr lang="en-US" sz="1400" dirty="0">
                  <a:solidFill>
                    <a:prstClr val="black"/>
                  </a:solidFill>
                  <a:ea typeface="+mn-lt"/>
                  <a:cs typeface="Calibri" panose="020F0502020204030204"/>
                </a:rPr>
                <a:t>Post Concept Ideas to Design Forum on EDN</a:t>
              </a:r>
            </a:p>
            <a:p>
              <a:pPr marL="0" indent="-171450" defTabSz="685800">
                <a:spcBef>
                  <a:spcPts val="750"/>
                </a:spcBef>
              </a:pPr>
              <a:r>
                <a:rPr lang="en-US" sz="1400" dirty="0">
                  <a:solidFill>
                    <a:prstClr val="black"/>
                  </a:solidFill>
                  <a:ea typeface="+mn-lt"/>
                  <a:cs typeface="Calibri" panose="020F0502020204030204"/>
                </a:rPr>
                <a:t>Update Needs &amp; </a:t>
              </a:r>
              <a:r>
                <a:rPr lang="en-US" sz="1400" dirty="0" err="1">
                  <a:solidFill>
                    <a:prstClr val="black"/>
                  </a:solidFill>
                  <a:ea typeface="+mn-lt"/>
                  <a:cs typeface="Calibri" panose="020F0502020204030204"/>
                </a:rPr>
                <a:t>Reqs</a:t>
              </a:r>
              <a:r>
                <a:rPr lang="en-US" sz="1400" dirty="0">
                  <a:solidFill>
                    <a:prstClr val="black"/>
                  </a:solidFill>
                  <a:ea typeface="+mn-lt"/>
                  <a:cs typeface="Calibri" panose="020F0502020204030204"/>
                </a:rPr>
                <a:t> spreadsheet in Repo as needed</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29043617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7" name="Picture 6" descr="A close-up of a project&#10;&#10;Description automatically generated">
            <a:extLst>
              <a:ext uri="{FF2B5EF4-FFF2-40B4-BE49-F238E27FC236}">
                <a16:creationId xmlns:a16="http://schemas.microsoft.com/office/drawing/2014/main" id="{E5B5B9C8-87F5-F8CB-A754-9C1C0860B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7833" y="1797486"/>
            <a:ext cx="6808334" cy="3404167"/>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1</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Why do we document?</a:t>
            </a:r>
          </a:p>
          <a:p>
            <a:r>
              <a:rPr lang="en-US" sz="2800" dirty="0"/>
              <a:t>What do we document?</a:t>
            </a:r>
          </a:p>
          <a:p>
            <a:r>
              <a:rPr lang="en-US" sz="2800" dirty="0"/>
              <a:t>How will you document?</a:t>
            </a:r>
          </a:p>
          <a:p>
            <a:r>
              <a:rPr lang="en-US" sz="2800" dirty="0"/>
              <a:t>How often / when will you document?</a:t>
            </a:r>
          </a:p>
          <a:p>
            <a:r>
              <a:rPr lang="en-US" sz="2800" dirty="0"/>
              <a:t>Must we wait for things to be complete / final to document?</a:t>
            </a:r>
          </a:p>
          <a:p>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118</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119</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9AF3-943C-90DB-4506-A0A9E8924F94}"/>
              </a:ext>
            </a:extLst>
          </p:cNvPr>
          <p:cNvSpPr>
            <a:spLocks noGrp="1"/>
          </p:cNvSpPr>
          <p:nvPr>
            <p:ph type="title"/>
          </p:nvPr>
        </p:nvSpPr>
        <p:spPr/>
        <p:txBody>
          <a:bodyPr/>
          <a:lstStyle/>
          <a:p>
            <a:r>
              <a:rPr lang="en-US" dirty="0"/>
              <a:t>Student Expectations</a:t>
            </a:r>
          </a:p>
        </p:txBody>
      </p:sp>
      <p:sp>
        <p:nvSpPr>
          <p:cNvPr id="3" name="Content Placeholder 2">
            <a:extLst>
              <a:ext uri="{FF2B5EF4-FFF2-40B4-BE49-F238E27FC236}">
                <a16:creationId xmlns:a16="http://schemas.microsoft.com/office/drawing/2014/main" id="{CAE9CB5B-9347-9298-5667-9EE46657126F}"/>
              </a:ext>
            </a:extLst>
          </p:cNvPr>
          <p:cNvSpPr>
            <a:spLocks noGrp="1"/>
          </p:cNvSpPr>
          <p:nvPr>
            <p:ph idx="1"/>
          </p:nvPr>
        </p:nvSpPr>
        <p:spPr/>
        <p:txBody>
          <a:bodyPr/>
          <a:lstStyle/>
          <a:p>
            <a:r>
              <a:rPr lang="en-US" dirty="0"/>
              <a:t>What are YOUR expectations for your Capstone experience?</a:t>
            </a:r>
          </a:p>
          <a:p>
            <a:pPr lvl="1"/>
            <a:r>
              <a:rPr lang="en-US" dirty="0"/>
              <a:t>Workload</a:t>
            </a:r>
          </a:p>
          <a:p>
            <a:pPr lvl="1"/>
            <a:r>
              <a:rPr lang="en-US" dirty="0"/>
              <a:t>Teammates</a:t>
            </a:r>
          </a:p>
          <a:p>
            <a:pPr lvl="1"/>
            <a:r>
              <a:rPr lang="en-US" dirty="0"/>
              <a:t>Project</a:t>
            </a:r>
          </a:p>
          <a:p>
            <a:pPr lvl="1"/>
            <a:r>
              <a:rPr lang="en-US" dirty="0"/>
              <a:t>Grading</a:t>
            </a:r>
          </a:p>
          <a:p>
            <a:pPr marL="457200" lvl="1" indent="0">
              <a:buNone/>
            </a:pPr>
            <a:endParaRPr lang="en-US" dirty="0"/>
          </a:p>
        </p:txBody>
      </p:sp>
      <p:sp>
        <p:nvSpPr>
          <p:cNvPr id="4" name="Slide Number Placeholder 3">
            <a:extLst>
              <a:ext uri="{FF2B5EF4-FFF2-40B4-BE49-F238E27FC236}">
                <a16:creationId xmlns:a16="http://schemas.microsoft.com/office/drawing/2014/main" id="{B4983405-20A8-B6F5-A68F-A4C1489BC0D8}"/>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5" name="Callout: Bent Line with Border and Accent Bar 4">
            <a:extLst>
              <a:ext uri="{FF2B5EF4-FFF2-40B4-BE49-F238E27FC236}">
                <a16:creationId xmlns:a16="http://schemas.microsoft.com/office/drawing/2014/main" id="{A6E4699F-7CC3-A57D-ADB6-816A3682ACD5}"/>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from </a:t>
            </a:r>
            <a:r>
              <a:rPr lang="en-US" dirty="0" err="1"/>
              <a:t>Kanna</a:t>
            </a:r>
            <a:r>
              <a:rPr lang="en-US" dirty="0"/>
              <a:t>??</a:t>
            </a:r>
          </a:p>
        </p:txBody>
      </p:sp>
    </p:spTree>
    <p:extLst>
      <p:ext uri="{BB962C8B-B14F-4D97-AF65-F5344CB8AC3E}">
        <p14:creationId xmlns:p14="http://schemas.microsoft.com/office/powerpoint/2010/main" val="35440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2</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Information should be complete before documented?</a:t>
            </a:r>
          </a:p>
          <a:p>
            <a:r>
              <a:rPr lang="en-US" sz="2800" dirty="0"/>
              <a:t>It is necessary to document negative results?</a:t>
            </a:r>
          </a:p>
          <a:p>
            <a:r>
              <a:rPr lang="en-US" sz="2800" dirty="0"/>
              <a:t>Teammates share responsibility with PE/CE to offer technical feedback on EDN posts?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189561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10 min - Project Statement &amp; Objectives Horse Race</a:t>
            </a:r>
          </a:p>
        </p:txBody>
      </p:sp>
      <p:sp>
        <p:nvSpPr>
          <p:cNvPr id="3" name="Content Placeholder 2"/>
          <p:cNvSpPr>
            <a:spLocks noGrp="1"/>
          </p:cNvSpPr>
          <p:nvPr>
            <p:ph idx="1"/>
          </p:nvPr>
        </p:nvSpPr>
        <p:spPr/>
        <p:txBody>
          <a:bodyPr>
            <a:normAutofit/>
          </a:bodyPr>
          <a:lstStyle/>
          <a:p>
            <a:pPr marL="0" indent="0">
              <a:buNone/>
            </a:pPr>
            <a:r>
              <a:rPr lang="en-US" dirty="0"/>
              <a:t>Action Item was to read the wiki page…</a:t>
            </a:r>
          </a:p>
          <a:p>
            <a:pPr marL="0" indent="0">
              <a:buNone/>
            </a:pPr>
            <a:r>
              <a:rPr lang="en-US" dirty="0"/>
              <a:t>Ask me 1-2 QUESTIONS about the content!</a:t>
            </a:r>
          </a:p>
          <a:p>
            <a:endParaRPr lang="en-US" dirty="0"/>
          </a:p>
          <a:p>
            <a:r>
              <a:rPr lang="en-US" dirty="0"/>
              <a:t>What is a Project Statement &amp; Objectives (PSO)?</a:t>
            </a:r>
          </a:p>
          <a:p>
            <a:r>
              <a:rPr lang="en-US" dirty="0"/>
              <a:t>What is difference between the Long Term and Short Term Goals?</a:t>
            </a:r>
          </a:p>
          <a:p>
            <a:r>
              <a:rPr lang="en-US" dirty="0"/>
              <a:t>What is difference between an objective and a deliverable?</a:t>
            </a:r>
          </a:p>
          <a:p>
            <a:r>
              <a:rPr lang="en-US" dirty="0"/>
              <a:t>Where is the PSO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5" name="Callout: Bent Line with Border and Accent Bar 4">
            <a:extLst>
              <a:ext uri="{FF2B5EF4-FFF2-40B4-BE49-F238E27FC236}">
                <a16:creationId xmlns:a16="http://schemas.microsoft.com/office/drawing/2014/main" id="{71B121FF-F69B-4E84-A61F-07E10D83C4AE}"/>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to day 2 to Client Meeting 1 Kickoff slides</a:t>
            </a:r>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10 min - Engineering Tools and Methods (ETM) Horse Race</a:t>
            </a:r>
          </a:p>
        </p:txBody>
      </p:sp>
      <p:sp>
        <p:nvSpPr>
          <p:cNvPr id="3" name="Content Placeholder 2"/>
          <p:cNvSpPr>
            <a:spLocks noGrp="1"/>
          </p:cNvSpPr>
          <p:nvPr>
            <p:ph idx="1"/>
          </p:nvPr>
        </p:nvSpPr>
        <p:spPr/>
        <p:txBody>
          <a:bodyPr>
            <a:normAutofit/>
          </a:bodyPr>
          <a:lstStyle/>
          <a:p>
            <a:pPr marL="0" indent="0">
              <a:buNone/>
            </a:pPr>
            <a:r>
              <a:rPr lang="en-US" dirty="0"/>
              <a:t>Action Item was to read their wiki pages…</a:t>
            </a:r>
          </a:p>
          <a:p>
            <a:pPr marL="0" indent="0">
              <a:buNone/>
            </a:pPr>
            <a:r>
              <a:rPr lang="en-US" dirty="0"/>
              <a:t>Ask me 1-2 QUESTIONS about the content!</a:t>
            </a:r>
          </a:p>
          <a:p>
            <a:endParaRPr lang="en-US" dirty="0"/>
          </a:p>
          <a:p>
            <a:r>
              <a:rPr lang="en-US" dirty="0"/>
              <a:t>What are Engineering Tools and Methods?</a:t>
            </a:r>
          </a:p>
          <a:p>
            <a:r>
              <a:rPr lang="en-US" dirty="0"/>
              <a:t>Give an example of a Mechanical Engineering Tool or Method</a:t>
            </a:r>
          </a:p>
          <a:p>
            <a:r>
              <a:rPr lang="en-US" dirty="0"/>
              <a:t>Give an example of an Electrical Engineering Tool or Method</a:t>
            </a:r>
          </a:p>
          <a:p>
            <a:r>
              <a:rPr lang="en-US" dirty="0"/>
              <a:t>Give an example of a Computer Systems Engineering Tool or Method</a:t>
            </a:r>
          </a:p>
          <a:p>
            <a:r>
              <a:rPr lang="en-US" dirty="0"/>
              <a:t>Give an example of an Industrial Engineering Tool or Method</a:t>
            </a:r>
          </a:p>
          <a:p>
            <a:r>
              <a:rPr lang="en-US" dirty="0"/>
              <a:t>Give an example of a Material Engineering Tool or Method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pic>
        <p:nvPicPr>
          <p:cNvPr id="4" name="Picture 3" descr="A row of colored objects on a stand&#10;&#10;Description automatically generated with medium confidence">
            <a:extLst>
              <a:ext uri="{FF2B5EF4-FFF2-40B4-BE49-F238E27FC236}">
                <a16:creationId xmlns:a16="http://schemas.microsoft.com/office/drawing/2014/main" id="{49E3DA87-75E6-AAA1-F562-F9397CB38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550" y="1524000"/>
            <a:ext cx="2362200" cy="1771650"/>
          </a:xfrm>
          <a:prstGeom prst="rect">
            <a:avLst/>
          </a:prstGeom>
        </p:spPr>
      </p:pic>
    </p:spTree>
    <p:extLst>
      <p:ext uri="{BB962C8B-B14F-4D97-AF65-F5344CB8AC3E}">
        <p14:creationId xmlns:p14="http://schemas.microsoft.com/office/powerpoint/2010/main" val="376019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Wrap-up - Engineering Tools and Methods (ETM)</a:t>
            </a:r>
            <a:br>
              <a:rPr lang="en-US" sz="4000" dirty="0">
                <a:cs typeface="Calibri"/>
              </a:rPr>
            </a:br>
            <a:endParaRPr lang="en-US" sz="4000" dirty="0">
              <a:cs typeface="Calibri"/>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The ETM Worksheet will help your team identify the various Engineering Tools and Methods that members will use to address project challenges</a:t>
            </a:r>
          </a:p>
          <a:p>
            <a:pPr>
              <a:lnSpc>
                <a:spcPct val="110000"/>
              </a:lnSpc>
            </a:pPr>
            <a:r>
              <a:rPr lang="en-US" dirty="0">
                <a:cs typeface="Calibri"/>
              </a:rPr>
              <a:t>Review the Team Skill Assessment to help your team identify applicable ETM.</a:t>
            </a:r>
          </a:p>
          <a:p>
            <a:pPr lvl="1">
              <a:lnSpc>
                <a:spcPct val="110000"/>
              </a:lnSpc>
            </a:pPr>
            <a:r>
              <a:rPr lang="en-US" dirty="0">
                <a:cs typeface="Calibri"/>
              </a:rPr>
              <a:t> “What classes and/or experience can you call on to help with this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08519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50 min – Creation of Project Statement and Objectives &amp; Engineering Tools and Methods </a:t>
            </a:r>
          </a:p>
        </p:txBody>
      </p:sp>
      <p:sp>
        <p:nvSpPr>
          <p:cNvPr id="3" name="Content Placeholder 2"/>
          <p:cNvSpPr>
            <a:spLocks noGrp="1"/>
          </p:cNvSpPr>
          <p:nvPr>
            <p:ph idx="1"/>
          </p:nvPr>
        </p:nvSpPr>
        <p:spPr>
          <a:xfrm>
            <a:off x="427383" y="1752600"/>
            <a:ext cx="8229600" cy="4968875"/>
          </a:xfrm>
        </p:spPr>
        <p:txBody>
          <a:bodyPr>
            <a:normAutofit fontScale="92500" lnSpcReduction="10000"/>
          </a:bodyPr>
          <a:lstStyle/>
          <a:p>
            <a:pPr lvl="1">
              <a:buFont typeface="Arial" panose="020B0604020202020204" pitchFamily="34" charset="0"/>
              <a:buChar char="•"/>
            </a:pPr>
            <a:r>
              <a:rPr lang="en-US" sz="2400" dirty="0"/>
              <a:t>Templates for both documents are on the Capstone Support Wiki</a:t>
            </a:r>
          </a:p>
          <a:p>
            <a:pPr lvl="2"/>
            <a:r>
              <a:rPr lang="en-US" dirty="0"/>
              <a:t> </a:t>
            </a:r>
            <a:r>
              <a:rPr lang="en-US" sz="1400" dirty="0">
                <a:hlinkClick r:id="rId2"/>
              </a:rPr>
              <a:t>https://designlab.eng.rpi.edu/edn/projects/capstone-support-dev/wiki/Templates_and_Forms</a:t>
            </a:r>
            <a:r>
              <a:rPr lang="en-US" sz="1400" dirty="0"/>
              <a:t> </a:t>
            </a:r>
          </a:p>
          <a:p>
            <a:pPr lvl="1">
              <a:buFont typeface="Arial" panose="020B0604020202020204" pitchFamily="34" charset="0"/>
              <a:buChar char="•"/>
            </a:pPr>
            <a:r>
              <a:rPr lang="en-US" sz="2400" dirty="0"/>
              <a:t>Instructions</a:t>
            </a:r>
          </a:p>
          <a:p>
            <a:pPr lvl="2">
              <a:buClr>
                <a:schemeClr val="tx1"/>
              </a:buClr>
            </a:pPr>
            <a:r>
              <a:rPr lang="en-US" sz="1400" dirty="0">
                <a:hlinkClick r:id="rId3"/>
              </a:rPr>
              <a:t>https://designlab.eng.rpi.edu/edn/projects/capstone-support-dev/wiki/Project_Statement_and_Objectives</a:t>
            </a:r>
            <a:endParaRPr lang="en-US" sz="1400" dirty="0"/>
          </a:p>
          <a:p>
            <a:pPr lvl="2">
              <a:buClr>
                <a:schemeClr val="tx1"/>
              </a:buClr>
            </a:pPr>
            <a:r>
              <a:rPr lang="en-US" sz="1400" dirty="0">
                <a:solidFill>
                  <a:srgbClr val="FF0000"/>
                </a:solidFill>
                <a:hlinkClick r:id="rId4"/>
              </a:rPr>
              <a:t>https://designlab.eng.rpi.edu/edn/projects/capstone-support-dev/wiki/Engineering_Tools_and_Methods_Worksheet</a:t>
            </a:r>
            <a:r>
              <a:rPr lang="en-US" sz="1400" dirty="0">
                <a:solidFill>
                  <a:srgbClr val="FF0000"/>
                </a:solidFill>
              </a:rPr>
              <a:t> </a:t>
            </a:r>
          </a:p>
          <a:p>
            <a:pPr lvl="1"/>
            <a:endParaRPr lang="en-US" sz="2400" dirty="0"/>
          </a:p>
          <a:p>
            <a:pPr lvl="1">
              <a:buFont typeface="Arial" panose="020B0604020202020204" pitchFamily="34" charset="0"/>
              <a:buChar char="•"/>
            </a:pPr>
            <a:r>
              <a:rPr lang="en-US" sz="2400" dirty="0"/>
              <a:t>Your CE &amp; PE are available to answer any questions and review your work</a:t>
            </a:r>
          </a:p>
          <a:p>
            <a:pPr lvl="1">
              <a:buFont typeface="Arial" panose="020B0604020202020204" pitchFamily="34" charset="0"/>
              <a:buChar char="•"/>
            </a:pPr>
            <a:r>
              <a:rPr lang="en-US" sz="2400" dirty="0"/>
              <a:t>Finish &amp; save in ‘working\Reports\Final Report + Poster‘ folder in the Repository as Prep for next Meeting</a:t>
            </a:r>
          </a:p>
          <a:p>
            <a:pPr lvl="1">
              <a:buFont typeface="Arial" panose="020B0604020202020204" pitchFamily="34" charset="0"/>
              <a:buChar char="•"/>
            </a:pPr>
            <a:r>
              <a:rPr lang="en-US" sz="2400" dirty="0"/>
              <a:t>Files in the Repo can (and should) be revised as often needed. These are drafts and your documents may later change as the engineering team learns more!</a:t>
            </a:r>
          </a:p>
          <a:p>
            <a:pPr lvl="2"/>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125</a:t>
            </a:fld>
            <a:endParaRPr lang="en-US" dirty="0"/>
          </a:p>
        </p:txBody>
      </p:sp>
    </p:spTree>
    <p:extLst>
      <p:ext uri="{BB962C8B-B14F-4D97-AF65-F5344CB8AC3E}">
        <p14:creationId xmlns:p14="http://schemas.microsoft.com/office/powerpoint/2010/main" val="15959943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a:xfrm>
            <a:off x="628650" y="230441"/>
            <a:ext cx="7886700" cy="760159"/>
          </a:xfrm>
        </p:spPr>
        <p:txBody>
          <a:bodyPr>
            <a:normAutofit fontScale="90000"/>
          </a:bodyPr>
          <a:lstStyle/>
          <a:p>
            <a:pPr algn="ctr"/>
            <a:r>
              <a:rPr lang="en-US" dirty="0"/>
              <a:t>Long Term vs. Short Term</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a:xfrm>
            <a:off x="457200" y="1128712"/>
            <a:ext cx="8439150" cy="5592763"/>
          </a:xfrm>
        </p:spPr>
        <p:txBody>
          <a:bodyPr>
            <a:normAutofit fontScale="77500" lnSpcReduction="20000"/>
          </a:bodyPr>
          <a:lstStyle/>
          <a:p>
            <a:pPr marL="0" indent="0">
              <a:buNone/>
            </a:pPr>
            <a:r>
              <a:rPr lang="en-US" sz="2800" b="1" dirty="0">
                <a:solidFill>
                  <a:srgbClr val="FF0000"/>
                </a:solidFill>
              </a:rPr>
              <a:t>Long Term:</a:t>
            </a:r>
          </a:p>
          <a:p>
            <a:r>
              <a:rPr lang="en-US" sz="2800" dirty="0"/>
              <a:t>1 – 5+ years in future</a:t>
            </a:r>
          </a:p>
          <a:p>
            <a:r>
              <a:rPr lang="en-US" sz="2800" dirty="0"/>
              <a:t>Assume there may be multiple projects / semesters / teams working AFTER yours</a:t>
            </a:r>
          </a:p>
          <a:p>
            <a:r>
              <a:rPr lang="en-US" sz="2800" dirty="0"/>
              <a:t>Assume a successful output from each team</a:t>
            </a:r>
          </a:p>
          <a:p>
            <a:pPr marL="0" indent="0" algn="ctr">
              <a:buNone/>
            </a:pPr>
            <a:endParaRPr lang="en-US" sz="2600" b="1" dirty="0"/>
          </a:p>
          <a:p>
            <a:pPr marL="0" indent="0" algn="ctr">
              <a:buNone/>
            </a:pPr>
            <a:r>
              <a:rPr lang="en-US" sz="2600" b="1" dirty="0"/>
              <a:t>What can the Client do / achieve 1-5+ years from now because your work was successful?</a:t>
            </a:r>
          </a:p>
          <a:p>
            <a:pPr marL="0" indent="0">
              <a:buNone/>
            </a:pPr>
            <a:endParaRPr lang="en-US" dirty="0"/>
          </a:p>
          <a:p>
            <a:pPr marL="0" indent="0">
              <a:buNone/>
            </a:pPr>
            <a:r>
              <a:rPr lang="en-US" sz="2800" b="1" dirty="0">
                <a:solidFill>
                  <a:srgbClr val="FF0000"/>
                </a:solidFill>
              </a:rPr>
              <a:t>Short Term:</a:t>
            </a:r>
          </a:p>
          <a:p>
            <a:r>
              <a:rPr lang="en-US" sz="2800" dirty="0"/>
              <a:t>By the end of this semester</a:t>
            </a:r>
          </a:p>
          <a:p>
            <a:r>
              <a:rPr lang="en-US" sz="2800" dirty="0"/>
              <a:t>Things your Client wants you to achieve early this semester, by mid-semester, and at the end of the semester</a:t>
            </a:r>
          </a:p>
          <a:p>
            <a:r>
              <a:rPr lang="en-US" sz="2800" dirty="0"/>
              <a:t>Assumes your success</a:t>
            </a:r>
          </a:p>
          <a:p>
            <a:endParaRPr lang="en-US" sz="900" dirty="0"/>
          </a:p>
          <a:p>
            <a:pPr marL="0" indent="0" algn="ctr">
              <a:buNone/>
            </a:pPr>
            <a:r>
              <a:rPr lang="en-US" sz="2600" b="1" dirty="0"/>
              <a:t>What can your Client do with your work immediately after the semester ends?</a:t>
            </a:r>
          </a:p>
          <a:p>
            <a:endParaRPr lang="en-US" sz="2600" dirty="0"/>
          </a:p>
          <a:p>
            <a:pPr marL="0" indent="0">
              <a:buNone/>
            </a:pP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z="1200" smtClean="0"/>
              <a:t>126</a:t>
            </a:fld>
            <a:endParaRPr lang="en-US" sz="1200" dirty="0"/>
          </a:p>
        </p:txBody>
      </p:sp>
      <p:sp>
        <p:nvSpPr>
          <p:cNvPr id="6" name="Rectangle 5">
            <a:extLst>
              <a:ext uri="{FF2B5EF4-FFF2-40B4-BE49-F238E27FC236}">
                <a16:creationId xmlns:a16="http://schemas.microsoft.com/office/drawing/2014/main" id="{E257E5AC-FC69-2092-B1DD-1D8761DD252D}"/>
              </a:ext>
            </a:extLst>
          </p:cNvPr>
          <p:cNvSpPr/>
          <p:nvPr/>
        </p:nvSpPr>
        <p:spPr>
          <a:xfrm rot="1426304">
            <a:off x="6503769" y="771132"/>
            <a:ext cx="151879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FYI</a:t>
            </a:r>
          </a:p>
        </p:txBody>
      </p:sp>
    </p:spTree>
    <p:extLst>
      <p:ext uri="{BB962C8B-B14F-4D97-AF65-F5344CB8AC3E}">
        <p14:creationId xmlns:p14="http://schemas.microsoft.com/office/powerpoint/2010/main" val="35830308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to the client’s problem.</a:t>
            </a:r>
          </a:p>
          <a:p>
            <a:pPr lvl="1"/>
            <a:r>
              <a:rPr lang="en-US" dirty="0">
                <a:cs typeface="Calibri"/>
              </a:rPr>
              <a:t>The Concept Selection efforts during the Day 7 on-site meeting should utilize the decision matrix process taught in IED. Comparisons and decisions should be based on analysis, metrics, and performance rather than ‘gut feelings’ or personal preferences.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Action Items / Meeting Prep</a:t>
            </a:r>
            <a:br>
              <a:rPr lang="en-US" dirty="0"/>
            </a:br>
            <a:r>
              <a:rPr lang="en-US" sz="1800" dirty="0"/>
              <a:t>(to be completed </a:t>
            </a:r>
            <a:r>
              <a:rPr lang="en-US" sz="1800" b="1" dirty="0"/>
              <a:t>BEFORE Day 7</a:t>
            </a:r>
            <a:r>
              <a:rPr lang="en-US" sz="1800" dirty="0"/>
              <a:t>)</a:t>
            </a:r>
          </a:p>
        </p:txBody>
      </p:sp>
      <p:grpSp>
        <p:nvGrpSpPr>
          <p:cNvPr id="4" name="Group 3">
            <a:extLst>
              <a:ext uri="{FF2B5EF4-FFF2-40B4-BE49-F238E27FC236}">
                <a16:creationId xmlns:a16="http://schemas.microsoft.com/office/drawing/2014/main" id="{3D346D10-D504-2C32-ABFF-2961EFD64116}"/>
              </a:ext>
            </a:extLst>
          </p:cNvPr>
          <p:cNvGrpSpPr/>
          <p:nvPr/>
        </p:nvGrpSpPr>
        <p:grpSpPr>
          <a:xfrm>
            <a:off x="228600" y="1153634"/>
            <a:ext cx="8118231" cy="3309287"/>
            <a:chOff x="289477" y="2816170"/>
            <a:chExt cx="8118231" cy="3309287"/>
          </a:xfrm>
        </p:grpSpPr>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cs typeface="Calibri"/>
                </a:rPr>
                <a:t>This section intentionally left blank</a:t>
              </a:r>
            </a:p>
            <a:p>
              <a:pPr defTabSz="685800">
                <a:spcBef>
                  <a:spcPts val="750"/>
                </a:spcBef>
              </a:pPr>
              <a:endParaRPr lang="en-US" sz="1600" b="1" dirty="0">
                <a:solidFill>
                  <a:prstClr val="black"/>
                </a:solidFill>
                <a:latin typeface="Calibri" panose="020F0502020204030204"/>
              </a:endParaRPr>
            </a:p>
          </p:txBody>
        </p:sp>
        <p:sp>
          <p:nvSpPr>
            <p:cNvPr id="11" name="Content Placeholder 2"/>
            <p:cNvSpPr txBox="1">
              <a:spLocks/>
            </p:cNvSpPr>
            <p:nvPr/>
          </p:nvSpPr>
          <p:spPr>
            <a:xfrm>
              <a:off x="1600200" y="4057023"/>
              <a:ext cx="6807508" cy="2068434"/>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This section intentionally left blank</a:t>
              </a: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F7C15A83-8D70-4B16-C618-FA5170248E97}"/>
              </a:ext>
            </a:extLst>
          </p:cNvPr>
          <p:cNvGrpSpPr/>
          <p:nvPr/>
        </p:nvGrpSpPr>
        <p:grpSpPr>
          <a:xfrm>
            <a:off x="306974" y="4462921"/>
            <a:ext cx="8039857" cy="1783337"/>
            <a:chOff x="367851" y="1025938"/>
            <a:chExt cx="8039857" cy="1783337"/>
          </a:xfrm>
        </p:grpSpPr>
        <p:sp>
          <p:nvSpPr>
            <p:cNvPr id="8" name="Content Placeholder 2"/>
            <p:cNvSpPr txBox="1">
              <a:spLocks/>
            </p:cNvSpPr>
            <p:nvPr/>
          </p:nvSpPr>
          <p:spPr>
            <a:xfrm>
              <a:off x="1600200" y="1025938"/>
              <a:ext cx="6807508" cy="1783337"/>
            </a:xfrm>
            <a:prstGeom prst="rect">
              <a:avLst/>
            </a:prstGeom>
            <a:solidFill>
              <a:schemeClr val="accent4">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Upload Engineering Tools &amp; Methods Worksheet</a:t>
              </a:r>
            </a:p>
            <a:p>
              <a:pPr marL="628650" lvl="2"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Upload to Repository - working/Background Info</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Continue Updating Needs &amp; Requirements spreadsheet in Repository</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Begin filling out slides in Concept Generation and Selection PPT based on team discussions and forum posts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990" y="1593101"/>
            <a:ext cx="5620019" cy="3847816"/>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lstStyle/>
          <a:p>
            <a:r>
              <a:rPr lang="en-US" dirty="0"/>
              <a:t>May want some content here to help explain specifically how we’d like this done</a:t>
            </a:r>
          </a:p>
          <a:p>
            <a:pPr lvl="1"/>
            <a:r>
              <a:rPr lang="en-US" dirty="0"/>
              <a:t>Decision matrix</a:t>
            </a:r>
          </a:p>
          <a:p>
            <a:pPr lvl="1"/>
            <a:r>
              <a:rPr lang="en-US" dirty="0"/>
              <a:t>REAL numbers, not feelings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Mgmt.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27" y="169567"/>
            <a:ext cx="7886700" cy="882440"/>
          </a:xfrm>
        </p:spPr>
        <p:txBody>
          <a:bodyPr/>
          <a:lstStyle/>
          <a:p>
            <a:r>
              <a:rPr lang="en-US" dirty="0"/>
              <a:t>Action Items / Meeting Prep</a:t>
            </a:r>
            <a:br>
              <a:rPr lang="en-US" dirty="0"/>
            </a:br>
            <a:r>
              <a:rPr lang="en-US" sz="1800" dirty="0"/>
              <a:t>(to be completed </a:t>
            </a:r>
            <a:r>
              <a:rPr lang="en-US" sz="1800" b="1" dirty="0"/>
              <a:t>BEFORE Day 8</a:t>
            </a:r>
            <a:r>
              <a:rPr lang="en-US" sz="1800" dirty="0"/>
              <a:t>)</a:t>
            </a:r>
          </a:p>
        </p:txBody>
      </p:sp>
      <p:grpSp>
        <p:nvGrpSpPr>
          <p:cNvPr id="4" name="Group 3">
            <a:extLst>
              <a:ext uri="{FF2B5EF4-FFF2-40B4-BE49-F238E27FC236}">
                <a16:creationId xmlns:a16="http://schemas.microsoft.com/office/drawing/2014/main" id="{C1576962-746B-7A94-9F22-DFD8D0590E7E}"/>
              </a:ext>
            </a:extLst>
          </p:cNvPr>
          <p:cNvGrpSpPr/>
          <p:nvPr/>
        </p:nvGrpSpPr>
        <p:grpSpPr>
          <a:xfrm>
            <a:off x="228600" y="1127186"/>
            <a:ext cx="8021320" cy="3027924"/>
            <a:chOff x="310188" y="3446028"/>
            <a:chExt cx="8021320" cy="3027924"/>
          </a:xfrm>
        </p:grpSpPr>
        <p:sp>
          <p:nvSpPr>
            <p:cNvPr id="10" name="Content Placeholder 2"/>
            <p:cNvSpPr txBox="1">
              <a:spLocks/>
            </p:cNvSpPr>
            <p:nvPr/>
          </p:nvSpPr>
          <p:spPr>
            <a:xfrm>
              <a:off x="1447800" y="3446028"/>
              <a:ext cx="6883708" cy="143077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 on Day 8</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47800" y="4873751"/>
              <a:ext cx="6883708" cy="1600201"/>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0" indent="0" defTabSz="685800">
                <a:spcBef>
                  <a:spcPts val="750"/>
                </a:spcBef>
                <a:buNone/>
              </a:pPr>
              <a:r>
                <a:rPr lang="en-US" sz="1500" dirty="0">
                  <a:solidFill>
                    <a:prstClr val="black"/>
                  </a:solidFill>
                  <a:latin typeface="Calibri" panose="020F0502020204030204"/>
                  <a:ea typeface="+mn-lt"/>
                  <a:cs typeface="Calibri" panose="020F0502020204030204"/>
                </a:rPr>
                <a:t>Create draft of Client Meeting #2 PPT and upload to the Repo BY START OF Day 8</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4"/>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Repository location – working/Reports/Client Meetings</a:t>
              </a: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4D0C5AFC-697A-D902-BCF2-CC1A755A80F5}"/>
              </a:ext>
            </a:extLst>
          </p:cNvPr>
          <p:cNvGrpSpPr/>
          <p:nvPr/>
        </p:nvGrpSpPr>
        <p:grpSpPr>
          <a:xfrm>
            <a:off x="306973" y="4155110"/>
            <a:ext cx="7942947" cy="2364311"/>
            <a:chOff x="388561" y="1066862"/>
            <a:chExt cx="7942947" cy="2364311"/>
          </a:xfrm>
        </p:grpSpPr>
        <p:sp>
          <p:nvSpPr>
            <p:cNvPr id="8" name="Content Placeholder 2"/>
            <p:cNvSpPr txBox="1">
              <a:spLocks/>
            </p:cNvSpPr>
            <p:nvPr/>
          </p:nvSpPr>
          <p:spPr>
            <a:xfrm>
              <a:off x="1447800" y="1066862"/>
              <a:ext cx="6883708" cy="2364311"/>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Each team member 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the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a:t>
              </a:r>
              <a:r>
                <a:rPr lang="en-US" sz="1500" dirty="0">
                  <a:solidFill>
                    <a:prstClr val="black"/>
                  </a:solidFill>
                  <a:latin typeface="Calibri" panose="020F0502020204030204"/>
                  <a:ea typeface="+mn-lt"/>
                  <a:cs typeface="Calibri" panose="020F0502020204030204"/>
                </a:rPr>
                <a:t>by the </a:t>
              </a:r>
              <a:r>
                <a:rPr lang="en-US" sz="1500" b="1" dirty="0">
                  <a:solidFill>
                    <a:prstClr val="black"/>
                  </a:solidFill>
                  <a:latin typeface="Calibri" panose="020F0502020204030204"/>
                  <a:ea typeface="+mn-lt"/>
                  <a:cs typeface="Calibri" panose="020F0502020204030204"/>
                </a:rPr>
                <a:t>start of Day 8 meeting</a:t>
              </a:r>
            </a:p>
            <a:p>
              <a:pPr marL="57150" indent="-171450" defTabSz="685800">
                <a:spcBef>
                  <a:spcPts val="375"/>
                </a:spcBef>
              </a:pPr>
              <a:r>
                <a:rPr lang="en-US" sz="1600" dirty="0">
                  <a:solidFill>
                    <a:prstClr val="black"/>
                  </a:solidFill>
                  <a:latin typeface="Calibri" panose="020F0502020204030204"/>
                  <a:ea typeface="+mn-lt"/>
                  <a:cs typeface="Calibri" panose="020F0502020204030204"/>
                </a:rPr>
                <a:t>Finish Concept Generation and Selection PPT – let PE know it can be reviewed</a:t>
              </a: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a:t>
            </a:r>
            <a:r>
              <a:rPr lang="en-US" sz="1900" dirty="0">
                <a:highlight>
                  <a:srgbClr val="FFFF00"/>
                </a:highlight>
              </a:rPr>
              <a:t>Project Statement and Objectives </a:t>
            </a:r>
            <a:r>
              <a:rPr lang="en-US" sz="1900" dirty="0"/>
              <a:t>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allout: Bent Line with Border and Accent Bar 6">
            <a:extLst>
              <a:ext uri="{FF2B5EF4-FFF2-40B4-BE49-F238E27FC236}">
                <a16:creationId xmlns:a16="http://schemas.microsoft.com/office/drawing/2014/main" id="{FCD58848-811E-1AED-8D87-D793CE538687}"/>
              </a:ext>
            </a:extLst>
          </p:cNvPr>
          <p:cNvSpPr/>
          <p:nvPr/>
        </p:nvSpPr>
        <p:spPr>
          <a:xfrm>
            <a:off x="6505575" y="761999"/>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How/when will team generate this list??</a:t>
            </a:r>
          </a:p>
        </p:txBody>
      </p:sp>
    </p:spTree>
    <p:extLst>
      <p:ext uri="{BB962C8B-B14F-4D97-AF65-F5344CB8AC3E}">
        <p14:creationId xmlns:p14="http://schemas.microsoft.com/office/powerpoint/2010/main" val="40829405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142</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 Concept Generation and Selection Update </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Action Items/ Meeting Prep</a:t>
            </a:r>
            <a:br>
              <a:rPr lang="en-US" dirty="0"/>
            </a:br>
            <a:r>
              <a:rPr lang="en-US" sz="1800" dirty="0"/>
              <a:t>(to be completed </a:t>
            </a:r>
            <a:r>
              <a:rPr lang="en-US" sz="1800" b="1" dirty="0"/>
              <a:t>BEFORE Day 9</a:t>
            </a:r>
            <a:r>
              <a:rPr lang="en-US" sz="1800" dirty="0"/>
              <a:t>)</a:t>
            </a:r>
          </a:p>
        </p:txBody>
      </p:sp>
      <p:grpSp>
        <p:nvGrpSpPr>
          <p:cNvPr id="4" name="Group 3">
            <a:extLst>
              <a:ext uri="{FF2B5EF4-FFF2-40B4-BE49-F238E27FC236}">
                <a16:creationId xmlns:a16="http://schemas.microsoft.com/office/drawing/2014/main" id="{779FB50D-83BC-02AE-EAEE-56901FA878D9}"/>
              </a:ext>
            </a:extLst>
          </p:cNvPr>
          <p:cNvGrpSpPr/>
          <p:nvPr/>
        </p:nvGrpSpPr>
        <p:grpSpPr>
          <a:xfrm>
            <a:off x="119920" y="1163108"/>
            <a:ext cx="8358854" cy="2928338"/>
            <a:chOff x="289846" y="3793138"/>
            <a:chExt cx="8358854" cy="2928338"/>
          </a:xfrm>
        </p:grpSpPr>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2"/>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rPr>
                <a:t>Create agenda for 40 mins of Day 9, team’s plan should </a:t>
              </a:r>
              <a:r>
                <a:rPr lang="en-US" sz="1500" b="1" dirty="0">
                  <a:solidFill>
                    <a:prstClr val="black"/>
                  </a:solidFill>
                  <a:latin typeface="Calibri" panose="020F0502020204030204"/>
                </a:rPr>
                <a:t>NOT</a:t>
              </a:r>
              <a:r>
                <a:rPr lang="en-US" sz="1500" dirty="0">
                  <a:solidFill>
                    <a:prstClr val="black"/>
                  </a:solidFill>
                  <a:latin typeface="Calibri" panose="020F0502020204030204"/>
                </a:rPr>
                <a:t> be just working on your Client Meeting slides!</a:t>
              </a:r>
              <a:endParaRPr lang="en-US" sz="1500" dirty="0">
                <a:solidFill>
                  <a:prstClr val="black"/>
                </a:solidFill>
                <a:latin typeface="Calibri" panose="020F0502020204030204"/>
                <a:cs typeface="Calibri"/>
              </a:endParaRPr>
            </a:p>
            <a:p>
              <a:pPr marL="171450" indent="-171450" defTabSz="685800">
                <a:spcBef>
                  <a:spcPts val="750"/>
                </a:spcBef>
              </a:pPr>
              <a:r>
                <a:rPr lang="en-US" sz="1500" dirty="0">
                  <a:solidFill>
                    <a:prstClr val="black"/>
                  </a:solidFill>
                  <a:latin typeface="Calibri" panose="020F0502020204030204"/>
                  <a:cs typeface="Calibri"/>
                </a:rPr>
                <a:t>Send Client Meeting PPT to Client </a:t>
              </a:r>
              <a:r>
                <a:rPr lang="en-US" sz="1500" b="1" dirty="0">
                  <a:solidFill>
                    <a:prstClr val="black"/>
                  </a:solidFill>
                  <a:highlight>
                    <a:srgbClr val="FFFF00"/>
                  </a:highlight>
                  <a:latin typeface="Calibri" panose="020F0502020204030204"/>
                  <a:cs typeface="Calibri"/>
                </a:rPr>
                <a:t>24 </a:t>
              </a:r>
              <a:r>
                <a:rPr lang="en-US" sz="1500" b="1" dirty="0" err="1">
                  <a:solidFill>
                    <a:prstClr val="black"/>
                  </a:solidFill>
                  <a:highlight>
                    <a:srgbClr val="FFFF00"/>
                  </a:highlight>
                  <a:latin typeface="Calibri" panose="020F0502020204030204"/>
                  <a:cs typeface="Calibri"/>
                </a:rPr>
                <a:t>hrs</a:t>
              </a:r>
              <a:r>
                <a:rPr lang="en-US" sz="1500" b="1" dirty="0">
                  <a:solidFill>
                    <a:prstClr val="black"/>
                  </a:solidFill>
                  <a:highlight>
                    <a:srgbClr val="FFFF00"/>
                  </a:highlight>
                  <a:latin typeface="Calibri" panose="020F0502020204030204"/>
                  <a:cs typeface="Calibri"/>
                </a:rPr>
                <a:t> </a:t>
              </a:r>
              <a:r>
                <a:rPr lang="en-US" sz="1500" b="1" dirty="0">
                  <a:solidFill>
                    <a:prstClr val="black"/>
                  </a:solidFill>
                  <a:latin typeface="Calibri" panose="020F0502020204030204"/>
                  <a:cs typeface="Calibri"/>
                </a:rPr>
                <a:t>before meeting</a:t>
              </a:r>
              <a:endParaRPr lang="en-US" sz="1500" b="1" dirty="0">
                <a:solidFill>
                  <a:srgbClr val="FF0000"/>
                </a:solidFill>
                <a:latin typeface="Calibri" panose="020F0502020204030204"/>
                <a:cs typeface="Calibri"/>
              </a:endParaRP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ABEA70BB-F397-0AB6-449C-BCF266DF7FE6}"/>
              </a:ext>
            </a:extLst>
          </p:cNvPr>
          <p:cNvGrpSpPr/>
          <p:nvPr/>
        </p:nvGrpSpPr>
        <p:grpSpPr>
          <a:xfrm>
            <a:off x="201143" y="4091446"/>
            <a:ext cx="8277631" cy="2630030"/>
            <a:chOff x="371069" y="1163108"/>
            <a:chExt cx="8277631" cy="2630030"/>
          </a:xfrm>
        </p:grpSpPr>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milestones from Project Planning Activity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3"/>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“F23-”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management&#10;&#10;Description automatically generated">
            <a:extLst>
              <a:ext uri="{FF2B5EF4-FFF2-40B4-BE49-F238E27FC236}">
                <a16:creationId xmlns:a16="http://schemas.microsoft.com/office/drawing/2014/main" id="{48D4181D-A01B-81BD-B77D-268375A02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721" y="1490244"/>
            <a:ext cx="5648557" cy="3737742"/>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min – Follow Team created Agenda</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and post minutes to EDN</a:t>
            </a:r>
          </a:p>
          <a:p>
            <a:pPr lvl="1"/>
            <a:r>
              <a:rPr lang="en-US" dirty="0"/>
              <a:t>This should be done for EVERY on-site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endParaRPr lang="en-US" b="1" dirty="0">
              <a:cs typeface="Calibri"/>
            </a:endParaRP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a:xfrm>
            <a:off x="628650" y="1825625"/>
            <a:ext cx="7886700" cy="4530726"/>
          </a:xfrm>
        </p:spPr>
        <p:txBody>
          <a:bodyPr/>
          <a:lstStyle/>
          <a:p>
            <a:pPr marL="0" indent="0">
              <a:buNone/>
            </a:pPr>
            <a:r>
              <a:rPr lang="en-US" sz="2800" dirty="0"/>
              <a:t>Checklist</a:t>
            </a:r>
          </a:p>
          <a:p>
            <a:pPr>
              <a:buFont typeface="Wingdings" panose="05000000000000000000" pitchFamily="2" charset="2"/>
              <a:buChar char="ü"/>
            </a:pPr>
            <a:r>
              <a:rPr lang="en-US" dirty="0"/>
              <a:t>Are slides numbered?</a:t>
            </a:r>
          </a:p>
          <a:p>
            <a:pPr>
              <a:buFont typeface="Wingdings" panose="05000000000000000000" pitchFamily="2" charset="2"/>
              <a:buChar char="ü"/>
            </a:pPr>
            <a:r>
              <a:rPr lang="en-US" dirty="0"/>
              <a:t>Are figures labeled?</a:t>
            </a:r>
          </a:p>
          <a:p>
            <a:pPr>
              <a:buFont typeface="Wingdings" panose="05000000000000000000" pitchFamily="2" charset="2"/>
              <a:buChar char="ü"/>
            </a:pPr>
            <a:r>
              <a:rPr lang="en-US" dirty="0"/>
              <a:t>Have Team members names, PE/CE names &amp; depts, Client name and logo been updated from blank template?</a:t>
            </a:r>
          </a:p>
          <a:p>
            <a:pPr>
              <a:buFont typeface="Wingdings" panose="05000000000000000000" pitchFamily="2" charset="2"/>
              <a:buChar char="ü"/>
            </a:pPr>
            <a:r>
              <a:rPr lang="en-US" dirty="0"/>
              <a:t>Does agenda match actual contents of PPT?</a:t>
            </a:r>
          </a:p>
          <a:p>
            <a:pPr>
              <a:buFont typeface="Wingdings" panose="05000000000000000000" pitchFamily="2" charset="2"/>
              <a:buChar char="ü"/>
            </a:pPr>
            <a:r>
              <a:rPr lang="en-US" dirty="0"/>
              <a:t>Do the contents match the rubric and Project Statement &amp; Objectives content?</a:t>
            </a:r>
          </a:p>
          <a:p>
            <a:pPr lvl="1">
              <a:buFont typeface="Wingdings" panose="05000000000000000000" pitchFamily="2" charset="2"/>
              <a:buChar char="ü"/>
            </a:pPr>
            <a:r>
              <a:rPr lang="en-US" dirty="0"/>
              <a:t>Background &amp; Customer Needs</a:t>
            </a:r>
          </a:p>
          <a:p>
            <a:pPr lvl="1">
              <a:buFont typeface="Wingdings" panose="05000000000000000000" pitchFamily="2" charset="2"/>
              <a:buChar char="ü"/>
            </a:pPr>
            <a:r>
              <a:rPr lang="en-US" dirty="0"/>
              <a:t>Technology Assessment</a:t>
            </a:r>
          </a:p>
          <a:p>
            <a:pPr lvl="1">
              <a:buFont typeface="Wingdings" panose="05000000000000000000" pitchFamily="2" charset="2"/>
              <a:buChar char="ü"/>
            </a:pPr>
            <a:r>
              <a:rPr lang="en-US" dirty="0"/>
              <a:t>Engineering Requirements</a:t>
            </a:r>
          </a:p>
          <a:p>
            <a:pPr lvl="1">
              <a:buFont typeface="Wingdings" panose="05000000000000000000" pitchFamily="2" charset="2"/>
              <a:buChar char="ü"/>
            </a:pPr>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Action Items / Meeting Prep</a:t>
            </a:r>
            <a:br>
              <a:rPr lang="en-US" dirty="0"/>
            </a:br>
            <a:r>
              <a:rPr lang="en-US" sz="1800" dirty="0"/>
              <a:t>(to be completed </a:t>
            </a:r>
            <a:r>
              <a:rPr lang="en-US" sz="1800" b="1" dirty="0"/>
              <a:t>BEFORE Day 10</a:t>
            </a:r>
            <a:r>
              <a:rPr lang="en-US" sz="1800" dirty="0"/>
              <a:t>)</a:t>
            </a:r>
          </a:p>
        </p:txBody>
      </p:sp>
      <p:grpSp>
        <p:nvGrpSpPr>
          <p:cNvPr id="4" name="Group 3">
            <a:extLst>
              <a:ext uri="{FF2B5EF4-FFF2-40B4-BE49-F238E27FC236}">
                <a16:creationId xmlns:a16="http://schemas.microsoft.com/office/drawing/2014/main" id="{D6B36189-BD61-B66B-3324-82D3659DA02A}"/>
              </a:ext>
            </a:extLst>
          </p:cNvPr>
          <p:cNvGrpSpPr/>
          <p:nvPr/>
        </p:nvGrpSpPr>
        <p:grpSpPr>
          <a:xfrm>
            <a:off x="228600" y="1797570"/>
            <a:ext cx="7867998" cy="2561528"/>
            <a:chOff x="311110" y="3492312"/>
            <a:chExt cx="7867998" cy="2561528"/>
          </a:xfrm>
        </p:grpSpPr>
        <p:sp>
          <p:nvSpPr>
            <p:cNvPr id="10" name="Content Placeholder 2"/>
            <p:cNvSpPr txBox="1">
              <a:spLocks/>
            </p:cNvSpPr>
            <p:nvPr/>
          </p:nvSpPr>
          <p:spPr>
            <a:xfrm>
              <a:off x="1524000" y="3492312"/>
              <a:ext cx="6655108" cy="71703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r>
                <a:rPr lang="en-US" sz="1400" dirty="0">
                  <a:solidFill>
                    <a:prstClr val="black"/>
                  </a:solidFill>
                  <a:latin typeface="Calibri" panose="020F0502020204030204"/>
                  <a:cs typeface="Calibri"/>
                </a:rPr>
                <a:t>This section intentionally left blank</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193644"/>
              <a:ext cx="6655108" cy="1860196"/>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Client Meeting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Client liaison should email PPT to Client no later than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Client. They are </a:t>
              </a:r>
              <a:r>
                <a:rPr lang="en-US" sz="1400" b="1" dirty="0">
                  <a:solidFill>
                    <a:prstClr val="black"/>
                  </a:solidFill>
                  <a:latin typeface="Calibri" panose="020F0502020204030204"/>
                  <a:ea typeface="+mn-lt"/>
                  <a:cs typeface="Calibri" panose="020F0502020204030204"/>
                </a:rPr>
                <a:t>not</a:t>
              </a:r>
              <a:r>
                <a:rPr lang="en-US" sz="1400" dirty="0">
                  <a:solidFill>
                    <a:prstClr val="black"/>
                  </a:solidFill>
                  <a:latin typeface="Calibri" panose="020F0502020204030204"/>
                  <a:ea typeface="+mn-lt"/>
                  <a:cs typeface="Calibri" panose="020F0502020204030204"/>
                </a:rPr>
                <a:t> the team's "spokesperson" at meetings, conference calls, etc.</a:t>
              </a:r>
            </a:p>
            <a:p>
              <a:pPr marL="171450" indent="-171450" defTabSz="685800">
                <a:spcBef>
                  <a:spcPts val="750"/>
                </a:spcBef>
              </a:pPr>
              <a:r>
                <a:rPr lang="en-US" sz="1400" dirty="0">
                  <a:solidFill>
                    <a:prstClr val="black"/>
                  </a:solidFill>
                  <a:latin typeface="Calibri" panose="020F0502020204030204"/>
                  <a:cs typeface="Calibri"/>
                </a:rPr>
                <a:t>Prep for upcoming Client Meeting #2, e.g., identify speakers for each slide, prepare your notes, etc.</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040" y="3613316"/>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713C33D4-1159-084E-6889-DBBDBBBFF326}"/>
              </a:ext>
            </a:extLst>
          </p:cNvPr>
          <p:cNvGrpSpPr/>
          <p:nvPr/>
        </p:nvGrpSpPr>
        <p:grpSpPr>
          <a:xfrm>
            <a:off x="312651" y="4343402"/>
            <a:ext cx="7783947" cy="2056224"/>
            <a:chOff x="395161" y="1448977"/>
            <a:chExt cx="7783947" cy="2056224"/>
          </a:xfrm>
        </p:grpSpPr>
        <p:sp>
          <p:nvSpPr>
            <p:cNvPr id="8" name="Content Placeholder 2"/>
            <p:cNvSpPr txBox="1">
              <a:spLocks/>
            </p:cNvSpPr>
            <p:nvPr/>
          </p:nvSpPr>
          <p:spPr>
            <a:xfrm>
              <a:off x="1524000" y="1448977"/>
              <a:ext cx="6655108" cy="2056224"/>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Team members should now be creating and updating their individual project tasks</a:t>
              </a:r>
            </a:p>
            <a:p>
              <a:pPr marL="171450" indent="-171450" defTabSz="685800">
                <a:spcBef>
                  <a:spcPts val="750"/>
                </a:spcBef>
              </a:pPr>
              <a:r>
                <a:rPr lang="en-US" sz="1400" dirty="0">
                  <a:solidFill>
                    <a:prstClr val="black"/>
                  </a:solidFill>
                  <a:latin typeface="Calibri" panose="020F0502020204030204"/>
                  <a:cs typeface="Calibri"/>
                </a:rPr>
                <a:t>Adjust Issues and Project Plan as necessary</a:t>
              </a:r>
            </a:p>
            <a:p>
              <a:pPr marL="628650" lvl="1" indent="-171450" defTabSz="685800">
                <a:spcBef>
                  <a:spcPts val="750"/>
                </a:spcBef>
              </a:pPr>
              <a:r>
                <a:rPr lang="en-US" sz="1200" dirty="0">
                  <a:solidFill>
                    <a:prstClr val="black"/>
                  </a:solidFill>
                  <a:latin typeface="Calibri" panose="020F0502020204030204"/>
                  <a:cs typeface="Calibri"/>
                </a:rPr>
                <a:t>Account for risks identified</a:t>
              </a:r>
            </a:p>
            <a:p>
              <a:pPr marL="628650" lvl="1" indent="-171450" defTabSz="685800">
                <a:spcBef>
                  <a:spcPts val="750"/>
                </a:spcBef>
              </a:pPr>
              <a:r>
                <a:rPr lang="en-US" sz="1200" dirty="0">
                  <a:solidFill>
                    <a:prstClr val="black"/>
                  </a:solidFill>
                  <a:latin typeface="Calibri" panose="020F0502020204030204"/>
                  <a:cs typeface="Calibri"/>
                </a:rPr>
                <a:t>Map to Milestones (versions)</a:t>
              </a:r>
            </a:p>
            <a:p>
              <a:pPr marL="171450" indent="-171450" defTabSz="685800">
                <a:lnSpc>
                  <a:spcPct val="120000"/>
                </a:lnSpc>
                <a:spcBef>
                  <a:spcPts val="0"/>
                </a:spcBef>
              </a:pPr>
              <a:r>
                <a:rPr lang="en-US" sz="1400" dirty="0">
                  <a:solidFill>
                    <a:prstClr val="black"/>
                  </a:solidFill>
                  <a:latin typeface="Calibri" panose="020F0502020204030204"/>
                  <a:cs typeface="Calibri"/>
                </a:rPr>
                <a:t>Wordsmith and polish Engineering Standards Worksheet </a:t>
              </a:r>
            </a:p>
            <a:p>
              <a:pPr marL="628650" lvl="2" indent="-171450" defTabSz="685800">
                <a:lnSpc>
                  <a:spcPct val="120000"/>
                </a:lnSpc>
                <a:spcBef>
                  <a:spcPts val="0"/>
                </a:spcBef>
              </a:pPr>
              <a:r>
                <a:rPr lang="en-US" sz="1400" dirty="0">
                  <a:solidFill>
                    <a:prstClr val="black"/>
                  </a:solidFill>
                  <a:latin typeface="Calibri" panose="020F0502020204030204"/>
                  <a:cs typeface="Calibri"/>
                </a:rPr>
                <a:t>Upload to Repository - working/Reports/Design Report + Poster</a:t>
              </a:r>
            </a:p>
            <a:p>
              <a:pPr marL="171450" indent="-171450" defTabSz="685800">
                <a:spcBef>
                  <a:spcPts val="750"/>
                </a:spcBef>
              </a:pPr>
              <a:endParaRPr lang="en-US" sz="1400" dirty="0">
                <a:solidFill>
                  <a:prstClr val="black"/>
                </a:solidFill>
                <a:latin typeface="Calibri" panose="020F0502020204030204"/>
                <a:cs typeface="Calibri"/>
              </a:endParaRPr>
            </a:p>
          </p:txBody>
        </p:sp>
        <p:sp>
          <p:nvSpPr>
            <p:cNvPr id="13" name="Rectangle 12"/>
            <p:cNvSpPr/>
            <p:nvPr/>
          </p:nvSpPr>
          <p:spPr>
            <a:xfrm>
              <a:off x="395161" y="21456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152</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7" name="Picture 6" descr="A screenshot of a project&#10;&#10;Description automatically generated">
            <a:extLst>
              <a:ext uri="{FF2B5EF4-FFF2-40B4-BE49-F238E27FC236}">
                <a16:creationId xmlns:a16="http://schemas.microsoft.com/office/drawing/2014/main" id="{78F1304B-7528-4809-041F-1AAAED4B1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2501" y="1494846"/>
            <a:ext cx="5478997" cy="3813648"/>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155</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Update Client Meeting #1 slides to address feedback received and BDR rubric posted on EDN</a:t>
            </a:r>
          </a:p>
          <a:p>
            <a:pPr lvl="1"/>
            <a:r>
              <a:rPr lang="en-US" dirty="0"/>
              <a:t>Rubric posted here </a:t>
            </a:r>
            <a:r>
              <a:rPr lang="en-US" sz="1600" dirty="0"/>
              <a:t>- </a:t>
            </a:r>
            <a:r>
              <a:rPr lang="en-US" sz="1600" dirty="0">
                <a:hlinkClick r:id="rId4"/>
              </a:rPr>
              <a:t>https://designlab.eng.rpi.edu/edn/projects/capstone-support-dev/wiki/Tasks_and_Due_Dates</a:t>
            </a:r>
            <a:r>
              <a:rPr lang="en-US" sz="1600" dirty="0"/>
              <a:t> </a:t>
            </a:r>
            <a:endParaRPr lang="en-US" dirty="0"/>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158</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dirty="0"/>
              <a:t>Detailed Individual Design </a:t>
            </a:r>
            <a:r>
              <a:rPr lang="en-US" dirty="0">
                <a:highlight>
                  <a:srgbClr val="FFFF00"/>
                </a:highlight>
              </a:rPr>
              <a:t>Summary</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Repo spreadsheet)</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t>1,000 - 1,500 words</a:t>
            </a:r>
          </a:p>
          <a:p>
            <a:r>
              <a:rPr lang="en-US" dirty="0"/>
              <a:t>5-10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161</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5818221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57446195"/>
              </p:ext>
            </p:extLst>
          </p:nvPr>
        </p:nvGraphicFramePr>
        <p:xfrm>
          <a:off x="381000" y="1005329"/>
          <a:ext cx="8382000" cy="454757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162</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163</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do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4992689"/>
          </a:xfrm>
        </p:spPr>
        <p:txBody>
          <a:bodyPr>
            <a:normAutofit/>
          </a:bodyPr>
          <a:lstStyle/>
          <a:p>
            <a:r>
              <a:rPr lang="en-US" dirty="0"/>
              <a:t>Break into pairs within your team – if your team has an odd number of members, one group should include three members</a:t>
            </a:r>
          </a:p>
          <a:p>
            <a:pPr marL="0" indent="0">
              <a:buNone/>
            </a:pPr>
            <a:endParaRPr lang="en-US" dirty="0"/>
          </a:p>
          <a:p>
            <a:r>
              <a:rPr lang="en-US" dirty="0"/>
              <a:t>Answer the prompt for the first question using </a:t>
            </a:r>
            <a:r>
              <a:rPr lang="en-US" dirty="0" err="1"/>
              <a:t>Slido</a:t>
            </a:r>
            <a:r>
              <a:rPr lang="en-US" dirty="0"/>
              <a:t> – 1 minute</a:t>
            </a:r>
          </a:p>
          <a:p>
            <a:r>
              <a:rPr lang="en-US" dirty="0"/>
              <a:t>Pair off and Share Responses with your partner &amp; discuss – 2 minutes</a:t>
            </a:r>
          </a:p>
          <a:p>
            <a:r>
              <a:rPr lang="en-US" dirty="0"/>
              <a:t>Go around the team and each person introduces their partner – name &amp; skill – 5 minutes total</a:t>
            </a:r>
          </a:p>
          <a:p>
            <a:r>
              <a:rPr lang="en-US" dirty="0"/>
              <a:t>Review the full word cloud &amp; discuss – 2 minutes</a:t>
            </a:r>
          </a:p>
          <a:p>
            <a:endParaRPr lang="en-US" dirty="0"/>
          </a:p>
          <a:p>
            <a:r>
              <a:rPr lang="en-US" dirty="0"/>
              <a:t>Repeat for second question</a:t>
            </a:r>
          </a:p>
          <a:p>
            <a:endParaRPr lang="en-US" dirty="0"/>
          </a:p>
          <a:p>
            <a:r>
              <a:rPr lang="en-US"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 min – Syllabus Overview</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Brief description of course deliverables and high level schedule of activities</a:t>
            </a:r>
          </a:p>
          <a:p>
            <a:pPr lvl="1"/>
            <a:r>
              <a:rPr lang="en-US" sz="2100" dirty="0"/>
              <a:t>Old Excel horizontal layout graphic from Sarah Felix?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
        <p:nvSpPr>
          <p:cNvPr id="4" name="Callout: Bent Line with Border and Accent Bar 3">
            <a:extLst>
              <a:ext uri="{FF2B5EF4-FFF2-40B4-BE49-F238E27FC236}">
                <a16:creationId xmlns:a16="http://schemas.microsoft.com/office/drawing/2014/main" id="{2FB7BE8B-3C78-705E-A18C-7BFA99EB9D60}"/>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Slide(s) from </a:t>
            </a:r>
            <a:r>
              <a:rPr lang="en-US" dirty="0" err="1"/>
              <a:t>Kanna</a:t>
            </a:r>
            <a:endParaRPr lang="en-US" dirty="0"/>
          </a:p>
        </p:txBody>
      </p:sp>
    </p:spTree>
    <p:extLst>
      <p:ext uri="{BB962C8B-B14F-4D97-AF65-F5344CB8AC3E}">
        <p14:creationId xmlns:p14="http://schemas.microsoft.com/office/powerpoint/2010/main" val="118921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5" name="TextBox 4"/>
          <p:cNvSpPr txBox="1"/>
          <p:nvPr/>
        </p:nvSpPr>
        <p:spPr>
          <a:xfrm>
            <a:off x="1295400" y="4956597"/>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999093" y="4724400"/>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487663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This exercise is intended to help you build on what you learned in IED</a:t>
            </a:r>
          </a:p>
          <a:p>
            <a:pPr lvl="1">
              <a:lnSpc>
                <a:spcPct val="100000"/>
              </a:lnSpc>
              <a:buFont typeface="Arial"/>
              <a:buChar char="•"/>
            </a:pPr>
            <a:r>
              <a:rPr lang="en-US" sz="2100" dirty="0">
                <a:ea typeface="+mn-lt"/>
                <a:cs typeface="+mn-lt"/>
              </a:rPr>
              <a:t>IED project was created by team, and therefore easier to identify Needs, as the team was the client</a:t>
            </a:r>
          </a:p>
          <a:p>
            <a:pPr lvl="1">
              <a:lnSpc>
                <a:spcPct val="100000"/>
              </a:lnSpc>
              <a:buFont typeface="Arial"/>
              <a:buChar char="•"/>
            </a:pPr>
            <a:r>
              <a:rPr lang="en-US" sz="2100" dirty="0">
                <a:ea typeface="+mn-lt"/>
                <a:cs typeface="+mn-lt"/>
              </a:rPr>
              <a:t>In capstone you are working for an external client and must practice understanding customer needs by interviewing client and asking questions</a:t>
            </a:r>
          </a:p>
          <a:p>
            <a:pPr lvl="1">
              <a:lnSpc>
                <a:spcPct val="100000"/>
              </a:lnSpc>
              <a:buFont typeface="Arial"/>
              <a:buChar char="•"/>
            </a:pPr>
            <a:r>
              <a:rPr lang="en-US" sz="2100" dirty="0">
                <a:ea typeface="+mn-lt"/>
                <a:cs typeface="+mn-lt"/>
              </a:rPr>
              <a:t>Based on the Project Description and your engineering knowledge, what questions can you ask the client to better understand and document their needs?</a:t>
            </a:r>
            <a:endParaRPr lang="en-US" sz="21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4" name="Callout: Bent Line with Border and Accent Bar 3">
            <a:extLst>
              <a:ext uri="{FF2B5EF4-FFF2-40B4-BE49-F238E27FC236}">
                <a16:creationId xmlns:a16="http://schemas.microsoft.com/office/drawing/2014/main" id="{8064C7EC-513F-C26C-7632-32A357769567}"/>
              </a:ext>
            </a:extLst>
          </p:cNvPr>
          <p:cNvSpPr/>
          <p:nvPr/>
        </p:nvSpPr>
        <p:spPr>
          <a:xfrm>
            <a:off x="6324600" y="5317854"/>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35272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These questions can be about any aspect of the project, but by the end of today MUST include questions targeted to functionality and goals</a:t>
            </a:r>
          </a:p>
          <a:p>
            <a:pPr>
              <a:lnSpc>
                <a:spcPct val="100000"/>
              </a:lnSpc>
            </a:pPr>
            <a:r>
              <a:rPr lang="en-US" sz="2400" dirty="0">
                <a:ea typeface="+mn-lt"/>
                <a:cs typeface="+mn-lt"/>
              </a:rPr>
              <a:t>Refer to the Project Description as needed</a:t>
            </a:r>
            <a:endParaRPr lang="en-US" sz="2400" dirty="0">
              <a:cs typeface="Calibri"/>
            </a:endParaRPr>
          </a:p>
          <a:p>
            <a:pPr>
              <a:lnSpc>
                <a:spcPct val="100000"/>
              </a:lnSpc>
            </a:pPr>
            <a:r>
              <a:rPr lang="en-US" sz="2400" dirty="0">
                <a:cs typeface="Calibri"/>
              </a:rPr>
              <a:t>Write individual questions on separate Post-It notes - ONE question per Post-It.</a:t>
            </a:r>
          </a:p>
          <a:p>
            <a:pPr>
              <a:lnSpc>
                <a:spcPct val="100000"/>
              </a:lnSpc>
            </a:pPr>
            <a:r>
              <a:rPr lang="en-US" sz="2400" dirty="0">
                <a:cs typeface="Calibri"/>
              </a:rPr>
              <a:t>Combine duplicate / similar ideas</a:t>
            </a:r>
          </a:p>
          <a:p>
            <a:pPr>
              <a:lnSpc>
                <a:spcPct val="100000"/>
              </a:lnSpc>
            </a:pPr>
            <a:r>
              <a:rPr lang="en-US" sz="24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4" name="TextBox 3"/>
          <p:cNvSpPr txBox="1"/>
          <p:nvPr/>
        </p:nvSpPr>
        <p:spPr>
          <a:xfrm>
            <a:off x="2095500" y="5340688"/>
            <a:ext cx="51435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meeting to preserve the list for Day 2 activity. </a:t>
            </a:r>
          </a:p>
          <a:p>
            <a:pPr marL="342900" indent="-342900">
              <a:buFont typeface="Arial" panose="020B0604020202020204" pitchFamily="34" charset="0"/>
              <a:buChar char="•"/>
            </a:pPr>
            <a:r>
              <a:rPr lang="en-US" sz="2000" dirty="0">
                <a:cs typeface="Calibri"/>
              </a:rPr>
              <a:t>Post photo to Webex project space</a:t>
            </a:r>
          </a:p>
        </p:txBody>
      </p:sp>
      <p:sp>
        <p:nvSpPr>
          <p:cNvPr id="6" name="Callout: Bent Line with Border and Accent Bar 5">
            <a:extLst>
              <a:ext uri="{FF2B5EF4-FFF2-40B4-BE49-F238E27FC236}">
                <a16:creationId xmlns:a16="http://schemas.microsoft.com/office/drawing/2014/main" id="{90BD1504-09AD-60CC-8A74-25D27FC6DB01}"/>
              </a:ext>
            </a:extLst>
          </p:cNvPr>
          <p:cNvSpPr/>
          <p:nvPr/>
        </p:nvSpPr>
        <p:spPr>
          <a:xfrm>
            <a:off x="7095853" y="405625"/>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014150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sz="half" idx="1"/>
          </p:nvPr>
        </p:nvSpPr>
        <p:spPr/>
        <p:txBody>
          <a:bodyPr vert="horz" lIns="91440" tIns="45720" rIns="91440" bIns="45720" rtlCol="0" anchor="t">
            <a:normAutofit/>
          </a:bodyPr>
          <a:lstStyle/>
          <a:p>
            <a:pPr lvl="1">
              <a:lnSpc>
                <a:spcPct val="150000"/>
              </a:lnSpc>
              <a:buFont typeface="Arial"/>
              <a:buChar char="•"/>
            </a:pPr>
            <a:r>
              <a:rPr lang="en-US" sz="2800" dirty="0">
                <a:cs typeface="Calibri"/>
              </a:rPr>
              <a:t>Functionality</a:t>
            </a:r>
          </a:p>
          <a:p>
            <a:pPr lvl="1">
              <a:lnSpc>
                <a:spcPct val="150000"/>
              </a:lnSpc>
              <a:buFont typeface="Arial"/>
              <a:buChar char="•"/>
            </a:pPr>
            <a:r>
              <a:rPr lang="en-US" sz="2800" dirty="0">
                <a:cs typeface="Calibri"/>
              </a:rPr>
              <a:t>Performance </a:t>
            </a:r>
          </a:p>
          <a:p>
            <a:pPr lvl="1">
              <a:lnSpc>
                <a:spcPct val="150000"/>
              </a:lnSpc>
              <a:buFont typeface="Arial"/>
              <a:buChar char="•"/>
            </a:pPr>
            <a:r>
              <a:rPr lang="en-US" sz="2800" dirty="0">
                <a:cs typeface="Calibri"/>
              </a:rPr>
              <a:t>Quality</a:t>
            </a:r>
          </a:p>
          <a:p>
            <a:pPr lvl="1">
              <a:lnSpc>
                <a:spcPct val="150000"/>
              </a:lnSpc>
              <a:buFont typeface="Arial"/>
              <a:buChar char="•"/>
            </a:pPr>
            <a:r>
              <a:rPr lang="en-US" sz="2800" dirty="0">
                <a:cs typeface="Calibri"/>
              </a:rPr>
              <a:t>Usability</a:t>
            </a:r>
          </a:p>
          <a:p>
            <a:pPr lvl="1">
              <a:lnSpc>
                <a:spcPct val="150000"/>
              </a:lnSpc>
              <a:buFont typeface="Arial"/>
              <a:buChar char="•"/>
            </a:pPr>
            <a:r>
              <a:rPr lang="en-US" sz="2800" dirty="0">
                <a:cs typeface="Calibri"/>
              </a:rPr>
              <a:t>Accessibility</a:t>
            </a:r>
          </a:p>
          <a:p>
            <a:pPr lvl="1">
              <a:lnSpc>
                <a:spcPct val="150000"/>
              </a:lnSpc>
              <a:buFont typeface="Arial"/>
              <a:buChar char="•"/>
            </a:pPr>
            <a:r>
              <a:rPr lang="en-US" sz="2800" dirty="0">
                <a:cs typeface="Calibri"/>
              </a:rPr>
              <a:t>Reliability</a:t>
            </a:r>
          </a:p>
          <a:p>
            <a:pPr marL="0" indent="0">
              <a:buNone/>
            </a:pPr>
            <a:endParaRPr lang="en-US" sz="2800" dirty="0">
              <a:cs typeface="Calibri"/>
            </a:endParaRPr>
          </a:p>
        </p:txBody>
      </p:sp>
      <p:sp>
        <p:nvSpPr>
          <p:cNvPr id="4" name="Content Placeholder 3"/>
          <p:cNvSpPr>
            <a:spLocks noGrp="1"/>
          </p:cNvSpPr>
          <p:nvPr>
            <p:ph sz="half" idx="2"/>
          </p:nvPr>
        </p:nvSpPr>
        <p:spPr/>
        <p:txBody>
          <a:bodyPr>
            <a:normAutofit/>
          </a:bodyPr>
          <a:lstStyle/>
          <a:p>
            <a:pPr lvl="1">
              <a:lnSpc>
                <a:spcPct val="150000"/>
              </a:lnSpc>
              <a:buFont typeface="Arial"/>
              <a:buChar char="•"/>
            </a:pPr>
            <a:r>
              <a:rPr lang="en-US" sz="2800" dirty="0">
                <a:cs typeface="Calibri"/>
              </a:rPr>
              <a:t>Durability</a:t>
            </a:r>
          </a:p>
          <a:p>
            <a:pPr lvl="1">
              <a:lnSpc>
                <a:spcPct val="150000"/>
              </a:lnSpc>
              <a:buFont typeface="Arial"/>
              <a:buChar char="•"/>
            </a:pPr>
            <a:r>
              <a:rPr lang="en-US" sz="2800" dirty="0">
                <a:cs typeface="Calibri"/>
              </a:rPr>
              <a:t>Availability</a:t>
            </a:r>
          </a:p>
          <a:p>
            <a:pPr lvl="1">
              <a:lnSpc>
                <a:spcPct val="150000"/>
              </a:lnSpc>
              <a:buFont typeface="Arial"/>
              <a:buChar char="•"/>
            </a:pPr>
            <a:r>
              <a:rPr lang="en-US" sz="2800" dirty="0">
                <a:cs typeface="Calibri"/>
              </a:rPr>
              <a:t>Manufacturability</a:t>
            </a:r>
          </a:p>
          <a:p>
            <a:pPr lvl="1">
              <a:lnSpc>
                <a:spcPct val="150000"/>
              </a:lnSpc>
              <a:buFont typeface="Arial"/>
              <a:buChar char="•"/>
            </a:pPr>
            <a:r>
              <a:rPr lang="en-US" sz="2800" dirty="0">
                <a:cs typeface="Calibri"/>
              </a:rPr>
              <a:t>Maintainability</a:t>
            </a:r>
          </a:p>
          <a:p>
            <a:pPr lvl="1">
              <a:lnSpc>
                <a:spcPct val="150000"/>
              </a:lnSpc>
              <a:buFont typeface="Arial"/>
              <a:buChar char="•"/>
            </a:pPr>
            <a:r>
              <a:rPr lang="en-US" sz="2800" dirty="0">
                <a:cs typeface="Calibri"/>
              </a:rPr>
              <a:t>Environmental Impact</a:t>
            </a:r>
          </a:p>
          <a:p>
            <a:pPr lvl="1">
              <a:lnSpc>
                <a:spcPct val="150000"/>
              </a:lnSpc>
              <a:buFont typeface="Arial"/>
              <a:buChar char="•"/>
            </a:pPr>
            <a:r>
              <a:rPr lang="en-US" sz="2800" dirty="0">
                <a:cs typeface="Calibri"/>
              </a:rPr>
              <a:t>Interfaces</a:t>
            </a:r>
          </a:p>
          <a:p>
            <a:pPr lvl="1">
              <a:lnSpc>
                <a:spcPct val="150000"/>
              </a:lnSpc>
              <a:buFont typeface="Arial"/>
              <a:buChar char="•"/>
            </a:pPr>
            <a:endParaRPr lang="en-US" sz="28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628650" y="1371600"/>
            <a:ext cx="4512326" cy="646331"/>
          </a:xfrm>
          <a:prstGeom prst="rect">
            <a:avLst/>
          </a:prstGeom>
          <a:noFill/>
        </p:spPr>
        <p:txBody>
          <a:bodyPr wrap="none" rtlCol="0">
            <a:spAutoFit/>
          </a:bodyPr>
          <a:lstStyle/>
          <a:p>
            <a:r>
              <a:rPr lang="en-US" dirty="0">
                <a:cs typeface="Calibri"/>
              </a:rPr>
              <a:t>Potential topic areas for generating questions:</a:t>
            </a:r>
          </a:p>
          <a:p>
            <a:endParaRPr lang="en-US" dirty="0"/>
          </a:p>
        </p:txBody>
      </p:sp>
      <p:sp>
        <p:nvSpPr>
          <p:cNvPr id="6" name="Callout: Bent Line with Border and Accent Bar 5">
            <a:extLst>
              <a:ext uri="{FF2B5EF4-FFF2-40B4-BE49-F238E27FC236}">
                <a16:creationId xmlns:a16="http://schemas.microsoft.com/office/drawing/2014/main" id="{F5EE426B-CE9C-62B6-AFC9-5D9BE9330F5E}"/>
              </a:ext>
            </a:extLst>
          </p:cNvPr>
          <p:cNvSpPr/>
          <p:nvPr/>
        </p:nvSpPr>
        <p:spPr>
          <a:xfrm>
            <a:off x="6546124" y="365126"/>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407613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152400" y="1699419"/>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01/17	6:00-8PM</a:t>
            </a:r>
          </a:p>
          <a:p>
            <a:pPr lvl="1">
              <a:tabLst>
                <a:tab pos="2514600" algn="l"/>
                <a:tab pos="3597275" algn="l"/>
              </a:tabLst>
            </a:pPr>
            <a:r>
              <a:rPr lang="en-US" dirty="0">
                <a:cs typeface="Calibri"/>
              </a:rPr>
              <a:t>Saturday	01/20	10:00AM-NOON</a:t>
            </a:r>
          </a:p>
          <a:p>
            <a:pPr lvl="1">
              <a:tabLst>
                <a:tab pos="2514600" algn="l"/>
                <a:tab pos="3597275" algn="l"/>
              </a:tabLst>
            </a:pPr>
            <a:r>
              <a:rPr lang="en-US" dirty="0">
                <a:cs typeface="Calibri"/>
              </a:rPr>
              <a:t>Sunday	01/21	10:00AM-NOON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
        <p:nvSpPr>
          <p:cNvPr id="4" name="Callout: Bent Line with Border and Accent Bar 3">
            <a:extLst>
              <a:ext uri="{FF2B5EF4-FFF2-40B4-BE49-F238E27FC236}">
                <a16:creationId xmlns:a16="http://schemas.microsoft.com/office/drawing/2014/main" id="{A112E9F6-ED92-4676-3C25-6AFA361072D4}"/>
              </a:ext>
            </a:extLst>
          </p:cNvPr>
          <p:cNvSpPr/>
          <p:nvPr/>
        </p:nvSpPr>
        <p:spPr>
          <a:xfrm>
            <a:off x="6705600" y="276724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a:t>
            </a:r>
          </a:p>
        </p:txBody>
      </p:sp>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01/16/24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 &amp; link</a:t>
            </a:r>
          </a:p>
        </p:txBody>
      </p:sp>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meetings will end with a wrap-up and discussion of next steps</a:t>
            </a:r>
          </a:p>
          <a:p>
            <a:endParaRPr lang="en-US" dirty="0">
              <a:cs typeface="Calibri"/>
            </a:endParaRPr>
          </a:p>
          <a:p>
            <a:r>
              <a:rPr lang="en-US" dirty="0">
                <a:cs typeface="Calibri"/>
              </a:rPr>
              <a:t>Team Engineers (YOU) are expected to complete Action Items/Meeting Prep work 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Content Placeholder 13" descr="A screenshot of a chart&#10;&#10;Description automatically generated">
            <a:extLst>
              <a:ext uri="{FF2B5EF4-FFF2-40B4-BE49-F238E27FC236}">
                <a16:creationId xmlns:a16="http://schemas.microsoft.com/office/drawing/2014/main" id="{7564F18D-6566-2D62-CD63-699B3EE238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819449"/>
            <a:ext cx="7829813" cy="471946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On Day 2, teams will utilize the work started today and continued off-site. </a:t>
            </a:r>
          </a:p>
          <a:p>
            <a:pPr lvl="1"/>
            <a:r>
              <a:rPr lang="en-US" dirty="0">
                <a:cs typeface="Calibri"/>
              </a:rPr>
              <a:t>Questions will be categorized then answered by team members, PE, or client.</a:t>
            </a:r>
          </a:p>
          <a:p>
            <a:pPr lvl="2"/>
            <a:r>
              <a:rPr lang="en-US" dirty="0">
                <a:cs typeface="Calibri"/>
              </a:rPr>
              <a:t>Establishing a strong list of questions aids in having a productive Project Kickoff meeting.</a:t>
            </a:r>
          </a:p>
          <a:p>
            <a:pPr lvl="2"/>
            <a:r>
              <a:rPr lang="en-US" dirty="0">
                <a:cs typeface="Calibri"/>
              </a:rPr>
              <a:t>Helping team members to begin answering questions about their project.</a:t>
            </a:r>
          </a:p>
          <a:p>
            <a:pPr lvl="1"/>
            <a:r>
              <a:rPr lang="en-US" dirty="0">
                <a:cs typeface="Calibri"/>
              </a:rPr>
              <a:t>Prepare for Project Kickoff meetings with clients to take place during Day 3 or 4 (project-dependent).</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
        <p:nvSpPr>
          <p:cNvPr id="6" name="Callout: Bent Line with Border and Accent Bar 5">
            <a:extLst>
              <a:ext uri="{FF2B5EF4-FFF2-40B4-BE49-F238E27FC236}">
                <a16:creationId xmlns:a16="http://schemas.microsoft.com/office/drawing/2014/main" id="{608089F6-EFCA-4999-8458-35B1B58D162B}"/>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example of benefits to students, e.g., what’s in it for them!</a:t>
            </a:r>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Action Items / Meeting Prep</a:t>
            </a:r>
            <a:br>
              <a:rPr lang="en-US" dirty="0"/>
            </a:br>
            <a:r>
              <a:rPr lang="en-US" sz="1800" dirty="0"/>
              <a:t>(previously called homework, to be completed </a:t>
            </a:r>
            <a:r>
              <a:rPr lang="en-US" sz="1800" b="1" dirty="0"/>
              <a:t>BEFORE Meeting 2</a:t>
            </a:r>
            <a:r>
              <a:rPr lang="en-US" sz="1800" dirty="0"/>
              <a:t>)</a:t>
            </a:r>
          </a:p>
        </p:txBody>
      </p:sp>
      <p:grpSp>
        <p:nvGrpSpPr>
          <p:cNvPr id="5" name="Group 4">
            <a:extLst>
              <a:ext uri="{FF2B5EF4-FFF2-40B4-BE49-F238E27FC236}">
                <a16:creationId xmlns:a16="http://schemas.microsoft.com/office/drawing/2014/main" id="{32742114-C057-F324-7C84-F9AC2E8C5AB9}"/>
              </a:ext>
            </a:extLst>
          </p:cNvPr>
          <p:cNvGrpSpPr/>
          <p:nvPr/>
        </p:nvGrpSpPr>
        <p:grpSpPr>
          <a:xfrm>
            <a:off x="151576" y="1153017"/>
            <a:ext cx="8840847" cy="4498787"/>
            <a:chOff x="112653" y="2504716"/>
            <a:chExt cx="8840847" cy="4498787"/>
          </a:xfrm>
        </p:grpSpPr>
        <p:sp>
          <p:nvSpPr>
            <p:cNvPr id="10" name="Content Placeholder 2"/>
            <p:cNvSpPr txBox="1">
              <a:spLocks/>
            </p:cNvSpPr>
            <p:nvPr/>
          </p:nvSpPr>
          <p:spPr>
            <a:xfrm>
              <a:off x="1066800" y="2504716"/>
              <a:ext cx="7886700" cy="1539982"/>
            </a:xfrm>
            <a:prstGeom prst="rect">
              <a:avLst/>
            </a:prstGeom>
            <a:solidFill>
              <a:schemeClr val="accent1">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Identify time and register for Team Building Retreat at </a:t>
              </a:r>
            </a:p>
            <a:p>
              <a:pPr marL="457200" lvl="1" indent="0" defTabSz="685800">
                <a:spcBef>
                  <a:spcPts val="750"/>
                </a:spcBef>
                <a:buNone/>
              </a:pPr>
              <a:r>
                <a:rPr lang="en-US" sz="1600" u="sng" dirty="0">
                  <a:solidFill>
                    <a:srgbClr val="0563C1"/>
                  </a:solidFill>
                  <a:effectLst/>
                  <a:latin typeface="Calibri" panose="020F0502020204030204" pitchFamily="34" charset="0"/>
                  <a:ea typeface="Calibri" panose="020F0502020204030204" pitchFamily="34" charset="0"/>
                  <a:hlinkClick r:id="rId2"/>
                </a:rPr>
                <a:t>Capstone S24 LEAP Training Sign Up - Google </a:t>
              </a:r>
              <a:r>
                <a:rPr lang="en-US" sz="1600" u="sng" dirty="0">
                  <a:solidFill>
                    <a:srgbClr val="0563C1"/>
                  </a:solidFill>
                  <a:latin typeface="Calibri" panose="020F0502020204030204" pitchFamily="34" charset="0"/>
                  <a:hlinkClick r:id="rId2">
                    <a:extLst>
                      <a:ext uri="{A12FA001-AC4F-418D-AE19-62706E023703}">
                        <ahyp:hlinkClr xmlns:ahyp="http://schemas.microsoft.com/office/drawing/2018/hyperlinkcolor" val="tx"/>
                      </a:ext>
                    </a:extLst>
                  </a:hlinkClick>
                </a:rPr>
                <a:t>Shee</a:t>
              </a:r>
              <a:r>
                <a:rPr lang="en-US" sz="1600" u="sng" dirty="0">
                  <a:solidFill>
                    <a:srgbClr val="0563C1"/>
                  </a:solidFill>
                  <a:latin typeface="Calibri" panose="020F0502020204030204" pitchFamily="34" charset="0"/>
                </a:rPr>
                <a:t>t</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Watch Wiki video</a:t>
              </a:r>
            </a:p>
            <a:p>
              <a:pPr marL="628650" lvl="1" indent="-171450" defTabSz="685800">
                <a:spcBef>
                  <a:spcPts val="750"/>
                </a:spcBef>
              </a:pPr>
              <a:r>
                <a:rPr lang="en-US" sz="1400" dirty="0">
                  <a:solidFill>
                    <a:prstClr val="black"/>
                  </a:solidFill>
                  <a:latin typeface="Calibri" panose="020F0502020204030204"/>
                  <a:ea typeface="+mn-lt"/>
                  <a:cs typeface="Calibri" panose="020F0502020204030204"/>
                </a:rPr>
                <a:t>Add personal info (name, preferred pronouns, major, RPI email, phone #) to team’s Wiki.</a:t>
              </a:r>
            </a:p>
            <a:p>
              <a:pPr marL="171450" indent="-171450" defTabSz="685800">
                <a:spcBef>
                  <a:spcPts val="750"/>
                </a:spcBef>
              </a:pPr>
              <a:r>
                <a:rPr lang="en-US" sz="1700" dirty="0">
                  <a:solidFill>
                    <a:prstClr val="black"/>
                  </a:solidFill>
                  <a:latin typeface="Calibri" panose="020F0502020204030204"/>
                  <a:ea typeface="+mn-lt"/>
                  <a:cs typeface="Calibri" panose="020F0502020204030204"/>
                </a:rPr>
                <a:t>Meet as team to generate project questions in preparation for Client Meeting #1.</a:t>
              </a:r>
            </a:p>
            <a:p>
              <a:pPr marL="457200" lvl="1" indent="0" defTabSz="685800">
                <a:spcBef>
                  <a:spcPts val="750"/>
                </a:spcBef>
                <a:buNone/>
              </a:pPr>
              <a:endParaRPr lang="en-US" sz="16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1066800" y="4062986"/>
              <a:ext cx="7886700" cy="2940517"/>
            </a:xfrm>
            <a:prstGeom prst="rect">
              <a:avLst/>
            </a:prstGeom>
            <a:solidFill>
              <a:schemeClr val="accent6">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endParaRPr lang="en-US" sz="1725" dirty="0">
                <a:solidFill>
                  <a:prstClr val="black"/>
                </a:solidFill>
                <a:cs typeface="Calibri"/>
              </a:endParaRPr>
            </a:p>
            <a:p>
              <a:pPr marL="171450" indent="-171450" defTabSz="685800">
                <a:spcBef>
                  <a:spcPts val="750"/>
                </a:spcBef>
              </a:pPr>
              <a:r>
                <a:rPr lang="en-US" sz="3000" b="1" dirty="0">
                  <a:solidFill>
                    <a:srgbClr val="FF0000"/>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600075" lvl="1" indent="-300038" defTabSz="685800">
                <a:spcBef>
                  <a:spcPts val="375"/>
                </a:spcBef>
              </a:pPr>
              <a:r>
                <a:rPr lang="en-US" sz="1725" u="sng" dirty="0">
                  <a:solidFill>
                    <a:prstClr val="black"/>
                  </a:solidFill>
                  <a:latin typeface="Calibri" panose="020F0502020204030204"/>
                </a:rPr>
                <a:t>EDN -&gt; Tasks &amp; Due Dates -&gt; Day 1 Assignments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D45488A8-CF68-5E81-D789-06DD7CCBEE72}"/>
              </a:ext>
            </a:extLst>
          </p:cNvPr>
          <p:cNvGrpSpPr/>
          <p:nvPr/>
        </p:nvGrpSpPr>
        <p:grpSpPr>
          <a:xfrm>
            <a:off x="178897" y="5651804"/>
            <a:ext cx="8786206" cy="1087960"/>
            <a:chOff x="167294" y="1405870"/>
            <a:chExt cx="8786206" cy="1087960"/>
          </a:xfrm>
        </p:grpSpPr>
        <p:sp>
          <p:nvSpPr>
            <p:cNvPr id="8" name="Content Placeholder 2"/>
            <p:cNvSpPr txBox="1">
              <a:spLocks/>
            </p:cNvSpPr>
            <p:nvPr/>
          </p:nvSpPr>
          <p:spPr>
            <a:xfrm>
              <a:off x="1066800" y="1405870"/>
              <a:ext cx="7886700" cy="1087960"/>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600" dirty="0">
                  <a:solidFill>
                    <a:prstClr val="black"/>
                  </a:solidFill>
                  <a:latin typeface="Calibri" panose="020F0502020204030204"/>
                </a:rPr>
                <a:t>The Project Description sets the project’s initial direction. Read it carefully!</a:t>
              </a:r>
              <a:endParaRPr lang="en-US" sz="1600" dirty="0">
                <a:solidFill>
                  <a:prstClr val="black"/>
                </a:solidFill>
                <a:highlight>
                  <a:srgbClr val="FFFF00"/>
                </a:highlight>
                <a:latin typeface="Calibri" panose="020F0502020204030204"/>
              </a:endParaRPr>
            </a:p>
            <a:p>
              <a:pPr marL="171450" indent="-171450" defTabSz="685800">
                <a:lnSpc>
                  <a:spcPct val="120000"/>
                </a:lnSpc>
                <a:spcBef>
                  <a:spcPts val="750"/>
                </a:spcBef>
              </a:pPr>
              <a:r>
                <a:rPr lang="en-US" sz="1600" dirty="0">
                  <a:solidFill>
                    <a:prstClr val="black"/>
                  </a:solidFill>
                  <a:latin typeface="Calibri" panose="020F0502020204030204"/>
                </a:rPr>
                <a:t>We invite you to bring project questions to next class.</a:t>
              </a:r>
              <a:endParaRPr lang="en-US" sz="1600" dirty="0">
                <a:solidFill>
                  <a:prstClr val="black"/>
                </a:solidFill>
                <a:latin typeface="Calibri" panose="020F0502020204030204"/>
                <a:cs typeface="Calibri"/>
              </a:endParaRPr>
            </a:p>
          </p:txBody>
        </p:sp>
        <p:sp>
          <p:nvSpPr>
            <p:cNvPr id="14" name="Rectangle 13"/>
            <p:cNvSpPr/>
            <p:nvPr/>
          </p:nvSpPr>
          <p:spPr>
            <a:xfrm>
              <a:off x="167294" y="154618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C00EC4FB-7645-14D4-050A-EF71D258251E}"/>
              </a:ext>
            </a:extLst>
          </p:cNvPr>
          <p:cNvSpPr txBox="1"/>
          <p:nvPr/>
        </p:nvSpPr>
        <p:spPr>
          <a:xfrm>
            <a:off x="6705600" y="1489473"/>
            <a:ext cx="1809750" cy="369332"/>
          </a:xfrm>
          <a:prstGeom prst="rect">
            <a:avLst/>
          </a:prstGeom>
          <a:noFill/>
        </p:spPr>
        <p:txBody>
          <a:bodyPr wrap="square" rtlCol="0">
            <a:spAutoFit/>
          </a:bodyPr>
          <a:lstStyle/>
          <a:p>
            <a:r>
              <a:rPr lang="en-US" dirty="0">
                <a:solidFill>
                  <a:srgbClr val="FF0000"/>
                </a:solidFill>
              </a:rPr>
              <a:t>UPDATE link</a:t>
            </a:r>
          </a:p>
        </p:txBody>
      </p:sp>
      <p:sp>
        <p:nvSpPr>
          <p:cNvPr id="6" name="TextBox 5">
            <a:extLst>
              <a:ext uri="{FF2B5EF4-FFF2-40B4-BE49-F238E27FC236}">
                <a16:creationId xmlns:a16="http://schemas.microsoft.com/office/drawing/2014/main" id="{D8219BA4-832B-6F6A-3E05-EB903EC73703}"/>
              </a:ext>
            </a:extLst>
          </p:cNvPr>
          <p:cNvSpPr txBox="1"/>
          <p:nvPr/>
        </p:nvSpPr>
        <p:spPr>
          <a:xfrm>
            <a:off x="7086600" y="3644130"/>
            <a:ext cx="1809750" cy="646331"/>
          </a:xfrm>
          <a:prstGeom prst="rect">
            <a:avLst/>
          </a:prstGeom>
          <a:noFill/>
        </p:spPr>
        <p:txBody>
          <a:bodyPr wrap="square" rtlCol="0">
            <a:spAutoFit/>
          </a:bodyPr>
          <a:lstStyle/>
          <a:p>
            <a:r>
              <a:rPr lang="en-US" dirty="0">
                <a:solidFill>
                  <a:srgbClr val="FF0000"/>
                </a:solidFill>
              </a:rPr>
              <a:t>Turn </a:t>
            </a:r>
            <a:r>
              <a:rPr lang="en-US" dirty="0" err="1">
                <a:solidFill>
                  <a:srgbClr val="FF0000"/>
                </a:solidFill>
              </a:rPr>
              <a:t>url</a:t>
            </a:r>
            <a:r>
              <a:rPr lang="en-US" dirty="0">
                <a:solidFill>
                  <a:srgbClr val="FF0000"/>
                </a:solidFill>
              </a:rPr>
              <a:t> into embedded link</a:t>
            </a:r>
          </a:p>
        </p:txBody>
      </p:sp>
    </p:spTree>
    <p:extLst>
      <p:ext uri="{BB962C8B-B14F-4D97-AF65-F5344CB8AC3E}">
        <p14:creationId xmlns:p14="http://schemas.microsoft.com/office/powerpoint/2010/main" val="2699027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4031873"/>
          </a:xfrm>
          <a:prstGeom prst="rect">
            <a:avLst/>
          </a:prstGeom>
          <a:noFill/>
        </p:spPr>
        <p:txBody>
          <a:bodyPr wrap="square" rtlCol="0">
            <a:spAutoFit/>
          </a:bodyPr>
          <a:lstStyle/>
          <a:p>
            <a:r>
              <a:rPr lang="en-US" sz="3200" dirty="0">
                <a:hlinkClick r:id="rId3"/>
              </a:rPr>
              <a:t>https://designlab.eng.rpi.edu/edn/capstone-support/wiki/class1-assignments</a:t>
            </a:r>
            <a:endParaRPr lang="en-US" sz="3200" dirty="0"/>
          </a:p>
          <a:p>
            <a:r>
              <a:rPr lang="en-US" sz="3200" dirty="0"/>
              <a:t>to be completed </a:t>
            </a:r>
            <a:r>
              <a:rPr lang="en-US" sz="3200" b="1" dirty="0"/>
              <a:t>BEFORE Meeting 2</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
        <p:nvSpPr>
          <p:cNvPr id="6" name="TextBox 5"/>
          <p:cNvSpPr txBox="1"/>
          <p:nvPr/>
        </p:nvSpPr>
        <p:spPr>
          <a:xfrm>
            <a:off x="447410" y="5500396"/>
            <a:ext cx="8345874" cy="769441"/>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meeting.</a:t>
            </a:r>
          </a:p>
          <a:p>
            <a:pPr algn="ctr"/>
            <a:r>
              <a:rPr lang="en-US" sz="1600" dirty="0"/>
              <a:t>Playbook -</a:t>
            </a:r>
            <a:r>
              <a:rPr lang="en-US" sz="1200" dirty="0"/>
              <a:t> </a:t>
            </a:r>
            <a:r>
              <a:rPr lang="en-US" sz="1200" dirty="0">
                <a:hlinkClick r:id="rId3"/>
              </a:rPr>
              <a:t>https://designlab.eng.rpi.edu/edn/projects/capstone-support-dev/wiki/Capstone_Playbook</a:t>
            </a:r>
            <a:endParaRPr lang="en-US" sz="1200" u="sng" dirty="0"/>
          </a:p>
          <a:p>
            <a:pPr algn="ctr"/>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is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664076"/>
            <a:ext cx="2743200" cy="2057400"/>
          </a:xfrm>
          <a:prstGeom prst="rect">
            <a:avLst/>
          </a:prstGeom>
        </p:spPr>
      </p:pic>
      <p:sp>
        <p:nvSpPr>
          <p:cNvPr id="4" name="Callout: Bent Line with Border and Accent Bar 3">
            <a:extLst>
              <a:ext uri="{FF2B5EF4-FFF2-40B4-BE49-F238E27FC236}">
                <a16:creationId xmlns:a16="http://schemas.microsoft.com/office/drawing/2014/main" id="{E2473299-257F-5E70-A464-D49776C75DBC}"/>
              </a:ext>
            </a:extLst>
          </p:cNvPr>
          <p:cNvSpPr/>
          <p:nvPr/>
        </p:nvSpPr>
        <p:spPr>
          <a:xfrm>
            <a:off x="7054487" y="1790791"/>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Kanna</a:t>
            </a:r>
            <a:r>
              <a:rPr lang="en-US" dirty="0"/>
              <a:t> to develop an alternative using Kahoot</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grpSp>
        <p:nvGrpSpPr>
          <p:cNvPr id="4" name="Group 3">
            <a:extLst>
              <a:ext uri="{FF2B5EF4-FFF2-40B4-BE49-F238E27FC236}">
                <a16:creationId xmlns:a16="http://schemas.microsoft.com/office/drawing/2014/main" id="{EABD3861-5F3A-6125-7529-064B20252954}"/>
              </a:ext>
            </a:extLst>
          </p:cNvPr>
          <p:cNvGrpSpPr/>
          <p:nvPr/>
        </p:nvGrpSpPr>
        <p:grpSpPr>
          <a:xfrm>
            <a:off x="297742" y="4516059"/>
            <a:ext cx="8219698" cy="1329695"/>
            <a:chOff x="403294" y="1783307"/>
            <a:chExt cx="8219698" cy="1329695"/>
          </a:xfrm>
        </p:grpSpPr>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grpSp>
      <p:grpSp>
        <p:nvGrpSpPr>
          <p:cNvPr id="9" name="Group 8">
            <a:extLst>
              <a:ext uri="{FF2B5EF4-FFF2-40B4-BE49-F238E27FC236}">
                <a16:creationId xmlns:a16="http://schemas.microsoft.com/office/drawing/2014/main" id="{229E22F8-FB8B-A5C6-4562-2DA0FD39F155}"/>
              </a:ext>
            </a:extLst>
          </p:cNvPr>
          <p:cNvGrpSpPr/>
          <p:nvPr/>
        </p:nvGrpSpPr>
        <p:grpSpPr>
          <a:xfrm>
            <a:off x="207375" y="1780833"/>
            <a:ext cx="8307975" cy="2735226"/>
            <a:chOff x="315017" y="3113002"/>
            <a:chExt cx="8307975" cy="2735226"/>
          </a:xfrm>
        </p:grpSpPr>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Logistics</a:t>
              </a:r>
            </a:p>
          </p:txBody>
        </p:sp>
      </p:grpSp>
      <p:sp>
        <p:nvSpPr>
          <p:cNvPr id="3" name="Slide Number Placeholder 2"/>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9067800" cy="2514601"/>
          </a:xfrm>
        </p:spPr>
        <p:txBody>
          <a:bodyPr vert="horz" lIns="91440" tIns="45720" rIns="91440" bIns="45720" rtlCol="0" anchor="t">
            <a:normAutofit fontScale="77500" lnSpcReduction="20000"/>
          </a:bodyPr>
          <a:lstStyle/>
          <a:p>
            <a:pPr marL="0" indent="0">
              <a:buNone/>
            </a:pPr>
            <a:r>
              <a:rPr lang="en-US" sz="2600" b="1" dirty="0">
                <a:cs typeface="Calibri"/>
              </a:rPr>
              <a:t>Goal</a:t>
            </a:r>
          </a:p>
          <a:p>
            <a:pPr marL="0" indent="0">
              <a:lnSpc>
                <a:spcPct val="120000"/>
              </a:lnSpc>
              <a:buNone/>
            </a:pPr>
            <a:r>
              <a:rPr lang="en-US" sz="2900" dirty="0">
                <a:cs typeface="Calibri"/>
              </a:rPr>
              <a:t>Learn and Apply the Group Ideation Process to Document Team Skills</a:t>
            </a:r>
          </a:p>
          <a:p>
            <a:pPr marL="0" indent="0">
              <a:lnSpc>
                <a:spcPct val="120000"/>
              </a:lnSpc>
              <a:buNone/>
            </a:pPr>
            <a:r>
              <a:rPr lang="en-US" sz="2900" b="1" dirty="0">
                <a:cs typeface="Calibri"/>
              </a:rPr>
              <a:t>Time boxed exercise: </a:t>
            </a:r>
            <a:r>
              <a:rPr lang="en-US" sz="2900" dirty="0">
                <a:cs typeface="Calibri"/>
              </a:rPr>
              <a:t> It may feel rushed, things may not feel complete. 					</a:t>
            </a:r>
            <a:r>
              <a:rPr lang="en-US" sz="2900" b="1" dirty="0">
                <a:cs typeface="Calibri"/>
              </a:rPr>
              <a:t>THAT'S OK.</a:t>
            </a:r>
            <a:endParaRPr lang="en-US" sz="2900" b="1" dirty="0"/>
          </a:p>
          <a:p>
            <a:pPr marL="0" indent="0">
              <a:lnSpc>
                <a:spcPct val="120000"/>
              </a:lnSpc>
              <a:buNone/>
            </a:pPr>
            <a:r>
              <a:rPr lang="en-US" sz="2900" dirty="0">
                <a:cs typeface="Calibri"/>
              </a:rPr>
              <a:t>You'll want more time. You can't have it. </a:t>
            </a:r>
            <a:br>
              <a:rPr lang="en-US" sz="2900" dirty="0">
                <a:cs typeface="Calibri"/>
              </a:rPr>
            </a:br>
            <a:r>
              <a:rPr lang="en-US" sz="2900" dirty="0">
                <a:cs typeface="Calibri"/>
              </a:rPr>
              <a:t>Team </a:t>
            </a:r>
            <a:r>
              <a:rPr lang="en-US" sz="2900" b="1" dirty="0">
                <a:cs typeface="Calibri"/>
              </a:rPr>
              <a:t>must </a:t>
            </a:r>
            <a:r>
              <a:rPr lang="en-US" sz="2900" dirty="0">
                <a:cs typeface="Calibri"/>
              </a:rPr>
              <a:t>move on – the team has deadlines to meet! </a:t>
            </a:r>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800" b="1" dirty="0">
                <a:cs typeface="Calibri"/>
              </a:rPr>
              <a:t>Process</a:t>
            </a:r>
            <a:r>
              <a:rPr lang="en-US" sz="2000" b="1" dirty="0">
                <a:cs typeface="Calibri"/>
              </a:rPr>
              <a:t> </a:t>
            </a:r>
          </a:p>
          <a:p>
            <a:pPr marL="0" indent="0">
              <a:buFont typeface="Arial" panose="020B0604020202020204" pitchFamily="34" charse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r>
              <a:rPr lang="en-US" sz="2400" dirty="0">
                <a:ea typeface="+mj-lt"/>
                <a:cs typeface="+mj-lt"/>
              </a:rPr>
              <a:t>What classes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experiences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endParaRPr lang="en-US" sz="2400" dirty="0">
              <a:ea typeface="+mj-lt"/>
              <a:cs typeface="+mj-lt"/>
            </a:endParaRPr>
          </a:p>
          <a:p>
            <a:endParaRPr lang="en-US" dirty="0"/>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48</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49</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2833" y="3733800"/>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1" name="TextBox 10">
            <a:extLst>
              <a:ext uri="{FF2B5EF4-FFF2-40B4-BE49-F238E27FC236}">
                <a16:creationId xmlns:a16="http://schemas.microsoft.com/office/drawing/2014/main" id="{9DC6F53D-2935-46B3-91A8-B72D0D02F9D2}"/>
              </a:ext>
            </a:extLst>
          </p:cNvPr>
          <p:cNvSpPr txBox="1"/>
          <p:nvPr/>
        </p:nvSpPr>
        <p:spPr>
          <a:xfrm>
            <a:off x="598884" y="1297543"/>
            <a:ext cx="6039474" cy="369332"/>
          </a:xfrm>
          <a:prstGeom prst="rect">
            <a:avLst/>
          </a:prstGeom>
          <a:noFill/>
        </p:spPr>
        <p:txBody>
          <a:bodyPr wrap="none" rtlCol="0">
            <a:spAutoFit/>
          </a:bodyPr>
          <a:lstStyle/>
          <a:p>
            <a:r>
              <a:rPr lang="en-US" dirty="0"/>
              <a:t>Please Create a Word Document Based on your Team Poster</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93527" y="5519734"/>
            <a:ext cx="7956945" cy="830997"/>
          </a:xfrm>
          <a:prstGeom prst="rect">
            <a:avLst/>
          </a:prstGeom>
          <a:noFill/>
          <a:ln w="28575">
            <a:solidFill>
              <a:srgbClr val="FF0000"/>
            </a:solidFill>
          </a:ln>
        </p:spPr>
        <p:txBody>
          <a:bodyPr wrap="square" rtlCol="0">
            <a:spAutoFit/>
          </a:bodyPr>
          <a:lstStyle/>
          <a:p>
            <a:pPr algn="ctr"/>
            <a:r>
              <a:rPr lang="en-US" sz="2400" dirty="0"/>
              <a:t>Post the MS Word document to EDN Project Management forum thread by end of today’s meeting!</a:t>
            </a:r>
          </a:p>
        </p:txBody>
      </p:sp>
      <p:sp>
        <p:nvSpPr>
          <p:cNvPr id="13" name="Callout: Bent Line with Border and Accent Bar 12">
            <a:extLst>
              <a:ext uri="{FF2B5EF4-FFF2-40B4-BE49-F238E27FC236}">
                <a16:creationId xmlns:a16="http://schemas.microsoft.com/office/drawing/2014/main" id="{3AFCF80A-4D11-4AA6-888C-DE3C47093945}"/>
              </a:ext>
            </a:extLst>
          </p:cNvPr>
          <p:cNvSpPr/>
          <p:nvPr/>
        </p:nvSpPr>
        <p:spPr>
          <a:xfrm>
            <a:off x="7391400" y="333375"/>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template made in Repo,</a:t>
            </a:r>
          </a:p>
          <a:p>
            <a:pPr algn="ctr"/>
            <a:r>
              <a:rPr lang="en-US" dirty="0"/>
              <a:t>link on Tasks and Due Dates page</a:t>
            </a:r>
          </a:p>
        </p:txBody>
      </p:sp>
    </p:spTree>
    <p:extLst>
      <p:ext uri="{BB962C8B-B14F-4D97-AF65-F5344CB8AC3E}">
        <p14:creationId xmlns:p14="http://schemas.microsoft.com/office/powerpoint/2010/main" val="340602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50</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7" name="Callout: Bent Line with Border and Accent Bar 6">
            <a:extLst>
              <a:ext uri="{FF2B5EF4-FFF2-40B4-BE49-F238E27FC236}">
                <a16:creationId xmlns:a16="http://schemas.microsoft.com/office/drawing/2014/main" id="{70522BA2-7EA5-45DC-8858-0BBE319A5F5D}"/>
              </a:ext>
            </a:extLst>
          </p:cNvPr>
          <p:cNvSpPr/>
          <p:nvPr/>
        </p:nvSpPr>
        <p:spPr>
          <a:xfrm>
            <a:off x="6924870" y="1600200"/>
            <a:ext cx="2057400" cy="31242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to class 4</a:t>
            </a:r>
          </a:p>
          <a:p>
            <a:pPr algn="ctr"/>
            <a:r>
              <a:rPr lang="en-US" dirty="0"/>
              <a:t>Add ‘lighter’ content/discussion here to prime pump</a:t>
            </a:r>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33979" y="280515"/>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3"/>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4095449204"/>
      </p:ext>
    </p:extLst>
  </p:cSld>
  <p:clrMapOvr>
    <a:masterClrMapping/>
  </p:clrMapOvr>
  <p:extLst>
    <p:ext uri="{6950BFC3-D8DA-4A85-94F7-54DA5524770B}">
      <p188:commentRel xmlns:p188="http://schemas.microsoft.com/office/powerpoint/2018/8/main" r:id="rId2"/>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lstStyle/>
          <a:p>
            <a:r>
              <a:rPr lang="en-US" dirty="0"/>
              <a:t>Client Meeting 1 – 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Translate information from the Project Description to the first few slides in the deck</a:t>
            </a:r>
          </a:p>
          <a:p>
            <a:r>
              <a:rPr lang="en-US" dirty="0"/>
              <a:t>Add your questions from today</a:t>
            </a:r>
          </a:p>
          <a:p>
            <a:r>
              <a:rPr lang="en-US" dirty="0"/>
              <a:t>Complete the slides before next class</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5" name="TextBox 4">
            <a:extLst>
              <a:ext uri="{FF2B5EF4-FFF2-40B4-BE49-F238E27FC236}">
                <a16:creationId xmlns:a16="http://schemas.microsoft.com/office/drawing/2014/main" id="{755D03A1-2D9A-71ED-4979-C786A83D8B07}"/>
              </a:ext>
            </a:extLst>
          </p:cNvPr>
          <p:cNvSpPr txBox="1"/>
          <p:nvPr/>
        </p:nvSpPr>
        <p:spPr>
          <a:xfrm>
            <a:off x="7467600" y="5486400"/>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56</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57</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58</a:t>
            </a:fld>
            <a:endParaRPr lang="en-US" sz="1200" dirty="0"/>
          </a:p>
        </p:txBody>
      </p:sp>
      <p:sp>
        <p:nvSpPr>
          <p:cNvPr id="4" name="TextBox 3"/>
          <p:cNvSpPr txBox="1"/>
          <p:nvPr/>
        </p:nvSpPr>
        <p:spPr>
          <a:xfrm>
            <a:off x="2657148" y="5607490"/>
            <a:ext cx="5379719" cy="923330"/>
          </a:xfrm>
          <a:prstGeom prst="rect">
            <a:avLst/>
          </a:prstGeom>
          <a:noFill/>
          <a:ln w="28575">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09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a:bodyPr>
          <a:lstStyle/>
          <a:p>
            <a:r>
              <a:rPr lang="en-US" sz="2800" dirty="0">
                <a:cs typeface="Calibri"/>
              </a:rPr>
              <a:t>As we move from Day 2 to Day 3, the transition from Onboarding to following the </a:t>
            </a:r>
            <a:r>
              <a:rPr lang="en-US" sz="2800" dirty="0"/>
              <a:t>Engineering Design Process </a:t>
            </a:r>
            <a:r>
              <a:rPr lang="en-US" sz="2800" dirty="0">
                <a:cs typeface="Calibri"/>
              </a:rPr>
              <a:t>accelerates</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extLst>
    <p:ext uri="{6950BFC3-D8DA-4A85-94F7-54DA5524770B}">
      <p188:commentRel xmlns:p188="http://schemas.microsoft.com/office/powerpoint/2018/8/main" r:id="rId2"/>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7872"/>
            <a:ext cx="7886700" cy="882440"/>
          </a:xfrm>
        </p:spPr>
        <p:txBody>
          <a:bodyPr/>
          <a:lstStyle/>
          <a:p>
            <a:r>
              <a:rPr lang="en-US" dirty="0"/>
              <a:t>Action Items / Meeting Prep</a:t>
            </a:r>
            <a:br>
              <a:rPr lang="en-US" dirty="0"/>
            </a:br>
            <a:r>
              <a:rPr lang="en-US" sz="1800" dirty="0"/>
              <a:t>(previously called homework, to be completed </a:t>
            </a:r>
            <a:r>
              <a:rPr lang="en-US" sz="1800" b="1" dirty="0"/>
              <a:t>BEFORE Day 3</a:t>
            </a:r>
            <a:r>
              <a:rPr lang="en-US" sz="1800" dirty="0"/>
              <a:t>)</a:t>
            </a:r>
          </a:p>
        </p:txBody>
      </p:sp>
      <p:grpSp>
        <p:nvGrpSpPr>
          <p:cNvPr id="3" name="Group 2">
            <a:extLst>
              <a:ext uri="{FF2B5EF4-FFF2-40B4-BE49-F238E27FC236}">
                <a16:creationId xmlns:a16="http://schemas.microsoft.com/office/drawing/2014/main" id="{5824A177-C5BA-2D1F-042A-C9567B558AB7}"/>
              </a:ext>
            </a:extLst>
          </p:cNvPr>
          <p:cNvGrpSpPr/>
          <p:nvPr/>
        </p:nvGrpSpPr>
        <p:grpSpPr>
          <a:xfrm>
            <a:off x="53180" y="922492"/>
            <a:ext cx="8855297" cy="2880158"/>
            <a:chOff x="22003" y="3180035"/>
            <a:chExt cx="8855297" cy="2880158"/>
          </a:xfrm>
        </p:grpSpPr>
        <p:sp>
          <p:nvSpPr>
            <p:cNvPr id="10" name="Content Placeholder 2"/>
            <p:cNvSpPr txBox="1">
              <a:spLocks/>
            </p:cNvSpPr>
            <p:nvPr/>
          </p:nvSpPr>
          <p:spPr>
            <a:xfrm>
              <a:off x="990600" y="3180035"/>
              <a:ext cx="7886700" cy="1870413"/>
            </a:xfrm>
            <a:prstGeom prst="rect">
              <a:avLst/>
            </a:prstGeom>
            <a:solidFill>
              <a:schemeClr val="accent1">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Team Development / Design Process Refresher</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6400" dirty="0">
                  <a:solidFill>
                    <a:prstClr val="black"/>
                  </a:solidFill>
                  <a:ea typeface="+mn-lt"/>
                  <a:cs typeface="Calibri" panose="020F0502020204030204"/>
                  <a:hlinkClick r:id="rId3"/>
                </a:rPr>
                <a:t>https://mediasite.mms.rpi.edu/mediasite/Play/87d950eccc2942038b1d06530e9217841d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6400" dirty="0">
                  <a:solidFill>
                    <a:prstClr val="black"/>
                  </a:solidFill>
                  <a:ea typeface="+mn-lt"/>
                  <a:cs typeface="Calibri" panose="020F0502020204030204"/>
                  <a:hlinkClick r:id="rId4"/>
                </a:rPr>
                <a:t>https://mediasite.mms.rpi.edu/mediasite/Play/96dceab44ae7447d812f5a216afa97cf1d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ea typeface="+mn-lt"/>
                <a:cs typeface="Calibri" panose="020F0502020204030204"/>
              </a:endParaRPr>
            </a:p>
            <a:p>
              <a:pPr marL="57150" indent="-171450" defTabSz="685800">
                <a:spcBef>
                  <a:spcPts val="375"/>
                </a:spcBef>
              </a:pPr>
              <a:r>
                <a:rPr lang="en-US" sz="6400" dirty="0">
                  <a:solidFill>
                    <a:prstClr val="black"/>
                  </a:solidFill>
                  <a:latin typeface="Calibri" panose="020F0502020204030204"/>
                  <a:ea typeface="+mn-lt"/>
                  <a:cs typeface="Calibri" panose="020F0502020204030204"/>
                </a:rPr>
                <a:t>Team Standards Agreement due by Day 6</a:t>
              </a:r>
            </a:p>
            <a:p>
              <a:pPr marL="57150" indent="-171450" defTabSz="685800">
                <a:spcBef>
                  <a:spcPts val="375"/>
                </a:spcBef>
              </a:pPr>
              <a:r>
                <a:rPr lang="en-US" sz="6400" dirty="0">
                  <a:solidFill>
                    <a:prstClr val="black"/>
                  </a:solidFill>
                  <a:latin typeface="Calibri" panose="020F0502020204030204"/>
                </a:rPr>
                <a:t>Identify time and register for Team Building Retreat at </a:t>
              </a:r>
              <a:r>
                <a:rPr lang="en-US" sz="13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https://docs.google.com/spreadsheets/d/1YyuAUceBjjqBNjeVwXmJcqnEKxf7gu66obY1jszcvQQ/edit#gid=0</a:t>
              </a:r>
              <a:endParaRPr lang="en-US" sz="13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990600" y="5061734"/>
              <a:ext cx="7886700" cy="998459"/>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Fill out Client Meeting #1 PPT slides.</a:t>
              </a:r>
            </a:p>
          </p:txBody>
        </p:sp>
        <p:sp>
          <p:nvSpPr>
            <p:cNvPr id="9" name="Oval 8"/>
            <p:cNvSpPr/>
            <p:nvPr/>
          </p:nvSpPr>
          <p:spPr>
            <a:xfrm>
              <a:off x="55808" y="3337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003" y="5061734"/>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3A18F960-C216-D8DD-6378-4E5547B53ADF}"/>
              </a:ext>
            </a:extLst>
          </p:cNvPr>
          <p:cNvGrpSpPr/>
          <p:nvPr/>
        </p:nvGrpSpPr>
        <p:grpSpPr>
          <a:xfrm>
            <a:off x="175649" y="3802650"/>
            <a:ext cx="8732828" cy="2907541"/>
            <a:chOff x="123396" y="910312"/>
            <a:chExt cx="8732828" cy="2269724"/>
          </a:xfrm>
        </p:grpSpPr>
        <p:sp>
          <p:nvSpPr>
            <p:cNvPr id="8" name="Content Placeholder 2"/>
            <p:cNvSpPr txBox="1">
              <a:spLocks/>
            </p:cNvSpPr>
            <p:nvPr/>
          </p:nvSpPr>
          <p:spPr>
            <a:xfrm>
              <a:off x="969524" y="910312"/>
              <a:ext cx="7886700" cy="2269724"/>
            </a:xfrm>
            <a:prstGeom prst="rect">
              <a:avLst/>
            </a:prstGeom>
            <a:solidFill>
              <a:schemeClr val="accent4">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Project Technical Work</a:t>
              </a:r>
            </a:p>
            <a:p>
              <a:pPr marL="171450" indent="-171450" defTabSz="685800">
                <a:spcBef>
                  <a:spcPts val="750"/>
                </a:spcBef>
              </a:pPr>
              <a:r>
                <a:rPr lang="en-US" sz="6400" dirty="0">
                  <a:solidFill>
                    <a:prstClr val="black"/>
                  </a:solidFill>
                  <a:latin typeface="Calibri" panose="020F0502020204030204"/>
                </a:rPr>
                <a:t>We invite you to bring project questions to next class.</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Identify one </a:t>
              </a:r>
              <a:r>
                <a:rPr lang="en-US" sz="6400" b="1" dirty="0">
                  <a:solidFill>
                    <a:prstClr val="black"/>
                  </a:solidFill>
                  <a:latin typeface="Calibri" panose="020F0502020204030204"/>
                  <a:ea typeface="+mn-lt"/>
                  <a:cs typeface="Calibri" panose="020F0502020204030204"/>
                </a:rPr>
                <a:t>Customer Need </a:t>
              </a:r>
              <a:r>
                <a:rPr lang="en-US" sz="6400" dirty="0">
                  <a:solidFill>
                    <a:prstClr val="black"/>
                  </a:solidFill>
                  <a:latin typeface="Calibri" panose="020F0502020204030204"/>
                  <a:ea typeface="+mn-lt"/>
                  <a:cs typeface="Calibri" panose="020F0502020204030204"/>
                </a:rPr>
                <a:t>for your project and translate it into an </a:t>
              </a:r>
              <a:r>
                <a:rPr lang="en-US" sz="6400" b="1" dirty="0">
                  <a:solidFill>
                    <a:prstClr val="black"/>
                  </a:solidFill>
                  <a:latin typeface="Calibri" panose="020F0502020204030204"/>
                  <a:ea typeface="+mn-lt"/>
                  <a:cs typeface="Calibri" panose="020F0502020204030204"/>
                </a:rPr>
                <a:t>Engineering Requirement.</a:t>
              </a:r>
              <a:r>
                <a:rPr lang="en-US" sz="6400" dirty="0">
                  <a:solidFill>
                    <a:prstClr val="black"/>
                  </a:solidFill>
                  <a:latin typeface="Calibri" panose="020F0502020204030204"/>
                  <a:ea typeface="+mn-lt"/>
                  <a:cs typeface="Calibri" panose="020F0502020204030204"/>
                </a:rPr>
                <a:t> Post to new thread in EDN Background Info Forum titled “Initial Needs and Requirements”. First member creates the thread, other members reply to add their thoughts.</a:t>
              </a:r>
            </a:p>
            <a:p>
              <a:pPr marL="628650" lvl="1" indent="-171450" defTabSz="685800">
                <a:spcBef>
                  <a:spcPts val="750"/>
                </a:spcBef>
              </a:pPr>
              <a:r>
                <a:rPr lang="en-US" sz="5600" dirty="0">
                  <a:solidFill>
                    <a:prstClr val="black"/>
                  </a:solidFill>
                  <a:latin typeface="Calibri" panose="020F0502020204030204"/>
                </a:rPr>
                <a:t>Watch “Creating a wiki page.mp4” (3 min) </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For ongoing projects, review prior semesters’ final presentation to prepare for Client meeting #1 during Meeting 3 or 4</a:t>
              </a:r>
            </a:p>
            <a:p>
              <a:pPr marL="514350" lvl="1" indent="-171450" defTabSz="685800">
                <a:spcBef>
                  <a:spcPts val="375"/>
                </a:spcBef>
              </a:pPr>
              <a:r>
                <a:rPr lang="en-US" sz="6400" dirty="0">
                  <a:solidFill>
                    <a:prstClr val="black"/>
                  </a:solidFill>
                  <a:latin typeface="Calibri" panose="020F0502020204030204"/>
                </a:rPr>
                <a:t>PPT should be in last semester’s Repository or Final Deliverables Forum on EDN</a:t>
              </a:r>
            </a:p>
            <a:p>
              <a:pPr marL="514350" lvl="1" indent="-171450" defTabSz="685800">
                <a:spcBef>
                  <a:spcPts val="375"/>
                </a:spcBef>
              </a:pPr>
              <a:r>
                <a:rPr lang="en-US" sz="6400" dirty="0">
                  <a:solidFill>
                    <a:prstClr val="black"/>
                  </a:solidFill>
                  <a:ea typeface="+mn-lt"/>
                  <a:cs typeface="Calibri" panose="020F0502020204030204"/>
                </a:rPr>
                <a:t>First team member - create new thread in EDN Background Info titled "Questions about project"</a:t>
              </a:r>
            </a:p>
            <a:p>
              <a:pPr marL="514350" lvl="1" indent="-171450" defTabSz="685800">
                <a:spcBef>
                  <a:spcPts val="375"/>
                </a:spcBef>
              </a:pPr>
              <a:r>
                <a:rPr lang="en-US" sz="6400" dirty="0">
                  <a:solidFill>
                    <a:prstClr val="black"/>
                  </a:solidFill>
                  <a:ea typeface="+mn-lt"/>
                  <a:cs typeface="Calibri" panose="020F0502020204030204"/>
                </a:rPr>
                <a:t>Rest of team - respond to thread with questions you have about project</a:t>
              </a:r>
              <a:endParaRPr lang="en-US" sz="6400" dirty="0">
                <a:solidFill>
                  <a:prstClr val="black"/>
                </a:solidFill>
                <a:latin typeface="Calibri" panose="020F0502020204030204"/>
                <a:ea typeface="+mn-lt"/>
                <a:cs typeface="Calibri" panose="020F0502020204030204"/>
              </a:endParaRPr>
            </a:p>
          </p:txBody>
        </p:sp>
        <p:sp>
          <p:nvSpPr>
            <p:cNvPr id="13" name="Rectangle 12"/>
            <p:cNvSpPr/>
            <p:nvPr/>
          </p:nvSpPr>
          <p:spPr>
            <a:xfrm>
              <a:off x="123396" y="144253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61</a:t>
            </a:fld>
            <a:endParaRPr lang="en-US" sz="1200" dirty="0"/>
          </a:p>
        </p:txBody>
      </p:sp>
      <p:sp>
        <p:nvSpPr>
          <p:cNvPr id="15" name="Callout: Bent Line with Border and Accent Bar 14">
            <a:extLst>
              <a:ext uri="{FF2B5EF4-FFF2-40B4-BE49-F238E27FC236}">
                <a16:creationId xmlns:a16="http://schemas.microsoft.com/office/drawing/2014/main" id="{68AF6355-528D-475E-A2AB-C1DD0FCC03D5}"/>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Replace with simple style – see class 1 example</a:t>
            </a:r>
          </a:p>
        </p:txBody>
      </p:sp>
    </p:spTree>
    <p:extLst>
      <p:ext uri="{BB962C8B-B14F-4D97-AF65-F5344CB8AC3E}">
        <p14:creationId xmlns:p14="http://schemas.microsoft.com/office/powerpoint/2010/main" val="3761273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62</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628650" y="1825625"/>
            <a:ext cx="7886700" cy="3160352"/>
          </a:xfrm>
          <a:prstGeom prst="rect">
            <a:avLst/>
          </a:prstGeom>
          <a:noFill/>
        </p:spPr>
        <p:txBody>
          <a:bodyPr wrap="square" rtlCol="0">
            <a:spAutoFit/>
          </a:bodyPr>
          <a:lstStyle/>
          <a:p>
            <a:pPr marL="0" indent="0">
              <a:lnSpc>
                <a:spcPct val="150000"/>
              </a:lnSpc>
              <a:buNone/>
            </a:pPr>
            <a:r>
              <a:rPr lang="en-US" dirty="0"/>
              <a:t>Over next 2 on-site meetings - All teams will complete the following:</a:t>
            </a:r>
          </a:p>
          <a:p>
            <a:pPr marL="628650" lvl="1" indent="-285750"/>
            <a:r>
              <a:rPr lang="en-US" sz="2400" dirty="0"/>
              <a:t>Client Meeting 1 – Kickoff Meeting (45 mins)</a:t>
            </a:r>
          </a:p>
          <a:p>
            <a:pPr marL="628650" lvl="1" indent="-285750"/>
            <a:r>
              <a:rPr lang="en-US" sz="2400" dirty="0"/>
              <a:t>CE meeting with team (30 mins)</a:t>
            </a:r>
          </a:p>
          <a:p>
            <a:pPr marL="628650" lvl="1" indent="-285750"/>
            <a:r>
              <a:rPr lang="en-US" sz="2400" dirty="0"/>
              <a:t>Client Needs &amp; Requirements - development and review (90 mins)</a:t>
            </a:r>
          </a:p>
          <a:p>
            <a:pPr marL="628650" lvl="1" indent="-285750"/>
            <a:r>
              <a:rPr lang="en-US" sz="2400" dirty="0"/>
              <a:t>Review previous Final Presentation - ongoing projects only (30 mins)</a:t>
            </a:r>
          </a:p>
          <a:p>
            <a:pPr marL="628650" lvl="1" indent="-285750"/>
            <a:r>
              <a:rPr lang="en-US" sz="2400" dirty="0"/>
              <a:t>Benchmarking (25 mins)</a:t>
            </a:r>
          </a:p>
        </p:txBody>
      </p:sp>
      <p:sp>
        <p:nvSpPr>
          <p:cNvPr id="6" name="TextBox 5">
            <a:extLst>
              <a:ext uri="{FF2B5EF4-FFF2-40B4-BE49-F238E27FC236}">
                <a16:creationId xmlns:a16="http://schemas.microsoft.com/office/drawing/2014/main" id="{D46119E0-7086-9982-28B9-1157A2AE99AB}"/>
              </a:ext>
            </a:extLst>
          </p:cNvPr>
          <p:cNvSpPr txBox="1"/>
          <p:nvPr/>
        </p:nvSpPr>
        <p:spPr>
          <a:xfrm>
            <a:off x="35169" y="540488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spTree>
    <p:extLst>
      <p:ext uri="{BB962C8B-B14F-4D97-AF65-F5344CB8AC3E}">
        <p14:creationId xmlns:p14="http://schemas.microsoft.com/office/powerpoint/2010/main" val="1634655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63</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Engineering Design Process Q&amp;A</a:t>
            </a:r>
          </a:p>
        </p:txBody>
      </p:sp>
      <p:sp>
        <p:nvSpPr>
          <p:cNvPr id="3" name="Content Placeholder 2"/>
          <p:cNvSpPr>
            <a:spLocks noGrp="1"/>
          </p:cNvSpPr>
          <p:nvPr>
            <p:ph idx="1"/>
          </p:nvPr>
        </p:nvSpPr>
        <p:spPr>
          <a:xfrm>
            <a:off x="628650" y="1417638"/>
            <a:ext cx="7886700" cy="4449762"/>
          </a:xfrm>
        </p:spPr>
        <p:txBody>
          <a:bodyPr>
            <a:normAutofit/>
          </a:bodyPr>
          <a:lstStyle/>
          <a:p>
            <a:r>
              <a:rPr lang="en-US" dirty="0"/>
              <a:t>What is a User Story?</a:t>
            </a:r>
          </a:p>
          <a:p>
            <a:pPr marL="457200" lvl="1" indent="0">
              <a:buNone/>
            </a:pPr>
            <a:r>
              <a:rPr lang="en-US" dirty="0"/>
              <a:t>	As a _____ I need to _____ so that _____</a:t>
            </a:r>
          </a:p>
          <a:p>
            <a:endParaRPr lang="en-US" dirty="0"/>
          </a:p>
          <a:p>
            <a:r>
              <a:rPr lang="en-US" dirty="0"/>
              <a:t>What is an Acceptance Criteria?</a:t>
            </a:r>
          </a:p>
          <a:p>
            <a:pPr lvl="1"/>
            <a:r>
              <a:rPr lang="en-US" dirty="0"/>
              <a:t>Sometime defines the Minimum Viable Product</a:t>
            </a:r>
          </a:p>
          <a:p>
            <a:pPr marL="457200" lvl="1" indent="0">
              <a:buNone/>
            </a:pPr>
            <a:r>
              <a:rPr lang="en-US" dirty="0"/>
              <a:t>The “least” the Client will accept as completion of the job. </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69</a:t>
            </a:fld>
            <a:endParaRPr lang="en-US" sz="1200" dirty="0"/>
          </a:p>
        </p:txBody>
      </p:sp>
      <p:sp>
        <p:nvSpPr>
          <p:cNvPr id="4" name="TextBox 3">
            <a:extLst>
              <a:ext uri="{FF2B5EF4-FFF2-40B4-BE49-F238E27FC236}">
                <a16:creationId xmlns:a16="http://schemas.microsoft.com/office/drawing/2014/main" id="{B43D726E-9092-037E-FF56-D8CD1AD0C1DC}"/>
              </a:ext>
            </a:extLst>
          </p:cNvPr>
          <p:cNvSpPr txBox="1"/>
          <p:nvPr/>
        </p:nvSpPr>
        <p:spPr>
          <a:xfrm>
            <a:off x="2712721" y="5681137"/>
            <a:ext cx="4552950" cy="830997"/>
          </a:xfrm>
          <a:prstGeom prst="rect">
            <a:avLst/>
          </a:prstGeom>
          <a:noFill/>
          <a:ln w="28575">
            <a:solidFill>
              <a:srgbClr val="C00000"/>
            </a:solidFill>
          </a:ln>
        </p:spPr>
        <p:txBody>
          <a:bodyPr wrap="square" rtlCol="0">
            <a:spAutoFit/>
          </a:bodyPr>
          <a:lstStyle/>
          <a:p>
            <a:r>
              <a:rPr lang="en-US" sz="2400" b="1" dirty="0"/>
              <a:t>Additional tools to define what will be acceptable to Client</a:t>
            </a:r>
          </a:p>
        </p:txBody>
      </p:sp>
    </p:spTree>
    <p:extLst>
      <p:ext uri="{BB962C8B-B14F-4D97-AF65-F5344CB8AC3E}">
        <p14:creationId xmlns:p14="http://schemas.microsoft.com/office/powerpoint/2010/main" val="45503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lstStyle/>
          <a:p>
            <a:r>
              <a:rPr lang="en-US" dirty="0"/>
              <a:t>Empathize with your Client</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70</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2554545"/>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customer needs&#10;&#10;Description automatically generated with medium confidence">
            <a:extLst>
              <a:ext uri="{FF2B5EF4-FFF2-40B4-BE49-F238E27FC236}">
                <a16:creationId xmlns:a16="http://schemas.microsoft.com/office/drawing/2014/main" id="{37081E11-DC8C-76C3-BDAE-F0165A2FC5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5237"/>
            <a:ext cx="9144000" cy="6001789"/>
          </a:xfrm>
          <a:prstGeom prst="rect">
            <a:avLst/>
          </a:prstGeom>
        </p:spPr>
      </p:pic>
      <p:sp>
        <p:nvSpPr>
          <p:cNvPr id="131" name="Rectangle 7"/>
          <p:cNvSpPr/>
          <p:nvPr/>
        </p:nvSpPr>
        <p:spPr>
          <a:xfrm>
            <a:off x="1255421" y="5822673"/>
            <a:ext cx="7156350" cy="10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2" name="TextBox 8"/>
          <p:cNvSpPr/>
          <p:nvPr/>
        </p:nvSpPr>
        <p:spPr>
          <a:xfrm>
            <a:off x="740349" y="5631616"/>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57200" y="1867336"/>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84493" y="5741793"/>
            <a:ext cx="3409635" cy="646331"/>
          </a:xfrm>
          <a:prstGeom prst="rect">
            <a:avLst/>
          </a:prstGeom>
          <a:noFill/>
        </p:spPr>
        <p:txBody>
          <a:bodyPr wrap="square" rtlCol="0">
            <a:spAutoFit/>
          </a:bodyPr>
          <a:lstStyle/>
          <a:p>
            <a:r>
              <a:rPr lang="en-US" dirty="0"/>
              <a:t>Note – Key IED Course Materials in Capstone Support wiki.</a:t>
            </a:r>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71</a:t>
            </a:fld>
            <a:endParaRPr lang="en-US" dirty="0"/>
          </a:p>
        </p:txBody>
      </p:sp>
      <p:sp>
        <p:nvSpPr>
          <p:cNvPr id="11" name="Title 1">
            <a:extLst>
              <a:ext uri="{FF2B5EF4-FFF2-40B4-BE49-F238E27FC236}">
                <a16:creationId xmlns:a16="http://schemas.microsoft.com/office/drawing/2014/main" id="{805CF73C-5EB5-4227-A651-E2567A9A8E7C}"/>
              </a:ext>
            </a:extLst>
          </p:cNvPr>
          <p:cNvSpPr txBox="1">
            <a:spLocks/>
          </p:cNvSpPr>
          <p:nvPr/>
        </p:nvSpPr>
        <p:spPr>
          <a:xfrm>
            <a:off x="457200" y="45996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Developing Customer Needs</a:t>
            </a:r>
            <a:endParaRPr lang="en-US" dirty="0"/>
          </a:p>
        </p:txBody>
      </p:sp>
    </p:spTree>
    <p:extLst>
      <p:ext uri="{BB962C8B-B14F-4D97-AF65-F5344CB8AC3E}">
        <p14:creationId xmlns:p14="http://schemas.microsoft.com/office/powerpoint/2010/main" val="122928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72</a:t>
            </a:fld>
            <a:endParaRPr lang="en-US" dirty="0"/>
          </a:p>
        </p:txBody>
      </p:sp>
    </p:spTree>
    <p:extLst>
      <p:ext uri="{BB962C8B-B14F-4D97-AF65-F5344CB8AC3E}">
        <p14:creationId xmlns:p14="http://schemas.microsoft.com/office/powerpoint/2010/main" val="3707131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0689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304800"/>
            <a:ext cx="7886700" cy="882440"/>
          </a:xfrm>
        </p:spPr>
        <p:txBody>
          <a:bodyPr/>
          <a:lstStyle/>
          <a:p>
            <a:r>
              <a:rPr lang="en-US" dirty="0"/>
              <a:t>Action Items / Meeting Prep</a:t>
            </a:r>
            <a:br>
              <a:rPr lang="en-US" dirty="0"/>
            </a:br>
            <a:r>
              <a:rPr lang="en-US" sz="1800" dirty="0"/>
              <a:t>(what you might call homework, to be completed </a:t>
            </a:r>
            <a:r>
              <a:rPr lang="en-US" sz="1800" b="1" dirty="0"/>
              <a:t>BEFORE Day 4</a:t>
            </a:r>
            <a:r>
              <a:rPr lang="en-US" sz="1800" dirty="0"/>
              <a:t>)</a:t>
            </a:r>
          </a:p>
        </p:txBody>
      </p:sp>
      <p:grpSp>
        <p:nvGrpSpPr>
          <p:cNvPr id="4" name="Group 3">
            <a:extLst>
              <a:ext uri="{FF2B5EF4-FFF2-40B4-BE49-F238E27FC236}">
                <a16:creationId xmlns:a16="http://schemas.microsoft.com/office/drawing/2014/main" id="{B04B026D-640C-6C74-9E38-71D66176F0AF}"/>
              </a:ext>
            </a:extLst>
          </p:cNvPr>
          <p:cNvGrpSpPr/>
          <p:nvPr/>
        </p:nvGrpSpPr>
        <p:grpSpPr>
          <a:xfrm>
            <a:off x="37861" y="1102809"/>
            <a:ext cx="8930476" cy="4652382"/>
            <a:chOff x="23024" y="1748418"/>
            <a:chExt cx="8930476" cy="4652382"/>
          </a:xfrm>
        </p:grpSpPr>
        <p:sp>
          <p:nvSpPr>
            <p:cNvPr id="10" name="Content Placeholder 2"/>
            <p:cNvSpPr txBox="1">
              <a:spLocks/>
            </p:cNvSpPr>
            <p:nvPr/>
          </p:nvSpPr>
          <p:spPr>
            <a:xfrm>
              <a:off x="1045640" y="1748418"/>
              <a:ext cx="7886700" cy="601069"/>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ea typeface="+mn-lt"/>
                  <a:cs typeface="Calibri" panose="020F0502020204030204"/>
                </a:rPr>
                <a:t>Post Team Standards Agreement to Wiki  </a:t>
              </a:r>
              <a:r>
                <a:rPr lang="en-US" sz="1600" b="1" dirty="0">
                  <a:solidFill>
                    <a:prstClr val="black"/>
                  </a:solidFill>
                  <a:ea typeface="+mn-lt"/>
                  <a:cs typeface="Calibri" panose="020F0502020204030204"/>
                </a:rPr>
                <a:t>before</a:t>
              </a:r>
              <a:r>
                <a:rPr lang="en-US" sz="1600" dirty="0">
                  <a:solidFill>
                    <a:prstClr val="black"/>
                  </a:solidFill>
                  <a:ea typeface="+mn-lt"/>
                  <a:cs typeface="Calibri" panose="020F0502020204030204"/>
                </a:rPr>
                <a:t> Day 6</a:t>
              </a:r>
              <a:endParaRPr lang="en-US" sz="16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349487"/>
              <a:ext cx="7886700" cy="4051313"/>
            </a:xfrm>
            <a:prstGeom prst="rect">
              <a:avLst/>
            </a:prstGeom>
            <a:solidFill>
              <a:schemeClr val="accent6">
                <a:lumMod val="20000"/>
                <a:lumOff val="80000"/>
              </a:schemeClr>
            </a:solidFill>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Client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Client. They are not the team's "spokesperson" at meetings, conference calls, on/off site meetings,  etc.</a:t>
              </a:r>
            </a:p>
            <a:p>
              <a:pPr marL="171450" indent="-171450" defTabSz="685800">
                <a:spcBef>
                  <a:spcPts val="750"/>
                </a:spcBef>
              </a:pPr>
              <a:r>
                <a:rPr lang="en-US" sz="2000" dirty="0">
                  <a:solidFill>
                    <a:prstClr val="black"/>
                  </a:solidFill>
                  <a:latin typeface="Calibri" panose="020F0502020204030204"/>
                </a:rPr>
                <a:t>Watch Intro to EDN video (5 min) for a general understanding of system usage</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2"/>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 to learn how to take good meeting minutes</a:t>
              </a: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meeting minutes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ONLY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4"/>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Jan 29/26</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5"/>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Orientation-4.0 </a:t>
              </a:r>
            </a:p>
            <a:p>
              <a:pPr marL="628650" lvl="1" indent="-285750" defTabSz="685800">
                <a:spcBef>
                  <a:spcPts val="750"/>
                </a:spcBef>
              </a:pPr>
              <a:r>
                <a:rPr lang="en-US" sz="2100" dirty="0">
                  <a:solidFill>
                    <a:prstClr val="black"/>
                  </a:solidFill>
                  <a:ea typeface="+mn-lt"/>
                  <a:cs typeface="Calibri" panose="020F0502020204030204"/>
                </a:rPr>
                <a:t>Instructions</a:t>
              </a:r>
              <a:r>
                <a:rPr lang="en-US" sz="2300" dirty="0">
                  <a:solidFill>
                    <a:prstClr val="black"/>
                  </a:solidFill>
                  <a:ea typeface="+mn-lt"/>
                  <a:cs typeface="Calibri" panose="020F0502020204030204"/>
                </a:rPr>
                <a:t> - </a:t>
              </a:r>
              <a:r>
                <a:rPr lang="en-US" sz="1300" dirty="0">
                  <a:solidFill>
                    <a:prstClr val="black"/>
                  </a:solidFill>
                  <a:ea typeface="+mn-lt"/>
                  <a:cs typeface="Calibri" panose="020F0502020204030204"/>
                  <a:hlinkClick r:id="rId6"/>
                </a:rPr>
                <a:t>https://designlab.eng.rpi.edu/edn/projects/capstone-support-dev/repository/112/raw/Course%20Documents/RMPL%20Safety%20Module%20Completion%20Instructions-Percipio%20.pdf</a:t>
              </a:r>
              <a:endParaRPr lang="en-US" sz="1300" dirty="0">
                <a:solidFill>
                  <a:prstClr val="black"/>
                </a:solidFill>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Post completed safety certificate in a thread in the Project Management Forum </a:t>
              </a:r>
            </a:p>
          </p:txBody>
        </p:sp>
        <p:sp>
          <p:nvSpPr>
            <p:cNvPr id="9" name="Oval 8"/>
            <p:cNvSpPr/>
            <p:nvPr/>
          </p:nvSpPr>
          <p:spPr>
            <a:xfrm>
              <a:off x="65955" y="18288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38100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B1C6D4B-4A46-B261-A10B-FA5FB42821F0}"/>
              </a:ext>
            </a:extLst>
          </p:cNvPr>
          <p:cNvGrpSpPr/>
          <p:nvPr/>
        </p:nvGrpSpPr>
        <p:grpSpPr>
          <a:xfrm>
            <a:off x="137395" y="5653611"/>
            <a:ext cx="8830942" cy="804320"/>
            <a:chOff x="101398" y="1066800"/>
            <a:chExt cx="8830942" cy="804320"/>
          </a:xfrm>
        </p:grpSpPr>
        <p:sp>
          <p:nvSpPr>
            <p:cNvPr id="8" name="Content Placeholder 2"/>
            <p:cNvSpPr txBox="1">
              <a:spLocks/>
            </p:cNvSpPr>
            <p:nvPr/>
          </p:nvSpPr>
          <p:spPr>
            <a:xfrm>
              <a:off x="1045640" y="1147350"/>
              <a:ext cx="7886700" cy="723770"/>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Continue posting Needs and Requirements to Background Info Forum thread</a:t>
              </a:r>
            </a:p>
          </p:txBody>
        </p:sp>
        <p:sp>
          <p:nvSpPr>
            <p:cNvPr id="13" name="Rectangle 12"/>
            <p:cNvSpPr/>
            <p:nvPr/>
          </p:nvSpPr>
          <p:spPr>
            <a:xfrm>
              <a:off x="101398" y="106680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9" name="TextBox 8"/>
          <p:cNvSpPr txBox="1"/>
          <p:nvPr/>
        </p:nvSpPr>
        <p:spPr>
          <a:xfrm>
            <a:off x="88368" y="570845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8" name="Picture 7" descr="A screenshot of a project management&#10;&#10;Description automatically generated">
            <a:extLst>
              <a:ext uri="{FF2B5EF4-FFF2-40B4-BE49-F238E27FC236}">
                <a16:creationId xmlns:a16="http://schemas.microsoft.com/office/drawing/2014/main" id="{4D55962F-81A9-62A3-8FB9-72F9A0C3CF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106" y="1607500"/>
            <a:ext cx="6347786" cy="410095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25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879068"/>
            <a:ext cx="8203367" cy="646331"/>
          </a:xfrm>
          <a:prstGeom prst="rect">
            <a:avLst/>
          </a:prstGeom>
        </p:spPr>
        <p:txBody>
          <a:bodyPr wrap="square">
            <a:spAutoFit/>
          </a:bodyPr>
          <a:lstStyle/>
          <a:p>
            <a:pPr algn="ctr"/>
            <a:r>
              <a:rPr lang="en-US" dirty="0"/>
              <a:t>Reference: IED Textbook: Product Design and Development, Ulrich, Eppinger, and Yang</a:t>
            </a:r>
          </a:p>
          <a:p>
            <a:pPr algn="ctr"/>
            <a:r>
              <a:rPr lang="en-US" dirty="0"/>
              <a:t>Product Specification</a:t>
            </a:r>
          </a:p>
        </p:txBody>
      </p:sp>
    </p:spTree>
    <p:extLst>
      <p:ext uri="{BB962C8B-B14F-4D97-AF65-F5344CB8AC3E}">
        <p14:creationId xmlns:p14="http://schemas.microsoft.com/office/powerpoint/2010/main" val="145166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a:t>
            </a:r>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Tree>
    <p:extLst>
      <p:ext uri="{BB962C8B-B14F-4D97-AF65-F5344CB8AC3E}">
        <p14:creationId xmlns:p14="http://schemas.microsoft.com/office/powerpoint/2010/main" val="1038072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6067425" y="2606391"/>
            <a:ext cx="2476500" cy="1244090"/>
          </a:xfrm>
          <a:prstGeom prst="rect">
            <a:avLst/>
          </a:prstGeom>
        </p:spPr>
      </p:pic>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Work</a:t>
            </a:r>
          </a:p>
        </p:txBody>
      </p:sp>
      <p:sp>
        <p:nvSpPr>
          <p:cNvPr id="3" name="Content Placeholder 2"/>
          <p:cNvSpPr>
            <a:spLocks noGrp="1"/>
          </p:cNvSpPr>
          <p:nvPr>
            <p:ph idx="1"/>
          </p:nvPr>
        </p:nvSpPr>
        <p:spPr/>
        <p:txBody>
          <a:bodyPr>
            <a:normAutofit/>
          </a:bodyPr>
          <a:lstStyle/>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BEDE-2156-B6E2-1D51-39446EC5FA62}"/>
              </a:ext>
            </a:extLst>
          </p:cNvPr>
          <p:cNvSpPr>
            <a:spLocks noGrp="1"/>
          </p:cNvSpPr>
          <p:nvPr>
            <p:ph type="title"/>
          </p:nvPr>
        </p:nvSpPr>
        <p:spPr/>
        <p:txBody>
          <a:bodyPr/>
          <a:lstStyle/>
          <a:p>
            <a:r>
              <a:rPr lang="en-US" dirty="0"/>
              <a:t>Requirements for your Customer Needs</a:t>
            </a:r>
          </a:p>
        </p:txBody>
      </p:sp>
      <p:sp>
        <p:nvSpPr>
          <p:cNvPr id="3" name="Content Placeholder 2">
            <a:extLst>
              <a:ext uri="{FF2B5EF4-FFF2-40B4-BE49-F238E27FC236}">
                <a16:creationId xmlns:a16="http://schemas.microsoft.com/office/drawing/2014/main" id="{7AA0C0F2-B378-565F-C970-033E5C1F2AB1}"/>
              </a:ext>
            </a:extLst>
          </p:cNvPr>
          <p:cNvSpPr>
            <a:spLocks noGrp="1"/>
          </p:cNvSpPr>
          <p:nvPr>
            <p:ph idx="1"/>
          </p:nvPr>
        </p:nvSpPr>
        <p:spPr/>
        <p:txBody>
          <a:bodyPr/>
          <a:lstStyle/>
          <a:p>
            <a:pPr marL="0" indent="0">
              <a:buNone/>
            </a:pPr>
            <a:r>
              <a:rPr lang="en-US" dirty="0"/>
              <a:t>For All Projects</a:t>
            </a:r>
          </a:p>
          <a:p>
            <a:r>
              <a:rPr lang="en-US" dirty="0"/>
              <a:t>Add measurable requirements for your needs</a:t>
            </a:r>
          </a:p>
          <a:p>
            <a:r>
              <a:rPr lang="en-US" dirty="0"/>
              <a:t>Continue to generate project questions as you go</a:t>
            </a:r>
          </a:p>
          <a:p>
            <a:endParaRPr lang="en-US" dirty="0"/>
          </a:p>
          <a:p>
            <a:endParaRPr lang="en-US" dirty="0"/>
          </a:p>
          <a:p>
            <a:pPr marL="0" indent="0">
              <a:buNone/>
            </a:pPr>
            <a:r>
              <a:rPr lang="en-US" dirty="0"/>
              <a:t>For Software Projects</a:t>
            </a:r>
          </a:p>
          <a:p>
            <a:r>
              <a:rPr lang="en-US"/>
              <a:t>Generate and document User </a:t>
            </a:r>
            <a:r>
              <a:rPr lang="en-US" dirty="0"/>
              <a:t>Stories</a:t>
            </a:r>
          </a:p>
        </p:txBody>
      </p:sp>
      <p:sp>
        <p:nvSpPr>
          <p:cNvPr id="4" name="Slide Number Placeholder 3">
            <a:extLst>
              <a:ext uri="{FF2B5EF4-FFF2-40B4-BE49-F238E27FC236}">
                <a16:creationId xmlns:a16="http://schemas.microsoft.com/office/drawing/2014/main" id="{5433A784-C459-BB80-0D19-6A7B1AB00108}"/>
              </a:ext>
            </a:extLst>
          </p:cNvPr>
          <p:cNvSpPr>
            <a:spLocks noGrp="1"/>
          </p:cNvSpPr>
          <p:nvPr>
            <p:ph type="sldNum" sz="quarter" idx="12"/>
          </p:nvPr>
        </p:nvSpPr>
        <p:spPr/>
        <p:txBody>
          <a:bodyPr/>
          <a:lstStyle/>
          <a:p>
            <a:fld id="{028FE254-016A-4E51-98AE-D4B4E3F12C32}" type="slidenum">
              <a:rPr lang="en-US" smtClean="0"/>
              <a:t>86</a:t>
            </a:fld>
            <a:endParaRPr lang="en-US" dirty="0"/>
          </a:p>
        </p:txBody>
      </p:sp>
      <p:sp>
        <p:nvSpPr>
          <p:cNvPr id="5" name="TextBox 4">
            <a:extLst>
              <a:ext uri="{FF2B5EF4-FFF2-40B4-BE49-F238E27FC236}">
                <a16:creationId xmlns:a16="http://schemas.microsoft.com/office/drawing/2014/main" id="{2711EC17-3671-719F-2AE1-125E60AC3727}"/>
              </a:ext>
            </a:extLst>
          </p:cNvPr>
          <p:cNvSpPr txBox="1"/>
          <p:nvPr/>
        </p:nvSpPr>
        <p:spPr>
          <a:xfrm>
            <a:off x="5801418" y="5620326"/>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9453796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sz="2400" dirty="0">
                <a:cs typeface="Calibri"/>
              </a:rPr>
              <a:t>Day 5 will focus on Concept Generation</a:t>
            </a:r>
          </a:p>
          <a:p>
            <a:pPr marL="0" indent="0">
              <a:buNone/>
            </a:pPr>
            <a:endParaRPr lang="en-US" sz="2400" dirty="0">
              <a:cs typeface="Calibri"/>
            </a:endParaRPr>
          </a:p>
          <a:p>
            <a:pPr lvl="1"/>
            <a:r>
              <a:rPr lang="en-US" sz="2000" dirty="0">
                <a:cs typeface="Calibri"/>
              </a:rPr>
              <a:t>Now that teams have had time to identify the Client Needs and corresponding Engineering Requirements associated with their projects, it is time to identify potential concepts to address them.</a:t>
            </a:r>
          </a:p>
          <a:p>
            <a:pPr lvl="1"/>
            <a:endParaRPr lang="en-US" sz="2000" dirty="0">
              <a:cs typeface="Calibri"/>
            </a:endParaRPr>
          </a:p>
          <a:p>
            <a:pPr lvl="1"/>
            <a:r>
              <a:rPr lang="en-US" sz="2000" dirty="0">
                <a:cs typeface="Calibri"/>
              </a:rPr>
              <a:t>The Concept Generation activity during the Day 5 on-site meeting will utilize the ideation (Post-It Note) process that we have used previously.</a:t>
            </a:r>
          </a:p>
          <a:p>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5</a:t>
            </a:r>
            <a:r>
              <a:rPr lang="en-US" sz="1800" dirty="0"/>
              <a:t>)</a:t>
            </a:r>
          </a:p>
        </p:txBody>
      </p:sp>
      <p:grpSp>
        <p:nvGrpSpPr>
          <p:cNvPr id="4" name="Group 3">
            <a:extLst>
              <a:ext uri="{FF2B5EF4-FFF2-40B4-BE49-F238E27FC236}">
                <a16:creationId xmlns:a16="http://schemas.microsoft.com/office/drawing/2014/main" id="{DE243860-9E6E-A654-614F-D9B069B24B7A}"/>
              </a:ext>
            </a:extLst>
          </p:cNvPr>
          <p:cNvGrpSpPr/>
          <p:nvPr/>
        </p:nvGrpSpPr>
        <p:grpSpPr>
          <a:xfrm>
            <a:off x="228600" y="900295"/>
            <a:ext cx="7945429" cy="3993373"/>
            <a:chOff x="305868" y="2331227"/>
            <a:chExt cx="7945429" cy="3993373"/>
          </a:xfrm>
        </p:grpSpPr>
        <p:sp>
          <p:nvSpPr>
            <p:cNvPr id="10" name="Content Placeholder 2"/>
            <p:cNvSpPr txBox="1">
              <a:spLocks/>
            </p:cNvSpPr>
            <p:nvPr/>
          </p:nvSpPr>
          <p:spPr>
            <a:xfrm>
              <a:off x="1519989" y="2352563"/>
              <a:ext cx="6731308" cy="1060801"/>
            </a:xfrm>
            <a:prstGeom prst="rect">
              <a:avLst/>
            </a:prstGeom>
            <a:solidFill>
              <a:schemeClr val="accent1">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Team Development / Design Process Refresher</a:t>
              </a:r>
            </a:p>
            <a:p>
              <a:pPr marL="171450" indent="-171450" defTabSz="685800">
                <a:spcBef>
                  <a:spcPts val="750"/>
                </a:spcBef>
              </a:pPr>
              <a:r>
                <a:rPr lang="en-US" sz="2000" dirty="0">
                  <a:solidFill>
                    <a:prstClr val="black"/>
                  </a:solidFill>
                  <a:ea typeface="+mn-lt"/>
                  <a:cs typeface="Calibri" panose="020F0502020204030204"/>
                </a:rPr>
                <a:t>Post Team Standards Agreement to Wiki  </a:t>
              </a:r>
              <a:r>
                <a:rPr lang="en-US" sz="2000" b="1" dirty="0">
                  <a:solidFill>
                    <a:prstClr val="black"/>
                  </a:solidFill>
                  <a:ea typeface="+mn-lt"/>
                  <a:cs typeface="Calibri" panose="020F0502020204030204"/>
                </a:rPr>
                <a:t>before Day 6 </a:t>
              </a:r>
              <a:r>
                <a:rPr lang="en-US" sz="2000" dirty="0">
                  <a:solidFill>
                    <a:prstClr val="black"/>
                  </a:solidFill>
                  <a:ea typeface="+mn-lt"/>
                  <a:cs typeface="Calibri" panose="020F0502020204030204"/>
                </a:rPr>
                <a:t>[1/29 or 1/26]</a:t>
              </a:r>
            </a:p>
            <a:p>
              <a:pPr marL="171450" indent="-171450" defTabSz="685800">
                <a:spcBef>
                  <a:spcPts val="750"/>
                </a:spcBef>
              </a:pPr>
              <a:r>
                <a:rPr lang="en-US" sz="2000" dirty="0">
                  <a:solidFill>
                    <a:prstClr val="black"/>
                  </a:solidFill>
                  <a:ea typeface="+mn-lt"/>
                  <a:cs typeface="Calibri" panose="020F0502020204030204"/>
                </a:rPr>
                <a:t>Watch Concept Generation video (9 min) in preparation for Concept Generation on-site exercise</a:t>
              </a:r>
            </a:p>
            <a:p>
              <a:pPr marL="514350" lvl="1" indent="-171450" defTabSz="685800">
                <a:spcBef>
                  <a:spcPts val="375"/>
                </a:spcBef>
              </a:pPr>
              <a:r>
                <a:rPr lang="en-US" sz="1600" dirty="0">
                  <a:solidFill>
                    <a:prstClr val="black"/>
                  </a:solidFill>
                  <a:ea typeface="+mn-lt"/>
                  <a:cs typeface="Calibri" panose="020F0502020204030204"/>
                  <a:hlinkClick r:id="rId2"/>
                </a:rPr>
                <a:t>https://mediasite.mms.rpi.edu/mediasite/Play/d78db44fd9f7424b9d8f4c72857f84371d</a:t>
              </a:r>
              <a:r>
                <a:rPr lang="en-US" sz="1600" dirty="0">
                  <a:solidFill>
                    <a:prstClr val="black"/>
                  </a:solidFill>
                  <a:ea typeface="+mn-lt"/>
                  <a:cs typeface="Calibri" panose="020F0502020204030204"/>
                </a:rPr>
                <a:t>  </a:t>
              </a:r>
              <a:endParaRPr lang="en-US" sz="1600" dirty="0">
                <a:solidFill>
                  <a:prstClr val="black"/>
                </a:solidFill>
                <a:latin typeface="Calibri" panose="020F0502020204030204"/>
                <a:ea typeface="+mn-lt"/>
                <a:cs typeface="Calibri" panose="020F0502020204030204"/>
              </a:endParaRPr>
            </a:p>
            <a:p>
              <a:pPr marL="171450" indent="-171450" defTabSz="685800">
                <a:spcBef>
                  <a:spcPts val="750"/>
                </a:spcBef>
              </a:pP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19989" y="3415216"/>
              <a:ext cx="6731308" cy="2909384"/>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ea typeface="+mn-lt"/>
                  <a:cs typeface="Calibri" panose="020F0502020204030204"/>
                </a:rPr>
                <a:t>Contact your PE if you are having trouble installing or using subversion</a:t>
              </a:r>
            </a:p>
            <a:p>
              <a:pPr marL="628650" lvl="1" indent="-171450" defTabSz="685800">
                <a:spcBef>
                  <a:spcPts val="750"/>
                </a:spcBef>
              </a:pPr>
              <a:r>
                <a:rPr lang="en-US" sz="1000" dirty="0">
                  <a:solidFill>
                    <a:prstClr val="black"/>
                  </a:solidFill>
                  <a:ea typeface="+mn-lt"/>
                  <a:cs typeface="Calibri" panose="020F0502020204030204"/>
                  <a:hlinkClick r:id="rId3"/>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Day 6 [1/29 or 1/26] </a:t>
              </a:r>
              <a:r>
                <a:rPr lang="en-US" sz="1400" dirty="0">
                  <a:solidFill>
                    <a:prstClr val="black"/>
                  </a:solidFill>
                  <a:latin typeface="Calibri" panose="020F0502020204030204"/>
                  <a:ea typeface="+mn-lt"/>
                  <a:cs typeface="Calibri" panose="020F0502020204030204"/>
                </a:rPr>
                <a:t> </a:t>
              </a:r>
              <a:endParaRPr lang="en-US" sz="1400" dirty="0">
                <a:solidFill>
                  <a:prstClr val="black"/>
                </a:solidFill>
                <a:ea typeface="+mn-lt"/>
                <a:cs typeface="Calibri" panose="020F0502020204030204"/>
              </a:endParaRPr>
            </a:p>
            <a:p>
              <a:pPr marL="514350" lvl="1"/>
              <a:r>
                <a:rPr lang="en-US" sz="1300" u="sng" dirty="0">
                  <a:hlinkClick r:id="rId4"/>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4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5"/>
                </a:rPr>
                <a:t>https://designlab.eng.rpi.edu/edn/projects/capstone-support-dev/repository/112/raw/Course%20Documents/RMPL%20Safety%20Module%20Completion%20Instructions-Percipio%20.pdf</a:t>
              </a:r>
              <a:endParaRPr lang="en-US" sz="10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a:t>
              </a:r>
            </a:p>
            <a:p>
              <a:pPr marL="57150" indent="-214313" defTabSz="685800">
                <a:spcBef>
                  <a:spcPts val="375"/>
                </a:spcBef>
              </a:pPr>
              <a:r>
                <a:rPr lang="en-US" sz="1400" dirty="0">
                  <a:solidFill>
                    <a:prstClr val="black"/>
                  </a:solidFill>
                  <a:ea typeface="+mn-lt"/>
                  <a:cs typeface="Calibri" panose="020F0502020204030204"/>
                </a:rPr>
                <a:t>Post minutes from Client Meeting to Project Management forum</a:t>
              </a:r>
              <a:endParaRPr lang="en-US" sz="1000" dirty="0">
                <a:solidFill>
                  <a:prstClr val="black"/>
                </a:solidFill>
                <a:ea typeface="+mn-lt"/>
                <a:cs typeface="Calibri" panose="020F0502020204030204"/>
              </a:endParaRPr>
            </a:p>
          </p:txBody>
        </p:sp>
        <p:sp>
          <p:nvSpPr>
            <p:cNvPr id="9" name="Oval 8"/>
            <p:cNvSpPr/>
            <p:nvPr/>
          </p:nvSpPr>
          <p:spPr>
            <a:xfrm>
              <a:off x="354835" y="2331227"/>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16825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0965D68-03A1-CDC8-92F7-A7EEA2497592}"/>
              </a:ext>
            </a:extLst>
          </p:cNvPr>
          <p:cNvGrpSpPr/>
          <p:nvPr/>
        </p:nvGrpSpPr>
        <p:grpSpPr>
          <a:xfrm>
            <a:off x="325199" y="4893668"/>
            <a:ext cx="7848830" cy="1721970"/>
            <a:chOff x="402467" y="921631"/>
            <a:chExt cx="7848830" cy="1721970"/>
          </a:xfrm>
        </p:grpSpPr>
        <p:sp>
          <p:nvSpPr>
            <p:cNvPr id="8" name="Content Placeholder 2"/>
            <p:cNvSpPr txBox="1">
              <a:spLocks/>
            </p:cNvSpPr>
            <p:nvPr/>
          </p:nvSpPr>
          <p:spPr>
            <a:xfrm>
              <a:off x="1519989" y="921631"/>
              <a:ext cx="6731308" cy="1721970"/>
            </a:xfrm>
            <a:prstGeom prst="rect">
              <a:avLst/>
            </a:prstGeom>
            <a:solidFill>
              <a:schemeClr val="accent4">
                <a:lumMod val="20000"/>
                <a:lumOff val="80000"/>
              </a:schemeClr>
            </a:solidFill>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171450" indent="-171450" defTabSz="685800">
                <a:lnSpc>
                  <a:spcPct val="100000"/>
                </a:lnSpc>
                <a:spcBef>
                  <a:spcPts val="600"/>
                </a:spcBef>
              </a:pPr>
              <a:r>
                <a:rPr lang="en-US" sz="1400" dirty="0">
                  <a:latin typeface="Calibri" panose="020F0502020204030204"/>
                  <a:cs typeface="Calibri"/>
                </a:rPr>
                <a:t>Evaluate your current Needs &amp; Requirements workbook against the rubric</a:t>
              </a:r>
            </a:p>
            <a:p>
              <a:pPr marL="628650" lvl="1" indent="-171450" defTabSz="685800">
                <a:lnSpc>
                  <a:spcPct val="100000"/>
                </a:lnSpc>
                <a:spcBef>
                  <a:spcPts val="600"/>
                </a:spcBef>
              </a:pPr>
              <a:r>
                <a:rPr lang="en-US" sz="1050" dirty="0">
                  <a:latin typeface="Calibri" panose="020F0502020204030204"/>
                  <a:cs typeface="Calibri"/>
                  <a:hlinkClick r:id="rId6"/>
                </a:rPr>
                <a:t>https://designlab.eng.rpi.edu/edn/projects/capstone-support-dev/repository/112/entry/Rubrics/Needs%20and%20Requirements%20rubric.docx</a:t>
              </a:r>
              <a:r>
                <a:rPr lang="en-US" sz="1050" dirty="0">
                  <a:latin typeface="Calibri" panose="020F0502020204030204"/>
                  <a:cs typeface="Calibri"/>
                </a:rPr>
                <a:t> </a:t>
              </a:r>
            </a:p>
            <a:p>
              <a:pPr marL="628650" lvl="1" indent="-171450" defTabSz="685800">
                <a:lnSpc>
                  <a:spcPct val="100000"/>
                </a:lnSpc>
                <a:spcBef>
                  <a:spcPts val="600"/>
                </a:spcBef>
              </a:pPr>
              <a:r>
                <a:rPr lang="en-US" sz="1050" dirty="0">
                  <a:latin typeface="Calibri" panose="020F0502020204030204"/>
                  <a:cs typeface="Calibri"/>
                </a:rPr>
                <a:t>Each team member shall post their observations/comments in the Needs &amp; Requirements Design Forum Thread</a:t>
              </a:r>
            </a:p>
            <a:p>
              <a:pPr marL="628650" lvl="1" indent="-171450" defTabSz="685800">
                <a:lnSpc>
                  <a:spcPct val="100000"/>
                </a:lnSpc>
                <a:spcBef>
                  <a:spcPts val="600"/>
                </a:spcBef>
              </a:pPr>
              <a:r>
                <a:rPr lang="en-US" sz="1050" dirty="0">
                  <a:solidFill>
                    <a:prstClr val="black"/>
                  </a:solidFill>
                  <a:latin typeface="Calibri" panose="020F0502020204030204"/>
                  <a:ea typeface="+mn-lt"/>
                  <a:cs typeface="Calibri" panose="020F0502020204030204"/>
                </a:rPr>
                <a:t>Update Needs/</a:t>
              </a:r>
              <a:r>
                <a:rPr lang="en-US" sz="1050" dirty="0" err="1">
                  <a:solidFill>
                    <a:prstClr val="black"/>
                  </a:solidFill>
                  <a:latin typeface="Calibri" panose="020F0502020204030204"/>
                  <a:ea typeface="+mn-lt"/>
                  <a:cs typeface="Calibri" panose="020F0502020204030204"/>
                </a:rPr>
                <a:t>Reqs</a:t>
              </a:r>
              <a:r>
                <a:rPr lang="en-US" sz="1050" dirty="0">
                  <a:solidFill>
                    <a:prstClr val="black"/>
                  </a:solidFill>
                  <a:latin typeface="Calibri" panose="020F0502020204030204"/>
                  <a:ea typeface="+mn-lt"/>
                  <a:cs typeface="Calibri" panose="020F0502020204030204"/>
                </a:rPr>
                <a:t> Workbook based on feedback and post to Repository</a:t>
              </a:r>
            </a:p>
            <a:p>
              <a:pPr marL="171450" indent="-171450" defTabSz="685800">
                <a:lnSpc>
                  <a:spcPct val="100000"/>
                </a:lnSpc>
                <a:spcBef>
                  <a:spcPts val="600"/>
                </a:spcBef>
              </a:pPr>
              <a:r>
                <a:rPr lang="en-US" sz="1450" dirty="0">
                  <a:solidFill>
                    <a:prstClr val="black"/>
                  </a:solidFill>
                  <a:latin typeface="Calibri" panose="020F0502020204030204"/>
                  <a:ea typeface="+mn-lt"/>
                  <a:cs typeface="Calibri" panose="020F0502020204030204"/>
                </a:rPr>
                <a:t>Post results of product Benchmarking to Background Info forum</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89</a:t>
            </a:fld>
            <a:endParaRPr lang="en-US" sz="1200" dirty="0"/>
          </a:p>
        </p:txBody>
      </p:sp>
      <p:sp>
        <p:nvSpPr>
          <p:cNvPr id="15" name="Callout: Bent Line with Border and Accent Bar 14">
            <a:extLst>
              <a:ext uri="{FF2B5EF4-FFF2-40B4-BE49-F238E27FC236}">
                <a16:creationId xmlns:a16="http://schemas.microsoft.com/office/drawing/2014/main" id="{4266A300-59F9-4C72-B46F-E04D4E45C176}"/>
              </a:ext>
            </a:extLst>
          </p:cNvPr>
          <p:cNvSpPr/>
          <p:nvPr/>
        </p:nvSpPr>
        <p:spPr>
          <a:xfrm>
            <a:off x="8382000" y="2286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 to note that the N&amp;R spreadsheet will be GRADED</a:t>
            </a:r>
          </a:p>
        </p:txBody>
      </p:sp>
    </p:spTree>
    <p:extLst>
      <p:ext uri="{BB962C8B-B14F-4D97-AF65-F5344CB8AC3E}">
        <p14:creationId xmlns:p14="http://schemas.microsoft.com/office/powerpoint/2010/main" val="293555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a:p>
            <a:r>
              <a:rPr lang="en-US" sz="2800" dirty="0" err="1"/>
              <a:t>adssd</a:t>
            </a:r>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a:xfrm>
            <a:off x="628650" y="1443037"/>
            <a:ext cx="7886700" cy="4805363"/>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363877"/>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a:xfrm>
            <a:off x="628650" y="1443037"/>
            <a:ext cx="7886700" cy="4805363"/>
          </a:xfrm>
        </p:spPr>
        <p:txBody>
          <a:bodyPr>
            <a:normAutofit/>
          </a:bodyPr>
          <a:lstStyle/>
          <a:p>
            <a:pPr marL="457200" lvl="1" indent="0">
              <a:buNone/>
            </a:pPr>
            <a:r>
              <a:rPr lang="en-US" dirty="0"/>
              <a:t>Research existing technologies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Callout: Bent Line with Border and Accent Bar 3">
            <a:extLst>
              <a:ext uri="{FF2B5EF4-FFF2-40B4-BE49-F238E27FC236}">
                <a16:creationId xmlns:a16="http://schemas.microsoft.com/office/drawing/2014/main" id="{446BF80C-B09A-4B88-6256-B9FBA115E13F}"/>
              </a:ext>
            </a:extLst>
          </p:cNvPr>
          <p:cNvSpPr/>
          <p:nvPr/>
        </p:nvSpPr>
        <p:spPr>
          <a:xfrm>
            <a:off x="6915150" y="42672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Needs more work</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430E6-B894-FC23-3318-C115B0CEEDF7}"/>
              </a:ext>
            </a:extLst>
          </p:cNvPr>
          <p:cNvSpPr>
            <a:spLocks noGrp="1"/>
          </p:cNvSpPr>
          <p:nvPr>
            <p:ph type="title"/>
          </p:nvPr>
        </p:nvSpPr>
        <p:spPr/>
        <p:txBody>
          <a:bodyPr/>
          <a:lstStyle/>
          <a:p>
            <a:r>
              <a:rPr lang="en-US" dirty="0"/>
              <a:t>30 mins - Needs and Requirements</a:t>
            </a:r>
          </a:p>
        </p:txBody>
      </p:sp>
      <p:sp>
        <p:nvSpPr>
          <p:cNvPr id="5" name="Content Placeholder 4">
            <a:extLst>
              <a:ext uri="{FF2B5EF4-FFF2-40B4-BE49-F238E27FC236}">
                <a16:creationId xmlns:a16="http://schemas.microsoft.com/office/drawing/2014/main" id="{107F0BB9-A619-BBD5-4336-D4713EA82DDD}"/>
              </a:ext>
            </a:extLst>
          </p:cNvPr>
          <p:cNvSpPr>
            <a:spLocks noGrp="1"/>
          </p:cNvSpPr>
          <p:nvPr>
            <p:ph idx="1"/>
          </p:nvPr>
        </p:nvSpPr>
        <p:spPr/>
        <p:txBody>
          <a:bodyPr>
            <a:normAutofit/>
          </a:bodyPr>
          <a:lstStyle/>
          <a:p>
            <a:pPr marL="0" indent="0">
              <a:buNone/>
            </a:pPr>
            <a:r>
              <a:rPr lang="en-US" dirty="0"/>
              <a:t>You currently have / have done:</a:t>
            </a:r>
          </a:p>
          <a:p>
            <a:r>
              <a:rPr lang="en-US" dirty="0"/>
              <a:t>Initial Project Description</a:t>
            </a:r>
          </a:p>
          <a:p>
            <a:r>
              <a:rPr lang="en-US" dirty="0"/>
              <a:t>List of Questions Based on the Project Description</a:t>
            </a:r>
          </a:p>
          <a:p>
            <a:r>
              <a:rPr lang="en-US" dirty="0"/>
              <a:t>Team Ideation Poster</a:t>
            </a:r>
          </a:p>
          <a:p>
            <a:r>
              <a:rPr lang="en-US" dirty="0"/>
              <a:t>PE Discussion on the Project Description</a:t>
            </a:r>
          </a:p>
          <a:p>
            <a:r>
              <a:rPr lang="en-US" dirty="0"/>
              <a:t>Draft Needs and Requirements Spreadsheet</a:t>
            </a:r>
          </a:p>
          <a:p>
            <a:r>
              <a:rPr lang="en-US" dirty="0"/>
              <a:t>Project Kickoff Meeting</a:t>
            </a:r>
          </a:p>
        </p:txBody>
      </p:sp>
      <p:sp>
        <p:nvSpPr>
          <p:cNvPr id="7" name="TextBox 6">
            <a:extLst>
              <a:ext uri="{FF2B5EF4-FFF2-40B4-BE49-F238E27FC236}">
                <a16:creationId xmlns:a16="http://schemas.microsoft.com/office/drawing/2014/main" id="{8FF64B82-D456-E6BB-F239-668D15532426}"/>
              </a:ext>
            </a:extLst>
          </p:cNvPr>
          <p:cNvSpPr txBox="1"/>
          <p:nvPr/>
        </p:nvSpPr>
        <p:spPr>
          <a:xfrm>
            <a:off x="815340" y="5264081"/>
            <a:ext cx="751332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lgn="ctr"/>
            <a:r>
              <a:rPr lang="en-US" sz="2400" dirty="0"/>
              <a:t>Goal - Enhance the Needs and Requirements Spreadsheet</a:t>
            </a:r>
          </a:p>
        </p:txBody>
      </p:sp>
      <p:sp>
        <p:nvSpPr>
          <p:cNvPr id="2" name="Slide Number Placeholder 1">
            <a:extLst>
              <a:ext uri="{FF2B5EF4-FFF2-40B4-BE49-F238E27FC236}">
                <a16:creationId xmlns:a16="http://schemas.microsoft.com/office/drawing/2014/main" id="{6326F762-54BD-EE9F-2809-D37C32D51DD2}"/>
              </a:ext>
            </a:extLst>
          </p:cNvPr>
          <p:cNvSpPr>
            <a:spLocks noGrp="1"/>
          </p:cNvSpPr>
          <p:nvPr>
            <p:ph type="sldNum" sz="quarter" idx="12"/>
          </p:nvPr>
        </p:nvSpPr>
        <p:spPr/>
        <p:txBody>
          <a:bodyPr/>
          <a:lstStyle/>
          <a:p>
            <a:fld id="{CC48B151-73E6-4005-9E41-BAC149615E2B}" type="slidenum">
              <a:rPr lang="en-US" smtClean="0"/>
              <a:t>96</a:t>
            </a:fld>
            <a:endParaRPr lang="en-US" dirty="0"/>
          </a:p>
        </p:txBody>
      </p:sp>
      <p:sp>
        <p:nvSpPr>
          <p:cNvPr id="3" name="Callout: Bent Line with Border and Accent Bar 2">
            <a:extLst>
              <a:ext uri="{FF2B5EF4-FFF2-40B4-BE49-F238E27FC236}">
                <a16:creationId xmlns:a16="http://schemas.microsoft.com/office/drawing/2014/main" id="{D430F794-A2FA-DE06-38BD-5E4CC14BCB7D}"/>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this N&amp;R content to Wiki – next 15 slides</a:t>
            </a:r>
          </a:p>
        </p:txBody>
      </p:sp>
    </p:spTree>
    <p:extLst>
      <p:ext uri="{BB962C8B-B14F-4D97-AF65-F5344CB8AC3E}">
        <p14:creationId xmlns:p14="http://schemas.microsoft.com/office/powerpoint/2010/main" val="12651529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A493-FE37-A5CC-585B-60AC68977C9D}"/>
              </a:ext>
            </a:extLst>
          </p:cNvPr>
          <p:cNvSpPr>
            <a:spLocks noGrp="1"/>
          </p:cNvSpPr>
          <p:nvPr>
            <p:ph type="title"/>
          </p:nvPr>
        </p:nvSpPr>
        <p:spPr/>
        <p:txBody>
          <a:bodyPr/>
          <a:lstStyle/>
          <a:p>
            <a:r>
              <a:rPr lang="en-US" dirty="0"/>
              <a:t>Making Strong Needs and Requirements</a:t>
            </a:r>
          </a:p>
        </p:txBody>
      </p:sp>
      <p:sp>
        <p:nvSpPr>
          <p:cNvPr id="3" name="Content Placeholder 2">
            <a:extLst>
              <a:ext uri="{FF2B5EF4-FFF2-40B4-BE49-F238E27FC236}">
                <a16:creationId xmlns:a16="http://schemas.microsoft.com/office/drawing/2014/main" id="{1F280A3F-EECF-21D8-9367-202DB32861E0}"/>
              </a:ext>
            </a:extLst>
          </p:cNvPr>
          <p:cNvSpPr>
            <a:spLocks noGrp="1"/>
          </p:cNvSpPr>
          <p:nvPr>
            <p:ph idx="1"/>
          </p:nvPr>
        </p:nvSpPr>
        <p:spPr/>
        <p:txBody>
          <a:bodyPr>
            <a:normAutofit/>
          </a:bodyPr>
          <a:lstStyle/>
          <a:p>
            <a:r>
              <a:rPr lang="en-US" dirty="0"/>
              <a:t>Needs and Requirements are used to guide Concept Generation without suggesting or forcing a particular solution(s).</a:t>
            </a:r>
          </a:p>
          <a:p>
            <a:r>
              <a:rPr lang="en-US" dirty="0"/>
              <a:t>Needs and Requirements drive the future decision-making process for Concept Selection</a:t>
            </a:r>
          </a:p>
          <a:p>
            <a:r>
              <a:rPr lang="en-US" dirty="0"/>
              <a:t>Most Needs Will Have </a:t>
            </a:r>
            <a:r>
              <a:rPr lang="en-US" b="1" dirty="0"/>
              <a:t>Many</a:t>
            </a:r>
            <a:r>
              <a:rPr lang="en-US" dirty="0"/>
              <a:t> Requirements</a:t>
            </a:r>
          </a:p>
          <a:p>
            <a:r>
              <a:rPr lang="en-US" dirty="0"/>
              <a:t>Focus is on your Prototype rather than a “full scale” implementation</a:t>
            </a:r>
          </a:p>
        </p:txBody>
      </p:sp>
      <p:sp>
        <p:nvSpPr>
          <p:cNvPr id="5" name="TextBox 4">
            <a:extLst>
              <a:ext uri="{FF2B5EF4-FFF2-40B4-BE49-F238E27FC236}">
                <a16:creationId xmlns:a16="http://schemas.microsoft.com/office/drawing/2014/main" id="{D336F217-25A7-F2AA-6EBF-7BABAAF4AEFC}"/>
              </a:ext>
            </a:extLst>
          </p:cNvPr>
          <p:cNvSpPr txBox="1"/>
          <p:nvPr/>
        </p:nvSpPr>
        <p:spPr>
          <a:xfrm>
            <a:off x="254849" y="4340906"/>
            <a:ext cx="8634302"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t>Note - </a:t>
            </a:r>
            <a:r>
              <a:rPr lang="en-US" dirty="0"/>
              <a:t>Software functions are typically better captured in a different document, e.g. Use Cases and User Scenarios and NOT as part of the Needs and Requirements spreadsheet.</a:t>
            </a:r>
          </a:p>
          <a:p>
            <a:br>
              <a:rPr lang="en-US" dirty="0"/>
            </a:br>
            <a:r>
              <a:rPr lang="en-US" dirty="0"/>
              <a:t>Software </a:t>
            </a:r>
            <a:r>
              <a:rPr lang="en-US" i="1" dirty="0"/>
              <a:t>Needs </a:t>
            </a:r>
            <a:r>
              <a:rPr lang="en-US" dirty="0"/>
              <a:t>Typically Define Functions and Often Do Not Have Associated Measurable Requirements</a:t>
            </a:r>
          </a:p>
        </p:txBody>
      </p:sp>
      <p:sp>
        <p:nvSpPr>
          <p:cNvPr id="4" name="Slide Number Placeholder 3">
            <a:extLst>
              <a:ext uri="{FF2B5EF4-FFF2-40B4-BE49-F238E27FC236}">
                <a16:creationId xmlns:a16="http://schemas.microsoft.com/office/drawing/2014/main" id="{A61FFB04-396D-DE44-0813-FEC9B71C3585}"/>
              </a:ext>
            </a:extLst>
          </p:cNvPr>
          <p:cNvSpPr>
            <a:spLocks noGrp="1"/>
          </p:cNvSpPr>
          <p:nvPr>
            <p:ph type="sldNum" sz="quarter" idx="12"/>
          </p:nvPr>
        </p:nvSpPr>
        <p:spPr/>
        <p:txBody>
          <a:bodyPr/>
          <a:lstStyle/>
          <a:p>
            <a:fld id="{CC48B151-73E6-4005-9E41-BAC149615E2B}" type="slidenum">
              <a:rPr lang="en-US" smtClean="0"/>
              <a:t>97</a:t>
            </a:fld>
            <a:endParaRPr lang="en-US" dirty="0"/>
          </a:p>
        </p:txBody>
      </p:sp>
    </p:spTree>
    <p:extLst>
      <p:ext uri="{BB962C8B-B14F-4D97-AF65-F5344CB8AC3E}">
        <p14:creationId xmlns:p14="http://schemas.microsoft.com/office/powerpoint/2010/main" val="20368758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14D687-291E-4BDD-BFD8-9B8BDA104AA1}"/>
              </a:ext>
            </a:extLst>
          </p:cNvPr>
          <p:cNvGrpSpPr/>
          <p:nvPr/>
        </p:nvGrpSpPr>
        <p:grpSpPr>
          <a:xfrm>
            <a:off x="152400" y="457200"/>
            <a:ext cx="8839200" cy="5791200"/>
            <a:chOff x="152400" y="457200"/>
            <a:chExt cx="8839200" cy="5791200"/>
          </a:xfrm>
        </p:grpSpPr>
        <p:pic>
          <p:nvPicPr>
            <p:cNvPr id="4" name="Picture 3">
              <a:extLst>
                <a:ext uri="{FF2B5EF4-FFF2-40B4-BE49-F238E27FC236}">
                  <a16:creationId xmlns:a16="http://schemas.microsoft.com/office/drawing/2014/main" id="{1292863C-0CBD-DBBF-51E3-C50FD6F21323}"/>
                </a:ext>
              </a:extLst>
            </p:cNvPr>
            <p:cNvPicPr>
              <a:picLocks noChangeAspect="1"/>
            </p:cNvPicPr>
            <p:nvPr/>
          </p:nvPicPr>
          <p:blipFill rotWithShape="1">
            <a:blip r:embed="rId2"/>
            <a:srcRect l="4762" r="3175"/>
            <a:stretch/>
          </p:blipFill>
          <p:spPr>
            <a:xfrm>
              <a:off x="152400" y="457200"/>
              <a:ext cx="8839200" cy="5791200"/>
            </a:xfrm>
            <a:prstGeom prst="rect">
              <a:avLst/>
            </a:prstGeom>
            <a:ln w="38100">
              <a:solidFill>
                <a:schemeClr val="accent1"/>
              </a:solidFill>
            </a:ln>
          </p:spPr>
        </p:pic>
        <p:sp>
          <p:nvSpPr>
            <p:cNvPr id="6" name="TextBox 8">
              <a:extLst>
                <a:ext uri="{FF2B5EF4-FFF2-40B4-BE49-F238E27FC236}">
                  <a16:creationId xmlns:a16="http://schemas.microsoft.com/office/drawing/2014/main" id="{ED476BF6-1BEA-D52B-CD88-B33C270930D9}"/>
                </a:ext>
              </a:extLst>
            </p:cNvPr>
            <p:cNvSpPr/>
            <p:nvPr/>
          </p:nvSpPr>
          <p:spPr>
            <a:xfrm>
              <a:off x="306606" y="5150132"/>
              <a:ext cx="4284510" cy="9744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50625" tIns="25313" rIns="50625" bIns="25313" anchor="t">
              <a:spAutoFit/>
            </a:bodyPr>
            <a:lstStyle/>
            <a:p>
              <a:pPr algn="ctr">
                <a:lnSpc>
                  <a:spcPct val="100000"/>
                </a:lnSpc>
              </a:pPr>
              <a:r>
                <a:rPr lang="en-US" sz="2100" b="1" spc="-1" dirty="0">
                  <a:solidFill>
                    <a:srgbClr val="000000"/>
                  </a:solidFill>
                  <a:latin typeface="Calibri"/>
                </a:rPr>
                <a:t>We Use These Definitions for </a:t>
              </a:r>
            </a:p>
            <a:p>
              <a:pPr algn="ctr">
                <a:lnSpc>
                  <a:spcPct val="100000"/>
                </a:lnSpc>
              </a:pPr>
              <a:r>
                <a:rPr lang="en-US" sz="2100" b="1" spc="-1" dirty="0">
                  <a:solidFill>
                    <a:srgbClr val="000000"/>
                  </a:solidFill>
                  <a:latin typeface="Calibri"/>
                </a:rPr>
                <a:t>IED &amp; the Design Lab</a:t>
              </a:r>
            </a:p>
            <a:p>
              <a:pPr algn="ctr">
                <a:lnSpc>
                  <a:spcPct val="100000"/>
                </a:lnSpc>
              </a:pPr>
              <a:endParaRPr lang="en-US" spc="-1" dirty="0">
                <a:solidFill>
                  <a:srgbClr val="000000"/>
                </a:solidFill>
                <a:latin typeface="Arial"/>
              </a:endParaRPr>
            </a:p>
          </p:txBody>
        </p:sp>
        <p:sp>
          <p:nvSpPr>
            <p:cNvPr id="7" name="TextBox 6">
              <a:extLst>
                <a:ext uri="{FF2B5EF4-FFF2-40B4-BE49-F238E27FC236}">
                  <a16:creationId xmlns:a16="http://schemas.microsoft.com/office/drawing/2014/main" id="{4DCD92A7-708B-8DCF-87A1-0E52B84CC723}"/>
                </a:ext>
              </a:extLst>
            </p:cNvPr>
            <p:cNvSpPr txBox="1"/>
            <p:nvPr/>
          </p:nvSpPr>
          <p:spPr>
            <a:xfrm>
              <a:off x="4419600" y="5150131"/>
              <a:ext cx="4284510" cy="7386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a:t>Note – Key IED Course Materials </a:t>
              </a:r>
              <a:br>
                <a:rPr lang="en-US" sz="2100" b="1" dirty="0"/>
              </a:br>
              <a:r>
                <a:rPr lang="en-US" sz="2100" b="1" dirty="0"/>
                <a:t>in the Capstone Support wiki</a:t>
              </a:r>
            </a:p>
          </p:txBody>
        </p:sp>
      </p:grpSp>
      <p:sp>
        <p:nvSpPr>
          <p:cNvPr id="2" name="Rectangle 1">
            <a:extLst>
              <a:ext uri="{FF2B5EF4-FFF2-40B4-BE49-F238E27FC236}">
                <a16:creationId xmlns:a16="http://schemas.microsoft.com/office/drawing/2014/main" id="{799EEAEE-B1DC-6194-A425-F643241AC8DB}"/>
              </a:ext>
            </a:extLst>
          </p:cNvPr>
          <p:cNvSpPr/>
          <p:nvPr/>
        </p:nvSpPr>
        <p:spPr>
          <a:xfrm>
            <a:off x="8382000" y="5791200"/>
            <a:ext cx="3810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244F854-9BFA-F285-16AA-746572CD5A0C}"/>
              </a:ext>
            </a:extLst>
          </p:cNvPr>
          <p:cNvSpPr>
            <a:spLocks noGrp="1"/>
          </p:cNvSpPr>
          <p:nvPr>
            <p:ph type="sldNum" sz="quarter" idx="12"/>
          </p:nvPr>
        </p:nvSpPr>
        <p:spPr/>
        <p:txBody>
          <a:bodyPr/>
          <a:lstStyle/>
          <a:p>
            <a:fld id="{CC48B151-73E6-4005-9E41-BAC149615E2B}" type="slidenum">
              <a:rPr lang="en-US" smtClean="0"/>
              <a:t>98</a:t>
            </a:fld>
            <a:endParaRPr lang="en-US" dirty="0"/>
          </a:p>
        </p:txBody>
      </p:sp>
    </p:spTree>
    <p:extLst>
      <p:ext uri="{BB962C8B-B14F-4D97-AF65-F5344CB8AC3E}">
        <p14:creationId xmlns:p14="http://schemas.microsoft.com/office/powerpoint/2010/main" val="15149707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normAutofit/>
          </a:bodyPr>
          <a:lstStyle/>
          <a:p>
            <a:r>
              <a:rPr lang="en-US" sz="2800" dirty="0"/>
              <a:t>Examples of Making Needs Stronger for </a:t>
            </a:r>
            <a:br>
              <a:rPr lang="en-US" sz="2800" dirty="0"/>
            </a:br>
            <a:r>
              <a:rPr lang="en-US" sz="2800" dirty="0"/>
              <a:t>Designing a Laptop</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639819783"/>
              </p:ext>
            </p:extLst>
          </p:nvPr>
        </p:nvGraphicFramePr>
        <p:xfrm>
          <a:off x="628650" y="1825625"/>
          <a:ext cx="7886700" cy="33959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Weakly Stated Needs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Strongly Stated Needs</a:t>
                      </a:r>
                    </a:p>
                  </a:txBody>
                  <a:tcPr marL="68580" marR="68580" marT="34290" marB="34290"/>
                </a:tc>
                <a:extLst>
                  <a:ext uri="{0D108BD9-81ED-4DB2-BD59-A6C34878D82A}">
                    <a16:rowId xmlns:a16="http://schemas.microsoft.com/office/drawing/2014/main" val="1685047570"/>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project needs a 12V battery</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device needs to operate without connection to a wall outlet.</a:t>
                      </a:r>
                    </a:p>
                  </a:txBody>
                  <a:tcPr marL="68580" marR="68580" marT="34290" marB="34290"/>
                </a:tc>
                <a:extLst>
                  <a:ext uri="{0D108BD9-81ED-4DB2-BD59-A6C34878D82A}">
                    <a16:rowId xmlns:a16="http://schemas.microsoft.com/office/drawing/2014/main" val="164463834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user needs to get a beep when a problem occurs</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user needs to get an alert when a problem occurs.</a:t>
                      </a:r>
                    </a:p>
                  </a:txBody>
                  <a:tcPr marL="68580" marR="68580" marT="34290" marB="34290"/>
                </a:tc>
                <a:extLst>
                  <a:ext uri="{0D108BD9-81ED-4DB2-BD59-A6C34878D82A}">
                    <a16:rowId xmlns:a16="http://schemas.microsoft.com/office/drawing/2014/main" val="1533585442"/>
                  </a:ext>
                </a:extLst>
              </a:tr>
              <a:tr h="52578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needs an on/off switch. </a:t>
                      </a: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should minimize power usage when its not in use.</a:t>
                      </a:r>
                    </a:p>
                  </a:txBody>
                  <a:tcPr marL="68580" marR="68580" marT="34290" marB="34290"/>
                </a:tc>
                <a:extLst>
                  <a:ext uri="{0D108BD9-81ED-4DB2-BD59-A6C34878D82A}">
                    <a16:rowId xmlns:a16="http://schemas.microsoft.com/office/drawing/2014/main" val="1941216847"/>
                  </a:ext>
                </a:extLst>
              </a:tr>
              <a:tr h="575310">
                <a:tc>
                  <a:txBody>
                    <a:bodyPr/>
                    <a:lstStyle/>
                    <a:p>
                      <a:pPr marL="461963" marR="0" lvl="0" indent="-4619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 AND the frame weight should be minimized.</a:t>
                      </a:r>
                    </a:p>
                  </a:txBody>
                  <a:tcPr marL="68580" marR="68580" marT="34290" marB="34290"/>
                </a:tc>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The frame weight should be minimized.</a:t>
                      </a:r>
                    </a:p>
                  </a:txBody>
                  <a:tcPr marL="68580" marR="68580" marT="34290" marB="34290"/>
                </a:tc>
                <a:extLst>
                  <a:ext uri="{0D108BD9-81ED-4DB2-BD59-A6C34878D82A}">
                    <a16:rowId xmlns:a16="http://schemas.microsoft.com/office/drawing/2014/main" val="70680143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safe.</a:t>
                      </a:r>
                    </a:p>
                  </a:txBody>
                  <a:tcPr marL="68580" marR="68580" marT="34290" marB="34290"/>
                </a:tc>
                <a:tc>
                  <a:txBody>
                    <a:bodyPr/>
                    <a:lstStyle/>
                    <a:p>
                      <a:pPr marL="342900" indent="-342900">
                        <a:buFont typeface="Arial" panose="020B0604020202020204" pitchFamily="34" charset="0"/>
                        <a:buChar char="•"/>
                      </a:pPr>
                      <a:r>
                        <a:rPr lang="en-US" sz="1500" dirty="0"/>
                        <a:t>It must meet appropriate industry safety standards.</a:t>
                      </a:r>
                      <a:endParaRPr lang="en-US" sz="15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195934561"/>
                  </a:ext>
                </a:extLst>
              </a:tr>
              <a:tr h="2971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small</a:t>
                      </a:r>
                    </a:p>
                  </a:txBody>
                  <a:tcPr marL="68580" marR="68580" marT="34290" marB="34290"/>
                </a:tc>
                <a:tc>
                  <a:txBody>
                    <a:bodyPr/>
                    <a:lstStyle/>
                    <a:p>
                      <a:pPr marL="342900" indent="-342900">
                        <a:buFont typeface="Arial" panose="020B0604020202020204" pitchFamily="34" charset="0"/>
                        <a:buChar char="•"/>
                      </a:pPr>
                      <a:r>
                        <a:rPr lang="en-US" sz="1500" dirty="0"/>
                        <a:t>It must fit in a typical backpack.</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A3EDC1BE-E808-EB93-F5F6-54BBDFDA8B72}"/>
              </a:ext>
            </a:extLst>
          </p:cNvPr>
          <p:cNvSpPr>
            <a:spLocks noGrp="1"/>
          </p:cNvSpPr>
          <p:nvPr>
            <p:ph type="sldNum" sz="quarter" idx="12"/>
          </p:nvPr>
        </p:nvSpPr>
        <p:spPr/>
        <p:txBody>
          <a:bodyPr/>
          <a:lstStyle/>
          <a:p>
            <a:fld id="{CC48B151-73E6-4005-9E41-BAC149615E2B}" type="slidenum">
              <a:rPr lang="en-US" smtClean="0"/>
              <a:t>99</a:t>
            </a:fld>
            <a:endParaRPr lang="en-US" dirty="0"/>
          </a:p>
        </p:txBody>
      </p:sp>
    </p:spTree>
    <p:extLst>
      <p:ext uri="{BB962C8B-B14F-4D97-AF65-F5344CB8AC3E}">
        <p14:creationId xmlns:p14="http://schemas.microsoft.com/office/powerpoint/2010/main" val="1043832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12534</Words>
  <Application>Microsoft Office PowerPoint</Application>
  <PresentationFormat>On-screen Show (4:3)</PresentationFormat>
  <Paragraphs>1711</Paragraphs>
  <Slides>163</Slides>
  <Notes>64</Notes>
  <HiddenSlides>4</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163</vt:i4>
      </vt:variant>
    </vt:vector>
  </HeadingPairs>
  <TitlesOfParts>
    <vt:vector size="175" baseType="lpstr">
      <vt:lpstr>Algerian</vt:lpstr>
      <vt:lpstr>Arial</vt:lpstr>
      <vt:lpstr>Calibri</vt:lpstr>
      <vt:lpstr>Calibri Light</vt:lpstr>
      <vt:lpstr>Roboto</vt:lpstr>
      <vt:lpstr>Segoe Script</vt:lpstr>
      <vt:lpstr>Segoe UI</vt:lpstr>
      <vt:lpstr>Times New Roman</vt:lpstr>
      <vt:lpstr>Wingdings</vt:lpstr>
      <vt:lpstr>Office Theme</vt:lpstr>
      <vt:lpstr>1_Office Theme</vt:lpstr>
      <vt:lpstr>2_Office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Student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Accountability Step #1</vt:lpstr>
      <vt:lpstr>25 mins - Ice Breaker</vt:lpstr>
      <vt:lpstr>The Process…</vt:lpstr>
      <vt:lpstr>Ice Breaker  JEC 3232 side </vt:lpstr>
      <vt:lpstr>PowerPoint Presentation</vt:lpstr>
      <vt:lpstr>PowerPoint Presentation</vt:lpstr>
      <vt:lpstr>PowerPoint Presentation</vt:lpstr>
      <vt:lpstr>?? min – Syllabus Overview</vt:lpstr>
      <vt:lpstr>25 min – Staff Introductions &amp; Project Launch</vt:lpstr>
      <vt:lpstr>15 min - Meet with Project Engineer</vt:lpstr>
      <vt:lpstr>10 min - Meet with Chief Engineer</vt:lpstr>
      <vt:lpstr>Engineering Design Process Progression</vt:lpstr>
      <vt:lpstr>20 min - Generate Project Questions</vt:lpstr>
      <vt:lpstr>20 min - Generate Project Questions</vt:lpstr>
      <vt:lpstr>Question Prompts</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Action Items / Meeting Prep (previously called homework, to be completed BEFORE Meeting 2)</vt:lpstr>
      <vt:lpstr>Day 2 Agenda</vt:lpstr>
      <vt:lpstr>Engineering Design Process Progression</vt:lpstr>
      <vt:lpstr>10 min – Design Lab Expectations Horse Race</vt:lpstr>
      <vt:lpstr>Action Item / Meeting Prep Categories</vt:lpstr>
      <vt:lpstr>15 min – Group Ideation Process</vt:lpstr>
      <vt:lpstr>Identifying Team Skills</vt:lpstr>
      <vt:lpstr>15 min - Team Skill Assessment</vt:lpstr>
      <vt:lpstr>15 min – Review Project Description</vt:lpstr>
      <vt:lpstr>15 min - Customer Needs &amp;  Engineering Requirements Generation</vt:lpstr>
      <vt:lpstr>PowerPoint Presentation</vt:lpstr>
      <vt:lpstr>Generating Ideas for Your Needs</vt:lpstr>
      <vt:lpstr>15 min – Group Review of Needs &amp; Requirements</vt:lpstr>
      <vt:lpstr>Client Meeting 1 –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Day 3)</vt:lpstr>
      <vt:lpstr>Day 3 &amp; 4 Activities</vt:lpstr>
      <vt:lpstr>Day 3 Agenda</vt:lpstr>
      <vt:lpstr>Engineering Design Process Progression</vt:lpstr>
      <vt:lpstr>30 min – Meet with CE (Day 3 or 4)</vt:lpstr>
      <vt:lpstr>45 min – Client Meeting #1  Kickoff Meeting</vt:lpstr>
      <vt:lpstr>30 min - Prior Presentation (if applicable)</vt:lpstr>
      <vt:lpstr>10 min – Engineering Design Process Horse Race</vt:lpstr>
      <vt:lpstr>Engineering Design Process Q&amp;A</vt:lpstr>
      <vt:lpstr>Empathize with your Client</vt:lpstr>
      <vt:lpstr>PowerPoint Presentation</vt:lpstr>
      <vt:lpstr>Generating Ideas for Your Needs</vt:lpstr>
      <vt:lpstr>45 min – Update Needs &amp; Requirements</vt:lpstr>
      <vt:lpstr>5 min – Wrap-up</vt:lpstr>
      <vt:lpstr>Action Items / Meeting Prep (what you might call homework, to be completed BEFORE Day 4)</vt:lpstr>
      <vt:lpstr>Day 4 Agenda</vt:lpstr>
      <vt:lpstr>Engineering Design Process Progression</vt:lpstr>
      <vt:lpstr>45 min – Client Meeting #1  Kickoff Meeting</vt:lpstr>
      <vt:lpstr>25 min - Benchmarking</vt:lpstr>
      <vt:lpstr>Benchmarking Examples</vt:lpstr>
      <vt:lpstr>Benchmarking Examples</vt:lpstr>
      <vt:lpstr>Benchmarking - Evaluation</vt:lpstr>
      <vt:lpstr>Benchmarking – Evaluation</vt:lpstr>
      <vt:lpstr>55 min - Project Work </vt:lpstr>
      <vt:lpstr>Project Work</vt:lpstr>
      <vt:lpstr>Requirements for your Customer Needs</vt:lpstr>
      <vt:lpstr>30 min – Meet with CE (Day 3 or 4)</vt:lpstr>
      <vt:lpstr>10 min – Wrap-up</vt:lpstr>
      <vt:lpstr>Action Items / Meeting Prep (to be completed BEFORE Day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30 mins - Needs and Requirements</vt:lpstr>
      <vt:lpstr>Making Strong Needs and Requirements</vt:lpstr>
      <vt:lpstr>PowerPoint Presentation</vt:lpstr>
      <vt:lpstr>Examples of Making Needs Stronger for  Designing a Laptop</vt:lpstr>
      <vt:lpstr>Examples of Creating Strong Requirements</vt:lpstr>
      <vt:lpstr>Examples of Creating Strong Requirements</vt:lpstr>
      <vt:lpstr>Design Project – Create a Vehicle</vt:lpstr>
      <vt:lpstr>Design Project - Round 1</vt:lpstr>
      <vt:lpstr>Questions</vt:lpstr>
      <vt:lpstr>Design Project - Round 2</vt:lpstr>
      <vt:lpstr>Questions</vt:lpstr>
      <vt:lpstr>Design Project - Round 3</vt:lpstr>
      <vt:lpstr>Questions</vt:lpstr>
      <vt:lpstr>Design Project – Create a Vehicle Wrap-up</vt:lpstr>
      <vt:lpstr>70 mins - Enhance your Project’s Needs &amp; Requirements</vt:lpstr>
      <vt:lpstr>Wrap-up - Documentation</vt:lpstr>
      <vt:lpstr>Wrap-up - Documentation</vt:lpstr>
      <vt:lpstr>Wrap-up - Documentation</vt:lpstr>
      <vt:lpstr>Action Items / Meeting Prep (to be completed BEFORE Day 6)</vt:lpstr>
      <vt:lpstr>Day 6 Agenda</vt:lpstr>
      <vt:lpstr>Engineering Design Process Progression</vt:lpstr>
      <vt:lpstr>10 min – Documentation &amp; EDN Usage Horse Race - round 1</vt:lpstr>
      <vt:lpstr>What is Engineering Documentation?</vt:lpstr>
      <vt:lpstr>Why Document?</vt:lpstr>
      <vt:lpstr>Corporate Communication &amp; Documentation  Policies Reminder</vt:lpstr>
      <vt:lpstr>10 min – Documentation &amp; EDN Usage Horse Race - round 2</vt:lpstr>
      <vt:lpstr>10 min - Project Statement &amp; Objectives Horse Race</vt:lpstr>
      <vt:lpstr>10 min - Engineering Tools and Methods (ETM) Horse Race</vt:lpstr>
      <vt:lpstr>Wrap-up - Engineering Tools and Methods (ETM) </vt:lpstr>
      <vt:lpstr>50 min – Creation of Project Statement and Objectives &amp; Engineering Tools and Methods </vt:lpstr>
      <vt:lpstr>Long Term vs. Short Term</vt:lpstr>
      <vt:lpstr>10 min – Wrap-up</vt:lpstr>
      <vt:lpstr>Action Items / Meeting Prep (to be completed BEFORE Day 7)</vt:lpstr>
      <vt:lpstr>Day 7 Agenda</vt:lpstr>
      <vt:lpstr>Engineering Design Process Progression</vt:lpstr>
      <vt:lpstr>15 min – CE Time</vt:lpstr>
      <vt:lpstr>65 min – Concept Selection</vt:lpstr>
      <vt:lpstr>5 min – Wrap-up</vt:lpstr>
      <vt:lpstr>Action Items / Meeting Prep (to be completed BEFORE Day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Meeting Prep (to be completed BEFORE Day 9)</vt:lpstr>
      <vt:lpstr>Day 9 Agenda</vt:lpstr>
      <vt:lpstr>Engineering Design Process Progression</vt:lpstr>
      <vt:lpstr>40 min – Follow Team created Agenda</vt:lpstr>
      <vt:lpstr>15 min – PE Review Project Plan</vt:lpstr>
      <vt:lpstr>30 min – PE Review of Client Meeting PPT</vt:lpstr>
      <vt:lpstr>5 Min – Wrap-up</vt:lpstr>
      <vt:lpstr>Action Items / Meeting Prep (to be completed BEFORE Day 10)</vt:lpstr>
      <vt:lpstr>Day 10 Agenda</vt:lpstr>
      <vt:lpstr>Engineering Design Process Progression</vt:lpstr>
      <vt:lpstr>20 min – System Design </vt:lpstr>
      <vt:lpstr>System Design Report</vt:lpstr>
      <vt:lpstr>All Employee Meetings</vt:lpstr>
      <vt:lpstr>Board of Directors Review is coming up NEXT WEEK</vt:lpstr>
      <vt:lpstr>Engineering Design Process</vt:lpstr>
      <vt:lpstr>95 min – Poster Creation</vt:lpstr>
      <vt:lpstr>Detailed Individual Design Summary</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2024-08-07T15:46:04Z</dcterms:modified>
</cp:coreProperties>
</file>