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F_7592815B.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9"/>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92"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407" r:id="rId64"/>
    <p:sldId id="546" r:id="rId65"/>
    <p:sldId id="287" r:id="rId66"/>
    <p:sldId id="593" r:id="rId67"/>
    <p:sldId id="340" r:id="rId68"/>
    <p:sldId id="288" r:id="rId69"/>
    <p:sldId id="290" r:id="rId70"/>
    <p:sldId id="565" r:id="rId71"/>
    <p:sldId id="498" r:id="rId72"/>
    <p:sldId id="559" r:id="rId73"/>
    <p:sldId id="499" r:id="rId74"/>
    <p:sldId id="500" r:id="rId75"/>
    <p:sldId id="393" r:id="rId76"/>
    <p:sldId id="549" r:id="rId77"/>
    <p:sldId id="408" r:id="rId78"/>
    <p:sldId id="293" r:id="rId79"/>
    <p:sldId id="594" r:id="rId80"/>
    <p:sldId id="394" r:id="rId81"/>
    <p:sldId id="586" r:id="rId82"/>
    <p:sldId id="587" r:id="rId83"/>
    <p:sldId id="588" r:id="rId84"/>
    <p:sldId id="589" r:id="rId85"/>
    <p:sldId id="590" r:id="rId86"/>
    <p:sldId id="342" r:id="rId87"/>
    <p:sldId id="601" r:id="rId88"/>
    <p:sldId id="561" r:id="rId89"/>
    <p:sldId id="474" r:id="rId90"/>
    <p:sldId id="583" r:id="rId91"/>
    <p:sldId id="409" r:id="rId92"/>
    <p:sldId id="518" r:id="rId93"/>
    <p:sldId id="595" r:id="rId94"/>
    <p:sldId id="579" r:id="rId95"/>
    <p:sldId id="343" r:id="rId96"/>
    <p:sldId id="344" r:id="rId97"/>
    <p:sldId id="580" r:id="rId98"/>
    <p:sldId id="508" r:id="rId99"/>
    <p:sldId id="509" r:id="rId100"/>
    <p:sldId id="510" r:id="rId101"/>
    <p:sldId id="511" r:id="rId102"/>
    <p:sldId id="552" r:id="rId103"/>
    <p:sldId id="513" r:id="rId104"/>
    <p:sldId id="351" r:id="rId105"/>
    <p:sldId id="534" r:id="rId106"/>
    <p:sldId id="550" r:id="rId107"/>
    <p:sldId id="551" r:id="rId108"/>
    <p:sldId id="519" r:id="rId109"/>
    <p:sldId id="298" r:id="rId110"/>
    <p:sldId id="596" r:id="rId111"/>
    <p:sldId id="581" r:id="rId112"/>
    <p:sldId id="446" r:id="rId113"/>
    <p:sldId id="447" r:id="rId114"/>
    <p:sldId id="450" r:id="rId115"/>
    <p:sldId id="582" r:id="rId116"/>
    <p:sldId id="401" r:id="rId117"/>
    <p:sldId id="476" r:id="rId118"/>
    <p:sldId id="533" r:id="rId119"/>
    <p:sldId id="485" r:id="rId120"/>
    <p:sldId id="504" r:id="rId121"/>
    <p:sldId id="528" r:id="rId122"/>
    <p:sldId id="410" r:id="rId123"/>
    <p:sldId id="300" r:id="rId124"/>
    <p:sldId id="597" r:id="rId125"/>
    <p:sldId id="382" r:id="rId126"/>
    <p:sldId id="584" r:id="rId127"/>
    <p:sldId id="529" r:id="rId128"/>
    <p:sldId id="411" r:id="rId129"/>
    <p:sldId id="302" r:id="rId130"/>
    <p:sldId id="598" r:id="rId131"/>
    <p:sldId id="585" r:id="rId132"/>
    <p:sldId id="494" r:id="rId133"/>
    <p:sldId id="404" r:id="rId134"/>
    <p:sldId id="495" r:id="rId135"/>
    <p:sldId id="496" r:id="rId136"/>
    <p:sldId id="486" r:id="rId137"/>
    <p:sldId id="530" r:id="rId138"/>
    <p:sldId id="535" r:id="rId139"/>
    <p:sldId id="412" r:id="rId140"/>
    <p:sldId id="304" r:id="rId141"/>
    <p:sldId id="599" r:id="rId142"/>
    <p:sldId id="395" r:id="rId143"/>
    <p:sldId id="396" r:id="rId144"/>
    <p:sldId id="397" r:id="rId145"/>
    <p:sldId id="398" r:id="rId146"/>
    <p:sldId id="413" r:id="rId147"/>
    <p:sldId id="562" r:id="rId148"/>
    <p:sldId id="600" r:id="rId149"/>
    <p:sldId id="564" r:id="rId150"/>
    <p:sldId id="568" r:id="rId151"/>
    <p:sldId id="482" r:id="rId152"/>
    <p:sldId id="553" r:id="rId153"/>
    <p:sldId id="378" r:id="rId154"/>
    <p:sldId id="350" r:id="rId155"/>
    <p:sldId id="567" r:id="rId156"/>
    <p:sldId id="338" r:id="rId157"/>
    <p:sldId id="352" r:id="rId15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2877" autoAdjust="0"/>
  </p:normalViewPr>
  <p:slideViewPr>
    <p:cSldViewPr>
      <p:cViewPr varScale="1">
        <p:scale>
          <a:sx n="88" d="100"/>
          <a:sy n="88" d="100"/>
        </p:scale>
        <p:origin x="1003" y="77"/>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notesMaster" Target="notesMasters/notesMaster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commentAuthors" Target="commentAuthor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microsoft.com/office/2018/10/relationships/authors" Target="authors.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8/9/2024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109</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110</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115</a:t>
            </a:fld>
            <a:endParaRPr lang="en-US" dirty="0"/>
          </a:p>
        </p:txBody>
      </p:sp>
    </p:spTree>
    <p:extLst>
      <p:ext uri="{BB962C8B-B14F-4D97-AF65-F5344CB8AC3E}">
        <p14:creationId xmlns:p14="http://schemas.microsoft.com/office/powerpoint/2010/main" val="3697279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129</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8/9/2024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8/9/2024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8/9/2024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5" Type="http://schemas.openxmlformats.org/officeDocument/2006/relationships/hyperlink" Target="https://designlab.eng.rpi.edu/edn/projects/capstone-support-dev/wiki/Engineering_Tools_and_Methods_Worksheet" TargetMode="Externa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0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wiki/Templates_and_Forms"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43.xml"/><Relationship Id="rId7" Type="http://schemas.openxmlformats.org/officeDocument/2006/relationships/slide" Target="slide10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45.xml"/><Relationship Id="rId5" Type="http://schemas.openxmlformats.org/officeDocument/2006/relationships/slide" Target="slide76.xml"/><Relationship Id="rId10" Type="http://schemas.openxmlformats.org/officeDocument/2006/relationships/slide" Target="slide138.xml"/><Relationship Id="rId4" Type="http://schemas.openxmlformats.org/officeDocument/2006/relationships/slide" Target="slide63.xml"/><Relationship Id="rId9" Type="http://schemas.openxmlformats.org/officeDocument/2006/relationships/slide" Target="slide1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entry/Rubrics/Needs%20and%20Requirements%20rubric.docx" TargetMode="External"/><Relationship Id="rId5" Type="http://schemas.openxmlformats.org/officeDocument/2006/relationships/hyperlink" Target="https://designlab.eng.rpi.edu/edn/projects/capstone-support-dev/repository/112/raw/Course%20Documents/RMPL%20Safety%20Module%20Completion%20Instructions-Percipio%20.pdf" TargetMode="External"/><Relationship Id="rId4" Type="http://schemas.openxmlformats.org/officeDocument/2006/relationships/hyperlink" Target="https://rpi.percipi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solidFill>
                    <a:prstClr val="black"/>
                  </a:solidFill>
                  <a:ea typeface="+mn-lt"/>
                  <a:cs typeface="Calibri" panose="020F0502020204030204"/>
                </a:rPr>
                <a:t>Read the Engineering Tools and Methods Wiki page in preparation for Day 6 activity</a:t>
              </a:r>
            </a:p>
            <a:p>
              <a:pPr marL="45720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https://designlab.eng.rpi.edu/edn/projects/capstone-support-dev/wiki/Engineering_Tools_and_Methods_Worksheet</a:t>
              </a:r>
              <a:r>
                <a:rPr lang="en-US" sz="1000" dirty="0">
                  <a:solidFill>
                    <a:prstClr val="black"/>
                  </a:solidFill>
                  <a:ea typeface="+mn-lt"/>
                  <a:cs typeface="Calibri" panose="020F0502020204030204"/>
                </a:rPr>
                <a:t> </a:t>
              </a:r>
            </a:p>
            <a:p>
              <a:pPr marL="0" indent="-171450" defTabSz="685800">
                <a:spcBef>
                  <a:spcPts val="750"/>
                </a:spcBef>
              </a:pPr>
              <a:r>
                <a:rPr lang="en-US" sz="1400" dirty="0">
                  <a:solidFill>
                    <a:prstClr val="black"/>
                  </a:solidFill>
                  <a:ea typeface="+mn-lt"/>
                  <a:cs typeface="Calibri" panose="020F0502020204030204"/>
                </a:rPr>
                <a:t>Research key technology and approaches to project -&gt; post findings to Background Info Forum on EDN</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project&#10;&#10;Description automatically generated">
            <a:extLst>
              <a:ext uri="{FF2B5EF4-FFF2-40B4-BE49-F238E27FC236}">
                <a16:creationId xmlns:a16="http://schemas.microsoft.com/office/drawing/2014/main" id="{E5B5B9C8-87F5-F8CB-A754-9C1C0860B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833" y="1797486"/>
            <a:ext cx="6808334" cy="340416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110</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111</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 wiki page…</a:t>
            </a:r>
          </a:p>
          <a:p>
            <a:pPr marL="0" indent="0">
              <a:buNone/>
            </a:pPr>
            <a:r>
              <a:rPr lang="en-US" dirty="0"/>
              <a:t>Ask me 1-2 QUESTIONS about the content!</a:t>
            </a:r>
          </a:p>
          <a:p>
            <a:endParaRPr lang="en-US" dirty="0"/>
          </a:p>
          <a:p>
            <a:r>
              <a:rPr lang="en-US" dirty="0"/>
              <a:t>What is a Project Statement &amp; Objectives (PSO)?</a:t>
            </a:r>
          </a:p>
          <a:p>
            <a:r>
              <a:rPr lang="en-US" dirty="0"/>
              <a:t>What is difference between the Long Term and Short Term Goals?</a:t>
            </a:r>
          </a:p>
          <a:p>
            <a:r>
              <a:rPr lang="en-US" dirty="0"/>
              <a:t>What is difference between an objective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
        <p:nvSpPr>
          <p:cNvPr id="5" name="Callout: Bent Line with Border and Accent Bar 4">
            <a:extLst>
              <a:ext uri="{FF2B5EF4-FFF2-40B4-BE49-F238E27FC236}">
                <a16:creationId xmlns:a16="http://schemas.microsoft.com/office/drawing/2014/main" id="{71B121FF-F69B-4E84-A61F-07E10D83C4AE}"/>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day 2 to Client Meeting 1 Kickoff slides</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Engineering Tools and Methods (ETM)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their wiki pages…</a:t>
            </a:r>
          </a:p>
          <a:p>
            <a:pPr marL="0" indent="0">
              <a:buNone/>
            </a:pPr>
            <a:r>
              <a:rPr lang="en-US" dirty="0"/>
              <a:t>Ask me 1-2 QUESTIONS about the content!</a:t>
            </a:r>
          </a:p>
          <a:p>
            <a:endParaRPr lang="en-US" dirty="0"/>
          </a:p>
          <a:p>
            <a:r>
              <a:rPr lang="en-US" dirty="0"/>
              <a:t>What are Engineering Tools and Methods?</a:t>
            </a:r>
          </a:p>
          <a:p>
            <a:r>
              <a:rPr lang="en-US" dirty="0"/>
              <a:t>Give an example of a Mechanical Engineering Tool or Method</a:t>
            </a:r>
          </a:p>
          <a:p>
            <a:r>
              <a:rPr lang="en-US" dirty="0"/>
              <a:t>Give an example of an Electrical Engineering Tool or Method</a:t>
            </a:r>
          </a:p>
          <a:p>
            <a:r>
              <a:rPr lang="en-US" dirty="0"/>
              <a:t>Give an example of a Computer Systems Engineering Tool or Method</a:t>
            </a:r>
          </a:p>
          <a:p>
            <a:r>
              <a:rPr lang="en-US" dirty="0"/>
              <a:t>Give an example of an Industrial Engineering Tool or Method</a:t>
            </a:r>
          </a:p>
          <a:p>
            <a:r>
              <a:rPr lang="en-US" dirty="0"/>
              <a:t>Give an example of a Material Engineering Tool or Method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pic>
        <p:nvPicPr>
          <p:cNvPr id="4" name="Picture 3" descr="A row of colored objects on a stand&#10;&#10;Description automatically generated with medium confidence">
            <a:extLst>
              <a:ext uri="{FF2B5EF4-FFF2-40B4-BE49-F238E27FC236}">
                <a16:creationId xmlns:a16="http://schemas.microsoft.com/office/drawing/2014/main" id="{49E3DA87-75E6-AAA1-F562-F9397CB38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0" y="1524000"/>
            <a:ext cx="2362200" cy="1771650"/>
          </a:xfrm>
          <a:prstGeom prst="rect">
            <a:avLst/>
          </a:prstGeom>
        </p:spPr>
      </p:pic>
    </p:spTree>
    <p:extLst>
      <p:ext uri="{BB962C8B-B14F-4D97-AF65-F5344CB8AC3E}">
        <p14:creationId xmlns:p14="http://schemas.microsoft.com/office/powerpoint/2010/main" val="37601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Wrap-up - Engineering Tools and Methods (ETM)</a:t>
            </a:r>
            <a:br>
              <a:rPr lang="en-US" sz="4000" dirty="0">
                <a:cs typeface="Calibri"/>
              </a:rPr>
            </a:br>
            <a:endParaRPr lang="en-US" sz="4000" dirty="0">
              <a:cs typeface="Calibri"/>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The ETM Worksheet will help your team identify the various Engineering Tools and Methods that members will use to address project challenges</a:t>
            </a:r>
          </a:p>
          <a:p>
            <a:pPr>
              <a:lnSpc>
                <a:spcPct val="110000"/>
              </a:lnSpc>
            </a:pPr>
            <a:r>
              <a:rPr lang="en-US" dirty="0">
                <a:cs typeface="Calibri"/>
              </a:rPr>
              <a:t>Review the Team Skill Assessment to help your team identify applicable ETM.</a:t>
            </a:r>
          </a:p>
          <a:p>
            <a:pPr lvl="1">
              <a:lnSpc>
                <a:spcPct val="110000"/>
              </a:lnSpc>
            </a:pPr>
            <a:r>
              <a:rPr lang="en-US" dirty="0">
                <a:cs typeface="Calibri"/>
              </a:rPr>
              <a:t> “What classes and/or experience can you call on to help with this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8519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117</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cs typeface="Calibri"/>
                </a:rPr>
                <a:t>This section intentionally left blank</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Engineering Tools &amp; Methods Worksheet</a:t>
              </a:r>
            </a:p>
            <a:p>
              <a:pPr marL="628650" lvl="2"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to Repository - working/Background Info</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4"/>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134</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#2,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dirty="0"/>
              <a:t>Detailed Individual Design </a:t>
            </a:r>
            <a:r>
              <a:rPr lang="en-US" dirty="0">
                <a:highlight>
                  <a:srgbClr val="FFFF00"/>
                </a:highlight>
              </a:rPr>
              <a:t>Summary</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t>1,000 - 1,500 words</a:t>
            </a:r>
          </a:p>
          <a:p>
            <a:r>
              <a:rPr lang="en-US" dirty="0"/>
              <a:t>5-10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5818221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2532585"/>
              </p:ext>
            </p:extLst>
          </p:nvPr>
        </p:nvGraphicFramePr>
        <p:xfrm>
          <a:off x="381000" y="1005329"/>
          <a:ext cx="8382000" cy="454757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a:t>
                      </a:r>
                      <a:r>
                        <a:rPr lang="en-US" sz="1200" b="0">
                          <a:effectLst/>
                          <a:latin typeface="+mj-lt"/>
                          <a:ea typeface="MS Mincho"/>
                        </a:rPr>
                        <a:t>pulled out into </a:t>
                      </a:r>
                      <a:r>
                        <a:rPr lang="en-US" sz="1200" b="0" dirty="0">
                          <a:effectLst/>
                          <a:latin typeface="+mj-lt"/>
                          <a:ea typeface="MS Mincho"/>
                        </a:rPr>
                        <a:t>separate </a:t>
                      </a:r>
                      <a:r>
                        <a:rPr lang="en-US" sz="1200" b="0">
                          <a:effectLst/>
                          <a:latin typeface="+mj-lt"/>
                          <a:ea typeface="MS Mincho"/>
                        </a:rPr>
                        <a:t>training PPT</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4992689"/>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 total</a:t>
            </a:r>
          </a:p>
          <a:p>
            <a:r>
              <a:rPr lang="en-US" dirty="0"/>
              <a:t>Review the full word cloud &amp; discuss – 2 minutes</a:t>
            </a:r>
          </a:p>
          <a:p>
            <a:endParaRPr lang="en-US" dirty="0"/>
          </a:p>
          <a:p>
            <a:r>
              <a:rPr lang="en-US" dirty="0"/>
              <a:t>Repeat for second question</a:t>
            </a:r>
          </a:p>
          <a:p>
            <a:endParaRPr lang="en-US" dirty="0"/>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 #1.</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template made in Repo,</a:t>
            </a:r>
          </a:p>
          <a:p>
            <a:pPr algn="ctr"/>
            <a:r>
              <a:rPr lang="en-US" dirty="0"/>
              <a:t>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“Creating a wiki page.mp4” (3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#1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Tree>
    <p:extLst>
      <p:ext uri="{BB962C8B-B14F-4D97-AF65-F5344CB8AC3E}">
        <p14:creationId xmlns:p14="http://schemas.microsoft.com/office/powerpoint/2010/main" val="3761273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ea typeface="+mn-lt"/>
                  <a:cs typeface="Calibri" panose="020F0502020204030204"/>
                </a:rPr>
                <a:t>Post Team Standards Agreement to Wiki  </a:t>
              </a:r>
              <a:r>
                <a:rPr lang="en-US" sz="1600" b="1" dirty="0">
                  <a:solidFill>
                    <a:prstClr val="black"/>
                  </a:solidFill>
                  <a:ea typeface="+mn-lt"/>
                  <a:cs typeface="Calibri" panose="020F0502020204030204"/>
                </a:rPr>
                <a:t>before</a:t>
              </a:r>
              <a:r>
                <a:rPr lang="en-US" sz="1600" dirty="0">
                  <a:solidFill>
                    <a:prstClr val="black"/>
                  </a:solidFill>
                  <a:ea typeface="+mn-lt"/>
                  <a:cs typeface="Calibri" panose="020F0502020204030204"/>
                </a:rPr>
                <a:t> Day 6</a:t>
              </a:r>
              <a:endParaRPr lang="en-US" sz="16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72377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8" name="Picture 7" descr="A screenshot of a project management&#10;&#10;Description automatically generated">
            <a:extLst>
              <a:ext uri="{FF2B5EF4-FFF2-40B4-BE49-F238E27FC236}">
                <a16:creationId xmlns:a16="http://schemas.microsoft.com/office/drawing/2014/main" id="{4D55962F-81A9-62A3-8FB9-72F9A0C3C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106" y="1607500"/>
            <a:ext cx="6347786" cy="410095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a:t>Generate and document User </a:t>
            </a:r>
            <a:r>
              <a:rPr lang="en-US" dirty="0"/>
              <a:t>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86</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93373"/>
            <a:chOff x="305868" y="2331227"/>
            <a:chExt cx="7945429" cy="3993373"/>
          </a:xfrm>
        </p:grpSpPr>
        <p:sp>
          <p:nvSpPr>
            <p:cNvPr id="10" name="Content Placeholder 2"/>
            <p:cNvSpPr txBox="1">
              <a:spLocks/>
            </p:cNvSpPr>
            <p:nvPr/>
          </p:nvSpPr>
          <p:spPr>
            <a:xfrm>
              <a:off x="1519989" y="2352563"/>
              <a:ext cx="6731308" cy="1060801"/>
            </a:xfrm>
            <a:prstGeom prst="rect">
              <a:avLst/>
            </a:prstGeom>
            <a:solidFill>
              <a:schemeClr val="accent1">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endParaRPr lang="en-US" sz="16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19989" y="3415216"/>
              <a:ext cx="6731308" cy="290938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3"/>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[1/29 or 1/26]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4"/>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5"/>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8"/>
            <a:ext cx="7848830" cy="1721970"/>
            <a:chOff x="402467" y="921631"/>
            <a:chExt cx="7848830" cy="1721970"/>
          </a:xfrm>
        </p:grpSpPr>
        <p:sp>
          <p:nvSpPr>
            <p:cNvPr id="8" name="Content Placeholder 2"/>
            <p:cNvSpPr txBox="1">
              <a:spLocks/>
            </p:cNvSpPr>
            <p:nvPr/>
          </p:nvSpPr>
          <p:spPr>
            <a:xfrm>
              <a:off x="1519989" y="921631"/>
              <a:ext cx="6731308" cy="1721970"/>
            </a:xfrm>
            <a:prstGeom prst="rect">
              <a:avLst/>
            </a:prstGeom>
            <a:solidFill>
              <a:schemeClr val="accent4">
                <a:lumMod val="20000"/>
                <a:lumOff val="80000"/>
              </a:schemeClr>
            </a:solidFill>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6"/>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results of product Benchmarking to Background Info forum</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89</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96</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97</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043832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12138</Words>
  <Application>Microsoft Office PowerPoint</Application>
  <PresentationFormat>On-screen Show (4:3)</PresentationFormat>
  <Paragraphs>1649</Paragraphs>
  <Slides>155</Slides>
  <Notes>58</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155</vt:i4>
      </vt:variant>
    </vt:vector>
  </HeadingPairs>
  <TitlesOfParts>
    <vt:vector size="167"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Client Meeting #1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Client Meeting #1  Kickoff Meeting</vt:lpstr>
      <vt:lpstr>25 min - Benchmarking</vt:lpstr>
      <vt:lpstr>Benchmarking Examples</vt:lpstr>
      <vt:lpstr>Benchmarking Examples</vt:lpstr>
      <vt:lpstr>Benchmarking - Evaluation</vt:lpstr>
      <vt:lpstr>Benchmarking – Evaluation</vt:lpstr>
      <vt:lpstr>55 min - Project Work </vt:lpstr>
      <vt:lpstr>Project Work</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10 min - Project Statement &amp; Objectives Horse Race</vt:lpstr>
      <vt:lpstr>10 min - Engineering Tools and Methods (ETM) Horse Race</vt:lpstr>
      <vt:lpstr>Wrap-up - Engineering Tools and Methods (ETM) </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vt:lpstr>
      <vt:lpstr>All Employee Meetings</vt:lpstr>
      <vt:lpstr>Board of Directors Review is coming up NEXT WEEK</vt:lpstr>
      <vt:lpstr>Engineering Design Process</vt:lpstr>
      <vt:lpstr>95 min – Poster Creation</vt:lpstr>
      <vt:lpstr>Detailed Individual Design Summary</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2024-08-09T16:55:16Z</dcterms:modified>
</cp:coreProperties>
</file>