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D7_F41B9874.xml" ContentType="application/vnd.ms-powerpoint.comments+xml"/>
  <Override PartName="/ppt/comments/modernComment_22E_B81E38C3.xml" ContentType="application/vnd.ms-powerpoint.comments+xml"/>
  <Override PartName="/ppt/comments/modernComment_218_D937404D.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modernComment_15F_7592815B.xml" ContentType="application/vnd.ms-powerpoint.comment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51"/>
  </p:notesMasterIdLst>
  <p:sldIdLst>
    <p:sldId id="256" r:id="rId4"/>
    <p:sldId id="339" r:id="rId5"/>
    <p:sldId id="415" r:id="rId6"/>
    <p:sldId id="276" r:id="rId7"/>
    <p:sldId id="257" r:id="rId8"/>
    <p:sldId id="490" r:id="rId9"/>
    <p:sldId id="275" r:id="rId10"/>
    <p:sldId id="462" r:id="rId11"/>
    <p:sldId id="463" r:id="rId12"/>
    <p:sldId id="483" r:id="rId13"/>
    <p:sldId id="566" r:id="rId14"/>
    <p:sldId id="556" r:id="rId15"/>
    <p:sldId id="491" r:id="rId16"/>
    <p:sldId id="274" r:id="rId17"/>
    <p:sldId id="464" r:id="rId18"/>
    <p:sldId id="492" r:id="rId19"/>
    <p:sldId id="258" r:id="rId20"/>
    <p:sldId id="400" r:id="rId21"/>
    <p:sldId id="265" r:id="rId22"/>
    <p:sldId id="422" r:id="rId23"/>
    <p:sldId id="506" r:id="rId24"/>
    <p:sldId id="547" r:id="rId25"/>
    <p:sldId id="259" r:id="rId26"/>
    <p:sldId id="261" r:id="rId27"/>
    <p:sldId id="260" r:id="rId28"/>
    <p:sldId id="591" r:id="rId29"/>
    <p:sldId id="489" r:id="rId30"/>
    <p:sldId id="423" r:id="rId31"/>
    <p:sldId id="424" r:id="rId32"/>
    <p:sldId id="526" r:id="rId33"/>
    <p:sldId id="429" r:id="rId34"/>
    <p:sldId id="292" r:id="rId35"/>
    <p:sldId id="487" r:id="rId36"/>
    <p:sldId id="488" r:id="rId37"/>
    <p:sldId id="578" r:id="rId38"/>
    <p:sldId id="521" r:id="rId39"/>
    <p:sldId id="531" r:id="rId40"/>
    <p:sldId id="554" r:id="rId41"/>
    <p:sldId id="264" r:id="rId42"/>
    <p:sldId id="592" r:id="rId43"/>
    <p:sldId id="389" r:id="rId44"/>
    <p:sldId id="426" r:id="rId45"/>
    <p:sldId id="493" r:id="rId46"/>
    <p:sldId id="557" r:id="rId47"/>
    <p:sldId id="473" r:id="rId48"/>
    <p:sldId id="460" r:id="rId49"/>
    <p:sldId id="289" r:id="rId50"/>
    <p:sldId id="468" r:id="rId51"/>
    <p:sldId id="469" r:id="rId52"/>
    <p:sldId id="471" r:id="rId53"/>
    <p:sldId id="558" r:id="rId54"/>
    <p:sldId id="329" r:id="rId55"/>
    <p:sldId id="330" r:id="rId56"/>
    <p:sldId id="331" r:id="rId57"/>
    <p:sldId id="522" r:id="rId58"/>
    <p:sldId id="536" r:id="rId59"/>
    <p:sldId id="604" r:id="rId60"/>
    <p:sldId id="546" r:id="rId61"/>
    <p:sldId id="287" r:id="rId62"/>
    <p:sldId id="593" r:id="rId63"/>
    <p:sldId id="340" r:id="rId64"/>
    <p:sldId id="288" r:id="rId65"/>
    <p:sldId id="290" r:id="rId66"/>
    <p:sldId id="565" r:id="rId67"/>
    <p:sldId id="559" r:id="rId68"/>
    <p:sldId id="393" r:id="rId69"/>
    <p:sldId id="549" r:id="rId70"/>
    <p:sldId id="605" r:id="rId71"/>
    <p:sldId id="293" r:id="rId72"/>
    <p:sldId id="594" r:id="rId73"/>
    <p:sldId id="586" r:id="rId74"/>
    <p:sldId id="587" r:id="rId75"/>
    <p:sldId id="588" r:id="rId76"/>
    <p:sldId id="589" r:id="rId77"/>
    <p:sldId id="590" r:id="rId78"/>
    <p:sldId id="394" r:id="rId79"/>
    <p:sldId id="342" r:id="rId80"/>
    <p:sldId id="601" r:id="rId81"/>
    <p:sldId id="561" r:id="rId82"/>
    <p:sldId id="474" r:id="rId83"/>
    <p:sldId id="583" r:id="rId84"/>
    <p:sldId id="606" r:id="rId85"/>
    <p:sldId id="518" r:id="rId86"/>
    <p:sldId id="595" r:id="rId87"/>
    <p:sldId id="579" r:id="rId88"/>
    <p:sldId id="343" r:id="rId89"/>
    <p:sldId id="344" r:id="rId90"/>
    <p:sldId id="580" r:id="rId91"/>
    <p:sldId id="508" r:id="rId92"/>
    <p:sldId id="509" r:id="rId93"/>
    <p:sldId id="510" r:id="rId94"/>
    <p:sldId id="511" r:id="rId95"/>
    <p:sldId id="552" r:id="rId96"/>
    <p:sldId id="513" r:id="rId97"/>
    <p:sldId id="351" r:id="rId98"/>
    <p:sldId id="534" r:id="rId99"/>
    <p:sldId id="550" r:id="rId100"/>
    <p:sldId id="551" r:id="rId101"/>
    <p:sldId id="607" r:id="rId102"/>
    <p:sldId id="298" r:id="rId103"/>
    <p:sldId id="596" r:id="rId104"/>
    <p:sldId id="602" r:id="rId105"/>
    <p:sldId id="603" r:id="rId106"/>
    <p:sldId id="581" r:id="rId107"/>
    <p:sldId id="446" r:id="rId108"/>
    <p:sldId id="447" r:id="rId109"/>
    <p:sldId id="450" r:id="rId110"/>
    <p:sldId id="582" r:id="rId111"/>
    <p:sldId id="485" r:id="rId112"/>
    <p:sldId id="504" r:id="rId113"/>
    <p:sldId id="528" r:id="rId114"/>
    <p:sldId id="608" r:id="rId115"/>
    <p:sldId id="300" r:id="rId116"/>
    <p:sldId id="597" r:id="rId117"/>
    <p:sldId id="382" r:id="rId118"/>
    <p:sldId id="584" r:id="rId119"/>
    <p:sldId id="529" r:id="rId120"/>
    <p:sldId id="609" r:id="rId121"/>
    <p:sldId id="302" r:id="rId122"/>
    <p:sldId id="598" r:id="rId123"/>
    <p:sldId id="585" r:id="rId124"/>
    <p:sldId id="494" r:id="rId125"/>
    <p:sldId id="404" r:id="rId126"/>
    <p:sldId id="495" r:id="rId127"/>
    <p:sldId id="496" r:id="rId128"/>
    <p:sldId id="486" r:id="rId129"/>
    <p:sldId id="530" r:id="rId130"/>
    <p:sldId id="535" r:id="rId131"/>
    <p:sldId id="610" r:id="rId132"/>
    <p:sldId id="304" r:id="rId133"/>
    <p:sldId id="599" r:id="rId134"/>
    <p:sldId id="395" r:id="rId135"/>
    <p:sldId id="396" r:id="rId136"/>
    <p:sldId id="397" r:id="rId137"/>
    <p:sldId id="398" r:id="rId138"/>
    <p:sldId id="611" r:id="rId139"/>
    <p:sldId id="562" r:id="rId140"/>
    <p:sldId id="600" r:id="rId141"/>
    <p:sldId id="564" r:id="rId142"/>
    <p:sldId id="568" r:id="rId143"/>
    <p:sldId id="567" r:id="rId144"/>
    <p:sldId id="482" r:id="rId145"/>
    <p:sldId id="553" r:id="rId146"/>
    <p:sldId id="378" r:id="rId147"/>
    <p:sldId id="350" r:id="rId148"/>
    <p:sldId id="338" r:id="rId149"/>
    <p:sldId id="352" r:id="rId15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92877" autoAdjust="0"/>
  </p:normalViewPr>
  <p:slideViewPr>
    <p:cSldViewPr>
      <p:cViewPr varScale="1">
        <p:scale>
          <a:sx n="55" d="100"/>
          <a:sy n="55" d="100"/>
        </p:scale>
        <p:origin x="1384" y="48"/>
      </p:cViewPr>
      <p:guideLst>
        <p:guide orient="horz" pos="2160"/>
        <p:guide pos="2880"/>
      </p:guideLst>
    </p:cSldViewPr>
  </p:slideViewPr>
  <p:notesTextViewPr>
    <p:cViewPr>
      <p:scale>
        <a:sx n="200" d="100"/>
        <a:sy n="200" d="100"/>
      </p:scale>
      <p:origin x="0" y="0"/>
    </p:cViewPr>
  </p:notesTextViewPr>
  <p:sorterViewPr>
    <p:cViewPr varScale="1">
      <p:scale>
        <a:sx n="1" d="1"/>
        <a:sy n="1" d="1"/>
      </p:scale>
      <p:origin x="0" y="-12762"/>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theme" Target="theme/theme1.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notesMaster" Target="notesMasters/notesMaster1.xml"/><Relationship Id="rId156" Type="http://schemas.openxmlformats.org/officeDocument/2006/relationships/tableStyles" Target="tableStyle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microsoft.com/office/2018/10/relationships/authors" Target="author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commentAuthors" Target="commentAuthor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presProps" Target="pres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viewProps" Target="viewProps.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s>
</file>

<file path=ppt/comments/modernComment_15F_7592815B.xml><?xml version="1.0" encoding="utf-8"?>
<p188:cmLst xmlns:a="http://schemas.openxmlformats.org/drawingml/2006/main" xmlns:r="http://schemas.openxmlformats.org/officeDocument/2006/relationships" xmlns:p188="http://schemas.microsoft.com/office/powerpoint/2018/8/main">
  <p188:cm id="{AE5A25A4-0E0A-4797-8041-8F8B8C2654BE}" authorId="{00000000-0000-0000-0000-000000000000}" created="2024-08-01T19:02:26.533">
    <pc:sldMkLst xmlns:pc="http://schemas.microsoft.com/office/powerpoint/2013/main/command">
      <pc:docMk/>
      <pc:sldMk cId="1972535643" sldId="351"/>
    </pc:sldMkLst>
    <p188:txBody>
      <a:bodyPr/>
      <a:lstStyle/>
      <a:p>
        <a:r>
          <a:rPr lang="en-US"/>
          <a:t>To be deleted</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1D7_F41B9874.xml><?xml version="1.0" encoding="utf-8"?>
<p188:cmLst xmlns:a="http://schemas.openxmlformats.org/drawingml/2006/main" xmlns:r="http://schemas.openxmlformats.org/officeDocument/2006/relationships" xmlns:p188="http://schemas.microsoft.com/office/powerpoint/2018/8/main">
  <p188:cm id="{E982FF35-E1AA-4CD7-B126-393F433E6753}" authorId="{00000000-0000-0000-0000-000000000000}" created="2024-08-01T18:33:41.749">
    <pc:sldMkLst xmlns:pc="http://schemas.microsoft.com/office/powerpoint/2013/main/command">
      <pc:docMk/>
      <pc:sldMk cId="4095449204" sldId="471"/>
    </pc:sldMkLst>
    <p188:txBody>
      <a:bodyPr/>
      <a:lstStyle/>
      <a:p>
        <a:r>
          <a:rPr lang="en-US"/>
          <a:t>For Class 2, it is generating N&amp;R. For class 3, it is review of the N&amp;R from class 2 and after class 2.</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18_D937404D.xml><?xml version="1.0" encoding="utf-8"?>
<p188:cmLst xmlns:a="http://schemas.openxmlformats.org/drawingml/2006/main" xmlns:r="http://schemas.openxmlformats.org/officeDocument/2006/relationships" xmlns:p188="http://schemas.microsoft.com/office/powerpoint/2018/8/main">
  <p188:cm id="{89D40BC1-40C6-4B0E-88D0-EA0F37B9A9EA}" authorId="{00000000-0000-0000-0000-000000000000}" created="2024-08-01T19:00:12.587">
    <pc:sldMkLst xmlns:pc="http://schemas.microsoft.com/office/powerpoint/2013/main/command">
      <pc:docMk/>
      <pc:sldMk cId="3644276813" sldId="536"/>
    </pc:sldMkLst>
    <p188:txBody>
      <a:bodyPr/>
      <a:lstStyle/>
      <a:p>
        <a:r>
          <a:rPr lang="en-US"/>
          <a:t>Change to Design process Terminology</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8" tIns="47100" rIns="94198" bIns="47100"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198" tIns="47100" rIns="94198" bIns="47100" rtlCol="0"/>
          <a:lstStyle>
            <a:lvl1pPr algn="r">
              <a:defRPr sz="1200"/>
            </a:lvl1pPr>
          </a:lstStyle>
          <a:p>
            <a:fld id="{D0FE861C-486B-4E18-A0E9-A790238A915C}" type="datetimeFigureOut">
              <a:rPr lang="en-US" smtClean="0"/>
              <a:t>8/20/2024</a:t>
            </a:fld>
            <a:endParaRPr lang="en-US" dirty="0"/>
          </a:p>
        </p:txBody>
      </p:sp>
      <p:sp>
        <p:nvSpPr>
          <p:cNvPr id="4" name="Slide Image Placeholder 3"/>
          <p:cNvSpPr>
            <a:spLocks noGrp="1" noRot="1" noChangeAspect="1"/>
          </p:cNvSpPr>
          <p:nvPr>
            <p:ph type="sldImg" idx="2"/>
          </p:nvPr>
        </p:nvSpPr>
        <p:spPr>
          <a:xfrm>
            <a:off x="1203325" y="701675"/>
            <a:ext cx="4695825" cy="3521075"/>
          </a:xfrm>
          <a:prstGeom prst="rect">
            <a:avLst/>
          </a:prstGeom>
          <a:noFill/>
          <a:ln w="12700">
            <a:solidFill>
              <a:prstClr val="black"/>
            </a:solidFill>
          </a:ln>
        </p:spPr>
        <p:txBody>
          <a:bodyPr vert="horz" lIns="94198" tIns="47100" rIns="94198" bIns="47100"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98" tIns="47100" rIns="94198" bIns="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98" tIns="47100" rIns="94198"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198" tIns="47100" rIns="94198" bIns="4710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1118400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32</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33</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41</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57</a:t>
            </a:fld>
            <a:endParaRPr lang="en-US" dirty="0"/>
          </a:p>
        </p:txBody>
      </p:sp>
    </p:spTree>
    <p:extLst>
      <p:ext uri="{BB962C8B-B14F-4D97-AF65-F5344CB8AC3E}">
        <p14:creationId xmlns:p14="http://schemas.microsoft.com/office/powerpoint/2010/main" val="141844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59</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64</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3883129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998952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85</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261775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1001496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12697017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104</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105</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108</a:t>
            </a:fld>
            <a:endParaRPr lang="en-US" dirty="0"/>
          </a:p>
        </p:txBody>
      </p:sp>
    </p:spTree>
    <p:extLst>
      <p:ext uri="{BB962C8B-B14F-4D97-AF65-F5344CB8AC3E}">
        <p14:creationId xmlns:p14="http://schemas.microsoft.com/office/powerpoint/2010/main" val="30315535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25336476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114</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2160843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Capture these for our notes</a:t>
            </a:r>
          </a:p>
        </p:txBody>
      </p:sp>
      <p:sp>
        <p:nvSpPr>
          <p:cNvPr id="4" name="Slide Number Placeholder 3"/>
          <p:cNvSpPr>
            <a:spLocks noGrp="1"/>
          </p:cNvSpPr>
          <p:nvPr>
            <p:ph type="sldNum" sz="quarter" idx="5"/>
          </p:nvPr>
        </p:nvSpPr>
        <p:spPr/>
        <p:txBody>
          <a:bodyPr/>
          <a:lstStyle/>
          <a:p>
            <a:fld id="{DF811066-0135-4CAA-8AD4-89A97190AC00}" type="slidenum">
              <a:rPr lang="en-US" smtClean="0"/>
              <a:t>12</a:t>
            </a:fld>
            <a:endParaRPr lang="en-US" dirty="0"/>
          </a:p>
        </p:txBody>
      </p:sp>
    </p:spTree>
    <p:extLst>
      <p:ext uri="{BB962C8B-B14F-4D97-AF65-F5344CB8AC3E}">
        <p14:creationId xmlns:p14="http://schemas.microsoft.com/office/powerpoint/2010/main" val="862975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121</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31456283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42687059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143</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029104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8/20/2024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8/20/2024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8/20/2024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8/20/2024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8/20/2024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8/20/2024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8/20/2024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8/20/2024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10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Statement_and_Objectives"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Engineering_Tools_and_Methods_Worksheet"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designlab.eng.rpi.edu/edn/projects/capstone-support-dev/wiki/Day_2_Agenda#Action-Items-Meeting-Prep"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s://designlab.eng.rpi.edu/edn/projects/capstone-support-dev/wiki/Day_8_Agenda#Action-Items-Meeting-Prep"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s://designlab.eng.rpi.edu/edn/projects/capstone-support-dev/wiki/Day_9_Agenda#Action-Items-Meeting-Prep"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1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hyperlink" Target="https://designlab.eng.rpi.edu/edn/projects/capstone-support-dev/wiki/Day_10_Agenda#Action-Items-Meeting-Prep" TargetMode="External"/><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47.png"/></Relationships>
</file>

<file path=ppt/slides/_rels/slide1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113.xml"/><Relationship Id="rId3" Type="http://schemas.openxmlformats.org/officeDocument/2006/relationships/slide" Target="slide39.xml"/><Relationship Id="rId7" Type="http://schemas.openxmlformats.org/officeDocument/2006/relationships/slide" Target="slide100.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3.xml"/><Relationship Id="rId11" Type="http://schemas.openxmlformats.org/officeDocument/2006/relationships/slide" Target="slide137.xml"/><Relationship Id="rId5" Type="http://schemas.openxmlformats.org/officeDocument/2006/relationships/slide" Target="slide69.xml"/><Relationship Id="rId10" Type="http://schemas.openxmlformats.org/officeDocument/2006/relationships/slide" Target="slide130.xml"/><Relationship Id="rId4" Type="http://schemas.openxmlformats.org/officeDocument/2006/relationships/slide" Target="slide59.xml"/><Relationship Id="rId9" Type="http://schemas.openxmlformats.org/officeDocument/2006/relationships/slide" Target="slide1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8.xml"/><Relationship Id="rId7" Type="http://schemas.openxmlformats.org/officeDocument/2006/relationships/image" Target="../media/image1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3.xml"/><Relationship Id="rId7" Type="http://schemas.openxmlformats.org/officeDocument/2006/relationships/image" Target="../media/image19.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spreadsheets/d/1P_wqMm3Eu2vV9AddlFigfpbTnq51wiNo8OvcZnW1cPw/edit#gid=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designlab.eng.rpi.edu/edn/projects/capstone-support-dev/wiki/Requirements_Management" TargetMode="External"/><Relationship Id="rId2" Type="http://schemas.microsoft.com/office/2018/10/relationships/comments" Target="../comments/modernComment_1D7_F41B987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microsoft.com/office/2018/10/relationships/comments" Target="../comments/modernComment_218_D937404D.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Day_2_Agenda#Action-Items-Meeting-Prep"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designlab.eng.rpi.edu/edn/projects/capstone-support-dev/wiki/Day_2_Agenda#Action-Items-Meeting-Pre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hyperlink" Target="https://designlab.eng.rpi.edu/projects/capstone-support-dev/wiki%20-%20Playbook.ppt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hyperlink" Target="https://designlab.eng.rpi.edu/edn/projects/capstone-support-dev/wiki/Day_5_Agenda#Action-Items-Meeting-Prep"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8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entry/Rubrics/Needs%20and%20Requirements%20rubric.docx" TargetMode="External"/><Relationship Id="rId2" Type="http://schemas.microsoft.com/office/2018/10/relationships/comments" Target="../comments/modernComment_15F_7592815B.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designlab.eng.rpi.edu/edn/projects/capstone-support-dev/wiki/Day_6_Agenda#Action-Items-Meeting-Prep"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sp>
        <p:nvSpPr>
          <p:cNvPr id="4" name="Callout: Bent Line with Border and Accent Bar 3">
            <a:extLst>
              <a:ext uri="{FF2B5EF4-FFF2-40B4-BE49-F238E27FC236}">
                <a16:creationId xmlns:a16="http://schemas.microsoft.com/office/drawing/2014/main" id="{70C5B5FF-C716-0EDB-F3A0-562499798C0B}"/>
              </a:ext>
            </a:extLst>
          </p:cNvPr>
          <p:cNvSpPr/>
          <p:nvPr/>
        </p:nvSpPr>
        <p:spPr>
          <a:xfrm>
            <a:off x="6400800" y="4762500"/>
            <a:ext cx="2438400" cy="1752600"/>
          </a:xfrm>
          <a:prstGeom prst="accentBorderCallout2">
            <a:avLst>
              <a:gd name="adj1" fmla="val 18750"/>
              <a:gd name="adj2" fmla="val -8333"/>
              <a:gd name="adj3" fmla="val 18750"/>
              <a:gd name="adj4" fmla="val -16667"/>
              <a:gd name="adj5" fmla="val 54877"/>
              <a:gd name="adj6" fmla="val -526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WARNING</a:t>
            </a:r>
          </a:p>
          <a:p>
            <a:pPr algn="ctr"/>
            <a:r>
              <a:rPr lang="en-US" dirty="0"/>
              <a:t>This whole document is a work in process and in massive flux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1" name="Content Placeholder 10" descr="A screenshot of a chart&#10;&#10;Description automatically generated">
            <a:extLst>
              <a:ext uri="{FF2B5EF4-FFF2-40B4-BE49-F238E27FC236}">
                <a16:creationId xmlns:a16="http://schemas.microsoft.com/office/drawing/2014/main" id="{E86A906E-5C86-55BC-BCD4-16A5D77819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1999672"/>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6" name="Picture 5" descr="A close-up of a project&#10;&#10;Description automatically generated">
            <a:extLst>
              <a:ext uri="{FF2B5EF4-FFF2-40B4-BE49-F238E27FC236}">
                <a16:creationId xmlns:a16="http://schemas.microsoft.com/office/drawing/2014/main" id="{D507B68A-DD25-F53C-1766-39A6DE707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067" y="1857178"/>
            <a:ext cx="6763866" cy="3250287"/>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102</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r>
              <a:rPr lang="en-US" dirty="0"/>
              <a:t>75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all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103</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1</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Why do we document?</a:t>
            </a:r>
          </a:p>
          <a:p>
            <a:r>
              <a:rPr lang="en-US" sz="2800" dirty="0"/>
              <a:t>What do we document?</a:t>
            </a:r>
          </a:p>
          <a:p>
            <a:r>
              <a:rPr lang="en-US" sz="2800" dirty="0"/>
              <a:t>How will you document?</a:t>
            </a:r>
          </a:p>
          <a:p>
            <a:r>
              <a:rPr lang="en-US" sz="2800" dirty="0"/>
              <a:t>How often / when will you document?</a:t>
            </a:r>
          </a:p>
          <a:p>
            <a:r>
              <a:rPr lang="en-US" sz="2800" dirty="0"/>
              <a:t>Must we wait for things to be complete / final to document?</a:t>
            </a:r>
          </a:p>
          <a:p>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105</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106</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2</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Information should be complete before documented?</a:t>
            </a:r>
          </a:p>
          <a:p>
            <a:r>
              <a:rPr lang="en-US" sz="2800" dirty="0"/>
              <a:t>It is necessary to document negative results?</a:t>
            </a:r>
          </a:p>
          <a:p>
            <a:r>
              <a:rPr lang="en-US" sz="2800" dirty="0"/>
              <a:t>Teammates share responsibility with PE/CE to offer technical feedback on EDN posts?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189561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a:t>50 min – Creation of Project Statement and Objectives &amp; Engineering Tools and Methods </a:t>
            </a:r>
          </a:p>
        </p:txBody>
      </p:sp>
      <p:sp>
        <p:nvSpPr>
          <p:cNvPr id="3" name="Content Placeholder 2"/>
          <p:cNvSpPr>
            <a:spLocks noGrp="1"/>
          </p:cNvSpPr>
          <p:nvPr>
            <p:ph idx="1"/>
          </p:nvPr>
        </p:nvSpPr>
        <p:spPr>
          <a:xfrm>
            <a:off x="427383" y="1752600"/>
            <a:ext cx="8229600" cy="4968875"/>
          </a:xfrm>
        </p:spPr>
        <p:txBody>
          <a:bodyPr>
            <a:normAutofit fontScale="92500" lnSpcReduction="10000"/>
          </a:bodyPr>
          <a:lstStyle/>
          <a:p>
            <a:pPr lvl="1">
              <a:buFont typeface="Arial" panose="020B0604020202020204" pitchFamily="34" charset="0"/>
              <a:buChar char="•"/>
            </a:pPr>
            <a:r>
              <a:rPr lang="en-US" sz="2400" dirty="0"/>
              <a:t>Templates for both documents are on the Capstone Support Wiki</a:t>
            </a:r>
          </a:p>
          <a:p>
            <a:pPr lvl="2"/>
            <a:r>
              <a:rPr lang="en-US" dirty="0"/>
              <a:t> </a:t>
            </a:r>
            <a:r>
              <a:rPr lang="en-US" sz="1400" dirty="0">
                <a:hlinkClick r:id="rId2"/>
              </a:rPr>
              <a:t>https://designlab.eng.rpi.edu/edn/projects/capstone-support-dev/wiki/Templates_and_Forms</a:t>
            </a:r>
            <a:r>
              <a:rPr lang="en-US" sz="1400" dirty="0"/>
              <a:t> </a:t>
            </a:r>
          </a:p>
          <a:p>
            <a:pPr lvl="1">
              <a:buFont typeface="Arial" panose="020B0604020202020204" pitchFamily="34" charset="0"/>
              <a:buChar char="•"/>
            </a:pPr>
            <a:r>
              <a:rPr lang="en-US" sz="2400" dirty="0"/>
              <a:t>Instructions</a:t>
            </a:r>
          </a:p>
          <a:p>
            <a:pPr lvl="2">
              <a:buClr>
                <a:schemeClr val="tx1"/>
              </a:buClr>
            </a:pPr>
            <a:r>
              <a:rPr lang="en-US" sz="1400" dirty="0">
                <a:hlinkClick r:id="rId3"/>
              </a:rPr>
              <a:t>https://designlab.eng.rpi.edu/edn/projects/capstone-support-dev/wiki/Project_Statement_and_Objectives</a:t>
            </a:r>
            <a:endParaRPr lang="en-US" sz="1400" dirty="0"/>
          </a:p>
          <a:p>
            <a:pPr lvl="2">
              <a:buClr>
                <a:schemeClr val="tx1"/>
              </a:buClr>
            </a:pPr>
            <a:r>
              <a:rPr lang="en-US" sz="1400" dirty="0">
                <a:solidFill>
                  <a:srgbClr val="FF0000"/>
                </a:solidFill>
                <a:hlinkClick r:id="rId4"/>
              </a:rPr>
              <a:t>https://designlab.eng.rpi.edu/edn/projects/capstone-support-dev/wiki/Engineering_Tools_and_Methods_Worksheet</a:t>
            </a:r>
            <a:r>
              <a:rPr lang="en-US" sz="1400" dirty="0">
                <a:solidFill>
                  <a:srgbClr val="FF0000"/>
                </a:solidFill>
              </a:rPr>
              <a:t> </a:t>
            </a:r>
          </a:p>
          <a:p>
            <a:pPr lvl="1"/>
            <a:endParaRPr lang="en-US" sz="2400" dirty="0"/>
          </a:p>
          <a:p>
            <a:pPr lvl="1">
              <a:buFont typeface="Arial" panose="020B0604020202020204" pitchFamily="34" charset="0"/>
              <a:buChar char="•"/>
            </a:pPr>
            <a:r>
              <a:rPr lang="en-US" sz="2400" dirty="0"/>
              <a:t>Your CE &amp; PE are available to answer any questions and review your work</a:t>
            </a:r>
          </a:p>
          <a:p>
            <a:pPr lvl="1">
              <a:buFont typeface="Arial" panose="020B0604020202020204" pitchFamily="34" charset="0"/>
              <a:buChar char="•"/>
            </a:pPr>
            <a:r>
              <a:rPr lang="en-US" sz="2400" dirty="0"/>
              <a:t>Finish &amp; save in ‘working\Reports\Final Report + Poster‘ folder in the Repository as Prep for next Meeting</a:t>
            </a:r>
          </a:p>
          <a:p>
            <a:pPr lvl="1">
              <a:buFont typeface="Arial" panose="020B0604020202020204" pitchFamily="34" charset="0"/>
              <a:buChar char="•"/>
            </a:pPr>
            <a:r>
              <a:rPr lang="en-US" sz="2400" dirty="0"/>
              <a:t>Files in the Repo can (and should) be revised as often needed. These are drafts and your documents may later change as the engineering team learns more!</a:t>
            </a:r>
          </a:p>
          <a:p>
            <a:pPr lvl="2"/>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109</a:t>
            </a:fld>
            <a:endParaRPr lang="en-US" dirty="0"/>
          </a:p>
        </p:txBody>
      </p:sp>
    </p:spTree>
    <p:extLst>
      <p:ext uri="{BB962C8B-B14F-4D97-AF65-F5344CB8AC3E}">
        <p14:creationId xmlns:p14="http://schemas.microsoft.com/office/powerpoint/2010/main" val="159599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a:xfrm>
            <a:off x="628650" y="230441"/>
            <a:ext cx="7886700" cy="760159"/>
          </a:xfrm>
        </p:spPr>
        <p:txBody>
          <a:bodyPr>
            <a:normAutofit fontScale="90000"/>
          </a:bodyPr>
          <a:lstStyle/>
          <a:p>
            <a:pPr algn="ctr"/>
            <a:r>
              <a:rPr lang="en-US" dirty="0"/>
              <a:t>Long Term vs. Short Term</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a:xfrm>
            <a:off x="457200" y="1128712"/>
            <a:ext cx="8439150" cy="5592763"/>
          </a:xfrm>
        </p:spPr>
        <p:txBody>
          <a:bodyPr>
            <a:normAutofit fontScale="77500" lnSpcReduction="20000"/>
          </a:bodyPr>
          <a:lstStyle/>
          <a:p>
            <a:pPr marL="0" indent="0">
              <a:buNone/>
            </a:pPr>
            <a:r>
              <a:rPr lang="en-US" sz="2800" b="1" dirty="0">
                <a:solidFill>
                  <a:srgbClr val="FF0000"/>
                </a:solidFill>
              </a:rPr>
              <a:t>Long Term:</a:t>
            </a:r>
          </a:p>
          <a:p>
            <a:r>
              <a:rPr lang="en-US" sz="2800" dirty="0"/>
              <a:t>1 – 5+ years in future</a:t>
            </a:r>
          </a:p>
          <a:p>
            <a:r>
              <a:rPr lang="en-US" sz="2800" dirty="0"/>
              <a:t>Assume there may be multiple projects / semesters / teams working AFTER yours</a:t>
            </a:r>
          </a:p>
          <a:p>
            <a:r>
              <a:rPr lang="en-US" sz="2800" dirty="0"/>
              <a:t>Assume a successful output from each team</a:t>
            </a:r>
          </a:p>
          <a:p>
            <a:pPr marL="0" indent="0" algn="ctr">
              <a:buNone/>
            </a:pPr>
            <a:endParaRPr lang="en-US" sz="2600" b="1" dirty="0"/>
          </a:p>
          <a:p>
            <a:pPr marL="0" indent="0" algn="ctr">
              <a:buNone/>
            </a:pPr>
            <a:r>
              <a:rPr lang="en-US" sz="2600" b="1" dirty="0"/>
              <a:t>What can the Client do / achieve 1-5+ years from now because your work was successful?</a:t>
            </a:r>
          </a:p>
          <a:p>
            <a:pPr marL="0" indent="0">
              <a:buNone/>
            </a:pPr>
            <a:endParaRPr lang="en-US" dirty="0"/>
          </a:p>
          <a:p>
            <a:pPr marL="0" indent="0">
              <a:buNone/>
            </a:pPr>
            <a:r>
              <a:rPr lang="en-US" sz="2800" b="1" dirty="0">
                <a:solidFill>
                  <a:srgbClr val="FF0000"/>
                </a:solidFill>
              </a:rPr>
              <a:t>Short Term:</a:t>
            </a:r>
          </a:p>
          <a:p>
            <a:r>
              <a:rPr lang="en-US" sz="2800" dirty="0"/>
              <a:t>By the end of this semester</a:t>
            </a:r>
          </a:p>
          <a:p>
            <a:r>
              <a:rPr lang="en-US" sz="2800" dirty="0"/>
              <a:t>Things your Client wants you to achieve early this semester, by mid-semester, and at the end of the semester</a:t>
            </a:r>
          </a:p>
          <a:p>
            <a:r>
              <a:rPr lang="en-US" sz="2800" dirty="0"/>
              <a:t>Assumes your success</a:t>
            </a:r>
          </a:p>
          <a:p>
            <a:endParaRPr lang="en-US" sz="900" dirty="0"/>
          </a:p>
          <a:p>
            <a:pPr marL="0" indent="0" algn="ctr">
              <a:buNone/>
            </a:pPr>
            <a:r>
              <a:rPr lang="en-US" sz="2600" b="1" dirty="0"/>
              <a:t>What can your Client do with your work immediately after the semester ends?</a:t>
            </a:r>
          </a:p>
          <a:p>
            <a:endParaRPr lang="en-US" sz="2600" dirty="0"/>
          </a:p>
          <a:p>
            <a:pPr marL="0" indent="0">
              <a:buNone/>
            </a:pP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z="1200" smtClean="0"/>
              <a:t>110</a:t>
            </a:fld>
            <a:endParaRPr lang="en-US" sz="1200" dirty="0"/>
          </a:p>
        </p:txBody>
      </p:sp>
      <p:sp>
        <p:nvSpPr>
          <p:cNvPr id="6" name="Rectangle 5">
            <a:extLst>
              <a:ext uri="{FF2B5EF4-FFF2-40B4-BE49-F238E27FC236}">
                <a16:creationId xmlns:a16="http://schemas.microsoft.com/office/drawing/2014/main" id="{E257E5AC-FC69-2092-B1DD-1D8761DD252D}"/>
              </a:ext>
            </a:extLst>
          </p:cNvPr>
          <p:cNvSpPr/>
          <p:nvPr/>
        </p:nvSpPr>
        <p:spPr>
          <a:xfrm rot="1426304">
            <a:off x="6503769" y="771132"/>
            <a:ext cx="1518799"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FYI</a:t>
            </a:r>
          </a:p>
        </p:txBody>
      </p:sp>
    </p:spTree>
    <p:extLst>
      <p:ext uri="{BB962C8B-B14F-4D97-AF65-F5344CB8AC3E}">
        <p14:creationId xmlns:p14="http://schemas.microsoft.com/office/powerpoint/2010/main" val="35830308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to the client’s problem.</a:t>
            </a:r>
          </a:p>
          <a:p>
            <a:pPr lvl="1"/>
            <a:r>
              <a:rPr lang="en-US" dirty="0">
                <a:cs typeface="Calibri"/>
              </a:rPr>
              <a:t>The Concept Selection efforts during the Day 7 on-site meeting should utilize the decision matrix process taught in IED. Comparisons and decisions should be based on analysis, metrics, and performance rather than ‘gut feelings’ or personal preferences.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12661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https://designlab.eng.rpi.edu/edn/projects/capstone-support-dev/wiki/Day_7_Agenda#Action-Items-Meeting-Prep</a:t>
            </a:r>
            <a:endParaRPr lang="en-US" sz="3200" dirty="0"/>
          </a:p>
          <a:p>
            <a:r>
              <a:rPr lang="en-US" sz="3200" dirty="0"/>
              <a:t>to be completed </a:t>
            </a:r>
            <a:r>
              <a:rPr lang="en-US" sz="3200" b="1" dirty="0"/>
              <a:t>BEFORE Meeting 7</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2906968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9" name="Picture 8" descr="A screenshot of a project schedule&#10;&#10;Description automatically generated">
            <a:extLst>
              <a:ext uri="{FF2B5EF4-FFF2-40B4-BE49-F238E27FC236}">
                <a16:creationId xmlns:a16="http://schemas.microsoft.com/office/drawing/2014/main" id="{DDBCC062-A576-CD02-60DF-585BF9622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990" y="1593101"/>
            <a:ext cx="5620019" cy="3847816"/>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Selection</a:t>
            </a:r>
          </a:p>
        </p:txBody>
      </p:sp>
      <p:sp>
        <p:nvSpPr>
          <p:cNvPr id="3" name="Content Placeholder 2"/>
          <p:cNvSpPr>
            <a:spLocks noGrp="1"/>
          </p:cNvSpPr>
          <p:nvPr>
            <p:ph idx="1"/>
          </p:nvPr>
        </p:nvSpPr>
        <p:spPr/>
        <p:txBody>
          <a:bodyPr/>
          <a:lstStyle/>
          <a:p>
            <a:r>
              <a:rPr lang="en-US" dirty="0"/>
              <a:t>May want some content here to help explain specifically how we’d like this done</a:t>
            </a:r>
          </a:p>
          <a:p>
            <a:pPr lvl="1"/>
            <a:r>
              <a:rPr lang="en-US" dirty="0"/>
              <a:t>Decision matrix</a:t>
            </a:r>
          </a:p>
          <a:p>
            <a:pPr lvl="1"/>
            <a:r>
              <a:rPr lang="en-US" dirty="0"/>
              <a:t>REAL numbers, not feelings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Mgmt.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https://designlab.eng.rpi.edu/edn/projects/capstone-support-dev/wiki/Day_8_Agenda#Action-Items-Meeting-Prep</a:t>
            </a:r>
            <a:endParaRPr lang="en-US" sz="3200" dirty="0"/>
          </a:p>
          <a:p>
            <a:r>
              <a:rPr lang="en-US" sz="3200" dirty="0"/>
              <a:t>to be completed </a:t>
            </a:r>
            <a:r>
              <a:rPr lang="en-US" sz="3200" b="1" dirty="0"/>
              <a:t>BEFORE Meeting 8</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28630106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9AF3-943C-90DB-4506-A0A9E8924F94}"/>
              </a:ext>
            </a:extLst>
          </p:cNvPr>
          <p:cNvSpPr>
            <a:spLocks noGrp="1"/>
          </p:cNvSpPr>
          <p:nvPr>
            <p:ph type="title"/>
          </p:nvPr>
        </p:nvSpPr>
        <p:spPr/>
        <p:txBody>
          <a:bodyPr/>
          <a:lstStyle/>
          <a:p>
            <a:r>
              <a:rPr lang="en-US" dirty="0"/>
              <a:t>Student Expectations</a:t>
            </a:r>
          </a:p>
        </p:txBody>
      </p:sp>
      <p:sp>
        <p:nvSpPr>
          <p:cNvPr id="3" name="Content Placeholder 2">
            <a:extLst>
              <a:ext uri="{FF2B5EF4-FFF2-40B4-BE49-F238E27FC236}">
                <a16:creationId xmlns:a16="http://schemas.microsoft.com/office/drawing/2014/main" id="{CAE9CB5B-9347-9298-5667-9EE46657126F}"/>
              </a:ext>
            </a:extLst>
          </p:cNvPr>
          <p:cNvSpPr>
            <a:spLocks noGrp="1"/>
          </p:cNvSpPr>
          <p:nvPr>
            <p:ph idx="1"/>
          </p:nvPr>
        </p:nvSpPr>
        <p:spPr/>
        <p:txBody>
          <a:bodyPr/>
          <a:lstStyle/>
          <a:p>
            <a:r>
              <a:rPr lang="en-US" dirty="0"/>
              <a:t>What are YOUR expectations for your Capstone experience? Workload</a:t>
            </a:r>
          </a:p>
          <a:p>
            <a:pPr lvl="1"/>
            <a:r>
              <a:rPr lang="en-US" dirty="0"/>
              <a:t>Teammates</a:t>
            </a:r>
          </a:p>
          <a:p>
            <a:pPr lvl="1"/>
            <a:r>
              <a:rPr lang="en-US" dirty="0"/>
              <a:t>Project</a:t>
            </a:r>
          </a:p>
          <a:p>
            <a:pPr lvl="1"/>
            <a:r>
              <a:rPr lang="en-US" dirty="0"/>
              <a:t>Grading</a:t>
            </a:r>
          </a:p>
          <a:p>
            <a:pPr marL="457200" lvl="1" indent="0">
              <a:buNone/>
            </a:pPr>
            <a:endParaRPr lang="en-US" dirty="0"/>
          </a:p>
        </p:txBody>
      </p:sp>
      <p:sp>
        <p:nvSpPr>
          <p:cNvPr id="4" name="Slide Number Placeholder 3">
            <a:extLst>
              <a:ext uri="{FF2B5EF4-FFF2-40B4-BE49-F238E27FC236}">
                <a16:creationId xmlns:a16="http://schemas.microsoft.com/office/drawing/2014/main" id="{B4983405-20A8-B6F5-A68F-A4C1489BC0D8}"/>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5" name="Callout: Bent Line with Border and Accent Bar 4">
            <a:extLst>
              <a:ext uri="{FF2B5EF4-FFF2-40B4-BE49-F238E27FC236}">
                <a16:creationId xmlns:a16="http://schemas.microsoft.com/office/drawing/2014/main" id="{A6E4699F-7CC3-A57D-ADB6-816A3682ACD5}"/>
              </a:ext>
            </a:extLst>
          </p:cNvPr>
          <p:cNvSpPr/>
          <p:nvPr/>
        </p:nvSpPr>
        <p:spPr>
          <a:xfrm>
            <a:off x="6582137" y="3863181"/>
            <a:ext cx="1447800" cy="1066800"/>
          </a:xfrm>
          <a:prstGeom prst="accentBorderCallout2">
            <a:avLst>
              <a:gd name="adj1" fmla="val 18750"/>
              <a:gd name="adj2" fmla="val -8333"/>
              <a:gd name="adj3" fmla="val 18750"/>
              <a:gd name="adj4" fmla="val -16667"/>
              <a:gd name="adj5" fmla="val 65747"/>
              <a:gd name="adj6" fmla="val -7178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Slido</a:t>
            </a:r>
            <a:r>
              <a:rPr lang="en-US" dirty="0"/>
              <a:t> activity</a:t>
            </a:r>
          </a:p>
          <a:p>
            <a:pPr algn="ctr"/>
            <a:r>
              <a:rPr lang="en-US" dirty="0" err="1"/>
              <a:t>Kanna</a:t>
            </a:r>
            <a:r>
              <a:rPr lang="en-US" dirty="0"/>
              <a:t>??</a:t>
            </a:r>
          </a:p>
        </p:txBody>
      </p:sp>
    </p:spTree>
    <p:extLst>
      <p:ext uri="{BB962C8B-B14F-4D97-AF65-F5344CB8AC3E}">
        <p14:creationId xmlns:p14="http://schemas.microsoft.com/office/powerpoint/2010/main" val="354400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a:t>
            </a:r>
            <a:r>
              <a:rPr lang="en-US" sz="1900" dirty="0">
                <a:highlight>
                  <a:srgbClr val="FFFF00"/>
                </a:highlight>
              </a:rPr>
              <a:t>Project Statement and Objectives </a:t>
            </a:r>
            <a:r>
              <a:rPr lang="en-US" sz="1900" dirty="0"/>
              <a:t>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allout: Bent Line with Border and Accent Bar 6">
            <a:extLst>
              <a:ext uri="{FF2B5EF4-FFF2-40B4-BE49-F238E27FC236}">
                <a16:creationId xmlns:a16="http://schemas.microsoft.com/office/drawing/2014/main" id="{FCD58848-811E-1AED-8D87-D793CE538687}"/>
              </a:ext>
            </a:extLst>
          </p:cNvPr>
          <p:cNvSpPr/>
          <p:nvPr/>
        </p:nvSpPr>
        <p:spPr>
          <a:xfrm>
            <a:off x="6505575" y="761999"/>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How/when will team generate this list??</a:t>
            </a:r>
          </a:p>
        </p:txBody>
      </p:sp>
    </p:spTree>
    <p:extLst>
      <p:ext uri="{BB962C8B-B14F-4D97-AF65-F5344CB8AC3E}">
        <p14:creationId xmlns:p14="http://schemas.microsoft.com/office/powerpoint/2010/main" val="40829405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126</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Activities of Day 9 &amp; 10</a:t>
            </a:r>
          </a:p>
          <a:p>
            <a:pPr lvl="1"/>
            <a:r>
              <a:rPr lang="en-US" dirty="0">
                <a:cs typeface="Calibri"/>
              </a:rPr>
              <a:t>PE/CE Feedback on the Project Plans created during and after Day 8</a:t>
            </a:r>
          </a:p>
          <a:p>
            <a:pPr lvl="1"/>
            <a:r>
              <a:rPr lang="en-US" dirty="0">
                <a:cs typeface="Calibri"/>
              </a:rPr>
              <a:t>PE/CE Feedback on Needs &amp; Requirement list</a:t>
            </a:r>
          </a:p>
          <a:p>
            <a:pPr lvl="1"/>
            <a:r>
              <a:rPr lang="en-US" dirty="0">
                <a:cs typeface="Calibri"/>
              </a:rPr>
              <a:t>Client Meeting #2 Concept Generation and Selection Update </a:t>
            </a:r>
          </a:p>
          <a:p>
            <a:pPr lvl="1"/>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a:bodyPr>
          <a:lstStyle/>
          <a:p>
            <a:r>
              <a:rPr lang="en-US" dirty="0">
                <a:cs typeface="Calibri"/>
              </a:rPr>
              <a:t>Day 9 &amp; 10 also include 60+ mins for team-directed work.</a:t>
            </a:r>
          </a:p>
          <a:p>
            <a:pPr lvl="1"/>
            <a:r>
              <a:rPr lang="en-US" dirty="0">
                <a:cs typeface="Calibri"/>
              </a:rPr>
              <a:t>Efficient team-directed meetings require an Agenda.</a:t>
            </a:r>
          </a:p>
          <a:p>
            <a:pPr lvl="1"/>
            <a:r>
              <a:rPr lang="en-US" dirty="0">
                <a:cs typeface="Calibri"/>
              </a:rPr>
              <a:t>The Agenda should be SMART - Specific, Measurable, Actionable, Relevant, and Time-Oriented</a:t>
            </a:r>
          </a:p>
          <a:p>
            <a:pPr lvl="1"/>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https://designlab.eng.rpi.edu/edn/projects/capstone-support-dev/wiki/Day_9_Agenda#Action-Items-Meeting-Prep</a:t>
            </a:r>
            <a:endParaRPr lang="en-US" sz="3200" dirty="0"/>
          </a:p>
          <a:p>
            <a:r>
              <a:rPr lang="en-US" sz="3200" dirty="0"/>
              <a:t>to be completed </a:t>
            </a:r>
            <a:r>
              <a:rPr lang="en-US" sz="3200" b="1" dirty="0"/>
              <a:t>BEFORE Meeting 9</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1126711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9" name="Picture 8" descr="A screenshot of a project management&#10;&#10;Description automatically generated">
            <a:extLst>
              <a:ext uri="{FF2B5EF4-FFF2-40B4-BE49-F238E27FC236}">
                <a16:creationId xmlns:a16="http://schemas.microsoft.com/office/drawing/2014/main" id="{48D4181D-A01B-81BD-B77D-268375A02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7721" y="1490244"/>
            <a:ext cx="5648557" cy="3737742"/>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 min – Follow Team created Agenda</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and post minutes to EDN</a:t>
            </a:r>
          </a:p>
          <a:p>
            <a:pPr lvl="1"/>
            <a:r>
              <a:rPr lang="en-US" dirty="0"/>
              <a:t>This should be done for EVERY on-site and off-site meeting. </a:t>
            </a:r>
          </a:p>
          <a:p>
            <a:pPr lvl="1"/>
            <a:r>
              <a:rPr lang="en-US"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team members?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Client Meeting PPT</a:t>
            </a:r>
          </a:p>
        </p:txBody>
      </p:sp>
      <p:sp>
        <p:nvSpPr>
          <p:cNvPr id="3" name="Content Placeholder 2"/>
          <p:cNvSpPr>
            <a:spLocks noGrp="1"/>
          </p:cNvSpPr>
          <p:nvPr>
            <p:ph idx="1"/>
          </p:nvPr>
        </p:nvSpPr>
        <p:spPr>
          <a:xfrm>
            <a:off x="628650" y="1825625"/>
            <a:ext cx="7886700" cy="4530726"/>
          </a:xfrm>
        </p:spPr>
        <p:txBody>
          <a:bodyPr/>
          <a:lstStyle/>
          <a:p>
            <a:pPr marL="0" indent="0">
              <a:buNone/>
            </a:pPr>
            <a:r>
              <a:rPr lang="en-US" sz="2800" dirty="0"/>
              <a:t>Checklist</a:t>
            </a:r>
          </a:p>
          <a:p>
            <a:pPr>
              <a:buFont typeface="Wingdings" panose="05000000000000000000" pitchFamily="2" charset="2"/>
              <a:buChar char="ü"/>
            </a:pPr>
            <a:r>
              <a:rPr lang="en-US" dirty="0"/>
              <a:t>Are slides numbered?</a:t>
            </a:r>
          </a:p>
          <a:p>
            <a:pPr>
              <a:buFont typeface="Wingdings" panose="05000000000000000000" pitchFamily="2" charset="2"/>
              <a:buChar char="ü"/>
            </a:pPr>
            <a:r>
              <a:rPr lang="en-US" dirty="0"/>
              <a:t>Are figures labeled?</a:t>
            </a:r>
          </a:p>
          <a:p>
            <a:pPr>
              <a:buFont typeface="Wingdings" panose="05000000000000000000" pitchFamily="2" charset="2"/>
              <a:buChar char="ü"/>
            </a:pPr>
            <a:r>
              <a:rPr lang="en-US" dirty="0"/>
              <a:t>Have Team members names, PE/CE names &amp; depts, Client name and logo been updated from blank template?</a:t>
            </a:r>
          </a:p>
          <a:p>
            <a:pPr>
              <a:buFont typeface="Wingdings" panose="05000000000000000000" pitchFamily="2" charset="2"/>
              <a:buChar char="ü"/>
            </a:pPr>
            <a:r>
              <a:rPr lang="en-US" dirty="0"/>
              <a:t>Does agenda match actual contents of PPT?</a:t>
            </a:r>
          </a:p>
          <a:p>
            <a:pPr>
              <a:buFont typeface="Wingdings" panose="05000000000000000000" pitchFamily="2" charset="2"/>
              <a:buChar char="ü"/>
            </a:pPr>
            <a:r>
              <a:rPr lang="en-US" dirty="0"/>
              <a:t>Do the contents match the rubric and Project Statement &amp; Objectives content?</a:t>
            </a:r>
          </a:p>
          <a:p>
            <a:pPr lvl="1">
              <a:buFont typeface="Wingdings" panose="05000000000000000000" pitchFamily="2" charset="2"/>
              <a:buChar char="ü"/>
            </a:pPr>
            <a:r>
              <a:rPr lang="en-US" dirty="0"/>
              <a:t>Background &amp; Customer Needs</a:t>
            </a:r>
          </a:p>
          <a:p>
            <a:pPr lvl="1">
              <a:buFont typeface="Wingdings" panose="05000000000000000000" pitchFamily="2" charset="2"/>
              <a:buChar char="ü"/>
            </a:pPr>
            <a:r>
              <a:rPr lang="en-US" dirty="0"/>
              <a:t>Technology Assessment</a:t>
            </a:r>
          </a:p>
          <a:p>
            <a:pPr lvl="1">
              <a:buFont typeface="Wingdings" panose="05000000000000000000" pitchFamily="2" charset="2"/>
              <a:buChar char="ü"/>
            </a:pPr>
            <a:r>
              <a:rPr lang="en-US" dirty="0"/>
              <a:t>Engineering Requirements</a:t>
            </a:r>
          </a:p>
          <a:p>
            <a:pPr lvl="1">
              <a:buFont typeface="Wingdings" panose="05000000000000000000" pitchFamily="2" charset="2"/>
              <a:buChar char="ü"/>
            </a:pPr>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https://designlab.eng.rpi.edu/edn/projects/capstone-support-dev/wiki/Day_10_Agenda#Action-Items-Meeting-Prep</a:t>
            </a:r>
            <a:endParaRPr lang="en-US" sz="3200" dirty="0"/>
          </a:p>
          <a:p>
            <a:r>
              <a:rPr lang="en-US" sz="3200" dirty="0"/>
              <a:t>to be completed </a:t>
            </a:r>
            <a:r>
              <a:rPr lang="en-US" sz="3200" b="1" dirty="0"/>
              <a:t>BEFORE Meeting 10</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49178479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7" name="Picture 6" descr="A screenshot of a project&#10;&#10;Description automatically generated">
            <a:extLst>
              <a:ext uri="{FF2B5EF4-FFF2-40B4-BE49-F238E27FC236}">
                <a16:creationId xmlns:a16="http://schemas.microsoft.com/office/drawing/2014/main" id="{78F1304B-7528-4809-041F-1AAAED4B1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2501" y="1494846"/>
            <a:ext cx="5478997" cy="3813648"/>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140</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141</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Update Client Meeting #1 slides to address feedback received and BDR rubric posted on EDN</a:t>
            </a:r>
          </a:p>
          <a:p>
            <a:pPr lvl="1"/>
            <a:r>
              <a:rPr lang="en-US" dirty="0"/>
              <a:t>Rubric posted here </a:t>
            </a:r>
            <a:r>
              <a:rPr lang="en-US" sz="1600" dirty="0"/>
              <a:t>- </a:t>
            </a:r>
            <a:r>
              <a:rPr lang="en-US" sz="1600" dirty="0">
                <a:hlinkClick r:id="rId4"/>
              </a:rPr>
              <a:t>https://designlab.eng.rpi.edu/edn/projects/capstone-support-dev/wiki/Tasks_and_Due_Dates</a:t>
            </a:r>
            <a:r>
              <a:rPr lang="en-US" sz="1600" dirty="0"/>
              <a:t> </a:t>
            </a:r>
            <a:endParaRPr lang="en-US" dirty="0"/>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9197705"/>
              </p:ext>
            </p:extLst>
          </p:nvPr>
        </p:nvGraphicFramePr>
        <p:xfrm>
          <a:off x="381000" y="1005329"/>
          <a:ext cx="8382000" cy="464769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146</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9610437"/>
              </p:ext>
            </p:extLst>
          </p:nvPr>
        </p:nvGraphicFramePr>
        <p:xfrm>
          <a:off x="381000" y="1143000"/>
          <a:ext cx="8382000" cy="456533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147</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 on Sponsorship Agreement and Confidentiality</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a:t>
            </a:r>
            <a:r>
              <a:rPr lang="en-US" sz="2200" dirty="0" err="1"/>
              <a:t>Slido</a:t>
            </a:r>
            <a:r>
              <a:rPr lang="en-US" sz="2200" dirty="0"/>
              <a:t>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 min – Syllabus Overview</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Brief description of course deliverables and high level schedule of activities</a:t>
            </a:r>
          </a:p>
          <a:p>
            <a:pPr lvl="1"/>
            <a:r>
              <a:rPr lang="en-US" sz="2100" dirty="0"/>
              <a:t>Old Excel horizontal layout graphic from Sarah Felix?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
        <p:nvSpPr>
          <p:cNvPr id="4" name="Callout: Bent Line with Border and Accent Bar 3">
            <a:extLst>
              <a:ext uri="{FF2B5EF4-FFF2-40B4-BE49-F238E27FC236}">
                <a16:creationId xmlns:a16="http://schemas.microsoft.com/office/drawing/2014/main" id="{2FB7BE8B-3C78-705E-A18C-7BFA99EB9D60}"/>
              </a:ext>
            </a:extLst>
          </p:cNvPr>
          <p:cNvSpPr/>
          <p:nvPr/>
        </p:nvSpPr>
        <p:spPr>
          <a:xfrm>
            <a:off x="5829300" y="37338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Slide(s) from </a:t>
            </a:r>
            <a:r>
              <a:rPr lang="en-US" dirty="0" err="1"/>
              <a:t>Kanna</a:t>
            </a:r>
            <a:endParaRPr lang="en-US" dirty="0"/>
          </a:p>
        </p:txBody>
      </p:sp>
    </p:spTree>
    <p:extLst>
      <p:ext uri="{BB962C8B-B14F-4D97-AF65-F5344CB8AC3E}">
        <p14:creationId xmlns:p14="http://schemas.microsoft.com/office/powerpoint/2010/main" val="1189215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
        <p:nvSpPr>
          <p:cNvPr id="5" name="TextBox 4"/>
          <p:cNvSpPr txBox="1"/>
          <p:nvPr/>
        </p:nvSpPr>
        <p:spPr>
          <a:xfrm>
            <a:off x="1295400" y="4956597"/>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999093" y="4724400"/>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487663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Team Standards Agreement Intro</a:t>
            </a:r>
          </a:p>
        </p:txBody>
      </p:sp>
      <p:sp>
        <p:nvSpPr>
          <p:cNvPr id="3" name="Content Placeholder 2"/>
          <p:cNvSpPr>
            <a:spLocks noGrp="1"/>
          </p:cNvSpPr>
          <p:nvPr>
            <p:ph idx="1"/>
          </p:nvPr>
        </p:nvSpPr>
        <p:spPr>
          <a:xfrm>
            <a:off x="628650" y="1447800"/>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https://designlab.eng.rpi.edu/edn/projects/capstone-support-dev/wiki/Team_Standards_Agreement</a:t>
            </a:r>
            <a:r>
              <a:rPr lang="en-US" dirty="0"/>
              <a:t> </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32</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1104900" y="240507"/>
            <a:ext cx="8229600" cy="1143000"/>
          </a:xfrm>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152400" y="1699419"/>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01/17	6:00-8PM</a:t>
            </a:r>
          </a:p>
          <a:p>
            <a:pPr lvl="1">
              <a:tabLst>
                <a:tab pos="2514600" algn="l"/>
                <a:tab pos="3597275" algn="l"/>
              </a:tabLst>
            </a:pPr>
            <a:r>
              <a:rPr lang="en-US" dirty="0">
                <a:cs typeface="Calibri"/>
              </a:rPr>
              <a:t>Saturday	01/20	10:00AM-NOON</a:t>
            </a:r>
          </a:p>
          <a:p>
            <a:pPr lvl="1">
              <a:tabLst>
                <a:tab pos="2514600" algn="l"/>
                <a:tab pos="3597275" algn="l"/>
              </a:tabLst>
            </a:pPr>
            <a:r>
              <a:rPr lang="en-US" dirty="0">
                <a:cs typeface="Calibri"/>
              </a:rPr>
              <a:t>Sunday	01/21	10:00AM-NOON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33</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
        <p:nvSpPr>
          <p:cNvPr id="4" name="Callout: Bent Line with Border and Accent Bar 3">
            <a:extLst>
              <a:ext uri="{FF2B5EF4-FFF2-40B4-BE49-F238E27FC236}">
                <a16:creationId xmlns:a16="http://schemas.microsoft.com/office/drawing/2014/main" id="{A112E9F6-ED92-4676-3C25-6AFA361072D4}"/>
              </a:ext>
            </a:extLst>
          </p:cNvPr>
          <p:cNvSpPr/>
          <p:nvPr/>
        </p:nvSpPr>
        <p:spPr>
          <a:xfrm>
            <a:off x="6705600" y="276724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a:t>
            </a:r>
          </a:p>
        </p:txBody>
      </p:sp>
    </p:spTree>
    <p:extLst>
      <p:ext uri="{BB962C8B-B14F-4D97-AF65-F5344CB8AC3E}">
        <p14:creationId xmlns:p14="http://schemas.microsoft.com/office/powerpoint/2010/main" val="131194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01/16/24 at: </a:t>
            </a:r>
            <a:r>
              <a:rPr lang="en-US" sz="2000" dirty="0">
                <a:hlinkClick r:id="rId3"/>
              </a:rPr>
              <a:t>Capstone S24 LEAP Training Sign Up - Google Sheet</a:t>
            </a:r>
            <a:endParaRPr lang="en-US" sz="3200" dirty="0">
              <a:latin typeface="Calibri" panose="020F0502020204030204" pitchFamily="34" charset="0"/>
            </a:endParaRPr>
          </a:p>
          <a:p>
            <a:pPr lvl="1"/>
            <a:endParaRPr lang="en-US" sz="18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
        <p:nvSpPr>
          <p:cNvPr id="4" name="Callout: Bent Line with Border and Accent Bar 3">
            <a:extLst>
              <a:ext uri="{FF2B5EF4-FFF2-40B4-BE49-F238E27FC236}">
                <a16:creationId xmlns:a16="http://schemas.microsoft.com/office/drawing/2014/main" id="{F2E23D3B-41C2-4B5C-20AF-74B7090E4B01}"/>
              </a:ext>
            </a:extLst>
          </p:cNvPr>
          <p:cNvSpPr/>
          <p:nvPr/>
        </p:nvSpPr>
        <p:spPr>
          <a:xfrm>
            <a:off x="3093720" y="5181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 &amp; link</a:t>
            </a:r>
          </a:p>
        </p:txBody>
      </p:sp>
    </p:spTree>
    <p:extLst>
      <p:ext uri="{BB962C8B-B14F-4D97-AF65-F5344CB8AC3E}">
        <p14:creationId xmlns:p14="http://schemas.microsoft.com/office/powerpoint/2010/main" val="2060681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 </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the work started today and continued off-site. </a:t>
            </a:r>
          </a:p>
          <a:p>
            <a:pPr lvl="2"/>
            <a:r>
              <a:rPr lang="en-US" dirty="0">
                <a:cs typeface="Calibri"/>
              </a:rPr>
              <a:t>Establishing a strong list of questions aids in having a productive Project Kickoff meeting.</a:t>
            </a:r>
          </a:p>
          <a:p>
            <a:pPr lvl="1"/>
            <a:r>
              <a:rPr lang="en-US" dirty="0">
                <a:cs typeface="Calibri"/>
              </a:rPr>
              <a:t>Prepare for Project Kickoff meetings with client to take place during Day 3 or 4 (project-dependent).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EDN-&gt; Capstone Support -&gt; Wiki-&gt; 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39</a:t>
            </a:fld>
            <a:endParaRPr lang="en-US" sz="1200" dirty="0"/>
          </a:p>
        </p:txBody>
      </p:sp>
      <p:sp>
        <p:nvSpPr>
          <p:cNvPr id="6" name="TextBox 5"/>
          <p:cNvSpPr txBox="1"/>
          <p:nvPr/>
        </p:nvSpPr>
        <p:spPr>
          <a:xfrm>
            <a:off x="447410" y="5500396"/>
            <a:ext cx="8345874" cy="769441"/>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meeting.</a:t>
            </a:r>
          </a:p>
          <a:p>
            <a:pPr algn="ctr"/>
            <a:r>
              <a:rPr lang="en-US" sz="1600" dirty="0"/>
              <a:t>Playbook -</a:t>
            </a:r>
            <a:r>
              <a:rPr lang="en-US" sz="1200" dirty="0"/>
              <a:t> </a:t>
            </a:r>
            <a:r>
              <a:rPr lang="en-US" sz="1200" dirty="0">
                <a:hlinkClick r:id="rId3"/>
              </a:rPr>
              <a:t>https://designlab.eng.rpi.edu/edn/projects/capstone-support-dev/wiki/Capstone_Playbook</a:t>
            </a:r>
            <a:endParaRPr lang="en-US" sz="1200" u="sng" dirty="0"/>
          </a:p>
          <a:p>
            <a:pPr algn="ctr"/>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Content Placeholder 13" descr="A screenshot of a chart&#10;&#10;Description automatically generated">
            <a:extLst>
              <a:ext uri="{FF2B5EF4-FFF2-40B4-BE49-F238E27FC236}">
                <a16:creationId xmlns:a16="http://schemas.microsoft.com/office/drawing/2014/main" id="{7564F18D-6566-2D62-CD63-699B3EE238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819449"/>
            <a:ext cx="7829813" cy="4719463"/>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are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515272"/>
            <a:ext cx="2743200" cy="2057400"/>
          </a:xfrm>
          <a:prstGeom prst="rect">
            <a:avLst/>
          </a:prstGeom>
        </p:spPr>
      </p:pic>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fontScale="90000"/>
          </a:bodyPr>
          <a:lstStyle/>
          <a:p>
            <a:pPr algn="ctr"/>
            <a:r>
              <a:rPr lang="en-US" sz="4000" dirty="0">
                <a:latin typeface="+mn-lt"/>
              </a:rPr>
              <a:t>Action Item / Meeting Prep Categories</a:t>
            </a:r>
          </a:p>
        </p:txBody>
      </p:sp>
      <p:grpSp>
        <p:nvGrpSpPr>
          <p:cNvPr id="4" name="Group 3">
            <a:extLst>
              <a:ext uri="{FF2B5EF4-FFF2-40B4-BE49-F238E27FC236}">
                <a16:creationId xmlns:a16="http://schemas.microsoft.com/office/drawing/2014/main" id="{EABD3861-5F3A-6125-7529-064B20252954}"/>
              </a:ext>
            </a:extLst>
          </p:cNvPr>
          <p:cNvGrpSpPr/>
          <p:nvPr/>
        </p:nvGrpSpPr>
        <p:grpSpPr>
          <a:xfrm>
            <a:off x="297742" y="4516059"/>
            <a:ext cx="8219698" cy="1329695"/>
            <a:chOff x="403294" y="1783307"/>
            <a:chExt cx="8219698" cy="1329695"/>
          </a:xfrm>
        </p:grpSpPr>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grpSp>
      <p:grpSp>
        <p:nvGrpSpPr>
          <p:cNvPr id="9" name="Group 8">
            <a:extLst>
              <a:ext uri="{FF2B5EF4-FFF2-40B4-BE49-F238E27FC236}">
                <a16:creationId xmlns:a16="http://schemas.microsoft.com/office/drawing/2014/main" id="{229E22F8-FB8B-A5C6-4562-2DA0FD39F155}"/>
              </a:ext>
            </a:extLst>
          </p:cNvPr>
          <p:cNvGrpSpPr/>
          <p:nvPr/>
        </p:nvGrpSpPr>
        <p:grpSpPr>
          <a:xfrm>
            <a:off x="207375" y="1780833"/>
            <a:ext cx="8307975" cy="2735226"/>
            <a:chOff x="315017" y="3113002"/>
            <a:chExt cx="8307975" cy="2735226"/>
          </a:xfrm>
        </p:grpSpPr>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Design Lab Logistics</a:t>
              </a:r>
            </a:p>
          </p:txBody>
        </p:sp>
      </p:grpSp>
      <p:sp>
        <p:nvSpPr>
          <p:cNvPr id="3" name="Slide Number Placeholder 2"/>
          <p:cNvSpPr>
            <a:spLocks noGrp="1"/>
          </p:cNvSpPr>
          <p:nvPr>
            <p:ph type="sldNum" sz="quarter" idx="12"/>
          </p:nvPr>
        </p:nvSpPr>
        <p:spPr/>
        <p:txBody>
          <a:bodyPr/>
          <a:lstStyle/>
          <a:p>
            <a:fld id="{028FE254-016A-4E51-98AE-D4B4E3F12C32}" type="slidenum">
              <a:rPr lang="en-US" sz="1200" smtClean="0"/>
              <a:t>42</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9067800" cy="2514601"/>
          </a:xfrm>
        </p:spPr>
        <p:txBody>
          <a:bodyPr vert="horz" lIns="91440" tIns="45720" rIns="91440" bIns="45720" rtlCol="0" anchor="t">
            <a:normAutofit fontScale="77500" lnSpcReduction="20000"/>
          </a:bodyPr>
          <a:lstStyle/>
          <a:p>
            <a:pPr marL="0" indent="0">
              <a:buNone/>
            </a:pPr>
            <a:r>
              <a:rPr lang="en-US" sz="2600" b="1" dirty="0">
                <a:cs typeface="Calibri"/>
              </a:rPr>
              <a:t>Goal</a:t>
            </a:r>
          </a:p>
          <a:p>
            <a:pPr marL="0" indent="0">
              <a:lnSpc>
                <a:spcPct val="120000"/>
              </a:lnSpc>
              <a:buNone/>
            </a:pPr>
            <a:r>
              <a:rPr lang="en-US" sz="2900" dirty="0">
                <a:cs typeface="Calibri"/>
              </a:rPr>
              <a:t>Learn and Apply the Group Ideation Process to Document Team Skills</a:t>
            </a:r>
          </a:p>
          <a:p>
            <a:pPr marL="0" indent="0">
              <a:lnSpc>
                <a:spcPct val="120000"/>
              </a:lnSpc>
              <a:buNone/>
            </a:pPr>
            <a:r>
              <a:rPr lang="en-US" sz="2900" b="1" dirty="0">
                <a:cs typeface="Calibri"/>
              </a:rPr>
              <a:t>Time boxed exercise: </a:t>
            </a:r>
            <a:r>
              <a:rPr lang="en-US" sz="2900" dirty="0">
                <a:cs typeface="Calibri"/>
              </a:rPr>
              <a:t> It may feel rushed, things may not feel complete. 					</a:t>
            </a:r>
            <a:r>
              <a:rPr lang="en-US" sz="2900" b="1" dirty="0">
                <a:cs typeface="Calibri"/>
              </a:rPr>
              <a:t>THAT'S OK.</a:t>
            </a:r>
            <a:endParaRPr lang="en-US" sz="2900" b="1" dirty="0"/>
          </a:p>
          <a:p>
            <a:pPr marL="0" indent="0">
              <a:lnSpc>
                <a:spcPct val="120000"/>
              </a:lnSpc>
              <a:buNone/>
            </a:pPr>
            <a:r>
              <a:rPr lang="en-US" sz="2900" dirty="0">
                <a:cs typeface="Calibri"/>
              </a:rPr>
              <a:t>You'll want more time. You can't have it. </a:t>
            </a:r>
            <a:br>
              <a:rPr lang="en-US" sz="2900" dirty="0">
                <a:cs typeface="Calibri"/>
              </a:rPr>
            </a:br>
            <a:r>
              <a:rPr lang="en-US" sz="2900" dirty="0">
                <a:cs typeface="Calibri"/>
              </a:rPr>
              <a:t>Team </a:t>
            </a:r>
            <a:r>
              <a:rPr lang="en-US" sz="2900" b="1" dirty="0">
                <a:cs typeface="Calibri"/>
              </a:rPr>
              <a:t>must </a:t>
            </a:r>
            <a:r>
              <a:rPr lang="en-US" sz="2900" dirty="0">
                <a:cs typeface="Calibri"/>
              </a:rPr>
              <a:t>move on – the team has deadlines to meet! </a:t>
            </a:r>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fontScale="6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800" b="1" dirty="0">
                <a:cs typeface="Calibri"/>
              </a:rPr>
              <a:t>Process</a:t>
            </a:r>
            <a:r>
              <a:rPr lang="en-US" sz="2000" b="1" dirty="0">
                <a:cs typeface="Calibri"/>
              </a:rPr>
              <a:t> </a:t>
            </a:r>
          </a:p>
          <a:p>
            <a:pPr marL="0" indent="0">
              <a:buFont typeface="Arial" panose="020B0604020202020204" pitchFamily="34" charse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r>
              <a:rPr lang="en-US" sz="2400" dirty="0">
                <a:ea typeface="+mj-lt"/>
                <a:cs typeface="+mj-lt"/>
              </a:rPr>
              <a:t>What classes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experiences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endParaRPr lang="en-US" sz="2400" dirty="0">
              <a:ea typeface="+mj-lt"/>
              <a:cs typeface="+mj-lt"/>
            </a:endParaRPr>
          </a:p>
          <a:p>
            <a:endParaRPr lang="en-US" dirty="0"/>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44</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28575">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48</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49</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3"/>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4095449204"/>
      </p:ext>
    </p:extLst>
  </p:cSld>
  <p:clrMapOvr>
    <a:masterClrMapping/>
  </p:clrMapOvr>
  <p:extLst>
    <p:ext uri="{6950BFC3-D8DA-4A85-94F7-54DA5524770B}">
      <p188:commentRel xmlns:p188="http://schemas.microsoft.com/office/powerpoint/2018/8/main" r:id="rId2"/>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a:t>
            </a:r>
          </a:p>
          <a:p>
            <a:pPr lvl="1"/>
            <a:r>
              <a:rPr lang="en-US" dirty="0"/>
              <a:t>File will be sent to teams by PE</a:t>
            </a:r>
          </a:p>
          <a:p>
            <a:pPr lvl="1"/>
            <a:r>
              <a:rPr lang="en-US" dirty="0"/>
              <a:t>Instructions are on EDN -&gt; Capstone Support </a:t>
            </a:r>
          </a:p>
          <a:p>
            <a:endParaRPr lang="en-US" dirty="0"/>
          </a:p>
          <a:p>
            <a:r>
              <a:rPr lang="en-US" dirty="0"/>
              <a:t>Translate information from the Project Description to the first few slides in the deck</a:t>
            </a:r>
          </a:p>
          <a:p>
            <a:r>
              <a:rPr lang="en-US" dirty="0"/>
              <a:t>Add your questions from today</a:t>
            </a:r>
          </a:p>
          <a:p>
            <a:r>
              <a:rPr lang="en-US" dirty="0"/>
              <a:t>Complete the slides before next class</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53</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54</a:t>
            </a:fld>
            <a:endParaRPr lang="en-US" sz="1200" dirty="0"/>
          </a:p>
        </p:txBody>
      </p:sp>
      <p:sp>
        <p:nvSpPr>
          <p:cNvPr id="4" name="TextBox 3"/>
          <p:cNvSpPr txBox="1"/>
          <p:nvPr/>
        </p:nvSpPr>
        <p:spPr>
          <a:xfrm>
            <a:off x="2657148" y="5607490"/>
            <a:ext cx="5379719" cy="923330"/>
          </a:xfrm>
          <a:prstGeom prst="rect">
            <a:avLst/>
          </a:prstGeom>
          <a:noFill/>
          <a:ln w="28575">
            <a:solidFill>
              <a:srgbClr val="FF0000"/>
            </a:solidFill>
          </a:ln>
        </p:spPr>
        <p:txBody>
          <a:bodyPr wrap="square" rtlCol="0">
            <a:spAutoFit/>
          </a:bodyPr>
          <a:lstStyle/>
          <a:p>
            <a:r>
              <a:rPr lang="en-US" b="1" spc="-1" dirty="0">
                <a:solidFill>
                  <a:srgbClr val="FF0000"/>
                </a:solidFill>
                <a:uFill>
                  <a:solidFill>
                    <a:srgbClr val="FFFFFF"/>
                  </a:solidFill>
                </a:uFill>
              </a:rPr>
              <a:t>* </a:t>
            </a:r>
            <a:r>
              <a:rPr lang="en-US" dirty="0"/>
              <a:t>On-site / off-site – ALL meetings &amp; individual work</a:t>
            </a:r>
          </a:p>
          <a:p>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0941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a:bodyPr>
          <a:lstStyle/>
          <a:p>
            <a:r>
              <a:rPr lang="en-US" sz="2800" dirty="0">
                <a:cs typeface="Calibri"/>
              </a:rPr>
              <a:t>As we move from Day 2 to Day 3, the transition from Onboarding to following the </a:t>
            </a:r>
            <a:r>
              <a:rPr lang="en-US" sz="2800" dirty="0"/>
              <a:t>Engineering Design Process </a:t>
            </a:r>
            <a:r>
              <a:rPr lang="en-US" sz="2800" dirty="0">
                <a:cs typeface="Calibri"/>
              </a:rPr>
              <a:t>accelerates</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extLst>
    <p:ext uri="{6950BFC3-D8DA-4A85-94F7-54DA5524770B}">
      <p188:commentRel xmlns:p188="http://schemas.microsoft.com/office/powerpoint/2018/8/main" r:id="rId2"/>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https://designlab.eng.rpi.edu/edn/projects/capstone-support-dev/wiki/Day_2_Agenda#Action-Items-Meeting-Prep</a:t>
            </a:r>
            <a:endParaRPr lang="en-US" sz="3200" dirty="0"/>
          </a:p>
          <a:p>
            <a:r>
              <a:rPr lang="en-US" sz="3200" dirty="0"/>
              <a:t>to be completed </a:t>
            </a:r>
            <a:r>
              <a:rPr lang="en-US" sz="3200" b="1" dirty="0"/>
              <a:t>BEFORE Meeting 3</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13836754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58</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628650" y="1825625"/>
            <a:ext cx="7886700" cy="3160352"/>
          </a:xfrm>
          <a:prstGeom prst="rect">
            <a:avLst/>
          </a:prstGeom>
          <a:noFill/>
        </p:spPr>
        <p:txBody>
          <a:bodyPr wrap="square" rtlCol="0">
            <a:spAutoFit/>
          </a:bodyPr>
          <a:lstStyle/>
          <a:p>
            <a:pPr marL="0" indent="0">
              <a:lnSpc>
                <a:spcPct val="150000"/>
              </a:lnSpc>
              <a:buNone/>
            </a:pPr>
            <a:r>
              <a:rPr lang="en-US" dirty="0"/>
              <a:t>Over next 2 on-site meetings - All teams will complete the following:</a:t>
            </a:r>
          </a:p>
          <a:p>
            <a:pPr marL="628650" lvl="1" indent="-285750"/>
            <a:r>
              <a:rPr lang="en-US" sz="2400" dirty="0"/>
              <a:t>Client Meeting 1 – Kickoff Meeting (45 mins)</a:t>
            </a:r>
          </a:p>
          <a:p>
            <a:pPr marL="628650" lvl="1" indent="-285750"/>
            <a:r>
              <a:rPr lang="en-US" sz="2400" dirty="0"/>
              <a:t>CE meeting with team (30 mins)</a:t>
            </a:r>
          </a:p>
          <a:p>
            <a:pPr marL="628650" lvl="1" indent="-285750"/>
            <a:r>
              <a:rPr lang="en-US" sz="2400" dirty="0"/>
              <a:t>Client Needs &amp; Requirements - development and review (90 mins)</a:t>
            </a:r>
          </a:p>
          <a:p>
            <a:pPr marL="628650" lvl="1" indent="-285750"/>
            <a:r>
              <a:rPr lang="en-US" sz="2400" dirty="0"/>
              <a:t>Review previous Final Presentation - ongoing projects only (30 mins)</a:t>
            </a:r>
          </a:p>
          <a:p>
            <a:pPr marL="628650" lvl="1" indent="-285750"/>
            <a:r>
              <a:rPr lang="en-US" sz="2400" dirty="0"/>
              <a:t>Benchmarking (25 mins)</a:t>
            </a:r>
          </a:p>
        </p:txBody>
      </p:sp>
      <p:sp>
        <p:nvSpPr>
          <p:cNvPr id="6" name="TextBox 5">
            <a:extLst>
              <a:ext uri="{FF2B5EF4-FFF2-40B4-BE49-F238E27FC236}">
                <a16:creationId xmlns:a16="http://schemas.microsoft.com/office/drawing/2014/main" id="{D46119E0-7086-9982-28B9-1157A2AE99AB}"/>
              </a:ext>
            </a:extLst>
          </p:cNvPr>
          <p:cNvSpPr txBox="1"/>
          <p:nvPr/>
        </p:nvSpPr>
        <p:spPr>
          <a:xfrm>
            <a:off x="35169" y="540488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spTree>
    <p:extLst>
      <p:ext uri="{BB962C8B-B14F-4D97-AF65-F5344CB8AC3E}">
        <p14:creationId xmlns:p14="http://schemas.microsoft.com/office/powerpoint/2010/main" val="16346551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59</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61</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63</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64</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65</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3170099"/>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 </a:t>
            </a:r>
          </a:p>
          <a:p>
            <a:r>
              <a:rPr lang="en-US" sz="4000" b="1" dirty="0">
                <a:solidFill>
                  <a:srgbClr val="FF0000"/>
                </a:solidFill>
              </a:rPr>
              <a:t>Day 4</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80689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https://designlab.eng.rpi.edu/edn/projects/capstone-support-dev/wiki/Day_4_Agenda#Action-Items-Meeting-Prep</a:t>
            </a:r>
            <a:endParaRPr lang="en-US" sz="3200" dirty="0"/>
          </a:p>
          <a:p>
            <a:r>
              <a:rPr lang="en-US" sz="3200" dirty="0"/>
              <a:t>to be completed </a:t>
            </a:r>
            <a:r>
              <a:rPr lang="en-US" sz="3200" b="1" dirty="0"/>
              <a:t>BEFORE Meeting 4</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4224235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sp>
        <p:nvSpPr>
          <p:cNvPr id="9" name="TextBox 8"/>
          <p:cNvSpPr txBox="1"/>
          <p:nvPr/>
        </p:nvSpPr>
        <p:spPr>
          <a:xfrm>
            <a:off x="88368" y="570845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71</a:t>
            </a:fld>
            <a:endParaRPr lang="en-US" dirty="0"/>
          </a:p>
        </p:txBody>
      </p:sp>
      <p:sp>
        <p:nvSpPr>
          <p:cNvPr id="6" name="TextBox 5"/>
          <p:cNvSpPr txBox="1"/>
          <p:nvPr/>
        </p:nvSpPr>
        <p:spPr>
          <a:xfrm>
            <a:off x="1143000" y="4953000"/>
            <a:ext cx="6858000" cy="523220"/>
          </a:xfrm>
          <a:prstGeom prst="rect">
            <a:avLst/>
          </a:prstGeom>
          <a:noFill/>
        </p:spPr>
        <p:txBody>
          <a:bodyPr wrap="square" rtlCol="0">
            <a:spAutoFit/>
          </a:bodyPr>
          <a:lstStyle/>
          <a:p>
            <a:pPr algn="ctr"/>
            <a:r>
              <a:rPr lang="en-US" sz="2800" b="1" dirty="0"/>
              <a:t>Avoid Re-inventing the Wheel!</a:t>
            </a:r>
          </a:p>
        </p:txBody>
      </p:sp>
      <p:sp>
        <p:nvSpPr>
          <p:cNvPr id="8" name="Rectangle 7"/>
          <p:cNvSpPr/>
          <p:nvPr/>
        </p:nvSpPr>
        <p:spPr>
          <a:xfrm>
            <a:off x="483432" y="5879068"/>
            <a:ext cx="8203367" cy="646331"/>
          </a:xfrm>
          <a:prstGeom prst="rect">
            <a:avLst/>
          </a:prstGeom>
        </p:spPr>
        <p:txBody>
          <a:bodyPr wrap="square">
            <a:spAutoFit/>
          </a:bodyPr>
          <a:lstStyle/>
          <a:p>
            <a:pPr algn="ctr"/>
            <a:r>
              <a:rPr lang="en-US" dirty="0"/>
              <a:t>Reference: IED Textbook: Product Design and Development, Ulrich, Eppinger, and Yang</a:t>
            </a:r>
          </a:p>
          <a:p>
            <a:pPr algn="ctr"/>
            <a:r>
              <a:rPr lang="en-US" dirty="0"/>
              <a:t>Product Specification</a:t>
            </a:r>
          </a:p>
        </p:txBody>
      </p:sp>
    </p:spTree>
    <p:extLst>
      <p:ext uri="{BB962C8B-B14F-4D97-AF65-F5344CB8AC3E}">
        <p14:creationId xmlns:p14="http://schemas.microsoft.com/office/powerpoint/2010/main" val="14516684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72</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73</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a:t>
            </a:r>
          </a:p>
        </p:txBody>
      </p:sp>
      <p:sp>
        <p:nvSpPr>
          <p:cNvPr id="4" name="Slide Number Placeholder 3"/>
          <p:cNvSpPr>
            <a:spLocks noGrp="1"/>
          </p:cNvSpPr>
          <p:nvPr>
            <p:ph type="sldNum" sz="quarter" idx="12"/>
          </p:nvPr>
        </p:nvSpPr>
        <p:spPr/>
        <p:txBody>
          <a:bodyPr/>
          <a:lstStyle/>
          <a:p>
            <a:fld id="{B044824F-EBE0-443F-8A8F-F64816AF04DC}" type="slidenum">
              <a:rPr lang="en-US" smtClean="0"/>
              <a:t>74</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75</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Tree>
    <p:extLst>
      <p:ext uri="{BB962C8B-B14F-4D97-AF65-F5344CB8AC3E}">
        <p14:creationId xmlns:p14="http://schemas.microsoft.com/office/powerpoint/2010/main" val="10380725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Client </a:t>
            </a:r>
          </a:p>
          <a:p>
            <a:pPr lvl="1"/>
            <a:r>
              <a:rPr lang="en-US" dirty="0"/>
              <a:t>If Team has already had Kickoff Meeting, what new questions have been identified as a result?</a:t>
            </a:r>
          </a:p>
          <a:p>
            <a:pPr lvl="2"/>
            <a:r>
              <a:rPr lang="en-US" dirty="0"/>
              <a:t>Clearly document, review with PE then email to Client, copy your PE &amp; CE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77</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6067425" y="2606391"/>
            <a:ext cx="2476500" cy="1244090"/>
          </a:xfrm>
          <a:prstGeom prst="rect">
            <a:avLst/>
          </a:prstGeom>
        </p:spPr>
      </p:pic>
    </p:spTree>
    <p:extLst>
      <p:ext uri="{BB962C8B-B14F-4D97-AF65-F5344CB8AC3E}">
        <p14:creationId xmlns:p14="http://schemas.microsoft.com/office/powerpoint/2010/main" val="28828240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Work</a:t>
            </a:r>
          </a:p>
        </p:txBody>
      </p:sp>
      <p:sp>
        <p:nvSpPr>
          <p:cNvPr id="3" name="Content Placeholder 2"/>
          <p:cNvSpPr>
            <a:spLocks noGrp="1"/>
          </p:cNvSpPr>
          <p:nvPr>
            <p:ph idx="1"/>
          </p:nvPr>
        </p:nvSpPr>
        <p:spPr/>
        <p:txBody>
          <a:bodyPr>
            <a:normAutofit/>
          </a:bodyPr>
          <a:lstStyle/>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Meeting Minutes instructions and template </a:t>
            </a:r>
            <a:r>
              <a:rPr lang="en-US" sz="1400" dirty="0">
                <a:hlinkClick r:id="rId2"/>
              </a:rPr>
              <a:t>https://designlab.eng.rpi.edu/edn/projects/capstone-support-dev/wiki/Meeting_Minutes</a:t>
            </a:r>
            <a:r>
              <a:rPr lang="en-US" sz="1400" dirty="0"/>
              <a:t> </a:t>
            </a:r>
          </a:p>
          <a:p>
            <a:r>
              <a:rPr lang="en-US" dirty="0"/>
              <a:t>Post your meeting minutes AT END of the meeting to Forums –&gt; Project Mgmt</a:t>
            </a:r>
          </a:p>
          <a:p>
            <a:pPr lvl="1"/>
            <a:r>
              <a:rPr lang="en-US" sz="2100" dirty="0"/>
              <a:t>Others can reply to post with any corrections or additional information</a:t>
            </a:r>
          </a:p>
          <a:p>
            <a:pPr lvl="1"/>
            <a:r>
              <a:rPr lang="en-US" sz="2100" dirty="0"/>
              <a:t>Create separate thread for each meeting ex: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BEDE-2156-B6E2-1D51-39446EC5FA62}"/>
              </a:ext>
            </a:extLst>
          </p:cNvPr>
          <p:cNvSpPr>
            <a:spLocks noGrp="1"/>
          </p:cNvSpPr>
          <p:nvPr>
            <p:ph type="title"/>
          </p:nvPr>
        </p:nvSpPr>
        <p:spPr/>
        <p:txBody>
          <a:bodyPr/>
          <a:lstStyle/>
          <a:p>
            <a:r>
              <a:rPr lang="en-US" dirty="0"/>
              <a:t>Requirements for your Customer Needs</a:t>
            </a:r>
          </a:p>
        </p:txBody>
      </p:sp>
      <p:sp>
        <p:nvSpPr>
          <p:cNvPr id="3" name="Content Placeholder 2">
            <a:extLst>
              <a:ext uri="{FF2B5EF4-FFF2-40B4-BE49-F238E27FC236}">
                <a16:creationId xmlns:a16="http://schemas.microsoft.com/office/drawing/2014/main" id="{7AA0C0F2-B378-565F-C970-033E5C1F2AB1}"/>
              </a:ext>
            </a:extLst>
          </p:cNvPr>
          <p:cNvSpPr>
            <a:spLocks noGrp="1"/>
          </p:cNvSpPr>
          <p:nvPr>
            <p:ph idx="1"/>
          </p:nvPr>
        </p:nvSpPr>
        <p:spPr/>
        <p:txBody>
          <a:bodyPr/>
          <a:lstStyle/>
          <a:p>
            <a:pPr marL="0" indent="0">
              <a:buNone/>
            </a:pPr>
            <a:r>
              <a:rPr lang="en-US" dirty="0"/>
              <a:t>For All Projects</a:t>
            </a:r>
          </a:p>
          <a:p>
            <a:r>
              <a:rPr lang="en-US" dirty="0"/>
              <a:t>Add measurable requirements for your needs</a:t>
            </a:r>
          </a:p>
          <a:p>
            <a:r>
              <a:rPr lang="en-US" dirty="0"/>
              <a:t>Continue to generate project questions as you go</a:t>
            </a:r>
          </a:p>
          <a:p>
            <a:endParaRPr lang="en-US" dirty="0"/>
          </a:p>
          <a:p>
            <a:endParaRPr lang="en-US" dirty="0"/>
          </a:p>
          <a:p>
            <a:pPr marL="0" indent="0">
              <a:buNone/>
            </a:pPr>
            <a:r>
              <a:rPr lang="en-US" dirty="0"/>
              <a:t>For Software Projects</a:t>
            </a:r>
          </a:p>
          <a:p>
            <a:r>
              <a:rPr lang="en-US" dirty="0"/>
              <a:t>Generate and document User Stories and Use Cases</a:t>
            </a:r>
          </a:p>
        </p:txBody>
      </p:sp>
      <p:sp>
        <p:nvSpPr>
          <p:cNvPr id="4" name="Slide Number Placeholder 3">
            <a:extLst>
              <a:ext uri="{FF2B5EF4-FFF2-40B4-BE49-F238E27FC236}">
                <a16:creationId xmlns:a16="http://schemas.microsoft.com/office/drawing/2014/main" id="{5433A784-C459-BB80-0D19-6A7B1AB00108}"/>
              </a:ext>
            </a:extLst>
          </p:cNvPr>
          <p:cNvSpPr>
            <a:spLocks noGrp="1"/>
          </p:cNvSpPr>
          <p:nvPr>
            <p:ph type="sldNum" sz="quarter" idx="12"/>
          </p:nvPr>
        </p:nvSpPr>
        <p:spPr/>
        <p:txBody>
          <a:bodyPr/>
          <a:lstStyle/>
          <a:p>
            <a:fld id="{028FE254-016A-4E51-98AE-D4B4E3F12C32}" type="slidenum">
              <a:rPr lang="en-US" smtClean="0"/>
              <a:t>79</a:t>
            </a:fld>
            <a:endParaRPr lang="en-US" dirty="0"/>
          </a:p>
        </p:txBody>
      </p:sp>
      <p:sp>
        <p:nvSpPr>
          <p:cNvPr id="5" name="TextBox 4">
            <a:extLst>
              <a:ext uri="{FF2B5EF4-FFF2-40B4-BE49-F238E27FC236}">
                <a16:creationId xmlns:a16="http://schemas.microsoft.com/office/drawing/2014/main" id="{2711EC17-3671-719F-2AE1-125E60AC3727}"/>
              </a:ext>
            </a:extLst>
          </p:cNvPr>
          <p:cNvSpPr txBox="1"/>
          <p:nvPr/>
        </p:nvSpPr>
        <p:spPr>
          <a:xfrm>
            <a:off x="5801418" y="5620326"/>
            <a:ext cx="3342582" cy="646331"/>
          </a:xfrm>
          <a:prstGeom prst="rect">
            <a:avLst/>
          </a:prstGeom>
          <a:noFill/>
        </p:spPr>
        <p:txBody>
          <a:bodyPr wrap="none" rtlCol="0">
            <a:spAutoFit/>
          </a:bodyPr>
          <a:lstStyle/>
          <a:p>
            <a:r>
              <a:rPr lang="en-US" sz="3600" b="1" dirty="0">
                <a:solidFill>
                  <a:srgbClr val="FF0000"/>
                </a:solidFill>
              </a:rPr>
              <a:t>REWRITE THIS!!!</a:t>
            </a:r>
          </a:p>
        </p:txBody>
      </p:sp>
    </p:spTree>
    <p:extLst>
      <p:ext uri="{BB962C8B-B14F-4D97-AF65-F5344CB8AC3E}">
        <p14:creationId xmlns:p14="http://schemas.microsoft.com/office/powerpoint/2010/main" val="945379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sz="2400" dirty="0">
                <a:cs typeface="Calibri"/>
              </a:rPr>
              <a:t>Day 5 will focus on Concept Generation</a:t>
            </a:r>
          </a:p>
          <a:p>
            <a:pPr marL="0" indent="0">
              <a:buNone/>
            </a:pPr>
            <a:endParaRPr lang="en-US" sz="2400" dirty="0">
              <a:cs typeface="Calibri"/>
            </a:endParaRPr>
          </a:p>
          <a:p>
            <a:pPr lvl="1"/>
            <a:r>
              <a:rPr lang="en-US" sz="2000" dirty="0">
                <a:cs typeface="Calibri"/>
              </a:rPr>
              <a:t>Now that teams have had time to identify the Client Needs and corresponding Engineering Requirements associated with their projects, it is time to identify potential concepts to address them.</a:t>
            </a:r>
          </a:p>
          <a:p>
            <a:pPr lvl="1"/>
            <a:endParaRPr lang="en-US" sz="2000" dirty="0">
              <a:cs typeface="Calibri"/>
            </a:endParaRPr>
          </a:p>
          <a:p>
            <a:pPr lvl="1"/>
            <a:r>
              <a:rPr lang="en-US" sz="2000" dirty="0">
                <a:cs typeface="Calibri"/>
              </a:rPr>
              <a:t>The Concept Generation activity during the Day 5 on-site meeting will utilize the ideation (Post-It Note) process that we have used previously.</a:t>
            </a:r>
          </a:p>
          <a:p>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https://designlab.eng.rpi.edu/edn/projects/capstone-support-dev/wiki/Day_5_Agenda#Action-Items-Meeting-Prep</a:t>
            </a:r>
            <a:endParaRPr lang="en-US" sz="3200" dirty="0"/>
          </a:p>
          <a:p>
            <a:r>
              <a:rPr lang="en-US" sz="3200" dirty="0"/>
              <a:t>to be completed </a:t>
            </a:r>
            <a:r>
              <a:rPr lang="en-US" sz="3200" b="1" dirty="0"/>
              <a:t>BEFORE Meeting 5</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18634452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spTree>
    <p:extLst>
      <p:ext uri="{BB962C8B-B14F-4D97-AF65-F5344CB8AC3E}">
        <p14:creationId xmlns:p14="http://schemas.microsoft.com/office/powerpoint/2010/main" val="22904576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a:p>
            <a:r>
              <a:rPr lang="en-US" sz="2800" dirty="0" err="1"/>
              <a:t>adssd</a:t>
            </a:r>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a:xfrm>
            <a:off x="628650" y="1443037"/>
            <a:ext cx="7886700" cy="4805363"/>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363877"/>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a:xfrm>
            <a:off x="628650" y="1443037"/>
            <a:ext cx="7886700" cy="4805363"/>
          </a:xfrm>
        </p:spPr>
        <p:txBody>
          <a:bodyPr>
            <a:normAutofit/>
          </a:bodyPr>
          <a:lstStyle/>
          <a:p>
            <a:pPr marL="457200" lvl="1" indent="0">
              <a:buNone/>
            </a:pPr>
            <a:r>
              <a:rPr lang="en-US" dirty="0"/>
              <a:t>Research existing technologies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
        <p:nvSpPr>
          <p:cNvPr id="4" name="Callout: Bent Line with Border and Accent Bar 3">
            <a:extLst>
              <a:ext uri="{FF2B5EF4-FFF2-40B4-BE49-F238E27FC236}">
                <a16:creationId xmlns:a16="http://schemas.microsoft.com/office/drawing/2014/main" id="{446BF80C-B09A-4B88-6256-B9FBA115E13F}"/>
              </a:ext>
            </a:extLst>
          </p:cNvPr>
          <p:cNvSpPr/>
          <p:nvPr/>
        </p:nvSpPr>
        <p:spPr>
          <a:xfrm>
            <a:off x="6915150" y="4267200"/>
            <a:ext cx="1600200" cy="1600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Needs more work</a:t>
            </a:r>
          </a:p>
        </p:txBody>
      </p:sp>
    </p:spTree>
    <p:extLst>
      <p:ext uri="{BB962C8B-B14F-4D97-AF65-F5344CB8AC3E}">
        <p14:creationId xmlns:p14="http://schemas.microsoft.com/office/powerpoint/2010/main" val="16754412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4430E6-B894-FC23-3318-C115B0CEEDF7}"/>
              </a:ext>
            </a:extLst>
          </p:cNvPr>
          <p:cNvSpPr>
            <a:spLocks noGrp="1"/>
          </p:cNvSpPr>
          <p:nvPr>
            <p:ph type="title"/>
          </p:nvPr>
        </p:nvSpPr>
        <p:spPr/>
        <p:txBody>
          <a:bodyPr/>
          <a:lstStyle/>
          <a:p>
            <a:r>
              <a:rPr lang="en-US" dirty="0"/>
              <a:t>30 mins - Needs and Requirements</a:t>
            </a:r>
          </a:p>
        </p:txBody>
      </p:sp>
      <p:sp>
        <p:nvSpPr>
          <p:cNvPr id="5" name="Content Placeholder 4">
            <a:extLst>
              <a:ext uri="{FF2B5EF4-FFF2-40B4-BE49-F238E27FC236}">
                <a16:creationId xmlns:a16="http://schemas.microsoft.com/office/drawing/2014/main" id="{107F0BB9-A619-BBD5-4336-D4713EA82DDD}"/>
              </a:ext>
            </a:extLst>
          </p:cNvPr>
          <p:cNvSpPr>
            <a:spLocks noGrp="1"/>
          </p:cNvSpPr>
          <p:nvPr>
            <p:ph idx="1"/>
          </p:nvPr>
        </p:nvSpPr>
        <p:spPr/>
        <p:txBody>
          <a:bodyPr>
            <a:normAutofit/>
          </a:bodyPr>
          <a:lstStyle/>
          <a:p>
            <a:pPr marL="0" indent="0">
              <a:buNone/>
            </a:pPr>
            <a:r>
              <a:rPr lang="en-US" dirty="0"/>
              <a:t>You currently have / have done:</a:t>
            </a:r>
          </a:p>
          <a:p>
            <a:r>
              <a:rPr lang="en-US" dirty="0"/>
              <a:t>Initial Project Description</a:t>
            </a:r>
          </a:p>
          <a:p>
            <a:r>
              <a:rPr lang="en-US" dirty="0"/>
              <a:t>List of Questions Based on the Project Description</a:t>
            </a:r>
          </a:p>
          <a:p>
            <a:r>
              <a:rPr lang="en-US" dirty="0"/>
              <a:t>PE Discussion on the Project Description</a:t>
            </a:r>
          </a:p>
          <a:p>
            <a:r>
              <a:rPr lang="en-US" dirty="0"/>
              <a:t>Draft / Update Needs and Requirements Workbook</a:t>
            </a:r>
          </a:p>
          <a:p>
            <a:r>
              <a:rPr lang="en-US" dirty="0"/>
              <a:t>Client Meeting #1 - Project Kickoff</a:t>
            </a:r>
          </a:p>
        </p:txBody>
      </p:sp>
      <p:sp>
        <p:nvSpPr>
          <p:cNvPr id="7" name="TextBox 6">
            <a:extLst>
              <a:ext uri="{FF2B5EF4-FFF2-40B4-BE49-F238E27FC236}">
                <a16:creationId xmlns:a16="http://schemas.microsoft.com/office/drawing/2014/main" id="{8FF64B82-D456-E6BB-F239-668D15532426}"/>
              </a:ext>
            </a:extLst>
          </p:cNvPr>
          <p:cNvSpPr txBox="1"/>
          <p:nvPr/>
        </p:nvSpPr>
        <p:spPr>
          <a:xfrm>
            <a:off x="815340" y="5264081"/>
            <a:ext cx="7513320"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algn="ctr"/>
            <a:r>
              <a:rPr lang="en-US" sz="2400" dirty="0"/>
              <a:t>Goal - Enhance the Needs and Requirements Workbook</a:t>
            </a:r>
          </a:p>
        </p:txBody>
      </p:sp>
      <p:sp>
        <p:nvSpPr>
          <p:cNvPr id="2" name="Slide Number Placeholder 1">
            <a:extLst>
              <a:ext uri="{FF2B5EF4-FFF2-40B4-BE49-F238E27FC236}">
                <a16:creationId xmlns:a16="http://schemas.microsoft.com/office/drawing/2014/main" id="{6326F762-54BD-EE9F-2809-D37C32D51DD2}"/>
              </a:ext>
            </a:extLst>
          </p:cNvPr>
          <p:cNvSpPr>
            <a:spLocks noGrp="1"/>
          </p:cNvSpPr>
          <p:nvPr>
            <p:ph type="sldNum" sz="quarter" idx="12"/>
          </p:nvPr>
        </p:nvSpPr>
        <p:spPr/>
        <p:txBody>
          <a:bodyPr/>
          <a:lstStyle/>
          <a:p>
            <a:fld id="{CC48B151-73E6-4005-9E41-BAC149615E2B}" type="slidenum">
              <a:rPr lang="en-US" smtClean="0"/>
              <a:t>89</a:t>
            </a:fld>
            <a:endParaRPr lang="en-US" dirty="0"/>
          </a:p>
        </p:txBody>
      </p:sp>
      <p:sp>
        <p:nvSpPr>
          <p:cNvPr id="3" name="Callout: Bent Line with Border and Accent Bar 2">
            <a:extLst>
              <a:ext uri="{FF2B5EF4-FFF2-40B4-BE49-F238E27FC236}">
                <a16:creationId xmlns:a16="http://schemas.microsoft.com/office/drawing/2014/main" id="{D430F794-A2FA-DE06-38BD-5E4CC14BCB7D}"/>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this N&amp;R content to Wiki – next 15 slides</a:t>
            </a:r>
          </a:p>
        </p:txBody>
      </p:sp>
    </p:spTree>
    <p:extLst>
      <p:ext uri="{BB962C8B-B14F-4D97-AF65-F5344CB8AC3E}">
        <p14:creationId xmlns:p14="http://schemas.microsoft.com/office/powerpoint/2010/main" val="1265152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A493-FE37-A5CC-585B-60AC68977C9D}"/>
              </a:ext>
            </a:extLst>
          </p:cNvPr>
          <p:cNvSpPr>
            <a:spLocks noGrp="1"/>
          </p:cNvSpPr>
          <p:nvPr>
            <p:ph type="title"/>
          </p:nvPr>
        </p:nvSpPr>
        <p:spPr/>
        <p:txBody>
          <a:bodyPr/>
          <a:lstStyle/>
          <a:p>
            <a:r>
              <a:rPr lang="en-US" dirty="0"/>
              <a:t>Making Strong Needs and Requirements</a:t>
            </a:r>
          </a:p>
        </p:txBody>
      </p:sp>
      <p:sp>
        <p:nvSpPr>
          <p:cNvPr id="3" name="Content Placeholder 2">
            <a:extLst>
              <a:ext uri="{FF2B5EF4-FFF2-40B4-BE49-F238E27FC236}">
                <a16:creationId xmlns:a16="http://schemas.microsoft.com/office/drawing/2014/main" id="{1F280A3F-EECF-21D8-9367-202DB32861E0}"/>
              </a:ext>
            </a:extLst>
          </p:cNvPr>
          <p:cNvSpPr>
            <a:spLocks noGrp="1"/>
          </p:cNvSpPr>
          <p:nvPr>
            <p:ph idx="1"/>
          </p:nvPr>
        </p:nvSpPr>
        <p:spPr/>
        <p:txBody>
          <a:bodyPr>
            <a:normAutofit/>
          </a:bodyPr>
          <a:lstStyle/>
          <a:p>
            <a:r>
              <a:rPr lang="en-US" dirty="0"/>
              <a:t>Needs and Requirements are used to guide Concept Generation without suggesting or forcing a particular solution(s).</a:t>
            </a:r>
          </a:p>
          <a:p>
            <a:r>
              <a:rPr lang="en-US" dirty="0"/>
              <a:t>Needs and Requirements drive the future decision-making process for Concept Selection</a:t>
            </a:r>
          </a:p>
          <a:p>
            <a:r>
              <a:rPr lang="en-US" dirty="0"/>
              <a:t>Most Needs Will Have </a:t>
            </a:r>
            <a:r>
              <a:rPr lang="en-US" b="1" dirty="0"/>
              <a:t>Many</a:t>
            </a:r>
            <a:r>
              <a:rPr lang="en-US" dirty="0"/>
              <a:t> Requirements</a:t>
            </a:r>
          </a:p>
          <a:p>
            <a:r>
              <a:rPr lang="en-US" dirty="0"/>
              <a:t>Focus is on your Prototype rather than a “full scale” implementation</a:t>
            </a:r>
          </a:p>
        </p:txBody>
      </p:sp>
      <p:sp>
        <p:nvSpPr>
          <p:cNvPr id="5" name="TextBox 4">
            <a:extLst>
              <a:ext uri="{FF2B5EF4-FFF2-40B4-BE49-F238E27FC236}">
                <a16:creationId xmlns:a16="http://schemas.microsoft.com/office/drawing/2014/main" id="{D336F217-25A7-F2AA-6EBF-7BABAAF4AEFC}"/>
              </a:ext>
            </a:extLst>
          </p:cNvPr>
          <p:cNvSpPr txBox="1"/>
          <p:nvPr/>
        </p:nvSpPr>
        <p:spPr>
          <a:xfrm>
            <a:off x="254849" y="4340906"/>
            <a:ext cx="8634302" cy="1477328"/>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t>Note - </a:t>
            </a:r>
            <a:r>
              <a:rPr lang="en-US" dirty="0"/>
              <a:t>Software functions are typically better captured in a different document, e.g. Use Cases and User Scenarios and NOT as part of the Needs and Requirements workbook.</a:t>
            </a:r>
          </a:p>
          <a:p>
            <a:br>
              <a:rPr lang="en-US" dirty="0"/>
            </a:br>
            <a:r>
              <a:rPr lang="en-US" dirty="0"/>
              <a:t>Software </a:t>
            </a:r>
            <a:r>
              <a:rPr lang="en-US" i="1" dirty="0"/>
              <a:t>Needs </a:t>
            </a:r>
            <a:r>
              <a:rPr lang="en-US" dirty="0"/>
              <a:t>Typically Define Functions and Often Do Not Have Associated Measurable Requirements</a:t>
            </a:r>
          </a:p>
        </p:txBody>
      </p:sp>
      <p:sp>
        <p:nvSpPr>
          <p:cNvPr id="4" name="Slide Number Placeholder 3">
            <a:extLst>
              <a:ext uri="{FF2B5EF4-FFF2-40B4-BE49-F238E27FC236}">
                <a16:creationId xmlns:a16="http://schemas.microsoft.com/office/drawing/2014/main" id="{A61FFB04-396D-DE44-0813-FEC9B71C3585}"/>
              </a:ext>
            </a:extLst>
          </p:cNvPr>
          <p:cNvSpPr>
            <a:spLocks noGrp="1"/>
          </p:cNvSpPr>
          <p:nvPr>
            <p:ph type="sldNum" sz="quarter" idx="12"/>
          </p:nvPr>
        </p:nvSpPr>
        <p:spPr/>
        <p:txBody>
          <a:bodyPr/>
          <a:lstStyle/>
          <a:p>
            <a:fld id="{CC48B151-73E6-4005-9E41-BAC149615E2B}" type="slidenum">
              <a:rPr lang="en-US" smtClean="0"/>
              <a:t>90</a:t>
            </a:fld>
            <a:endParaRPr lang="en-US" dirty="0"/>
          </a:p>
        </p:txBody>
      </p:sp>
    </p:spTree>
    <p:extLst>
      <p:ext uri="{BB962C8B-B14F-4D97-AF65-F5344CB8AC3E}">
        <p14:creationId xmlns:p14="http://schemas.microsoft.com/office/powerpoint/2010/main" val="20368758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F14D687-291E-4BDD-BFD8-9B8BDA104AA1}"/>
              </a:ext>
            </a:extLst>
          </p:cNvPr>
          <p:cNvGrpSpPr/>
          <p:nvPr/>
        </p:nvGrpSpPr>
        <p:grpSpPr>
          <a:xfrm>
            <a:off x="152400" y="457200"/>
            <a:ext cx="8839200" cy="5791200"/>
            <a:chOff x="152400" y="457200"/>
            <a:chExt cx="8839200" cy="5791200"/>
          </a:xfrm>
        </p:grpSpPr>
        <p:pic>
          <p:nvPicPr>
            <p:cNvPr id="4" name="Picture 3">
              <a:extLst>
                <a:ext uri="{FF2B5EF4-FFF2-40B4-BE49-F238E27FC236}">
                  <a16:creationId xmlns:a16="http://schemas.microsoft.com/office/drawing/2014/main" id="{1292863C-0CBD-DBBF-51E3-C50FD6F21323}"/>
                </a:ext>
              </a:extLst>
            </p:cNvPr>
            <p:cNvPicPr>
              <a:picLocks noChangeAspect="1"/>
            </p:cNvPicPr>
            <p:nvPr/>
          </p:nvPicPr>
          <p:blipFill rotWithShape="1">
            <a:blip r:embed="rId2"/>
            <a:srcRect l="4762" r="3175"/>
            <a:stretch/>
          </p:blipFill>
          <p:spPr>
            <a:xfrm>
              <a:off x="152400" y="457200"/>
              <a:ext cx="8839200" cy="5791200"/>
            </a:xfrm>
            <a:prstGeom prst="rect">
              <a:avLst/>
            </a:prstGeom>
            <a:ln w="38100">
              <a:solidFill>
                <a:schemeClr val="accent1"/>
              </a:solidFill>
            </a:ln>
          </p:spPr>
        </p:pic>
        <p:sp>
          <p:nvSpPr>
            <p:cNvPr id="6" name="TextBox 8">
              <a:extLst>
                <a:ext uri="{FF2B5EF4-FFF2-40B4-BE49-F238E27FC236}">
                  <a16:creationId xmlns:a16="http://schemas.microsoft.com/office/drawing/2014/main" id="{ED476BF6-1BEA-D52B-CD88-B33C270930D9}"/>
                </a:ext>
              </a:extLst>
            </p:cNvPr>
            <p:cNvSpPr/>
            <p:nvPr/>
          </p:nvSpPr>
          <p:spPr>
            <a:xfrm>
              <a:off x="306606" y="5150132"/>
              <a:ext cx="4284510" cy="9744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50625" tIns="25313" rIns="50625" bIns="25313" anchor="t">
              <a:spAutoFit/>
            </a:bodyPr>
            <a:lstStyle/>
            <a:p>
              <a:pPr algn="ctr">
                <a:lnSpc>
                  <a:spcPct val="100000"/>
                </a:lnSpc>
              </a:pPr>
              <a:r>
                <a:rPr lang="en-US" sz="2100" b="1" spc="-1" dirty="0">
                  <a:solidFill>
                    <a:srgbClr val="000000"/>
                  </a:solidFill>
                  <a:latin typeface="Calibri"/>
                </a:rPr>
                <a:t>We Use These Definitions for </a:t>
              </a:r>
            </a:p>
            <a:p>
              <a:pPr algn="ctr">
                <a:lnSpc>
                  <a:spcPct val="100000"/>
                </a:lnSpc>
              </a:pPr>
              <a:r>
                <a:rPr lang="en-US" sz="2100" b="1" spc="-1" dirty="0">
                  <a:solidFill>
                    <a:srgbClr val="000000"/>
                  </a:solidFill>
                  <a:latin typeface="Calibri"/>
                </a:rPr>
                <a:t>IED &amp; the Design Lab</a:t>
              </a:r>
            </a:p>
            <a:p>
              <a:pPr algn="ctr">
                <a:lnSpc>
                  <a:spcPct val="100000"/>
                </a:lnSpc>
              </a:pPr>
              <a:endParaRPr lang="en-US" spc="-1" dirty="0">
                <a:solidFill>
                  <a:srgbClr val="000000"/>
                </a:solidFill>
                <a:latin typeface="Arial"/>
              </a:endParaRPr>
            </a:p>
          </p:txBody>
        </p:sp>
        <p:sp>
          <p:nvSpPr>
            <p:cNvPr id="7" name="TextBox 6">
              <a:extLst>
                <a:ext uri="{FF2B5EF4-FFF2-40B4-BE49-F238E27FC236}">
                  <a16:creationId xmlns:a16="http://schemas.microsoft.com/office/drawing/2014/main" id="{4DCD92A7-708B-8DCF-87A1-0E52B84CC723}"/>
                </a:ext>
              </a:extLst>
            </p:cNvPr>
            <p:cNvSpPr txBox="1"/>
            <p:nvPr/>
          </p:nvSpPr>
          <p:spPr>
            <a:xfrm>
              <a:off x="4419600" y="5150131"/>
              <a:ext cx="4284510" cy="73866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b="1" dirty="0"/>
                <a:t>Note – Key IED Course Materials </a:t>
              </a:r>
              <a:br>
                <a:rPr lang="en-US" sz="2100" b="1" dirty="0"/>
              </a:br>
              <a:r>
                <a:rPr lang="en-US" sz="2100" b="1" dirty="0"/>
                <a:t>in the Capstone Support wiki</a:t>
              </a:r>
            </a:p>
          </p:txBody>
        </p:sp>
      </p:grpSp>
      <p:sp>
        <p:nvSpPr>
          <p:cNvPr id="2" name="Rectangle 1">
            <a:extLst>
              <a:ext uri="{FF2B5EF4-FFF2-40B4-BE49-F238E27FC236}">
                <a16:creationId xmlns:a16="http://schemas.microsoft.com/office/drawing/2014/main" id="{799EEAEE-B1DC-6194-A425-F643241AC8DB}"/>
              </a:ext>
            </a:extLst>
          </p:cNvPr>
          <p:cNvSpPr/>
          <p:nvPr/>
        </p:nvSpPr>
        <p:spPr>
          <a:xfrm>
            <a:off x="8382000" y="5791200"/>
            <a:ext cx="381000"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244F854-9BFA-F285-16AA-746572CD5A0C}"/>
              </a:ext>
            </a:extLst>
          </p:cNvPr>
          <p:cNvSpPr>
            <a:spLocks noGrp="1"/>
          </p:cNvSpPr>
          <p:nvPr>
            <p:ph type="sldNum" sz="quarter" idx="12"/>
          </p:nvPr>
        </p:nvSpPr>
        <p:spPr/>
        <p:txBody>
          <a:bodyPr/>
          <a:lstStyle/>
          <a:p>
            <a:fld id="{CC48B151-73E6-4005-9E41-BAC149615E2B}" type="slidenum">
              <a:rPr lang="en-US" smtClean="0"/>
              <a:t>91</a:t>
            </a:fld>
            <a:endParaRPr lang="en-US" dirty="0"/>
          </a:p>
        </p:txBody>
      </p:sp>
    </p:spTree>
    <p:extLst>
      <p:ext uri="{BB962C8B-B14F-4D97-AF65-F5344CB8AC3E}">
        <p14:creationId xmlns:p14="http://schemas.microsoft.com/office/powerpoint/2010/main" val="15149707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normAutofit/>
          </a:bodyPr>
          <a:lstStyle/>
          <a:p>
            <a:r>
              <a:rPr lang="en-US" sz="2800" dirty="0"/>
              <a:t>Examples of Making Needs Stronger for </a:t>
            </a:r>
            <a:br>
              <a:rPr lang="en-US" sz="2800" dirty="0"/>
            </a:br>
            <a:r>
              <a:rPr lang="en-US" sz="2800" dirty="0"/>
              <a:t>Designing a Laptop</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639819783"/>
              </p:ext>
            </p:extLst>
          </p:nvPr>
        </p:nvGraphicFramePr>
        <p:xfrm>
          <a:off x="628650" y="1825625"/>
          <a:ext cx="7886700" cy="33959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38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Weakly Stated Needs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Strongly Stated Needs</a:t>
                      </a:r>
                    </a:p>
                  </a:txBody>
                  <a:tcPr marL="68580" marR="68580" marT="34290" marB="34290"/>
                </a:tc>
                <a:extLst>
                  <a:ext uri="{0D108BD9-81ED-4DB2-BD59-A6C34878D82A}">
                    <a16:rowId xmlns:a16="http://schemas.microsoft.com/office/drawing/2014/main" val="1685047570"/>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project needs a 12V battery</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device needs to operate without connection to a wall outlet.</a:t>
                      </a:r>
                    </a:p>
                  </a:txBody>
                  <a:tcPr marL="68580" marR="68580" marT="34290" marB="34290"/>
                </a:tc>
                <a:extLst>
                  <a:ext uri="{0D108BD9-81ED-4DB2-BD59-A6C34878D82A}">
                    <a16:rowId xmlns:a16="http://schemas.microsoft.com/office/drawing/2014/main" val="164463834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user needs to get a beep when a problem occurs</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user needs to get an alert when a problem occurs.</a:t>
                      </a:r>
                    </a:p>
                  </a:txBody>
                  <a:tcPr marL="68580" marR="68580" marT="34290" marB="34290"/>
                </a:tc>
                <a:extLst>
                  <a:ext uri="{0D108BD9-81ED-4DB2-BD59-A6C34878D82A}">
                    <a16:rowId xmlns:a16="http://schemas.microsoft.com/office/drawing/2014/main" val="1533585442"/>
                  </a:ext>
                </a:extLst>
              </a:tr>
              <a:tr h="52578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needs an on/off switch. </a:t>
                      </a: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should minimize power usage when its not in use.</a:t>
                      </a:r>
                    </a:p>
                  </a:txBody>
                  <a:tcPr marL="68580" marR="68580" marT="34290" marB="34290"/>
                </a:tc>
                <a:extLst>
                  <a:ext uri="{0D108BD9-81ED-4DB2-BD59-A6C34878D82A}">
                    <a16:rowId xmlns:a16="http://schemas.microsoft.com/office/drawing/2014/main" val="1941216847"/>
                  </a:ext>
                </a:extLst>
              </a:tr>
              <a:tr h="575310">
                <a:tc>
                  <a:txBody>
                    <a:bodyPr/>
                    <a:lstStyle/>
                    <a:p>
                      <a:pPr marL="461963" marR="0" lvl="0" indent="-4619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 AND the frame weight should be minimized.</a:t>
                      </a:r>
                    </a:p>
                  </a:txBody>
                  <a:tcPr marL="68580" marR="68580" marT="34290" marB="34290"/>
                </a:tc>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The frame weight should be minimized.</a:t>
                      </a:r>
                    </a:p>
                  </a:txBody>
                  <a:tcPr marL="68580" marR="68580" marT="34290" marB="34290"/>
                </a:tc>
                <a:extLst>
                  <a:ext uri="{0D108BD9-81ED-4DB2-BD59-A6C34878D82A}">
                    <a16:rowId xmlns:a16="http://schemas.microsoft.com/office/drawing/2014/main" val="70680143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safe.</a:t>
                      </a:r>
                    </a:p>
                  </a:txBody>
                  <a:tcPr marL="68580" marR="68580" marT="34290" marB="34290"/>
                </a:tc>
                <a:tc>
                  <a:txBody>
                    <a:bodyPr/>
                    <a:lstStyle/>
                    <a:p>
                      <a:pPr marL="342900" indent="-342900">
                        <a:buFont typeface="Arial" panose="020B0604020202020204" pitchFamily="34" charset="0"/>
                        <a:buChar char="•"/>
                      </a:pPr>
                      <a:r>
                        <a:rPr lang="en-US" sz="1500" dirty="0"/>
                        <a:t>It must meet appropriate industry safety standards.</a:t>
                      </a:r>
                      <a:endParaRPr lang="en-US" sz="15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2195934561"/>
                  </a:ext>
                </a:extLst>
              </a:tr>
              <a:tr h="2971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small</a:t>
                      </a:r>
                    </a:p>
                  </a:txBody>
                  <a:tcPr marL="68580" marR="68580" marT="34290" marB="34290"/>
                </a:tc>
                <a:tc>
                  <a:txBody>
                    <a:bodyPr/>
                    <a:lstStyle/>
                    <a:p>
                      <a:pPr marL="342900" indent="-342900">
                        <a:buFont typeface="Arial" panose="020B0604020202020204" pitchFamily="34" charset="0"/>
                        <a:buChar char="•"/>
                      </a:pPr>
                      <a:r>
                        <a:rPr lang="en-US" sz="1500" dirty="0"/>
                        <a:t>It must fit in a typical backpack.</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A3EDC1BE-E808-EB93-F5F6-54BBDFDA8B72}"/>
              </a:ext>
            </a:extLst>
          </p:cNvPr>
          <p:cNvSpPr>
            <a:spLocks noGrp="1"/>
          </p:cNvSpPr>
          <p:nvPr>
            <p:ph type="sldNum" sz="quarter" idx="12"/>
          </p:nvPr>
        </p:nvSpPr>
        <p:spPr/>
        <p:txBody>
          <a:bodyPr/>
          <a:lstStyle/>
          <a:p>
            <a:fld id="{CC48B151-73E6-4005-9E41-BAC149615E2B}" type="slidenum">
              <a:rPr lang="en-US" smtClean="0"/>
              <a:t>92</a:t>
            </a:fld>
            <a:endParaRPr lang="en-US" dirty="0"/>
          </a:p>
        </p:txBody>
      </p:sp>
    </p:spTree>
    <p:extLst>
      <p:ext uri="{BB962C8B-B14F-4D97-AF65-F5344CB8AC3E}">
        <p14:creationId xmlns:p14="http://schemas.microsoft.com/office/powerpoint/2010/main" val="10438328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4153211239"/>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Operate for 24 hours.</a:t>
                      </a:r>
                    </a:p>
                    <a:p>
                      <a:pPr marL="342900" indent="-342900">
                        <a:buFont typeface="Arial" panose="020B0604020202020204" pitchFamily="34" charset="0"/>
                        <a:buChar char="•"/>
                      </a:pPr>
                      <a:r>
                        <a:rPr lang="en-US" sz="1500" dirty="0">
                          <a:solidFill>
                            <a:schemeClr val="tx1"/>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Maximum weight of 3 lbs. for frame</a:t>
                      </a:r>
                    </a:p>
                    <a:p>
                      <a:pPr marL="342900" indent="-342900">
                        <a:buFont typeface="Arial" panose="020B0604020202020204" pitchFamily="34" charset="0"/>
                        <a:buChar char="•"/>
                      </a:pPr>
                      <a:r>
                        <a:rPr lang="en-US" sz="1500" dirty="0">
                          <a:solidFill>
                            <a:schemeClr val="tx1"/>
                          </a:solidFill>
                        </a:rPr>
                        <a:t>Maximum weight of 1lb. for electronics</a:t>
                      </a:r>
                    </a:p>
                    <a:p>
                      <a:pPr marL="342900" indent="-342900">
                        <a:buFont typeface="Arial" panose="020B0604020202020204" pitchFamily="34" charset="0"/>
                        <a:buChar char="•"/>
                      </a:pPr>
                      <a:r>
                        <a:rPr lang="en-US" sz="1500" dirty="0">
                          <a:solidFill>
                            <a:schemeClr val="tx1"/>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Underwriter Labs – UL</a:t>
                      </a:r>
                    </a:p>
                    <a:p>
                      <a:pPr marL="342900" indent="-342900">
                        <a:buFont typeface="Arial" panose="020B0604020202020204" pitchFamily="34" charset="0"/>
                        <a:buChar char="•"/>
                      </a:pPr>
                      <a:r>
                        <a:rPr lang="en-US" sz="1500" dirty="0">
                          <a:solidFill>
                            <a:schemeClr val="tx1"/>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93</a:t>
            </a:fld>
            <a:endParaRPr lang="en-US" dirty="0"/>
          </a:p>
        </p:txBody>
      </p:sp>
    </p:spTree>
    <p:extLst>
      <p:ext uri="{BB962C8B-B14F-4D97-AF65-F5344CB8AC3E}">
        <p14:creationId xmlns:p14="http://schemas.microsoft.com/office/powerpoint/2010/main" val="38647497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963318927"/>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Operate for 24 hours.</a:t>
                      </a:r>
                    </a:p>
                    <a:p>
                      <a:pPr marL="342900" indent="-342900">
                        <a:buFont typeface="Arial" panose="020B0604020202020204" pitchFamily="34" charset="0"/>
                        <a:buChar char="•"/>
                      </a:pPr>
                      <a:r>
                        <a:rPr lang="en-US" sz="1500" dirty="0">
                          <a:solidFill>
                            <a:srgbClr val="FF0000"/>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Maximum weight of 3 lbs. for frame</a:t>
                      </a:r>
                    </a:p>
                    <a:p>
                      <a:pPr marL="342900" indent="-342900">
                        <a:buFont typeface="Arial" panose="020B0604020202020204" pitchFamily="34" charset="0"/>
                        <a:buChar char="•"/>
                      </a:pPr>
                      <a:r>
                        <a:rPr lang="en-US" sz="1500" dirty="0">
                          <a:solidFill>
                            <a:srgbClr val="FF0000"/>
                          </a:solidFill>
                        </a:rPr>
                        <a:t>Maximum weight of 1lb. for electronics</a:t>
                      </a:r>
                    </a:p>
                    <a:p>
                      <a:pPr marL="342900" indent="-342900">
                        <a:buFont typeface="Arial" panose="020B0604020202020204" pitchFamily="34" charset="0"/>
                        <a:buChar char="•"/>
                      </a:pPr>
                      <a:r>
                        <a:rPr lang="en-US" sz="1500" dirty="0">
                          <a:solidFill>
                            <a:srgbClr val="FF0000"/>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Underwriter Labs – UL</a:t>
                      </a:r>
                    </a:p>
                    <a:p>
                      <a:pPr marL="342900" indent="-342900">
                        <a:buFont typeface="Arial" panose="020B0604020202020204" pitchFamily="34" charset="0"/>
                        <a:buChar char="•"/>
                      </a:pPr>
                      <a:r>
                        <a:rPr lang="en-US" sz="1500" dirty="0">
                          <a:solidFill>
                            <a:srgbClr val="FF0000"/>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94</a:t>
            </a:fld>
            <a:endParaRPr lang="en-US" dirty="0"/>
          </a:p>
        </p:txBody>
      </p:sp>
      <p:sp>
        <p:nvSpPr>
          <p:cNvPr id="5" name="TextBox 4">
            <a:extLst>
              <a:ext uri="{FF2B5EF4-FFF2-40B4-BE49-F238E27FC236}">
                <a16:creationId xmlns:a16="http://schemas.microsoft.com/office/drawing/2014/main" id="{CA919738-737E-AF0D-9793-61948DE04230}"/>
              </a:ext>
            </a:extLst>
          </p:cNvPr>
          <p:cNvSpPr txBox="1"/>
          <p:nvPr/>
        </p:nvSpPr>
        <p:spPr>
          <a:xfrm>
            <a:off x="1828800" y="6029641"/>
            <a:ext cx="4362733" cy="646331"/>
          </a:xfrm>
          <a:prstGeom prst="rect">
            <a:avLst/>
          </a:prstGeom>
          <a:noFill/>
          <a:ln w="28575">
            <a:solidFill>
              <a:srgbClr val="FF0000"/>
            </a:solidFill>
          </a:ln>
        </p:spPr>
        <p:txBody>
          <a:bodyPr wrap="none" rtlCol="0">
            <a:spAutoFit/>
          </a:bodyPr>
          <a:lstStyle/>
          <a:p>
            <a:r>
              <a:rPr lang="en-US" dirty="0"/>
              <a:t>Many Needs become multiple Requirements</a:t>
            </a:r>
          </a:p>
          <a:p>
            <a:r>
              <a:rPr lang="en-US" dirty="0"/>
              <a:t>Some Requirements address multiple Needs</a:t>
            </a:r>
          </a:p>
        </p:txBody>
      </p:sp>
    </p:spTree>
    <p:extLst>
      <p:ext uri="{BB962C8B-B14F-4D97-AF65-F5344CB8AC3E}">
        <p14:creationId xmlns:p14="http://schemas.microsoft.com/office/powerpoint/2010/main" val="23013121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8E00-A859-A725-7819-DEE9A94791D0}"/>
              </a:ext>
            </a:extLst>
          </p:cNvPr>
          <p:cNvSpPr>
            <a:spLocks noGrp="1"/>
          </p:cNvSpPr>
          <p:nvPr>
            <p:ph type="title"/>
          </p:nvPr>
        </p:nvSpPr>
        <p:spPr/>
        <p:txBody>
          <a:bodyPr/>
          <a:lstStyle/>
          <a:p>
            <a:r>
              <a:rPr lang="en-US" dirty="0"/>
              <a:t>70 mins - Enhance your Project’s Needs &amp; Requirements</a:t>
            </a:r>
          </a:p>
        </p:txBody>
      </p:sp>
      <p:sp>
        <p:nvSpPr>
          <p:cNvPr id="3" name="Content Placeholder 2">
            <a:extLst>
              <a:ext uri="{FF2B5EF4-FFF2-40B4-BE49-F238E27FC236}">
                <a16:creationId xmlns:a16="http://schemas.microsoft.com/office/drawing/2014/main" id="{D1BE959E-62B7-E049-8E0B-866F22124D56}"/>
              </a:ext>
            </a:extLst>
          </p:cNvPr>
          <p:cNvSpPr>
            <a:spLocks noGrp="1"/>
          </p:cNvSpPr>
          <p:nvPr>
            <p:ph idx="1"/>
          </p:nvPr>
        </p:nvSpPr>
        <p:spPr/>
        <p:txBody>
          <a:bodyPr>
            <a:normAutofit/>
          </a:bodyPr>
          <a:lstStyle/>
          <a:p>
            <a:r>
              <a:rPr lang="en-US" dirty="0"/>
              <a:t>Relook at Your Team’s N&amp;R Workbook</a:t>
            </a:r>
          </a:p>
          <a:p>
            <a:r>
              <a:rPr lang="en-US" dirty="0"/>
              <a:t>Focus only on the Needs and Requirements Columns for Today</a:t>
            </a:r>
          </a:p>
          <a:p>
            <a:r>
              <a:rPr lang="en-US" dirty="0"/>
              <a:t>Evaluate Your Needs &amp; Requirements Based on the Definitions</a:t>
            </a:r>
          </a:p>
          <a:p>
            <a:r>
              <a:rPr lang="en-US" dirty="0"/>
              <a:t>Make your Needs Stronger</a:t>
            </a:r>
          </a:p>
          <a:p>
            <a:r>
              <a:rPr lang="en-US" dirty="0"/>
              <a:t>Ensure your Requirements are Measurable</a:t>
            </a:r>
          </a:p>
          <a:p>
            <a:r>
              <a:rPr lang="en-US" dirty="0"/>
              <a:t>Leverage the Needs and Requirements Rubric</a:t>
            </a:r>
          </a:p>
          <a:p>
            <a:pPr lvl="1"/>
            <a:r>
              <a:rPr lang="en-US" dirty="0">
                <a:hlinkClick r:id="rId3"/>
              </a:rPr>
              <a:t>https://designlab.eng.rpi.edu/edn/projects/capstone-support-dev/repository/112/entry/Rubrics/Needs%20and%20Requirements%20rubric.docx</a:t>
            </a:r>
            <a:r>
              <a:rPr lang="en-US" dirty="0"/>
              <a:t> </a:t>
            </a:r>
          </a:p>
          <a:p>
            <a:r>
              <a:rPr lang="en-US" dirty="0"/>
              <a:t>Commit the updated spreadsheet back to your project’s repository by the end of class</a:t>
            </a:r>
          </a:p>
        </p:txBody>
      </p:sp>
      <p:sp>
        <p:nvSpPr>
          <p:cNvPr id="4" name="Slide Number Placeholder 3">
            <a:extLst>
              <a:ext uri="{FF2B5EF4-FFF2-40B4-BE49-F238E27FC236}">
                <a16:creationId xmlns:a16="http://schemas.microsoft.com/office/drawing/2014/main" id="{A5CB58AC-FECA-444C-2216-14FE95552CD5}"/>
              </a:ext>
            </a:extLst>
          </p:cNvPr>
          <p:cNvSpPr>
            <a:spLocks noGrp="1"/>
          </p:cNvSpPr>
          <p:nvPr>
            <p:ph type="sldNum" sz="quarter" idx="12"/>
          </p:nvPr>
        </p:nvSpPr>
        <p:spPr/>
        <p:txBody>
          <a:bodyPr/>
          <a:lstStyle/>
          <a:p>
            <a:fld id="{CC48B151-73E6-4005-9E41-BAC149615E2B}" type="slidenum">
              <a:rPr lang="en-US" smtClean="0"/>
              <a:t>95</a:t>
            </a:fld>
            <a:endParaRPr lang="en-US" dirty="0"/>
          </a:p>
        </p:txBody>
      </p:sp>
    </p:spTree>
    <p:extLst>
      <p:ext uri="{BB962C8B-B14F-4D97-AF65-F5344CB8AC3E}">
        <p14:creationId xmlns:p14="http://schemas.microsoft.com/office/powerpoint/2010/main" val="1972535643"/>
      </p:ext>
    </p:extLst>
  </p:cSld>
  <p:clrMapOvr>
    <a:masterClrMapping/>
  </p:clrMapOvr>
  <p:extLst>
    <p:ext uri="{6950BFC3-D8DA-4A85-94F7-54DA5524770B}">
      <p188:commentRel xmlns:p188="http://schemas.microsoft.com/office/powerpoint/2018/8/main" r:id="rId2"/>
    </p:ext>
  </p:extLs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https://designlab.eng.rpi.edu/edn/projects/capstone-support-dev/wiki/Day_6_Agenda#Action-Items-Meeting-Prep</a:t>
            </a:r>
            <a:endParaRPr lang="en-US" sz="3200" dirty="0"/>
          </a:p>
          <a:p>
            <a:r>
              <a:rPr lang="en-US" sz="3200" dirty="0"/>
              <a:t>to be completed </a:t>
            </a:r>
            <a:r>
              <a:rPr lang="en-US" sz="3200" b="1" dirty="0"/>
              <a:t>BEFORE Meeting 6</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2348126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10331</Words>
  <Application>Microsoft Office PowerPoint</Application>
  <PresentationFormat>On-screen Show (4:3)</PresentationFormat>
  <Paragraphs>1460</Paragraphs>
  <Slides>147</Slides>
  <Notes>61</Notes>
  <HiddenSlides>4</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147</vt:i4>
      </vt:variant>
    </vt:vector>
  </HeadingPairs>
  <TitlesOfParts>
    <vt:vector size="159" baseType="lpstr">
      <vt:lpstr>Algerian</vt:lpstr>
      <vt:lpstr>Arial</vt:lpstr>
      <vt:lpstr>Calibri</vt:lpstr>
      <vt:lpstr>Calibri Light</vt:lpstr>
      <vt:lpstr>Roboto</vt:lpstr>
      <vt:lpstr>Segoe Script</vt:lpstr>
      <vt:lpstr>Segoe UI</vt:lpstr>
      <vt:lpstr>Times New Roman</vt:lpstr>
      <vt:lpstr>Wingdings</vt:lpstr>
      <vt:lpstr>Office Theme</vt:lpstr>
      <vt:lpstr>1_Office Theme</vt:lpstr>
      <vt:lpstr>2_Office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Student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vt:lpstr>
      <vt:lpstr>Accountability Step #1</vt:lpstr>
      <vt:lpstr>25 mins - Ice Breaker</vt:lpstr>
      <vt:lpstr>The Process…</vt:lpstr>
      <vt:lpstr>Ice Breaker  JEC 3232 side </vt:lpstr>
      <vt:lpstr>PowerPoint Presentation</vt:lpstr>
      <vt:lpstr>PowerPoint Presentation</vt:lpstr>
      <vt:lpstr>PowerPoint Presentation</vt:lpstr>
      <vt:lpstr>?? min – Syllabus Overview</vt:lpstr>
      <vt:lpstr>25 min – Staff Introductions &amp; Project Launch</vt:lpstr>
      <vt:lpstr>15 min - Meet with Project Engineer</vt:lpstr>
      <vt:lpstr>10 min - Meet with Chief Engineer</vt:lpstr>
      <vt:lpstr>Engineering Design Process Progression</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Day 2 Agenda</vt:lpstr>
      <vt:lpstr>Engineering Design Process Progression</vt:lpstr>
      <vt:lpstr>10 min – Design Lab Expectations Horse Race</vt:lpstr>
      <vt:lpstr>Action Item / Meeting Prep Categories</vt:lpstr>
      <vt:lpstr>15 min – Group Ideation Process</vt:lpstr>
      <vt:lpstr>Identifying Team Skills</vt:lpstr>
      <vt:lpstr>15 min - Team Skill Assessment</vt:lpstr>
      <vt:lpstr>15 min – Review Project Description</vt:lpstr>
      <vt:lpstr>15 min - Customer Needs &amp;  Engineering Requirements Generation</vt:lpstr>
      <vt:lpstr>PowerPoint Presentation</vt:lpstr>
      <vt:lpstr>Generating Ideas for Your Needs</vt:lpstr>
      <vt:lpstr>15 min – Group Review of Needs &amp; Requirements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Empathize with your Client </vt:lpstr>
      <vt:lpstr>45 min – Update Needs &amp; Requirements</vt:lpstr>
      <vt:lpstr>5 min – Wrap-up</vt:lpstr>
      <vt:lpstr>Action Items / Meeting Prep (previously called homework, to be completed BEFORE Meeting 3)</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Project Work</vt:lpstr>
      <vt:lpstr>Requirements for your Customer Needs</vt:lpstr>
      <vt:lpstr>30 min – Meet with CE (Day 3 or 4)</vt:lpstr>
      <vt:lpstr>10 min – Wrap-up</vt:lpstr>
      <vt:lpstr>Action Items / Meeting Prep (previously called homework, to be completed BEFORE Meeting 3)</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30 mins - Needs and Requirements</vt:lpstr>
      <vt:lpstr>Making Strong Needs and Requirements</vt:lpstr>
      <vt:lpstr>PowerPoint Presentation</vt:lpstr>
      <vt:lpstr>Examples of Making Needs Stronger for  Designing a Laptop</vt:lpstr>
      <vt:lpstr>Examples of Creating Strong Requirements</vt:lpstr>
      <vt:lpstr>Examples of Creating Strong Requirements</vt:lpstr>
      <vt:lpstr>70 mins - Enhance your Project’s Needs &amp; Requirements</vt:lpstr>
      <vt:lpstr>Wrap-up - Documentation</vt:lpstr>
      <vt:lpstr>Wrap-up - Documentation</vt:lpstr>
      <vt:lpstr>Wrap-up - Documentation</vt:lpstr>
      <vt:lpstr>Action Items / Meeting Prep (previously called homework, to be completed BEFORE Meeting 3)</vt:lpstr>
      <vt:lpstr>Day 6 Agenda</vt:lpstr>
      <vt:lpstr>Engineering Design Process Progression</vt:lpstr>
      <vt:lpstr>15 min - N&amp;R Reflective Update</vt:lpstr>
      <vt:lpstr>75 min – Project Work</vt:lpstr>
      <vt:lpstr>10 min – Documentation &amp; EDN Usage Horse Race - round 1</vt:lpstr>
      <vt:lpstr>What is Engineering Documentation?</vt:lpstr>
      <vt:lpstr>Why Document?</vt:lpstr>
      <vt:lpstr>Corporate Communication &amp; Documentation  Policies Reminder</vt:lpstr>
      <vt:lpstr>10 min – Documentation &amp; EDN Usage Horse Race - round 2</vt:lpstr>
      <vt:lpstr>50 min – Creation of Project Statement and Objectives &amp; Engineering Tools and Methods </vt:lpstr>
      <vt:lpstr>Long Term vs. Short Term</vt:lpstr>
      <vt:lpstr>10 min – Wrap-up</vt:lpstr>
      <vt:lpstr>Action Items / Meeting Prep (previously called homework, to be completed BEFORE Meeting 3)</vt:lpstr>
      <vt:lpstr>Day 7 Agenda</vt:lpstr>
      <vt:lpstr>Engineering Design Process Progression</vt:lpstr>
      <vt:lpstr>15 min – CE Time</vt:lpstr>
      <vt:lpstr>65 min – Concept Selection</vt:lpstr>
      <vt:lpstr>5 min – Wrap-up</vt:lpstr>
      <vt:lpstr>Action Items / Meeting Prep (previously called homework, to be completed BEFORE Meeting 3)</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3)</vt:lpstr>
      <vt:lpstr>Day 9 Agenda</vt:lpstr>
      <vt:lpstr>Engineering Design Process Progression</vt:lpstr>
      <vt:lpstr>40 min – Follow Team created Agenda</vt:lpstr>
      <vt:lpstr>15 min – PE Review Project Plan</vt:lpstr>
      <vt:lpstr>30 min – PE Review of Client Meeting PPT</vt:lpstr>
      <vt:lpstr>5 Min – Wrap-up</vt:lpstr>
      <vt:lpstr>Action Items / Meeting Prep (previously called homework, to be completed BEFORE Meeting 3)</vt:lpstr>
      <vt:lpstr>Day 10 Agenda</vt:lpstr>
      <vt:lpstr>Engineering Design Process Progression</vt:lpstr>
      <vt:lpstr>20 min – System Design </vt:lpstr>
      <vt:lpstr>System Design Report Intro</vt:lpstr>
      <vt:lpstr>Detailed Individual Design Report Intro</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2024-08-20T16:02:37Z</dcterms:modified>
</cp:coreProperties>
</file>