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D7_F41B9874.xml" ContentType="application/vnd.ms-powerpoint.comments+xml"/>
  <Override PartName="/ppt/comments/modernComment_22E_B81E38C3.xml" ContentType="application/vnd.ms-powerpoint.comments+xml"/>
  <Override PartName="/ppt/comments/modernComment_218_D937404D.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45"/>
  </p:notesMasterIdLst>
  <p:sldIdLst>
    <p:sldId id="256" r:id="rId4"/>
    <p:sldId id="339" r:id="rId5"/>
    <p:sldId id="415" r:id="rId6"/>
    <p:sldId id="276" r:id="rId7"/>
    <p:sldId id="257" r:id="rId8"/>
    <p:sldId id="490" r:id="rId9"/>
    <p:sldId id="275" r:id="rId10"/>
    <p:sldId id="462" r:id="rId11"/>
    <p:sldId id="463" r:id="rId12"/>
    <p:sldId id="483" r:id="rId13"/>
    <p:sldId id="566" r:id="rId14"/>
    <p:sldId id="556" r:id="rId15"/>
    <p:sldId id="491" r:id="rId16"/>
    <p:sldId id="274" r:id="rId17"/>
    <p:sldId id="464" r:id="rId18"/>
    <p:sldId id="492" r:id="rId19"/>
    <p:sldId id="258" r:id="rId20"/>
    <p:sldId id="400" r:id="rId21"/>
    <p:sldId id="613" r:id="rId22"/>
    <p:sldId id="617" r:id="rId23"/>
    <p:sldId id="265" r:id="rId24"/>
    <p:sldId id="422" r:id="rId25"/>
    <p:sldId id="506" r:id="rId26"/>
    <p:sldId id="547" r:id="rId27"/>
    <p:sldId id="259" r:id="rId28"/>
    <p:sldId id="261" r:id="rId29"/>
    <p:sldId id="260" r:id="rId30"/>
    <p:sldId id="591" r:id="rId31"/>
    <p:sldId id="489" r:id="rId32"/>
    <p:sldId id="423" r:id="rId33"/>
    <p:sldId id="424" r:id="rId34"/>
    <p:sldId id="526" r:id="rId35"/>
    <p:sldId id="429" r:id="rId36"/>
    <p:sldId id="292" r:id="rId37"/>
    <p:sldId id="487" r:id="rId38"/>
    <p:sldId id="488" r:id="rId39"/>
    <p:sldId id="578" r:id="rId40"/>
    <p:sldId id="521" r:id="rId41"/>
    <p:sldId id="531" r:id="rId42"/>
    <p:sldId id="554" r:id="rId43"/>
    <p:sldId id="264" r:id="rId44"/>
    <p:sldId id="389" r:id="rId45"/>
    <p:sldId id="614" r:id="rId46"/>
    <p:sldId id="426" r:id="rId47"/>
    <p:sldId id="493" r:id="rId48"/>
    <p:sldId id="557" r:id="rId49"/>
    <p:sldId id="473" r:id="rId50"/>
    <p:sldId id="460" r:id="rId51"/>
    <p:sldId id="592" r:id="rId52"/>
    <p:sldId id="289" r:id="rId53"/>
    <p:sldId id="468" r:id="rId54"/>
    <p:sldId id="469" r:id="rId55"/>
    <p:sldId id="471" r:id="rId56"/>
    <p:sldId id="558" r:id="rId57"/>
    <p:sldId id="329" r:id="rId58"/>
    <p:sldId id="330" r:id="rId59"/>
    <p:sldId id="331" r:id="rId60"/>
    <p:sldId id="522" r:id="rId61"/>
    <p:sldId id="536" r:id="rId62"/>
    <p:sldId id="604" r:id="rId63"/>
    <p:sldId id="546" r:id="rId64"/>
    <p:sldId id="287" r:id="rId65"/>
    <p:sldId id="593" r:id="rId66"/>
    <p:sldId id="340" r:id="rId67"/>
    <p:sldId id="288" r:id="rId68"/>
    <p:sldId id="290" r:id="rId69"/>
    <p:sldId id="565" r:id="rId70"/>
    <p:sldId id="615" r:id="rId71"/>
    <p:sldId id="559" r:id="rId72"/>
    <p:sldId id="393" r:id="rId73"/>
    <p:sldId id="616" r:id="rId74"/>
    <p:sldId id="605" r:id="rId75"/>
    <p:sldId id="293" r:id="rId76"/>
    <p:sldId id="594" r:id="rId77"/>
    <p:sldId id="586" r:id="rId78"/>
    <p:sldId id="587" r:id="rId79"/>
    <p:sldId id="588" r:id="rId80"/>
    <p:sldId id="589" r:id="rId81"/>
    <p:sldId id="590" r:id="rId82"/>
    <p:sldId id="394" r:id="rId83"/>
    <p:sldId id="342" r:id="rId84"/>
    <p:sldId id="618" r:id="rId85"/>
    <p:sldId id="601" r:id="rId86"/>
    <p:sldId id="474" r:id="rId87"/>
    <p:sldId id="583" r:id="rId88"/>
    <p:sldId id="606" r:id="rId89"/>
    <p:sldId id="518" r:id="rId90"/>
    <p:sldId id="595" r:id="rId91"/>
    <p:sldId id="579" r:id="rId92"/>
    <p:sldId id="343" r:id="rId93"/>
    <p:sldId id="344" r:id="rId94"/>
    <p:sldId id="580" r:id="rId95"/>
    <p:sldId id="534" r:id="rId96"/>
    <p:sldId id="550" r:id="rId97"/>
    <p:sldId id="551" r:id="rId98"/>
    <p:sldId id="607" r:id="rId99"/>
    <p:sldId id="298" r:id="rId100"/>
    <p:sldId id="596" r:id="rId101"/>
    <p:sldId id="581" r:id="rId102"/>
    <p:sldId id="446" r:id="rId103"/>
    <p:sldId id="447" r:id="rId104"/>
    <p:sldId id="450" r:id="rId105"/>
    <p:sldId id="602" r:id="rId106"/>
    <p:sldId id="603" r:id="rId107"/>
    <p:sldId id="528" r:id="rId108"/>
    <p:sldId id="608" r:id="rId109"/>
    <p:sldId id="300" r:id="rId110"/>
    <p:sldId id="597" r:id="rId111"/>
    <p:sldId id="382" r:id="rId112"/>
    <p:sldId id="584" r:id="rId113"/>
    <p:sldId id="529" r:id="rId114"/>
    <p:sldId id="609" r:id="rId115"/>
    <p:sldId id="302" r:id="rId116"/>
    <p:sldId id="598" r:id="rId117"/>
    <p:sldId id="585" r:id="rId118"/>
    <p:sldId id="494" r:id="rId119"/>
    <p:sldId id="404" r:id="rId120"/>
    <p:sldId id="495" r:id="rId121"/>
    <p:sldId id="496" r:id="rId122"/>
    <p:sldId id="486" r:id="rId123"/>
    <p:sldId id="530" r:id="rId124"/>
    <p:sldId id="535" r:id="rId125"/>
    <p:sldId id="610" r:id="rId126"/>
    <p:sldId id="304" r:id="rId127"/>
    <p:sldId id="599" r:id="rId128"/>
    <p:sldId id="395" r:id="rId129"/>
    <p:sldId id="396" r:id="rId130"/>
    <p:sldId id="397" r:id="rId131"/>
    <p:sldId id="398" r:id="rId132"/>
    <p:sldId id="611" r:id="rId133"/>
    <p:sldId id="562" r:id="rId134"/>
    <p:sldId id="600" r:id="rId135"/>
    <p:sldId id="564" r:id="rId136"/>
    <p:sldId id="568" r:id="rId137"/>
    <p:sldId id="567" r:id="rId138"/>
    <p:sldId id="482" r:id="rId139"/>
    <p:sldId id="553" r:id="rId140"/>
    <p:sldId id="378" r:id="rId141"/>
    <p:sldId id="350" r:id="rId142"/>
    <p:sldId id="338" r:id="rId143"/>
    <p:sldId id="352" r:id="rId14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2877" autoAdjust="0"/>
  </p:normalViewPr>
  <p:slideViewPr>
    <p:cSldViewPr>
      <p:cViewPr varScale="1">
        <p:scale>
          <a:sx n="75" d="100"/>
          <a:sy n="75" d="100"/>
        </p:scale>
        <p:origin x="1181" y="53"/>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46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theme" Target="theme/theme1.xml"/><Relationship Id="rId5" Type="http://schemas.openxmlformats.org/officeDocument/2006/relationships/slide" Target="slides/slide2.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tableStyles" Target="tableStyle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microsoft.com/office/2018/10/relationships/authors" Target="author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s>
</file>

<file path=ppt/comments/modernComment_1D7_F41B9874.xml><?xml version="1.0" encoding="utf-8"?>
<p188:cmLst xmlns:a="http://schemas.openxmlformats.org/drawingml/2006/main" xmlns:r="http://schemas.openxmlformats.org/officeDocument/2006/relationships" xmlns:p188="http://schemas.microsoft.com/office/powerpoint/2018/8/main">
  <p188:cm id="{E982FF35-E1AA-4CD7-B126-393F433E6753}" authorId="{00000000-0000-0000-0000-000000000000}" created="2024-08-01T18:33:41.749">
    <pc:sldMkLst xmlns:pc="http://schemas.microsoft.com/office/powerpoint/2013/main/command">
      <pc:docMk/>
      <pc:sldMk cId="4095449204" sldId="471"/>
    </pc:sldMkLst>
    <p188:txBody>
      <a:bodyPr/>
      <a:lstStyle/>
      <a:p>
        <a:r>
          <a:rPr lang="en-US"/>
          <a:t>For Class 2, it is generating N&amp;R. For class 3, it is review of the N&amp;R from class 2 and after class 2.</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18_D937404D.xml><?xml version="1.0" encoding="utf-8"?>
<p188:cmLst xmlns:a="http://schemas.openxmlformats.org/drawingml/2006/main" xmlns:r="http://schemas.openxmlformats.org/officeDocument/2006/relationships" xmlns:p188="http://schemas.microsoft.com/office/powerpoint/2018/8/main">
  <p188:cm id="{89D40BC1-40C6-4B0E-88D0-EA0F37B9A9EA}" authorId="{00000000-0000-0000-0000-000000000000}" created="2024-08-01T19:00:12.587">
    <pc:sldMkLst xmlns:pc="http://schemas.microsoft.com/office/powerpoint/2013/main/command">
      <pc:docMk/>
      <pc:sldMk cId="3644276813" sldId="536"/>
    </pc:sldMkLst>
    <p188:txBody>
      <a:bodyPr/>
      <a:lstStyle/>
      <a:p>
        <a:r>
          <a:rPr lang="en-US"/>
          <a:t>Change to Design process Terminology</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t>
        <a:bodyPr/>
        <a:lstStyle/>
        <a:p>
          <a:endParaRPr lang="en-US"/>
        </a:p>
      </dgm:t>
    </dgm:pt>
    <dgm:pt modelId="{325DFA7F-2A1E-421A-821F-ACA8F1E9B88F}" type="pres">
      <dgm:prSet presAssocID="{7FFCA6D5-B441-4E15-BC3F-CC78B9D0F089}" presName="Parent" presStyleLbl="node0" presStyleIdx="0" presStyleCnt="1">
        <dgm:presLayoutVars>
          <dgm:chMax val="5"/>
          <dgm:chPref val="5"/>
        </dgm:presLayoutVars>
      </dgm:prSet>
      <dgm:spPr/>
      <dgm:t>
        <a:bodyPr/>
        <a:lstStyle/>
        <a:p>
          <a:endParaRPr lang="en-US"/>
        </a:p>
      </dgm:t>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t>
        <a:bodyPr/>
        <a:lstStyle/>
        <a:p>
          <a:endParaRPr lang="en-US"/>
        </a:p>
      </dgm:t>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t>
        <a:bodyPr/>
        <a:lstStyle/>
        <a:p>
          <a:endParaRPr lang="en-US"/>
        </a:p>
      </dgm:t>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t>
        <a:bodyPr/>
        <a:lstStyle/>
        <a:p>
          <a:endParaRPr lang="en-US"/>
        </a:p>
      </dgm:t>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t>
        <a:bodyPr/>
        <a:lstStyle/>
        <a:p>
          <a:endParaRPr lang="en-US"/>
        </a:p>
      </dgm:t>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t>
        <a:bodyPr/>
        <a:lstStyle/>
        <a:p>
          <a:endParaRPr lang="en-US"/>
        </a:p>
      </dgm:t>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BB7AF1C1-EE4E-43E7-AAAD-29361822C3A8}" srcId="{7FFCA6D5-B441-4E15-BC3F-CC78B9D0F089}" destId="{5737EE1E-83B0-4168-9C51-73BD7D0E00A8}" srcOrd="4" destOrd="0" parTransId="{09E8E6DF-10AD-4F63-8619-C017803E71FA}" sibTransId="{17ADE4ED-845D-4F4E-9AF0-F7280EEF499A}"/>
    <dgm:cxn modelId="{FC2A1B59-F609-4954-9136-CAC8D68E10DF}" type="presOf" srcId="{7FFCA6D5-B441-4E15-BC3F-CC78B9D0F089}" destId="{325DFA7F-2A1E-421A-821F-ACA8F1E9B88F}" srcOrd="0" destOrd="0" presId="urn:microsoft.com/office/officeart/2009/3/layout/CircleRelationship"/>
    <dgm:cxn modelId="{29151551-0E57-4E19-95A9-B1757C881A85}" srcId="{7FFCA6D5-B441-4E15-BC3F-CC78B9D0F089}" destId="{7AA7E1D7-8FC2-446F-9224-26F9111D407F}" srcOrd="1" destOrd="0" parTransId="{D56BF125-1DA3-4434-A2A4-2BE3CFF08023}" sibTransId="{07329D94-D0D9-4AFF-B3DA-E3829BD5DF4D}"/>
    <dgm:cxn modelId="{998CEB1D-64D9-4469-8B3F-62E707F87F5E}" srcId="{789915EB-774B-4AF3-BC13-90D79FECEC91}" destId="{7FFCA6D5-B441-4E15-BC3F-CC78B9D0F089}" srcOrd="0" destOrd="0" parTransId="{99367423-8B23-4CBA-A338-1CAA4E1D4CCE}" sibTransId="{66639026-C67E-4663-9B8A-81A5FF62A0A7}"/>
    <dgm:cxn modelId="{8E2E4F83-A413-4D41-9DA6-CE3D4369FB11}" type="presOf" srcId="{789915EB-774B-4AF3-BC13-90D79FECEC91}" destId="{494851A8-FBBE-45C7-BB31-BB5AC5122DBD}" srcOrd="0" destOrd="0" presId="urn:microsoft.com/office/officeart/2009/3/layout/CircleRelationship"/>
    <dgm:cxn modelId="{5C5EEFCA-D66E-4508-A9CA-DEB033162AE8}" type="presOf" srcId="{7BE78FD6-32C6-48E3-8782-1160B24DB4CD}" destId="{0DF9A8FC-07DE-4BF0-8A06-8F5C3FE32C41}"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E06A922A-218E-4831-8CAE-B49D8E6B9904}" type="presOf" srcId="{7AA7E1D7-8FC2-446F-9224-26F9111D407F}" destId="{12E7E219-8E08-48DC-812C-4BEE24C33058}"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t>
        <a:bodyPr/>
        <a:lstStyle/>
        <a:p>
          <a:endParaRPr lang="en-US"/>
        </a:p>
      </dgm:t>
    </dgm:pt>
    <dgm:pt modelId="{47EAB957-349E-4680-811A-5B7F01687F48}" type="pres">
      <dgm:prSet presAssocID="{F90EB595-693E-43A8-9ACC-8C1F6972085D}" presName="sibTrans" presStyleLbl="sibTrans2D1" presStyleIdx="0" presStyleCnt="2"/>
      <dgm:spPr/>
      <dgm:t>
        <a:bodyPr/>
        <a:lstStyle/>
        <a:p>
          <a:endParaRPr lang="en-US"/>
        </a:p>
      </dgm:t>
    </dgm:pt>
    <dgm:pt modelId="{E14435EE-3342-431F-90BF-278460934F14}" type="pres">
      <dgm:prSet presAssocID="{F90EB595-693E-43A8-9ACC-8C1F6972085D}" presName="connectorText" presStyleLbl="sibTrans2D1" presStyleIdx="0" presStyleCnt="2"/>
      <dgm:spPr/>
      <dgm:t>
        <a:bodyPr/>
        <a:lstStyle/>
        <a:p>
          <a:endParaRPr lang="en-US"/>
        </a:p>
      </dgm:t>
    </dgm:pt>
    <dgm:pt modelId="{A10A8B12-A092-4BD2-98CA-078FC613DA30}" type="pres">
      <dgm:prSet presAssocID="{7BFCC16C-90A2-4502-8BE8-2DF14385D833}" presName="node" presStyleLbl="node1" presStyleIdx="1" presStyleCnt="3">
        <dgm:presLayoutVars>
          <dgm:bulletEnabled val="1"/>
        </dgm:presLayoutVars>
      </dgm:prSet>
      <dgm:spPr/>
      <dgm:t>
        <a:bodyPr/>
        <a:lstStyle/>
        <a:p>
          <a:endParaRPr lang="en-US"/>
        </a:p>
      </dgm:t>
    </dgm:pt>
    <dgm:pt modelId="{8BC6C8CB-402A-48A5-BBBB-B5590472DF0B}" type="pres">
      <dgm:prSet presAssocID="{A2983128-82E3-49CF-8C9A-74182689EF13}" presName="sibTrans" presStyleLbl="sibTrans2D1" presStyleIdx="1" presStyleCnt="2"/>
      <dgm:spPr/>
      <dgm:t>
        <a:bodyPr/>
        <a:lstStyle/>
        <a:p>
          <a:endParaRPr lang="en-US"/>
        </a:p>
      </dgm:t>
    </dgm:pt>
    <dgm:pt modelId="{961D0F7A-E4E9-43A6-8DF2-04736573EF4B}" type="pres">
      <dgm:prSet presAssocID="{A2983128-82E3-49CF-8C9A-74182689EF13}" presName="connectorText" presStyleLbl="sibTrans2D1" presStyleIdx="1" presStyleCnt="2"/>
      <dgm:spPr/>
      <dgm:t>
        <a:bodyPr/>
        <a:lstStyle/>
        <a:p>
          <a:endParaRPr lang="en-US"/>
        </a:p>
      </dgm:t>
    </dgm:pt>
    <dgm:pt modelId="{78268D54-B79A-430C-9BE0-B1E65902747F}" type="pres">
      <dgm:prSet presAssocID="{8633354E-F1FF-44AB-AC35-086AFC14C8EB}" presName="node" presStyleLbl="node1" presStyleIdx="2" presStyleCnt="3">
        <dgm:presLayoutVars>
          <dgm:bulletEnabled val="1"/>
        </dgm:presLayoutVars>
      </dgm:prSet>
      <dgm:spPr/>
      <dgm:t>
        <a:bodyPr/>
        <a:lstStyle/>
        <a:p>
          <a:endParaRPr lang="en-US"/>
        </a:p>
      </dgm:t>
    </dgm:pt>
  </dgm:ptLst>
  <dgm:cxnLst>
    <dgm:cxn modelId="{44CF0E86-7D17-443A-B5E2-22D14EE76B7A}" srcId="{4B669A1C-E1A4-44D4-8FD9-D1FFD3B67F26}" destId="{7BFCC16C-90A2-4502-8BE8-2DF14385D833}" srcOrd="1" destOrd="0" parTransId="{F688B96E-028D-4B16-A17F-65A25B1BAD19}" sibTransId="{A2983128-82E3-49CF-8C9A-74182689EF13}"/>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F07E9A3A-20FD-4C3D-BAEF-4612DD4D8DF5}" type="presOf" srcId="{5850B6E9-E083-4E01-95E7-1D977CC34099}" destId="{3BB411F3-839D-44DB-AA38-4E2B3283A89F}" srcOrd="0" destOrd="0" presId="urn:microsoft.com/office/officeart/2005/8/layout/process1"/>
    <dgm:cxn modelId="{A1947D91-577C-4E9A-8F1A-7FBDD10085C9}" type="presOf" srcId="{7BFCC16C-90A2-4502-8BE8-2DF14385D833}" destId="{A10A8B12-A092-4BD2-98CA-078FC613DA30}"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1CEF15EF-2717-41C9-81D7-560FE3CDDDB9}" type="presOf" srcId="{4B669A1C-E1A4-44D4-8FD9-D1FFD3B67F26}" destId="{B2F434F3-1198-4031-B792-11505110D516}"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Write One Related Need on a Post-It</a:t>
          </a:r>
        </a:p>
      </dsp:txBody>
      <dsp:txXfrm>
        <a:off x="4517237" y="1579625"/>
        <a:ext cx="1545053" cy="90451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8/21/2024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32</a:t>
            </a:fld>
            <a:endParaRPr lang="en-US" dirty="0"/>
          </a:p>
        </p:txBody>
      </p:sp>
    </p:spTree>
    <p:extLst>
      <p:ext uri="{BB962C8B-B14F-4D97-AF65-F5344CB8AC3E}">
        <p14:creationId xmlns:p14="http://schemas.microsoft.com/office/powerpoint/2010/main" val="1118400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43</a:t>
            </a:fld>
            <a:endParaRPr lang="en-US" dirty="0"/>
          </a:p>
        </p:txBody>
      </p:sp>
    </p:spTree>
    <p:extLst>
      <p:ext uri="{BB962C8B-B14F-4D97-AF65-F5344CB8AC3E}">
        <p14:creationId xmlns:p14="http://schemas.microsoft.com/office/powerpoint/2010/main" val="445010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141844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62</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67</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dirty="0"/>
          </a:p>
        </p:txBody>
      </p:sp>
    </p:spTree>
    <p:extLst>
      <p:ext uri="{BB962C8B-B14F-4D97-AF65-F5344CB8AC3E}">
        <p14:creationId xmlns:p14="http://schemas.microsoft.com/office/powerpoint/2010/main" val="67398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3883129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998952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89</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12697017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99</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100</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5336476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21608433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Capture these for our notes</a:t>
            </a:r>
          </a:p>
        </p:txBody>
      </p:sp>
      <p:sp>
        <p:nvSpPr>
          <p:cNvPr id="4" name="Slide Number Placeholder 3"/>
          <p:cNvSpPr>
            <a:spLocks noGrp="1"/>
          </p:cNvSpPr>
          <p:nvPr>
            <p:ph type="sldNum" sz="quarter" idx="5"/>
          </p:nvPr>
        </p:nvSpPr>
        <p:spPr/>
        <p:txBody>
          <a:bodyPr/>
          <a:lstStyle/>
          <a:p>
            <a:fld id="{DF811066-0135-4CAA-8AD4-89A97190AC00}" type="slidenum">
              <a:rPr lang="en-US" smtClean="0"/>
              <a:t>12</a:t>
            </a:fld>
            <a:endParaRPr lang="en-US" dirty="0"/>
          </a:p>
        </p:txBody>
      </p:sp>
    </p:spTree>
    <p:extLst>
      <p:ext uri="{BB962C8B-B14F-4D97-AF65-F5344CB8AC3E}">
        <p14:creationId xmlns:p14="http://schemas.microsoft.com/office/powerpoint/2010/main" val="86297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115</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31456283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42687059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137</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1029104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8/21/2024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8/21/2024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8/21/2024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8/21/2024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8/21/2024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8/21/2024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8/21/2024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8/21/2024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designlab.eng.rpi.edu/edn/projects/capstone-support-dev/wiki/Day_2_Agenda#Action-Items-Meeting-Prep"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7.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s://designlab.eng.rpi.edu/edn/projects/capstone-support-dev/wiki/Day_8_Agenda#Action-Items-Meeting-Prep"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1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s://designlab.eng.rpi.edu/edn/projects/capstone-support-dev/wiki/Day_9_Agenda#Action-Items-Meeting-Prep"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designlab.eng.rpi.edu/edn/projects/capstone-support-dev/wiki/Day_10_Agenda#Action-Items-Meeting-Prep" TargetMode="External"/><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1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7.xml"/><Relationship Id="rId3" Type="http://schemas.openxmlformats.org/officeDocument/2006/relationships/slide" Target="slide41.xml"/><Relationship Id="rId7" Type="http://schemas.openxmlformats.org/officeDocument/2006/relationships/slide" Target="slide97.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7.xml"/><Relationship Id="rId11" Type="http://schemas.openxmlformats.org/officeDocument/2006/relationships/slide" Target="slide131.xml"/><Relationship Id="rId5" Type="http://schemas.openxmlformats.org/officeDocument/2006/relationships/slide" Target="slide73.xml"/><Relationship Id="rId10" Type="http://schemas.openxmlformats.org/officeDocument/2006/relationships/slide" Target="slide124.xml"/><Relationship Id="rId4" Type="http://schemas.openxmlformats.org/officeDocument/2006/relationships/slide" Target="slide62.xml"/><Relationship Id="rId9" Type="http://schemas.openxmlformats.org/officeDocument/2006/relationships/slide" Target="slide1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3.xml"/><Relationship Id="rId7" Type="http://schemas.openxmlformats.org/officeDocument/2006/relationships/image" Target="../media/image1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8.xml"/><Relationship Id="rId7" Type="http://schemas.openxmlformats.org/officeDocument/2006/relationships/image" Target="../media/image1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3.xml"/><Relationship Id="rId7" Type="http://schemas.openxmlformats.org/officeDocument/2006/relationships/image" Target="../media/image15.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3" Type="http://schemas.microsoft.com/office/2018/10/relationships/comments" Target="../comments/modernComment_1D7_F41B9874.xml"/><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microsoft.com/office/2018/10/relationships/comments" Target="../comments/modernComment_218_D937404D.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Day_2_Agenda#Action-Items-Meeting-Pre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s://designlab.eng.rpi.edu/edn/projects/capstone-support-dev/wiki/Day_2_Agenda#Action-Items-Meeting-Pre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hyperlink" Target="https://designlab.eng.rpi.edu/edn/projects/capstone-support-dev/wiki/Day_5_Agenda#Action-Items-Meeting-Prep"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designlab.eng.rpi.edu/edn/projects/capstone-support-dev/wiki/Day_6_Agenda#Action-Items-Meeting-Prep"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sp>
        <p:nvSpPr>
          <p:cNvPr id="4" name="Callout: Bent Line with Border and Accent Bar 3">
            <a:extLst>
              <a:ext uri="{FF2B5EF4-FFF2-40B4-BE49-F238E27FC236}">
                <a16:creationId xmlns:a16="http://schemas.microsoft.com/office/drawing/2014/main" id="{70C5B5FF-C716-0EDB-F3A0-562499798C0B}"/>
              </a:ext>
            </a:extLst>
          </p:cNvPr>
          <p:cNvSpPr/>
          <p:nvPr/>
        </p:nvSpPr>
        <p:spPr>
          <a:xfrm>
            <a:off x="6400800" y="4762500"/>
            <a:ext cx="2438400" cy="1752600"/>
          </a:xfrm>
          <a:prstGeom prst="accentBorderCallout2">
            <a:avLst>
              <a:gd name="adj1" fmla="val 18750"/>
              <a:gd name="adj2" fmla="val -8333"/>
              <a:gd name="adj3" fmla="val 18750"/>
              <a:gd name="adj4" fmla="val -16667"/>
              <a:gd name="adj5" fmla="val 54877"/>
              <a:gd name="adj6" fmla="val -526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WARNING</a:t>
            </a:r>
          </a:p>
          <a:p>
            <a:pPr algn="ctr"/>
            <a:r>
              <a:rPr lang="en-US" dirty="0"/>
              <a:t>This whole document is a work in process and in massive flux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1" name="Content Placeholder 10" descr="A screenshot of a chart&#10;&#10;Description automatically generated">
            <a:extLst>
              <a:ext uri="{FF2B5EF4-FFF2-40B4-BE49-F238E27FC236}">
                <a16:creationId xmlns:a16="http://schemas.microsoft.com/office/drawing/2014/main" id="{E86A906E-5C86-55BC-BCD4-16A5D77819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1999672"/>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100</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101</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103</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75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104</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54316"/>
            <a:ext cx="3625187" cy="57150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dirty="0">
                <a:cs typeface="Calibri"/>
              </a:rPr>
              <a:t>Comparisons and decisions should be based on analysis, metrics, and performance 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7187224" cy="338554"/>
          </a:xfrm>
          <a:prstGeom prst="rect">
            <a:avLst/>
          </a:prstGeom>
          <a:noFill/>
        </p:spPr>
        <p:txBody>
          <a:bodyPr wrap="none" rtlCol="0">
            <a:spAutoFit/>
          </a:bodyPr>
          <a:lstStyle/>
          <a:p>
            <a:r>
              <a:rPr lang="en-US" sz="16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https://designlab.eng.rpi.edu/edn/projects/capstone-support-dev/wiki/Day_7_Agenda#Action-Items-Meeting-Prep</a:t>
            </a:r>
            <a:endParaRPr lang="en-US" sz="3200" dirty="0"/>
          </a:p>
          <a:p>
            <a:r>
              <a:rPr lang="en-US" sz="3200" dirty="0"/>
              <a:t>to be completed </a:t>
            </a:r>
            <a:r>
              <a:rPr lang="en-US" sz="3200" b="1" dirty="0"/>
              <a:t>BEFORE Meeting 7</a:t>
            </a:r>
          </a:p>
          <a:p>
            <a:endParaRPr lang="en-US" sz="3200" b="1" dirty="0"/>
          </a:p>
          <a:p>
            <a:r>
              <a:rPr lang="en-US" sz="3200" b="1" dirty="0"/>
              <a:t>Note – link is in the PE email you received before classes! And will be echoed in your team’s Webex for convenience!</a:t>
            </a:r>
            <a:endParaRPr lang="en-US" sz="3200" dirty="0"/>
          </a:p>
        </p:txBody>
      </p:sp>
      <p:sp>
        <p:nvSpPr>
          <p:cNvPr id="5" name="Star: 10 Points 4">
            <a:extLst>
              <a:ext uri="{FF2B5EF4-FFF2-40B4-BE49-F238E27FC236}">
                <a16:creationId xmlns:a16="http://schemas.microsoft.com/office/drawing/2014/main" id="{083955CE-F182-484C-8AF9-C0C755592A31}"/>
              </a:ext>
            </a:extLst>
          </p:cNvPr>
          <p:cNvSpPr/>
          <p:nvPr/>
        </p:nvSpPr>
        <p:spPr>
          <a:xfrm>
            <a:off x="7696200" y="22860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2906968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107</a:t>
            </a:fld>
            <a:endParaRPr lang="en-US" sz="1200" dirty="0"/>
          </a:p>
        </p:txBody>
      </p:sp>
      <p:pic>
        <p:nvPicPr>
          <p:cNvPr id="9" name="Picture 8" descr="A screenshot of a project schedule&#10;&#10;Description automatically generated">
            <a:extLst>
              <a:ext uri="{FF2B5EF4-FFF2-40B4-BE49-F238E27FC236}">
                <a16:creationId xmlns:a16="http://schemas.microsoft.com/office/drawing/2014/main" id="{DDBCC062-A576-CD02-60DF-585BF9622D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990" y="1593101"/>
            <a:ext cx="5620019" cy="3847816"/>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Selection</a:t>
            </a:r>
          </a:p>
        </p:txBody>
      </p:sp>
      <p:sp>
        <p:nvSpPr>
          <p:cNvPr id="3" name="Content Placeholder 2"/>
          <p:cNvSpPr>
            <a:spLocks noGrp="1"/>
          </p:cNvSpPr>
          <p:nvPr>
            <p:ph idx="1"/>
          </p:nvPr>
        </p:nvSpPr>
        <p:spPr/>
        <p:txBody>
          <a:bodyPr>
            <a:normAutofit/>
          </a:bodyPr>
          <a:lstStyle/>
          <a:p>
            <a:r>
              <a:rPr lang="en-US" sz="2800" dirty="0"/>
              <a:t>May want some content here to help explain specifically how we’d like this done</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pPr lvl="2"/>
            <a:r>
              <a:rPr lang="en-US" sz="2100" dirty="0"/>
              <a:t>not gut feelings</a:t>
            </a:r>
          </a:p>
          <a:p>
            <a:pPr lvl="2"/>
            <a:r>
              <a:rPr lang="en-US" sz="2100" dirty="0"/>
              <a:t>not 1’s/0’s or +’ / -’s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https://designlab.eng.rpi.edu/edn/projects/capstone-support-dev/wiki/Day_8_Agenda#Action-Items-Meeting-Prep</a:t>
            </a:r>
            <a:endParaRPr lang="en-US" sz="3200" dirty="0"/>
          </a:p>
          <a:p>
            <a:r>
              <a:rPr lang="en-US" sz="3200" dirty="0"/>
              <a:t>to be completed </a:t>
            </a:r>
            <a:r>
              <a:rPr lang="en-US" sz="3200" b="1" dirty="0"/>
              <a:t>BEFORE Meeting 8</a:t>
            </a:r>
          </a:p>
          <a:p>
            <a:endParaRPr lang="en-US" sz="3200" b="1" dirty="0"/>
          </a:p>
          <a:p>
            <a:r>
              <a:rPr lang="en-US" sz="3200" b="1" dirty="0"/>
              <a:t>Note – link is in the PE email you received before classes! And will be echoed in your team’s Webex for convenience!</a:t>
            </a:r>
            <a:endParaRPr lang="en-US" sz="3200" dirty="0"/>
          </a:p>
        </p:txBody>
      </p:sp>
      <p:sp>
        <p:nvSpPr>
          <p:cNvPr id="5" name="Star: 10 Points 4">
            <a:extLst>
              <a:ext uri="{FF2B5EF4-FFF2-40B4-BE49-F238E27FC236}">
                <a16:creationId xmlns:a16="http://schemas.microsoft.com/office/drawing/2014/main" id="{95EFBCCC-7AA3-4275-872F-D100D080520E}"/>
              </a:ext>
            </a:extLst>
          </p:cNvPr>
          <p:cNvSpPr/>
          <p:nvPr/>
        </p:nvSpPr>
        <p:spPr>
          <a:xfrm>
            <a:off x="7696200" y="22860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286301067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117</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5-Point Star 6"/>
          <p:cNvSpPr/>
          <p:nvPr/>
        </p:nvSpPr>
        <p:spPr>
          <a:xfrm>
            <a:off x="6172200" y="1066800"/>
            <a:ext cx="5105400" cy="2819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Where do they figure out the deliverables?</a:t>
            </a:r>
            <a:endParaRPr lang="en-US" dirty="0"/>
          </a:p>
        </p:txBody>
      </p:sp>
    </p:spTree>
    <p:extLst>
      <p:ext uri="{BB962C8B-B14F-4D97-AF65-F5344CB8AC3E}">
        <p14:creationId xmlns:p14="http://schemas.microsoft.com/office/powerpoint/2010/main" val="408294054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9AF3-943C-90DB-4506-A0A9E8924F94}"/>
              </a:ext>
            </a:extLst>
          </p:cNvPr>
          <p:cNvSpPr>
            <a:spLocks noGrp="1"/>
          </p:cNvSpPr>
          <p:nvPr>
            <p:ph type="title"/>
          </p:nvPr>
        </p:nvSpPr>
        <p:spPr/>
        <p:txBody>
          <a:bodyPr/>
          <a:lstStyle/>
          <a:p>
            <a:r>
              <a:rPr lang="en-US" dirty="0"/>
              <a:t>Student Expectations</a:t>
            </a:r>
          </a:p>
        </p:txBody>
      </p:sp>
      <p:sp>
        <p:nvSpPr>
          <p:cNvPr id="3" name="Content Placeholder 2">
            <a:extLst>
              <a:ext uri="{FF2B5EF4-FFF2-40B4-BE49-F238E27FC236}">
                <a16:creationId xmlns:a16="http://schemas.microsoft.com/office/drawing/2014/main" id="{CAE9CB5B-9347-9298-5667-9EE46657126F}"/>
              </a:ext>
            </a:extLst>
          </p:cNvPr>
          <p:cNvSpPr>
            <a:spLocks noGrp="1"/>
          </p:cNvSpPr>
          <p:nvPr>
            <p:ph idx="1"/>
          </p:nvPr>
        </p:nvSpPr>
        <p:spPr/>
        <p:txBody>
          <a:bodyPr/>
          <a:lstStyle/>
          <a:p>
            <a:r>
              <a:rPr lang="en-US" dirty="0"/>
              <a:t>What are YOUR expectations for your Capstone experience? Workload</a:t>
            </a:r>
          </a:p>
          <a:p>
            <a:pPr lvl="1"/>
            <a:r>
              <a:rPr lang="en-US" dirty="0"/>
              <a:t>Teammates</a:t>
            </a:r>
          </a:p>
          <a:p>
            <a:pPr lvl="1"/>
            <a:r>
              <a:rPr lang="en-US" dirty="0"/>
              <a:t>Project</a:t>
            </a:r>
          </a:p>
          <a:p>
            <a:pPr lvl="1"/>
            <a:r>
              <a:rPr lang="en-US" dirty="0"/>
              <a:t>Grading</a:t>
            </a:r>
          </a:p>
          <a:p>
            <a:pPr marL="457200" lvl="1" indent="0">
              <a:buNone/>
            </a:pPr>
            <a:endParaRPr lang="en-US" dirty="0"/>
          </a:p>
        </p:txBody>
      </p:sp>
      <p:sp>
        <p:nvSpPr>
          <p:cNvPr id="4" name="Slide Number Placeholder 3">
            <a:extLst>
              <a:ext uri="{FF2B5EF4-FFF2-40B4-BE49-F238E27FC236}">
                <a16:creationId xmlns:a16="http://schemas.microsoft.com/office/drawing/2014/main" id="{B4983405-20A8-B6F5-A68F-A4C1489BC0D8}"/>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5" name="Callout: Bent Line with Border and Accent Bar 4">
            <a:extLst>
              <a:ext uri="{FF2B5EF4-FFF2-40B4-BE49-F238E27FC236}">
                <a16:creationId xmlns:a16="http://schemas.microsoft.com/office/drawing/2014/main" id="{A6E4699F-7CC3-A57D-ADB6-816A3682ACD5}"/>
              </a:ext>
            </a:extLst>
          </p:cNvPr>
          <p:cNvSpPr/>
          <p:nvPr/>
        </p:nvSpPr>
        <p:spPr>
          <a:xfrm>
            <a:off x="6582137" y="3863181"/>
            <a:ext cx="1447800" cy="1066800"/>
          </a:xfrm>
          <a:prstGeom prst="accentBorderCallout2">
            <a:avLst>
              <a:gd name="adj1" fmla="val 18750"/>
              <a:gd name="adj2" fmla="val -8333"/>
              <a:gd name="adj3" fmla="val 18750"/>
              <a:gd name="adj4" fmla="val -16667"/>
              <a:gd name="adj5" fmla="val 65747"/>
              <a:gd name="adj6" fmla="val -7178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Slido</a:t>
            </a:r>
            <a:r>
              <a:rPr lang="en-US" dirty="0"/>
              <a:t> activity</a:t>
            </a:r>
          </a:p>
          <a:p>
            <a:pPr algn="ctr"/>
            <a:r>
              <a:rPr lang="en-US" dirty="0" err="1"/>
              <a:t>Kanna</a:t>
            </a:r>
            <a:r>
              <a:rPr lang="en-US" dirty="0"/>
              <a:t>??</a:t>
            </a:r>
          </a:p>
        </p:txBody>
      </p:sp>
    </p:spTree>
    <p:extLst>
      <p:ext uri="{BB962C8B-B14F-4D97-AF65-F5344CB8AC3E}">
        <p14:creationId xmlns:p14="http://schemas.microsoft.com/office/powerpoint/2010/main" val="354400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120</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
        <p:nvSpPr>
          <p:cNvPr id="8" name="Star: 10 Points 7">
            <a:extLst>
              <a:ext uri="{FF2B5EF4-FFF2-40B4-BE49-F238E27FC236}">
                <a16:creationId xmlns:a16="http://schemas.microsoft.com/office/drawing/2014/main" id="{3EAD3620-D5E9-45C0-AB32-E61B0F46082C}"/>
              </a:ext>
            </a:extLst>
          </p:cNvPr>
          <p:cNvSpPr/>
          <p:nvPr/>
        </p:nvSpPr>
        <p:spPr>
          <a:xfrm>
            <a:off x="7696200" y="22860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4312264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Activities of Day 9 &amp; 10</a:t>
            </a:r>
          </a:p>
          <a:p>
            <a:pPr lvl="1"/>
            <a:r>
              <a:rPr lang="en-US" dirty="0">
                <a:cs typeface="Calibri"/>
              </a:rPr>
              <a:t>PE/CE Feedback on the Project Plans created during and after Day 8</a:t>
            </a:r>
          </a:p>
          <a:p>
            <a:pPr lvl="1"/>
            <a:r>
              <a:rPr lang="en-US" dirty="0">
                <a:cs typeface="Calibri"/>
              </a:rPr>
              <a:t>PE/CE Feedback on Needs &amp; Requirement list</a:t>
            </a:r>
          </a:p>
          <a:p>
            <a:pPr lvl="1"/>
            <a:r>
              <a:rPr lang="en-US" dirty="0">
                <a:cs typeface="Calibri"/>
              </a:rPr>
              <a:t>Client Meeting #2 Concept Generation and Selection Update </a:t>
            </a:r>
          </a:p>
          <a:p>
            <a:pPr lvl="1"/>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a:bodyPr>
          <a:lstStyle/>
          <a:p>
            <a:r>
              <a:rPr lang="en-US" dirty="0">
                <a:cs typeface="Calibri"/>
              </a:rPr>
              <a:t>Day 9 &amp; 10 also include 60+ mins for team-directed work.</a:t>
            </a:r>
          </a:p>
          <a:p>
            <a:pPr lvl="1"/>
            <a:r>
              <a:rPr lang="en-US" dirty="0">
                <a:cs typeface="Calibri"/>
              </a:rPr>
              <a:t>Efficient team-directed meetings require an Agenda.</a:t>
            </a:r>
          </a:p>
          <a:p>
            <a:pPr lvl="1"/>
            <a:r>
              <a:rPr lang="en-US" dirty="0">
                <a:cs typeface="Calibri"/>
              </a:rPr>
              <a:t>The Agenda should be SMART - Specific, Measurable, Actionable, Relevant, and Time-Oriented</a:t>
            </a:r>
          </a:p>
          <a:p>
            <a:pPr lvl="1"/>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tar: 10 Points 5">
            <a:extLst>
              <a:ext uri="{FF2B5EF4-FFF2-40B4-BE49-F238E27FC236}">
                <a16:creationId xmlns:a16="http://schemas.microsoft.com/office/drawing/2014/main" id="{4608D842-7A28-4BAC-B292-0A73E3105864}"/>
              </a:ext>
            </a:extLst>
          </p:cNvPr>
          <p:cNvSpPr/>
          <p:nvPr/>
        </p:nvSpPr>
        <p:spPr>
          <a:xfrm>
            <a:off x="7810500" y="47244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32469293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https://designlab.eng.rpi.edu/edn/projects/capstone-support-dev/wiki/Day_9_Agenda#Action-Items-Meeting-Prep</a:t>
            </a:r>
            <a:endParaRPr lang="en-US" sz="3200" dirty="0"/>
          </a:p>
          <a:p>
            <a:r>
              <a:rPr lang="en-US" sz="3200" dirty="0"/>
              <a:t>to be completed </a:t>
            </a:r>
            <a:r>
              <a:rPr lang="en-US" sz="3200" b="1" dirty="0"/>
              <a:t>BEFORE Meeting 9</a:t>
            </a:r>
          </a:p>
          <a:p>
            <a:endParaRPr lang="en-US" sz="3200" b="1" dirty="0"/>
          </a:p>
          <a:p>
            <a:r>
              <a:rPr lang="en-US" sz="3200" b="1" dirty="0"/>
              <a:t>Note – link is in the PE email you received before classes! And will be echoed in your team’s Webex for convenience!</a:t>
            </a:r>
            <a:endParaRPr lang="en-US" sz="3200" dirty="0"/>
          </a:p>
        </p:txBody>
      </p:sp>
      <p:sp>
        <p:nvSpPr>
          <p:cNvPr id="5" name="Star: 10 Points 4">
            <a:extLst>
              <a:ext uri="{FF2B5EF4-FFF2-40B4-BE49-F238E27FC236}">
                <a16:creationId xmlns:a16="http://schemas.microsoft.com/office/drawing/2014/main" id="{BC58393E-C3E6-4C43-B285-E39317BC0115}"/>
              </a:ext>
            </a:extLst>
          </p:cNvPr>
          <p:cNvSpPr/>
          <p:nvPr/>
        </p:nvSpPr>
        <p:spPr>
          <a:xfrm>
            <a:off x="7696200" y="22860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11267111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pic>
        <p:nvPicPr>
          <p:cNvPr id="9" name="Picture 8" descr="A screenshot of a project management&#10;&#10;Description automatically generated">
            <a:extLst>
              <a:ext uri="{FF2B5EF4-FFF2-40B4-BE49-F238E27FC236}">
                <a16:creationId xmlns:a16="http://schemas.microsoft.com/office/drawing/2014/main" id="{48D4181D-A01B-81BD-B77D-268375A02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7721" y="1490244"/>
            <a:ext cx="5648557" cy="3737742"/>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 min – Follow Team created Agenda</a:t>
            </a:r>
          </a:p>
        </p:txBody>
      </p:sp>
      <p:sp>
        <p:nvSpPr>
          <p:cNvPr id="3" name="Content Placeholder 2"/>
          <p:cNvSpPr>
            <a:spLocks noGrp="1"/>
          </p:cNvSpPr>
          <p:nvPr>
            <p:ph idx="1"/>
          </p:nvPr>
        </p:nvSpPr>
        <p:spPr/>
        <p:txBody>
          <a:bodyPr>
            <a:normAutofit/>
          </a:bodyPr>
          <a:lstStyle/>
          <a:p>
            <a:r>
              <a:rPr lang="en-US" sz="2800" dirty="0"/>
              <a:t>Designate team member to facilitate this meeting</a:t>
            </a:r>
          </a:p>
          <a:p>
            <a:r>
              <a:rPr lang="en-US" sz="2800" dirty="0"/>
              <a:t>Designate team member to take and post minutes to EDN</a:t>
            </a:r>
          </a:p>
          <a:p>
            <a:r>
              <a:rPr lang="en-US" sz="2700" dirty="0"/>
              <a:t>This should be done for EVERY on-site and off-site meeting. </a:t>
            </a:r>
          </a:p>
          <a:p>
            <a:r>
              <a:rPr lang="en-US" sz="27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126</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noAutofit/>
          </a:bodyPr>
          <a:lstStyle/>
          <a:p>
            <a:r>
              <a:rPr lang="en-US" sz="2400" dirty="0"/>
              <a:t>Many short individual tasks? Few large group tasks?</a:t>
            </a:r>
          </a:p>
          <a:p>
            <a:r>
              <a:rPr lang="en-US" sz="2400" dirty="0"/>
              <a:t>Adequate time for:</a:t>
            </a:r>
          </a:p>
          <a:p>
            <a:pPr lvl="1"/>
            <a:r>
              <a:rPr lang="en-US" sz="2000" dirty="0" smtClean="0"/>
              <a:t>Manufacturing / Fabrication?</a:t>
            </a:r>
            <a:endParaRPr lang="en-US" sz="2000" dirty="0"/>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Client Meeting PPT</a:t>
            </a:r>
          </a:p>
        </p:txBody>
      </p:sp>
      <p:sp>
        <p:nvSpPr>
          <p:cNvPr id="3" name="Content Placeholder 2"/>
          <p:cNvSpPr>
            <a:spLocks noGrp="1"/>
          </p:cNvSpPr>
          <p:nvPr>
            <p:ph idx="1"/>
          </p:nvPr>
        </p:nvSpPr>
        <p:spPr/>
        <p:txBody>
          <a:bodyPr>
            <a:noAutofit/>
          </a:bodyPr>
          <a:lstStyle/>
          <a:p>
            <a:pPr marL="0" indent="0">
              <a:buNone/>
            </a:pPr>
            <a:r>
              <a:rPr lang="en-US" sz="3200" dirty="0"/>
              <a:t>Checklist</a:t>
            </a:r>
          </a:p>
          <a:p>
            <a:pPr>
              <a:buFont typeface="Wingdings" panose="05000000000000000000" pitchFamily="2" charset="2"/>
              <a:buChar char="ü"/>
            </a:pPr>
            <a:r>
              <a:rPr lang="en-US" sz="2400" dirty="0"/>
              <a:t>Are slides numbered?</a:t>
            </a:r>
          </a:p>
          <a:p>
            <a:pPr>
              <a:buFont typeface="Wingdings" panose="05000000000000000000" pitchFamily="2" charset="2"/>
              <a:buChar char="ü"/>
            </a:pPr>
            <a:r>
              <a:rPr lang="en-US" sz="2400" dirty="0"/>
              <a:t>Are figures labeled?</a:t>
            </a:r>
          </a:p>
          <a:p>
            <a:pPr>
              <a:buFont typeface="Wingdings" panose="05000000000000000000" pitchFamily="2" charset="2"/>
              <a:buChar char="ü"/>
            </a:pPr>
            <a:r>
              <a:rPr lang="en-US" sz="2400" dirty="0"/>
              <a:t>Have Team members names, PE/CE names &amp; depts, Client name and logo been updated from blank template?</a:t>
            </a:r>
          </a:p>
          <a:p>
            <a:pPr>
              <a:buFont typeface="Wingdings" panose="05000000000000000000" pitchFamily="2" charset="2"/>
              <a:buChar char="ü"/>
            </a:pPr>
            <a:r>
              <a:rPr lang="en-US" sz="2400" dirty="0"/>
              <a:t>Does agenda match actual contents of PPT?</a:t>
            </a:r>
          </a:p>
          <a:p>
            <a:pPr>
              <a:buFont typeface="Wingdings" panose="05000000000000000000" pitchFamily="2" charset="2"/>
              <a:buChar char="ü"/>
            </a:pPr>
            <a:r>
              <a:rPr lang="en-US" sz="2400" dirty="0"/>
              <a:t>Do the contents match the rubric and Project Statement &amp; Objectives content?</a:t>
            </a:r>
          </a:p>
          <a:p>
            <a:pPr lvl="1">
              <a:buFont typeface="Wingdings" panose="05000000000000000000" pitchFamily="2" charset="2"/>
              <a:buChar char="ü"/>
            </a:pPr>
            <a:r>
              <a:rPr lang="en-US" sz="2000" dirty="0"/>
              <a:t>Background &amp; Customer Needs</a:t>
            </a:r>
          </a:p>
          <a:p>
            <a:pPr lvl="1">
              <a:buFont typeface="Wingdings" panose="05000000000000000000" pitchFamily="2" charset="2"/>
              <a:buChar char="ü"/>
            </a:pPr>
            <a:r>
              <a:rPr lang="en-US" sz="2000" dirty="0"/>
              <a:t>Technology Assessment</a:t>
            </a:r>
          </a:p>
          <a:p>
            <a:pPr lvl="1">
              <a:buFont typeface="Wingdings" panose="05000000000000000000" pitchFamily="2" charset="2"/>
              <a:buChar char="ü"/>
            </a:pPr>
            <a:r>
              <a:rPr lang="en-US" sz="2000" dirty="0"/>
              <a:t>Engineering Requirements</a:t>
            </a:r>
          </a:p>
          <a:p>
            <a:pPr lvl="1">
              <a:buFont typeface="Wingdings" panose="05000000000000000000" pitchFamily="2" charset="2"/>
              <a:buChar char="ü"/>
            </a:pPr>
            <a:r>
              <a:rPr lang="en-US" sz="2000"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128</a:t>
            </a:fld>
            <a:endParaRPr lang="en-US" sz="1200" dirty="0"/>
          </a:p>
        </p:txBody>
      </p:sp>
    </p:spTree>
    <p:extLst>
      <p:ext uri="{BB962C8B-B14F-4D97-AF65-F5344CB8AC3E}">
        <p14:creationId xmlns:p14="http://schemas.microsoft.com/office/powerpoint/2010/main" val="243786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Autofit/>
          </a:bodyPr>
          <a:lstStyle/>
          <a:p>
            <a:r>
              <a:rPr lang="en-US" sz="2000" dirty="0">
                <a:cs typeface="Calibri"/>
              </a:rPr>
              <a:t>Design Lab created Agendas have ended! </a:t>
            </a:r>
          </a:p>
          <a:p>
            <a:r>
              <a:rPr lang="en-US" sz="2000" dirty="0">
                <a:cs typeface="Calibri"/>
              </a:rPr>
              <a:t>Engineering team should now create Agenda for each on-site (and off-site) meeting</a:t>
            </a:r>
          </a:p>
          <a:p>
            <a:r>
              <a:rPr lang="en-US" sz="2000" dirty="0">
                <a:cs typeface="Calibri"/>
              </a:rPr>
              <a:t>Primary purpose of the remaining on-site meetings is team review and assessment of work already completed, especially with your PE and/or CE.</a:t>
            </a:r>
          </a:p>
          <a:p>
            <a:r>
              <a:rPr lang="en-US" sz="2000"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pPr marL="0" indent="0">
              <a:buNone/>
            </a:pPr>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sp>
        <p:nvSpPr>
          <p:cNvPr id="4" name="Rectangle 3"/>
          <p:cNvSpPr/>
          <p:nvPr/>
        </p:nvSpPr>
        <p:spPr>
          <a:xfrm>
            <a:off x="838200" y="5068669"/>
            <a:ext cx="7467600" cy="954107"/>
          </a:xfrm>
          <a:prstGeom prst="rect">
            <a:avLst/>
          </a:prstGeom>
        </p:spPr>
        <p:txBody>
          <a:bodyPr wrap="square">
            <a:spAutoFit/>
          </a:bodyPr>
          <a:lstStyle/>
          <a:p>
            <a:pPr algn="ctr"/>
            <a:r>
              <a:rPr lang="en-US" sz="2800" b="1" dirty="0">
                <a:cs typeface="Calibri"/>
              </a:rPr>
              <a:t>Use EDN and Repository to </a:t>
            </a:r>
            <a:r>
              <a:rPr lang="en-US" sz="2800" b="1" dirty="0" smtClean="0">
                <a:cs typeface="Calibri"/>
              </a:rPr>
              <a:t/>
            </a:r>
            <a:br>
              <a:rPr lang="en-US" sz="2800" b="1" dirty="0" smtClean="0">
                <a:cs typeface="Calibri"/>
              </a:rPr>
            </a:br>
            <a:r>
              <a:rPr lang="en-US" sz="2800" b="1" dirty="0" smtClean="0">
                <a:cs typeface="Calibri"/>
              </a:rPr>
              <a:t>Document All Work Moving Forwards</a:t>
            </a:r>
            <a:endParaRPr lang="en-US" sz="2800" b="1" dirty="0"/>
          </a:p>
        </p:txBody>
      </p:sp>
    </p:spTree>
    <p:extLst>
      <p:ext uri="{BB962C8B-B14F-4D97-AF65-F5344CB8AC3E}">
        <p14:creationId xmlns:p14="http://schemas.microsoft.com/office/powerpoint/2010/main" val="3293359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https://designlab.eng.rpi.edu/edn/projects/capstone-support-dev/wiki/Day_10_Agenda#Action-Items-Meeting-Prep</a:t>
            </a:r>
            <a:endParaRPr lang="en-US" sz="3200" dirty="0"/>
          </a:p>
          <a:p>
            <a:r>
              <a:rPr lang="en-US" sz="3200" dirty="0"/>
              <a:t>to be completed </a:t>
            </a:r>
            <a:r>
              <a:rPr lang="en-US" sz="3200" b="1" dirty="0"/>
              <a:t>BEFORE Meeting 10</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49178479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pic>
        <p:nvPicPr>
          <p:cNvPr id="7" name="Picture 6" descr="A screenshot of a project&#10;&#10;Description automatically generated">
            <a:extLst>
              <a:ext uri="{FF2B5EF4-FFF2-40B4-BE49-F238E27FC236}">
                <a16:creationId xmlns:a16="http://schemas.microsoft.com/office/drawing/2014/main" id="{78F1304B-7528-4809-041F-1AAAED4B13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2501" y="1494846"/>
            <a:ext cx="5478997" cy="3813648"/>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normAutofit/>
          </a:bodyPr>
          <a:lstStyle/>
          <a:p>
            <a:r>
              <a:rPr lang="en-US" sz="2800" dirty="0"/>
              <a:t>From SPREADSHEET : Include updated / improved PSO information,  N&amp;R, Concept generation/selection, System Design, Integration and Testing plan.</a:t>
            </a:r>
          </a:p>
          <a:p>
            <a:endParaRPr lang="en-US" sz="2800" dirty="0"/>
          </a:p>
          <a:p>
            <a:endParaRPr lang="en-US" sz="2800"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134</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normAutofit/>
          </a:bodyPr>
          <a:lstStyle/>
          <a:p>
            <a:r>
              <a:rPr lang="en-US" sz="2400" dirty="0"/>
              <a:t>System Architecture Diagram</a:t>
            </a:r>
          </a:p>
          <a:p>
            <a:r>
              <a:rPr lang="en-US" sz="2400" dirty="0"/>
              <a:t>Subsystem or portion YOU are responsible for</a:t>
            </a:r>
          </a:p>
          <a:p>
            <a:pPr lvl="1"/>
            <a:r>
              <a:rPr lang="en-US" sz="2000" dirty="0"/>
              <a:t>Related Needs &amp; </a:t>
            </a:r>
            <a:r>
              <a:rPr lang="en-US" sz="2000" dirty="0" err="1"/>
              <a:t>Reqs</a:t>
            </a:r>
            <a:r>
              <a:rPr lang="en-US" sz="2000" dirty="0"/>
              <a:t> (include # from spreadsheet in Repo)</a:t>
            </a:r>
          </a:p>
          <a:p>
            <a:pPr lvl="1"/>
            <a:r>
              <a:rPr lang="en-US" sz="2000" dirty="0"/>
              <a:t>Interfaces to other subsystems (refer to System Architecture)</a:t>
            </a:r>
          </a:p>
          <a:p>
            <a:pPr lvl="1"/>
            <a:r>
              <a:rPr lang="en-US" sz="2000" dirty="0"/>
              <a:t>Sketch/description of 1-2 leading concepts (list of forum thread links)</a:t>
            </a:r>
          </a:p>
          <a:p>
            <a:r>
              <a:rPr lang="en-US" sz="2400" dirty="0"/>
              <a:t>Perceived challenges/risks</a:t>
            </a:r>
          </a:p>
          <a:p>
            <a:r>
              <a:rPr lang="en-US" sz="2400" dirty="0"/>
              <a:t>YOUR next steps/plan</a:t>
            </a:r>
          </a:p>
          <a:p>
            <a:endParaRPr lang="en-US" sz="2400" dirty="0"/>
          </a:p>
          <a:p>
            <a:r>
              <a:rPr lang="en-US" sz="2400" dirty="0">
                <a:highlight>
                  <a:srgbClr val="FFFF00"/>
                </a:highlight>
              </a:rPr>
              <a:t>1,000 - 1,500 words</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135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648200" y="4000145"/>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Update Client Meeting #1 slides to address feedback received and BDR rubric posted on EDN</a:t>
            </a:r>
          </a:p>
          <a:p>
            <a:pPr lvl="1"/>
            <a:r>
              <a:rPr lang="en-US" dirty="0"/>
              <a:t>Rubric posted here </a:t>
            </a:r>
            <a:r>
              <a:rPr lang="en-US" sz="1600" dirty="0"/>
              <a:t>- </a:t>
            </a:r>
            <a:r>
              <a:rPr lang="en-US" sz="1600" dirty="0">
                <a:hlinkClick r:id="rId4"/>
              </a:rPr>
              <a:t>https://designlab.eng.rpi.edu/edn/projects/capstone-support-dev/wiki/Tasks_and_Due_Dates</a:t>
            </a:r>
            <a:r>
              <a:rPr lang="en-US" sz="1600" dirty="0"/>
              <a:t> </a:t>
            </a:r>
            <a:endParaRPr lang="en-US" dirty="0"/>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137</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138</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50092771"/>
              </p:ext>
            </p:extLst>
          </p:nvPr>
        </p:nvGraphicFramePr>
        <p:xfrm>
          <a:off x="381000" y="1005329"/>
          <a:ext cx="8382000" cy="464769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smtClean="0">
                          <a:effectLst/>
                          <a:latin typeface="+mj-lt"/>
                          <a:ea typeface="MS Mincho"/>
                        </a:rPr>
                        <a:t>4.10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8.21</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Minor formatting, no substantive </a:t>
                      </a:r>
                      <a:r>
                        <a:rPr lang="en-US" sz="1200" smtClean="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140</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610437"/>
              </p:ext>
            </p:extLst>
          </p:nvPr>
        </p:nvGraphicFramePr>
        <p:xfrm>
          <a:off x="381000" y="1143000"/>
          <a:ext cx="8382000" cy="456533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141</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p:txBody>
          <a:bodyPr>
            <a:normAutofit fontScale="70000" lnSpcReduction="20000"/>
          </a:bodyPr>
          <a:lstStyle/>
          <a:p>
            <a:pPr marL="0" indent="0">
              <a:buNone/>
            </a:pPr>
            <a:r>
              <a:rPr lang="en-US" dirty="0"/>
              <a:t>Use a laptop or tablet for:</a:t>
            </a:r>
          </a:p>
          <a:p>
            <a:r>
              <a:rPr lang="en-US" dirty="0"/>
              <a:t>Note taking</a:t>
            </a:r>
          </a:p>
          <a:p>
            <a:r>
              <a:rPr lang="en-US" dirty="0"/>
              <a:t>CAD</a:t>
            </a:r>
          </a:p>
          <a:p>
            <a:r>
              <a:rPr lang="en-US" dirty="0"/>
              <a:t>Webex</a:t>
            </a:r>
          </a:p>
          <a:p>
            <a:endParaRPr lang="en-US" dirty="0"/>
          </a:p>
          <a:p>
            <a:pPr marL="0" indent="0">
              <a:buNone/>
            </a:pPr>
            <a:r>
              <a:rPr lang="en-US" dirty="0"/>
              <a:t>Use paper &amp; pencil for</a:t>
            </a:r>
          </a:p>
          <a:p>
            <a:r>
              <a:rPr lang="en-US" dirty="0"/>
              <a:t>Sketching</a:t>
            </a:r>
          </a:p>
          <a:p>
            <a:r>
              <a:rPr lang="en-US" dirty="0"/>
              <a:t>Quick math / calculations</a:t>
            </a:r>
          </a:p>
          <a:p>
            <a:pPr marL="0" indent="0">
              <a:buNone/>
            </a:pPr>
            <a:endParaRPr lang="en-US" dirty="0"/>
          </a:p>
          <a:p>
            <a:pPr marL="0" indent="0">
              <a:buNone/>
            </a:pPr>
            <a:r>
              <a:rPr lang="en-US" dirty="0"/>
              <a:t>Use your phones for:</a:t>
            </a:r>
          </a:p>
          <a:p>
            <a:r>
              <a:rPr lang="en-US" dirty="0"/>
              <a:t>Taking photos of whiteboards</a:t>
            </a:r>
          </a:p>
          <a:p>
            <a:r>
              <a:rPr lang="en-US"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20</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 on Sponsorship Agreement and Confidentiality</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a:t>
            </a:r>
            <a:r>
              <a:rPr lang="en-US" sz="2200" dirty="0" err="1"/>
              <a:t>Slido</a:t>
            </a:r>
            <a:r>
              <a:rPr lang="en-US" sz="2200" dirty="0"/>
              <a:t>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r>
              <a:rPr lang="en-US" dirty="0">
                <a:solidFill>
                  <a:srgbClr val="FFFFFF"/>
                </a:solidFill>
              </a:rPr>
              <a:t/>
            </a:r>
            <a:br>
              <a:rPr lang="en-US" dirty="0">
                <a:solidFill>
                  <a:srgbClr val="FFFFFF"/>
                </a:solidFill>
              </a:rPr>
            </a:br>
            <a:r>
              <a:rPr lang="en-US" dirty="0">
                <a:solidFill>
                  <a:srgbClr val="FFFFFF"/>
                </a:solidFill>
              </a:rPr>
              <a:t>JEC 3232 side</a:t>
            </a:r>
            <a:r>
              <a:rPr lang="en-US" b="1" dirty="0">
                <a:latin typeface="Roboto" panose="02000000000000000000" pitchFamily="2" charset="0"/>
              </a:rPr>
              <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 min – Syllabus Overview</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Brief description of course deliverables and high level schedule of activities</a:t>
            </a:r>
          </a:p>
          <a:p>
            <a:pPr lvl="1"/>
            <a:r>
              <a:rPr lang="en-US" sz="2100" dirty="0"/>
              <a:t>Old Excel horizontal layout graphic from Sarah Felix?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
        <p:nvSpPr>
          <p:cNvPr id="4" name="Callout: Bent Line with Border and Accent Bar 3">
            <a:extLst>
              <a:ext uri="{FF2B5EF4-FFF2-40B4-BE49-F238E27FC236}">
                <a16:creationId xmlns:a16="http://schemas.microsoft.com/office/drawing/2014/main" id="{2FB7BE8B-3C78-705E-A18C-7BFA99EB9D60}"/>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Slide(s) from </a:t>
            </a:r>
            <a:r>
              <a:rPr lang="en-US" dirty="0" err="1"/>
              <a:t>Kanna</a:t>
            </a:r>
            <a:endParaRPr lang="en-US" dirty="0"/>
          </a:p>
        </p:txBody>
      </p:sp>
    </p:spTree>
    <p:extLst>
      <p:ext uri="{BB962C8B-B14F-4D97-AF65-F5344CB8AC3E}">
        <p14:creationId xmlns:p14="http://schemas.microsoft.com/office/powerpoint/2010/main" val="1189215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29</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30</a:t>
            </a:fld>
            <a:endParaRPr lang="en-US" sz="1200" dirty="0"/>
          </a:p>
        </p:txBody>
      </p:sp>
      <p:sp>
        <p:nvSpPr>
          <p:cNvPr id="5" name="TextBox 4"/>
          <p:cNvSpPr txBox="1"/>
          <p:nvPr/>
        </p:nvSpPr>
        <p:spPr>
          <a:xfrm>
            <a:off x="1295400" y="4956597"/>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6" name="TextBox 5"/>
          <p:cNvSpPr txBox="1"/>
          <p:nvPr/>
        </p:nvSpPr>
        <p:spPr>
          <a:xfrm>
            <a:off x="999093" y="4724400"/>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4876636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Team Standards Agreement Intro</a:t>
            </a:r>
          </a:p>
        </p:txBody>
      </p:sp>
      <p:sp>
        <p:nvSpPr>
          <p:cNvPr id="3" name="Content Placeholder 2"/>
          <p:cNvSpPr>
            <a:spLocks noGrp="1"/>
          </p:cNvSpPr>
          <p:nvPr>
            <p:ph idx="1"/>
          </p:nvPr>
        </p:nvSpPr>
        <p:spPr>
          <a:xfrm>
            <a:off x="628650" y="1447800"/>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1104900" y="240507"/>
            <a:ext cx="8229600" cy="1143000"/>
          </a:xfrm>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152400" y="1699419"/>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01/17	6:00-8PM</a:t>
            </a:r>
          </a:p>
          <a:p>
            <a:pPr lvl="1">
              <a:tabLst>
                <a:tab pos="2514600" algn="l"/>
                <a:tab pos="3597275" algn="l"/>
              </a:tabLst>
            </a:pPr>
            <a:r>
              <a:rPr lang="en-US" dirty="0">
                <a:cs typeface="Calibri"/>
              </a:rPr>
              <a:t>Saturday	01/20	10:00AM-NOON</a:t>
            </a:r>
          </a:p>
          <a:p>
            <a:pPr lvl="1">
              <a:tabLst>
                <a:tab pos="2514600" algn="l"/>
                <a:tab pos="3597275" algn="l"/>
              </a:tabLst>
            </a:pPr>
            <a:r>
              <a:rPr lang="en-US" dirty="0">
                <a:cs typeface="Calibri"/>
              </a:rPr>
              <a:t>Sunday	01/21	10:00AM-NOON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
        <p:nvSpPr>
          <p:cNvPr id="4" name="Callout: Bent Line with Border and Accent Bar 3">
            <a:extLst>
              <a:ext uri="{FF2B5EF4-FFF2-40B4-BE49-F238E27FC236}">
                <a16:creationId xmlns:a16="http://schemas.microsoft.com/office/drawing/2014/main" id="{A112E9F6-ED92-4676-3C25-6AFA361072D4}"/>
              </a:ext>
            </a:extLst>
          </p:cNvPr>
          <p:cNvSpPr/>
          <p:nvPr/>
        </p:nvSpPr>
        <p:spPr>
          <a:xfrm>
            <a:off x="6705600" y="276724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a:t>
            </a:r>
          </a:p>
        </p:txBody>
      </p:sp>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01/16/24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
        <p:nvSpPr>
          <p:cNvPr id="4" name="Callout: Bent Line with Border and Accent Bar 3">
            <a:extLst>
              <a:ext uri="{FF2B5EF4-FFF2-40B4-BE49-F238E27FC236}">
                <a16:creationId xmlns:a16="http://schemas.microsoft.com/office/drawing/2014/main" id="{F2E23D3B-41C2-4B5C-20AF-74B7090E4B01}"/>
              </a:ext>
            </a:extLst>
          </p:cNvPr>
          <p:cNvSpPr/>
          <p:nvPr/>
        </p:nvSpPr>
        <p:spPr>
          <a:xfrm>
            <a:off x="3093720" y="5181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 &amp; link</a:t>
            </a:r>
          </a:p>
        </p:txBody>
      </p:sp>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 </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Content Placeholder 13" descr="A screenshot of a chart&#10;&#10;Description automatically generated">
            <a:extLst>
              <a:ext uri="{FF2B5EF4-FFF2-40B4-BE49-F238E27FC236}">
                <a16:creationId xmlns:a16="http://schemas.microsoft.com/office/drawing/2014/main" id="{7564F18D-6566-2D62-CD63-699B3EE238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819449"/>
            <a:ext cx="7829813" cy="4719463"/>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EDN-&gt; Capstone Support -&gt; Wiki-&gt; 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sp>
        <p:nvSpPr>
          <p:cNvPr id="6" name="TextBox 5"/>
          <p:cNvSpPr txBox="1"/>
          <p:nvPr/>
        </p:nvSpPr>
        <p:spPr>
          <a:xfrm>
            <a:off x="447410" y="5500396"/>
            <a:ext cx="8345874" cy="769441"/>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meeting.</a:t>
            </a:r>
          </a:p>
          <a:p>
            <a:pPr algn="ctr"/>
            <a:r>
              <a:rPr lang="en-US" sz="1600" dirty="0"/>
              <a:t>Playbook -</a:t>
            </a:r>
            <a:r>
              <a:rPr lang="en-US" sz="1200" dirty="0"/>
              <a:t> </a:t>
            </a:r>
            <a:r>
              <a:rPr lang="en-US" sz="1200" dirty="0">
                <a:hlinkClick r:id="rId3"/>
              </a:rPr>
              <a:t>https://designlab.eng.rpi.edu/edn/projects/capstone-support-dev/wiki/Capstone_Playbook</a:t>
            </a:r>
            <a:endParaRPr lang="en-US" sz="1200" u="sng" dirty="0"/>
          </a:p>
          <a:p>
            <a:pPr algn="ctr"/>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are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4515272"/>
            <a:ext cx="2743200" cy="2057400"/>
          </a:xfrm>
          <a:prstGeom prst="rect">
            <a:avLst/>
          </a:prstGeom>
        </p:spPr>
      </p:pic>
      <p:sp>
        <p:nvSpPr>
          <p:cNvPr id="7" name="Callout: Bent Line 6">
            <a:extLst>
              <a:ext uri="{FF2B5EF4-FFF2-40B4-BE49-F238E27FC236}">
                <a16:creationId xmlns:a16="http://schemas.microsoft.com/office/drawing/2014/main" id="{973FD3E1-8CEA-494E-8A0F-F7F0561EE2AA}"/>
              </a:ext>
            </a:extLst>
          </p:cNvPr>
          <p:cNvSpPr/>
          <p:nvPr/>
        </p:nvSpPr>
        <p:spPr>
          <a:xfrm>
            <a:off x="7296150" y="136524"/>
            <a:ext cx="2438400" cy="609600"/>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Kanna – please see next slide</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249432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fontScale="90000"/>
          </a:bodyPr>
          <a:lstStyle/>
          <a:p>
            <a:pPr algn="ctr"/>
            <a:r>
              <a:rPr lang="en-US" sz="4000" dirty="0">
                <a:latin typeface="+mn-lt"/>
              </a:rPr>
              <a:t>Action Item / Meeting Prep Categories</a:t>
            </a:r>
          </a:p>
        </p:txBody>
      </p:sp>
      <p:grpSp>
        <p:nvGrpSpPr>
          <p:cNvPr id="4" name="Group 3">
            <a:extLst>
              <a:ext uri="{FF2B5EF4-FFF2-40B4-BE49-F238E27FC236}">
                <a16:creationId xmlns:a16="http://schemas.microsoft.com/office/drawing/2014/main" id="{EABD3861-5F3A-6125-7529-064B20252954}"/>
              </a:ext>
            </a:extLst>
          </p:cNvPr>
          <p:cNvGrpSpPr/>
          <p:nvPr/>
        </p:nvGrpSpPr>
        <p:grpSpPr>
          <a:xfrm>
            <a:off x="297742" y="4516059"/>
            <a:ext cx="8219698" cy="1329695"/>
            <a:chOff x="403294" y="1783307"/>
            <a:chExt cx="8219698" cy="1329695"/>
          </a:xfrm>
        </p:grpSpPr>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grpSp>
      <p:grpSp>
        <p:nvGrpSpPr>
          <p:cNvPr id="9" name="Group 8">
            <a:extLst>
              <a:ext uri="{FF2B5EF4-FFF2-40B4-BE49-F238E27FC236}">
                <a16:creationId xmlns:a16="http://schemas.microsoft.com/office/drawing/2014/main" id="{229E22F8-FB8B-A5C6-4562-2DA0FD39F155}"/>
              </a:ext>
            </a:extLst>
          </p:cNvPr>
          <p:cNvGrpSpPr/>
          <p:nvPr/>
        </p:nvGrpSpPr>
        <p:grpSpPr>
          <a:xfrm>
            <a:off x="207375" y="1780833"/>
            <a:ext cx="8307975" cy="2735226"/>
            <a:chOff x="315017" y="3113002"/>
            <a:chExt cx="8307975" cy="2735226"/>
          </a:xfrm>
        </p:grpSpPr>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Design Lab Logistics</a:t>
              </a:r>
            </a:p>
          </p:txBody>
        </p:sp>
      </p:grpSp>
      <p:sp>
        <p:nvSpPr>
          <p:cNvPr id="3" name="Slide Number Placeholder 2"/>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11536542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xmlns=""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xmlns=""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xmlns=""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xmlns=""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xmlns=""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28575">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51</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r>
              <a:rPr sz="1500" dirty="0"/>
              <a:t/>
            </a: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4095449204"/>
      </p:ext>
    </p:extLst>
  </p:cSld>
  <p:clrMapOvr>
    <a:masterClrMapping/>
  </p:clrMapOvr>
  <p:extLst mod="1">
    <p:ext uri="{6950BFC3-D8DA-4A85-94F7-54DA5524770B}">
      <p188:commentRel xmlns="" xmlns:p188="http://schemas.microsoft.com/office/powerpoint/2018/8/main" r:id="rId3"/>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 xmlns:p188="http://schemas.microsoft.com/office/powerpoint/2018/8/main" r:id="rId2"/>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55</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56</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57</a:t>
            </a:fld>
            <a:endParaRPr lang="en-US" sz="1200" dirty="0"/>
          </a:p>
        </p:txBody>
      </p:sp>
      <p:sp>
        <p:nvSpPr>
          <p:cNvPr id="4" name="TextBox 3"/>
          <p:cNvSpPr txBox="1"/>
          <p:nvPr/>
        </p:nvSpPr>
        <p:spPr>
          <a:xfrm>
            <a:off x="2657148" y="5607490"/>
            <a:ext cx="5379719" cy="923330"/>
          </a:xfrm>
          <a:prstGeom prst="rect">
            <a:avLst/>
          </a:prstGeom>
          <a:noFill/>
          <a:ln w="28575">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a:bodyPr>
          <a:lstStyle/>
          <a:p>
            <a:r>
              <a:rPr lang="en-US" sz="2800" dirty="0">
                <a:cs typeface="Calibri"/>
              </a:rPr>
              <a:t>As we move from Day 2 to Day 3, the transition from Onboarding to following the </a:t>
            </a:r>
            <a:r>
              <a:rPr lang="en-US" sz="2800" dirty="0"/>
              <a:t>Engineering Design Process </a:t>
            </a:r>
            <a:r>
              <a:rPr lang="en-US" sz="2800" dirty="0">
                <a:cs typeface="Calibri"/>
              </a:rPr>
              <a:t>accelerates</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extLst mod="1">
    <p:ext uri="{6950BFC3-D8DA-4A85-94F7-54DA5524770B}">
      <p188:commentRel xmlns=""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https://designlab.eng.rpi.edu/edn/projects/capstone-support-dev/wiki/Day_2_Agenda#Action-Items-Meeting-Prep</a:t>
            </a:r>
            <a:endParaRPr lang="en-US" sz="3200" dirty="0"/>
          </a:p>
          <a:p>
            <a:r>
              <a:rPr lang="en-US" sz="3200" dirty="0"/>
              <a:t>to be completed </a:t>
            </a:r>
            <a:r>
              <a:rPr lang="en-US" sz="3200" b="1" dirty="0"/>
              <a:t>BEFORE Meeting 3</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13836754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61</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62</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64</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65</a:t>
            </a:fld>
            <a:endParaRPr lang="en-US" dirty="0"/>
          </a:p>
        </p:txBody>
      </p:sp>
      <p:sp>
        <p:nvSpPr>
          <p:cNvPr id="7" name="Rectangle 6"/>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68</a:t>
            </a:fld>
            <a:endParaRPr lang="en-US" sz="1200" dirty="0"/>
          </a:p>
        </p:txBody>
      </p:sp>
    </p:spTree>
    <p:extLst>
      <p:ext uri="{BB962C8B-B14F-4D97-AF65-F5344CB8AC3E}">
        <p14:creationId xmlns:p14="http://schemas.microsoft.com/office/powerpoint/2010/main" val="35784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69</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 &gt; ??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https://designlab.eng.rpi.edu/edn/projects/capstone-support-dev/wiki/Day_4_Agenda#Action-Items-Meeting-Prep</a:t>
            </a:r>
            <a:endParaRPr lang="en-US" sz="3200" dirty="0"/>
          </a:p>
          <a:p>
            <a:r>
              <a:rPr lang="en-US" sz="3200" dirty="0"/>
              <a:t>to be completed </a:t>
            </a:r>
            <a:r>
              <a:rPr lang="en-US" sz="3200" b="1" dirty="0"/>
              <a:t>BEFORE Meeting 4</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4224235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75</a:t>
            </a:fld>
            <a:endParaRPr lang="en-US" dirty="0"/>
          </a:p>
        </p:txBody>
      </p:sp>
      <p:sp>
        <p:nvSpPr>
          <p:cNvPr id="6" name="TextBox 5"/>
          <p:cNvSpPr txBox="1"/>
          <p:nvPr/>
        </p:nvSpPr>
        <p:spPr>
          <a:xfrm>
            <a:off x="1143000" y="4953000"/>
            <a:ext cx="6858000" cy="523220"/>
          </a:xfrm>
          <a:prstGeom prst="rect">
            <a:avLst/>
          </a:prstGeom>
          <a:noFill/>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76</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77</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80</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81</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Refine/Develop Follow-Up Questions for Client </a:t>
            </a:r>
          </a:p>
          <a:p>
            <a:pPr lvl="1"/>
            <a:r>
              <a:rPr lang="en-US" dirty="0"/>
              <a:t>If Team has already had Kickoff Meeting, what new questions have been identified as a result?</a:t>
            </a:r>
          </a:p>
          <a:p>
            <a:pPr lvl="2"/>
            <a:r>
              <a:rPr lang="en-US" dirty="0"/>
              <a:t>Clearly document, review with PE then email to Client, copy your PE &amp; CE</a:t>
            </a:r>
          </a:p>
          <a:p>
            <a:endParaRPr lang="en-US" dirty="0"/>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82</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Work</a:t>
            </a:r>
          </a:p>
        </p:txBody>
      </p:sp>
      <p:sp>
        <p:nvSpPr>
          <p:cNvPr id="3" name="Content Placeholder 2"/>
          <p:cNvSpPr>
            <a:spLocks noGrp="1"/>
          </p:cNvSpPr>
          <p:nvPr>
            <p:ph idx="1"/>
          </p:nvPr>
        </p:nvSpPr>
        <p:spPr/>
        <p:txBody>
          <a:bodyPr>
            <a:normAutofit/>
          </a:bodyPr>
          <a:lstStyle/>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Meeting Minutes instructions and template </a:t>
            </a:r>
            <a:r>
              <a:rPr lang="en-US" sz="1400" dirty="0">
                <a:hlinkClick r:id="rId2"/>
              </a:rPr>
              <a:t>https://designlab.eng.rpi.edu/edn/projects/capstone-support-dev/wiki/Meeting_Minutes</a:t>
            </a:r>
            <a:r>
              <a:rPr lang="en-US" sz="1400" dirty="0"/>
              <a:t> </a:t>
            </a:r>
          </a:p>
          <a:p>
            <a:r>
              <a:rPr lang="en-US" dirty="0"/>
              <a:t>Post your meeting minutes AT END of the meeting to Forums –&gt; Project Management</a:t>
            </a:r>
          </a:p>
          <a:p>
            <a:pPr lvl="1"/>
            <a:r>
              <a:rPr lang="en-US" sz="2100" dirty="0"/>
              <a:t>Others can reply to post with any corrections or additional information</a:t>
            </a:r>
          </a:p>
          <a:p>
            <a:pPr lvl="1"/>
            <a:r>
              <a:rPr lang="en-US" sz="21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
        <p:nvSpPr>
          <p:cNvPr id="4" name="Star: 10 Points 3">
            <a:extLst>
              <a:ext uri="{FF2B5EF4-FFF2-40B4-BE49-F238E27FC236}">
                <a16:creationId xmlns:a16="http://schemas.microsoft.com/office/drawing/2014/main" id="{36286DEA-8670-487D-AC11-1548243271FD}"/>
              </a:ext>
            </a:extLst>
          </p:cNvPr>
          <p:cNvSpPr/>
          <p:nvPr/>
        </p:nvSpPr>
        <p:spPr>
          <a:xfrm>
            <a:off x="7696200" y="22860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22242037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https://designlab.eng.rpi.edu/edn/projects/capstone-support-dev/wiki/Day_5_Agenda#Action-Items-Meeting-Prep</a:t>
            </a:r>
            <a:endParaRPr lang="en-US" sz="3200" dirty="0"/>
          </a:p>
          <a:p>
            <a:r>
              <a:rPr lang="en-US" sz="3200" dirty="0"/>
              <a:t>to be completed </a:t>
            </a:r>
            <a:r>
              <a:rPr lang="en-US" sz="3200" b="1" dirty="0"/>
              <a:t>BEFORE Meeting 5</a:t>
            </a:r>
          </a:p>
          <a:p>
            <a:endParaRPr lang="en-US" sz="3200" b="1" dirty="0"/>
          </a:p>
          <a:p>
            <a:r>
              <a:rPr lang="en-US" sz="3200" b="1" dirty="0"/>
              <a:t>Note – link is in the PE email you received before classes! And will be echoed in your team’s Webex for convenience!</a:t>
            </a:r>
            <a:endParaRPr lang="en-US" sz="3200" dirty="0"/>
          </a:p>
        </p:txBody>
      </p:sp>
      <p:sp>
        <p:nvSpPr>
          <p:cNvPr id="5" name="Star: 10 Points 4">
            <a:extLst>
              <a:ext uri="{FF2B5EF4-FFF2-40B4-BE49-F238E27FC236}">
                <a16:creationId xmlns:a16="http://schemas.microsoft.com/office/drawing/2014/main" id="{31579A0D-2B7D-4D35-87A6-E41630E93DCA}"/>
              </a:ext>
            </a:extLst>
          </p:cNvPr>
          <p:cNvSpPr/>
          <p:nvPr/>
        </p:nvSpPr>
        <p:spPr>
          <a:xfrm>
            <a:off x="7696200" y="22860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18634452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spTree>
    <p:extLst>
      <p:ext uri="{BB962C8B-B14F-4D97-AF65-F5344CB8AC3E}">
        <p14:creationId xmlns:p14="http://schemas.microsoft.com/office/powerpoint/2010/main" val="22904576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a:p>
            <a:r>
              <a:rPr lang="en-US" sz="2800" dirty="0" err="1"/>
              <a:t>adssd</a:t>
            </a:r>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r>
              <a:rPr lang="en-US" dirty="0"/>
              <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https://designlab.eng.rpi.edu/edn/projects/capstone-support-dev/wiki/Day_6_Agenda#Action-Items-Meeting-Prep</a:t>
            </a:r>
            <a:endParaRPr lang="en-US" sz="3200" dirty="0"/>
          </a:p>
          <a:p>
            <a:r>
              <a:rPr lang="en-US" sz="3200" dirty="0"/>
              <a:t>to be completed </a:t>
            </a:r>
            <a:r>
              <a:rPr lang="en-US" sz="3200" b="1" dirty="0"/>
              <a:t>BEFORE Meeting 6</a:t>
            </a:r>
          </a:p>
          <a:p>
            <a:endParaRPr lang="en-US" sz="3200" b="1" dirty="0"/>
          </a:p>
          <a:p>
            <a:r>
              <a:rPr lang="en-US" sz="3200" b="1" dirty="0"/>
              <a:t>Note – link is in the PE email you received before classes! And will be echoed in your team’s Webex for convenience!</a:t>
            </a:r>
            <a:endParaRPr lang="en-US" sz="3200" dirty="0"/>
          </a:p>
        </p:txBody>
      </p:sp>
      <p:sp>
        <p:nvSpPr>
          <p:cNvPr id="5" name="Star: 10 Points 4">
            <a:extLst>
              <a:ext uri="{FF2B5EF4-FFF2-40B4-BE49-F238E27FC236}">
                <a16:creationId xmlns:a16="http://schemas.microsoft.com/office/drawing/2014/main" id="{8BB3B45F-2028-4198-A0EB-33B6BBD6F5E0}"/>
              </a:ext>
            </a:extLst>
          </p:cNvPr>
          <p:cNvSpPr/>
          <p:nvPr/>
        </p:nvSpPr>
        <p:spPr>
          <a:xfrm>
            <a:off x="7696200" y="2286000"/>
            <a:ext cx="1752600"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Fix link</a:t>
            </a:r>
            <a:endParaRPr lang="en-US" dirty="0">
              <a:solidFill>
                <a:srgbClr val="FF0000"/>
              </a:solidFill>
            </a:endParaRPr>
          </a:p>
        </p:txBody>
      </p:sp>
    </p:spTree>
    <p:extLst>
      <p:ext uri="{BB962C8B-B14F-4D97-AF65-F5344CB8AC3E}">
        <p14:creationId xmlns:p14="http://schemas.microsoft.com/office/powerpoint/2010/main" val="23481260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pic>
        <p:nvPicPr>
          <p:cNvPr id="6" name="Picture 5" descr="A close-up of a project&#10;&#10;Description automatically generated">
            <a:extLst>
              <a:ext uri="{FF2B5EF4-FFF2-40B4-BE49-F238E27FC236}">
                <a16:creationId xmlns:a16="http://schemas.microsoft.com/office/drawing/2014/main" id="{D507B68A-DD25-F53C-1766-39A6DE707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067" y="1857178"/>
            <a:ext cx="6763866" cy="3250287"/>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7619</Words>
  <Application>Microsoft Office PowerPoint</Application>
  <PresentationFormat>On-screen Show (4:3)</PresentationFormat>
  <Paragraphs>1388</Paragraphs>
  <Slides>141</Slides>
  <Notes>60</Notes>
  <HiddenSlides>3</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141</vt:i4>
      </vt:variant>
    </vt:vector>
  </HeadingPairs>
  <TitlesOfParts>
    <vt:vector size="157" baseType="lpstr">
      <vt:lpstr>Yu Gothic</vt:lpstr>
      <vt:lpstr>游ゴシック Light</vt:lpstr>
      <vt:lpstr>Algerian</vt:lpstr>
      <vt:lpstr>Aptos</vt:lpstr>
      <vt:lpstr>Arial</vt:lpstr>
      <vt:lpstr>Calibri</vt:lpstr>
      <vt:lpstr>Calibri Light</vt:lpstr>
      <vt:lpstr>MS Mincho</vt:lpstr>
      <vt:lpstr>Roboto</vt:lpstr>
      <vt:lpstr>Segoe Script</vt:lpstr>
      <vt:lpstr>Segoe UI</vt:lpstr>
      <vt:lpstr>Times New Roman</vt:lpstr>
      <vt:lpstr>Wingdings</vt:lpstr>
      <vt:lpstr>Office Theme</vt:lpstr>
      <vt:lpstr>1_Office Theme</vt:lpstr>
      <vt:lpstr>2_Office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Student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vt:lpstr>
      <vt:lpstr>Design Lab Communications &amp; Documentation Policies (2/2)</vt:lpstr>
      <vt:lpstr>PowerPoint Presentation</vt:lpstr>
      <vt:lpstr>Accountability Step #1</vt:lpstr>
      <vt:lpstr>25 mins - Ice Breaker</vt:lpstr>
      <vt:lpstr>The Process…</vt:lpstr>
      <vt:lpstr>Ice Breaker  JEC 3232 side </vt:lpstr>
      <vt:lpstr>PowerPoint Presentation</vt:lpstr>
      <vt:lpstr>PowerPoint Presentation</vt:lpstr>
      <vt:lpstr>PowerPoint Presentation</vt:lpstr>
      <vt:lpstr>?? min – Syllabus Overview</vt:lpstr>
      <vt:lpstr>25 min – Staff Introductions &amp; Project Launch</vt:lpstr>
      <vt:lpstr>15 min - Meet with Project Engineer</vt:lpstr>
      <vt:lpstr>10 min - Meet with Chief Engineer</vt:lpstr>
      <vt:lpstr>Engineering Design Process Progression</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Day 2 Agenda</vt:lpstr>
      <vt:lpstr>10 min – Design Lab Expectations Horse Race</vt:lpstr>
      <vt:lpstr>Kanna – please implement in FREE Kahoot and show the team</vt:lpstr>
      <vt:lpstr>Action Item / Meeting Prep Categories</vt:lpstr>
      <vt:lpstr>15 min – Group Ideation Process</vt:lpstr>
      <vt:lpstr>Identifying Team Skills</vt:lpstr>
      <vt:lpstr>15 min - Team Skill Assessment</vt:lpstr>
      <vt:lpstr>15 min – Review Project Description</vt:lpstr>
      <vt:lpstr>Engineering Design Process Progression</vt:lpstr>
      <vt:lpstr>15 min - Customer Needs &amp;  Engineering Requirements Generation</vt:lpstr>
      <vt:lpstr>PowerPoint Presentation</vt:lpstr>
      <vt:lpstr>Generating Ideas for Your Needs</vt:lpstr>
      <vt:lpstr>15 min – Group Review of Needs &amp; Requirements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Kanna – please implement in FREE Kahoot and show the team</vt:lpstr>
      <vt:lpstr>Empathize with your Client </vt:lpstr>
      <vt:lpstr>45 min – Update Needs &amp; Requirements</vt:lpstr>
      <vt:lpstr>5 min – Wrap-up</vt:lpstr>
      <vt:lpstr>Action Items / Meeting Prep (previously called homework, to be completed BEFORE Meeting 3)</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3)</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3)</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75 min – Project Work</vt:lpstr>
      <vt:lpstr>10 min – Wrap-up</vt:lpstr>
      <vt:lpstr>Action Items / Meeting Prep (previously called homework, to be completed BEFORE Meeting 3)</vt:lpstr>
      <vt:lpstr>Day 7 Agenda</vt:lpstr>
      <vt:lpstr>Engineering Design Process Progression</vt:lpstr>
      <vt:lpstr>15 min – CE Time</vt:lpstr>
      <vt:lpstr>65 min – Concept Selection</vt:lpstr>
      <vt:lpstr>5 min – Wrap-up</vt:lpstr>
      <vt:lpstr>Action Items / Meeting Prep (previously called homework, to be completed BEFORE Meeting 3)</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3)</vt:lpstr>
      <vt:lpstr>Day 9 Agenda</vt:lpstr>
      <vt:lpstr>Engineering Design Process Progression</vt:lpstr>
      <vt:lpstr>40 min – Follow Team created Agenda</vt:lpstr>
      <vt:lpstr>15 min – PE Review Project Plan</vt:lpstr>
      <vt:lpstr>30 min – PE Review of Client Meeting PPT</vt:lpstr>
      <vt:lpstr>5 Min – Wrap-up</vt:lpstr>
      <vt:lpstr>Action Items / Meeting Prep (previously called homework, to be completed BEFORE Meeting 3)</vt:lpstr>
      <vt:lpstr>Day 10 Agenda</vt:lpstr>
      <vt:lpstr>Engineering Design Process Progression</vt:lpstr>
      <vt:lpstr>20 min – System Design </vt:lpstr>
      <vt:lpstr>System Design Report Intro</vt:lpstr>
      <vt:lpstr>Detailed Individual Design Report Intro</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2024-08-21T13:28:38Z</dcterms:modified>
</cp:coreProperties>
</file>