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D7_F41B9874.xml" ContentType="application/vnd.ms-powerpoint.comments+xml"/>
  <Override PartName="/ppt/comments/modernComment_22E_B81E38C3.xml" ContentType="application/vnd.ms-powerpoint.comments+xml"/>
  <Override PartName="/ppt/comments/modernComment_218_D937404D.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44"/>
  </p:notesMasterIdLst>
  <p:sldIdLst>
    <p:sldId id="256" r:id="rId4"/>
    <p:sldId id="339" r:id="rId5"/>
    <p:sldId id="415" r:id="rId6"/>
    <p:sldId id="276" r:id="rId7"/>
    <p:sldId id="257" r:id="rId8"/>
    <p:sldId id="490" r:id="rId9"/>
    <p:sldId id="275" r:id="rId10"/>
    <p:sldId id="462" r:id="rId11"/>
    <p:sldId id="463" r:id="rId12"/>
    <p:sldId id="483" r:id="rId13"/>
    <p:sldId id="566" r:id="rId14"/>
    <p:sldId id="556" r:id="rId15"/>
    <p:sldId id="491" r:id="rId16"/>
    <p:sldId id="274" r:id="rId17"/>
    <p:sldId id="464" r:id="rId18"/>
    <p:sldId id="492" r:id="rId19"/>
    <p:sldId id="258" r:id="rId20"/>
    <p:sldId id="400" r:id="rId21"/>
    <p:sldId id="613" r:id="rId22"/>
    <p:sldId id="617" r:id="rId23"/>
    <p:sldId id="265" r:id="rId24"/>
    <p:sldId id="422" r:id="rId25"/>
    <p:sldId id="506" r:id="rId26"/>
    <p:sldId id="547" r:id="rId27"/>
    <p:sldId id="259" r:id="rId28"/>
    <p:sldId id="261" r:id="rId29"/>
    <p:sldId id="260" r:id="rId30"/>
    <p:sldId id="591" r:id="rId31"/>
    <p:sldId id="489" r:id="rId32"/>
    <p:sldId id="423" r:id="rId33"/>
    <p:sldId id="424" r:id="rId34"/>
    <p:sldId id="429" r:id="rId35"/>
    <p:sldId id="292" r:id="rId36"/>
    <p:sldId id="487" r:id="rId37"/>
    <p:sldId id="488" r:id="rId38"/>
    <p:sldId id="578" r:id="rId39"/>
    <p:sldId id="521" r:id="rId40"/>
    <p:sldId id="531" r:id="rId41"/>
    <p:sldId id="554" r:id="rId42"/>
    <p:sldId id="264" r:id="rId43"/>
    <p:sldId id="389" r:id="rId44"/>
    <p:sldId id="614" r:id="rId45"/>
    <p:sldId id="426" r:id="rId46"/>
    <p:sldId id="493" r:id="rId47"/>
    <p:sldId id="557" r:id="rId48"/>
    <p:sldId id="473" r:id="rId49"/>
    <p:sldId id="460" r:id="rId50"/>
    <p:sldId id="592" r:id="rId51"/>
    <p:sldId id="289" r:id="rId52"/>
    <p:sldId id="468" r:id="rId53"/>
    <p:sldId id="469" r:id="rId54"/>
    <p:sldId id="471" r:id="rId55"/>
    <p:sldId id="558" r:id="rId56"/>
    <p:sldId id="329" r:id="rId57"/>
    <p:sldId id="330" r:id="rId58"/>
    <p:sldId id="331" r:id="rId59"/>
    <p:sldId id="522" r:id="rId60"/>
    <p:sldId id="536" r:id="rId61"/>
    <p:sldId id="621" r:id="rId62"/>
    <p:sldId id="546" r:id="rId63"/>
    <p:sldId id="287" r:id="rId64"/>
    <p:sldId id="593" r:id="rId65"/>
    <p:sldId id="340" r:id="rId66"/>
    <p:sldId id="288" r:id="rId67"/>
    <p:sldId id="290" r:id="rId68"/>
    <p:sldId id="565" r:id="rId69"/>
    <p:sldId id="615" r:id="rId70"/>
    <p:sldId id="559" r:id="rId71"/>
    <p:sldId id="393" r:id="rId72"/>
    <p:sldId id="616" r:id="rId73"/>
    <p:sldId id="622" r:id="rId74"/>
    <p:sldId id="293" r:id="rId75"/>
    <p:sldId id="594" r:id="rId76"/>
    <p:sldId id="586" r:id="rId77"/>
    <p:sldId id="587" r:id="rId78"/>
    <p:sldId id="588" r:id="rId79"/>
    <p:sldId id="589" r:id="rId80"/>
    <p:sldId id="590" r:id="rId81"/>
    <p:sldId id="394" r:id="rId82"/>
    <p:sldId id="342" r:id="rId83"/>
    <p:sldId id="618" r:id="rId84"/>
    <p:sldId id="601" r:id="rId85"/>
    <p:sldId id="474" r:id="rId86"/>
    <p:sldId id="583" r:id="rId87"/>
    <p:sldId id="623" r:id="rId88"/>
    <p:sldId id="518" r:id="rId89"/>
    <p:sldId id="595" r:id="rId90"/>
    <p:sldId id="579" r:id="rId91"/>
    <p:sldId id="343" r:id="rId92"/>
    <p:sldId id="344" r:id="rId93"/>
    <p:sldId id="580" r:id="rId94"/>
    <p:sldId id="534" r:id="rId95"/>
    <p:sldId id="550" r:id="rId96"/>
    <p:sldId id="551" r:id="rId97"/>
    <p:sldId id="624" r:id="rId98"/>
    <p:sldId id="298" r:id="rId99"/>
    <p:sldId id="596" r:id="rId100"/>
    <p:sldId id="581" r:id="rId101"/>
    <p:sldId id="446" r:id="rId102"/>
    <p:sldId id="447" r:id="rId103"/>
    <p:sldId id="450" r:id="rId104"/>
    <p:sldId id="602" r:id="rId105"/>
    <p:sldId id="603" r:id="rId106"/>
    <p:sldId id="528" r:id="rId107"/>
    <p:sldId id="625" r:id="rId108"/>
    <p:sldId id="300" r:id="rId109"/>
    <p:sldId id="597" r:id="rId110"/>
    <p:sldId id="382" r:id="rId111"/>
    <p:sldId id="584" r:id="rId112"/>
    <p:sldId id="529" r:id="rId113"/>
    <p:sldId id="626" r:id="rId114"/>
    <p:sldId id="302" r:id="rId115"/>
    <p:sldId id="598" r:id="rId116"/>
    <p:sldId id="585" r:id="rId117"/>
    <p:sldId id="494" r:id="rId118"/>
    <p:sldId id="404" r:id="rId119"/>
    <p:sldId id="495" r:id="rId120"/>
    <p:sldId id="496" r:id="rId121"/>
    <p:sldId id="486" r:id="rId122"/>
    <p:sldId id="530" r:id="rId123"/>
    <p:sldId id="535" r:id="rId124"/>
    <p:sldId id="627" r:id="rId125"/>
    <p:sldId id="304" r:id="rId126"/>
    <p:sldId id="599" r:id="rId127"/>
    <p:sldId id="395" r:id="rId128"/>
    <p:sldId id="619" r:id="rId129"/>
    <p:sldId id="396" r:id="rId130"/>
    <p:sldId id="628" r:id="rId131"/>
    <p:sldId id="562" r:id="rId132"/>
    <p:sldId id="600" r:id="rId133"/>
    <p:sldId id="564" r:id="rId134"/>
    <p:sldId id="568" r:id="rId135"/>
    <p:sldId id="567" r:id="rId136"/>
    <p:sldId id="620" r:id="rId137"/>
    <p:sldId id="482" r:id="rId138"/>
    <p:sldId id="553" r:id="rId139"/>
    <p:sldId id="378" r:id="rId140"/>
    <p:sldId id="350" r:id="rId141"/>
    <p:sldId id="338" r:id="rId142"/>
    <p:sldId id="352" r:id="rId14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2877" autoAdjust="0"/>
  </p:normalViewPr>
  <p:slideViewPr>
    <p:cSldViewPr>
      <p:cViewPr varScale="1">
        <p:scale>
          <a:sx n="72" d="100"/>
          <a:sy n="72" d="100"/>
        </p:scale>
        <p:origin x="1363" y="67"/>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605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tableStyles" Target="tableStyles.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microsoft.com/office/2018/10/relationships/authors" Target="author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notesMaster" Target="notesMasters/notesMaster1.xml"/><Relationship Id="rId90" Type="http://schemas.openxmlformats.org/officeDocument/2006/relationships/slide" Target="slides/slide87.xml"/></Relationships>
</file>

<file path=ppt/comments/modernComment_1D7_F41B9874.xml><?xml version="1.0" encoding="utf-8"?>
<p188:cmLst xmlns:a="http://schemas.openxmlformats.org/drawingml/2006/main" xmlns:r="http://schemas.openxmlformats.org/officeDocument/2006/relationships" xmlns:p188="http://schemas.microsoft.com/office/powerpoint/2018/8/main">
  <p188:cm id="{E982FF35-E1AA-4CD7-B126-393F433E6753}" authorId="{00000000-0000-0000-0000-000000000000}" created="2024-08-01T18:33:41.749">
    <pc:sldMkLst xmlns:pc="http://schemas.microsoft.com/office/powerpoint/2013/main/command">
      <pc:docMk/>
      <pc:sldMk cId="4095449204" sldId="471"/>
    </pc:sldMkLst>
    <p188:txBody>
      <a:bodyPr/>
      <a:lstStyle/>
      <a:p>
        <a:r>
          <a:rPr lang="en-US"/>
          <a:t>For Class 2, it is generating N&amp;R. For class 3, it is review of the N&amp;R from class 2 and after class 2.</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18_D937404D.xml><?xml version="1.0" encoding="utf-8"?>
<p188:cmLst xmlns:a="http://schemas.openxmlformats.org/drawingml/2006/main" xmlns:r="http://schemas.openxmlformats.org/officeDocument/2006/relationships" xmlns:p188="http://schemas.microsoft.com/office/powerpoint/2018/8/main">
  <p188:cm id="{89D40BC1-40C6-4B0E-88D0-EA0F37B9A9EA}" authorId="{00000000-0000-0000-0000-000000000000}" created="2024-08-01T19:00:12.587">
    <pc:sldMkLst xmlns:pc="http://schemas.microsoft.com/office/powerpoint/2013/main/command">
      <pc:docMk/>
      <pc:sldMk cId="3644276813" sldId="536"/>
    </pc:sldMkLst>
    <p188:txBody>
      <a:bodyPr/>
      <a:lstStyle/>
      <a:p>
        <a:r>
          <a:rPr lang="en-US"/>
          <a:t>Change to Design process Terminology</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8/21/2024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33</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41</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62</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66</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67</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88</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98</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99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104</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114</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these for our notes</a:t>
            </a:r>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dirty="0"/>
          </a:p>
        </p:txBody>
      </p:sp>
    </p:spTree>
    <p:extLst>
      <p:ext uri="{BB962C8B-B14F-4D97-AF65-F5344CB8AC3E}">
        <p14:creationId xmlns:p14="http://schemas.microsoft.com/office/powerpoint/2010/main" val="86297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136</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1029104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8/21/2024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8/21/2024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8/21/2024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8/21/2024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8/21/2024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slide" Target="slide40.xml"/><Relationship Id="rId7" Type="http://schemas.openxmlformats.org/officeDocument/2006/relationships/slide" Target="slide9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6.xml"/><Relationship Id="rId11" Type="http://schemas.openxmlformats.org/officeDocument/2006/relationships/slide" Target="slide129.xml"/><Relationship Id="rId5" Type="http://schemas.openxmlformats.org/officeDocument/2006/relationships/slide" Target="slide72.xml"/><Relationship Id="rId10" Type="http://schemas.openxmlformats.org/officeDocument/2006/relationships/slide" Target="slide123.xml"/><Relationship Id="rId4" Type="http://schemas.openxmlformats.org/officeDocument/2006/relationships/slide" Target="slide61.xml"/><Relationship Id="rId9" Type="http://schemas.openxmlformats.org/officeDocument/2006/relationships/slide" Target="slide1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xml"/><Relationship Id="rId7"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8.xml"/><Relationship Id="rId7" Type="http://schemas.openxmlformats.org/officeDocument/2006/relationships/image" Target="../media/image2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3.xml"/><Relationship Id="rId7" Type="http://schemas.openxmlformats.org/officeDocument/2006/relationships/image" Target="../media/image2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3" Type="http://schemas.openxmlformats.org/officeDocument/2006/relationships/hyperlink" Target="https://designlab.eng.rpi.edu/edn/projects/capstone-support-dev/wiki/Requirements_Management" TargetMode="External"/><Relationship Id="rId2" Type="http://schemas.microsoft.com/office/2018/10/relationships/comments" Target="../comments/modernComment_1D7_F41B987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18_D937404D.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4" name="Content Placeholder 13" descr="A screenshot of a chart&#10;&#10;Description automatically generated">
            <a:extLst>
              <a:ext uri="{FF2B5EF4-FFF2-40B4-BE49-F238E27FC236}">
                <a16:creationId xmlns:a16="http://schemas.microsoft.com/office/drawing/2014/main" id="{3A61882B-98DE-23FB-1951-91353174D0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2097749"/>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75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54316"/>
            <a:ext cx="3625187" cy="57150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dirty="0">
                <a:cs typeface="Calibri"/>
              </a:rPr>
              <a:t>Comparisons and decisions should be based on analysis, metrics, and performance 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7187224" cy="338554"/>
          </a:xfrm>
          <a:prstGeom prst="rect">
            <a:avLst/>
          </a:prstGeom>
          <a:noFill/>
        </p:spPr>
        <p:txBody>
          <a:bodyPr wrap="none" rtlCol="0">
            <a:spAutoFit/>
          </a:bodyPr>
          <a:lstStyle/>
          <a:p>
            <a:r>
              <a:rPr lang="en-US" sz="16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990" y="1735661"/>
            <a:ext cx="5620019" cy="3847816"/>
          </a:xfrm>
          <a:prstGeom prst="rect">
            <a:avLst/>
          </a:prstGeom>
        </p:spPr>
      </p:pic>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38177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normAutofit/>
          </a:bodyPr>
          <a:lstStyle/>
          <a:p>
            <a:r>
              <a:rPr lang="en-US" sz="2800" dirty="0"/>
              <a:t>May want some content here to help explain specifically how we’d like this done</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pPr lvl="2"/>
            <a:r>
              <a:rPr lang="en-US" sz="2100" dirty="0"/>
              <a:t>not gut feelings</a:t>
            </a:r>
          </a:p>
          <a:p>
            <a:pPr lvl="2"/>
            <a:r>
              <a:rPr lang="en-US" sz="2100" dirty="0"/>
              <a:t>not 1’s/0’s or +’ / -’s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119</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
        <p:nvSpPr>
          <p:cNvPr id="8" name="Star: 10 Points 7">
            <a:extLst>
              <a:ext uri="{FF2B5EF4-FFF2-40B4-BE49-F238E27FC236}">
                <a16:creationId xmlns:a16="http://schemas.microsoft.com/office/drawing/2014/main" id="{3EAD3620-D5E9-45C0-AB32-E61B0F46082C}"/>
              </a:ext>
            </a:extLst>
          </p:cNvPr>
          <p:cNvSpPr/>
          <p:nvPr/>
        </p:nvSpPr>
        <p:spPr>
          <a:xfrm>
            <a:off x="7696200" y="22860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431226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9AF3-943C-90DB-4506-A0A9E8924F94}"/>
              </a:ext>
            </a:extLst>
          </p:cNvPr>
          <p:cNvSpPr>
            <a:spLocks noGrp="1"/>
          </p:cNvSpPr>
          <p:nvPr>
            <p:ph type="title"/>
          </p:nvPr>
        </p:nvSpPr>
        <p:spPr/>
        <p:txBody>
          <a:bodyPr/>
          <a:lstStyle/>
          <a:p>
            <a:r>
              <a:rPr lang="en-US" dirty="0"/>
              <a:t>Student Expectations</a:t>
            </a:r>
          </a:p>
        </p:txBody>
      </p:sp>
      <p:sp>
        <p:nvSpPr>
          <p:cNvPr id="3" name="Content Placeholder 2">
            <a:extLst>
              <a:ext uri="{FF2B5EF4-FFF2-40B4-BE49-F238E27FC236}">
                <a16:creationId xmlns:a16="http://schemas.microsoft.com/office/drawing/2014/main" id="{CAE9CB5B-9347-9298-5667-9EE46657126F}"/>
              </a:ext>
            </a:extLst>
          </p:cNvPr>
          <p:cNvSpPr>
            <a:spLocks noGrp="1"/>
          </p:cNvSpPr>
          <p:nvPr>
            <p:ph idx="1"/>
          </p:nvPr>
        </p:nvSpPr>
        <p:spPr/>
        <p:txBody>
          <a:bodyPr/>
          <a:lstStyle/>
          <a:p>
            <a:r>
              <a:rPr lang="en-US" dirty="0"/>
              <a:t>What are YOUR expectations for your Capstone experience? Workload</a:t>
            </a:r>
          </a:p>
          <a:p>
            <a:pPr lvl="1"/>
            <a:r>
              <a:rPr lang="en-US" dirty="0"/>
              <a:t>Teammates</a:t>
            </a:r>
          </a:p>
          <a:p>
            <a:pPr lvl="1"/>
            <a:r>
              <a:rPr lang="en-US" dirty="0"/>
              <a:t>Project</a:t>
            </a:r>
          </a:p>
          <a:p>
            <a:pPr lvl="1"/>
            <a:r>
              <a:rPr lang="en-US" dirty="0"/>
              <a:t>Grading</a:t>
            </a:r>
          </a:p>
          <a:p>
            <a:pPr marL="457200" lvl="1" indent="0">
              <a:buNone/>
            </a:pPr>
            <a:endParaRPr lang="en-US" dirty="0"/>
          </a:p>
        </p:txBody>
      </p:sp>
      <p:sp>
        <p:nvSpPr>
          <p:cNvPr id="4" name="Slide Number Placeholder 3">
            <a:extLst>
              <a:ext uri="{FF2B5EF4-FFF2-40B4-BE49-F238E27FC236}">
                <a16:creationId xmlns:a16="http://schemas.microsoft.com/office/drawing/2014/main" id="{B4983405-20A8-B6F5-A68F-A4C1489BC0D8}"/>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5" name="Callout: Bent Line with Border and Accent Bar 4">
            <a:extLst>
              <a:ext uri="{FF2B5EF4-FFF2-40B4-BE49-F238E27FC236}">
                <a16:creationId xmlns:a16="http://schemas.microsoft.com/office/drawing/2014/main" id="{A6E4699F-7CC3-A57D-ADB6-816A3682ACD5}"/>
              </a:ext>
            </a:extLst>
          </p:cNvPr>
          <p:cNvSpPr/>
          <p:nvPr/>
        </p:nvSpPr>
        <p:spPr>
          <a:xfrm>
            <a:off x="6582137" y="3863181"/>
            <a:ext cx="1447800" cy="1066800"/>
          </a:xfrm>
          <a:prstGeom prst="accentBorderCallout2">
            <a:avLst>
              <a:gd name="adj1" fmla="val 18750"/>
              <a:gd name="adj2" fmla="val -8333"/>
              <a:gd name="adj3" fmla="val 18750"/>
              <a:gd name="adj4" fmla="val -16667"/>
              <a:gd name="adj5" fmla="val 65747"/>
              <a:gd name="adj6" fmla="val -717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Slido</a:t>
            </a:r>
            <a:r>
              <a:rPr lang="en-US" dirty="0"/>
              <a:t> activity</a:t>
            </a:r>
          </a:p>
          <a:p>
            <a:pPr algn="ctr"/>
            <a:r>
              <a:rPr lang="en-US" dirty="0" err="1"/>
              <a:t>Kanna</a:t>
            </a:r>
            <a:r>
              <a:rPr lang="en-US" dirty="0"/>
              <a:t>??</a:t>
            </a:r>
          </a:p>
        </p:txBody>
      </p:sp>
    </p:spTree>
    <p:extLst>
      <p:ext uri="{BB962C8B-B14F-4D97-AF65-F5344CB8AC3E}">
        <p14:creationId xmlns:p14="http://schemas.microsoft.com/office/powerpoint/2010/main" val="35440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 Concept Generation and Selection Update </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tar: 10 Points 5">
            <a:extLst>
              <a:ext uri="{FF2B5EF4-FFF2-40B4-BE49-F238E27FC236}">
                <a16:creationId xmlns:a16="http://schemas.microsoft.com/office/drawing/2014/main" id="{4608D842-7A28-4BAC-B292-0A73E3105864}"/>
              </a:ext>
            </a:extLst>
          </p:cNvPr>
          <p:cNvSpPr/>
          <p:nvPr/>
        </p:nvSpPr>
        <p:spPr>
          <a:xfrm>
            <a:off x="7810500" y="47244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32469293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7DC6DB52-E513-D10C-F656-5D2122608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923" y="2071071"/>
            <a:ext cx="6412154" cy="4421803"/>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Follow Team created Agenda</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and post minutes to EDN</a:t>
            </a:r>
          </a:p>
          <a:p>
            <a:pPr lvl="1"/>
            <a:r>
              <a:rPr lang="en-US" dirty="0"/>
              <a:t>This should be done for EVERY on-site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CE reflection on Client Meeting #1</a:t>
            </a:r>
          </a:p>
        </p:txBody>
      </p:sp>
      <p:sp>
        <p:nvSpPr>
          <p:cNvPr id="3" name="Content Placeholder 2"/>
          <p:cNvSpPr>
            <a:spLocks noGrp="1"/>
          </p:cNvSpPr>
          <p:nvPr>
            <p:ph idx="1"/>
          </p:nvPr>
        </p:nvSpPr>
        <p:spPr/>
        <p:txBody>
          <a:bodyPr/>
          <a:lstStyle/>
          <a:p>
            <a:r>
              <a:rPr lang="en-US" dirty="0"/>
              <a:t>Feedback on team’s Client meeting</a:t>
            </a:r>
          </a:p>
          <a:p>
            <a:pPr lvl="1"/>
            <a:r>
              <a:rPr lang="en-US" dirty="0"/>
              <a:t>Review based on rubric</a:t>
            </a:r>
          </a:p>
          <a:p>
            <a:pPr lvl="1"/>
            <a:r>
              <a:rPr lang="en-US" dirty="0"/>
              <a:t>Deliverables</a:t>
            </a:r>
          </a:p>
          <a:p>
            <a:pPr lvl="1"/>
            <a:r>
              <a:rPr lang="en-US"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Picture 12" descr="A screenshot of a project&#10;&#10;Description automatically generated">
            <a:extLst>
              <a:ext uri="{FF2B5EF4-FFF2-40B4-BE49-F238E27FC236}">
                <a16:creationId xmlns:a16="http://schemas.microsoft.com/office/drawing/2014/main" id="{D0431AEA-196F-40CC-59AE-BE3731DC8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429" y="1872618"/>
            <a:ext cx="6473142" cy="4579773"/>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132</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Update Client Meeting #1 slides to address feedback received and BDR rubric posted on EDN</a:t>
            </a:r>
          </a:p>
          <a:p>
            <a:pPr lvl="1"/>
            <a:r>
              <a:rPr lang="en-US" dirty="0"/>
              <a:t>Rubric posted here </a:t>
            </a:r>
            <a:r>
              <a:rPr lang="en-US" sz="1600" dirty="0"/>
              <a:t>- </a:t>
            </a:r>
            <a:r>
              <a:rPr lang="en-US" sz="1600" dirty="0">
                <a:hlinkClick r:id="rId4"/>
              </a:rPr>
              <a:t>https://designlab.eng.rpi.edu/edn/projects/capstone-support-dev/wiki/Tasks_and_Due_Dates</a:t>
            </a:r>
            <a:r>
              <a:rPr lang="en-US" sz="1600" dirty="0"/>
              <a:t> </a:t>
            </a:r>
            <a:endParaRPr lang="en-US" dirty="0"/>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136</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137</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7444632"/>
              </p:ext>
            </p:extLst>
          </p:nvPr>
        </p:nvGraphicFramePr>
        <p:xfrm>
          <a:off x="381000" y="1005329"/>
          <a:ext cx="8382000" cy="525836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139</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140</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p:txBody>
          <a:bodyPr>
            <a:normAutofit fontScale="70000" lnSpcReduction="20000"/>
          </a:bodyPr>
          <a:lstStyle/>
          <a:p>
            <a:pPr marL="0" indent="0">
              <a:buNone/>
            </a:pPr>
            <a:r>
              <a:rPr lang="en-US" dirty="0"/>
              <a:t>Use a laptop or tablet for:</a:t>
            </a:r>
          </a:p>
          <a:p>
            <a:r>
              <a:rPr lang="en-US" dirty="0"/>
              <a:t>Note taking</a:t>
            </a:r>
          </a:p>
          <a:p>
            <a:r>
              <a:rPr lang="en-US" dirty="0"/>
              <a:t>CAD</a:t>
            </a:r>
          </a:p>
          <a:p>
            <a:r>
              <a:rPr lang="en-US" dirty="0"/>
              <a:t>Webex</a:t>
            </a:r>
          </a:p>
          <a:p>
            <a:endParaRPr lang="en-US" dirty="0"/>
          </a:p>
          <a:p>
            <a:pPr marL="0" indent="0">
              <a:buNone/>
            </a:pPr>
            <a:r>
              <a:rPr lang="en-US" dirty="0"/>
              <a:t>Use paper &amp; pencil for</a:t>
            </a:r>
          </a:p>
          <a:p>
            <a:r>
              <a:rPr lang="en-US" dirty="0"/>
              <a:t>Sketching</a:t>
            </a:r>
          </a:p>
          <a:p>
            <a:r>
              <a:rPr lang="en-US" dirty="0"/>
              <a:t>Quick math / calculations</a:t>
            </a:r>
          </a:p>
          <a:p>
            <a:pPr marL="0" indent="0">
              <a:buNone/>
            </a:pPr>
            <a:endParaRPr lang="en-US" dirty="0"/>
          </a:p>
          <a:p>
            <a:pPr marL="0" indent="0">
              <a:buNone/>
            </a:pPr>
            <a:r>
              <a:rPr lang="en-US" dirty="0"/>
              <a:t>Use your phones for:</a:t>
            </a:r>
          </a:p>
          <a:p>
            <a:r>
              <a:rPr lang="en-US" dirty="0"/>
              <a:t>Taking photos of whiteboards</a:t>
            </a:r>
          </a:p>
          <a:p>
            <a:r>
              <a:rPr lang="en-US"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20</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a:t>
            </a:r>
            <a:r>
              <a:rPr lang="en-US" sz="2200" dirty="0" err="1"/>
              <a:t>Slido</a:t>
            </a:r>
            <a:r>
              <a:rPr lang="en-US" sz="2200" dirty="0"/>
              <a:t>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 min – Syllabus Overview</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Brief description of course deliverables and high level schedule of activities</a:t>
            </a:r>
          </a:p>
          <a:p>
            <a:pPr lvl="1"/>
            <a:r>
              <a:rPr lang="en-US" sz="2100" dirty="0"/>
              <a:t>Old Excel horizontal layout graphic from Sarah Felix?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
        <p:nvSpPr>
          <p:cNvPr id="4" name="Callout: Bent Line with Border and Accent Bar 3">
            <a:extLst>
              <a:ext uri="{FF2B5EF4-FFF2-40B4-BE49-F238E27FC236}">
                <a16:creationId xmlns:a16="http://schemas.microsoft.com/office/drawing/2014/main" id="{2FB7BE8B-3C78-705E-A18C-7BFA99EB9D60}"/>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Slide(s) from </a:t>
            </a:r>
            <a:r>
              <a:rPr lang="en-US" dirty="0" err="1"/>
              <a:t>Kanna</a:t>
            </a:r>
            <a:endParaRPr lang="en-US" dirty="0"/>
          </a:p>
        </p:txBody>
      </p:sp>
    </p:spTree>
    <p:extLst>
      <p:ext uri="{BB962C8B-B14F-4D97-AF65-F5344CB8AC3E}">
        <p14:creationId xmlns:p14="http://schemas.microsoft.com/office/powerpoint/2010/main" val="1189215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29</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sz="1200" dirty="0"/>
          </a:p>
        </p:txBody>
      </p:sp>
      <p:sp>
        <p:nvSpPr>
          <p:cNvPr id="4" name="TextBox 3"/>
          <p:cNvSpPr txBox="1"/>
          <p:nvPr/>
        </p:nvSpPr>
        <p:spPr>
          <a:xfrm>
            <a:off x="1219200" y="5912714"/>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 &amp; link</a:t>
            </a:r>
          </a:p>
        </p:txBody>
      </p:sp>
    </p:spTree>
    <p:extLst>
      <p:ext uri="{BB962C8B-B14F-4D97-AF65-F5344CB8AC3E}">
        <p14:creationId xmlns:p14="http://schemas.microsoft.com/office/powerpoint/2010/main" val="2060681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chart&#10;&#10;Description automatically generated">
            <a:extLst>
              <a:ext uri="{FF2B5EF4-FFF2-40B4-BE49-F238E27FC236}">
                <a16:creationId xmlns:a16="http://schemas.microsoft.com/office/drawing/2014/main" id="{33173430-E2AF-9BD4-82FC-707B837664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910" y="1643341"/>
            <a:ext cx="7410179" cy="4466526"/>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40</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grpSp>
        <p:nvGrpSpPr>
          <p:cNvPr id="4" name="Group 3">
            <a:extLst>
              <a:ext uri="{FF2B5EF4-FFF2-40B4-BE49-F238E27FC236}">
                <a16:creationId xmlns:a16="http://schemas.microsoft.com/office/drawing/2014/main" id="{EABD3861-5F3A-6125-7529-064B20252954}"/>
              </a:ext>
            </a:extLst>
          </p:cNvPr>
          <p:cNvGrpSpPr/>
          <p:nvPr/>
        </p:nvGrpSpPr>
        <p:grpSpPr>
          <a:xfrm>
            <a:off x="297742" y="4516059"/>
            <a:ext cx="8219698" cy="1329695"/>
            <a:chOff x="403294" y="1783307"/>
            <a:chExt cx="8219698" cy="1329695"/>
          </a:xfrm>
        </p:grpSpPr>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grpSp>
      <p:grpSp>
        <p:nvGrpSpPr>
          <p:cNvPr id="9" name="Group 8">
            <a:extLst>
              <a:ext uri="{FF2B5EF4-FFF2-40B4-BE49-F238E27FC236}">
                <a16:creationId xmlns:a16="http://schemas.microsoft.com/office/drawing/2014/main" id="{229E22F8-FB8B-A5C6-4562-2DA0FD39F155}"/>
              </a:ext>
            </a:extLst>
          </p:cNvPr>
          <p:cNvGrpSpPr/>
          <p:nvPr/>
        </p:nvGrpSpPr>
        <p:grpSpPr>
          <a:xfrm>
            <a:off x="207375" y="1780833"/>
            <a:ext cx="8307975" cy="2735226"/>
            <a:chOff x="315017" y="3113002"/>
            <a:chExt cx="8307975" cy="2735226"/>
          </a:xfrm>
        </p:grpSpPr>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Logistics</a:t>
              </a:r>
            </a:p>
          </p:txBody>
        </p:sp>
      </p:grpSp>
      <p:sp>
        <p:nvSpPr>
          <p:cNvPr id="3" name="Slide Number Placeholder 2"/>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44</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45</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46</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3"/>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4095449204"/>
      </p:ext>
    </p:extLst>
  </p:cSld>
  <p:clrMapOvr>
    <a:masterClrMapping/>
  </p:clrMapOvr>
  <p:extLst>
    <p:ext uri="{6950BFC3-D8DA-4A85-94F7-54DA5524770B}">
      <p188:commentRel xmlns:p188="http://schemas.microsoft.com/office/powerpoint/2018/8/main" r:id="rId2"/>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56</a:t>
            </a:fld>
            <a:endParaRPr lang="en-US" sz="1200" dirty="0"/>
          </a:p>
        </p:txBody>
      </p:sp>
      <p:sp>
        <p:nvSpPr>
          <p:cNvPr id="4" name="TextBox 3"/>
          <p:cNvSpPr txBox="1"/>
          <p:nvPr/>
        </p:nvSpPr>
        <p:spPr>
          <a:xfrm>
            <a:off x="2657148" y="5607490"/>
            <a:ext cx="5379719" cy="923330"/>
          </a:xfrm>
          <a:prstGeom prst="rect">
            <a:avLst/>
          </a:prstGeom>
          <a:noFill/>
          <a:ln w="38100">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a:bodyPr>
          <a:lstStyle/>
          <a:p>
            <a:r>
              <a:rPr lang="en-US" sz="2800" dirty="0">
                <a:cs typeface="Calibri"/>
              </a:rPr>
              <a:t>As we move from Day 2 to Day 3, the transition from Onboarding to following the </a:t>
            </a:r>
            <a:r>
              <a:rPr lang="en-US" sz="2800" dirty="0"/>
              <a:t>Engineering Design Process </a:t>
            </a:r>
            <a:r>
              <a:rPr lang="en-US" sz="2800" dirty="0">
                <a:cs typeface="Calibri"/>
              </a:rPr>
              <a:t>accelerates</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61</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68</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 &gt; ??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76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78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80</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endParaRPr lang="en-US" dirty="0"/>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Work</a:t>
            </a:r>
          </a:p>
        </p:txBody>
      </p:sp>
      <p:sp>
        <p:nvSpPr>
          <p:cNvPr id="3" name="Content Placeholder 2"/>
          <p:cNvSpPr>
            <a:spLocks noGrp="1"/>
          </p:cNvSpPr>
          <p:nvPr>
            <p:ph idx="1"/>
          </p:nvPr>
        </p:nvSpPr>
        <p:spPr/>
        <p:txBody>
          <a:bodyPr>
            <a:normAutofit/>
          </a:bodyPr>
          <a:lstStyle/>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Management</a:t>
            </a:r>
          </a:p>
          <a:p>
            <a:pPr lvl="1"/>
            <a:r>
              <a:rPr lang="en-US" sz="2100" dirty="0"/>
              <a:t>Others can reply to post with any corrections or additional information</a:t>
            </a:r>
          </a:p>
          <a:p>
            <a:pPr lvl="1"/>
            <a:r>
              <a:rPr lang="en-US" sz="21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a:p>
            <a:r>
              <a:rPr lang="en-US" sz="2800" dirty="0" err="1"/>
              <a:t>adssd</a:t>
            </a:r>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pic>
        <p:nvPicPr>
          <p:cNvPr id="6" name="Picture 5" descr="A close-up of a project&#10;&#10;Description automatically generated">
            <a:extLst>
              <a:ext uri="{FF2B5EF4-FFF2-40B4-BE49-F238E27FC236}">
                <a16:creationId xmlns:a16="http://schemas.microsoft.com/office/drawing/2014/main" id="{D507B68A-DD25-F53C-1766-39A6DE707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067" y="1857178"/>
            <a:ext cx="6763866" cy="3250287"/>
          </a:xfrm>
          <a:prstGeom prst="rect">
            <a:avLst/>
          </a:prstGeom>
        </p:spPr>
      </p:pic>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9261530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99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9127</Words>
  <Application>Microsoft Office PowerPoint</Application>
  <PresentationFormat>On-screen Show (4:3)</PresentationFormat>
  <Paragraphs>1438</Paragraphs>
  <Slides>140</Slides>
  <Notes>60</Notes>
  <HiddenSlides>1</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140</vt:i4>
      </vt:variant>
    </vt:vector>
  </HeadingPairs>
  <TitlesOfParts>
    <vt:vector size="152" baseType="lpstr">
      <vt:lpstr>Algerian</vt:lpstr>
      <vt:lpstr>Aptos</vt:lpstr>
      <vt:lpstr>Arial</vt:lpstr>
      <vt:lpstr>Calibri</vt:lpstr>
      <vt:lpstr>Calibri Light</vt:lpstr>
      <vt:lpstr>Roboto</vt:lpstr>
      <vt:lpstr>Segoe Script</vt:lpstr>
      <vt:lpstr>Segoe UI</vt:lpstr>
      <vt:lpstr>Times New Roman</vt:lpstr>
      <vt:lpstr>Office Theme</vt:lpstr>
      <vt:lpstr>1_Office Theme</vt:lpstr>
      <vt:lpstr>2_Office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Student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Design Lab Communications &amp; Documentation Policies (2/2)</vt:lpstr>
      <vt:lpstr>PowerPoint Presentation</vt:lpstr>
      <vt:lpstr>Accountability Step #1</vt:lpstr>
      <vt:lpstr>25 mins - Ice Breaker</vt:lpstr>
      <vt:lpstr>The Process…</vt:lpstr>
      <vt:lpstr>Ice Breaker  JEC 3232 side </vt:lpstr>
      <vt:lpstr>PowerPoint Presentation</vt:lpstr>
      <vt:lpstr>PowerPoint Presentation</vt:lpstr>
      <vt:lpstr>PowerPoint Presentation</vt:lpstr>
      <vt:lpstr>?? min – Syllabus Overview</vt:lpstr>
      <vt:lpstr>25 min – Staff Introductions &amp; Project Launch</vt:lpstr>
      <vt:lpstr>15 min - Meet with Project Engineer</vt:lpstr>
      <vt:lpstr>10 min - Meet with Chief Engineer</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10 min – Design Lab Expectations Horse Race</vt:lpstr>
      <vt:lpstr>Kanna – please implement in FREE Kahoot and show the team</vt:lpstr>
      <vt:lpstr>Action Item / Meeting Prep Categories</vt:lpstr>
      <vt:lpstr>15 min – Group Ideation Process</vt:lpstr>
      <vt:lpstr>Identifying Team Skills</vt:lpstr>
      <vt:lpstr>15 min - Team Skill Assessment</vt:lpstr>
      <vt:lpstr>15 min – Review Project Description</vt:lpstr>
      <vt:lpstr>Engineering Design Process Progression</vt:lpstr>
      <vt:lpstr>15 min - Customer Needs &amp;  Engineering Requirements Generation</vt:lpstr>
      <vt:lpstr>PowerPoint Presentation</vt:lpstr>
      <vt:lpstr>Generating Ideas for Your Needs</vt:lpstr>
      <vt:lpstr>15 min – Group Review of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75 min – Project Work</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2024-08-21T15:21:45Z</dcterms:modified>
</cp:coreProperties>
</file>