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8"/>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0" r:id="rId32"/>
    <p:sldId id="632" r:id="rId33"/>
    <p:sldId id="633"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389" r:id="rId48"/>
    <p:sldId id="614" r:id="rId49"/>
    <p:sldId id="426" r:id="rId50"/>
    <p:sldId id="493" r:id="rId51"/>
    <p:sldId id="557" r:id="rId52"/>
    <p:sldId id="473" r:id="rId53"/>
    <p:sldId id="460" r:id="rId54"/>
    <p:sldId id="592" r:id="rId55"/>
    <p:sldId id="289" r:id="rId56"/>
    <p:sldId id="468" r:id="rId57"/>
    <p:sldId id="469" r:id="rId58"/>
    <p:sldId id="471" r:id="rId59"/>
    <p:sldId id="558" r:id="rId60"/>
    <p:sldId id="329" r:id="rId61"/>
    <p:sldId id="330" r:id="rId62"/>
    <p:sldId id="331" r:id="rId63"/>
    <p:sldId id="522" r:id="rId64"/>
    <p:sldId id="536" r:id="rId65"/>
    <p:sldId id="621" r:id="rId66"/>
    <p:sldId id="546" r:id="rId67"/>
    <p:sldId id="287" r:id="rId68"/>
    <p:sldId id="593" r:id="rId69"/>
    <p:sldId id="340" r:id="rId70"/>
    <p:sldId id="288" r:id="rId71"/>
    <p:sldId id="290" r:id="rId72"/>
    <p:sldId id="565" r:id="rId73"/>
    <p:sldId id="615" r:id="rId74"/>
    <p:sldId id="559" r:id="rId75"/>
    <p:sldId id="393" r:id="rId76"/>
    <p:sldId id="616" r:id="rId77"/>
    <p:sldId id="622" r:id="rId78"/>
    <p:sldId id="293" r:id="rId79"/>
    <p:sldId id="594" r:id="rId80"/>
    <p:sldId id="586" r:id="rId81"/>
    <p:sldId id="587" r:id="rId82"/>
    <p:sldId id="588" r:id="rId83"/>
    <p:sldId id="589" r:id="rId84"/>
    <p:sldId id="590" r:id="rId85"/>
    <p:sldId id="394" r:id="rId86"/>
    <p:sldId id="342" r:id="rId87"/>
    <p:sldId id="618" r:id="rId88"/>
    <p:sldId id="601" r:id="rId89"/>
    <p:sldId id="474" r:id="rId90"/>
    <p:sldId id="583" r:id="rId91"/>
    <p:sldId id="623" r:id="rId92"/>
    <p:sldId id="518" r:id="rId93"/>
    <p:sldId id="595" r:id="rId94"/>
    <p:sldId id="579" r:id="rId95"/>
    <p:sldId id="343" r:id="rId96"/>
    <p:sldId id="344" r:id="rId97"/>
    <p:sldId id="580" r:id="rId98"/>
    <p:sldId id="534" r:id="rId99"/>
    <p:sldId id="550" r:id="rId100"/>
    <p:sldId id="551" r:id="rId101"/>
    <p:sldId id="624" r:id="rId102"/>
    <p:sldId id="298" r:id="rId103"/>
    <p:sldId id="596" r:id="rId104"/>
    <p:sldId id="581" r:id="rId105"/>
    <p:sldId id="446" r:id="rId106"/>
    <p:sldId id="447" r:id="rId107"/>
    <p:sldId id="450" r:id="rId108"/>
    <p:sldId id="602" r:id="rId109"/>
    <p:sldId id="603" r:id="rId110"/>
    <p:sldId id="528" r:id="rId111"/>
    <p:sldId id="625" r:id="rId112"/>
    <p:sldId id="300" r:id="rId113"/>
    <p:sldId id="597" r:id="rId114"/>
    <p:sldId id="382" r:id="rId115"/>
    <p:sldId id="584" r:id="rId116"/>
    <p:sldId id="529" r:id="rId117"/>
    <p:sldId id="626" r:id="rId118"/>
    <p:sldId id="302" r:id="rId119"/>
    <p:sldId id="598" r:id="rId120"/>
    <p:sldId id="585" r:id="rId121"/>
    <p:sldId id="494" r:id="rId122"/>
    <p:sldId id="404" r:id="rId123"/>
    <p:sldId id="495" r:id="rId124"/>
    <p:sldId id="496" r:id="rId125"/>
    <p:sldId id="486" r:id="rId126"/>
    <p:sldId id="530" r:id="rId127"/>
    <p:sldId id="535" r:id="rId128"/>
    <p:sldId id="627" r:id="rId129"/>
    <p:sldId id="304" r:id="rId130"/>
    <p:sldId id="599" r:id="rId131"/>
    <p:sldId id="395" r:id="rId132"/>
    <p:sldId id="619" r:id="rId133"/>
    <p:sldId id="396" r:id="rId134"/>
    <p:sldId id="628" r:id="rId135"/>
    <p:sldId id="562" r:id="rId136"/>
    <p:sldId id="600" r:id="rId137"/>
    <p:sldId id="564" r:id="rId138"/>
    <p:sldId id="568" r:id="rId139"/>
    <p:sldId id="567" r:id="rId140"/>
    <p:sldId id="620" r:id="rId141"/>
    <p:sldId id="482" r:id="rId142"/>
    <p:sldId id="553" r:id="rId143"/>
    <p:sldId id="378" r:id="rId144"/>
    <p:sldId id="350" r:id="rId145"/>
    <p:sldId id="338" r:id="rId146"/>
    <p:sldId id="352" r:id="rId14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55" d="100"/>
          <a:sy n="55" d="100"/>
        </p:scale>
        <p:origin x="1600" y="4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605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commentAuthors" Target="commen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microsoft.com/office/2018/10/relationships/authors" Targe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You will be assessed based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ScaleY="111291" custLinFactNeighborY="-23161"/>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custScaleY="66989" custLinFactNeighborY="91363">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custScaleY="201417"/>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custLinFactNeighborY="91481">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custScaleY="182431"/>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custLinFactNeighborY="80113">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custScaleY="151108"/>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410551" cy="395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95999" y="4933"/>
          <a:ext cx="538707" cy="538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1130706" y="243383"/>
          <a:ext cx="2938722" cy="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 tIns="14407" rIns="14407" bIns="14407"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1130706" y="243383"/>
        <a:ext cx="2938722" cy="91190"/>
      </dsp:txXfrm>
    </dsp:sp>
    <dsp:sp modelId="{75040839-A13D-498C-813C-C0168FF5A893}">
      <dsp:nvSpPr>
        <dsp:cNvPr id="0" name=""/>
        <dsp:cNvSpPr/>
      </dsp:nvSpPr>
      <dsp:spPr>
        <a:xfrm>
          <a:off x="0" y="1319683"/>
          <a:ext cx="4410551"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95999" y="1408067"/>
          <a:ext cx="538707" cy="538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1130706" y="1685576"/>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1130706" y="1685576"/>
        <a:ext cx="2938722" cy="203209"/>
      </dsp:txXfrm>
    </dsp:sp>
    <dsp:sp modelId="{E0FC1C27-66E7-4622-9100-EA7E9F1B4C73}">
      <dsp:nvSpPr>
        <dsp:cNvPr id="0" name=""/>
        <dsp:cNvSpPr/>
      </dsp:nvSpPr>
      <dsp:spPr>
        <a:xfrm>
          <a:off x="0" y="2722817"/>
          <a:ext cx="4410551" cy="64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95999" y="2777505"/>
          <a:ext cx="538707" cy="538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1130706" y="3031913"/>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1130706" y="3031913"/>
        <a:ext cx="2938722" cy="203209"/>
      </dsp:txXfrm>
    </dsp:sp>
    <dsp:sp modelId="{BC7DB535-2CBE-4E2D-89A5-EAFEEC2B8A85}">
      <dsp:nvSpPr>
        <dsp:cNvPr id="0" name=""/>
        <dsp:cNvSpPr/>
      </dsp:nvSpPr>
      <dsp:spPr>
        <a:xfrm>
          <a:off x="0" y="4093159"/>
          <a:ext cx="4410551" cy="536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95999" y="4092255"/>
          <a:ext cx="538707" cy="538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1130706" y="4183865"/>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You will be assessed based on your contribution to the project in terms of technical work, communication skills, documentation, project management and teamwork.</a:t>
          </a:r>
        </a:p>
      </dsp:txBody>
      <dsp:txXfrm>
        <a:off x="1130706" y="4183865"/>
        <a:ext cx="2938722" cy="203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26373" y="171793"/>
          <a:ext cx="411991" cy="411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864738" y="3416"/>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864738" y="3416"/>
        <a:ext cx="4333291" cy="795114"/>
      </dsp:txXfrm>
    </dsp:sp>
    <dsp:sp modelId="{75040839-A13D-498C-813C-C0168FF5A893}">
      <dsp:nvSpPr>
        <dsp:cNvPr id="0" name=""/>
        <dsp:cNvSpPr/>
      </dsp:nvSpPr>
      <dsp:spPr>
        <a:xfrm>
          <a:off x="0" y="997309"/>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26373" y="1165687"/>
          <a:ext cx="411991" cy="411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864738" y="997309"/>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864738" y="997309"/>
        <a:ext cx="4333291" cy="795114"/>
      </dsp:txXfrm>
    </dsp:sp>
    <dsp:sp modelId="{E0FC1C27-66E7-4622-9100-EA7E9F1B4C73}">
      <dsp:nvSpPr>
        <dsp:cNvPr id="0" name=""/>
        <dsp:cNvSpPr/>
      </dsp:nvSpPr>
      <dsp:spPr>
        <a:xfrm>
          <a:off x="0" y="1991203"/>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26373" y="2159580"/>
          <a:ext cx="411991" cy="411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864738" y="1991203"/>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864738" y="1991203"/>
        <a:ext cx="4333291" cy="795114"/>
      </dsp:txXfrm>
    </dsp:sp>
    <dsp:sp modelId="{BC7DB535-2CBE-4E2D-89A5-EAFEEC2B8A85}">
      <dsp:nvSpPr>
        <dsp:cNvPr id="0" name=""/>
        <dsp:cNvSpPr/>
      </dsp:nvSpPr>
      <dsp:spPr>
        <a:xfrm>
          <a:off x="0" y="2985096"/>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26373" y="3153474"/>
          <a:ext cx="411991" cy="411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864738" y="2985096"/>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864738" y="2985096"/>
        <a:ext cx="4333291" cy="795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51</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102</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i.do/event/f77ouqW73dsrUFGwRnjLcp"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43.xml"/><Relationship Id="rId7" Type="http://schemas.openxmlformats.org/officeDocument/2006/relationships/slide" Target="slide9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9.xml"/><Relationship Id="rId11" Type="http://schemas.openxmlformats.org/officeDocument/2006/relationships/slide" Target="slide132.xml"/><Relationship Id="rId5" Type="http://schemas.openxmlformats.org/officeDocument/2006/relationships/slide" Target="slide75.xml"/><Relationship Id="rId10" Type="http://schemas.openxmlformats.org/officeDocument/2006/relationships/slide" Target="slide126.xml"/><Relationship Id="rId4" Type="http://schemas.openxmlformats.org/officeDocument/2006/relationships/slide" Target="slide64.xml"/><Relationship Id="rId9" Type="http://schemas.openxmlformats.org/officeDocument/2006/relationships/slide" Target="slide1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102</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103</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105</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7187224" cy="338554"/>
          </a:xfrm>
          <a:prstGeom prst="rect">
            <a:avLst/>
          </a:prstGeom>
          <a:noFill/>
        </p:spPr>
        <p:txBody>
          <a:bodyPr wrap="none" rtlCol="0">
            <a:spAutoFit/>
          </a:bodyPr>
          <a:lstStyle/>
          <a:p>
            <a:r>
              <a:rPr lang="en-US" sz="16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1" y="3536246"/>
            <a:ext cx="1828800" cy="1828800"/>
          </a:xfrm>
        </p:spPr>
      </p:pic>
      <p:sp>
        <p:nvSpPr>
          <p:cNvPr id="7" name="TextBox 6">
            <a:extLst>
              <a:ext uri="{FF2B5EF4-FFF2-40B4-BE49-F238E27FC236}">
                <a16:creationId xmlns:a16="http://schemas.microsoft.com/office/drawing/2014/main" id="{69B7D9C5-FEEC-B014-83DB-5F396AE72985}"/>
              </a:ext>
            </a:extLst>
          </p:cNvPr>
          <p:cNvSpPr txBox="1"/>
          <p:nvPr/>
        </p:nvSpPr>
        <p:spPr>
          <a:xfrm>
            <a:off x="1929945" y="5562600"/>
            <a:ext cx="5436513" cy="646331"/>
          </a:xfrm>
          <a:prstGeom prst="rect">
            <a:avLst/>
          </a:prstGeom>
          <a:noFill/>
        </p:spPr>
        <p:txBody>
          <a:bodyPr wrap="square">
            <a:spAutoFit/>
          </a:bodyPr>
          <a:lstStyle/>
          <a:p>
            <a:pPr algn="ctr"/>
            <a:r>
              <a:rPr lang="en-US" b="1" dirty="0">
                <a:solidFill>
                  <a:srgbClr val="0000FF"/>
                </a:solidFill>
                <a:hlinkClick r:id="rId3"/>
              </a:rPr>
              <a:t>https://app.sli.do/event/f77ouqW73dsrUFGwRnjLcp</a:t>
            </a:r>
            <a:endParaRPr lang="en-US" b="1" dirty="0">
              <a:solidFill>
                <a:srgbClr val="0000FF"/>
              </a:solidFill>
            </a:endParaRPr>
          </a:p>
          <a:p>
            <a:pPr algn="ctr"/>
            <a:endParaRPr lang="en-US" b="1" dirty="0">
              <a:solidFill>
                <a:srgbClr val="0000FF"/>
              </a:solidFill>
            </a:endParaRPr>
          </a:p>
        </p:txBody>
      </p:sp>
      <p:sp>
        <p:nvSpPr>
          <p:cNvPr id="9" name="TextBox 8">
            <a:extLst>
              <a:ext uri="{FF2B5EF4-FFF2-40B4-BE49-F238E27FC236}">
                <a16:creationId xmlns:a16="http://schemas.microsoft.com/office/drawing/2014/main" id="{28269A14-846C-4C3A-CE00-48B8AC4B1449}"/>
              </a:ext>
            </a:extLst>
          </p:cNvPr>
          <p:cNvSpPr txBox="1"/>
          <p:nvPr/>
        </p:nvSpPr>
        <p:spPr>
          <a:xfrm>
            <a:off x="304801" y="1629670"/>
            <a:ext cx="8686800" cy="464871"/>
          </a:xfrm>
          <a:prstGeom prst="rect">
            <a:avLst/>
          </a:prstGeom>
          <a:noFill/>
        </p:spPr>
        <p:txBody>
          <a:bodyPr wrap="square">
            <a:spAutoFit/>
          </a:bodyPr>
          <a:lstStyle/>
          <a:p>
            <a:pPr algn="ctr">
              <a:lnSpc>
                <a:spcPct val="150000"/>
              </a:lnSpc>
            </a:pPr>
            <a:r>
              <a:rPr lang="en-US" dirty="0">
                <a:highlight>
                  <a:srgbClr val="FFFFFF"/>
                </a:highlight>
                <a:latin typeface="SlidoInter"/>
              </a:rPr>
              <a:t>Share your expectations this capstone course by answering the questions through </a:t>
            </a:r>
            <a:r>
              <a:rPr lang="en-US" dirty="0" err="1">
                <a:highlight>
                  <a:srgbClr val="FFFFFF"/>
                </a:highlight>
                <a:latin typeface="SlidoInter"/>
              </a:rPr>
              <a:t>Slido</a:t>
            </a:r>
            <a:r>
              <a:rPr lang="en-US" dirty="0">
                <a:highlight>
                  <a:srgbClr val="FFFFFF"/>
                </a:highlight>
                <a:latin typeface="SlidoInter"/>
              </a:rPr>
              <a:t>.</a:t>
            </a:r>
          </a:p>
        </p:txBody>
      </p:sp>
      <p:sp>
        <p:nvSpPr>
          <p:cNvPr id="11" name="TextBox 10">
            <a:extLst>
              <a:ext uri="{FF2B5EF4-FFF2-40B4-BE49-F238E27FC236}">
                <a16:creationId xmlns:a16="http://schemas.microsoft.com/office/drawing/2014/main" id="{D8677C7D-6EC1-F2CA-5BEE-392ABB28CAC5}"/>
              </a:ext>
            </a:extLst>
          </p:cNvPr>
          <p:cNvSpPr txBox="1"/>
          <p:nvPr/>
        </p:nvSpPr>
        <p:spPr>
          <a:xfrm>
            <a:off x="1663245" y="2400532"/>
            <a:ext cx="5969913" cy="880369"/>
          </a:xfrm>
          <a:prstGeom prst="rect">
            <a:avLst/>
          </a:prstGeom>
          <a:noFill/>
        </p:spPr>
        <p:txBody>
          <a:bodyPr wrap="square">
            <a:spAutoFit/>
          </a:bodyPr>
          <a:lstStyle/>
          <a:p>
            <a:pPr algn="ctr">
              <a:lnSpc>
                <a:spcPct val="150000"/>
              </a:lnSpc>
            </a:pPr>
            <a:r>
              <a:rPr lang="en-US" b="1" dirty="0">
                <a:highlight>
                  <a:srgbClr val="FFFFFF"/>
                </a:highlight>
                <a:latin typeface="SlidoInter"/>
              </a:rPr>
              <a:t>Join </a:t>
            </a:r>
            <a:r>
              <a:rPr lang="en-US" b="1" u="sng" dirty="0">
                <a:highlight>
                  <a:srgbClr val="FFFFFF"/>
                </a:highlight>
                <a:latin typeface="SlidoInter"/>
                <a:hlinkClick r:id="rId4"/>
              </a:rPr>
              <a:t>Slido.com</a:t>
            </a:r>
            <a:r>
              <a:rPr lang="en-US" b="1" dirty="0">
                <a:highlight>
                  <a:srgbClr val="FFFFFF"/>
                </a:highlight>
                <a:latin typeface="SlidoInter"/>
              </a:rPr>
              <a:t> </a:t>
            </a:r>
            <a:r>
              <a:rPr lang="en-US" dirty="0">
                <a:highlight>
                  <a:srgbClr val="FFFFFF"/>
                </a:highlight>
                <a:latin typeface="SlidoInter"/>
              </a:rPr>
              <a:t>with Code </a:t>
            </a:r>
            <a:r>
              <a:rPr lang="en-US" b="1" u="sng" dirty="0">
                <a:highlight>
                  <a:srgbClr val="FFFFFF"/>
                </a:highlight>
                <a:latin typeface="SlidoInter"/>
              </a:rPr>
              <a:t>#1350435</a:t>
            </a:r>
            <a:r>
              <a:rPr lang="en-US" dirty="0">
                <a:highlight>
                  <a:srgbClr val="FFFFFF"/>
                </a:highlight>
                <a:latin typeface="SlidoInter"/>
              </a:rPr>
              <a:t> and  passcode:</a:t>
            </a:r>
            <a:r>
              <a:rPr lang="en-US" b="1" dirty="0">
                <a:highlight>
                  <a:srgbClr val="FFFFFF"/>
                </a:highlight>
                <a:latin typeface="SlidoInter"/>
              </a:rPr>
              <a:t> x7ohye</a:t>
            </a:r>
          </a:p>
          <a:p>
            <a:pPr algn="ctr">
              <a:lnSpc>
                <a:spcPct val="150000"/>
              </a:lnSpc>
            </a:pPr>
            <a:r>
              <a:rPr lang="en-US" b="1" dirty="0">
                <a:highlight>
                  <a:srgbClr val="FFFFFF"/>
                </a:highlight>
                <a:latin typeface="SlidoInter"/>
              </a:rPr>
              <a:t>(or) using the QR Code below</a:t>
            </a:r>
          </a:p>
        </p:txBody>
      </p:sp>
      <p:sp>
        <p:nvSpPr>
          <p:cNvPr id="3" name="Rectangle 2">
            <a:extLst>
              <a:ext uri="{FF2B5EF4-FFF2-40B4-BE49-F238E27FC236}">
                <a16:creationId xmlns:a16="http://schemas.microsoft.com/office/drawing/2014/main" id="{97D40AC8-6EB9-9239-A23B-05C105BE832D}"/>
              </a:ext>
            </a:extLst>
          </p:cNvPr>
          <p:cNvSpPr/>
          <p:nvPr/>
        </p:nvSpPr>
        <p:spPr>
          <a:xfrm>
            <a:off x="3733801" y="3536246"/>
            <a:ext cx="1828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
        <p:nvSpPr>
          <p:cNvPr id="8" name="Star: 10 Points 7">
            <a:extLst>
              <a:ext uri="{FF2B5EF4-FFF2-40B4-BE49-F238E27FC236}">
                <a16:creationId xmlns:a16="http://schemas.microsoft.com/office/drawing/2014/main" id="{3EAD3620-D5E9-45C0-AB32-E61B0F46082C}"/>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4312264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7DC6DB52-E513-D10C-F656-5D2122608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23" y="2071071"/>
            <a:ext cx="6412154" cy="4421803"/>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CE reflection on Client Meeting #1</a:t>
            </a:r>
          </a:p>
        </p:txBody>
      </p:sp>
      <p:sp>
        <p:nvSpPr>
          <p:cNvPr id="3" name="Content Placeholder 2"/>
          <p:cNvSpPr>
            <a:spLocks noGrp="1"/>
          </p:cNvSpPr>
          <p:nvPr>
            <p:ph idx="1"/>
          </p:nvPr>
        </p:nvSpPr>
        <p:spPr/>
        <p:txBody>
          <a:bodyPr/>
          <a:lstStyle/>
          <a:p>
            <a:r>
              <a:rPr lang="en-US" dirty="0"/>
              <a:t>Feedback on team’s Client meeting</a:t>
            </a:r>
          </a:p>
          <a:p>
            <a:pPr lvl="1"/>
            <a:r>
              <a:rPr lang="en-US" dirty="0"/>
              <a:t>Review based on rubric</a:t>
            </a:r>
          </a:p>
          <a:p>
            <a:pPr lvl="1"/>
            <a:r>
              <a:rPr lang="en-US" dirty="0"/>
              <a:t>Deliverables</a:t>
            </a:r>
          </a:p>
          <a:p>
            <a:pPr lvl="1"/>
            <a:r>
              <a:rPr lang="en-US"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Picture 12" descr="A screenshot of a project&#10;&#10;Description automatically generated">
            <a:extLst>
              <a:ext uri="{FF2B5EF4-FFF2-40B4-BE49-F238E27FC236}">
                <a16:creationId xmlns:a16="http://schemas.microsoft.com/office/drawing/2014/main" id="{D0431AEA-196F-40CC-59AE-BE3731DC8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429" y="1872618"/>
            <a:ext cx="6473142" cy="457977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135</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444632"/>
              </p:ext>
            </p:extLst>
          </p:nvPr>
        </p:nvGraphicFramePr>
        <p:xfrm>
          <a:off x="381000" y="1005329"/>
          <a:ext cx="8382000" cy="525836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p:txBody>
          <a:bodyPr>
            <a:normAutofit fontScale="70000" lnSpcReduction="20000"/>
          </a:bodyPr>
          <a:lstStyle/>
          <a:p>
            <a:pPr marL="0" indent="0">
              <a:buNone/>
            </a:pPr>
            <a:r>
              <a:rPr lang="en-US" dirty="0"/>
              <a:t>Use a laptop or tablet for:</a:t>
            </a:r>
          </a:p>
          <a:p>
            <a:r>
              <a:rPr lang="en-US" dirty="0"/>
              <a:t>Note taking</a:t>
            </a:r>
          </a:p>
          <a:p>
            <a:r>
              <a:rPr lang="en-US" dirty="0"/>
              <a:t>CAD</a:t>
            </a:r>
          </a:p>
          <a:p>
            <a:r>
              <a:rPr lang="en-US" dirty="0"/>
              <a:t>Webex</a:t>
            </a:r>
          </a:p>
          <a:p>
            <a:endParaRPr lang="en-US" dirty="0"/>
          </a:p>
          <a:p>
            <a:pPr marL="0" indent="0">
              <a:buNone/>
            </a:pPr>
            <a:r>
              <a:rPr lang="en-US" dirty="0"/>
              <a:t>Use paper &amp; pencil for</a:t>
            </a:r>
          </a:p>
          <a:p>
            <a:r>
              <a:rPr lang="en-US" dirty="0"/>
              <a:t>Sketching</a:t>
            </a:r>
          </a:p>
          <a:p>
            <a:r>
              <a:rPr lang="en-US" dirty="0"/>
              <a:t>Quick math / calculations</a:t>
            </a:r>
          </a:p>
          <a:p>
            <a:pPr marL="0" indent="0">
              <a:buNone/>
            </a:pPr>
            <a:endParaRPr lang="en-US" dirty="0"/>
          </a:p>
          <a:p>
            <a:pPr marL="0" indent="0">
              <a:buNone/>
            </a:pPr>
            <a:r>
              <a:rPr lang="en-US" dirty="0"/>
              <a:t>Use your phones for:</a:t>
            </a:r>
          </a:p>
          <a:p>
            <a:r>
              <a:rPr lang="en-US" dirty="0"/>
              <a:t>Taking photos of whiteboards</a:t>
            </a:r>
          </a:p>
          <a:p>
            <a:r>
              <a:rPr lang="en-US"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nvPr>
        </p:nvGraphicFramePr>
        <p:xfrm>
          <a:off x="4989195" y="2125266"/>
          <a:ext cx="3968830" cy="3601646"/>
        </p:xfrm>
        <a:graphic>
          <a:graphicData uri="http://schemas.openxmlformats.org/drawingml/2006/table">
            <a:tbl>
              <a:tblPr firstRow="1" firstCol="1" bandRow="1">
                <a:tableStyleId>{5C22544A-7EE6-4342-B048-85BDC9FD1C3A}</a:tableStyleId>
              </a:tblPr>
              <a:tblGrid>
                <a:gridCol w="1988820">
                  <a:extLst>
                    <a:ext uri="{9D8B030D-6E8A-4147-A177-3AD203B41FA5}">
                      <a16:colId xmlns:a16="http://schemas.microsoft.com/office/drawing/2014/main" val="1059800551"/>
                    </a:ext>
                  </a:extLst>
                </a:gridCol>
                <a:gridCol w="1028231">
                  <a:extLst>
                    <a:ext uri="{9D8B030D-6E8A-4147-A177-3AD203B41FA5}">
                      <a16:colId xmlns:a16="http://schemas.microsoft.com/office/drawing/2014/main" val="1846217460"/>
                    </a:ext>
                  </a:extLst>
                </a:gridCol>
                <a:gridCol w="951779">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155402837"/>
              </p:ext>
            </p:extLst>
          </p:nvPr>
        </p:nvGraphicFramePr>
        <p:xfrm>
          <a:off x="347187" y="1690689"/>
          <a:ext cx="4410551"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81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3829188421"/>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579780103"/>
              </p:ext>
            </p:extLst>
          </p:nvPr>
        </p:nvGraphicFramePr>
        <p:xfrm>
          <a:off x="185977" y="2125266"/>
          <a:ext cx="5224222" cy="378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r>
              <a:rPr lang="en-US" dirty="0"/>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4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r>
              <a:rPr lang="en-US">
                <a:solidFill>
                  <a:srgbClr val="FFFFFF"/>
                </a:solidFill>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59</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64</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endParaRPr lang="en-US" dirty="0"/>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Management</a:t>
            </a:r>
          </a:p>
          <a:p>
            <a:pPr lvl="1"/>
            <a:r>
              <a:rPr lang="en-US" sz="2100" dirty="0"/>
              <a:t>Others can reply to post with any corrections or additional information</a:t>
            </a:r>
          </a:p>
          <a:p>
            <a:pPr lvl="1"/>
            <a:r>
              <a:rPr lang="en-US" sz="21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9500</Words>
  <Application>Microsoft Office PowerPoint</Application>
  <PresentationFormat>On-screen Show (4:3)</PresentationFormat>
  <Paragraphs>1534</Paragraphs>
  <Slides>143</Slides>
  <Notes>59</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143</vt:i4>
      </vt:variant>
    </vt:vector>
  </HeadingPairs>
  <TitlesOfParts>
    <vt:vector size="158"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Capstone Course - Overview</vt:lpstr>
      <vt:lpstr>Key elements</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Action Item / Meeting Prep Categories</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2024-08-21T16:01:48Z</dcterms:modified>
</cp:coreProperties>
</file>