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modernComment_22E_B81E38C3.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47"/>
  </p:notesMasterIdLst>
  <p:sldIdLst>
    <p:sldId id="256" r:id="rId5"/>
    <p:sldId id="339" r:id="rId6"/>
    <p:sldId id="415" r:id="rId7"/>
    <p:sldId id="276" r:id="rId8"/>
    <p:sldId id="257" r:id="rId9"/>
    <p:sldId id="490" r:id="rId10"/>
    <p:sldId id="275" r:id="rId11"/>
    <p:sldId id="462" r:id="rId12"/>
    <p:sldId id="463" r:id="rId13"/>
    <p:sldId id="483" r:id="rId14"/>
    <p:sldId id="566" r:id="rId15"/>
    <p:sldId id="629" r:id="rId16"/>
    <p:sldId id="491" r:id="rId17"/>
    <p:sldId id="274" r:id="rId18"/>
    <p:sldId id="464" r:id="rId19"/>
    <p:sldId id="492" r:id="rId20"/>
    <p:sldId id="258" r:id="rId21"/>
    <p:sldId id="400" r:id="rId22"/>
    <p:sldId id="613" r:id="rId23"/>
    <p:sldId id="617" r:id="rId24"/>
    <p:sldId id="265" r:id="rId25"/>
    <p:sldId id="422" r:id="rId26"/>
    <p:sldId id="506" r:id="rId27"/>
    <p:sldId id="547" r:id="rId28"/>
    <p:sldId id="259" r:id="rId29"/>
    <p:sldId id="261" r:id="rId30"/>
    <p:sldId id="260" r:id="rId31"/>
    <p:sldId id="630" r:id="rId32"/>
    <p:sldId id="632" r:id="rId33"/>
    <p:sldId id="633" r:id="rId34"/>
    <p:sldId id="631" r:id="rId35"/>
    <p:sldId id="489" r:id="rId36"/>
    <p:sldId id="423" r:id="rId37"/>
    <p:sldId id="424" r:id="rId38"/>
    <p:sldId id="429" r:id="rId39"/>
    <p:sldId id="292" r:id="rId40"/>
    <p:sldId id="487" r:id="rId41"/>
    <p:sldId id="488" r:id="rId42"/>
    <p:sldId id="578" r:id="rId43"/>
    <p:sldId id="521" r:id="rId44"/>
    <p:sldId id="531" r:id="rId45"/>
    <p:sldId id="554" r:id="rId46"/>
    <p:sldId id="264" r:id="rId47"/>
    <p:sldId id="389" r:id="rId48"/>
    <p:sldId id="614" r:id="rId49"/>
    <p:sldId id="493" r:id="rId50"/>
    <p:sldId id="557" r:id="rId51"/>
    <p:sldId id="473" r:id="rId52"/>
    <p:sldId id="460" r:id="rId53"/>
    <p:sldId id="592" r:id="rId54"/>
    <p:sldId id="289" r:id="rId55"/>
    <p:sldId id="468" r:id="rId56"/>
    <p:sldId id="469" r:id="rId57"/>
    <p:sldId id="471" r:id="rId58"/>
    <p:sldId id="558" r:id="rId59"/>
    <p:sldId id="329" r:id="rId60"/>
    <p:sldId id="330" r:id="rId61"/>
    <p:sldId id="331" r:id="rId62"/>
    <p:sldId id="522" r:id="rId63"/>
    <p:sldId id="536" r:id="rId64"/>
    <p:sldId id="621" r:id="rId65"/>
    <p:sldId id="546" r:id="rId66"/>
    <p:sldId id="287" r:id="rId67"/>
    <p:sldId id="593" r:id="rId68"/>
    <p:sldId id="340" r:id="rId69"/>
    <p:sldId id="288" r:id="rId70"/>
    <p:sldId id="290" r:id="rId71"/>
    <p:sldId id="565" r:id="rId72"/>
    <p:sldId id="615" r:id="rId73"/>
    <p:sldId id="559" r:id="rId74"/>
    <p:sldId id="393" r:id="rId75"/>
    <p:sldId id="616" r:id="rId76"/>
    <p:sldId id="622" r:id="rId77"/>
    <p:sldId id="293" r:id="rId78"/>
    <p:sldId id="594" r:id="rId79"/>
    <p:sldId id="586" r:id="rId80"/>
    <p:sldId id="587" r:id="rId81"/>
    <p:sldId id="588" r:id="rId82"/>
    <p:sldId id="589" r:id="rId83"/>
    <p:sldId id="590" r:id="rId84"/>
    <p:sldId id="394" r:id="rId85"/>
    <p:sldId id="342" r:id="rId86"/>
    <p:sldId id="618" r:id="rId87"/>
    <p:sldId id="601" r:id="rId88"/>
    <p:sldId id="474" r:id="rId89"/>
    <p:sldId id="583" r:id="rId90"/>
    <p:sldId id="623" r:id="rId91"/>
    <p:sldId id="518" r:id="rId92"/>
    <p:sldId id="595" r:id="rId93"/>
    <p:sldId id="579" r:id="rId94"/>
    <p:sldId id="343" r:id="rId95"/>
    <p:sldId id="344" r:id="rId96"/>
    <p:sldId id="580" r:id="rId97"/>
    <p:sldId id="534" r:id="rId98"/>
    <p:sldId id="550" r:id="rId99"/>
    <p:sldId id="551" r:id="rId100"/>
    <p:sldId id="624" r:id="rId101"/>
    <p:sldId id="298" r:id="rId102"/>
    <p:sldId id="596" r:id="rId103"/>
    <p:sldId id="581" r:id="rId104"/>
    <p:sldId id="446" r:id="rId105"/>
    <p:sldId id="447" r:id="rId106"/>
    <p:sldId id="450" r:id="rId107"/>
    <p:sldId id="602" r:id="rId108"/>
    <p:sldId id="603" r:id="rId109"/>
    <p:sldId id="528" r:id="rId110"/>
    <p:sldId id="625" r:id="rId111"/>
    <p:sldId id="300" r:id="rId112"/>
    <p:sldId id="597" r:id="rId113"/>
    <p:sldId id="382" r:id="rId114"/>
    <p:sldId id="584" r:id="rId115"/>
    <p:sldId id="529" r:id="rId116"/>
    <p:sldId id="626" r:id="rId117"/>
    <p:sldId id="302" r:id="rId118"/>
    <p:sldId id="598" r:id="rId119"/>
    <p:sldId id="585" r:id="rId120"/>
    <p:sldId id="494" r:id="rId121"/>
    <p:sldId id="404" r:id="rId122"/>
    <p:sldId id="495" r:id="rId123"/>
    <p:sldId id="496" r:id="rId124"/>
    <p:sldId id="486" r:id="rId125"/>
    <p:sldId id="530" r:id="rId126"/>
    <p:sldId id="535" r:id="rId127"/>
    <p:sldId id="627" r:id="rId128"/>
    <p:sldId id="304" r:id="rId129"/>
    <p:sldId id="599" r:id="rId130"/>
    <p:sldId id="395" r:id="rId131"/>
    <p:sldId id="619" r:id="rId132"/>
    <p:sldId id="396" r:id="rId133"/>
    <p:sldId id="628" r:id="rId134"/>
    <p:sldId id="562" r:id="rId135"/>
    <p:sldId id="600" r:id="rId136"/>
    <p:sldId id="564" r:id="rId137"/>
    <p:sldId id="568" r:id="rId138"/>
    <p:sldId id="567" r:id="rId139"/>
    <p:sldId id="620" r:id="rId140"/>
    <p:sldId id="482" r:id="rId141"/>
    <p:sldId id="553" r:id="rId142"/>
    <p:sldId id="378" r:id="rId143"/>
    <p:sldId id="350" r:id="rId144"/>
    <p:sldId id="338" r:id="rId145"/>
    <p:sldId id="352" r:id="rId14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92877" autoAdjust="0"/>
  </p:normalViewPr>
  <p:slideViewPr>
    <p:cSldViewPr>
      <p:cViewPr varScale="1">
        <p:scale>
          <a:sx n="72" d="100"/>
          <a:sy n="72" d="100"/>
        </p:scale>
        <p:origin x="538" y="67"/>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35088"/>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presProps" Target="presProp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microsoft.com/office/2018/10/relationships/authors" Targe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You will be assessed based on your contribution to the project in terms of technical work, communication skills, documentation, project management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ScaleY="111291" custLinFactNeighborY="-23161"/>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custScaleY="66989" custLinFactNeighborY="91363">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custScaleY="201417"/>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custLinFactNeighborY="91481">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custScaleY="182431"/>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custLinFactNeighborY="80113">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custScaleY="151108"/>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in terms of technical work, communication skills, documentation, project management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410551" cy="3950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95999" y="4933"/>
          <a:ext cx="538707" cy="5381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1130706" y="243383"/>
          <a:ext cx="2938722" cy="91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7" tIns="14407" rIns="14407" bIns="14407"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1130706" y="243383"/>
        <a:ext cx="2938722" cy="91190"/>
      </dsp:txXfrm>
    </dsp:sp>
    <dsp:sp modelId="{75040839-A13D-498C-813C-C0168FF5A893}">
      <dsp:nvSpPr>
        <dsp:cNvPr id="0" name=""/>
        <dsp:cNvSpPr/>
      </dsp:nvSpPr>
      <dsp:spPr>
        <a:xfrm>
          <a:off x="0" y="1319683"/>
          <a:ext cx="4410551" cy="7149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95999" y="1408067"/>
          <a:ext cx="538707" cy="5381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1130706" y="1685576"/>
          <a:ext cx="2938722" cy="203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06" tIns="21506" rIns="21506" bIns="2150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1130706" y="1685576"/>
        <a:ext cx="2938722" cy="203209"/>
      </dsp:txXfrm>
    </dsp:sp>
    <dsp:sp modelId="{E0FC1C27-66E7-4622-9100-EA7E9F1B4C73}">
      <dsp:nvSpPr>
        <dsp:cNvPr id="0" name=""/>
        <dsp:cNvSpPr/>
      </dsp:nvSpPr>
      <dsp:spPr>
        <a:xfrm>
          <a:off x="0" y="2722817"/>
          <a:ext cx="4410551" cy="647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95999" y="2777505"/>
          <a:ext cx="538707" cy="5381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1130706" y="3031913"/>
          <a:ext cx="2938722" cy="203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06" tIns="21506" rIns="21506" bIns="2150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1130706" y="3031913"/>
        <a:ext cx="2938722" cy="203209"/>
      </dsp:txXfrm>
    </dsp:sp>
    <dsp:sp modelId="{BC7DB535-2CBE-4E2D-89A5-EAFEEC2B8A85}">
      <dsp:nvSpPr>
        <dsp:cNvPr id="0" name=""/>
        <dsp:cNvSpPr/>
      </dsp:nvSpPr>
      <dsp:spPr>
        <a:xfrm>
          <a:off x="0" y="4093159"/>
          <a:ext cx="4410551" cy="5363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95999" y="4092255"/>
          <a:ext cx="538707" cy="5381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1130706" y="4183865"/>
          <a:ext cx="2938722" cy="203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06" tIns="21506" rIns="21506" bIns="21506" numCol="1" spcCol="1270" anchor="ctr" anchorCtr="0">
          <a:noAutofit/>
        </a:bodyPr>
        <a:lstStyle/>
        <a:p>
          <a:pPr marL="0" lvl="0" indent="0" algn="l" defTabSz="622300">
            <a:lnSpc>
              <a:spcPct val="100000"/>
            </a:lnSpc>
            <a:spcBef>
              <a:spcPct val="0"/>
            </a:spcBef>
            <a:spcAft>
              <a:spcPct val="35000"/>
            </a:spcAft>
            <a:buNone/>
          </a:pPr>
          <a:r>
            <a:rPr lang="en-US" sz="1400" b="0" kern="1200" dirty="0"/>
            <a:t>You will be assessed based on your contribution to the project in terms of technical work, communication skills, documentation, project management and teamwork.</a:t>
          </a:r>
        </a:p>
      </dsp:txBody>
      <dsp:txXfrm>
        <a:off x="1130706" y="4183865"/>
        <a:ext cx="2938722" cy="2032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5224222" cy="7483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26373" y="171793"/>
          <a:ext cx="411991" cy="411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864738" y="3416"/>
          <a:ext cx="4333291" cy="79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50" tIns="84150" rIns="84150" bIns="84150"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864738" y="3416"/>
        <a:ext cx="4333291" cy="795114"/>
      </dsp:txXfrm>
    </dsp:sp>
    <dsp:sp modelId="{75040839-A13D-498C-813C-C0168FF5A893}">
      <dsp:nvSpPr>
        <dsp:cNvPr id="0" name=""/>
        <dsp:cNvSpPr/>
      </dsp:nvSpPr>
      <dsp:spPr>
        <a:xfrm>
          <a:off x="0" y="997309"/>
          <a:ext cx="5224222" cy="7483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26373" y="1165687"/>
          <a:ext cx="411991" cy="411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864738" y="997309"/>
          <a:ext cx="4333291" cy="79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50" tIns="84150" rIns="84150" bIns="84150"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864738" y="997309"/>
        <a:ext cx="4333291" cy="795114"/>
      </dsp:txXfrm>
    </dsp:sp>
    <dsp:sp modelId="{E0FC1C27-66E7-4622-9100-EA7E9F1B4C73}">
      <dsp:nvSpPr>
        <dsp:cNvPr id="0" name=""/>
        <dsp:cNvSpPr/>
      </dsp:nvSpPr>
      <dsp:spPr>
        <a:xfrm>
          <a:off x="0" y="1991203"/>
          <a:ext cx="5224222" cy="7483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26373" y="2159580"/>
          <a:ext cx="411991" cy="4115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864738" y="1991203"/>
          <a:ext cx="4333291" cy="79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50" tIns="84150" rIns="84150" bIns="84150"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864738" y="1991203"/>
        <a:ext cx="4333291" cy="795114"/>
      </dsp:txXfrm>
    </dsp:sp>
    <dsp:sp modelId="{BC7DB535-2CBE-4E2D-89A5-EAFEEC2B8A85}">
      <dsp:nvSpPr>
        <dsp:cNvPr id="0" name=""/>
        <dsp:cNvSpPr/>
      </dsp:nvSpPr>
      <dsp:spPr>
        <a:xfrm>
          <a:off x="0" y="2985096"/>
          <a:ext cx="5224222" cy="7483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26373" y="3153474"/>
          <a:ext cx="411991" cy="4115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864738" y="2985096"/>
          <a:ext cx="4333291" cy="79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50" tIns="84150" rIns="84150" bIns="84150"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in terms of technical work, communication skills, documentation, project management and teamwork.</a:t>
          </a:r>
        </a:p>
      </dsp:txBody>
      <dsp:txXfrm>
        <a:off x="864738" y="2985096"/>
        <a:ext cx="4333291" cy="7951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198" tIns="47100" rIns="94198" bIns="47100"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198" tIns="47100" rIns="94198" bIns="47100" rtlCol="0"/>
          <a:lstStyle>
            <a:lvl1pPr algn="r">
              <a:defRPr sz="1200"/>
            </a:lvl1pPr>
          </a:lstStyle>
          <a:p>
            <a:fld id="{D0FE861C-486B-4E18-A0E9-A790238A915C}" type="datetimeFigureOut">
              <a:rPr lang="en-US" smtClean="0"/>
              <a:t>8/21/2024</a:t>
            </a:fld>
            <a:endParaRPr lang="en-US" dirty="0"/>
          </a:p>
        </p:txBody>
      </p:sp>
      <p:sp>
        <p:nvSpPr>
          <p:cNvPr id="4" name="Slide Image Placeholder 3"/>
          <p:cNvSpPr>
            <a:spLocks noGrp="1" noRot="1" noChangeAspect="1"/>
          </p:cNvSpPr>
          <p:nvPr>
            <p:ph type="sldImg" idx="2"/>
          </p:nvPr>
        </p:nvSpPr>
        <p:spPr>
          <a:xfrm>
            <a:off x="1203325" y="701675"/>
            <a:ext cx="4695825" cy="3521075"/>
          </a:xfrm>
          <a:prstGeom prst="rect">
            <a:avLst/>
          </a:prstGeom>
          <a:noFill/>
          <a:ln w="12700">
            <a:solidFill>
              <a:prstClr val="black"/>
            </a:solidFill>
          </a:ln>
        </p:spPr>
        <p:txBody>
          <a:bodyPr vert="horz" lIns="94198" tIns="47100" rIns="94198" bIns="47100"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198" tIns="47100" rIns="94198" bIns="471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4198" tIns="47100" rIns="94198" bIns="471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4198" tIns="47100" rIns="94198" bIns="47100"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445010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68</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69</a:t>
            </a:fld>
            <a:endParaRPr lang="en-US" dirty="0"/>
          </a:p>
        </p:txBody>
      </p:sp>
    </p:spTree>
    <p:extLst>
      <p:ext uri="{BB962C8B-B14F-4D97-AF65-F5344CB8AC3E}">
        <p14:creationId xmlns:p14="http://schemas.microsoft.com/office/powerpoint/2010/main" val="673980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73</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90</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100</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101</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116</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138</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2596907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8/21/2024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8/21/2024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8/21/2024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8/21/2024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8/21/2024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8/21/2024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8/21/2024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8/21/2024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8/21/2024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10.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app.sli.do/event/f77ouqW73dsrUFGwRnjLcp"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designlab.eng.rpi.edu/edn/projects/capstone-support-dev/wiki/Reflecting_on_your_New_Project_Plan" TargetMode="Externa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1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40.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8.xml"/><Relationship Id="rId3" Type="http://schemas.openxmlformats.org/officeDocument/2006/relationships/slide" Target="slide43.xml"/><Relationship Id="rId7" Type="http://schemas.openxmlformats.org/officeDocument/2006/relationships/slide" Target="slide98.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8.xml"/><Relationship Id="rId11" Type="http://schemas.openxmlformats.org/officeDocument/2006/relationships/slide" Target="slide131.xml"/><Relationship Id="rId5" Type="http://schemas.openxmlformats.org/officeDocument/2006/relationships/slide" Target="slide74.xml"/><Relationship Id="rId10" Type="http://schemas.openxmlformats.org/officeDocument/2006/relationships/slide" Target="slide125.xml"/><Relationship Id="rId4" Type="http://schemas.openxmlformats.org/officeDocument/2006/relationships/slide" Target="slide63.xml"/><Relationship Id="rId9" Type="http://schemas.openxmlformats.org/officeDocument/2006/relationships/slide" Target="slide1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3.xml"/><Relationship Id="rId7" Type="http://schemas.openxmlformats.org/officeDocument/2006/relationships/image" Target="../media/image2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8.xml"/><Relationship Id="rId7" Type="http://schemas.openxmlformats.org/officeDocument/2006/relationships/image" Target="../media/image21.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3.xml"/><Relationship Id="rId7" Type="http://schemas.openxmlformats.org/officeDocument/2006/relationships/image" Target="../media/image21.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P_wqMm3Eu2vV9AddlFigfpbTnq51wiNo8OvcZnW1cPw/edit#gid=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sp>
        <p:nvSpPr>
          <p:cNvPr id="4" name="Callout: Bent Line with Border and Accent Bar 3">
            <a:extLst>
              <a:ext uri="{FF2B5EF4-FFF2-40B4-BE49-F238E27FC236}">
                <a16:creationId xmlns:a16="http://schemas.microsoft.com/office/drawing/2014/main" id="{70C5B5FF-C716-0EDB-F3A0-562499798C0B}"/>
              </a:ext>
            </a:extLst>
          </p:cNvPr>
          <p:cNvSpPr/>
          <p:nvPr/>
        </p:nvSpPr>
        <p:spPr>
          <a:xfrm>
            <a:off x="6400800" y="4762500"/>
            <a:ext cx="2438400" cy="1752600"/>
          </a:xfrm>
          <a:prstGeom prst="accentBorderCallout2">
            <a:avLst>
              <a:gd name="adj1" fmla="val 18750"/>
              <a:gd name="adj2" fmla="val -8333"/>
              <a:gd name="adj3" fmla="val 18750"/>
              <a:gd name="adj4" fmla="val -16667"/>
              <a:gd name="adj5" fmla="val 54877"/>
              <a:gd name="adj6" fmla="val -526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WARNING</a:t>
            </a:r>
          </a:p>
          <a:p>
            <a:pPr algn="ctr"/>
            <a:r>
              <a:rPr lang="en-US" dirty="0"/>
              <a:t>This whole document is a work in process and in massive flux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4" name="Content Placeholder 13" descr="A screenshot of a chart&#10;&#10;Description automatically generated">
            <a:extLst>
              <a:ext uri="{FF2B5EF4-FFF2-40B4-BE49-F238E27FC236}">
                <a16:creationId xmlns:a16="http://schemas.microsoft.com/office/drawing/2014/main" id="{3A61882B-98DE-23FB-1951-91353174D0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358" y="2097749"/>
            <a:ext cx="7829284" cy="4719144"/>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a:t>
            </a:r>
            <a:endParaRPr lang="en-US" dirty="0"/>
          </a:p>
        </p:txBody>
      </p:sp>
      <p:sp>
        <p:nvSpPr>
          <p:cNvPr id="3" name="Content Placeholder 2"/>
          <p:cNvSpPr>
            <a:spLocks noGrp="1"/>
          </p:cNvSpPr>
          <p:nvPr>
            <p:ph idx="1"/>
          </p:nvPr>
        </p:nvSpPr>
        <p:spPr/>
        <p:txBody>
          <a:bodyPr>
            <a:noAutofit/>
          </a:bodyPr>
          <a:lstStyle/>
          <a:p>
            <a:r>
              <a:rPr lang="en-US" sz="2400" dirty="0"/>
              <a:t>Action Item was to watch one video </a:t>
            </a:r>
            <a:r>
              <a:rPr lang="en-US" sz="1200" dirty="0"/>
              <a:t>(</a:t>
            </a:r>
            <a:r>
              <a:rPr lang="en-US" sz="1200" dirty="0">
                <a:solidFill>
                  <a:prstClr val="black"/>
                </a:solidFill>
              </a:rPr>
              <a:t>Capstone Introduction &amp; Expectations – Part 2)</a:t>
            </a:r>
          </a:p>
          <a:p>
            <a:endParaRPr lang="en-US" sz="1000" dirty="0"/>
          </a:p>
          <a:p>
            <a:r>
              <a:rPr lang="en-US" sz="2400" dirty="0"/>
              <a:t>Why do we document?</a:t>
            </a:r>
          </a:p>
          <a:p>
            <a:r>
              <a:rPr lang="en-US" sz="2400" dirty="0"/>
              <a:t>What do we document?</a:t>
            </a:r>
          </a:p>
          <a:p>
            <a:r>
              <a:rPr lang="en-US" sz="2400" dirty="0"/>
              <a:t>How will you document?</a:t>
            </a:r>
          </a:p>
          <a:p>
            <a:r>
              <a:rPr lang="en-US" sz="2400" dirty="0"/>
              <a:t>How often / when will you document?</a:t>
            </a:r>
          </a:p>
          <a:p>
            <a:r>
              <a:rPr lang="en-US" sz="2400" dirty="0"/>
              <a:t>Must we wait for things to be complete / final to document?</a:t>
            </a:r>
          </a:p>
          <a:p>
            <a:r>
              <a:rPr lang="en-US" sz="2400" dirty="0"/>
              <a:t>Information should be complete before documented?</a:t>
            </a:r>
          </a:p>
          <a:p>
            <a:r>
              <a:rPr lang="en-US" sz="2400" dirty="0"/>
              <a:t>It is necessary to document negative results?</a:t>
            </a:r>
          </a:p>
          <a:p>
            <a:r>
              <a:rPr lang="en-US" sz="2400" dirty="0"/>
              <a:t>Teammates share responsibility with PE/CE to offer technical feedback on EDN posts?</a:t>
            </a:r>
          </a:p>
          <a:p>
            <a:pPr marL="0" indent="0">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101</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102</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104</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r>
              <a:rPr lang="en-US" dirty="0"/>
              <a:t>75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105</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54316"/>
            <a:ext cx="3625187" cy="57150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dirty="0">
                <a:cs typeface="Calibri"/>
              </a:rPr>
              <a:t>Comparisons and decisions should be based on analysis, metrics, and performance 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pic>
        <p:nvPicPr>
          <p:cNvPr id="9" name="Picture 8" descr="A screenshot of a project schedule&#10;&#10;Description automatically generated">
            <a:extLst>
              <a:ext uri="{FF2B5EF4-FFF2-40B4-BE49-F238E27FC236}">
                <a16:creationId xmlns:a16="http://schemas.microsoft.com/office/drawing/2014/main" id="{DDBCC062-A576-CD02-60DF-585BF9622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990" y="1735661"/>
            <a:ext cx="5620019" cy="3847816"/>
          </a:xfrm>
          <a:prstGeom prst="rect">
            <a:avLst/>
          </a:prstGeom>
        </p:spPr>
      </p:pic>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38177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11</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Selection</a:t>
            </a:r>
          </a:p>
        </p:txBody>
      </p:sp>
      <p:sp>
        <p:nvSpPr>
          <p:cNvPr id="3" name="Content Placeholder 2"/>
          <p:cNvSpPr>
            <a:spLocks noGrp="1"/>
          </p:cNvSpPr>
          <p:nvPr>
            <p:ph idx="1"/>
          </p:nvPr>
        </p:nvSpPr>
        <p:spPr/>
        <p:txBody>
          <a:bodyPr>
            <a:normAutofit/>
          </a:bodyPr>
          <a:lstStyle/>
          <a:p>
            <a:r>
              <a:rPr lang="en-US" sz="2800" dirty="0"/>
              <a:t>May want some content here to help explain specifically how we’d like this done</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pPr lvl="2"/>
            <a:r>
              <a:rPr lang="en-US" sz="2100" dirty="0"/>
              <a:t>not gut feelings</a:t>
            </a:r>
          </a:p>
          <a:p>
            <a:pPr lvl="2"/>
            <a:r>
              <a:rPr lang="en-US" sz="2100" dirty="0"/>
              <a:t>not 1’s/0’s or +’ / -’s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117</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3801" y="3536246"/>
            <a:ext cx="1828800" cy="1828800"/>
          </a:xfrm>
        </p:spPr>
      </p:pic>
      <p:sp>
        <p:nvSpPr>
          <p:cNvPr id="7" name="TextBox 6">
            <a:extLst>
              <a:ext uri="{FF2B5EF4-FFF2-40B4-BE49-F238E27FC236}">
                <a16:creationId xmlns:a16="http://schemas.microsoft.com/office/drawing/2014/main" id="{69B7D9C5-FEEC-B014-83DB-5F396AE72985}"/>
              </a:ext>
            </a:extLst>
          </p:cNvPr>
          <p:cNvSpPr txBox="1"/>
          <p:nvPr/>
        </p:nvSpPr>
        <p:spPr>
          <a:xfrm>
            <a:off x="1929945" y="5562600"/>
            <a:ext cx="5436513" cy="646331"/>
          </a:xfrm>
          <a:prstGeom prst="rect">
            <a:avLst/>
          </a:prstGeom>
          <a:noFill/>
        </p:spPr>
        <p:txBody>
          <a:bodyPr wrap="square">
            <a:spAutoFit/>
          </a:bodyPr>
          <a:lstStyle/>
          <a:p>
            <a:pPr algn="ctr"/>
            <a:r>
              <a:rPr lang="en-US" b="1" dirty="0">
                <a:solidFill>
                  <a:srgbClr val="0000FF"/>
                </a:solidFill>
                <a:hlinkClick r:id="rId3"/>
              </a:rPr>
              <a:t>https://app.sli.do/event/f77ouqW73dsrUFGwRnjLcp</a:t>
            </a:r>
            <a:endParaRPr lang="en-US" b="1" dirty="0">
              <a:solidFill>
                <a:srgbClr val="0000FF"/>
              </a:solidFill>
            </a:endParaRPr>
          </a:p>
          <a:p>
            <a:pPr algn="ctr"/>
            <a:endParaRPr lang="en-US" b="1" dirty="0">
              <a:solidFill>
                <a:srgbClr val="0000FF"/>
              </a:solidFill>
            </a:endParaRPr>
          </a:p>
        </p:txBody>
      </p:sp>
      <p:sp>
        <p:nvSpPr>
          <p:cNvPr id="9" name="TextBox 8">
            <a:extLst>
              <a:ext uri="{FF2B5EF4-FFF2-40B4-BE49-F238E27FC236}">
                <a16:creationId xmlns:a16="http://schemas.microsoft.com/office/drawing/2014/main" id="{28269A14-846C-4C3A-CE00-48B8AC4B1449}"/>
              </a:ext>
            </a:extLst>
          </p:cNvPr>
          <p:cNvSpPr txBox="1"/>
          <p:nvPr/>
        </p:nvSpPr>
        <p:spPr>
          <a:xfrm>
            <a:off x="304801" y="1629670"/>
            <a:ext cx="8686800" cy="464871"/>
          </a:xfrm>
          <a:prstGeom prst="rect">
            <a:avLst/>
          </a:prstGeom>
          <a:noFill/>
        </p:spPr>
        <p:txBody>
          <a:bodyPr wrap="square">
            <a:spAutoFit/>
          </a:bodyPr>
          <a:lstStyle/>
          <a:p>
            <a:pPr algn="ctr">
              <a:lnSpc>
                <a:spcPct val="150000"/>
              </a:lnSpc>
            </a:pPr>
            <a:r>
              <a:rPr lang="en-US" dirty="0">
                <a:highlight>
                  <a:srgbClr val="FFFFFF"/>
                </a:highlight>
                <a:latin typeface="SlidoInter"/>
              </a:rPr>
              <a:t>Share your expectations this capstone course by answering the questions through </a:t>
            </a:r>
            <a:r>
              <a:rPr lang="en-US" dirty="0" err="1">
                <a:highlight>
                  <a:srgbClr val="FFFFFF"/>
                </a:highlight>
                <a:latin typeface="SlidoInter"/>
              </a:rPr>
              <a:t>Slido</a:t>
            </a:r>
            <a:r>
              <a:rPr lang="en-US" dirty="0">
                <a:highlight>
                  <a:srgbClr val="FFFFFF"/>
                </a:highlight>
                <a:latin typeface="SlidoInter"/>
              </a:rPr>
              <a:t>.</a:t>
            </a:r>
          </a:p>
        </p:txBody>
      </p:sp>
      <p:sp>
        <p:nvSpPr>
          <p:cNvPr id="11" name="TextBox 10">
            <a:extLst>
              <a:ext uri="{FF2B5EF4-FFF2-40B4-BE49-F238E27FC236}">
                <a16:creationId xmlns:a16="http://schemas.microsoft.com/office/drawing/2014/main" id="{D8677C7D-6EC1-F2CA-5BEE-392ABB28CAC5}"/>
              </a:ext>
            </a:extLst>
          </p:cNvPr>
          <p:cNvSpPr txBox="1"/>
          <p:nvPr/>
        </p:nvSpPr>
        <p:spPr>
          <a:xfrm>
            <a:off x="1663245" y="2400532"/>
            <a:ext cx="5969913" cy="880369"/>
          </a:xfrm>
          <a:prstGeom prst="rect">
            <a:avLst/>
          </a:prstGeom>
          <a:noFill/>
        </p:spPr>
        <p:txBody>
          <a:bodyPr wrap="square">
            <a:spAutoFit/>
          </a:bodyPr>
          <a:lstStyle/>
          <a:p>
            <a:pPr algn="ctr">
              <a:lnSpc>
                <a:spcPct val="150000"/>
              </a:lnSpc>
            </a:pPr>
            <a:r>
              <a:rPr lang="en-US" b="1" dirty="0">
                <a:highlight>
                  <a:srgbClr val="FFFFFF"/>
                </a:highlight>
                <a:latin typeface="SlidoInter"/>
              </a:rPr>
              <a:t>Join </a:t>
            </a:r>
            <a:r>
              <a:rPr lang="en-US" b="1" u="sng" dirty="0">
                <a:highlight>
                  <a:srgbClr val="FFFFFF"/>
                </a:highlight>
                <a:latin typeface="SlidoInter"/>
                <a:hlinkClick r:id="rId4"/>
              </a:rPr>
              <a:t>Slido.com</a:t>
            </a:r>
            <a:r>
              <a:rPr lang="en-US" b="1" dirty="0">
                <a:highlight>
                  <a:srgbClr val="FFFFFF"/>
                </a:highlight>
                <a:latin typeface="SlidoInter"/>
              </a:rPr>
              <a:t> </a:t>
            </a:r>
            <a:r>
              <a:rPr lang="en-US" dirty="0">
                <a:highlight>
                  <a:srgbClr val="FFFFFF"/>
                </a:highlight>
                <a:latin typeface="SlidoInter"/>
              </a:rPr>
              <a:t>with Code </a:t>
            </a:r>
            <a:r>
              <a:rPr lang="en-US" b="1" u="sng" dirty="0">
                <a:highlight>
                  <a:srgbClr val="FFFFFF"/>
                </a:highlight>
                <a:latin typeface="SlidoInter"/>
              </a:rPr>
              <a:t>#1350435</a:t>
            </a:r>
            <a:r>
              <a:rPr lang="en-US" dirty="0">
                <a:highlight>
                  <a:srgbClr val="FFFFFF"/>
                </a:highlight>
                <a:latin typeface="SlidoInter"/>
              </a:rPr>
              <a:t> and  passcode:</a:t>
            </a:r>
            <a:r>
              <a:rPr lang="en-US" b="1" dirty="0">
                <a:highlight>
                  <a:srgbClr val="FFFFFF"/>
                </a:highlight>
                <a:latin typeface="SlidoInter"/>
              </a:rPr>
              <a:t> x7ohye</a:t>
            </a:r>
          </a:p>
          <a:p>
            <a:pPr algn="ctr">
              <a:lnSpc>
                <a:spcPct val="150000"/>
              </a:lnSpc>
            </a:pPr>
            <a:r>
              <a:rPr lang="en-US" b="1" dirty="0">
                <a:highlight>
                  <a:srgbClr val="FFFFFF"/>
                </a:highlight>
                <a:latin typeface="SlidoInter"/>
              </a:rPr>
              <a:t>(or) using the QR Code below</a:t>
            </a:r>
          </a:p>
        </p:txBody>
      </p:sp>
      <p:sp>
        <p:nvSpPr>
          <p:cNvPr id="3" name="Rectangle 2">
            <a:extLst>
              <a:ext uri="{FF2B5EF4-FFF2-40B4-BE49-F238E27FC236}">
                <a16:creationId xmlns:a16="http://schemas.microsoft.com/office/drawing/2014/main" id="{97D40AC8-6EB9-9239-A23B-05C105BE832D}"/>
              </a:ext>
            </a:extLst>
          </p:cNvPr>
          <p:cNvSpPr/>
          <p:nvPr/>
        </p:nvSpPr>
        <p:spPr>
          <a:xfrm>
            <a:off x="3733801" y="3536246"/>
            <a:ext cx="1828800" cy="1828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09820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dirty="0"/>
              <a:t>Take a few minutes to pause and reflect on the Project Plan the Engineering Team just created.</a:t>
            </a:r>
          </a:p>
          <a:p>
            <a:r>
              <a:rPr lang="en-US" dirty="0"/>
              <a:t>Use the prompts on this Wiki page to guide the discussion.</a:t>
            </a:r>
          </a:p>
          <a:p>
            <a:pPr lvl="1"/>
            <a:r>
              <a:rPr lang="en-US" dirty="0">
                <a:hlinkClick r:id="rId2"/>
              </a:rPr>
              <a:t>https://designlab.eng.rpi.edu/edn/projects/capstone-support-dev/wiki/Reflecting_on_your_New_Project_Plan</a:t>
            </a:r>
            <a:r>
              <a:rPr lang="en-US" dirty="0"/>
              <a:t> </a:t>
            </a:r>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121</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Activities of Day 9 &amp; 10</a:t>
            </a:r>
          </a:p>
          <a:p>
            <a:pPr lvl="1"/>
            <a:r>
              <a:rPr lang="en-US" dirty="0">
                <a:cs typeface="Calibri"/>
              </a:rPr>
              <a:t>PE/CE Feedback on the Project Plans created during and after Day 8</a:t>
            </a:r>
          </a:p>
          <a:p>
            <a:pPr lvl="1"/>
            <a:r>
              <a:rPr lang="en-US" dirty="0">
                <a:cs typeface="Calibri"/>
              </a:rPr>
              <a:t>PE/CE Feedback on Needs &amp; Requirement list</a:t>
            </a:r>
          </a:p>
          <a:p>
            <a:pPr lvl="1"/>
            <a:r>
              <a:rPr lang="en-US" dirty="0">
                <a:cs typeface="Calibri"/>
              </a:rPr>
              <a:t>Client Meeting #2 Concept Generation and Selection Update </a:t>
            </a:r>
          </a:p>
          <a:p>
            <a:pPr lvl="1"/>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92500"/>
          </a:bodyPr>
          <a:lstStyle/>
          <a:p>
            <a:r>
              <a:rPr lang="en-US" dirty="0">
                <a:cs typeface="Calibri"/>
              </a:rPr>
              <a:t>Day 9 &amp; 10 also include 60+ mins for team-directed work.</a:t>
            </a:r>
          </a:p>
          <a:p>
            <a:pPr lvl="1"/>
            <a:r>
              <a:rPr lang="en-US" dirty="0">
                <a:cs typeface="Calibri"/>
              </a:rPr>
              <a:t>Efficient team-directed meetings require an Agenda.</a:t>
            </a:r>
          </a:p>
          <a:p>
            <a:pPr lvl="1"/>
            <a:r>
              <a:rPr lang="en-US" dirty="0">
                <a:cs typeface="Calibri"/>
              </a:rPr>
              <a:t>The Agenda should be SMART - Specific, Measurable, Actionable, Relevant, and Time-Oriented</a:t>
            </a:r>
          </a:p>
          <a:p>
            <a:pPr lvl="1"/>
            <a:r>
              <a:rPr lang="en-US" dirty="0">
                <a:cs typeface="Calibri"/>
              </a:rPr>
              <a:t>Agendas should be posted to your white board before starting the meeting</a:t>
            </a:r>
          </a:p>
          <a:p>
            <a:pPr lvl="2"/>
            <a:r>
              <a:rPr lang="en-US" dirty="0">
                <a:cs typeface="Calibri"/>
              </a:rPr>
              <a:t>Pro Forma Agenda posted on Capstone Support: </a:t>
            </a:r>
            <a:r>
              <a:rPr lang="en-US" dirty="0">
                <a:cs typeface="Calibri"/>
                <a:hlinkClick r:id="rId2"/>
              </a:rPr>
              <a:t>https://designlab.eng.rpi.edu/edn/projects/capstone-support-dev/wiki/Pro_Forma_Meeting_Agenda</a:t>
            </a:r>
            <a:r>
              <a:rPr lang="en-US" dirty="0">
                <a:cs typeface="Calibri"/>
              </a:rPr>
              <a:t> </a:t>
            </a:r>
            <a:endParaRPr lang="en-US" sz="2800"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tar: 10 Points 5">
            <a:extLst>
              <a:ext uri="{FF2B5EF4-FFF2-40B4-BE49-F238E27FC236}">
                <a16:creationId xmlns:a16="http://schemas.microsoft.com/office/drawing/2014/main" id="{4608D842-7A28-4BAC-B292-0A73E3105864}"/>
              </a:ext>
            </a:extLst>
          </p:cNvPr>
          <p:cNvSpPr/>
          <p:nvPr/>
        </p:nvSpPr>
        <p:spPr>
          <a:xfrm>
            <a:off x="7810500" y="47244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324692939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Follow Team created Agenda</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and post minutes to EDN</a:t>
            </a:r>
          </a:p>
          <a:p>
            <a:pPr lvl="1"/>
            <a:r>
              <a:rPr lang="en-US" dirty="0"/>
              <a:t>This should be done for EVERY on-site and off-site meeting. </a:t>
            </a:r>
          </a:p>
          <a:p>
            <a:pPr lvl="1"/>
            <a:r>
              <a:rPr lang="en-US"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127</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CE reflection on Client Meeting #1</a:t>
            </a:r>
          </a:p>
        </p:txBody>
      </p:sp>
      <p:sp>
        <p:nvSpPr>
          <p:cNvPr id="3" name="Content Placeholder 2"/>
          <p:cNvSpPr>
            <a:spLocks noGrp="1"/>
          </p:cNvSpPr>
          <p:nvPr>
            <p:ph idx="1"/>
          </p:nvPr>
        </p:nvSpPr>
        <p:spPr/>
        <p:txBody>
          <a:bodyPr/>
          <a:lstStyle/>
          <a:p>
            <a:r>
              <a:rPr lang="en-US" dirty="0"/>
              <a:t>Feedback on team’s Client meeting</a:t>
            </a:r>
          </a:p>
          <a:p>
            <a:pPr lvl="1"/>
            <a:r>
              <a:rPr lang="en-US" dirty="0"/>
              <a:t>Review based on rubric</a:t>
            </a:r>
          </a:p>
          <a:p>
            <a:pPr lvl="1"/>
            <a:r>
              <a:rPr lang="en-US" dirty="0"/>
              <a:t>Deliverables</a:t>
            </a:r>
          </a:p>
          <a:p>
            <a:pPr lvl="1"/>
            <a:r>
              <a:rPr lang="en-US"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128</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team members?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134</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135</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138</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139</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67444632"/>
              </p:ext>
            </p:extLst>
          </p:nvPr>
        </p:nvGraphicFramePr>
        <p:xfrm>
          <a:off x="381000" y="1005329"/>
          <a:ext cx="8382000" cy="525836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141</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9610437"/>
              </p:ext>
            </p:extLst>
          </p:nvPr>
        </p:nvGraphicFramePr>
        <p:xfrm>
          <a:off x="381000" y="1143000"/>
          <a:ext cx="8382000" cy="456533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142</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p:txBody>
          <a:bodyPr>
            <a:normAutofit fontScale="70000" lnSpcReduction="20000"/>
          </a:bodyPr>
          <a:lstStyle/>
          <a:p>
            <a:pPr marL="0" indent="0">
              <a:buNone/>
            </a:pPr>
            <a:r>
              <a:rPr lang="en-US" dirty="0"/>
              <a:t>Use a laptop or tablet for:</a:t>
            </a:r>
          </a:p>
          <a:p>
            <a:r>
              <a:rPr lang="en-US" dirty="0"/>
              <a:t>Note taking</a:t>
            </a:r>
          </a:p>
          <a:p>
            <a:r>
              <a:rPr lang="en-US" dirty="0"/>
              <a:t>CAD</a:t>
            </a:r>
          </a:p>
          <a:p>
            <a:r>
              <a:rPr lang="en-US" dirty="0"/>
              <a:t>Webex</a:t>
            </a:r>
          </a:p>
          <a:p>
            <a:endParaRPr lang="en-US" dirty="0"/>
          </a:p>
          <a:p>
            <a:pPr marL="0" indent="0">
              <a:buNone/>
            </a:pPr>
            <a:r>
              <a:rPr lang="en-US" dirty="0"/>
              <a:t>Use paper &amp; pencil for</a:t>
            </a:r>
          </a:p>
          <a:p>
            <a:r>
              <a:rPr lang="en-US" dirty="0"/>
              <a:t>Sketching</a:t>
            </a:r>
          </a:p>
          <a:p>
            <a:r>
              <a:rPr lang="en-US" dirty="0"/>
              <a:t>Quick math / calculations</a:t>
            </a:r>
          </a:p>
          <a:p>
            <a:pPr marL="0" indent="0">
              <a:buNone/>
            </a:pPr>
            <a:endParaRPr lang="en-US" dirty="0"/>
          </a:p>
          <a:p>
            <a:pPr marL="0" indent="0">
              <a:buNone/>
            </a:pPr>
            <a:r>
              <a:rPr lang="en-US" dirty="0"/>
              <a:t>Use your phones for:</a:t>
            </a:r>
          </a:p>
          <a:p>
            <a:r>
              <a:rPr lang="en-US" dirty="0"/>
              <a:t>Taking photos of whiteboards</a:t>
            </a:r>
          </a:p>
          <a:p>
            <a:r>
              <a:rPr lang="en-US"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20</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 on Sponsorship Agreement and Confidentiality</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21</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a:t>
            </a:r>
            <a:r>
              <a:rPr lang="en-US" sz="2200" dirty="0" err="1"/>
              <a:t>Slido</a:t>
            </a:r>
            <a:r>
              <a:rPr lang="en-US" sz="2200" dirty="0"/>
              <a:t>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23</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r>
              <a:rPr lang="en-US" dirty="0"/>
              <a:t>Capstone Course - Overview</a:t>
            </a:r>
          </a:p>
        </p:txBody>
      </p:sp>
      <p:graphicFrame>
        <p:nvGraphicFramePr>
          <p:cNvPr id="4" name="Content Placeholder 3">
            <a:extLst>
              <a:ext uri="{FF2B5EF4-FFF2-40B4-BE49-F238E27FC236}">
                <a16:creationId xmlns:a16="http://schemas.microsoft.com/office/drawing/2014/main" id="{2BE8B02A-8763-B960-61B4-D6A640D22085}"/>
              </a:ext>
            </a:extLst>
          </p:cNvPr>
          <p:cNvGraphicFramePr>
            <a:graphicFrameLocks noGrp="1"/>
          </p:cNvGraphicFramePr>
          <p:nvPr>
            <p:ph idx="1"/>
          </p:nvPr>
        </p:nvGraphicFramePr>
        <p:xfrm>
          <a:off x="4989195" y="2125266"/>
          <a:ext cx="3968830" cy="3601646"/>
        </p:xfrm>
        <a:graphic>
          <a:graphicData uri="http://schemas.openxmlformats.org/drawingml/2006/table">
            <a:tbl>
              <a:tblPr firstRow="1" firstCol="1" bandRow="1">
                <a:tableStyleId>{5C22544A-7EE6-4342-B048-85BDC9FD1C3A}</a:tableStyleId>
              </a:tblPr>
              <a:tblGrid>
                <a:gridCol w="1988820">
                  <a:extLst>
                    <a:ext uri="{9D8B030D-6E8A-4147-A177-3AD203B41FA5}">
                      <a16:colId xmlns:a16="http://schemas.microsoft.com/office/drawing/2014/main" val="1059800551"/>
                    </a:ext>
                  </a:extLst>
                </a:gridCol>
                <a:gridCol w="1028231">
                  <a:extLst>
                    <a:ext uri="{9D8B030D-6E8A-4147-A177-3AD203B41FA5}">
                      <a16:colId xmlns:a16="http://schemas.microsoft.com/office/drawing/2014/main" val="1846217460"/>
                    </a:ext>
                  </a:extLst>
                </a:gridCol>
                <a:gridCol w="951779">
                  <a:extLst>
                    <a:ext uri="{9D8B030D-6E8A-4147-A177-3AD203B41FA5}">
                      <a16:colId xmlns:a16="http://schemas.microsoft.com/office/drawing/2014/main" val="2738091674"/>
                    </a:ext>
                  </a:extLst>
                </a:gridCol>
              </a:tblGrid>
              <a:tr h="466724">
                <a:tc>
                  <a:txBody>
                    <a:bodyPr/>
                    <a:lstStyle/>
                    <a:p>
                      <a:pPr marL="0" marR="0" algn="ctr">
                        <a:spcBef>
                          <a:spcPts val="0"/>
                        </a:spcBef>
                        <a:spcAft>
                          <a:spcPts val="0"/>
                        </a:spcAft>
                      </a:pPr>
                      <a:r>
                        <a:rPr lang="en-US" sz="900" dirty="0">
                          <a:solidFill>
                            <a:schemeClr val="bg1"/>
                          </a:solidFill>
                          <a:effectLst/>
                        </a:rPr>
                        <a:t>Deliverables</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Level of Assessment</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 of Final Grade</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669386893"/>
                  </a:ext>
                </a:extLst>
              </a:tr>
              <a:tr h="183329">
                <a:tc>
                  <a:txBody>
                    <a:bodyPr/>
                    <a:lstStyle/>
                    <a:p>
                      <a:pPr marL="0" marR="0">
                        <a:spcBef>
                          <a:spcPts val="0"/>
                        </a:spcBef>
                        <a:spcAft>
                          <a:spcPts val="0"/>
                        </a:spcAft>
                      </a:pPr>
                      <a:r>
                        <a:rPr lang="en-US" sz="900" dirty="0">
                          <a:solidFill>
                            <a:schemeClr val="bg1"/>
                          </a:solidFill>
                          <a:effectLst/>
                        </a:rPr>
                        <a:t>Technical Progress #1</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69617809"/>
                  </a:ext>
                </a:extLst>
              </a:tr>
              <a:tr h="183329">
                <a:tc>
                  <a:txBody>
                    <a:bodyPr/>
                    <a:lstStyle/>
                    <a:p>
                      <a:pPr marL="0" marR="0">
                        <a:spcBef>
                          <a:spcPts val="0"/>
                        </a:spcBef>
                        <a:spcAft>
                          <a:spcPts val="0"/>
                        </a:spcAft>
                      </a:pPr>
                      <a:r>
                        <a:rPr lang="en-US" sz="900">
                          <a:solidFill>
                            <a:schemeClr val="bg1"/>
                          </a:solidFill>
                          <a:effectLst/>
                        </a:rPr>
                        <a:t>Project Statement and Objectives</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728103288"/>
                  </a:ext>
                </a:extLst>
              </a:tr>
              <a:tr h="183329">
                <a:tc>
                  <a:txBody>
                    <a:bodyPr/>
                    <a:lstStyle/>
                    <a:p>
                      <a:pPr marL="0" marR="0">
                        <a:spcBef>
                          <a:spcPts val="0"/>
                        </a:spcBef>
                        <a:spcAft>
                          <a:spcPts val="0"/>
                        </a:spcAft>
                      </a:pPr>
                      <a:r>
                        <a:rPr lang="en-US" sz="900" dirty="0">
                          <a:solidFill>
                            <a:schemeClr val="bg1"/>
                          </a:solidFill>
                          <a:effectLst/>
                        </a:rPr>
                        <a:t>Technical Memo</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384519016"/>
                  </a:ext>
                </a:extLst>
              </a:tr>
              <a:tr h="183329">
                <a:tc rowSpan="2">
                  <a:txBody>
                    <a:bodyPr/>
                    <a:lstStyle/>
                    <a:p>
                      <a:pPr marL="0" marR="0">
                        <a:spcBef>
                          <a:spcPts val="0"/>
                        </a:spcBef>
                        <a:spcAft>
                          <a:spcPts val="0"/>
                        </a:spcAft>
                      </a:pPr>
                      <a:r>
                        <a:rPr lang="en-US" sz="900" dirty="0">
                          <a:solidFill>
                            <a:schemeClr val="tx1"/>
                          </a:solidFill>
                          <a:effectLst/>
                        </a:rPr>
                        <a:t>Board of Director Review - PPT Oral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1556033858"/>
                  </a:ext>
                </a:extLst>
              </a:tr>
              <a:tr h="183329">
                <a:tc vMerge="1">
                  <a:txBody>
                    <a:bodyPr/>
                    <a:lstStyle/>
                    <a:p>
                      <a:endParaRPr lang="en-US"/>
                    </a:p>
                  </a:txBody>
                  <a:tcP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532336419"/>
                  </a:ext>
                </a:extLst>
              </a:tr>
              <a:tr h="366657">
                <a:tc>
                  <a:txBody>
                    <a:bodyPr/>
                    <a:lstStyle/>
                    <a:p>
                      <a:pPr marL="0" marR="0">
                        <a:spcBef>
                          <a:spcPts val="0"/>
                        </a:spcBef>
                        <a:spcAft>
                          <a:spcPts val="0"/>
                        </a:spcAft>
                      </a:pPr>
                      <a:r>
                        <a:rPr lang="en-US" sz="900" dirty="0">
                          <a:solidFill>
                            <a:schemeClr val="bg1"/>
                          </a:solidFill>
                          <a:effectLst/>
                        </a:rPr>
                        <a:t>Technical Progress and Project Mgmt. #2</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062077237"/>
                  </a:ext>
                </a:extLst>
              </a:tr>
              <a:tr h="183329">
                <a:tc>
                  <a:txBody>
                    <a:bodyPr/>
                    <a:lstStyle/>
                    <a:p>
                      <a:pPr marL="0" marR="0">
                        <a:spcBef>
                          <a:spcPts val="0"/>
                        </a:spcBef>
                        <a:spcAft>
                          <a:spcPts val="0"/>
                        </a:spcAft>
                      </a:pPr>
                      <a:r>
                        <a:rPr lang="en-US" sz="900">
                          <a:solidFill>
                            <a:schemeClr val="bg1"/>
                          </a:solidFill>
                          <a:effectLst/>
                        </a:rPr>
                        <a:t>Client Meeting #2</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751482681"/>
                  </a:ext>
                </a:extLst>
              </a:tr>
              <a:tr h="183329">
                <a:tc>
                  <a:txBody>
                    <a:bodyPr/>
                    <a:lstStyle/>
                    <a:p>
                      <a:pPr marL="0" marR="0">
                        <a:spcBef>
                          <a:spcPts val="0"/>
                        </a:spcBef>
                        <a:spcAft>
                          <a:spcPts val="0"/>
                        </a:spcAft>
                      </a:pPr>
                      <a:r>
                        <a:rPr lang="en-US" sz="900" dirty="0">
                          <a:solidFill>
                            <a:schemeClr val="bg1"/>
                          </a:solidFill>
                          <a:effectLst/>
                        </a:rPr>
                        <a:t>Client Meeting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887581802"/>
                  </a:ext>
                </a:extLst>
              </a:tr>
              <a:tr h="366657">
                <a:tc>
                  <a:txBody>
                    <a:bodyPr/>
                    <a:lstStyle/>
                    <a:p>
                      <a:pPr marL="0" marR="0">
                        <a:spcBef>
                          <a:spcPts val="0"/>
                        </a:spcBef>
                        <a:spcAft>
                          <a:spcPts val="0"/>
                        </a:spcAft>
                      </a:pPr>
                      <a:r>
                        <a:rPr lang="en-US" sz="900" dirty="0">
                          <a:solidFill>
                            <a:schemeClr val="bg1"/>
                          </a:solidFill>
                          <a:effectLst/>
                        </a:rPr>
                        <a:t>Technical Progress and Project Mgmt.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897231828"/>
                  </a:ext>
                </a:extLst>
              </a:tr>
              <a:tr h="183329">
                <a:tc>
                  <a:txBody>
                    <a:bodyPr/>
                    <a:lstStyle/>
                    <a:p>
                      <a:pPr marL="0" marR="0">
                        <a:spcBef>
                          <a:spcPts val="0"/>
                        </a:spcBef>
                        <a:spcAft>
                          <a:spcPts val="0"/>
                        </a:spcAft>
                      </a:pPr>
                      <a:r>
                        <a:rPr lang="en-US" sz="900" dirty="0">
                          <a:solidFill>
                            <a:schemeClr val="tx1"/>
                          </a:solidFill>
                          <a:effectLst/>
                        </a:rPr>
                        <a:t>Final Design Report</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944461950"/>
                  </a:ext>
                </a:extLst>
              </a:tr>
              <a:tr h="183329">
                <a:tc>
                  <a:txBody>
                    <a:bodyPr/>
                    <a:lstStyle/>
                    <a:p>
                      <a:pPr marL="0" marR="0">
                        <a:spcBef>
                          <a:spcPts val="0"/>
                        </a:spcBef>
                        <a:spcAft>
                          <a:spcPts val="0"/>
                        </a:spcAft>
                      </a:pPr>
                      <a:r>
                        <a:rPr lang="en-US" sz="900" dirty="0">
                          <a:solidFill>
                            <a:schemeClr val="bg1"/>
                          </a:solidFill>
                          <a:effectLst/>
                        </a:rPr>
                        <a:t>Final Poster</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5504175"/>
                  </a:ext>
                </a:extLst>
              </a:tr>
              <a:tr h="366657">
                <a:tc>
                  <a:txBody>
                    <a:bodyPr/>
                    <a:lstStyle/>
                    <a:p>
                      <a:pPr marL="0" marR="0">
                        <a:spcBef>
                          <a:spcPts val="0"/>
                        </a:spcBef>
                        <a:spcAft>
                          <a:spcPts val="0"/>
                        </a:spcAft>
                      </a:pPr>
                      <a:r>
                        <a:rPr lang="en-US" sz="900" dirty="0">
                          <a:solidFill>
                            <a:schemeClr val="bg1"/>
                          </a:solidFill>
                          <a:effectLst/>
                        </a:rPr>
                        <a:t>Technical Progress and Project Mgmt. #4</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997938729"/>
                  </a:ext>
                </a:extLst>
              </a:tr>
              <a:tr h="183329">
                <a:tc>
                  <a:txBody>
                    <a:bodyPr/>
                    <a:lstStyle/>
                    <a:p>
                      <a:pPr marL="0" marR="0">
                        <a:spcBef>
                          <a:spcPts val="0"/>
                        </a:spcBef>
                        <a:spcAft>
                          <a:spcPts val="0"/>
                        </a:spcAft>
                      </a:pPr>
                      <a:r>
                        <a:rPr lang="en-US" sz="900" dirty="0">
                          <a:solidFill>
                            <a:schemeClr val="tx1"/>
                          </a:solidFill>
                          <a:effectLst/>
                        </a:rPr>
                        <a:t>Final Design Review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dirty="0">
                          <a:solidFill>
                            <a:schemeClr val="tx1"/>
                          </a:solidFill>
                          <a:effectLst/>
                        </a:rPr>
                        <a:t>Team</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027665591"/>
                  </a:ext>
                </a:extLst>
              </a:tr>
              <a:tr h="201661">
                <a:tc>
                  <a:txBody>
                    <a:bodyPr/>
                    <a:lstStyle/>
                    <a:p>
                      <a:endParaRPr lang="en-US" sz="900" dirty="0">
                        <a:solidFill>
                          <a:schemeClr val="bg1"/>
                        </a:solidFill>
                        <a:effectLst/>
                        <a:latin typeface="Calibri" panose="020F0502020204030204" pitchFamily="34" charset="0"/>
                        <a:cs typeface="Latha" panose="020B0604020202020204" pitchFamily="34" charset="0"/>
                      </a:endParaRPr>
                    </a:p>
                  </a:txBody>
                  <a:tcPr marL="51435" marR="51435" marT="0" marB="0" anchor="b"/>
                </a:tc>
                <a:tc>
                  <a:txBody>
                    <a:bodyPr/>
                    <a:lstStyle/>
                    <a:p>
                      <a:pPr marL="0" marR="0">
                        <a:spcBef>
                          <a:spcPts val="0"/>
                        </a:spcBef>
                        <a:spcAft>
                          <a:spcPts val="0"/>
                        </a:spcAft>
                      </a:pPr>
                      <a:r>
                        <a:rPr lang="en-US" sz="900">
                          <a:solidFill>
                            <a:schemeClr val="tx1"/>
                          </a:solidFill>
                          <a:effectLst/>
                        </a:rPr>
                        <a:t>Total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100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b"/>
                </a:tc>
                <a:extLst>
                  <a:ext uri="{0D108BD9-81ED-4DB2-BD59-A6C34878D82A}">
                    <a16:rowId xmlns:a16="http://schemas.microsoft.com/office/drawing/2014/main" val="3906388219"/>
                  </a:ext>
                </a:extLst>
              </a:tr>
            </a:tbl>
          </a:graphicData>
        </a:graphic>
      </p:graphicFrame>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4155402837"/>
              </p:ext>
            </p:extLst>
          </p:nvPr>
        </p:nvGraphicFramePr>
        <p:xfrm>
          <a:off x="347187" y="1690689"/>
          <a:ext cx="4410551" cy="5167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7819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r>
              <a:rPr lang="en-US" dirty="0"/>
              <a:t>Capstone Course - Overview</a:t>
            </a:r>
          </a:p>
        </p:txBody>
      </p:sp>
      <p:graphicFrame>
        <p:nvGraphicFramePr>
          <p:cNvPr id="4" name="Content Placeholder 3">
            <a:extLst>
              <a:ext uri="{FF2B5EF4-FFF2-40B4-BE49-F238E27FC236}">
                <a16:creationId xmlns:a16="http://schemas.microsoft.com/office/drawing/2014/main" id="{2BE8B02A-8763-B960-61B4-D6A640D22085}"/>
              </a:ext>
            </a:extLst>
          </p:cNvPr>
          <p:cNvGraphicFramePr>
            <a:graphicFrameLocks noGrp="1"/>
          </p:cNvGraphicFramePr>
          <p:nvPr>
            <p:ph idx="1"/>
            <p:extLst>
              <p:ext uri="{D42A27DB-BD31-4B8C-83A1-F6EECF244321}">
                <p14:modId xmlns:p14="http://schemas.microsoft.com/office/powerpoint/2010/main" val="3829188421"/>
              </p:ext>
            </p:extLst>
          </p:nvPr>
        </p:nvGraphicFramePr>
        <p:xfrm>
          <a:off x="5562600" y="2125266"/>
          <a:ext cx="3429001" cy="3783628"/>
        </p:xfrm>
        <a:graphic>
          <a:graphicData uri="http://schemas.openxmlformats.org/drawingml/2006/table">
            <a:tbl>
              <a:tblPr firstRow="1" firstCol="1" bandRow="1">
                <a:tableStyleId>{5C22544A-7EE6-4342-B048-85BDC9FD1C3A}</a:tableStyleId>
              </a:tblPr>
              <a:tblGrid>
                <a:gridCol w="1777850">
                  <a:extLst>
                    <a:ext uri="{9D8B030D-6E8A-4147-A177-3AD203B41FA5}">
                      <a16:colId xmlns:a16="http://schemas.microsoft.com/office/drawing/2014/main" val="1059800551"/>
                    </a:ext>
                  </a:extLst>
                </a:gridCol>
                <a:gridCol w="919158">
                  <a:extLst>
                    <a:ext uri="{9D8B030D-6E8A-4147-A177-3AD203B41FA5}">
                      <a16:colId xmlns:a16="http://schemas.microsoft.com/office/drawing/2014/main" val="1846217460"/>
                    </a:ext>
                  </a:extLst>
                </a:gridCol>
                <a:gridCol w="731993">
                  <a:extLst>
                    <a:ext uri="{9D8B030D-6E8A-4147-A177-3AD203B41FA5}">
                      <a16:colId xmlns:a16="http://schemas.microsoft.com/office/drawing/2014/main" val="2738091674"/>
                    </a:ext>
                  </a:extLst>
                </a:gridCol>
              </a:tblGrid>
              <a:tr h="466724">
                <a:tc>
                  <a:txBody>
                    <a:bodyPr/>
                    <a:lstStyle/>
                    <a:p>
                      <a:pPr marL="0" marR="0" algn="ctr">
                        <a:spcBef>
                          <a:spcPts val="0"/>
                        </a:spcBef>
                        <a:spcAft>
                          <a:spcPts val="0"/>
                        </a:spcAft>
                      </a:pPr>
                      <a:r>
                        <a:rPr lang="en-US" sz="900" dirty="0">
                          <a:solidFill>
                            <a:schemeClr val="bg1"/>
                          </a:solidFill>
                          <a:effectLst/>
                        </a:rPr>
                        <a:t>Deliverables</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Level of Assessment</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 of Final Grade</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669386893"/>
                  </a:ext>
                </a:extLst>
              </a:tr>
              <a:tr h="183329">
                <a:tc>
                  <a:txBody>
                    <a:bodyPr/>
                    <a:lstStyle/>
                    <a:p>
                      <a:pPr marL="0" marR="0">
                        <a:spcBef>
                          <a:spcPts val="0"/>
                        </a:spcBef>
                        <a:spcAft>
                          <a:spcPts val="0"/>
                        </a:spcAft>
                      </a:pPr>
                      <a:r>
                        <a:rPr lang="en-US" sz="900" dirty="0">
                          <a:solidFill>
                            <a:schemeClr val="bg1"/>
                          </a:solidFill>
                          <a:effectLst/>
                        </a:rPr>
                        <a:t>Technical Progress #1</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69617809"/>
                  </a:ext>
                </a:extLst>
              </a:tr>
              <a:tr h="183329">
                <a:tc>
                  <a:txBody>
                    <a:bodyPr/>
                    <a:lstStyle/>
                    <a:p>
                      <a:pPr marL="0" marR="0">
                        <a:spcBef>
                          <a:spcPts val="0"/>
                        </a:spcBef>
                        <a:spcAft>
                          <a:spcPts val="0"/>
                        </a:spcAft>
                      </a:pPr>
                      <a:r>
                        <a:rPr lang="en-US" sz="900">
                          <a:solidFill>
                            <a:schemeClr val="bg1"/>
                          </a:solidFill>
                          <a:effectLst/>
                        </a:rPr>
                        <a:t>Project Statement and Objectives</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728103288"/>
                  </a:ext>
                </a:extLst>
              </a:tr>
              <a:tr h="183329">
                <a:tc>
                  <a:txBody>
                    <a:bodyPr/>
                    <a:lstStyle/>
                    <a:p>
                      <a:pPr marL="0" marR="0">
                        <a:spcBef>
                          <a:spcPts val="0"/>
                        </a:spcBef>
                        <a:spcAft>
                          <a:spcPts val="0"/>
                        </a:spcAft>
                      </a:pPr>
                      <a:r>
                        <a:rPr lang="en-US" sz="900" dirty="0">
                          <a:solidFill>
                            <a:schemeClr val="bg1"/>
                          </a:solidFill>
                          <a:effectLst/>
                        </a:rPr>
                        <a:t>Technical Memo</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384519016"/>
                  </a:ext>
                </a:extLst>
              </a:tr>
              <a:tr h="183329">
                <a:tc rowSpan="2">
                  <a:txBody>
                    <a:bodyPr/>
                    <a:lstStyle/>
                    <a:p>
                      <a:pPr marL="0" marR="0">
                        <a:spcBef>
                          <a:spcPts val="0"/>
                        </a:spcBef>
                        <a:spcAft>
                          <a:spcPts val="0"/>
                        </a:spcAft>
                      </a:pPr>
                      <a:r>
                        <a:rPr lang="en-US" sz="900" dirty="0">
                          <a:solidFill>
                            <a:schemeClr val="tx1"/>
                          </a:solidFill>
                          <a:effectLst/>
                        </a:rPr>
                        <a:t>Board of Director Review - PPT Oral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1556033858"/>
                  </a:ext>
                </a:extLst>
              </a:tr>
              <a:tr h="183329">
                <a:tc vMerge="1">
                  <a:txBody>
                    <a:bodyPr/>
                    <a:lstStyle/>
                    <a:p>
                      <a:endParaRPr lang="en-US"/>
                    </a:p>
                  </a:txBody>
                  <a:tcP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532336419"/>
                  </a:ext>
                </a:extLst>
              </a:tr>
              <a:tr h="366657">
                <a:tc>
                  <a:txBody>
                    <a:bodyPr/>
                    <a:lstStyle/>
                    <a:p>
                      <a:pPr marL="0" marR="0">
                        <a:spcBef>
                          <a:spcPts val="0"/>
                        </a:spcBef>
                        <a:spcAft>
                          <a:spcPts val="0"/>
                        </a:spcAft>
                      </a:pPr>
                      <a:r>
                        <a:rPr lang="en-US" sz="900" dirty="0">
                          <a:solidFill>
                            <a:schemeClr val="bg1"/>
                          </a:solidFill>
                          <a:effectLst/>
                        </a:rPr>
                        <a:t>Technical Progress and Project Mgmt. #2</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062077237"/>
                  </a:ext>
                </a:extLst>
              </a:tr>
              <a:tr h="183329">
                <a:tc>
                  <a:txBody>
                    <a:bodyPr/>
                    <a:lstStyle/>
                    <a:p>
                      <a:pPr marL="0" marR="0">
                        <a:spcBef>
                          <a:spcPts val="0"/>
                        </a:spcBef>
                        <a:spcAft>
                          <a:spcPts val="0"/>
                        </a:spcAft>
                      </a:pPr>
                      <a:r>
                        <a:rPr lang="en-US" sz="900">
                          <a:solidFill>
                            <a:schemeClr val="bg1"/>
                          </a:solidFill>
                          <a:effectLst/>
                        </a:rPr>
                        <a:t>Client Meeting #2</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751482681"/>
                  </a:ext>
                </a:extLst>
              </a:tr>
              <a:tr h="183329">
                <a:tc>
                  <a:txBody>
                    <a:bodyPr/>
                    <a:lstStyle/>
                    <a:p>
                      <a:pPr marL="0" marR="0">
                        <a:spcBef>
                          <a:spcPts val="0"/>
                        </a:spcBef>
                        <a:spcAft>
                          <a:spcPts val="0"/>
                        </a:spcAft>
                      </a:pPr>
                      <a:r>
                        <a:rPr lang="en-US" sz="900" dirty="0">
                          <a:solidFill>
                            <a:schemeClr val="bg1"/>
                          </a:solidFill>
                          <a:effectLst/>
                        </a:rPr>
                        <a:t>Client Meeting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887581802"/>
                  </a:ext>
                </a:extLst>
              </a:tr>
              <a:tr h="366657">
                <a:tc>
                  <a:txBody>
                    <a:bodyPr/>
                    <a:lstStyle/>
                    <a:p>
                      <a:pPr marL="0" marR="0">
                        <a:spcBef>
                          <a:spcPts val="0"/>
                        </a:spcBef>
                        <a:spcAft>
                          <a:spcPts val="0"/>
                        </a:spcAft>
                      </a:pPr>
                      <a:r>
                        <a:rPr lang="en-US" sz="900" dirty="0">
                          <a:solidFill>
                            <a:schemeClr val="bg1"/>
                          </a:solidFill>
                          <a:effectLst/>
                        </a:rPr>
                        <a:t>Technical Progress and Project Mgmt.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897231828"/>
                  </a:ext>
                </a:extLst>
              </a:tr>
              <a:tr h="183329">
                <a:tc>
                  <a:txBody>
                    <a:bodyPr/>
                    <a:lstStyle/>
                    <a:p>
                      <a:pPr marL="0" marR="0">
                        <a:spcBef>
                          <a:spcPts val="0"/>
                        </a:spcBef>
                        <a:spcAft>
                          <a:spcPts val="0"/>
                        </a:spcAft>
                      </a:pPr>
                      <a:r>
                        <a:rPr lang="en-US" sz="900" dirty="0">
                          <a:solidFill>
                            <a:schemeClr val="tx1"/>
                          </a:solidFill>
                          <a:effectLst/>
                        </a:rPr>
                        <a:t>Final Design Report</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944461950"/>
                  </a:ext>
                </a:extLst>
              </a:tr>
              <a:tr h="183329">
                <a:tc>
                  <a:txBody>
                    <a:bodyPr/>
                    <a:lstStyle/>
                    <a:p>
                      <a:pPr marL="0" marR="0">
                        <a:spcBef>
                          <a:spcPts val="0"/>
                        </a:spcBef>
                        <a:spcAft>
                          <a:spcPts val="0"/>
                        </a:spcAft>
                      </a:pPr>
                      <a:r>
                        <a:rPr lang="en-US" sz="900" dirty="0">
                          <a:solidFill>
                            <a:schemeClr val="bg1"/>
                          </a:solidFill>
                          <a:effectLst/>
                        </a:rPr>
                        <a:t>Final Poster</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5504175"/>
                  </a:ext>
                </a:extLst>
              </a:tr>
              <a:tr h="366657">
                <a:tc>
                  <a:txBody>
                    <a:bodyPr/>
                    <a:lstStyle/>
                    <a:p>
                      <a:pPr marL="0" marR="0">
                        <a:spcBef>
                          <a:spcPts val="0"/>
                        </a:spcBef>
                        <a:spcAft>
                          <a:spcPts val="0"/>
                        </a:spcAft>
                      </a:pPr>
                      <a:r>
                        <a:rPr lang="en-US" sz="900" dirty="0">
                          <a:solidFill>
                            <a:schemeClr val="bg1"/>
                          </a:solidFill>
                          <a:effectLst/>
                        </a:rPr>
                        <a:t>Technical Progress and Project Mgmt. #4</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997938729"/>
                  </a:ext>
                </a:extLst>
              </a:tr>
              <a:tr h="183329">
                <a:tc>
                  <a:txBody>
                    <a:bodyPr/>
                    <a:lstStyle/>
                    <a:p>
                      <a:pPr marL="0" marR="0">
                        <a:spcBef>
                          <a:spcPts val="0"/>
                        </a:spcBef>
                        <a:spcAft>
                          <a:spcPts val="0"/>
                        </a:spcAft>
                      </a:pPr>
                      <a:r>
                        <a:rPr lang="en-US" sz="900" dirty="0">
                          <a:solidFill>
                            <a:schemeClr val="tx1"/>
                          </a:solidFill>
                          <a:effectLst/>
                        </a:rPr>
                        <a:t>Final Design Review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dirty="0">
                          <a:solidFill>
                            <a:schemeClr val="tx1"/>
                          </a:solidFill>
                          <a:effectLst/>
                        </a:rPr>
                        <a:t>Team</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027665591"/>
                  </a:ext>
                </a:extLst>
              </a:tr>
              <a:tr h="201661">
                <a:tc>
                  <a:txBody>
                    <a:bodyPr/>
                    <a:lstStyle/>
                    <a:p>
                      <a:endParaRPr lang="en-US" sz="900" dirty="0">
                        <a:solidFill>
                          <a:schemeClr val="bg1"/>
                        </a:solidFill>
                        <a:effectLst/>
                        <a:latin typeface="Calibri" panose="020F0502020204030204" pitchFamily="34" charset="0"/>
                        <a:cs typeface="Latha" panose="020B0604020202020204" pitchFamily="34" charset="0"/>
                      </a:endParaRPr>
                    </a:p>
                  </a:txBody>
                  <a:tcPr marL="51435" marR="51435" marT="0" marB="0" anchor="b"/>
                </a:tc>
                <a:tc>
                  <a:txBody>
                    <a:bodyPr/>
                    <a:lstStyle/>
                    <a:p>
                      <a:pPr marL="0" marR="0">
                        <a:spcBef>
                          <a:spcPts val="0"/>
                        </a:spcBef>
                        <a:spcAft>
                          <a:spcPts val="0"/>
                        </a:spcAft>
                      </a:pPr>
                      <a:r>
                        <a:rPr lang="en-US" sz="900">
                          <a:solidFill>
                            <a:schemeClr val="tx1"/>
                          </a:solidFill>
                          <a:effectLst/>
                        </a:rPr>
                        <a:t>Total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100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b"/>
                </a:tc>
                <a:extLst>
                  <a:ext uri="{0D108BD9-81ED-4DB2-BD59-A6C34878D82A}">
                    <a16:rowId xmlns:a16="http://schemas.microsoft.com/office/drawing/2014/main" val="3906388219"/>
                  </a:ext>
                </a:extLst>
              </a:tr>
            </a:tbl>
          </a:graphicData>
        </a:graphic>
      </p:graphicFrame>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579780103"/>
              </p:ext>
            </p:extLst>
          </p:nvPr>
        </p:nvGraphicFramePr>
        <p:xfrm>
          <a:off x="185977" y="2125266"/>
          <a:ext cx="5224222" cy="3783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857257"/>
            <a:ext cx="9143985" cy="5143493"/>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r>
              <a:rPr lang="en-US" dirty="0"/>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0541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857257"/>
            <a:ext cx="9143985" cy="5143493"/>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r>
              <a:rPr lang="en-US">
                <a:solidFill>
                  <a:srgbClr val="FFFFFF"/>
                </a:solidFill>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32</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Team Standards Agreement Intro</a:t>
            </a:r>
          </a:p>
        </p:txBody>
      </p:sp>
      <p:sp>
        <p:nvSpPr>
          <p:cNvPr id="3" name="Content Placeholder 2"/>
          <p:cNvSpPr>
            <a:spLocks noGrp="1"/>
          </p:cNvSpPr>
          <p:nvPr>
            <p:ph idx="1"/>
          </p:nvPr>
        </p:nvSpPr>
        <p:spPr>
          <a:xfrm>
            <a:off x="628650" y="1447800"/>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https://designlab.eng.rpi.edu/edn/projects/capstone-support-dev/wiki/Team_Standards_Agreement</a:t>
            </a:r>
            <a:r>
              <a:rPr lang="en-US" dirty="0"/>
              <a:t> </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35</a:t>
            </a:fld>
            <a:endParaRPr lang="en-US" sz="1200" dirty="0"/>
          </a:p>
        </p:txBody>
      </p:sp>
      <p:sp>
        <p:nvSpPr>
          <p:cNvPr id="4" name="TextBox 3"/>
          <p:cNvSpPr txBox="1"/>
          <p:nvPr/>
        </p:nvSpPr>
        <p:spPr>
          <a:xfrm>
            <a:off x="1219200" y="5912714"/>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1104900" y="240507"/>
            <a:ext cx="8229600" cy="1143000"/>
          </a:xfrm>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Meet in the JEC 3222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 at: </a:t>
            </a:r>
            <a:r>
              <a:rPr lang="en-US" sz="2000" dirty="0">
                <a:hlinkClick r:id="rId3"/>
              </a:rPr>
              <a:t>Capstone S24 LEAP Training Sign Up - Google Sheet</a:t>
            </a:r>
            <a:endParaRPr lang="en-US" sz="3200" dirty="0">
              <a:latin typeface="Calibri" panose="020F0502020204030204" pitchFamily="34" charset="0"/>
            </a:endParaRPr>
          </a:p>
          <a:p>
            <a:pPr lvl="1"/>
            <a:endParaRPr lang="en-US" sz="18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
        <p:nvSpPr>
          <p:cNvPr id="4" name="Callout: Bent Line with Border and Accent Bar 3">
            <a:extLst>
              <a:ext uri="{FF2B5EF4-FFF2-40B4-BE49-F238E27FC236}">
                <a16:creationId xmlns:a16="http://schemas.microsoft.com/office/drawing/2014/main" id="{F2E23D3B-41C2-4B5C-20AF-74B7090E4B01}"/>
              </a:ext>
            </a:extLst>
          </p:cNvPr>
          <p:cNvSpPr/>
          <p:nvPr/>
        </p:nvSpPr>
        <p:spPr>
          <a:xfrm>
            <a:off x="3093720" y="518160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link</a:t>
            </a:r>
          </a:p>
        </p:txBody>
      </p:sp>
    </p:spTree>
    <p:extLst>
      <p:ext uri="{BB962C8B-B14F-4D97-AF65-F5344CB8AC3E}">
        <p14:creationId xmlns:p14="http://schemas.microsoft.com/office/powerpoint/2010/main" val="2060681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chart&#10;&#10;Description automatically generated">
            <a:extLst>
              <a:ext uri="{FF2B5EF4-FFF2-40B4-BE49-F238E27FC236}">
                <a16:creationId xmlns:a16="http://schemas.microsoft.com/office/drawing/2014/main" id="{33173430-E2AF-9BD4-82FC-707B837664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6910" y="1643341"/>
            <a:ext cx="7410179" cy="4466526"/>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are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515272"/>
            <a:ext cx="2743200" cy="2057400"/>
          </a:xfrm>
          <a:prstGeom prst="rect">
            <a:avLst/>
          </a:prstGeom>
        </p:spPr>
      </p:pic>
      <p:sp>
        <p:nvSpPr>
          <p:cNvPr id="7" name="Callout: Bent Line 6">
            <a:extLst>
              <a:ext uri="{FF2B5EF4-FFF2-40B4-BE49-F238E27FC236}">
                <a16:creationId xmlns:a16="http://schemas.microsoft.com/office/drawing/2014/main" id="{973FD3E1-8CEA-494E-8A0F-F7F0561EE2AA}"/>
              </a:ext>
            </a:extLst>
          </p:cNvPr>
          <p:cNvSpPr/>
          <p:nvPr/>
        </p:nvSpPr>
        <p:spPr>
          <a:xfrm>
            <a:off x="7296150" y="136524"/>
            <a:ext cx="2438400" cy="60960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Kanna – please see next slide</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249432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47</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48</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49</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Generating</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4095449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56</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57</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58</a:t>
            </a:fld>
            <a:endParaRPr lang="en-US" sz="1200" dirty="0"/>
          </a:p>
        </p:txBody>
      </p:sp>
      <p:sp>
        <p:nvSpPr>
          <p:cNvPr id="4" name="TextBox 3"/>
          <p:cNvSpPr txBox="1"/>
          <p:nvPr/>
        </p:nvSpPr>
        <p:spPr>
          <a:xfrm>
            <a:off x="2657148" y="5607490"/>
            <a:ext cx="5379719" cy="923330"/>
          </a:xfrm>
          <a:prstGeom prst="rect">
            <a:avLst/>
          </a:prstGeom>
          <a:noFill/>
          <a:ln w="38100">
            <a:solidFill>
              <a:srgbClr val="FF0000"/>
            </a:solidFill>
          </a:ln>
        </p:spPr>
        <p:txBody>
          <a:bodyPr wrap="square" rtlCol="0">
            <a:spAutoFit/>
          </a:bodyPr>
          <a:lstStyle/>
          <a:p>
            <a:r>
              <a:rPr lang="en-US" b="1" spc="-1" dirty="0">
                <a:solidFill>
                  <a:srgbClr val="FF0000"/>
                </a:solidFill>
                <a:uFill>
                  <a:solidFill>
                    <a:srgbClr val="FFFFFF"/>
                  </a:solidFill>
                </a:uFill>
              </a:rPr>
              <a:t>* </a:t>
            </a:r>
            <a:r>
              <a:rPr lang="en-US" dirty="0"/>
              <a:t>On-site / off-site – ALL meetings &amp; individual work</a:t>
            </a:r>
          </a:p>
          <a:p>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9909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2 to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62</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28600" y="1825625"/>
            <a:ext cx="8686800" cy="3152145"/>
          </a:xfrm>
          <a:prstGeom prst="rect">
            <a:avLst/>
          </a:prstGeom>
          <a:noFill/>
        </p:spPr>
        <p:txBody>
          <a:bodyPr wrap="square" rtlCol="0">
            <a:spAutoFit/>
          </a:bodyPr>
          <a:lstStyle/>
          <a:p>
            <a:pPr marL="0" indent="0">
              <a:lnSpc>
                <a:spcPct val="150000"/>
              </a:lnSpc>
              <a:buNone/>
            </a:pPr>
            <a:r>
              <a:rPr lang="en-US" sz="2400" dirty="0"/>
              <a:t>Over the next 2 on-site meetings, all teams will complete:</a:t>
            </a:r>
          </a:p>
          <a:p>
            <a:pPr marL="0" indent="0">
              <a:lnSpc>
                <a:spcPct val="150000"/>
              </a:lnSpc>
              <a:buNone/>
            </a:pPr>
            <a:endParaRPr lang="en-US" dirty="0"/>
          </a:p>
          <a:p>
            <a:pPr marL="628650" lvl="1" indent="-285750"/>
            <a:r>
              <a:rPr lang="en-US" sz="2400" dirty="0"/>
              <a:t>Client Meeting 1 – Kickoff Meeting </a:t>
            </a:r>
          </a:p>
          <a:p>
            <a:pPr marL="628650" lvl="1" indent="-285750"/>
            <a:r>
              <a:rPr lang="en-US" sz="2400" dirty="0"/>
              <a:t>CE meeting with team</a:t>
            </a:r>
          </a:p>
          <a:p>
            <a:pPr marL="628650" lvl="1" indent="-285750"/>
            <a:r>
              <a:rPr lang="en-US" sz="2400" dirty="0"/>
              <a:t>Client Needs &amp; Requirements - development and review</a:t>
            </a:r>
          </a:p>
          <a:p>
            <a:pPr marL="628650" lvl="1" indent="-285750"/>
            <a:r>
              <a:rPr lang="en-US" sz="2400" dirty="0"/>
              <a:t>Review previous Final Presentation - ongoing projects only</a:t>
            </a:r>
          </a:p>
          <a:p>
            <a:pPr marL="628650" lvl="1" indent="-285750"/>
            <a:r>
              <a:rPr lang="en-US" sz="2400" dirty="0"/>
              <a:t>Benchmarking</a:t>
            </a:r>
          </a:p>
        </p:txBody>
      </p:sp>
    </p:spTree>
    <p:extLst>
      <p:ext uri="{BB962C8B-B14F-4D97-AF65-F5344CB8AC3E}">
        <p14:creationId xmlns:p14="http://schemas.microsoft.com/office/powerpoint/2010/main" val="16346551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63</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69</a:t>
            </a:fld>
            <a:endParaRPr lang="en-US" sz="1200" dirty="0"/>
          </a:p>
        </p:txBody>
      </p:sp>
    </p:spTree>
    <p:extLst>
      <p:ext uri="{BB962C8B-B14F-4D97-AF65-F5344CB8AC3E}">
        <p14:creationId xmlns:p14="http://schemas.microsoft.com/office/powerpoint/2010/main" val="357842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70</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3170099"/>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 </a:t>
            </a:r>
          </a:p>
          <a:p>
            <a:r>
              <a:rPr lang="en-US" sz="4000" b="1" dirty="0">
                <a:solidFill>
                  <a:srgbClr val="FF0000"/>
                </a:solidFill>
              </a:rPr>
              <a:t>Day 4</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 &gt; ??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sp>
        <p:nvSpPr>
          <p:cNvPr id="6" name="TextBox 5"/>
          <p:cNvSpPr txBox="1"/>
          <p:nvPr/>
        </p:nvSpPr>
        <p:spPr>
          <a:xfrm>
            <a:off x="1143000" y="4953000"/>
            <a:ext cx="6858000" cy="523220"/>
          </a:xfrm>
          <a:prstGeom prst="rect">
            <a:avLst/>
          </a:prstGeom>
          <a:noFill/>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77</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78</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79</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8</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80</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81</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82</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Refine/Develop Follow-Up Questions for Client </a:t>
            </a:r>
          </a:p>
          <a:p>
            <a:pPr lvl="1"/>
            <a:r>
              <a:rPr lang="en-US" dirty="0"/>
              <a:t>If Team has already had Kickoff Meeting, what new questions have been identified as a result?</a:t>
            </a:r>
          </a:p>
          <a:p>
            <a:pPr lvl="2"/>
            <a:r>
              <a:rPr lang="en-US" dirty="0"/>
              <a:t>Clearly document, review with PE then email to Client, copy your PE &amp; CE</a:t>
            </a:r>
          </a:p>
          <a:p>
            <a:endParaRPr lang="en-US" dirty="0"/>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83</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Work</a:t>
            </a:r>
          </a:p>
        </p:txBody>
      </p:sp>
      <p:sp>
        <p:nvSpPr>
          <p:cNvPr id="3" name="Content Placeholder 2"/>
          <p:cNvSpPr>
            <a:spLocks noGrp="1"/>
          </p:cNvSpPr>
          <p:nvPr>
            <p:ph idx="1"/>
          </p:nvPr>
        </p:nvSpPr>
        <p:spPr/>
        <p:txBody>
          <a:bodyPr>
            <a:normAutofit/>
          </a:bodyPr>
          <a:lstStyle/>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Meeting Minutes instructions and template </a:t>
            </a:r>
            <a:r>
              <a:rPr lang="en-US" sz="1400" dirty="0">
                <a:hlinkClick r:id="rId2"/>
              </a:rPr>
              <a:t>https://designlab.eng.rpi.edu/edn/projects/capstone-support-dev/wiki/Meeting_Minutes</a:t>
            </a:r>
            <a:r>
              <a:rPr lang="en-US" sz="1400" dirty="0"/>
              <a:t> </a:t>
            </a:r>
          </a:p>
          <a:p>
            <a:r>
              <a:rPr lang="en-US" dirty="0"/>
              <a:t>Post your meeting minutes AT END of the meeting to 			Forums –&gt; Project Management</a:t>
            </a:r>
          </a:p>
          <a:p>
            <a:pPr lvl="1"/>
            <a:r>
              <a:rPr lang="en-US" sz="2100" dirty="0"/>
              <a:t>Others can reply to post with any corrections or additional information</a:t>
            </a:r>
          </a:p>
          <a:p>
            <a:pPr lvl="1"/>
            <a:r>
              <a:rPr lang="en-US" sz="21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
        <p:nvSpPr>
          <p:cNvPr id="7" name="Star: 10 Points 6">
            <a:extLst>
              <a:ext uri="{FF2B5EF4-FFF2-40B4-BE49-F238E27FC236}">
                <a16:creationId xmlns:a16="http://schemas.microsoft.com/office/drawing/2014/main" id="{3D3B2549-11D8-4341-911E-3C5FDF28EE04}"/>
              </a:ext>
            </a:extLst>
          </p:cNvPr>
          <p:cNvSpPr/>
          <p:nvPr/>
        </p:nvSpPr>
        <p:spPr>
          <a:xfrm>
            <a:off x="4593265" y="365125"/>
            <a:ext cx="6208749"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This was for Q&amp;A from out of class task</a:t>
            </a:r>
            <a:endParaRPr lang="en-US" dirty="0">
              <a:solidFill>
                <a:srgbClr val="FF0000"/>
              </a:solidFill>
            </a:endParaRPr>
          </a:p>
        </p:txBody>
      </p:sp>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6" name="Picture 5" descr="A close-up of a project&#10;&#10;Description automatically generated">
            <a:extLst>
              <a:ext uri="{FF2B5EF4-FFF2-40B4-BE49-F238E27FC236}">
                <a16:creationId xmlns:a16="http://schemas.microsoft.com/office/drawing/2014/main" id="{D507B68A-DD25-F53C-1766-39A6DE707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067" y="1857178"/>
            <a:ext cx="6763866" cy="3250287"/>
          </a:xfrm>
          <a:prstGeom prst="rect">
            <a:avLst/>
          </a:prstGeom>
        </p:spPr>
      </p:pic>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9261530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9418</Words>
  <Application>Microsoft Office PowerPoint</Application>
  <PresentationFormat>On-screen Show (4:3)</PresentationFormat>
  <Paragraphs>1519</Paragraphs>
  <Slides>142</Slides>
  <Notes>59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142</vt:i4>
      </vt:variant>
    </vt:vector>
  </HeadingPairs>
  <TitlesOfParts>
    <vt:vector size="157" baseType="lpstr">
      <vt:lpstr>Algerian</vt:lpstr>
      <vt:lpstr>Aptos</vt:lpstr>
      <vt:lpstr>Aptos Display</vt:lpstr>
      <vt:lpstr>Arial</vt:lpstr>
      <vt:lpstr>Calibri</vt:lpstr>
      <vt:lpstr>Calibri Light</vt:lpstr>
      <vt:lpstr>Roboto</vt:lpstr>
      <vt:lpstr>Segoe Script</vt:lpstr>
      <vt:lpstr>Segoe UI</vt:lpstr>
      <vt:lpstr>SlidoInter</vt:lpstr>
      <vt:lpstr>Times New Roman</vt:lpstr>
      <vt:lpstr>Office Theme</vt:lpstr>
      <vt:lpstr>1_Office Theme</vt:lpstr>
      <vt:lpstr>2_Office Theme</vt:lpstr>
      <vt:lpstr>3_Office Theme</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vt:lpstr>
      <vt:lpstr>Design Lab Communications &amp; Documentation Policies (2/2)</vt:lpstr>
      <vt:lpstr>PowerPoint Presentation</vt:lpstr>
      <vt:lpstr>Accountability Step #1</vt:lpstr>
      <vt:lpstr>25 mins - Ice Breaker</vt:lpstr>
      <vt:lpstr>The Process…</vt:lpstr>
      <vt:lpstr>Ice Breaker  JEC 3232 side </vt:lpstr>
      <vt:lpstr>PowerPoint Presentation</vt:lpstr>
      <vt:lpstr>PowerPoint Presentation</vt:lpstr>
      <vt:lpstr>PowerPoint Presentation</vt:lpstr>
      <vt:lpstr>Capstone Course - Overview</vt:lpstr>
      <vt:lpstr>Capstone Course - Overview</vt:lpstr>
      <vt:lpstr>Key elements</vt:lpstr>
      <vt:lpstr>Key elements</vt:lpstr>
      <vt:lpstr>25 min – Staff Introductions &amp; Project Launch</vt:lpstr>
      <vt:lpstr>15 min - Meet with Project Engineer</vt:lpstr>
      <vt:lpstr>10 min - Meet with Chief Engineer</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Day 2 Agenda</vt:lpstr>
      <vt:lpstr>10 min – Design Lab Expectations Horse Race</vt:lpstr>
      <vt:lpstr>Kanna – please implement in FREE Kahoot and show the team</vt:lpstr>
      <vt:lpstr>15 min – Group Ideation Process</vt:lpstr>
      <vt:lpstr>Identifying Team Skills</vt:lpstr>
      <vt:lpstr>15 min - Team Skill Assessment</vt:lpstr>
      <vt:lpstr>15 min – Review Project Description</vt:lpstr>
      <vt:lpstr>Engineering Design Process Progression</vt:lpstr>
      <vt:lpstr>15 min - Customer Needs &amp;  Engineering Requirements Generation</vt:lpstr>
      <vt:lpstr>PowerPoint Presentation</vt:lpstr>
      <vt:lpstr>Generating Ideas for Your Needs</vt:lpstr>
      <vt:lpstr>15 min – Generating Needs &amp; Requirements</vt:lpstr>
      <vt:lpstr>10 mins - Client Meeting 1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Review Prior Presentation (if applicable)</vt:lpstr>
      <vt:lpstr>10 min – Engineering Design Process Horse Race</vt:lpstr>
      <vt:lpstr>Kanna – please implement in FREE Kahoot and show the team</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Documentation &amp; EDN Usage Horse Race</vt:lpstr>
      <vt:lpstr>What is Engineering Documentation?</vt:lpstr>
      <vt:lpstr>Why Document?</vt:lpstr>
      <vt:lpstr>Corporate Communication &amp; Documentation  Policies Reminder</vt:lpstr>
      <vt:lpstr>15 min - N&amp;R Reflective Update</vt:lpstr>
      <vt:lpstr>75 min – Project Work</vt:lpstr>
      <vt:lpstr>10 min – Wrap-up</vt:lpstr>
      <vt:lpstr>Action Items / Meeting Prep (previously called homework, to be completed BEFORE Meeting 7)</vt:lpstr>
      <vt:lpstr>Day 7 Agenda</vt:lpstr>
      <vt:lpstr>Engineering Design Process Progression</vt:lpstr>
      <vt:lpstr>15 min – CE Time</vt:lpstr>
      <vt:lpstr>65 min – Concept Selection</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20 min – System Design </vt:lpstr>
      <vt:lpstr>System Design Report Intro</vt:lpstr>
      <vt:lpstr>Detailed Individual Design Report Intro</vt:lpstr>
      <vt:lpstr>5 Min – Wrap-up</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2024-08-21T19:07:29Z</dcterms:modified>
</cp:coreProperties>
</file>