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omments/modernComment_22E_B81E38C3.xml" ContentType="application/vnd.ms-powerpoint.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4">
  <p:sldMasterIdLst>
    <p:sldMasterId id="2147483648" r:id="rId1"/>
    <p:sldMasterId id="2147483660" r:id="rId2"/>
    <p:sldMasterId id="2147483672" r:id="rId3"/>
    <p:sldMasterId id="2147483684" r:id="rId4"/>
  </p:sldMasterIdLst>
  <p:notesMasterIdLst>
    <p:notesMasterId r:id="rId147"/>
  </p:notesMasterIdLst>
  <p:sldIdLst>
    <p:sldId id="256" r:id="rId5"/>
    <p:sldId id="339" r:id="rId6"/>
    <p:sldId id="415" r:id="rId7"/>
    <p:sldId id="276" r:id="rId8"/>
    <p:sldId id="257" r:id="rId9"/>
    <p:sldId id="490" r:id="rId10"/>
    <p:sldId id="275" r:id="rId11"/>
    <p:sldId id="462" r:id="rId12"/>
    <p:sldId id="463" r:id="rId13"/>
    <p:sldId id="483" r:id="rId14"/>
    <p:sldId id="566" r:id="rId15"/>
    <p:sldId id="629" r:id="rId16"/>
    <p:sldId id="491" r:id="rId17"/>
    <p:sldId id="274" r:id="rId18"/>
    <p:sldId id="464" r:id="rId19"/>
    <p:sldId id="492" r:id="rId20"/>
    <p:sldId id="258" r:id="rId21"/>
    <p:sldId id="400" r:id="rId22"/>
    <p:sldId id="613" r:id="rId23"/>
    <p:sldId id="617" r:id="rId24"/>
    <p:sldId id="265" r:id="rId25"/>
    <p:sldId id="422" r:id="rId26"/>
    <p:sldId id="506" r:id="rId27"/>
    <p:sldId id="547" r:id="rId28"/>
    <p:sldId id="259" r:id="rId29"/>
    <p:sldId id="261" r:id="rId30"/>
    <p:sldId id="260" r:id="rId31"/>
    <p:sldId id="630" r:id="rId32"/>
    <p:sldId id="632" r:id="rId33"/>
    <p:sldId id="633" r:id="rId34"/>
    <p:sldId id="631" r:id="rId35"/>
    <p:sldId id="489" r:id="rId36"/>
    <p:sldId id="423" r:id="rId37"/>
    <p:sldId id="424" r:id="rId38"/>
    <p:sldId id="429" r:id="rId39"/>
    <p:sldId id="292" r:id="rId40"/>
    <p:sldId id="487" r:id="rId41"/>
    <p:sldId id="488" r:id="rId42"/>
    <p:sldId id="578" r:id="rId43"/>
    <p:sldId id="521" r:id="rId44"/>
    <p:sldId id="531" r:id="rId45"/>
    <p:sldId id="554" r:id="rId46"/>
    <p:sldId id="264" r:id="rId47"/>
    <p:sldId id="389" r:id="rId48"/>
    <p:sldId id="614" r:id="rId49"/>
    <p:sldId id="493" r:id="rId50"/>
    <p:sldId id="557" r:id="rId51"/>
    <p:sldId id="473" r:id="rId52"/>
    <p:sldId id="460" r:id="rId53"/>
    <p:sldId id="592" r:id="rId54"/>
    <p:sldId id="289" r:id="rId55"/>
    <p:sldId id="468" r:id="rId56"/>
    <p:sldId id="469" r:id="rId57"/>
    <p:sldId id="471" r:id="rId58"/>
    <p:sldId id="558" r:id="rId59"/>
    <p:sldId id="329" r:id="rId60"/>
    <p:sldId id="330" r:id="rId61"/>
    <p:sldId id="331" r:id="rId62"/>
    <p:sldId id="522" r:id="rId63"/>
    <p:sldId id="536" r:id="rId64"/>
    <p:sldId id="621" r:id="rId65"/>
    <p:sldId id="546" r:id="rId66"/>
    <p:sldId id="287" r:id="rId67"/>
    <p:sldId id="593" r:id="rId68"/>
    <p:sldId id="340" r:id="rId69"/>
    <p:sldId id="288" r:id="rId70"/>
    <p:sldId id="290" r:id="rId71"/>
    <p:sldId id="565" r:id="rId72"/>
    <p:sldId id="615" r:id="rId73"/>
    <p:sldId id="559" r:id="rId74"/>
    <p:sldId id="393" r:id="rId75"/>
    <p:sldId id="616" r:id="rId76"/>
    <p:sldId id="622" r:id="rId77"/>
    <p:sldId id="293" r:id="rId78"/>
    <p:sldId id="594" r:id="rId79"/>
    <p:sldId id="586" r:id="rId80"/>
    <p:sldId id="587" r:id="rId81"/>
    <p:sldId id="588" r:id="rId82"/>
    <p:sldId id="589" r:id="rId83"/>
    <p:sldId id="590" r:id="rId84"/>
    <p:sldId id="394" r:id="rId85"/>
    <p:sldId id="342" r:id="rId86"/>
    <p:sldId id="618" r:id="rId87"/>
    <p:sldId id="601" r:id="rId88"/>
    <p:sldId id="474" r:id="rId89"/>
    <p:sldId id="583" r:id="rId90"/>
    <p:sldId id="623" r:id="rId91"/>
    <p:sldId id="518" r:id="rId92"/>
    <p:sldId id="595" r:id="rId93"/>
    <p:sldId id="579" r:id="rId94"/>
    <p:sldId id="343" r:id="rId95"/>
    <p:sldId id="344" r:id="rId96"/>
    <p:sldId id="580" r:id="rId97"/>
    <p:sldId id="534" r:id="rId98"/>
    <p:sldId id="550" r:id="rId99"/>
    <p:sldId id="551" r:id="rId100"/>
    <p:sldId id="624" r:id="rId101"/>
    <p:sldId id="298" r:id="rId102"/>
    <p:sldId id="596" r:id="rId103"/>
    <p:sldId id="581" r:id="rId104"/>
    <p:sldId id="446" r:id="rId105"/>
    <p:sldId id="447" r:id="rId106"/>
    <p:sldId id="450" r:id="rId107"/>
    <p:sldId id="602" r:id="rId108"/>
    <p:sldId id="603" r:id="rId109"/>
    <p:sldId id="528" r:id="rId110"/>
    <p:sldId id="625" r:id="rId111"/>
    <p:sldId id="300" r:id="rId112"/>
    <p:sldId id="597" r:id="rId113"/>
    <p:sldId id="382" r:id="rId114"/>
    <p:sldId id="584" r:id="rId115"/>
    <p:sldId id="529" r:id="rId116"/>
    <p:sldId id="626" r:id="rId117"/>
    <p:sldId id="302" r:id="rId118"/>
    <p:sldId id="598" r:id="rId119"/>
    <p:sldId id="585" r:id="rId120"/>
    <p:sldId id="494" r:id="rId121"/>
    <p:sldId id="404" r:id="rId122"/>
    <p:sldId id="495" r:id="rId123"/>
    <p:sldId id="496" r:id="rId124"/>
    <p:sldId id="486" r:id="rId125"/>
    <p:sldId id="530" r:id="rId126"/>
    <p:sldId id="535" r:id="rId127"/>
    <p:sldId id="627" r:id="rId128"/>
    <p:sldId id="304" r:id="rId129"/>
    <p:sldId id="599" r:id="rId130"/>
    <p:sldId id="395" r:id="rId131"/>
    <p:sldId id="619" r:id="rId132"/>
    <p:sldId id="396" r:id="rId133"/>
    <p:sldId id="628" r:id="rId134"/>
    <p:sldId id="562" r:id="rId135"/>
    <p:sldId id="600" r:id="rId136"/>
    <p:sldId id="564" r:id="rId137"/>
    <p:sldId id="568" r:id="rId138"/>
    <p:sldId id="567" r:id="rId139"/>
    <p:sldId id="620" r:id="rId140"/>
    <p:sldId id="482" r:id="rId141"/>
    <p:sldId id="553" r:id="rId142"/>
    <p:sldId id="378" r:id="rId143"/>
    <p:sldId id="350" r:id="rId144"/>
    <p:sldId id="338" r:id="rId145"/>
    <p:sldId id="352" r:id="rId146"/>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93" autoAdjust="0"/>
    <p:restoredTop sz="92877" autoAdjust="0"/>
  </p:normalViewPr>
  <p:slideViewPr>
    <p:cSldViewPr>
      <p:cViewPr varScale="1">
        <p:scale>
          <a:sx n="72" d="100"/>
          <a:sy n="72" d="100"/>
        </p:scale>
        <p:origin x="1363" y="67"/>
      </p:cViewPr>
      <p:guideLst>
        <p:guide orient="horz" pos="2160"/>
        <p:guide pos="2880"/>
      </p:guideLst>
    </p:cSldViewPr>
  </p:slideViewPr>
  <p:notesTextViewPr>
    <p:cViewPr>
      <p:scale>
        <a:sx n="200" d="100"/>
        <a:sy n="200" d="100"/>
      </p:scale>
      <p:origin x="0" y="0"/>
    </p:cViewPr>
  </p:notesTextViewPr>
  <p:sorterViewPr>
    <p:cViewPr>
      <p:scale>
        <a:sx n="120" d="100"/>
        <a:sy n="120" d="100"/>
      </p:scale>
      <p:origin x="0" y="-41506"/>
    </p:cViewPr>
  </p:sorterViewPr>
  <p:notesViewPr>
    <p:cSldViewPr>
      <p:cViewPr varScale="1">
        <p:scale>
          <a:sx n="70" d="100"/>
          <a:sy n="70" d="100"/>
        </p:scale>
        <p:origin x="2995" y="7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presProps" Target="presProps.xml"/><Relationship Id="rId5" Type="http://schemas.openxmlformats.org/officeDocument/2006/relationships/slide" Target="slides/slide1.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viewProps" Target="viewProps.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theme" Target="theme/theme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microsoft.com/office/2018/10/relationships/authors" Target="author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s>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_rels/data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ata3.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You will be assessed based on your contribution to the project in terms of technical work, communication skills, documentation, project management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ScaleY="111291" custLinFactNeighborY="-23161"/>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custScaleY="66989" custLinFactNeighborY="91363">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custScaleY="201417"/>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custLinFactNeighborY="91481">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custScaleY="182431"/>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custLinFactNeighborY="80113">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custScaleY="151108"/>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in terms of technical work, communication skills, documentation, project management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4410551" cy="3950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95999" y="4933"/>
          <a:ext cx="538707" cy="53818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1130706" y="243383"/>
          <a:ext cx="2938722" cy="91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07" tIns="14407" rIns="14407" bIns="14407"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1130706" y="243383"/>
        <a:ext cx="2938722" cy="91190"/>
      </dsp:txXfrm>
    </dsp:sp>
    <dsp:sp modelId="{75040839-A13D-498C-813C-C0168FF5A893}">
      <dsp:nvSpPr>
        <dsp:cNvPr id="0" name=""/>
        <dsp:cNvSpPr/>
      </dsp:nvSpPr>
      <dsp:spPr>
        <a:xfrm>
          <a:off x="0" y="1319683"/>
          <a:ext cx="4410551" cy="7149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95999" y="1408067"/>
          <a:ext cx="538707" cy="53818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1130706" y="1685576"/>
          <a:ext cx="2938722" cy="203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06" tIns="21506" rIns="21506" bIns="21506"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1130706" y="1685576"/>
        <a:ext cx="2938722" cy="203209"/>
      </dsp:txXfrm>
    </dsp:sp>
    <dsp:sp modelId="{E0FC1C27-66E7-4622-9100-EA7E9F1B4C73}">
      <dsp:nvSpPr>
        <dsp:cNvPr id="0" name=""/>
        <dsp:cNvSpPr/>
      </dsp:nvSpPr>
      <dsp:spPr>
        <a:xfrm>
          <a:off x="0" y="2722817"/>
          <a:ext cx="4410551" cy="64755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95999" y="2777505"/>
          <a:ext cx="538707" cy="53818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1130706" y="3031913"/>
          <a:ext cx="2938722" cy="203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06" tIns="21506" rIns="21506" bIns="21506"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1130706" y="3031913"/>
        <a:ext cx="2938722" cy="203209"/>
      </dsp:txXfrm>
    </dsp:sp>
    <dsp:sp modelId="{BC7DB535-2CBE-4E2D-89A5-EAFEEC2B8A85}">
      <dsp:nvSpPr>
        <dsp:cNvPr id="0" name=""/>
        <dsp:cNvSpPr/>
      </dsp:nvSpPr>
      <dsp:spPr>
        <a:xfrm>
          <a:off x="0" y="4093159"/>
          <a:ext cx="4410551" cy="53637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95999" y="4092255"/>
          <a:ext cx="538707" cy="53818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1130706" y="4183865"/>
          <a:ext cx="2938722" cy="203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06" tIns="21506" rIns="21506" bIns="21506" numCol="1" spcCol="1270" anchor="ctr" anchorCtr="0">
          <a:noAutofit/>
        </a:bodyPr>
        <a:lstStyle/>
        <a:p>
          <a:pPr marL="0" lvl="0" indent="0" algn="l" defTabSz="622300">
            <a:lnSpc>
              <a:spcPct val="100000"/>
            </a:lnSpc>
            <a:spcBef>
              <a:spcPct val="0"/>
            </a:spcBef>
            <a:spcAft>
              <a:spcPct val="35000"/>
            </a:spcAft>
            <a:buNone/>
          </a:pPr>
          <a:r>
            <a:rPr lang="en-US" sz="1400" b="0" kern="1200" dirty="0"/>
            <a:t>You will be assessed based on your contribution to the project in terms of technical work, communication skills, documentation, project management and teamwork.</a:t>
          </a:r>
        </a:p>
      </dsp:txBody>
      <dsp:txXfrm>
        <a:off x="1130706" y="4183865"/>
        <a:ext cx="2938722" cy="2032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5224222"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40070" y="182081"/>
          <a:ext cx="436918" cy="4364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17058" y="3516"/>
          <a:ext cx="4293040"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917058" y="3516"/>
        <a:ext cx="4293040" cy="818421"/>
      </dsp:txXfrm>
    </dsp:sp>
    <dsp:sp modelId="{75040839-A13D-498C-813C-C0168FF5A893}">
      <dsp:nvSpPr>
        <dsp:cNvPr id="0" name=""/>
        <dsp:cNvSpPr/>
      </dsp:nvSpPr>
      <dsp:spPr>
        <a:xfrm>
          <a:off x="0" y="1026543"/>
          <a:ext cx="5224222"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40070" y="1205107"/>
          <a:ext cx="436918" cy="4364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17058" y="1026543"/>
          <a:ext cx="4293040"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917058" y="1026543"/>
        <a:ext cx="4293040" cy="818421"/>
      </dsp:txXfrm>
    </dsp:sp>
    <dsp:sp modelId="{E0FC1C27-66E7-4622-9100-EA7E9F1B4C73}">
      <dsp:nvSpPr>
        <dsp:cNvPr id="0" name=""/>
        <dsp:cNvSpPr/>
      </dsp:nvSpPr>
      <dsp:spPr>
        <a:xfrm>
          <a:off x="0" y="2049569"/>
          <a:ext cx="5224222"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40070" y="2228134"/>
          <a:ext cx="436918" cy="43649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17058" y="2049569"/>
          <a:ext cx="4293040"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917058" y="2049569"/>
        <a:ext cx="4293040" cy="818421"/>
      </dsp:txXfrm>
    </dsp:sp>
    <dsp:sp modelId="{BC7DB535-2CBE-4E2D-89A5-EAFEEC2B8A85}">
      <dsp:nvSpPr>
        <dsp:cNvPr id="0" name=""/>
        <dsp:cNvSpPr/>
      </dsp:nvSpPr>
      <dsp:spPr>
        <a:xfrm>
          <a:off x="0" y="3072596"/>
          <a:ext cx="5224222"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40070" y="3251160"/>
          <a:ext cx="436918" cy="43649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17058" y="3072596"/>
          <a:ext cx="4293040"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Assessed on your contribution to the project in terms of technical work, communication skills, documentation, project management and teamwork.</a:t>
          </a:r>
        </a:p>
      </dsp:txBody>
      <dsp:txXfrm>
        <a:off x="917058" y="3072596"/>
        <a:ext cx="4293040" cy="8184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198" tIns="47100" rIns="94198" bIns="47100" rtlCol="0"/>
          <a:lstStyle>
            <a:lvl1pPr algn="l">
              <a:defRPr sz="1200"/>
            </a:lvl1pPr>
          </a:lstStyle>
          <a:p>
            <a:endParaRPr lang="en-US" dirty="0"/>
          </a:p>
        </p:txBody>
      </p:sp>
      <p:sp>
        <p:nvSpPr>
          <p:cNvPr id="3" name="Date Placeholder 2"/>
          <p:cNvSpPr>
            <a:spLocks noGrp="1"/>
          </p:cNvSpPr>
          <p:nvPr>
            <p:ph type="dt" idx="1"/>
          </p:nvPr>
        </p:nvSpPr>
        <p:spPr>
          <a:xfrm>
            <a:off x="4023094" y="0"/>
            <a:ext cx="3077739" cy="469424"/>
          </a:xfrm>
          <a:prstGeom prst="rect">
            <a:avLst/>
          </a:prstGeom>
        </p:spPr>
        <p:txBody>
          <a:bodyPr vert="horz" lIns="94198" tIns="47100" rIns="94198" bIns="47100" rtlCol="0"/>
          <a:lstStyle>
            <a:lvl1pPr algn="r">
              <a:defRPr sz="1200"/>
            </a:lvl1pPr>
          </a:lstStyle>
          <a:p>
            <a:fld id="{D0FE861C-486B-4E18-A0E9-A790238A915C}" type="datetimeFigureOut">
              <a:rPr lang="en-US" smtClean="0"/>
              <a:t>8/22/2024</a:t>
            </a:fld>
            <a:endParaRPr lang="en-US" dirty="0"/>
          </a:p>
        </p:txBody>
      </p:sp>
      <p:sp>
        <p:nvSpPr>
          <p:cNvPr id="4" name="Slide Image Placeholder 3"/>
          <p:cNvSpPr>
            <a:spLocks noGrp="1" noRot="1" noChangeAspect="1"/>
          </p:cNvSpPr>
          <p:nvPr>
            <p:ph type="sldImg" idx="2"/>
          </p:nvPr>
        </p:nvSpPr>
        <p:spPr>
          <a:xfrm>
            <a:off x="1203325" y="701675"/>
            <a:ext cx="4695825" cy="3521075"/>
          </a:xfrm>
          <a:prstGeom prst="rect">
            <a:avLst/>
          </a:prstGeom>
          <a:noFill/>
          <a:ln w="12700">
            <a:solidFill>
              <a:prstClr val="black"/>
            </a:solidFill>
          </a:ln>
        </p:spPr>
        <p:txBody>
          <a:bodyPr vert="horz" lIns="94198" tIns="47100" rIns="94198" bIns="47100" rtlCol="0" anchor="ctr"/>
          <a:lstStyle/>
          <a:p>
            <a:endParaRPr lang="en-US" dirty="0"/>
          </a:p>
        </p:txBody>
      </p:sp>
      <p:sp>
        <p:nvSpPr>
          <p:cNvPr id="5" name="Notes Placeholder 4"/>
          <p:cNvSpPr>
            <a:spLocks noGrp="1"/>
          </p:cNvSpPr>
          <p:nvPr>
            <p:ph type="body" sz="quarter" idx="3"/>
          </p:nvPr>
        </p:nvSpPr>
        <p:spPr>
          <a:xfrm>
            <a:off x="710248" y="4459527"/>
            <a:ext cx="5681980" cy="4224814"/>
          </a:xfrm>
          <a:prstGeom prst="rect">
            <a:avLst/>
          </a:prstGeom>
        </p:spPr>
        <p:txBody>
          <a:bodyPr vert="horz" lIns="94198" tIns="47100" rIns="94198" bIns="471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69424"/>
          </a:xfrm>
          <a:prstGeom prst="rect">
            <a:avLst/>
          </a:prstGeom>
        </p:spPr>
        <p:txBody>
          <a:bodyPr vert="horz" lIns="94198" tIns="47100" rIns="94198" bIns="4710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4" y="8917423"/>
            <a:ext cx="3077739" cy="469424"/>
          </a:xfrm>
          <a:prstGeom prst="rect">
            <a:avLst/>
          </a:prstGeom>
        </p:spPr>
        <p:txBody>
          <a:bodyPr vert="horz" lIns="94198" tIns="47100" rIns="94198" bIns="47100"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42</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43</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44</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45</a:t>
            </a:fld>
            <a:endParaRPr lang="en-US" dirty="0"/>
          </a:p>
        </p:txBody>
      </p:sp>
    </p:spTree>
    <p:extLst>
      <p:ext uri="{BB962C8B-B14F-4D97-AF65-F5344CB8AC3E}">
        <p14:creationId xmlns:p14="http://schemas.microsoft.com/office/powerpoint/2010/main" val="4450105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46</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48</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50</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61</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63</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64</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65</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68</a:t>
            </a:fld>
            <a:endParaRPr lang="en-US" dirty="0"/>
          </a:p>
        </p:txBody>
      </p:sp>
    </p:spTree>
    <p:extLst>
      <p:ext uri="{BB962C8B-B14F-4D97-AF65-F5344CB8AC3E}">
        <p14:creationId xmlns:p14="http://schemas.microsoft.com/office/powerpoint/2010/main" val="42369809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69</a:t>
            </a:fld>
            <a:endParaRPr lang="en-US" dirty="0"/>
          </a:p>
        </p:txBody>
      </p:sp>
    </p:spTree>
    <p:extLst>
      <p:ext uri="{BB962C8B-B14F-4D97-AF65-F5344CB8AC3E}">
        <p14:creationId xmlns:p14="http://schemas.microsoft.com/office/powerpoint/2010/main" val="6739809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73</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74</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10</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75</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76</a:t>
            </a:fld>
            <a:endParaRPr lang="en-US" dirty="0"/>
          </a:p>
        </p:txBody>
      </p:sp>
    </p:spTree>
    <p:extLst>
      <p:ext uri="{BB962C8B-B14F-4D97-AF65-F5344CB8AC3E}">
        <p14:creationId xmlns:p14="http://schemas.microsoft.com/office/powerpoint/2010/main" val="19877021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85</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86</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87</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89</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90</a:t>
            </a:fld>
            <a:endParaRPr lang="en-US" dirty="0"/>
          </a:p>
        </p:txBody>
      </p:sp>
    </p:spTree>
    <p:extLst>
      <p:ext uri="{BB962C8B-B14F-4D97-AF65-F5344CB8AC3E}">
        <p14:creationId xmlns:p14="http://schemas.microsoft.com/office/powerpoint/2010/main" val="27870354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91</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93</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97</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11</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99</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100</a:t>
            </a:fld>
            <a:endParaRPr lang="en-US" dirty="0"/>
          </a:p>
        </p:txBody>
      </p:sp>
    </p:spTree>
    <p:extLst>
      <p:ext uri="{BB962C8B-B14F-4D97-AF65-F5344CB8AC3E}">
        <p14:creationId xmlns:p14="http://schemas.microsoft.com/office/powerpoint/2010/main" val="38235900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101</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106</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107</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109</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113</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115</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116</a:t>
            </a:fld>
            <a:endParaRPr lang="en-US" dirty="0"/>
          </a:p>
        </p:txBody>
      </p:sp>
    </p:spTree>
    <p:extLst>
      <p:ext uri="{BB962C8B-B14F-4D97-AF65-F5344CB8AC3E}">
        <p14:creationId xmlns:p14="http://schemas.microsoft.com/office/powerpoint/2010/main" val="8165306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119</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16</a:t>
            </a:fld>
            <a:endParaRPr lang="en-US" dirty="0"/>
          </a:p>
        </p:txBody>
      </p:sp>
    </p:spTree>
    <p:extLst>
      <p:ext uri="{BB962C8B-B14F-4D97-AF65-F5344CB8AC3E}">
        <p14:creationId xmlns:p14="http://schemas.microsoft.com/office/powerpoint/2010/main" val="21050318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120</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124</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126</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127</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128</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130</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132</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133</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BBFB2-EE6D-D9B9-55BE-657A384B4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25D30-E006-0CCF-A379-F498CB18D8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AEFBFD-4345-F499-AD72-9968E081F677}"/>
              </a:ext>
            </a:extLst>
          </p:cNvPr>
          <p:cNvSpPr>
            <a:spLocks noGrp="1"/>
          </p:cNvSpPr>
          <p:nvPr>
            <p:ph type="body" idx="1"/>
          </p:nvPr>
        </p:nvSpPr>
        <p:spPr/>
        <p:txBody>
          <a:bodyPr/>
          <a:lstStyle/>
          <a:p>
            <a:r>
              <a:rPr lang="en-US" dirty="0"/>
              <a:t>Day 9</a:t>
            </a:r>
          </a:p>
          <a:p>
            <a:endParaRPr lang="en-US" dirty="0"/>
          </a:p>
        </p:txBody>
      </p:sp>
      <p:sp>
        <p:nvSpPr>
          <p:cNvPr id="4" name="Slide Number Placeholder 3">
            <a:extLst>
              <a:ext uri="{FF2B5EF4-FFF2-40B4-BE49-F238E27FC236}">
                <a16:creationId xmlns:a16="http://schemas.microsoft.com/office/drawing/2014/main" id="{40E3939F-618D-36D3-328B-35DE6F5FD6C3}"/>
              </a:ext>
            </a:extLst>
          </p:cNvPr>
          <p:cNvSpPr>
            <a:spLocks noGrp="1"/>
          </p:cNvSpPr>
          <p:nvPr>
            <p:ph type="sldNum" sz="quarter" idx="10"/>
          </p:nvPr>
        </p:nvSpPr>
        <p:spPr/>
        <p:txBody>
          <a:bodyPr/>
          <a:lstStyle/>
          <a:p>
            <a:fld id="{5C821964-560F-4BDB-BAAF-EC529F5D9B05}" type="slidenum">
              <a:rPr lang="en-US" smtClean="0"/>
              <a:t>138</a:t>
            </a:fld>
            <a:endParaRPr lang="en-US" dirty="0"/>
          </a:p>
        </p:txBody>
      </p:sp>
    </p:spTree>
    <p:extLst>
      <p:ext uri="{BB962C8B-B14F-4D97-AF65-F5344CB8AC3E}">
        <p14:creationId xmlns:p14="http://schemas.microsoft.com/office/powerpoint/2010/main" val="366786075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139</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17</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22</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23</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2596907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513F1D-B2AA-48CF-93C4-F9C9035B693D}" type="datetime1">
              <a:rPr lang="en-US" smtClean="0"/>
              <a:t>8/22/2024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DA21CB-5BB2-49FE-A24C-634DDCE3D048}" type="datetime1">
              <a:rPr lang="en-US" smtClean="0"/>
              <a:t>8/22/2024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D0E696-AAED-4211-8FBC-08CFB93FFA9E}" type="datetime1">
              <a:rPr lang="en-US" smtClean="0"/>
              <a:t>8/22/2024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DA997CF-7B20-4037-8BB1-29DEE50F02AE}" type="datetime1">
              <a:rPr lang="en-US" smtClean="0"/>
              <a:t>8/22/2024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FF6846-6ABD-46BF-BC24-C049DB9A2E81}" type="datetime1">
              <a:rPr lang="en-US" smtClean="0"/>
              <a:t>8/22/2024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C702CF-3A95-40F7-B3FF-C7ACABDA521C}" type="datetime1">
              <a:rPr lang="en-US" smtClean="0"/>
              <a:t>8/22/2024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1B6DBD-D619-476C-A397-43FAB1B8FBF8}" type="datetime1">
              <a:rPr lang="en-US" smtClean="0"/>
              <a:t>8/22/2024</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402898-4514-43E7-8F08-E2BF9B58C8B3}" type="datetime1">
              <a:rPr lang="en-US" smtClean="0"/>
              <a:t>8/22/2024</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B7441A-0BAC-4952-AEC7-804CF968087C}" type="datetime1">
              <a:rPr lang="en-US" smtClean="0"/>
              <a:t>8/22/2024</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F6033-F7CB-4E51-A93B-A78296EA5E62}" type="datetime1">
              <a:rPr lang="en-US" smtClean="0"/>
              <a:t>8/22/2024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3776EA7-9C35-46B6-B9DB-FF0ADC37837B}" type="datetime1">
              <a:rPr lang="en-US" smtClean="0"/>
              <a:t>8/22/2024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E3EC58-201F-4D04-9156-B136F8447585}" type="datetime1">
              <a:rPr lang="en-US" smtClean="0"/>
              <a:t>8/22/2024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A02D5F1-911D-4491-8EEA-C2317AD3850A}" type="datetime1">
              <a:rPr lang="en-US" smtClean="0"/>
              <a:t>8/22/2024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E2E5C9-FB0E-491A-A38A-C4A45A87FCC9}" type="datetime1">
              <a:rPr lang="en-US" smtClean="0"/>
              <a:t>8/22/2024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5ADD67-4450-48DE-B33D-B16558549A02}" type="datetime1">
              <a:rPr lang="en-US" smtClean="0"/>
              <a:t>8/22/2024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42787DC-5E04-4CA3-8038-0D285C245AE6}" type="datetime1">
              <a:rPr lang="en-US" smtClean="0"/>
              <a:t>8/22/2024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8445AE-B20B-4E6A-9DE4-F8FD45E32BB2}" type="datetime1">
              <a:rPr lang="en-US" smtClean="0"/>
              <a:t>8/22/2024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FEED8B-7C15-4B6C-ACFF-A11CE195747F}" type="datetime1">
              <a:rPr lang="en-US" smtClean="0"/>
              <a:t>8/22/2024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9458E4-984F-4265-A75F-5738CAD3C9C7}" type="datetime1">
              <a:rPr lang="en-US" smtClean="0"/>
              <a:t>8/22/2024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DD6CF5-1CF5-4EB6-9763-76F030CDC0A3}" type="datetime1">
              <a:rPr lang="en-US" smtClean="0"/>
              <a:t>8/22/2024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12B517-0625-484D-A470-34676D65FB5B}" type="datetime1">
              <a:rPr lang="en-US" smtClean="0"/>
              <a:t>8/22/2024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2139A-1B98-42B3-98CD-F1AC60E96582}" type="datetime1">
              <a:rPr lang="en-US" smtClean="0"/>
              <a:t>8/22/2024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3D7704-E511-4B55-A70E-9C0CB04EB5B5}" type="datetime1">
              <a:rPr lang="en-US" smtClean="0"/>
              <a:t>8/22/2024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9052704-FA72-4C57-8162-5A410785F17F}" type="datetime1">
              <a:rPr lang="en-US" smtClean="0"/>
              <a:t>8/22/2024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55F94EF-CEBE-4BB9-BD2E-D4B5F0B5A003}" type="datetime1">
              <a:rPr lang="en-US" smtClean="0"/>
              <a:t>8/22/2024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42C9A1-080F-4081-A9B6-14ED6624200E}" type="datetime1">
              <a:rPr lang="en-US" smtClean="0"/>
              <a:t>8/22/2024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6FF09-FEB5-4309-BAE4-619043613F09}" type="datetime1">
              <a:rPr lang="en-US" smtClean="0"/>
              <a:t>8/22/2024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CA232C06-27A4-4378-BA17-6C6E18E4454F}" type="datetimeFigureOut">
              <a:rPr lang="en-US" smtClean="0"/>
              <a:t>8/22/2024</a:t>
            </a:fld>
            <a:endParaRPr lang="en-US"/>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CA232C06-27A4-4378-BA17-6C6E18E4454F}" type="datetimeFigureOut">
              <a:rPr lang="en-US" smtClean="0"/>
              <a:t>8/22/2024</a:t>
            </a:fld>
            <a:endParaRPr lang="en-US"/>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CA232C06-27A4-4378-BA17-6C6E18E4454F}" type="datetimeFigureOut">
              <a:rPr lang="en-US" smtClean="0"/>
              <a:t>8/22/2024</a:t>
            </a:fld>
            <a:endParaRPr lang="en-US"/>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CA232C06-27A4-4378-BA17-6C6E18E4454F}" type="datetimeFigureOut">
              <a:rPr lang="en-US" smtClean="0"/>
              <a:t>8/22/2024</a:t>
            </a:fld>
            <a:endParaRPr lang="en-US"/>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CA232C06-27A4-4378-BA17-6C6E18E4454F}" type="datetimeFigureOut">
              <a:rPr lang="en-US" smtClean="0"/>
              <a:t>8/22/2024</a:t>
            </a:fld>
            <a:endParaRPr lang="en-US"/>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CA232C06-27A4-4378-BA17-6C6E18E4454F}" type="datetimeFigureOut">
              <a:rPr lang="en-US" smtClean="0"/>
              <a:t>8/22/2024</a:t>
            </a:fld>
            <a:endParaRPr lang="en-US"/>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2833EA-2445-4601-B311-ED5E98BECADB}" type="datetime1">
              <a:rPr lang="en-US" smtClean="0"/>
              <a:t>8/22/2024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CA232C06-27A4-4378-BA17-6C6E18E4454F}" type="datetimeFigureOut">
              <a:rPr lang="en-US" smtClean="0"/>
              <a:t>8/22/2024</a:t>
            </a:fld>
            <a:endParaRPr lang="en-US"/>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CA232C06-27A4-4378-BA17-6C6E18E4454F}" type="datetimeFigureOut">
              <a:rPr lang="en-US" smtClean="0"/>
              <a:t>8/22/2024</a:t>
            </a:fld>
            <a:endParaRPr lang="en-US"/>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CA232C06-27A4-4378-BA17-6C6E18E4454F}" type="datetimeFigureOut">
              <a:rPr lang="en-US" smtClean="0"/>
              <a:t>8/22/2024</a:t>
            </a:fld>
            <a:endParaRPr lang="en-US"/>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CA232C06-27A4-4378-BA17-6C6E18E4454F}" type="datetimeFigureOut">
              <a:rPr lang="en-US" smtClean="0"/>
              <a:t>8/22/2024</a:t>
            </a:fld>
            <a:endParaRPr lang="en-US"/>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CA232C06-27A4-4378-BA17-6C6E18E4454F}" type="datetimeFigureOut">
              <a:rPr lang="en-US" smtClean="0"/>
              <a:t>8/22/2024</a:t>
            </a:fld>
            <a:endParaRPr lang="en-US"/>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330B92-8069-4533-A3E9-97D271154CB6}" type="datetime1">
              <a:rPr lang="en-US" smtClean="0"/>
              <a:t>8/22/2024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CE84CA-8EB9-496F-96CD-9BDC9583437D}" type="datetime1">
              <a:rPr lang="en-US" smtClean="0"/>
              <a:t>8/22/2024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E15C4-9F9C-4149-BE4D-08125668915A}" type="datetime1">
              <a:rPr lang="en-US" smtClean="0"/>
              <a:t>8/22/2024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6C13D4-7426-4595-A306-E8BD12F4766C}" type="datetime1">
              <a:rPr lang="en-US" smtClean="0"/>
              <a:t>8/22/2024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A6B048-E9D0-4C1F-B98C-60472DB25604}" type="datetime1">
              <a:rPr lang="en-US" smtClean="0"/>
              <a:t>8/22/2024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FEC0D-907B-42B8-9AE8-46C379D1B514}" type="datetime1">
              <a:rPr lang="en-US" smtClean="0"/>
              <a:t>8/22/2024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6066E1-CACC-41F6-AF95-5F3B4F34AD66}" type="datetime1">
              <a:rPr lang="en-US" smtClean="0"/>
              <a:t>8/22/2024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9D3F47-7496-4295-8C12-198760B09013}" type="datetime1">
              <a:rPr lang="en-US" smtClean="0"/>
              <a:t>8/22/2024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CA232C06-27A4-4378-BA17-6C6E18E4454F}" type="datetimeFigureOut">
              <a:rPr lang="en-US" smtClean="0"/>
              <a:t>8/22/2024</a:t>
            </a:fld>
            <a:endParaRPr lang="en-US"/>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7.svg"/><Relationship Id="rId5" Type="http://schemas.openxmlformats.org/officeDocument/2006/relationships/diagramQuickStyle" Target="../diagrams/quickStyle1.xml"/><Relationship Id="rId15" Type="http://schemas.openxmlformats.org/officeDocument/2006/relationships/image" Target="../media/image11.svg"/><Relationship Id="rId10" Type="http://schemas.openxmlformats.org/officeDocument/2006/relationships/image" Target="../media/image6.png"/><Relationship Id="rId4" Type="http://schemas.openxmlformats.org/officeDocument/2006/relationships/diagramLayout" Target="../diagrams/layout1.xml"/><Relationship Id="rId9" Type="http://schemas.openxmlformats.org/officeDocument/2006/relationships/image" Target="../media/image5.svg"/><Relationship Id="rId14" Type="http://schemas.openxmlformats.org/officeDocument/2006/relationships/image" Target="../media/image10.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app.sli.do/event/f77ouqW73dsrUFGwRnjLcp"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https://www.slido.com/" TargetMode="Externa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s://designlab.eng.rpi.edu/edn/projects/capstone-support-dev/wiki/Reflecting_on_your_New_Project_Plan" TargetMode="External"/><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4.xml"/></Relationships>
</file>

<file path=ppt/slides/_rels/slide1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6.xml"/><Relationship Id="rId1" Type="http://schemas.openxmlformats.org/officeDocument/2006/relationships/slideLayout" Target="../slideLayouts/slideLayout24.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8.xml.rels><?xml version="1.0" encoding="UTF-8" standalone="yes"?>
<Relationships xmlns="http://schemas.openxmlformats.org/package/2006/relationships"><Relationship Id="rId3" Type="http://schemas.openxmlformats.org/officeDocument/2006/relationships/hyperlink" Target="https://designlab.eng.rpi.edu/edn/projects/capstone-support-dev/wiki/Board_of_Directors_Review" TargetMode="External"/><Relationship Id="rId2" Type="http://schemas.openxmlformats.org/officeDocument/2006/relationships/notesSlide" Target="../notesSlides/notesSlide58.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Tasks_and_Due_Dates" TargetMode="External"/></Relationships>
</file>

<file path=ppt/slides/_rels/slide1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40.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08.xml"/><Relationship Id="rId3" Type="http://schemas.openxmlformats.org/officeDocument/2006/relationships/slide" Target="slide43.xml"/><Relationship Id="rId7" Type="http://schemas.openxmlformats.org/officeDocument/2006/relationships/slide" Target="slide98.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88.xml"/><Relationship Id="rId11" Type="http://schemas.openxmlformats.org/officeDocument/2006/relationships/slide" Target="slide131.xml"/><Relationship Id="rId5" Type="http://schemas.openxmlformats.org/officeDocument/2006/relationships/slide" Target="slide74.xml"/><Relationship Id="rId10" Type="http://schemas.openxmlformats.org/officeDocument/2006/relationships/slide" Target="slide125.xml"/><Relationship Id="rId4" Type="http://schemas.openxmlformats.org/officeDocument/2006/relationships/slide" Target="slide63.xml"/><Relationship Id="rId9" Type="http://schemas.openxmlformats.org/officeDocument/2006/relationships/slide" Target="slide1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3.xml"/><Relationship Id="rId7" Type="http://schemas.openxmlformats.org/officeDocument/2006/relationships/image" Target="../media/image21.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8.xml"/><Relationship Id="rId5" Type="http://schemas.openxmlformats.org/officeDocument/2006/relationships/tags" Target="../tags/tag5.xml"/><Relationship Id="rId4" Type="http://schemas.openxmlformats.org/officeDocument/2006/relationships/tags" Target="../tags/tag4.xml"/></Relationships>
</file>

<file path=ppt/slides/_rels/slide2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8.xml"/><Relationship Id="rId7" Type="http://schemas.openxmlformats.org/officeDocument/2006/relationships/image" Target="../media/image21.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18.xml"/><Relationship Id="rId5" Type="http://schemas.openxmlformats.org/officeDocument/2006/relationships/tags" Target="../tags/tag10.xml"/><Relationship Id="rId4" Type="http://schemas.openxmlformats.org/officeDocument/2006/relationships/tags" Target="../tags/tag9.xml"/></Relationships>
</file>

<file path=ppt/slides/_rels/slide2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13.xml"/><Relationship Id="rId7" Type="http://schemas.openxmlformats.org/officeDocument/2006/relationships/image" Target="../media/image21.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Layout" Target="../slideLayouts/slideLayout18.xml"/><Relationship Id="rId5" Type="http://schemas.openxmlformats.org/officeDocument/2006/relationships/tags" Target="../tags/tag15.xml"/><Relationship Id="rId4" Type="http://schemas.openxmlformats.org/officeDocument/2006/relationships/tags" Target="../tags/tag1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2.jpeg"/><Relationship Id="rId1" Type="http://schemas.openxmlformats.org/officeDocument/2006/relationships/slideLayout" Target="../slideLayouts/slideLayout3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2.jpeg"/><Relationship Id="rId1" Type="http://schemas.openxmlformats.org/officeDocument/2006/relationships/slideLayout" Target="../slideLayouts/slideLayout3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docs.google.com/spreadsheets/d/1P_wqMm3Eu2vV9AddlFigfpbTnq51wiNo8OvcZnW1cPw/edit#gid=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Needs%20and%20Requirements%20workbook.xlsx"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hyperlink" Target="https://wheeldecide.com/?c1=Functionality&amp;c2=Performance&amp;c3=Quality&amp;c4=Usability&amp;c5=Accessibility&amp;c6=Reliability&amp;c7=Durability&amp;c8=Availability&amp;c9=Manufacturability&amp;c10=Maintainability&amp;c11=Environmental%20Impact&amp;c12=Wild%20Card&amp;c13=Interfaces" TargetMode="Externa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4.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microsoft.com/office/2018/10/relationships/comments" Target="../comments/modernComment_22E_B81E38C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4.xml"/></Relationships>
</file>

<file path=ppt/slides/_rels/slide8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9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 1 through 10</a:t>
            </a:r>
          </a:p>
          <a:p>
            <a:r>
              <a:rPr lang="en-US" dirty="0">
                <a:cs typeface="Calibri"/>
              </a:rPr>
              <a:t>In-Class Meetings</a:t>
            </a:r>
            <a:endParaRPr lang="en-US" dirty="0"/>
          </a:p>
        </p:txBody>
      </p:sp>
      <p:sp>
        <p:nvSpPr>
          <p:cNvPr id="4" name="Callout: Bent Line with Border and Accent Bar 3">
            <a:extLst>
              <a:ext uri="{FF2B5EF4-FFF2-40B4-BE49-F238E27FC236}">
                <a16:creationId xmlns:a16="http://schemas.microsoft.com/office/drawing/2014/main" id="{70C5B5FF-C716-0EDB-F3A0-562499798C0B}"/>
              </a:ext>
            </a:extLst>
          </p:cNvPr>
          <p:cNvSpPr/>
          <p:nvPr/>
        </p:nvSpPr>
        <p:spPr>
          <a:xfrm>
            <a:off x="6400800" y="4762500"/>
            <a:ext cx="2438400" cy="1752600"/>
          </a:xfrm>
          <a:prstGeom prst="accentBorderCallout2">
            <a:avLst>
              <a:gd name="adj1" fmla="val 18750"/>
              <a:gd name="adj2" fmla="val -8333"/>
              <a:gd name="adj3" fmla="val 18750"/>
              <a:gd name="adj4" fmla="val -16667"/>
              <a:gd name="adj5" fmla="val 54877"/>
              <a:gd name="adj6" fmla="val -52646"/>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WARNING</a:t>
            </a:r>
          </a:p>
          <a:p>
            <a:pPr algn="ctr"/>
            <a:r>
              <a:rPr lang="en-US" dirty="0"/>
              <a:t>This whole document is a work in process and in massive flux</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14" name="Content Placeholder 13" descr="A screenshot of a chart&#10;&#10;Description automatically generated">
            <a:extLst>
              <a:ext uri="{FF2B5EF4-FFF2-40B4-BE49-F238E27FC236}">
                <a16:creationId xmlns:a16="http://schemas.microsoft.com/office/drawing/2014/main" id="{3A61882B-98DE-23FB-1951-91353174D01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7358" y="2097749"/>
            <a:ext cx="7829284" cy="4719144"/>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a:t>
            </a:r>
            <a:r>
              <a:rPr lang="en-US" sz="3600" dirty="0"/>
              <a:t>Documentation &amp; EDN Usage Horse Race</a:t>
            </a:r>
            <a:endParaRPr lang="en-US" dirty="0"/>
          </a:p>
        </p:txBody>
      </p:sp>
      <p:sp>
        <p:nvSpPr>
          <p:cNvPr id="3" name="Content Placeholder 2"/>
          <p:cNvSpPr>
            <a:spLocks noGrp="1"/>
          </p:cNvSpPr>
          <p:nvPr>
            <p:ph idx="1"/>
          </p:nvPr>
        </p:nvSpPr>
        <p:spPr/>
        <p:txBody>
          <a:bodyPr>
            <a:noAutofit/>
          </a:bodyPr>
          <a:lstStyle/>
          <a:p>
            <a:r>
              <a:rPr lang="en-US" sz="2400" dirty="0"/>
              <a:t>Action Item was to watch one video </a:t>
            </a:r>
            <a:r>
              <a:rPr lang="en-US" sz="1200" dirty="0"/>
              <a:t>(</a:t>
            </a:r>
            <a:r>
              <a:rPr lang="en-US" sz="1200" dirty="0">
                <a:solidFill>
                  <a:prstClr val="black"/>
                </a:solidFill>
              </a:rPr>
              <a:t>Capstone Introduction &amp; Expectations – Part 2)</a:t>
            </a:r>
          </a:p>
          <a:p>
            <a:endParaRPr lang="en-US" sz="1000" dirty="0"/>
          </a:p>
          <a:p>
            <a:r>
              <a:rPr lang="en-US" sz="2400" dirty="0"/>
              <a:t>Why do we document?</a:t>
            </a:r>
          </a:p>
          <a:p>
            <a:r>
              <a:rPr lang="en-US" sz="2400" dirty="0"/>
              <a:t>What do we document?</a:t>
            </a:r>
          </a:p>
          <a:p>
            <a:r>
              <a:rPr lang="en-US" sz="2400" dirty="0"/>
              <a:t>How will you document?</a:t>
            </a:r>
          </a:p>
          <a:p>
            <a:r>
              <a:rPr lang="en-US" sz="2400" dirty="0"/>
              <a:t>How often / when will you document?</a:t>
            </a:r>
          </a:p>
          <a:p>
            <a:r>
              <a:rPr lang="en-US" sz="2400" dirty="0"/>
              <a:t>Must we wait for things to be complete / final to document?</a:t>
            </a:r>
          </a:p>
          <a:p>
            <a:r>
              <a:rPr lang="en-US" sz="2400" dirty="0"/>
              <a:t>Information should be complete before documented?</a:t>
            </a:r>
          </a:p>
          <a:p>
            <a:r>
              <a:rPr lang="en-US" sz="2400" dirty="0"/>
              <a:t>It is necessary to document negative results?</a:t>
            </a:r>
          </a:p>
          <a:p>
            <a:r>
              <a:rPr lang="en-US" sz="2400" dirty="0"/>
              <a:t>Teammates share responsibility with PE/CE to offer technical feedback on EDN posts?</a:t>
            </a:r>
          </a:p>
          <a:p>
            <a:pPr marL="0" indent="0">
              <a:buNone/>
            </a:pPr>
            <a:endParaRPr lang="en-US" sz="2400" dirty="0"/>
          </a:p>
          <a:p>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100</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3703" y="2267316"/>
            <a:ext cx="2362200" cy="1771650"/>
          </a:xfrm>
          <a:prstGeom prst="rect">
            <a:avLst/>
          </a:prstGeom>
        </p:spPr>
      </p:pic>
    </p:spTree>
    <p:extLst>
      <p:ext uri="{BB962C8B-B14F-4D97-AF65-F5344CB8AC3E}">
        <p14:creationId xmlns:p14="http://schemas.microsoft.com/office/powerpoint/2010/main" val="68082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Engineering Documentation?</a:t>
            </a:r>
            <a:endParaRPr lang="en-US"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the final design report</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101</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102</a:t>
            </a:fld>
            <a:endParaRPr lang="en-US" sz="1200" dirty="0"/>
          </a:p>
        </p:txBody>
      </p:sp>
      <p:sp>
        <p:nvSpPr>
          <p:cNvPr id="5" name="TextBox 4"/>
          <p:cNvSpPr txBox="1"/>
          <p:nvPr/>
        </p:nvSpPr>
        <p:spPr>
          <a:xfrm>
            <a:off x="1009650" y="5257800"/>
            <a:ext cx="6477000" cy="707886"/>
          </a:xfrm>
          <a:prstGeom prst="rect">
            <a:avLst/>
          </a:prstGeom>
          <a:noFill/>
          <a:ln w="38100">
            <a:solidFill>
              <a:srgbClr val="FF0000"/>
            </a:solidFill>
          </a:ln>
        </p:spPr>
        <p:txBody>
          <a:bodyPr wrap="square" rtlCol="0">
            <a:spAutoFit/>
          </a:bodyPr>
          <a:lstStyle/>
          <a:p>
            <a:r>
              <a:rPr lang="en-US" sz="2000" b="1" dirty="0"/>
              <a:t>Everyone (now and future) can understand the 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6725" y="3340100"/>
            <a:ext cx="895350" cy="895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Corporate Communication &amp; Documentation </a:t>
            </a:r>
            <a:br>
              <a:rPr lang="en-US" dirty="0"/>
            </a:br>
            <a:r>
              <a:rPr lang="en-US" dirty="0"/>
              <a:t>Policies </a:t>
            </a:r>
            <a:r>
              <a:rPr lang="en-US" b="1" dirty="0"/>
              <a:t>Reminder</a:t>
            </a:r>
          </a:p>
        </p:txBody>
      </p:sp>
      <p:sp>
        <p:nvSpPr>
          <p:cNvPr id="3" name="Content Placeholder 2"/>
          <p:cNvSpPr>
            <a:spLocks noGrp="1"/>
          </p:cNvSpPr>
          <p:nvPr>
            <p:ph idx="1"/>
          </p:nvPr>
        </p:nvSpPr>
        <p:spPr>
          <a:xfrm>
            <a:off x="628650" y="1545360"/>
            <a:ext cx="7886700" cy="4800600"/>
          </a:xfrm>
        </p:spPr>
        <p:txBody>
          <a:bodyPr>
            <a:normAutofit fontScale="92500" lnSpcReduction="1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err="1"/>
              <a:t>WhenIsGood</a:t>
            </a:r>
            <a:r>
              <a:rPr lang="en-US" dirty="0"/>
              <a:t> or When2Meet - meeting scheduling</a:t>
            </a:r>
          </a:p>
          <a:p>
            <a:endParaRPr lang="en-US" dirty="0"/>
          </a:p>
          <a:p>
            <a:r>
              <a:rPr lang="en-US" b="1" u="sng" dirty="0">
                <a:solidFill>
                  <a:srgbClr val="FF0000"/>
                </a:solidFill>
              </a:rPr>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Sharepoint</a:t>
            </a:r>
            <a:endParaRPr lang="en-US" dirty="0"/>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15 min - N&amp;R Reflective Update</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lstStyle/>
          <a:p>
            <a:pPr marL="0" indent="0">
              <a:buNone/>
            </a:pPr>
            <a:r>
              <a:rPr lang="en-US" dirty="0"/>
              <a:t>Based on the Concept Generation done during last on-site meeting, and thought/research done off-site, update the Needs &amp; Requirements list in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104</a:t>
            </a:fld>
            <a:endParaRPr lang="en-US" dirty="0"/>
          </a:p>
        </p:txBody>
      </p:sp>
    </p:spTree>
    <p:extLst>
      <p:ext uri="{BB962C8B-B14F-4D97-AF65-F5344CB8AC3E}">
        <p14:creationId xmlns:p14="http://schemas.microsoft.com/office/powerpoint/2010/main" val="36883694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75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628650" y="1524000"/>
            <a:ext cx="7886700" cy="4652963"/>
          </a:xfrm>
        </p:spPr>
        <p:txBody>
          <a:bodyPr>
            <a:normAutofit/>
          </a:bodyPr>
          <a:lstStyle/>
          <a:p>
            <a:pPr marL="0" indent="0">
              <a:buNone/>
            </a:pPr>
            <a:r>
              <a:rPr lang="en-US" sz="2400" dirty="0"/>
              <a:t>Revisit Concept Generation</a:t>
            </a:r>
          </a:p>
          <a:p>
            <a:r>
              <a:rPr lang="en-US" sz="2000" dirty="0"/>
              <a:t>Are the key / Minimum Viable Product Customer Needs addressed by at least 2 concepts?</a:t>
            </a:r>
          </a:p>
          <a:p>
            <a:pPr lvl="1"/>
            <a:r>
              <a:rPr lang="en-US" sz="2000" dirty="0"/>
              <a:t>If not -&gt; generate/research additional concepts</a:t>
            </a:r>
          </a:p>
          <a:p>
            <a:r>
              <a:rPr lang="en-US" sz="2000" dirty="0"/>
              <a:t>How could concepts be combined into a full system?</a:t>
            </a:r>
          </a:p>
          <a:p>
            <a:endParaRPr lang="en-US" sz="2000" dirty="0"/>
          </a:p>
          <a:p>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105</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554316"/>
            <a:ext cx="3625187" cy="57150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dirty="0">
                <a:cs typeface="Calibri"/>
              </a:rPr>
              <a:t>Comparisons and decisions should be based on analysis, metrics, and performance 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spTree>
    <p:extLst>
      <p:ext uri="{BB962C8B-B14F-4D97-AF65-F5344CB8AC3E}">
        <p14:creationId xmlns:p14="http://schemas.microsoft.com/office/powerpoint/2010/main" val="218126613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107</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108</a:t>
            </a:fld>
            <a:endParaRPr lang="en-US" sz="1200" dirty="0"/>
          </a:p>
        </p:txBody>
      </p:sp>
      <p:pic>
        <p:nvPicPr>
          <p:cNvPr id="9" name="Picture 8" descr="A screenshot of a project schedule&#10;&#10;Description automatically generated">
            <a:extLst>
              <a:ext uri="{FF2B5EF4-FFF2-40B4-BE49-F238E27FC236}">
                <a16:creationId xmlns:a16="http://schemas.microsoft.com/office/drawing/2014/main" id="{DDBCC062-A576-CD02-60DF-585BF9622D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1990" y="1735661"/>
            <a:ext cx="5620019" cy="3847816"/>
          </a:xfrm>
          <a:prstGeom prst="rect">
            <a:avLst/>
          </a:prstGeom>
        </p:spPr>
      </p:pic>
      <p:grpSp>
        <p:nvGrpSpPr>
          <p:cNvPr id="4" name="Group 3">
            <a:extLst>
              <a:ext uri="{FF2B5EF4-FFF2-40B4-BE49-F238E27FC236}">
                <a16:creationId xmlns:a16="http://schemas.microsoft.com/office/drawing/2014/main" id="{07186795-A237-14CF-968D-6195806789E4}"/>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A2E4543C-5032-1B7F-B306-D107C2FB14E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90F757C2-89D1-77D6-2647-D9BC0697B1EF}"/>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79208873-8090-6575-4FF5-3BCE15B17BC1}"/>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3EECA0-7749-B860-CF71-7F5AFE5F0E66}"/>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3381774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lstStyle/>
          <a:p>
            <a:r>
              <a:rPr lang="en-US"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11</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CE Time</a:t>
            </a:r>
          </a:p>
        </p:txBody>
      </p:sp>
      <p:sp>
        <p:nvSpPr>
          <p:cNvPr id="3" name="Content Placeholder 2"/>
          <p:cNvSpPr>
            <a:spLocks noGrp="1"/>
          </p:cNvSpPr>
          <p:nvPr>
            <p:ph idx="1"/>
          </p:nvPr>
        </p:nvSpPr>
        <p:spPr/>
        <p:txBody>
          <a:bodyPr>
            <a:normAutofit/>
          </a:bodyPr>
          <a:lstStyle/>
          <a:p>
            <a:r>
              <a:rPr lang="en-US" sz="2800" dirty="0"/>
              <a:t>Meeting will be at team table</a:t>
            </a:r>
          </a:p>
          <a:p>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110</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65 min – Concept Selection</a:t>
            </a:r>
          </a:p>
        </p:txBody>
      </p:sp>
      <p:sp>
        <p:nvSpPr>
          <p:cNvPr id="3" name="Content Placeholder 2"/>
          <p:cNvSpPr>
            <a:spLocks noGrp="1"/>
          </p:cNvSpPr>
          <p:nvPr>
            <p:ph idx="1"/>
          </p:nvPr>
        </p:nvSpPr>
        <p:spPr/>
        <p:txBody>
          <a:bodyPr>
            <a:normAutofit/>
          </a:bodyPr>
          <a:lstStyle/>
          <a:p>
            <a:r>
              <a:rPr lang="en-US" sz="2800" dirty="0"/>
              <a:t>May want some content here to help explain specifically how we’d like this done</a:t>
            </a:r>
          </a:p>
          <a:p>
            <a:pPr lvl="1"/>
            <a:r>
              <a:rPr lang="en-US" sz="2400" dirty="0"/>
              <a:t>Decision matrix</a:t>
            </a:r>
          </a:p>
          <a:p>
            <a:pPr lvl="1"/>
            <a:r>
              <a:rPr lang="en-US" sz="2400" dirty="0"/>
              <a:t>REAL numbers</a:t>
            </a:r>
          </a:p>
          <a:p>
            <a:pPr lvl="2"/>
            <a:r>
              <a:rPr lang="en-US" sz="2100" dirty="0"/>
              <a:t>based on your Requirements</a:t>
            </a:r>
          </a:p>
          <a:p>
            <a:pPr lvl="2"/>
            <a:r>
              <a:rPr lang="en-US" sz="2100" dirty="0"/>
              <a:t>values based on facts</a:t>
            </a:r>
          </a:p>
          <a:p>
            <a:pPr lvl="2"/>
            <a:r>
              <a:rPr lang="en-US" sz="2100" dirty="0"/>
              <a:t>not gut feelings</a:t>
            </a:r>
          </a:p>
          <a:p>
            <a:pPr lvl="2"/>
            <a:r>
              <a:rPr lang="en-US" sz="2100" dirty="0"/>
              <a:t>not 1’s/0’s or +’ / -’s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111</a:t>
            </a:fld>
            <a:endParaRPr lang="en-US" sz="1200" dirty="0"/>
          </a:p>
        </p:txBody>
      </p:sp>
    </p:spTree>
    <p:extLst>
      <p:ext uri="{BB962C8B-B14F-4D97-AF65-F5344CB8AC3E}">
        <p14:creationId xmlns:p14="http://schemas.microsoft.com/office/powerpoint/2010/main" val="11203362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113</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114</a:t>
            </a:fld>
            <a:endParaRPr lang="en-US" sz="1200" dirty="0"/>
          </a:p>
        </p:txBody>
      </p:sp>
      <p:pic>
        <p:nvPicPr>
          <p:cNvPr id="9" name="Picture 8" descr="A screenshot of a project plan&#10;&#10;Description automatically generated">
            <a:extLst>
              <a:ext uri="{FF2B5EF4-FFF2-40B4-BE49-F238E27FC236}">
                <a16:creationId xmlns:a16="http://schemas.microsoft.com/office/drawing/2014/main" id="{918D9B28-37BD-457A-89DD-6881563CD4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598" y="1767006"/>
            <a:ext cx="6492803" cy="3238781"/>
          </a:xfrm>
          <a:prstGeom prst="rect">
            <a:avLst/>
          </a:prstGeom>
        </p:spPr>
      </p:pic>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111585989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a:t>
            </a:r>
            <a:r>
              <a:rPr lang="en-US" sz="3600" dirty="0"/>
              <a:t>Project Planning Horse Race</a:t>
            </a:r>
            <a:endParaRPr lang="en-US" dirty="0"/>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What is a milestone?</a:t>
            </a:r>
          </a:p>
          <a:p>
            <a:r>
              <a:rPr lang="en-US" sz="2800" dirty="0"/>
              <a:t>What is a parallel task?</a:t>
            </a:r>
          </a:p>
          <a:p>
            <a:r>
              <a:rPr lang="en-US" sz="2800" dirty="0"/>
              <a:t>What is a serial task?</a:t>
            </a:r>
          </a:p>
          <a:p>
            <a:r>
              <a:rPr lang="en-US" sz="2800" dirty="0"/>
              <a:t>What is the critical path?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116</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4949826"/>
            <a:ext cx="2362200" cy="1771650"/>
          </a:xfrm>
          <a:prstGeom prst="rect">
            <a:avLst/>
          </a:prstGeom>
        </p:spPr>
      </p:pic>
    </p:spTree>
    <p:extLst>
      <p:ext uri="{BB962C8B-B14F-4D97-AF65-F5344CB8AC3E}">
        <p14:creationId xmlns:p14="http://schemas.microsoft.com/office/powerpoint/2010/main" val="419425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a:xfrm>
            <a:off x="304800" y="762000"/>
            <a:ext cx="7886700" cy="659390"/>
          </a:xfrm>
        </p:spPr>
        <p:txBody>
          <a:bodyPr/>
          <a:lstStyle/>
          <a:p>
            <a:r>
              <a:rPr lang="en-US" dirty="0"/>
              <a:t>Defining Meaningful Tasks</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320444" y="1371600"/>
            <a:ext cx="7299556" cy="5349876"/>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a:t>
            </a:r>
            <a:br>
              <a:rPr lang="en-US" sz="2200" dirty="0"/>
            </a:br>
            <a:r>
              <a:rPr lang="en-US" sz="2200" dirty="0"/>
              <a:t>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117</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2">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80 min - ‘Post-It Note’ Project Planning</a:t>
            </a:r>
          </a:p>
        </p:txBody>
      </p:sp>
    </p:spTree>
    <p:extLst>
      <p:ext uri="{BB962C8B-B14F-4D97-AF65-F5344CB8AC3E}">
        <p14:creationId xmlns:p14="http://schemas.microsoft.com/office/powerpoint/2010/main" val="29139532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normAutofit lnSpcReduction="10000"/>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118</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Project Planning Tips</a:t>
            </a:r>
          </a:p>
        </p:txBody>
      </p:sp>
    </p:spTree>
    <p:extLst>
      <p:ext uri="{BB962C8B-B14F-4D97-AF65-F5344CB8AC3E}">
        <p14:creationId xmlns:p14="http://schemas.microsoft.com/office/powerpoint/2010/main" val="181015784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20 min - ‘Post-It Note’ Project Planning</a:t>
            </a:r>
          </a:p>
        </p:txBody>
      </p:sp>
      <p:sp>
        <p:nvSpPr>
          <p:cNvPr id="3" name="Content Placeholder 2"/>
          <p:cNvSpPr>
            <a:spLocks noGrp="1"/>
          </p:cNvSpPr>
          <p:nvPr>
            <p:ph idx="1"/>
          </p:nvPr>
        </p:nvSpPr>
        <p:spPr>
          <a:xfrm>
            <a:off x="628650" y="1295400"/>
            <a:ext cx="8210550" cy="3950464"/>
          </a:xfrm>
        </p:spPr>
        <p:txBody>
          <a:bodyPr>
            <a:normAutofit lnSpcReduction="10000"/>
          </a:bodyPr>
          <a:lstStyle/>
          <a:p>
            <a:pPr marL="0" indent="0">
              <a:buNone/>
            </a:pPr>
            <a:r>
              <a:rPr lang="en-US" sz="1900" b="1" dirty="0"/>
              <a:t>10 min – Deliverables</a:t>
            </a:r>
          </a:p>
          <a:p>
            <a:r>
              <a:rPr lang="en-US" sz="1900" dirty="0"/>
              <a:t>Write each Deliverable from Client Meeting 2 Slides on a Post-It and </a:t>
            </a:r>
            <a:br>
              <a:rPr lang="en-US" sz="1900" dirty="0"/>
            </a:br>
            <a:r>
              <a:rPr lang="en-US" sz="1900" dirty="0"/>
              <a:t>place on the board/calendar at approximate due date. </a:t>
            </a:r>
          </a:p>
          <a:p>
            <a:r>
              <a:rPr lang="en-US" sz="1900" dirty="0"/>
              <a:t>Draw a box around the note so that it stands out.</a:t>
            </a:r>
          </a:p>
          <a:p>
            <a:pPr marL="0" indent="0">
              <a:buNone/>
            </a:pPr>
            <a:endParaRPr lang="en-US" sz="1900" dirty="0"/>
          </a:p>
          <a:p>
            <a:pPr marL="0" indent="0">
              <a:buNone/>
            </a:pPr>
            <a:r>
              <a:rPr lang="en-US" sz="1900" b="1" dirty="0"/>
              <a:t>10 min – Tasks</a:t>
            </a:r>
          </a:p>
          <a:p>
            <a:r>
              <a:rPr lang="en-US" sz="1900" dirty="0"/>
              <a:t>(Individually silently) Each team member generate list of TEN tasks which must </a:t>
            </a:r>
            <a:br>
              <a:rPr lang="en-US" sz="1900" dirty="0"/>
            </a:br>
            <a:r>
              <a:rPr lang="en-US" sz="1900" dirty="0"/>
              <a:t>be completed to accomplish the deliverables.</a:t>
            </a:r>
          </a:p>
          <a:p>
            <a:r>
              <a:rPr lang="en-US" sz="1900" dirty="0"/>
              <a:t>Off-site Action Item was to post 6 individual tasks to EDN, so start with those. </a:t>
            </a:r>
            <a:br>
              <a:rPr lang="en-US" sz="1900" dirty="0"/>
            </a:br>
            <a:r>
              <a:rPr lang="en-US" sz="1900" dirty="0"/>
              <a:t>Now create at least 4 more each.</a:t>
            </a:r>
          </a:p>
          <a:p>
            <a:r>
              <a:rPr lang="en-US" sz="1900" dirty="0"/>
              <a:t>Create 1 Post-It for each task</a:t>
            </a:r>
          </a:p>
          <a:p>
            <a:r>
              <a:rPr lang="en-US" sz="1900" dirty="0"/>
              <a:t>Add your initials to post-it in case there are questions about content</a:t>
            </a:r>
          </a:p>
          <a:p>
            <a:pPr marL="0" indent="0">
              <a:buNone/>
            </a:pPr>
            <a:endParaRPr lang="en-US" sz="16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119</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2057400" y="5245864"/>
            <a:ext cx="4697187" cy="1383536"/>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82940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dirty="0"/>
              <a:t>Your Capstone Expectations</a:t>
            </a:r>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33801" y="3886200"/>
            <a:ext cx="1828800" cy="1828800"/>
          </a:xfrm>
        </p:spPr>
      </p:pic>
      <p:sp>
        <p:nvSpPr>
          <p:cNvPr id="7" name="TextBox 6">
            <a:extLst>
              <a:ext uri="{FF2B5EF4-FFF2-40B4-BE49-F238E27FC236}">
                <a16:creationId xmlns:a16="http://schemas.microsoft.com/office/drawing/2014/main" id="{69B7D9C5-FEEC-B014-83DB-5F396AE72985}"/>
              </a:ext>
            </a:extLst>
          </p:cNvPr>
          <p:cNvSpPr txBox="1"/>
          <p:nvPr/>
        </p:nvSpPr>
        <p:spPr>
          <a:xfrm>
            <a:off x="1929945" y="6287869"/>
            <a:ext cx="5436513" cy="646331"/>
          </a:xfrm>
          <a:prstGeom prst="rect">
            <a:avLst/>
          </a:prstGeom>
          <a:noFill/>
        </p:spPr>
        <p:txBody>
          <a:bodyPr wrap="square">
            <a:spAutoFit/>
          </a:bodyPr>
          <a:lstStyle/>
          <a:p>
            <a:pPr algn="ctr"/>
            <a:r>
              <a:rPr lang="en-US" b="1" dirty="0">
                <a:solidFill>
                  <a:srgbClr val="0000FF"/>
                </a:solidFill>
                <a:hlinkClick r:id="rId3"/>
              </a:rPr>
              <a:t>https://app.sli.do/event/f77ouqW73dsrUFGwRnjLcp</a:t>
            </a:r>
            <a:endParaRPr lang="en-US" b="1" dirty="0">
              <a:solidFill>
                <a:srgbClr val="0000FF"/>
              </a:solidFill>
            </a:endParaRPr>
          </a:p>
          <a:p>
            <a:pPr algn="ctr"/>
            <a:endParaRPr lang="en-US" b="1" dirty="0">
              <a:solidFill>
                <a:srgbClr val="0000FF"/>
              </a:solidFill>
            </a:endParaRPr>
          </a:p>
        </p:txBody>
      </p:sp>
      <p:sp>
        <p:nvSpPr>
          <p:cNvPr id="9" name="TextBox 8">
            <a:extLst>
              <a:ext uri="{FF2B5EF4-FFF2-40B4-BE49-F238E27FC236}">
                <a16:creationId xmlns:a16="http://schemas.microsoft.com/office/drawing/2014/main" id="{28269A14-846C-4C3A-CE00-48B8AC4B1449}"/>
              </a:ext>
            </a:extLst>
          </p:cNvPr>
          <p:cNvSpPr txBox="1"/>
          <p:nvPr/>
        </p:nvSpPr>
        <p:spPr>
          <a:xfrm>
            <a:off x="304801" y="1629670"/>
            <a:ext cx="8686800" cy="464871"/>
          </a:xfrm>
          <a:prstGeom prst="rect">
            <a:avLst/>
          </a:prstGeom>
          <a:noFill/>
        </p:spPr>
        <p:txBody>
          <a:bodyPr wrap="square">
            <a:spAutoFit/>
          </a:bodyPr>
          <a:lstStyle/>
          <a:p>
            <a:pPr algn="ctr">
              <a:lnSpc>
                <a:spcPct val="150000"/>
              </a:lnSpc>
            </a:pPr>
            <a:r>
              <a:rPr lang="en-US" dirty="0">
                <a:highlight>
                  <a:srgbClr val="FFFFFF"/>
                </a:highlight>
                <a:latin typeface="SlidoInter"/>
              </a:rPr>
              <a:t>Share your expectations for this Capstone course by answering the questions through Slido.</a:t>
            </a:r>
          </a:p>
        </p:txBody>
      </p:sp>
      <p:sp>
        <p:nvSpPr>
          <p:cNvPr id="11" name="TextBox 10">
            <a:extLst>
              <a:ext uri="{FF2B5EF4-FFF2-40B4-BE49-F238E27FC236}">
                <a16:creationId xmlns:a16="http://schemas.microsoft.com/office/drawing/2014/main" id="{D8677C7D-6EC1-F2CA-5BEE-392ABB28CAC5}"/>
              </a:ext>
            </a:extLst>
          </p:cNvPr>
          <p:cNvSpPr txBox="1"/>
          <p:nvPr/>
        </p:nvSpPr>
        <p:spPr>
          <a:xfrm>
            <a:off x="1663245" y="2400532"/>
            <a:ext cx="5969913" cy="880369"/>
          </a:xfrm>
          <a:prstGeom prst="rect">
            <a:avLst/>
          </a:prstGeom>
          <a:noFill/>
        </p:spPr>
        <p:txBody>
          <a:bodyPr wrap="square">
            <a:spAutoFit/>
          </a:bodyPr>
          <a:lstStyle/>
          <a:p>
            <a:pPr algn="ctr">
              <a:lnSpc>
                <a:spcPct val="150000"/>
              </a:lnSpc>
            </a:pPr>
            <a:r>
              <a:rPr lang="en-US" b="1" dirty="0">
                <a:highlight>
                  <a:srgbClr val="FFFFFF"/>
                </a:highlight>
                <a:latin typeface="SlidoInter"/>
              </a:rPr>
              <a:t>Join </a:t>
            </a:r>
            <a:r>
              <a:rPr lang="en-US" b="1" u="sng" dirty="0">
                <a:highlight>
                  <a:srgbClr val="FFFFFF"/>
                </a:highlight>
                <a:latin typeface="SlidoInter"/>
                <a:hlinkClick r:id="rId4"/>
              </a:rPr>
              <a:t>Slido.com</a:t>
            </a:r>
            <a:r>
              <a:rPr lang="en-US" b="1" dirty="0">
                <a:highlight>
                  <a:srgbClr val="FFFFFF"/>
                </a:highlight>
                <a:latin typeface="SlidoInter"/>
              </a:rPr>
              <a:t> </a:t>
            </a:r>
            <a:r>
              <a:rPr lang="en-US" dirty="0">
                <a:highlight>
                  <a:srgbClr val="FFFFFF"/>
                </a:highlight>
                <a:latin typeface="SlidoInter"/>
              </a:rPr>
              <a:t>with Code </a:t>
            </a:r>
            <a:r>
              <a:rPr lang="en-US" b="1" u="sng" dirty="0">
                <a:highlight>
                  <a:srgbClr val="FFFFFF"/>
                </a:highlight>
                <a:latin typeface="SlidoInter"/>
              </a:rPr>
              <a:t>#1350435</a:t>
            </a:r>
            <a:r>
              <a:rPr lang="en-US" dirty="0">
                <a:highlight>
                  <a:srgbClr val="FFFFFF"/>
                </a:highlight>
                <a:latin typeface="SlidoInter"/>
              </a:rPr>
              <a:t> and  passcode:</a:t>
            </a:r>
            <a:r>
              <a:rPr lang="en-US" b="1" dirty="0">
                <a:highlight>
                  <a:srgbClr val="FFFFFF"/>
                </a:highlight>
                <a:latin typeface="SlidoInter"/>
              </a:rPr>
              <a:t> x7ohye</a:t>
            </a:r>
          </a:p>
          <a:p>
            <a:pPr algn="ctr">
              <a:lnSpc>
                <a:spcPct val="150000"/>
              </a:lnSpc>
            </a:pPr>
            <a:r>
              <a:rPr lang="en-US" b="1" dirty="0">
                <a:highlight>
                  <a:srgbClr val="FFFFFF"/>
                </a:highlight>
                <a:latin typeface="SlidoInter"/>
              </a:rPr>
              <a:t>(or) using the QR Code below</a:t>
            </a:r>
          </a:p>
        </p:txBody>
      </p:sp>
      <p:sp>
        <p:nvSpPr>
          <p:cNvPr id="3" name="Rectangle 2">
            <a:extLst>
              <a:ext uri="{FF2B5EF4-FFF2-40B4-BE49-F238E27FC236}">
                <a16:creationId xmlns:a16="http://schemas.microsoft.com/office/drawing/2014/main" id="{97D40AC8-6EB9-9239-A23B-05C105BE832D}"/>
              </a:ext>
            </a:extLst>
          </p:cNvPr>
          <p:cNvSpPr/>
          <p:nvPr/>
        </p:nvSpPr>
        <p:spPr>
          <a:xfrm>
            <a:off x="3733801" y="3886200"/>
            <a:ext cx="1828800" cy="18288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098202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‘Post-It Note’ Project Planning Exercise</a:t>
            </a:r>
          </a:p>
        </p:txBody>
      </p:sp>
      <p:sp>
        <p:nvSpPr>
          <p:cNvPr id="3" name="Content Placeholder 2"/>
          <p:cNvSpPr>
            <a:spLocks noGrp="1"/>
          </p:cNvSpPr>
          <p:nvPr>
            <p:ph idx="1"/>
          </p:nvPr>
        </p:nvSpPr>
        <p:spPr>
          <a:xfrm>
            <a:off x="628650" y="14478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 </a:t>
            </a:r>
          </a:p>
          <a:p>
            <a:endParaRPr lang="en-US" dirty="0"/>
          </a:p>
          <a:p>
            <a:pPr marL="0" indent="0">
              <a:buNone/>
            </a:pPr>
            <a:r>
              <a:rPr lang="en-US" b="1" dirty="0"/>
              <a:t>40 min – Group organization of tasks</a:t>
            </a:r>
          </a:p>
          <a:p>
            <a:r>
              <a:rPr lang="en-US" dirty="0"/>
              <a:t>Add missing tasks, remove duplicates</a:t>
            </a:r>
          </a:p>
          <a:p>
            <a:r>
              <a:rPr lang="en-US" dirty="0"/>
              <a:t>Organize by subsystem or milestone</a:t>
            </a:r>
          </a:p>
          <a:p>
            <a:endParaRPr lang="en-US" dirty="0"/>
          </a:p>
          <a:p>
            <a:pPr marL="0" indent="0">
              <a:buNone/>
            </a:pPr>
            <a:r>
              <a:rPr lang="en-US" b="1" dirty="0"/>
              <a:t>10 min – Re-assign ownership (by color/initial)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120</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56948" y="5486400"/>
            <a:ext cx="9257919" cy="830997"/>
          </a:xfrm>
          <a:prstGeom prst="rect">
            <a:avLst/>
          </a:prstGeom>
          <a:noFill/>
        </p:spPr>
        <p:txBody>
          <a:bodyPr wrap="non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F0B8C-61D3-F464-846C-61BA7C6B5450}"/>
              </a:ext>
            </a:extLst>
          </p:cNvPr>
          <p:cNvSpPr>
            <a:spLocks noGrp="1"/>
          </p:cNvSpPr>
          <p:nvPr>
            <p:ph type="title"/>
          </p:nvPr>
        </p:nvSpPr>
        <p:spPr/>
        <p:txBody>
          <a:bodyPr/>
          <a:lstStyle/>
          <a:p>
            <a:r>
              <a:rPr lang="en-US" dirty="0"/>
              <a:t>10 Min - Reflecting on your New Project Plan</a:t>
            </a:r>
          </a:p>
        </p:txBody>
      </p:sp>
      <p:sp>
        <p:nvSpPr>
          <p:cNvPr id="3" name="Content Placeholder 2">
            <a:extLst>
              <a:ext uri="{FF2B5EF4-FFF2-40B4-BE49-F238E27FC236}">
                <a16:creationId xmlns:a16="http://schemas.microsoft.com/office/drawing/2014/main" id="{3FC60D4F-AB57-9387-9EBF-6FD4F99672C3}"/>
              </a:ext>
            </a:extLst>
          </p:cNvPr>
          <p:cNvSpPr>
            <a:spLocks noGrp="1"/>
          </p:cNvSpPr>
          <p:nvPr>
            <p:ph idx="1"/>
          </p:nvPr>
        </p:nvSpPr>
        <p:spPr/>
        <p:txBody>
          <a:bodyPr/>
          <a:lstStyle/>
          <a:p>
            <a:r>
              <a:rPr lang="en-US" dirty="0"/>
              <a:t>Take a few minutes to pause and reflect on the Project Plan the Engineering Team just created.</a:t>
            </a:r>
          </a:p>
          <a:p>
            <a:r>
              <a:rPr lang="en-US" dirty="0"/>
              <a:t>Use the prompts on this Wiki page to guide the discussion.</a:t>
            </a:r>
          </a:p>
          <a:p>
            <a:pPr lvl="1"/>
            <a:r>
              <a:rPr lang="en-US" dirty="0">
                <a:hlinkClick r:id="rId2"/>
              </a:rPr>
              <a:t>https://designlab.eng.rpi.edu/edn/projects/capstone-support-dev/wiki/Reflecting_on_your_New_Project_Plan</a:t>
            </a:r>
            <a:r>
              <a:rPr lang="en-US" dirty="0"/>
              <a:t> </a:t>
            </a:r>
          </a:p>
          <a:p>
            <a:pPr lvl="1"/>
            <a:endParaRPr lang="en-US" dirty="0"/>
          </a:p>
        </p:txBody>
      </p:sp>
      <p:sp>
        <p:nvSpPr>
          <p:cNvPr id="4" name="Slide Number Placeholder 3">
            <a:extLst>
              <a:ext uri="{FF2B5EF4-FFF2-40B4-BE49-F238E27FC236}">
                <a16:creationId xmlns:a16="http://schemas.microsoft.com/office/drawing/2014/main" id="{8BEF1E97-1A49-6412-7C53-EC71288A6E00}"/>
              </a:ext>
            </a:extLst>
          </p:cNvPr>
          <p:cNvSpPr>
            <a:spLocks noGrp="1"/>
          </p:cNvSpPr>
          <p:nvPr>
            <p:ph type="sldNum" sz="quarter" idx="12"/>
          </p:nvPr>
        </p:nvSpPr>
        <p:spPr/>
        <p:txBody>
          <a:bodyPr/>
          <a:lstStyle/>
          <a:p>
            <a:fld id="{028FE254-016A-4E51-98AE-D4B4E3F12C32}" type="slidenum">
              <a:rPr lang="en-US" smtClean="0"/>
              <a:t>121</a:t>
            </a:fld>
            <a:endParaRPr lang="en-US" dirty="0"/>
          </a:p>
        </p:txBody>
      </p:sp>
      <p:sp>
        <p:nvSpPr>
          <p:cNvPr id="5" name="TextBox 4">
            <a:extLst>
              <a:ext uri="{FF2B5EF4-FFF2-40B4-BE49-F238E27FC236}">
                <a16:creationId xmlns:a16="http://schemas.microsoft.com/office/drawing/2014/main" id="{3C46F085-16D8-6F7B-EE31-D63B1F2E4B89}"/>
              </a:ext>
            </a:extLst>
          </p:cNvPr>
          <p:cNvSpPr txBox="1"/>
          <p:nvPr/>
        </p:nvSpPr>
        <p:spPr>
          <a:xfrm>
            <a:off x="990600" y="4953000"/>
            <a:ext cx="4648200" cy="523220"/>
          </a:xfrm>
          <a:prstGeom prst="rect">
            <a:avLst/>
          </a:prstGeom>
          <a:noFill/>
          <a:ln w="38100">
            <a:solidFill>
              <a:srgbClr val="FF0000"/>
            </a:solidFill>
          </a:ln>
        </p:spPr>
        <p:txBody>
          <a:bodyPr wrap="square" rtlCol="0">
            <a:spAutoFit/>
          </a:bodyPr>
          <a:lstStyle/>
          <a:p>
            <a:pPr algn="ctr"/>
            <a:r>
              <a:rPr lang="en-US" sz="2800" dirty="0"/>
              <a:t>Focus on Process and Results</a:t>
            </a:r>
          </a:p>
        </p:txBody>
      </p:sp>
      <p:pic>
        <p:nvPicPr>
          <p:cNvPr id="7" name="Picture 6" descr="A blue stick figure holding a mirror&#10;&#10;Description automatically generated">
            <a:extLst>
              <a:ext uri="{FF2B5EF4-FFF2-40B4-BE49-F238E27FC236}">
                <a16:creationId xmlns:a16="http://schemas.microsoft.com/office/drawing/2014/main" id="{29EF9C53-2B62-040D-946B-472054CF8E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3657600"/>
            <a:ext cx="2247381" cy="2209800"/>
          </a:xfrm>
          <a:prstGeom prst="rect">
            <a:avLst/>
          </a:prstGeom>
        </p:spPr>
      </p:pic>
    </p:spTree>
    <p:extLst>
      <p:ext uri="{BB962C8B-B14F-4D97-AF65-F5344CB8AC3E}">
        <p14:creationId xmlns:p14="http://schemas.microsoft.com/office/powerpoint/2010/main" val="43122642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Needs &amp; Requirement list</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fontScale="85000" lnSpcReduction="1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Actionable, Relevant, and Time-Oriented</a:t>
            </a:r>
          </a:p>
          <a:p>
            <a:r>
              <a:rPr lang="en-US" dirty="0">
                <a:cs typeface="Calibri"/>
              </a:rPr>
              <a:t>Agendas should be posted to your white board before starting the meeting</a:t>
            </a:r>
          </a:p>
          <a:p>
            <a:pPr lvl="2"/>
            <a:r>
              <a:rPr lang="en-US" dirty="0">
                <a:cs typeface="Calibri"/>
              </a:rPr>
              <a:t>Pro Forma Agenda posted on Capstone Support: </a:t>
            </a:r>
            <a:r>
              <a:rPr lang="en-US" dirty="0">
                <a:cs typeface="Calibri"/>
                <a:hlinkClick r:id="rId2"/>
              </a:rPr>
              <a:t>https://designlab.eng.rpi.edu/edn/projects/capstone-support-dev/wiki/Pro_Forma_Meeting_Agenda</a:t>
            </a:r>
            <a:r>
              <a:rPr lang="en-US" dirty="0">
                <a:cs typeface="Calibri"/>
              </a:rPr>
              <a:t> </a:t>
            </a:r>
            <a:endParaRPr lang="en-US" sz="2800"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tar: 10 Points 5">
            <a:extLst>
              <a:ext uri="{FF2B5EF4-FFF2-40B4-BE49-F238E27FC236}">
                <a16:creationId xmlns:a16="http://schemas.microsoft.com/office/drawing/2014/main" id="{4608D842-7A28-4BAC-B292-0A73E3105864}"/>
              </a:ext>
            </a:extLst>
          </p:cNvPr>
          <p:cNvSpPr/>
          <p:nvPr/>
        </p:nvSpPr>
        <p:spPr>
          <a:xfrm>
            <a:off x="7810500" y="4724400"/>
            <a:ext cx="1752600" cy="1325563"/>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Fix link</a:t>
            </a:r>
            <a:endParaRPr lang="en-US" dirty="0">
              <a:solidFill>
                <a:srgbClr val="FF0000"/>
              </a:solidFill>
            </a:endParaRPr>
          </a:p>
        </p:txBody>
      </p:sp>
    </p:spTree>
    <p:extLst>
      <p:ext uri="{BB962C8B-B14F-4D97-AF65-F5344CB8AC3E}">
        <p14:creationId xmlns:p14="http://schemas.microsoft.com/office/powerpoint/2010/main" val="324692939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125</a:t>
            </a:fld>
            <a:endParaRPr lang="en-US" sz="1200" dirty="0"/>
          </a:p>
        </p:txBody>
      </p:sp>
      <p:grpSp>
        <p:nvGrpSpPr>
          <p:cNvPr id="4" name="Group 3">
            <a:extLst>
              <a:ext uri="{FF2B5EF4-FFF2-40B4-BE49-F238E27FC236}">
                <a16:creationId xmlns:a16="http://schemas.microsoft.com/office/drawing/2014/main" id="{F4C5C32F-E424-2219-0FED-DC0C11B7764E}"/>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33819F30-A48C-0989-AC76-59C2B25A16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36F6F7F7-5AF9-2D67-71C6-F8F654463CB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C3E64C51-DB49-9532-C065-1A9645115E0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3AFB4DE-169E-BA08-C6F4-327193B6C053}"/>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 management&#10;&#10;Description automatically generated">
            <a:extLst>
              <a:ext uri="{FF2B5EF4-FFF2-40B4-BE49-F238E27FC236}">
                <a16:creationId xmlns:a16="http://schemas.microsoft.com/office/drawing/2014/main" id="{7A868516-7052-D27E-029F-F093478775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4254" y="1652087"/>
            <a:ext cx="6375492" cy="4494199"/>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30 min – Follow Team created Agenda</a:t>
            </a:r>
          </a:p>
        </p:txBody>
      </p:sp>
      <p:sp>
        <p:nvSpPr>
          <p:cNvPr id="3" name="Content Placeholder 2"/>
          <p:cNvSpPr>
            <a:spLocks noGrp="1"/>
          </p:cNvSpPr>
          <p:nvPr>
            <p:ph idx="1"/>
          </p:nvPr>
        </p:nvSpPr>
        <p:spPr/>
        <p:txBody>
          <a:bodyPr>
            <a:normAutofit/>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127</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10 min – CE reflection on Client Meeting #1</a:t>
            </a:r>
          </a:p>
        </p:txBody>
      </p:sp>
      <p:sp>
        <p:nvSpPr>
          <p:cNvPr id="3" name="Content Placeholder 2"/>
          <p:cNvSpPr>
            <a:spLocks noGrp="1"/>
          </p:cNvSpPr>
          <p:nvPr>
            <p:ph idx="1"/>
          </p:nvPr>
        </p:nvSpPr>
        <p:spPr/>
        <p:txBody>
          <a:bodyPr>
            <a:normAutofit/>
          </a:bodyPr>
          <a:lstStyle/>
          <a:p>
            <a:r>
              <a:rPr lang="en-US" sz="3200" dirty="0"/>
              <a:t>Feedback on team’s Client meeting</a:t>
            </a:r>
          </a:p>
          <a:p>
            <a:pPr lvl="1"/>
            <a:r>
              <a:rPr lang="en-US" sz="2800" dirty="0"/>
              <a:t>Review based on rubric</a:t>
            </a:r>
          </a:p>
          <a:p>
            <a:pPr lvl="1"/>
            <a:r>
              <a:rPr lang="en-US" sz="2800" dirty="0"/>
              <a:t>Deliverables</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128</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PE Review Project Plan</a:t>
            </a:r>
          </a:p>
        </p:txBody>
      </p:sp>
      <p:sp>
        <p:nvSpPr>
          <p:cNvPr id="3" name="Content Placeholder 2"/>
          <p:cNvSpPr>
            <a:spLocks noGrp="1"/>
          </p:cNvSpPr>
          <p:nvPr>
            <p:ph idx="1"/>
          </p:nvPr>
        </p:nvSpPr>
        <p:spPr/>
        <p:txBody>
          <a:bodyPr>
            <a:normAutofit/>
          </a:bodyPr>
          <a:lstStyle/>
          <a:p>
            <a:r>
              <a:rPr lang="en-US" sz="2400" dirty="0"/>
              <a:t>Many short individual tasks? Few large group tasks?</a:t>
            </a:r>
          </a:p>
          <a:p>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r>
              <a:rPr lang="en-US" sz="2400" dirty="0"/>
              <a:t>Equal division of labor across all team members?</a:t>
            </a:r>
          </a:p>
          <a:p>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129</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13</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10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131</a:t>
            </a:fld>
            <a:endParaRPr lang="en-US" sz="1200" dirty="0"/>
          </a:p>
        </p:txBody>
      </p:sp>
      <p:grpSp>
        <p:nvGrpSpPr>
          <p:cNvPr id="4" name="Group 3">
            <a:extLst>
              <a:ext uri="{FF2B5EF4-FFF2-40B4-BE49-F238E27FC236}">
                <a16:creationId xmlns:a16="http://schemas.microsoft.com/office/drawing/2014/main" id="{63D8FE6F-CD34-4589-20AE-BF786B87A8ED}"/>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0A3FA4B1-D286-DB63-CA49-6F7ED93ADE6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EB2FB1CF-09E1-CE7C-2557-494509A51748}"/>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3AB0AADC-A5AA-5A24-6A82-7BEA96D66096}"/>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F8DD27F-4B8C-0F16-DA75-DB5F482C9F3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8" name="Picture 7" descr="A screenshot of a project&#10;&#10;Description automatically generated">
            <a:extLst>
              <a:ext uri="{FF2B5EF4-FFF2-40B4-BE49-F238E27FC236}">
                <a16:creationId xmlns:a16="http://schemas.microsoft.com/office/drawing/2014/main" id="{AADB4F8D-8B3A-953C-E7CC-110B5E188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8093" y="1933420"/>
            <a:ext cx="5807813" cy="4351337"/>
          </a:xfrm>
          <a:prstGeom prst="rect">
            <a:avLst/>
          </a:prstGeom>
        </p:spPr>
      </p:pic>
    </p:spTree>
    <p:extLst>
      <p:ext uri="{BB962C8B-B14F-4D97-AF65-F5344CB8AC3E}">
        <p14:creationId xmlns:p14="http://schemas.microsoft.com/office/powerpoint/2010/main" val="352102987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20 min – System Design </a:t>
            </a:r>
          </a:p>
        </p:txBody>
      </p:sp>
      <p:sp>
        <p:nvSpPr>
          <p:cNvPr id="3" name="Content Placeholder 2"/>
          <p:cNvSpPr>
            <a:spLocks noGrp="1"/>
          </p:cNvSpPr>
          <p:nvPr>
            <p:ph idx="1"/>
          </p:nvPr>
        </p:nvSpPr>
        <p:spPr/>
        <p:txBody>
          <a:bodyPr/>
          <a:lstStyle/>
          <a:p>
            <a:r>
              <a:rPr lang="en-US" dirty="0"/>
              <a:t>Designate team member to facilitate this meeting</a:t>
            </a:r>
          </a:p>
          <a:p>
            <a:r>
              <a:rPr lang="en-US" dirty="0"/>
              <a:t>Designate team member to take minutes and post them to EDN</a:t>
            </a:r>
          </a:p>
          <a:p>
            <a:pPr lvl="1"/>
            <a:r>
              <a:rPr lang="en-US" dirty="0"/>
              <a:t>This should be done for EVERY on-site and off-site meeting. </a:t>
            </a:r>
          </a:p>
          <a:p>
            <a:pPr lvl="1"/>
            <a:r>
              <a:rPr lang="en-US" dirty="0"/>
              <a:t>Rotate responsibility. To be equitable, ALL team members should have a turn!</a:t>
            </a:r>
          </a:p>
          <a:p>
            <a:endParaRPr lang="en-US" dirty="0"/>
          </a:p>
          <a:p>
            <a:r>
              <a:rPr lang="en-US" dirty="0"/>
              <a:t>Complete overall system design</a:t>
            </a:r>
          </a:p>
          <a:p>
            <a:r>
              <a:rPr lang="en-US" dirty="0"/>
              <a:t>Create System Architecture diagram</a:t>
            </a:r>
          </a:p>
          <a:p>
            <a:r>
              <a:rPr lang="en-US" dirty="0"/>
              <a:t>Identify subsystem definitions and their owners (assignees)</a:t>
            </a:r>
          </a:p>
          <a:p>
            <a:pPr lvl="1"/>
            <a:r>
              <a:rPr lang="en-US" dirty="0"/>
              <a:t>One person per subsystem</a:t>
            </a:r>
          </a:p>
          <a:p>
            <a:pPr lvl="1"/>
            <a:endParaRPr lang="en-US" dirty="0"/>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133</a:t>
            </a:fld>
            <a:endParaRPr lang="en-US" sz="1200" dirty="0"/>
          </a:p>
        </p:txBody>
      </p:sp>
      <p:sp>
        <p:nvSpPr>
          <p:cNvPr id="4" name="TextBox 3">
            <a:extLst>
              <a:ext uri="{FF2B5EF4-FFF2-40B4-BE49-F238E27FC236}">
                <a16:creationId xmlns:a16="http://schemas.microsoft.com/office/drawing/2014/main" id="{E1287C58-351E-E23B-7CDD-51CC8BA9FCB2}"/>
              </a:ext>
            </a:extLst>
          </p:cNvPr>
          <p:cNvSpPr txBox="1"/>
          <p:nvPr/>
        </p:nvSpPr>
        <p:spPr>
          <a:xfrm>
            <a:off x="6858000" y="914400"/>
            <a:ext cx="1905000" cy="646331"/>
          </a:xfrm>
          <a:prstGeom prst="rect">
            <a:avLst/>
          </a:prstGeom>
          <a:solidFill>
            <a:schemeClr val="accent6">
              <a:lumMod val="60000"/>
              <a:lumOff val="40000"/>
            </a:schemeClr>
          </a:solidFill>
        </p:spPr>
        <p:txBody>
          <a:bodyPr wrap="square" rtlCol="0">
            <a:spAutoFit/>
          </a:bodyPr>
          <a:lstStyle/>
          <a:p>
            <a:r>
              <a:rPr lang="en-US" dirty="0"/>
              <a:t>Create Wiki page with </a:t>
            </a:r>
            <a:r>
              <a:rPr lang="en-US"/>
              <a:t>this info </a:t>
            </a:r>
            <a:endParaRPr lang="en-US" dirty="0"/>
          </a:p>
        </p:txBody>
      </p:sp>
    </p:spTree>
    <p:extLst>
      <p:ext uri="{BB962C8B-B14F-4D97-AF65-F5344CB8AC3E}">
        <p14:creationId xmlns:p14="http://schemas.microsoft.com/office/powerpoint/2010/main" val="137585175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lstStyle/>
          <a:p>
            <a:pPr algn="ctr"/>
            <a:r>
              <a:rPr lang="en-US" dirty="0"/>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r>
              <a:rPr lang="en-US" dirty="0"/>
              <a:t>From SPREADSHEET : Include updated / improved PSO information,  N&amp;R, Concept generation/selection, System Design, 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mtClean="0"/>
              <a:t>134</a:t>
            </a:fld>
            <a:endParaRPr lang="en-US" dirty="0"/>
          </a:p>
        </p:txBody>
      </p:sp>
    </p:spTree>
    <p:extLst>
      <p:ext uri="{BB962C8B-B14F-4D97-AF65-F5344CB8AC3E}">
        <p14:creationId xmlns:p14="http://schemas.microsoft.com/office/powerpoint/2010/main" val="111694066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lstStyle/>
          <a:p>
            <a:pPr algn="ctr"/>
            <a:r>
              <a:rPr lang="en-US" b="1" dirty="0"/>
              <a:t>D</a:t>
            </a:r>
            <a:r>
              <a:rPr lang="en-US" dirty="0"/>
              <a:t>etailed </a:t>
            </a:r>
            <a:r>
              <a:rPr lang="en-US" b="1" dirty="0"/>
              <a:t>I</a:t>
            </a:r>
            <a:r>
              <a:rPr lang="en-US" dirty="0"/>
              <a:t>ndividual </a:t>
            </a:r>
            <a:r>
              <a:rPr lang="en-US" b="1" dirty="0"/>
              <a:t>D</a:t>
            </a:r>
            <a:r>
              <a:rPr lang="en-US" dirty="0"/>
              <a:t>esign Report Intro</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p:txBody>
          <a:bodyPr/>
          <a:lstStyle/>
          <a:p>
            <a:r>
              <a:rPr lang="en-US" dirty="0"/>
              <a:t>System Architecture Diagram</a:t>
            </a:r>
          </a:p>
          <a:p>
            <a:r>
              <a:rPr lang="en-US" dirty="0"/>
              <a:t>Subsystem or portion YOU are responsible for</a:t>
            </a:r>
          </a:p>
          <a:p>
            <a:pPr lvl="1"/>
            <a:r>
              <a:rPr lang="en-US" dirty="0"/>
              <a:t>Related Needs &amp; </a:t>
            </a:r>
            <a:r>
              <a:rPr lang="en-US" dirty="0" err="1"/>
              <a:t>Reqs</a:t>
            </a:r>
            <a:r>
              <a:rPr lang="en-US" dirty="0"/>
              <a:t> (include # from spreadsheet in Repo)</a:t>
            </a:r>
          </a:p>
          <a:p>
            <a:pPr lvl="1"/>
            <a:r>
              <a:rPr lang="en-US" dirty="0"/>
              <a:t>Interfaces to other subsystems (refer to System Architecture)</a:t>
            </a:r>
          </a:p>
          <a:p>
            <a:pPr lvl="1"/>
            <a:r>
              <a:rPr lang="en-US" dirty="0"/>
              <a:t>Sketch/description of 1-2 leading concepts (list of forum thread links)</a:t>
            </a:r>
          </a:p>
          <a:p>
            <a:r>
              <a:rPr lang="en-US" dirty="0"/>
              <a:t>Perceived challenges/risks</a:t>
            </a:r>
          </a:p>
          <a:p>
            <a:r>
              <a:rPr lang="en-US" dirty="0"/>
              <a:t>YOUR next steps/plan</a:t>
            </a:r>
          </a:p>
          <a:p>
            <a:endParaRPr lang="en-US" dirty="0"/>
          </a:p>
          <a:p>
            <a:r>
              <a:rPr lang="en-US" dirty="0">
                <a:highlight>
                  <a:srgbClr val="FFFF00"/>
                </a:highlight>
              </a:rPr>
              <a:t>1,000 - 1,500 words</a:t>
            </a:r>
          </a:p>
          <a:p>
            <a:r>
              <a:rPr lang="en-US"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mtClean="0"/>
              <a:t>135</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4495800" y="5129651"/>
            <a:ext cx="4267200" cy="1200329"/>
          </a:xfrm>
          <a:prstGeom prst="rect">
            <a:avLst/>
          </a:prstGeom>
          <a:noFill/>
          <a:ln w="34925">
            <a:solidFill>
              <a:srgbClr val="FF0000"/>
            </a:solidFill>
          </a:ln>
        </p:spPr>
        <p:txBody>
          <a:bodyPr wrap="square" rtlCol="0">
            <a:spAutoFit/>
          </a:bodyPr>
          <a:lstStyle/>
          <a:p>
            <a:r>
              <a:rPr lang="en-US" dirty="0"/>
              <a:t>This is an INDIVIDUAL assignment. The document should speak to what YOU personally will contribute to the design and project demonstration.</a:t>
            </a:r>
          </a:p>
        </p:txBody>
      </p:sp>
    </p:spTree>
    <p:extLst>
      <p:ext uri="{BB962C8B-B14F-4D97-AF65-F5344CB8AC3E}">
        <p14:creationId xmlns:p14="http://schemas.microsoft.com/office/powerpoint/2010/main" val="191326628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5 Min – Wrap-up</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and/or CE.</a:t>
            </a:r>
          </a:p>
          <a:p>
            <a:r>
              <a:rPr lang="en-US" dirty="0">
                <a:cs typeface="Calibri"/>
              </a:rPr>
              <a:t>These 4 hours per week of on-site meeting time may be the only available time for FULL Engineering team to meet. It is therefore recommended to use this time for group discussions, group work,  planning, updating Needs and Requirements, making decisions, etc. IF all that is complete / up to date, use the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136</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C5434-3734-521E-5A17-D2F3D8ACAD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DC1382-7A6B-E1BA-1E22-968BBA436856}"/>
              </a:ext>
            </a:extLst>
          </p:cNvPr>
          <p:cNvSpPr>
            <a:spLocks noGrp="1"/>
          </p:cNvSpPr>
          <p:nvPr>
            <p:ph type="title"/>
          </p:nvPr>
        </p:nvSpPr>
        <p:spPr/>
        <p:txBody>
          <a:bodyPr/>
          <a:lstStyle/>
          <a:p>
            <a:r>
              <a:rPr lang="en-US" dirty="0"/>
              <a:t>Board of Directors Review</a:t>
            </a:r>
            <a:br>
              <a:rPr lang="en-US" dirty="0"/>
            </a:br>
            <a:r>
              <a:rPr lang="en-US" dirty="0"/>
              <a:t>is coming up </a:t>
            </a:r>
            <a:r>
              <a:rPr lang="en-US" dirty="0">
                <a:solidFill>
                  <a:srgbClr val="FF0000"/>
                </a:solidFill>
              </a:rPr>
              <a:t>NEXT WEEK</a:t>
            </a:r>
            <a:endParaRPr lang="en-US" dirty="0"/>
          </a:p>
        </p:txBody>
      </p:sp>
      <p:sp>
        <p:nvSpPr>
          <p:cNvPr id="3" name="Content Placeholder 2">
            <a:extLst>
              <a:ext uri="{FF2B5EF4-FFF2-40B4-BE49-F238E27FC236}">
                <a16:creationId xmlns:a16="http://schemas.microsoft.com/office/drawing/2014/main" id="{9850B0A3-352E-C4B5-2099-82BA5AF50A22}"/>
              </a:ext>
            </a:extLst>
          </p:cNvPr>
          <p:cNvSpPr>
            <a:spLocks noGrp="1"/>
          </p:cNvSpPr>
          <p:nvPr>
            <p:ph idx="1"/>
          </p:nvPr>
        </p:nvSpPr>
        <p:spPr/>
        <p:txBody>
          <a:bodyPr/>
          <a:lstStyle/>
          <a:p>
            <a:r>
              <a:rPr lang="en-US" dirty="0"/>
              <a:t>Read Wiki page with instructions</a:t>
            </a:r>
          </a:p>
          <a:p>
            <a:pPr lvl="1"/>
            <a:r>
              <a:rPr lang="en-US" sz="1600" dirty="0">
                <a:hlinkClick r:id="rId3"/>
              </a:rPr>
              <a:t>https://designlab.eng.rpi.edu/edn/projects/capstone-support-dev/wiki/Board_of_Directors_Review</a:t>
            </a:r>
            <a:r>
              <a:rPr lang="en-US" sz="1600" dirty="0"/>
              <a:t> </a:t>
            </a:r>
          </a:p>
          <a:p>
            <a:pPr lvl="1"/>
            <a:endParaRPr lang="en-US" dirty="0"/>
          </a:p>
          <a:p>
            <a:r>
              <a:rPr lang="en-US" dirty="0"/>
              <a:t>Create poster to show Board</a:t>
            </a:r>
          </a:p>
          <a:p>
            <a:pPr lvl="1"/>
            <a:r>
              <a:rPr lang="en-US" dirty="0"/>
              <a:t>Rubric posted here </a:t>
            </a:r>
            <a:r>
              <a:rPr lang="en-US" sz="1300" dirty="0"/>
              <a:t>- </a:t>
            </a:r>
            <a:r>
              <a:rPr lang="en-US" sz="1300" dirty="0">
                <a:hlinkClick r:id="rId4"/>
              </a:rPr>
              <a:t>https://designlab.eng.rpi.edu/edn/projects/capstone-support-dev/wiki/Tasks_and_Due_Dates</a:t>
            </a:r>
            <a:r>
              <a:rPr lang="en-US" sz="1300" dirty="0"/>
              <a:t> </a:t>
            </a:r>
          </a:p>
          <a:p>
            <a:r>
              <a:rPr lang="en-US" dirty="0"/>
              <a:t>Divide team into 3 groups for review</a:t>
            </a:r>
          </a:p>
          <a:p>
            <a:r>
              <a:rPr lang="en-US" b="1" dirty="0"/>
              <a:t>Practice</a:t>
            </a:r>
            <a:r>
              <a:rPr lang="en-US" dirty="0"/>
              <a:t> content to improve your comfort presenting</a:t>
            </a:r>
          </a:p>
        </p:txBody>
      </p:sp>
      <p:sp>
        <p:nvSpPr>
          <p:cNvPr id="6" name="Slide Number Placeholder 2">
            <a:extLst>
              <a:ext uri="{FF2B5EF4-FFF2-40B4-BE49-F238E27FC236}">
                <a16:creationId xmlns:a16="http://schemas.microsoft.com/office/drawing/2014/main" id="{411C681A-DA5E-A34C-DE64-5EF5191DECBA}"/>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138</a:t>
            </a:fld>
            <a:endParaRPr lang="en-US" sz="1200" dirty="0"/>
          </a:p>
        </p:txBody>
      </p:sp>
      <p:sp>
        <p:nvSpPr>
          <p:cNvPr id="4" name="TextBox 3">
            <a:extLst>
              <a:ext uri="{FF2B5EF4-FFF2-40B4-BE49-F238E27FC236}">
                <a16:creationId xmlns:a16="http://schemas.microsoft.com/office/drawing/2014/main" id="{660431AB-4B44-1CF0-5451-2C49B1816163}"/>
              </a:ext>
            </a:extLst>
          </p:cNvPr>
          <p:cNvSpPr txBox="1"/>
          <p:nvPr/>
        </p:nvSpPr>
        <p:spPr>
          <a:xfrm>
            <a:off x="6572250" y="788661"/>
            <a:ext cx="158115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BDR Introduction</a:t>
            </a:r>
          </a:p>
        </p:txBody>
      </p:sp>
    </p:spTree>
    <p:extLst>
      <p:ext uri="{BB962C8B-B14F-4D97-AF65-F5344CB8AC3E}">
        <p14:creationId xmlns:p14="http://schemas.microsoft.com/office/powerpoint/2010/main" val="113064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139</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140</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0010927"/>
              </p:ext>
            </p:extLst>
          </p:nvPr>
        </p:nvGraphicFramePr>
        <p:xfrm>
          <a:off x="381000" y="1005329"/>
          <a:ext cx="8382000" cy="531932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4.0</a:t>
                      </a:r>
                    </a:p>
                  </a:txBody>
                  <a:tcPr marL="68580" marR="68580" marT="0" marB="0"/>
                </a:tc>
                <a:tc>
                  <a:txBody>
                    <a:bodyPr/>
                    <a:lstStyle/>
                    <a:p>
                      <a:pPr marL="0" marR="0" algn="l">
                        <a:spcBef>
                          <a:spcPts val="0"/>
                        </a:spcBef>
                        <a:spcAft>
                          <a:spcPts val="0"/>
                        </a:spcAft>
                      </a:pPr>
                      <a:r>
                        <a:rPr lang="en-US" sz="1200" dirty="0">
                          <a:effectLst/>
                          <a:latin typeface="+mj-lt"/>
                          <a:ea typeface="MS Mincho"/>
                        </a:rPr>
                        <a:t>7.8.24</a:t>
                      </a:r>
                    </a:p>
                  </a:txBody>
                  <a:tcPr marL="68580" marR="68580" marT="0" marB="0"/>
                </a:tc>
                <a:tc>
                  <a:txBody>
                    <a:bodyPr/>
                    <a:lstStyle/>
                    <a:p>
                      <a:pPr marL="0" marR="0" indent="0" algn="l" defTabSz="685800" rtl="0" eaLnBrk="1" latinLnBrk="0" hangingPunct="1">
                        <a:spcBef>
                          <a:spcPts val="0"/>
                        </a:spcBef>
                        <a:spcAft>
                          <a:spcPts val="0"/>
                        </a:spcAft>
                        <a:buNone/>
                      </a:pPr>
                      <a:r>
                        <a:rPr lang="en-US" sz="1200" kern="1200" dirty="0">
                          <a:solidFill>
                            <a:schemeClr val="dk1"/>
                          </a:solidFill>
                          <a:effectLst/>
                          <a:latin typeface="+mj-lt"/>
                          <a:ea typeface="MS Mincho"/>
                          <a:cs typeface="+mn-cs"/>
                        </a:rPr>
                        <a:t>AP, BD, MA</a:t>
                      </a:r>
                    </a:p>
                  </a:txBody>
                  <a:tcPr marL="68580" marR="68580" marT="0" marB="0"/>
                </a:tc>
                <a:tc>
                  <a:txBody>
                    <a:bodyPr/>
                    <a:lstStyle/>
                    <a:p>
                      <a:pPr marL="0" marR="0" algn="l">
                        <a:spcBef>
                          <a:spcPts val="0"/>
                        </a:spcBef>
                        <a:spcAft>
                          <a:spcPts val="0"/>
                        </a:spcAft>
                      </a:pPr>
                      <a:r>
                        <a:rPr lang="en-US" sz="1200" dirty="0">
                          <a:effectLst/>
                          <a:latin typeface="+mj-lt"/>
                          <a:ea typeface="MS Mincho"/>
                        </a:rPr>
                        <a:t>Full review and updating of new course flow</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4.1</a:t>
                      </a:r>
                    </a:p>
                  </a:txBody>
                  <a:tcPr marL="68580" marR="68580" marT="0" marB="0"/>
                </a:tc>
                <a:tc>
                  <a:txBody>
                    <a:bodyPr/>
                    <a:lstStyle/>
                    <a:p>
                      <a:pPr marL="0" marR="0" algn="l">
                        <a:spcBef>
                          <a:spcPts val="0"/>
                        </a:spcBef>
                        <a:spcAft>
                          <a:spcPts val="0"/>
                        </a:spcAft>
                      </a:pPr>
                      <a:r>
                        <a:rPr lang="en-US" sz="1200" b="0" dirty="0">
                          <a:effectLst/>
                          <a:latin typeface="+mj-lt"/>
                          <a:ea typeface="MS Mincho"/>
                        </a:rPr>
                        <a:t>7.23.24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Director’s letter removed from New Employee Packet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mj-lt"/>
                        <a:ea typeface="MS Mincho"/>
                      </a:endParaRP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4.2</a:t>
                      </a:r>
                    </a:p>
                  </a:txBody>
                  <a:tcPr marL="68580" marR="68580" marT="0" marB="0"/>
                </a:tc>
                <a:tc>
                  <a:txBody>
                    <a:bodyPr/>
                    <a:lstStyle/>
                    <a:p>
                      <a:pPr marL="0" marR="0" algn="l">
                        <a:spcBef>
                          <a:spcPts val="0"/>
                        </a:spcBef>
                        <a:spcAft>
                          <a:spcPts val="0"/>
                        </a:spcAft>
                      </a:pPr>
                      <a:r>
                        <a:rPr lang="en-US" sz="1200" b="0" dirty="0">
                          <a:effectLst/>
                          <a:latin typeface="+mj-lt"/>
                          <a:ea typeface="MS Mincho"/>
                        </a:rPr>
                        <a:t>7.25.24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Updating slides to match agenda and overall on-site plan</a:t>
                      </a:r>
                    </a:p>
                    <a:p>
                      <a:pPr marL="0" marR="0" algn="l">
                        <a:spcBef>
                          <a:spcPts val="0"/>
                        </a:spcBef>
                        <a:spcAft>
                          <a:spcPts val="0"/>
                        </a:spcAft>
                      </a:pPr>
                      <a:r>
                        <a:rPr lang="en-US" sz="1200" b="0" dirty="0">
                          <a:effectLst/>
                          <a:latin typeface="+mj-lt"/>
                          <a:ea typeface="MS Mincho"/>
                        </a:rPr>
                        <a:t>‘Design Lab Process Progression’ slide updated</a:t>
                      </a:r>
                    </a:p>
                    <a:p>
                      <a:pPr marL="0" marR="0" algn="l">
                        <a:spcBef>
                          <a:spcPts val="0"/>
                        </a:spcBef>
                        <a:spcAft>
                          <a:spcPts val="0"/>
                        </a:spcAft>
                      </a:pPr>
                      <a:r>
                        <a:rPr lang="en-US" sz="1200" b="0" dirty="0">
                          <a:effectLst/>
                          <a:latin typeface="+mj-lt"/>
                          <a:ea typeface="MS Mincho"/>
                        </a:rPr>
                        <a:t>Preferred pronouns added to Wiki post</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4.3</a:t>
                      </a:r>
                    </a:p>
                  </a:txBody>
                  <a:tcPr marL="68580" marR="68580" marT="0" marB="0"/>
                </a:tc>
                <a:tc>
                  <a:txBody>
                    <a:bodyPr/>
                    <a:lstStyle/>
                    <a:p>
                      <a:pPr marL="0" marR="0" algn="l">
                        <a:spcBef>
                          <a:spcPts val="0"/>
                        </a:spcBef>
                        <a:spcAft>
                          <a:spcPts val="0"/>
                        </a:spcAft>
                      </a:pPr>
                      <a:r>
                        <a:rPr lang="en-US" sz="1200" b="0" dirty="0">
                          <a:effectLst/>
                          <a:latin typeface="+mj-lt"/>
                          <a:ea typeface="MS Mincho"/>
                        </a:rPr>
                        <a:t>7.31.24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defTabSz="685800" rtl="0" eaLnBrk="1" latinLnBrk="0" hangingPunct="1">
                        <a:spcBef>
                          <a:spcPts val="0"/>
                        </a:spcBef>
                        <a:spcAft>
                          <a:spcPts val="0"/>
                        </a:spcAft>
                      </a:pPr>
                      <a:r>
                        <a:rPr lang="en-US" sz="1200" b="0" baseline="0" dirty="0">
                          <a:effectLst/>
                          <a:latin typeface="+mj-lt"/>
                          <a:ea typeface="MS Mincho"/>
                        </a:rPr>
                        <a:t>Some </a:t>
                      </a:r>
                      <a:r>
                        <a:rPr lang="en-US" sz="1200" b="0" kern="1200" dirty="0">
                          <a:solidFill>
                            <a:schemeClr val="dk1"/>
                          </a:solidFill>
                          <a:effectLst/>
                          <a:latin typeface="+mj-lt"/>
                          <a:ea typeface="MS Mincho"/>
                          <a:cs typeface="+mn-cs"/>
                        </a:rPr>
                        <a:t>shifting of content, adjustment of section durations Day 1 &amp; 2</a:t>
                      </a:r>
                    </a:p>
                    <a:p>
                      <a:pPr marL="0" marR="0" algn="l" defTabSz="685800" rtl="0" eaLnBrk="1" latinLnBrk="0" hangingPunct="1">
                        <a:spcBef>
                          <a:spcPts val="0"/>
                        </a:spcBef>
                        <a:spcAft>
                          <a:spcPts val="0"/>
                        </a:spcAft>
                      </a:pPr>
                      <a:r>
                        <a:rPr lang="en-US" sz="1200" b="0" kern="1200" dirty="0">
                          <a:solidFill>
                            <a:schemeClr val="dk1"/>
                          </a:solidFill>
                          <a:effectLst/>
                          <a:latin typeface="+mj-lt"/>
                          <a:ea typeface="MS Mincho"/>
                          <a:cs typeface="+mn-cs"/>
                        </a:rPr>
                        <a:t>team meeting added to Day 1 OOC tasks</a:t>
                      </a:r>
                    </a:p>
                  </a:txBody>
                  <a:tcPr marL="68580" marR="68580" marT="0" marB="0"/>
                </a:tc>
                <a:extLst>
                  <a:ext uri="{0D108BD9-81ED-4DB2-BD59-A6C34878D82A}">
                    <a16:rowId xmlns:a16="http://schemas.microsoft.com/office/drawing/2014/main" val="1445296702"/>
                  </a:ext>
                </a:extLst>
              </a:tr>
              <a:tr h="0">
                <a:tc>
                  <a:txBody>
                    <a:bodyPr/>
                    <a:lstStyle/>
                    <a:p>
                      <a:pPr marL="0" marR="0" algn="l">
                        <a:spcBef>
                          <a:spcPts val="0"/>
                        </a:spcBef>
                        <a:spcAft>
                          <a:spcPts val="0"/>
                        </a:spcAft>
                      </a:pPr>
                      <a:r>
                        <a:rPr lang="en-US" sz="1200" b="0" dirty="0">
                          <a:effectLst/>
                          <a:latin typeface="+mj-lt"/>
                          <a:ea typeface="MS Mincho"/>
                        </a:rPr>
                        <a:t>4.4</a:t>
                      </a:r>
                    </a:p>
                  </a:txBody>
                  <a:tcPr marL="68580" marR="68580" marT="0" marB="0"/>
                </a:tc>
                <a:tc>
                  <a:txBody>
                    <a:bodyPr/>
                    <a:lstStyle/>
                    <a:p>
                      <a:pPr marL="0" marR="0" algn="l">
                        <a:spcBef>
                          <a:spcPts val="0"/>
                        </a:spcBef>
                        <a:spcAft>
                          <a:spcPts val="0"/>
                        </a:spcAft>
                      </a:pPr>
                      <a:r>
                        <a:rPr lang="en-US" sz="1200" b="0" dirty="0">
                          <a:effectLst/>
                          <a:latin typeface="+mj-lt"/>
                          <a:ea typeface="MS Mincho"/>
                        </a:rPr>
                        <a:t>8.1.24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 KN</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All Agenda slides &amp; Design Process slides updated</a:t>
                      </a:r>
                    </a:p>
                    <a:p>
                      <a:pPr marL="0" marR="0" algn="l">
                        <a:spcBef>
                          <a:spcPts val="0"/>
                        </a:spcBef>
                        <a:spcAft>
                          <a:spcPts val="0"/>
                        </a:spcAft>
                      </a:pPr>
                      <a:r>
                        <a:rPr lang="en-US" sz="1200" b="0" baseline="0" dirty="0">
                          <a:effectLst/>
                          <a:latin typeface="+mj-lt"/>
                          <a:ea typeface="MS Mincho"/>
                        </a:rPr>
                        <a:t>Notes added to adjust flow, point out content to add on days 2-5</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4.5</a:t>
                      </a:r>
                    </a:p>
                  </a:txBody>
                  <a:tcPr marL="68580" marR="68580" marT="0" marB="0"/>
                </a:tc>
                <a:tc>
                  <a:txBody>
                    <a:bodyPr/>
                    <a:lstStyle/>
                    <a:p>
                      <a:pPr marL="0" marR="0" algn="l">
                        <a:spcBef>
                          <a:spcPts val="0"/>
                        </a:spcBef>
                        <a:spcAft>
                          <a:spcPts val="0"/>
                        </a:spcAft>
                      </a:pPr>
                      <a:r>
                        <a:rPr lang="en-US" sz="1200" b="0" dirty="0">
                          <a:effectLst/>
                          <a:latin typeface="+mj-lt"/>
                          <a:ea typeface="MS Mincho"/>
                        </a:rPr>
                        <a:t>8.9.24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‘Design a Vehicle’ N&amp;R activity pulled out into separate training PPT</a:t>
                      </a: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r>
                        <a:rPr lang="en-US" sz="1200" b="0" dirty="0">
                          <a:effectLst/>
                          <a:latin typeface="+mj-lt"/>
                          <a:ea typeface="MS Mincho"/>
                        </a:rPr>
                        <a:t>4.6</a:t>
                      </a:r>
                    </a:p>
                  </a:txBody>
                  <a:tcPr marL="68580" marR="68580" marT="0" marB="0"/>
                </a:tc>
                <a:tc>
                  <a:txBody>
                    <a:bodyPr/>
                    <a:lstStyle/>
                    <a:p>
                      <a:pPr marL="0" marR="0" algn="l">
                        <a:spcBef>
                          <a:spcPts val="0"/>
                        </a:spcBef>
                        <a:spcAft>
                          <a:spcPts val="0"/>
                        </a:spcAft>
                      </a:pPr>
                      <a:r>
                        <a:rPr lang="en-US" sz="1200" b="0" dirty="0">
                          <a:effectLst/>
                          <a:latin typeface="+mj-lt"/>
                          <a:ea typeface="MS Mincho"/>
                        </a:rPr>
                        <a:t>8.9.24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AP,MA,BD,KN, JK</a:t>
                      </a:r>
                    </a:p>
                  </a:txBody>
                  <a:tcPr marL="68580" marR="68580" marT="0" marB="0"/>
                </a:tc>
                <a:tc>
                  <a:txBody>
                    <a:bodyPr/>
                    <a:lstStyle/>
                    <a:p>
                      <a:pPr marL="0" marR="0" algn="l">
                        <a:spcBef>
                          <a:spcPts val="0"/>
                        </a:spcBef>
                        <a:spcAft>
                          <a:spcPts val="0"/>
                        </a:spcAft>
                      </a:pPr>
                      <a:r>
                        <a:rPr lang="en-US" sz="1200" b="0" dirty="0">
                          <a:effectLst/>
                          <a:latin typeface="+mj-lt"/>
                          <a:ea typeface="MS Mincho"/>
                        </a:rPr>
                        <a:t>So many things, long meeting ironing out bugs and </a:t>
                      </a:r>
                      <a:r>
                        <a:rPr lang="en-US" sz="1200" b="0">
                          <a:effectLst/>
                          <a:latin typeface="+mj-lt"/>
                          <a:ea typeface="MS Mincho"/>
                        </a:rPr>
                        <a:t>making improvements</a:t>
                      </a: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4.7</a:t>
                      </a:r>
                    </a:p>
                  </a:txBody>
                  <a:tcPr marL="68580" marR="68580" marT="0" marB="0"/>
                </a:tc>
                <a:tc>
                  <a:txBody>
                    <a:bodyPr/>
                    <a:lstStyle/>
                    <a:p>
                      <a:pPr marL="0" marR="0" algn="l">
                        <a:spcBef>
                          <a:spcPts val="0"/>
                        </a:spcBef>
                        <a:spcAft>
                          <a:spcPts val="0"/>
                        </a:spcAft>
                      </a:pPr>
                      <a:r>
                        <a:rPr lang="en-US" sz="1200" dirty="0">
                          <a:effectLst/>
                          <a:latin typeface="+mj-lt"/>
                          <a:ea typeface="MS Mincho"/>
                        </a:rPr>
                        <a:t>8.12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OneDrive is OK for development of group files</a:t>
                      </a:r>
                    </a:p>
                  </a:txBody>
                  <a:tcPr marL="68580" marR="68580" marT="0" marB="0"/>
                </a:tc>
                <a:extLst>
                  <a:ext uri="{0D108BD9-81ED-4DB2-BD59-A6C34878D82A}">
                    <a16:rowId xmlns:a16="http://schemas.microsoft.com/office/drawing/2014/main" val="3050399495"/>
                  </a:ext>
                </a:extLst>
              </a:tr>
              <a:tr h="416402">
                <a:tc>
                  <a:txBody>
                    <a:bodyPr/>
                    <a:lstStyle/>
                    <a:p>
                      <a:pPr marL="0" marR="0" algn="l">
                        <a:spcBef>
                          <a:spcPts val="0"/>
                        </a:spcBef>
                        <a:spcAft>
                          <a:spcPts val="0"/>
                        </a:spcAft>
                      </a:pPr>
                      <a:r>
                        <a:rPr lang="en-US" sz="1200" dirty="0">
                          <a:effectLst/>
                          <a:latin typeface="+mj-lt"/>
                          <a:ea typeface="MS Mincho"/>
                        </a:rPr>
                        <a:t>4.8</a:t>
                      </a:r>
                    </a:p>
                  </a:txBody>
                  <a:tcPr marL="68580" marR="68580" marT="0" marB="0"/>
                </a:tc>
                <a:tc>
                  <a:txBody>
                    <a:bodyPr/>
                    <a:lstStyle/>
                    <a:p>
                      <a:pPr marL="0" marR="0" algn="l">
                        <a:spcBef>
                          <a:spcPts val="0"/>
                        </a:spcBef>
                        <a:spcAft>
                          <a:spcPts val="0"/>
                        </a:spcAft>
                      </a:pPr>
                      <a:r>
                        <a:rPr lang="en-US" sz="1200" dirty="0">
                          <a:effectLst/>
                          <a:latin typeface="+mj-lt"/>
                          <a:ea typeface="MS Mincho"/>
                        </a:rPr>
                        <a:t>8.15</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Out of Class tasks slides REMOVED. Contents shifted solely to Wiki Agenda slides</a:t>
                      </a: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r>
                        <a:rPr lang="en-US" sz="1200" dirty="0">
                          <a:effectLst/>
                          <a:latin typeface="+mj-lt"/>
                          <a:ea typeface="MS Mincho"/>
                        </a:rPr>
                        <a:t>4.9</a:t>
                      </a:r>
                    </a:p>
                  </a:txBody>
                  <a:tcPr marL="68580" marR="68580" marT="0" marB="0"/>
                </a:tc>
                <a:tc>
                  <a:txBody>
                    <a:bodyPr/>
                    <a:lstStyle/>
                    <a:p>
                      <a:pPr marL="0" marR="0" algn="l">
                        <a:spcBef>
                          <a:spcPts val="0"/>
                        </a:spcBef>
                        <a:spcAft>
                          <a:spcPts val="0"/>
                        </a:spcAft>
                      </a:pPr>
                      <a:r>
                        <a:rPr lang="en-US" sz="1200" dirty="0">
                          <a:effectLst/>
                          <a:latin typeface="+mj-lt"/>
                          <a:ea typeface="MS Mincho"/>
                        </a:rPr>
                        <a:t>8.19</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Slides on Project Questions removed, content shifted to Wiki</a:t>
                      </a:r>
                    </a:p>
                    <a:p>
                      <a:pPr marL="0" marR="0" algn="l">
                        <a:spcBef>
                          <a:spcPts val="0"/>
                        </a:spcBef>
                        <a:spcAft>
                          <a:spcPts val="0"/>
                        </a:spcAft>
                      </a:pPr>
                      <a:r>
                        <a:rPr lang="en-US" sz="1200" dirty="0">
                          <a:effectLst/>
                          <a:latin typeface="+mj-lt"/>
                          <a:ea typeface="MS Mincho"/>
                        </a:rPr>
                        <a:t>Updated order of Day 4 activities – benchmarking for whole class @ start</a:t>
                      </a:r>
                    </a:p>
                  </a:txBody>
                  <a:tcPr marL="68580" marR="68580" marT="0" marB="0"/>
                </a:tc>
                <a:extLst>
                  <a:ext uri="{0D108BD9-81ED-4DB2-BD59-A6C34878D82A}">
                    <a16:rowId xmlns:a16="http://schemas.microsoft.com/office/drawing/2014/main" val="1808898996"/>
                  </a:ext>
                </a:extLst>
              </a:tr>
              <a:tr h="303725">
                <a:tc>
                  <a:txBody>
                    <a:bodyPr/>
                    <a:lstStyle/>
                    <a:p>
                      <a:pPr marL="0" marR="0" algn="l">
                        <a:spcBef>
                          <a:spcPts val="0"/>
                        </a:spcBef>
                        <a:spcAft>
                          <a:spcPts val="0"/>
                        </a:spcAft>
                      </a:pPr>
                      <a:r>
                        <a:rPr lang="en-US" sz="1200" dirty="0">
                          <a:effectLst/>
                          <a:latin typeface="+mj-lt"/>
                          <a:ea typeface="MS Mincho"/>
                        </a:rPr>
                        <a:t>4.10</a:t>
                      </a:r>
                    </a:p>
                  </a:txBody>
                  <a:tcPr marL="68580" marR="68580" marT="0" marB="0"/>
                </a:tc>
                <a:tc>
                  <a:txBody>
                    <a:bodyPr/>
                    <a:lstStyle/>
                    <a:p>
                      <a:pPr marL="0" marR="0" algn="l">
                        <a:spcBef>
                          <a:spcPts val="0"/>
                        </a:spcBef>
                        <a:spcAft>
                          <a:spcPts val="0"/>
                        </a:spcAft>
                      </a:pPr>
                      <a:r>
                        <a:rPr lang="en-US" sz="1200" dirty="0">
                          <a:effectLst/>
                          <a:latin typeface="+mj-lt"/>
                          <a:ea typeface="MS Mincho"/>
                        </a:rPr>
                        <a:t>8.20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Updated Agenda images</a:t>
                      </a:r>
                    </a:p>
                    <a:p>
                      <a:pPr marL="171450" marR="0" indent="-171450" algn="l">
                        <a:spcBef>
                          <a:spcPts val="0"/>
                        </a:spcBef>
                        <a:spcAft>
                          <a:spcPts val="0"/>
                        </a:spcAft>
                        <a:buFontTx/>
                        <a:buChar char="-"/>
                      </a:pPr>
                      <a:r>
                        <a:rPr lang="en-US" sz="1200" dirty="0">
                          <a:effectLst/>
                          <a:latin typeface="+mj-lt"/>
                          <a:ea typeface="MS Mincho"/>
                        </a:rPr>
                        <a:t>Day 9/10 team Agenda block reduced to 30 mins</a:t>
                      </a:r>
                    </a:p>
                    <a:p>
                      <a:pPr marL="171450" marR="0" indent="-171450" algn="l">
                        <a:spcBef>
                          <a:spcPts val="0"/>
                        </a:spcBef>
                        <a:spcAft>
                          <a:spcPts val="0"/>
                        </a:spcAft>
                        <a:buFontTx/>
                        <a:buChar char="-"/>
                      </a:pPr>
                      <a:r>
                        <a:rPr lang="en-US" sz="1200" dirty="0">
                          <a:effectLst/>
                          <a:latin typeface="+mj-lt"/>
                          <a:ea typeface="MS Mincho"/>
                        </a:rPr>
                        <a:t>Day 9/10 added 10 mins of CE reflection on Client Meeting 1</a:t>
                      </a:r>
                    </a:p>
                    <a:p>
                      <a:pPr marL="0" marR="0" indent="0" algn="l">
                        <a:spcBef>
                          <a:spcPts val="0"/>
                        </a:spcBef>
                        <a:spcAft>
                          <a:spcPts val="0"/>
                        </a:spcAft>
                        <a:buFontTx/>
                        <a:buNone/>
                      </a:pPr>
                      <a:r>
                        <a:rPr lang="en-US" sz="1200" dirty="0">
                          <a:effectLst/>
                          <a:latin typeface="+mj-lt"/>
                          <a:ea typeface="MS Mincho"/>
                        </a:rPr>
                        <a:t>Removed daily reminders to download Playbook</a:t>
                      </a:r>
                    </a:p>
                    <a:p>
                      <a:pPr marL="0" marR="0" indent="0" algn="l">
                        <a:spcBef>
                          <a:spcPts val="0"/>
                        </a:spcBef>
                        <a:spcAft>
                          <a:spcPts val="0"/>
                        </a:spcAft>
                        <a:buFontTx/>
                        <a:buNone/>
                      </a:pPr>
                      <a:r>
                        <a:rPr lang="en-US" sz="1200" dirty="0">
                          <a:effectLst/>
                          <a:latin typeface="+mj-lt"/>
                          <a:ea typeface="MS Mincho"/>
                        </a:rPr>
                        <a:t>Modified formatting of Out of Class Task reminder slides</a:t>
                      </a:r>
                    </a:p>
                  </a:txBody>
                  <a:tcPr marL="68580" marR="68580" marT="0" marB="0"/>
                </a:tc>
                <a:extLst>
                  <a:ext uri="{0D108BD9-81ED-4DB2-BD59-A6C34878D82A}">
                    <a16:rowId xmlns:a16="http://schemas.microsoft.com/office/drawing/2014/main" val="697287899"/>
                  </a:ext>
                </a:extLst>
              </a:tr>
              <a:tr h="304800">
                <a:tc>
                  <a:txBody>
                    <a:bodyPr/>
                    <a:lstStyle/>
                    <a:p>
                      <a:pPr marL="0" marR="0" algn="l">
                        <a:spcBef>
                          <a:spcPts val="0"/>
                        </a:spcBef>
                        <a:spcAft>
                          <a:spcPts val="0"/>
                        </a:spcAft>
                      </a:pPr>
                      <a:r>
                        <a:rPr lang="en-US" sz="1200" dirty="0">
                          <a:effectLst/>
                          <a:latin typeface="+mj-lt"/>
                          <a:ea typeface="MS Mincho"/>
                        </a:rPr>
                        <a:t>4.11</a:t>
                      </a:r>
                    </a:p>
                  </a:txBody>
                  <a:tcPr marL="68580" marR="68580" marT="0" marB="0"/>
                </a:tc>
                <a:tc>
                  <a:txBody>
                    <a:bodyPr/>
                    <a:lstStyle/>
                    <a:p>
                      <a:pPr marL="0" marR="0" algn="l">
                        <a:spcBef>
                          <a:spcPts val="0"/>
                        </a:spcBef>
                        <a:spcAft>
                          <a:spcPts val="0"/>
                        </a:spcAft>
                      </a:pPr>
                      <a:r>
                        <a:rPr lang="en-US" sz="1200" dirty="0">
                          <a:effectLst/>
                          <a:latin typeface="+mj-lt"/>
                          <a:ea typeface="MS Mincho"/>
                        </a:rPr>
                        <a:t>8.21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MA</a:t>
                      </a:r>
                    </a:p>
                  </a:txBody>
                  <a:tcPr marL="68580" marR="68580" marT="0" marB="0"/>
                </a:tc>
                <a:tc>
                  <a:txBody>
                    <a:bodyPr/>
                    <a:lstStyle/>
                    <a:p>
                      <a:pPr marL="0" marR="0" algn="l">
                        <a:spcBef>
                          <a:spcPts val="0"/>
                        </a:spcBef>
                        <a:spcAft>
                          <a:spcPts val="0"/>
                        </a:spcAft>
                      </a:pPr>
                      <a:r>
                        <a:rPr lang="en-US" sz="1200" dirty="0">
                          <a:effectLst/>
                          <a:latin typeface="+mj-lt"/>
                          <a:ea typeface="MS Mincho"/>
                        </a:rPr>
                        <a:t>Formatting</a:t>
                      </a:r>
                      <a:r>
                        <a:rPr lang="en-US" sz="1200" baseline="0" dirty="0">
                          <a:effectLst/>
                          <a:latin typeface="+mj-lt"/>
                          <a:ea typeface="MS Mincho"/>
                        </a:rPr>
                        <a:t> – centered titles and better matched their fonts, enlarged some content, fix some bulleting. NO </a:t>
                      </a:r>
                      <a:r>
                        <a:rPr lang="en-US" sz="1200" baseline="0">
                          <a:effectLst/>
                          <a:latin typeface="+mj-lt"/>
                          <a:ea typeface="MS Mincho"/>
                        </a:rPr>
                        <a:t>content changes</a:t>
                      </a:r>
                      <a:endParaRPr lang="en-US" sz="1200" dirty="0">
                        <a:effectLst/>
                        <a:latin typeface="+mj-lt"/>
                        <a:ea typeface="MS Mincho"/>
                      </a:endParaRPr>
                    </a:p>
                  </a:txBody>
                  <a:tcPr marL="68580" marR="68580" marT="0" marB="0"/>
                </a:tc>
                <a:extLst>
                  <a:ext uri="{0D108BD9-81ED-4DB2-BD59-A6C34878D82A}">
                    <a16:rowId xmlns:a16="http://schemas.microsoft.com/office/drawing/2014/main" val="1319250066"/>
                  </a:ext>
                </a:extLst>
              </a:tr>
              <a:tr h="236538">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0093077"/>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141</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59610437"/>
              </p:ext>
            </p:extLst>
          </p:nvPr>
        </p:nvGraphicFramePr>
        <p:xfrm>
          <a:off x="381000" y="1143000"/>
          <a:ext cx="8382000" cy="4565339"/>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142</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Work Expectations</a:t>
            </a:r>
            <a:endParaRPr lang="en-US"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a:t>
            </a:r>
          </a:p>
        </p:txBody>
      </p:sp>
      <p:sp>
        <p:nvSpPr>
          <p:cNvPr id="3" name="Content Placeholder 2"/>
          <p:cNvSpPr>
            <a:spLocks noGrp="1"/>
          </p:cNvSpPr>
          <p:nvPr>
            <p:ph idx="1"/>
          </p:nvPr>
        </p:nvSpPr>
        <p:spPr>
          <a:xfrm>
            <a:off x="457200" y="1600201"/>
            <a:ext cx="8229600" cy="4426228"/>
          </a:xfrm>
        </p:spPr>
        <p:txBody>
          <a:bodyPr vert="horz" lIns="91440" tIns="45720" rIns="91440" bIns="45720" rtlCol="0" anchor="t">
            <a:normAutofit fontScale="70000" lnSpcReduction="20000"/>
          </a:bodyPr>
          <a:lstStyle/>
          <a:p>
            <a:r>
              <a:rPr lang="en-US" dirty="0">
                <a:cs typeface="Calibri"/>
              </a:rPr>
              <a:t>Written capstone communications are permitted using </a:t>
            </a:r>
            <a:r>
              <a:rPr lang="en-US" dirty="0">
                <a:solidFill>
                  <a:srgbClr val="FF0000"/>
                </a:solidFill>
                <a:cs typeface="Calibri"/>
              </a:rPr>
              <a:t>ONLY</a:t>
            </a:r>
            <a:r>
              <a:rPr lang="en-US" dirty="0">
                <a:cs typeface="Calibri"/>
              </a:rPr>
              <a:t> Design Lab tools:</a:t>
            </a:r>
          </a:p>
          <a:p>
            <a:pPr lvl="1"/>
            <a:r>
              <a:rPr lang="en-US" dirty="0">
                <a:cs typeface="Calibri"/>
              </a:rPr>
              <a:t>The Engineering Design Notebook (EDN)</a:t>
            </a:r>
          </a:p>
          <a:p>
            <a:pPr lvl="2"/>
            <a:r>
              <a:rPr lang="en-US" dirty="0">
                <a:cs typeface="Calibri"/>
              </a:rPr>
              <a:t>Native EDN posts</a:t>
            </a:r>
          </a:p>
          <a:p>
            <a:pPr lvl="2"/>
            <a:r>
              <a:rPr lang="en-US" dirty="0">
                <a:cs typeface="Calibri"/>
              </a:rPr>
              <a:t>MS Office files, CAD, etc.</a:t>
            </a:r>
          </a:p>
          <a:p>
            <a:pPr lvl="2"/>
            <a:r>
              <a:rPr lang="en-US" dirty="0">
                <a:cs typeface="Calibri"/>
              </a:rPr>
              <a:t>Repository via Subversion</a:t>
            </a:r>
          </a:p>
          <a:p>
            <a:pPr lvl="1"/>
            <a:r>
              <a:rPr lang="en-US" dirty="0">
                <a:cs typeface="Calibri"/>
              </a:rPr>
              <a:t>Webex</a:t>
            </a:r>
          </a:p>
          <a:p>
            <a:pPr lvl="1"/>
            <a:r>
              <a:rPr lang="en-US" dirty="0">
                <a:cs typeface="Calibri"/>
              </a:rPr>
              <a:t>RPI OneDrive – only for </a:t>
            </a:r>
            <a:r>
              <a:rPr lang="en-US" dirty="0">
                <a:solidFill>
                  <a:srgbClr val="00B050"/>
                </a:solidFill>
                <a:cs typeface="Calibri"/>
              </a:rPr>
              <a:t>development of group </a:t>
            </a:r>
            <a:r>
              <a:rPr lang="en-US" dirty="0">
                <a:cs typeface="Calibri"/>
              </a:rPr>
              <a:t>deliverables</a:t>
            </a:r>
          </a:p>
          <a:p>
            <a:r>
              <a:rPr lang="en-US" dirty="0">
                <a:cs typeface="Calibri"/>
              </a:rPr>
              <a:t>Use of any other cloud-based service, such as Google Drive/Docs/Sheets/Slides, GroupMe, Discord, Slack, Draw.io, etc. is </a:t>
            </a:r>
            <a:r>
              <a:rPr lang="en-US" dirty="0">
                <a:solidFill>
                  <a:srgbClr val="FF0000"/>
                </a:solidFill>
                <a:cs typeface="Calibri"/>
              </a:rPr>
              <a:t>FORBIDDEN</a:t>
            </a:r>
          </a:p>
          <a:p>
            <a:r>
              <a:rPr lang="en-US" dirty="0">
                <a:cs typeface="Calibri"/>
              </a:rPr>
              <a:t>Although supported by campus, RPI Box is also </a:t>
            </a:r>
            <a:r>
              <a:rPr lang="en-US" dirty="0">
                <a:solidFill>
                  <a:srgbClr val="FF0000"/>
                </a:solidFill>
                <a:cs typeface="Calibri"/>
              </a:rPr>
              <a:t>FORBIDDEN</a:t>
            </a:r>
          </a:p>
          <a:p>
            <a:r>
              <a:rPr lang="en-US" dirty="0">
                <a:cs typeface="Calibri"/>
              </a:rPr>
              <a:t>Scheduling services such as </a:t>
            </a:r>
            <a:r>
              <a:rPr lang="en-US" dirty="0" err="1">
                <a:cs typeface="Calibri"/>
              </a:rPr>
              <a:t>WhenIsGood</a:t>
            </a:r>
            <a:r>
              <a:rPr lang="en-US" dirty="0">
                <a:cs typeface="Calibri"/>
              </a:rPr>
              <a:t> &amp; When2Meet are acceptable for setting up meetings but must not contain any technical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marL="857250" lvl="1" indent="-457200" eaLnBrk="0" fontAlgn="base" hangingPunct="0">
              <a:spcBef>
                <a:spcPct val="0"/>
              </a:spcBef>
              <a:spcAft>
                <a:spcPct val="0"/>
              </a:spcAft>
              <a:buFont typeface="+mj-lt"/>
              <a:buAutoNum type="arabicPeriod"/>
            </a:pPr>
            <a:r>
              <a:rPr kumimoji="0" lang="en-US" altLang="en-US" sz="2200" b="0" i="0" u="none" strike="noStrike" cap="none" normalizeH="0" baseline="0" dirty="0">
                <a:ln>
                  <a:noFill/>
                </a:ln>
                <a:solidFill>
                  <a:schemeClr val="tx1"/>
                </a:solidFill>
                <a:effectLst/>
              </a:rPr>
              <a:t>Properly acknowledge and cite the use of generative AI tools.</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You are ultimately responsible for the content you submit.</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19</a:t>
            </a:fld>
            <a:endParaRPr lang="en-US" dirty="0"/>
          </a:p>
        </p:txBody>
      </p:sp>
      <p:pic>
        <p:nvPicPr>
          <p:cNvPr id="6" name="Content Placeholder 5">
            <a:extLst>
              <a:ext uri="{FF2B5EF4-FFF2-40B4-BE49-F238E27FC236}">
                <a16:creationId xmlns:a16="http://schemas.microsoft.com/office/drawing/2014/main" id="{DA7A1504-2A15-B2F6-33D9-305AFE55510D}"/>
              </a:ext>
            </a:extLst>
          </p:cNvPr>
          <p:cNvPicPr>
            <a:picLocks noChangeAspect="1"/>
          </p:cNvPicPr>
          <p:nvPr/>
        </p:nvPicPr>
        <p:blipFill>
          <a:blip r:embed="rId3"/>
          <a:stretch>
            <a:fillRect/>
          </a:stretch>
        </p:blipFill>
        <p:spPr>
          <a:xfrm>
            <a:off x="2114549" y="3810000"/>
            <a:ext cx="4914902" cy="1828800"/>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685800"/>
            <a:ext cx="8229600" cy="4525963"/>
          </a:xfrm>
        </p:spPr>
        <p:txBody>
          <a:bodyPr>
            <a:noAutofit/>
          </a:bodyPr>
          <a:lstStyle/>
          <a:p>
            <a:pPr marL="0" indent="0">
              <a:buNone/>
            </a:pPr>
            <a:r>
              <a:rPr lang="en-US" sz="2400" dirty="0"/>
              <a:t>Use a laptop or tablet for:</a:t>
            </a:r>
          </a:p>
          <a:p>
            <a:r>
              <a:rPr lang="en-US" sz="2400" dirty="0"/>
              <a:t>Note taking</a:t>
            </a:r>
          </a:p>
          <a:p>
            <a:r>
              <a:rPr lang="en-US" sz="2400" dirty="0"/>
              <a:t>CAD</a:t>
            </a:r>
          </a:p>
          <a:p>
            <a:r>
              <a:rPr lang="en-US" sz="2400" dirty="0"/>
              <a:t>Webex</a:t>
            </a:r>
          </a:p>
          <a:p>
            <a:endParaRPr lang="en-US" sz="2400" dirty="0"/>
          </a:p>
          <a:p>
            <a:pPr marL="0" indent="0">
              <a:buNone/>
            </a:pPr>
            <a:r>
              <a:rPr lang="en-US" sz="2400" dirty="0"/>
              <a:t>Use paper &amp; pencil for</a:t>
            </a:r>
          </a:p>
          <a:p>
            <a:r>
              <a:rPr lang="en-US" sz="2400" dirty="0"/>
              <a:t>Sketching</a:t>
            </a:r>
          </a:p>
          <a:p>
            <a:r>
              <a:rPr lang="en-US" sz="2400" dirty="0"/>
              <a:t>Quick math / calculations</a:t>
            </a:r>
          </a:p>
          <a:p>
            <a:pPr marL="0" indent="0">
              <a:buNone/>
            </a:pPr>
            <a:endParaRPr lang="en-US" sz="2400" dirty="0"/>
          </a:p>
          <a:p>
            <a:pPr marL="0" indent="0">
              <a:buNone/>
            </a:pPr>
            <a:r>
              <a:rPr lang="en-US" sz="2400" dirty="0"/>
              <a:t>Use your phones for:</a:t>
            </a:r>
          </a:p>
          <a:p>
            <a:r>
              <a:rPr lang="en-US" sz="2400" dirty="0"/>
              <a:t>Taking photos of whiteboards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20</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5257800" y="2133600"/>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Tree>
    <p:extLst>
      <p:ext uri="{BB962C8B-B14F-4D97-AF65-F5344CB8AC3E}">
        <p14:creationId xmlns:p14="http://schemas.microsoft.com/office/powerpoint/2010/main" val="31315884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744366" y="5867400"/>
            <a:ext cx="7886700" cy="803936"/>
          </a:xfrm>
        </p:spPr>
        <p:txBody>
          <a:bodyPr vert="horz" lIns="91440" tIns="45720" rIns="91440" bIns="45720" rtlCol="0" anchor="t">
            <a:normAutofit/>
          </a:bodyPr>
          <a:lstStyle/>
          <a:p>
            <a:pPr marL="0" indent="0">
              <a:buNone/>
            </a:pPr>
            <a:r>
              <a:rPr lang="en-US" dirty="0">
                <a:cs typeface="Calibri"/>
              </a:rPr>
              <a:t>More information on Sponsorship Agreement and Confidentiality</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21</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buFont typeface="Arial" panose="020B0604020202020204" pitchFamily="34" charset="0"/>
              <a:buChar char="•"/>
            </a:pPr>
            <a:r>
              <a:rPr lang="en-US" sz="2400" dirty="0"/>
              <a:t>Project Description			- Will guide your work today</a:t>
            </a:r>
          </a:p>
          <a:p>
            <a:pPr marL="285750" indent="-285750" fontAlgn="ctr">
              <a:buFont typeface="Arial" panose="020B0604020202020204" pitchFamily="34" charset="0"/>
              <a:buChar char="•"/>
            </a:pPr>
            <a:r>
              <a:rPr lang="en-US" sz="2400" dirty="0"/>
              <a:t>Instructions for electronic </a:t>
            </a:r>
            <a:br>
              <a:rPr lang="en-US" sz="2400" dirty="0"/>
            </a:br>
            <a:r>
              <a:rPr lang="en-US" sz="2400" dirty="0"/>
              <a:t>signatures in Adobe</a:t>
            </a:r>
          </a:p>
          <a:p>
            <a:pPr marL="285750" indent="-285750" fontAlgn="ctr">
              <a:buFont typeface="Arial" panose="020B0604020202020204" pitchFamily="34" charset="0"/>
              <a:buChar char="•"/>
            </a:pPr>
            <a:r>
              <a:rPr lang="en-US" sz="2400" dirty="0"/>
              <a:t>Recognition Waiver and Release	- </a:t>
            </a:r>
            <a:r>
              <a:rPr lang="en-US" sz="2400" b="1" dirty="0"/>
              <a:t>SIGN &amp; return by end of day</a:t>
            </a:r>
          </a:p>
          <a:p>
            <a:pPr marL="285750" indent="-285750" fontAlgn="t">
              <a:buFont typeface="Arial" panose="020B0604020202020204" pitchFamily="34" charset="0"/>
              <a:buChar char="•"/>
            </a:pPr>
            <a:r>
              <a:rPr lang="en-US" sz="2400" dirty="0"/>
              <a:t>Sponsorship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400" dirty="0"/>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22</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lstStyle/>
          <a:p>
            <a:r>
              <a:rPr lang="en-US" dirty="0"/>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363661"/>
            <a:ext cx="7886700" cy="5265739"/>
          </a:xfrm>
        </p:spPr>
        <p:txBody>
          <a:bodyPr>
            <a:normAutofit/>
          </a:bodyPr>
          <a:lstStyle/>
          <a:p>
            <a:r>
              <a:rPr lang="en-US" sz="2200" dirty="0"/>
              <a:t>Break into pairs within your team – if your team has an odd number of members, one group should include three members</a:t>
            </a:r>
          </a:p>
          <a:p>
            <a:pPr marL="0" indent="0">
              <a:buNone/>
            </a:pPr>
            <a:endParaRPr lang="en-US" sz="2200" dirty="0"/>
          </a:p>
          <a:p>
            <a:r>
              <a:rPr lang="en-US" sz="2200" dirty="0"/>
              <a:t>Answer the prompt for the first question using Slido – 1 minute</a:t>
            </a:r>
          </a:p>
          <a:p>
            <a:r>
              <a:rPr lang="en-US" sz="2200" dirty="0"/>
              <a:t>Pair off and Share Responses with your partner &amp; discuss – 2 minutes</a:t>
            </a:r>
          </a:p>
          <a:p>
            <a:r>
              <a:rPr lang="en-US" sz="2200" dirty="0"/>
              <a:t>Go around the team and each person introduces their partner – name &amp; skill – 5 minutes total</a:t>
            </a:r>
          </a:p>
          <a:p>
            <a:r>
              <a:rPr lang="en-US" sz="2200" dirty="0"/>
              <a:t>Review the full word cloud &amp; discuss – 2 minutes</a:t>
            </a:r>
          </a:p>
          <a:p>
            <a:endParaRPr lang="en-US" sz="2200" dirty="0"/>
          </a:p>
          <a:p>
            <a:r>
              <a:rPr lang="en-US" sz="2200" dirty="0"/>
              <a:t>Repeat for second question</a:t>
            </a:r>
          </a:p>
          <a:p>
            <a:endParaRPr lang="en-US" sz="2200" dirty="0"/>
          </a:p>
          <a:p>
            <a:r>
              <a:rPr lang="en-US" sz="2200" dirty="0"/>
              <a:t>Repeat for third question</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23</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sp>
        <p:nvSpPr>
          <p:cNvPr id="5" name="Content Placeholder 4">
            <a:extLst>
              <a:ext uri="{FF2B5EF4-FFF2-40B4-BE49-F238E27FC236}">
                <a16:creationId xmlns:a16="http://schemas.microsoft.com/office/drawing/2014/main" id="{41D17860-7CE9-192F-C54F-2C3A0EAA512B}"/>
              </a:ext>
            </a:extLst>
          </p:cNvPr>
          <p:cNvSpPr>
            <a:spLocks noGrp="1"/>
          </p:cNvSpPr>
          <p:nvPr>
            <p:ph idx="1"/>
          </p:nvPr>
        </p:nvSpPr>
        <p:spPr>
          <a:xfrm>
            <a:off x="4876503" y="1066800"/>
            <a:ext cx="3962400" cy="5562600"/>
          </a:xfrm>
        </p:spPr>
        <p:txBody>
          <a:bodyPr anchor="ctr">
            <a:normAutofit/>
          </a:bodyPr>
          <a:lstStyle/>
          <a:p>
            <a:endParaRPr lang="en-US" sz="2700" dirty="0"/>
          </a:p>
          <a:p>
            <a:r>
              <a:rPr lang="en-US" sz="2700" dirty="0"/>
              <a:t>SCAN this code</a:t>
            </a:r>
          </a:p>
          <a:p>
            <a:endParaRPr lang="en-US" sz="2700" dirty="0"/>
          </a:p>
          <a:p>
            <a:r>
              <a:rPr lang="en-US" sz="2700" dirty="0"/>
              <a:t>OR</a:t>
            </a:r>
          </a:p>
          <a:p>
            <a:pPr lvl="1"/>
            <a:r>
              <a:rPr lang="en-US" sz="2800" dirty="0"/>
              <a:t>Open slido.com on your smart phone or laptop</a:t>
            </a:r>
          </a:p>
          <a:p>
            <a:pPr lvl="1"/>
            <a:r>
              <a:rPr lang="en-US" sz="2800" dirty="0"/>
              <a:t>Join as a participant with</a:t>
            </a:r>
          </a:p>
          <a:p>
            <a:pPr marL="342900" lvl="1" indent="0">
              <a:buNone/>
            </a:pPr>
            <a:r>
              <a:rPr lang="en-US" sz="2800" b="1" dirty="0">
                <a:latin typeface="Roboto" panose="02000000000000000000" pitchFamily="2" charset="0"/>
              </a:rPr>
              <a:t>#3748323</a:t>
            </a:r>
          </a:p>
        </p:txBody>
      </p:sp>
      <p:pic>
        <p:nvPicPr>
          <p:cNvPr id="3" name="Graphic 2">
            <a:extLst>
              <a:ext uri="{FF2B5EF4-FFF2-40B4-BE49-F238E27FC236}">
                <a16:creationId xmlns:a16="http://schemas.microsoft.com/office/drawing/2014/main" id="{71DB0BF9-8DE6-6ECB-9091-4CFFEB3E190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5097" y="457200"/>
            <a:ext cx="4495800" cy="449580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A7CECB-85A9-219F-654B-92C3D6D1EF24}"/>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401253" y="1238250"/>
            <a:ext cx="914400" cy="382595"/>
          </a:xfrm>
          <a:prstGeom prst="rect">
            <a:avLst/>
          </a:prstGeom>
        </p:spPr>
      </p:pic>
      <p:pic>
        <p:nvPicPr>
          <p:cNvPr id="5" name="Picture 4">
            <a:extLst>
              <a:ext uri="{FF2B5EF4-FFF2-40B4-BE49-F238E27FC236}">
                <a16:creationId xmlns:a16="http://schemas.microsoft.com/office/drawing/2014/main" id="{34159C84-158A-F19C-68E3-2306B422E31A}"/>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81000" y="2514600"/>
            <a:ext cx="1828800" cy="1828800"/>
          </a:xfrm>
          <a:prstGeom prst="rect">
            <a:avLst/>
          </a:prstGeom>
        </p:spPr>
      </p:pic>
      <p:sp>
        <p:nvSpPr>
          <p:cNvPr id="6" name="Rectangle 5">
            <a:extLst>
              <a:ext uri="{FF2B5EF4-FFF2-40B4-BE49-F238E27FC236}">
                <a16:creationId xmlns:a16="http://schemas.microsoft.com/office/drawing/2014/main" id="{D2A07776-AE85-A629-7EEF-BD325CCE9247}"/>
              </a:ext>
            </a:extLst>
          </p:cNvPr>
          <p:cNvSpPr/>
          <p:nvPr>
            <p:custDataLst>
              <p:tags r:id="rId4"/>
            </p:custDataLst>
          </p:nvPr>
        </p:nvSpPr>
        <p:spPr>
          <a:xfrm>
            <a:off x="2400300" y="2786063"/>
            <a:ext cx="6362700" cy="1285875"/>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700" b="1" dirty="0">
                <a:solidFill>
                  <a:srgbClr val="5B5B5B"/>
                </a:solidFill>
              </a:rPr>
              <a:t>What is something that you are good at doing?</a:t>
            </a:r>
            <a:endParaRPr lang="en-US" b="1" dirty="0">
              <a:solidFill>
                <a:srgbClr val="5B5B5B"/>
              </a:solidFill>
            </a:endParaRPr>
          </a:p>
        </p:txBody>
      </p:sp>
      <p:sp>
        <p:nvSpPr>
          <p:cNvPr id="7" name="Rectangle 6">
            <a:extLst>
              <a:ext uri="{FF2B5EF4-FFF2-40B4-BE49-F238E27FC236}">
                <a16:creationId xmlns:a16="http://schemas.microsoft.com/office/drawing/2014/main" id="{A4F2B852-AF54-A341-A8C7-13F6400AD0CE}"/>
              </a:ext>
            </a:extLst>
          </p:cNvPr>
          <p:cNvSpPr/>
          <p:nvPr>
            <p:custDataLst>
              <p:tags r:id="rId5"/>
            </p:custDataLst>
          </p:nvPr>
        </p:nvSpPr>
        <p:spPr>
          <a:xfrm>
            <a:off x="2400300" y="5429250"/>
            <a:ext cx="6553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75" b="1" dirty="0">
                <a:solidFill>
                  <a:srgbClr val="5B5B5B"/>
                </a:solidFill>
              </a:rPr>
              <a:t>ⓘ</a:t>
            </a:r>
            <a:r>
              <a:rPr lang="en-US" sz="1050" dirty="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392819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A7CECB-85A9-219F-654B-92C3D6D1EF24}"/>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401253" y="1238250"/>
            <a:ext cx="914400" cy="382595"/>
          </a:xfrm>
          <a:prstGeom prst="rect">
            <a:avLst/>
          </a:prstGeom>
        </p:spPr>
      </p:pic>
      <p:pic>
        <p:nvPicPr>
          <p:cNvPr id="5" name="Picture 4">
            <a:extLst>
              <a:ext uri="{FF2B5EF4-FFF2-40B4-BE49-F238E27FC236}">
                <a16:creationId xmlns:a16="http://schemas.microsoft.com/office/drawing/2014/main" id="{34159C84-158A-F19C-68E3-2306B422E31A}"/>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81000" y="2514600"/>
            <a:ext cx="1828800" cy="1828800"/>
          </a:xfrm>
          <a:prstGeom prst="rect">
            <a:avLst/>
          </a:prstGeom>
        </p:spPr>
      </p:pic>
      <p:sp>
        <p:nvSpPr>
          <p:cNvPr id="6" name="Rectangle 5">
            <a:extLst>
              <a:ext uri="{FF2B5EF4-FFF2-40B4-BE49-F238E27FC236}">
                <a16:creationId xmlns:a16="http://schemas.microsoft.com/office/drawing/2014/main" id="{D2A07776-AE85-A629-7EEF-BD325CCE9247}"/>
              </a:ext>
            </a:extLst>
          </p:cNvPr>
          <p:cNvSpPr/>
          <p:nvPr>
            <p:custDataLst>
              <p:tags r:id="rId4"/>
            </p:custDataLst>
          </p:nvPr>
        </p:nvSpPr>
        <p:spPr>
          <a:xfrm>
            <a:off x="2400300" y="2786063"/>
            <a:ext cx="6362700" cy="1285875"/>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700" b="1" dirty="0">
                <a:solidFill>
                  <a:srgbClr val="5B5B5B"/>
                </a:solidFill>
              </a:rPr>
              <a:t>What is something that you are good at doing? - school related</a:t>
            </a:r>
            <a:endParaRPr lang="en-US" b="1" dirty="0">
              <a:solidFill>
                <a:srgbClr val="5B5B5B"/>
              </a:solidFill>
            </a:endParaRPr>
          </a:p>
        </p:txBody>
      </p:sp>
      <p:sp>
        <p:nvSpPr>
          <p:cNvPr id="7" name="Rectangle 6">
            <a:extLst>
              <a:ext uri="{FF2B5EF4-FFF2-40B4-BE49-F238E27FC236}">
                <a16:creationId xmlns:a16="http://schemas.microsoft.com/office/drawing/2014/main" id="{A4F2B852-AF54-A341-A8C7-13F6400AD0CE}"/>
              </a:ext>
            </a:extLst>
          </p:cNvPr>
          <p:cNvSpPr/>
          <p:nvPr>
            <p:custDataLst>
              <p:tags r:id="rId5"/>
            </p:custDataLst>
          </p:nvPr>
        </p:nvSpPr>
        <p:spPr>
          <a:xfrm>
            <a:off x="2400300" y="5429250"/>
            <a:ext cx="6553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75" b="1" dirty="0">
                <a:solidFill>
                  <a:srgbClr val="5B5B5B"/>
                </a:solidFill>
              </a:rPr>
              <a:t>ⓘ</a:t>
            </a:r>
            <a:r>
              <a:rPr lang="en-US" sz="1050" dirty="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122088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6648C7-C994-B667-10AE-F12B71C93686}"/>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401253" y="1238250"/>
            <a:ext cx="914400" cy="382595"/>
          </a:xfrm>
          <a:prstGeom prst="rect">
            <a:avLst/>
          </a:prstGeom>
        </p:spPr>
      </p:pic>
      <p:pic>
        <p:nvPicPr>
          <p:cNvPr id="5" name="Picture 4">
            <a:extLst>
              <a:ext uri="{FF2B5EF4-FFF2-40B4-BE49-F238E27FC236}">
                <a16:creationId xmlns:a16="http://schemas.microsoft.com/office/drawing/2014/main" id="{AA80ACEB-9517-65E2-4538-F76E6E096EFD}"/>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81000" y="2514600"/>
            <a:ext cx="1828800" cy="1828800"/>
          </a:xfrm>
          <a:prstGeom prst="rect">
            <a:avLst/>
          </a:prstGeom>
        </p:spPr>
      </p:pic>
      <p:sp>
        <p:nvSpPr>
          <p:cNvPr id="6" name="Rectangle 5">
            <a:extLst>
              <a:ext uri="{FF2B5EF4-FFF2-40B4-BE49-F238E27FC236}">
                <a16:creationId xmlns:a16="http://schemas.microsoft.com/office/drawing/2014/main" id="{C0171A5D-F215-3DAE-A657-1B3379D99DD1}"/>
              </a:ext>
            </a:extLst>
          </p:cNvPr>
          <p:cNvSpPr/>
          <p:nvPr>
            <p:custDataLst>
              <p:tags r:id="rId4"/>
            </p:custDataLst>
          </p:nvPr>
        </p:nvSpPr>
        <p:spPr>
          <a:xfrm>
            <a:off x="2400300" y="2786063"/>
            <a:ext cx="6362700" cy="1285875"/>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700" b="1">
                <a:solidFill>
                  <a:srgbClr val="5B5B5B"/>
                </a:solidFill>
              </a:rPr>
              <a:t>How did you get good at the thing you are good at doing?</a:t>
            </a:r>
          </a:p>
        </p:txBody>
      </p:sp>
      <p:sp>
        <p:nvSpPr>
          <p:cNvPr id="7" name="Rectangle 6">
            <a:extLst>
              <a:ext uri="{FF2B5EF4-FFF2-40B4-BE49-F238E27FC236}">
                <a16:creationId xmlns:a16="http://schemas.microsoft.com/office/drawing/2014/main" id="{EAF130FB-5584-7075-70CA-83AD4DE88E81}"/>
              </a:ext>
            </a:extLst>
          </p:cNvPr>
          <p:cNvSpPr/>
          <p:nvPr>
            <p:custDataLst>
              <p:tags r:id="rId5"/>
            </p:custDataLst>
          </p:nvPr>
        </p:nvSpPr>
        <p:spPr>
          <a:xfrm>
            <a:off x="2400300" y="5429250"/>
            <a:ext cx="6553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75" b="1">
                <a:solidFill>
                  <a:srgbClr val="5B5B5B"/>
                </a:solidFill>
              </a:rPr>
              <a:t>ⓘ</a:t>
            </a:r>
            <a:r>
              <a:rPr lang="en-US" sz="105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217407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lstStyle/>
          <a:p>
            <a:pPr algn="ctr"/>
            <a:r>
              <a:rPr lang="en-US" dirty="0"/>
              <a:t>Capstone Course - Overview</a:t>
            </a:r>
          </a:p>
        </p:txBody>
      </p:sp>
      <p:graphicFrame>
        <p:nvGraphicFramePr>
          <p:cNvPr id="4" name="Content Placeholder 3">
            <a:extLst>
              <a:ext uri="{FF2B5EF4-FFF2-40B4-BE49-F238E27FC236}">
                <a16:creationId xmlns:a16="http://schemas.microsoft.com/office/drawing/2014/main" id="{2BE8B02A-8763-B960-61B4-D6A640D22085}"/>
              </a:ext>
            </a:extLst>
          </p:cNvPr>
          <p:cNvGraphicFramePr>
            <a:graphicFrameLocks noGrp="1"/>
          </p:cNvGraphicFramePr>
          <p:nvPr>
            <p:ph idx="1"/>
          </p:nvPr>
        </p:nvGraphicFramePr>
        <p:xfrm>
          <a:off x="4989195" y="2125266"/>
          <a:ext cx="3968830" cy="3601646"/>
        </p:xfrm>
        <a:graphic>
          <a:graphicData uri="http://schemas.openxmlformats.org/drawingml/2006/table">
            <a:tbl>
              <a:tblPr firstRow="1" firstCol="1" bandRow="1">
                <a:tableStyleId>{5C22544A-7EE6-4342-B048-85BDC9FD1C3A}</a:tableStyleId>
              </a:tblPr>
              <a:tblGrid>
                <a:gridCol w="1988820">
                  <a:extLst>
                    <a:ext uri="{9D8B030D-6E8A-4147-A177-3AD203B41FA5}">
                      <a16:colId xmlns:a16="http://schemas.microsoft.com/office/drawing/2014/main" val="1059800551"/>
                    </a:ext>
                  </a:extLst>
                </a:gridCol>
                <a:gridCol w="1028231">
                  <a:extLst>
                    <a:ext uri="{9D8B030D-6E8A-4147-A177-3AD203B41FA5}">
                      <a16:colId xmlns:a16="http://schemas.microsoft.com/office/drawing/2014/main" val="1846217460"/>
                    </a:ext>
                  </a:extLst>
                </a:gridCol>
                <a:gridCol w="951779">
                  <a:extLst>
                    <a:ext uri="{9D8B030D-6E8A-4147-A177-3AD203B41FA5}">
                      <a16:colId xmlns:a16="http://schemas.microsoft.com/office/drawing/2014/main" val="2738091674"/>
                    </a:ext>
                  </a:extLst>
                </a:gridCol>
              </a:tblGrid>
              <a:tr h="466724">
                <a:tc>
                  <a:txBody>
                    <a:bodyPr/>
                    <a:lstStyle/>
                    <a:p>
                      <a:pPr marL="0" marR="0" algn="ctr">
                        <a:spcBef>
                          <a:spcPts val="0"/>
                        </a:spcBef>
                        <a:spcAft>
                          <a:spcPts val="0"/>
                        </a:spcAft>
                      </a:pPr>
                      <a:r>
                        <a:rPr lang="en-US" sz="900" dirty="0">
                          <a:solidFill>
                            <a:schemeClr val="bg1"/>
                          </a:solidFill>
                          <a:effectLst/>
                        </a:rPr>
                        <a:t>Deliverables</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bg1"/>
                          </a:solidFill>
                          <a:effectLst/>
                        </a:rPr>
                        <a:t>Level of Assessment</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bg1"/>
                          </a:solidFill>
                          <a:effectLst/>
                        </a:rPr>
                        <a:t>% of Final Grade</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1669386893"/>
                  </a:ext>
                </a:extLst>
              </a:tr>
              <a:tr h="183329">
                <a:tc>
                  <a:txBody>
                    <a:bodyPr/>
                    <a:lstStyle/>
                    <a:p>
                      <a:pPr marL="0" marR="0">
                        <a:spcBef>
                          <a:spcPts val="0"/>
                        </a:spcBef>
                        <a:spcAft>
                          <a:spcPts val="0"/>
                        </a:spcAft>
                      </a:pPr>
                      <a:r>
                        <a:rPr lang="en-US" sz="900" dirty="0">
                          <a:solidFill>
                            <a:schemeClr val="bg1"/>
                          </a:solidFill>
                          <a:effectLst/>
                        </a:rPr>
                        <a:t>Technical Progress #1</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Individual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369617809"/>
                  </a:ext>
                </a:extLst>
              </a:tr>
              <a:tr h="183329">
                <a:tc>
                  <a:txBody>
                    <a:bodyPr/>
                    <a:lstStyle/>
                    <a:p>
                      <a:pPr marL="0" marR="0">
                        <a:spcBef>
                          <a:spcPts val="0"/>
                        </a:spcBef>
                        <a:spcAft>
                          <a:spcPts val="0"/>
                        </a:spcAft>
                      </a:pPr>
                      <a:r>
                        <a:rPr lang="en-US" sz="900">
                          <a:solidFill>
                            <a:schemeClr val="bg1"/>
                          </a:solidFill>
                          <a:effectLst/>
                        </a:rPr>
                        <a:t>Project Statement and Objectives</a:t>
                      </a:r>
                      <a:endParaRPr lang="en-US" sz="90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Team</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728103288"/>
                  </a:ext>
                </a:extLst>
              </a:tr>
              <a:tr h="183329">
                <a:tc>
                  <a:txBody>
                    <a:bodyPr/>
                    <a:lstStyle/>
                    <a:p>
                      <a:pPr marL="0" marR="0">
                        <a:spcBef>
                          <a:spcPts val="0"/>
                        </a:spcBef>
                        <a:spcAft>
                          <a:spcPts val="0"/>
                        </a:spcAft>
                      </a:pPr>
                      <a:r>
                        <a:rPr lang="en-US" sz="900" dirty="0">
                          <a:solidFill>
                            <a:schemeClr val="bg1"/>
                          </a:solidFill>
                          <a:effectLst/>
                        </a:rPr>
                        <a:t>Technical Memo</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Individual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1384519016"/>
                  </a:ext>
                </a:extLst>
              </a:tr>
              <a:tr h="183329">
                <a:tc rowSpan="2">
                  <a:txBody>
                    <a:bodyPr/>
                    <a:lstStyle/>
                    <a:p>
                      <a:pPr marL="0" marR="0">
                        <a:spcBef>
                          <a:spcPts val="0"/>
                        </a:spcBef>
                        <a:spcAft>
                          <a:spcPts val="0"/>
                        </a:spcAft>
                      </a:pPr>
                      <a:r>
                        <a:rPr lang="en-US" sz="900" dirty="0">
                          <a:solidFill>
                            <a:schemeClr val="tx1"/>
                          </a:solidFill>
                          <a:effectLst/>
                        </a:rPr>
                        <a:t>Board of Director Review - PPT Oral presentation</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spcBef>
                          <a:spcPts val="0"/>
                        </a:spcBef>
                        <a:spcAft>
                          <a:spcPts val="0"/>
                        </a:spcAft>
                      </a:pPr>
                      <a:r>
                        <a:rPr lang="en-US" sz="900">
                          <a:solidFill>
                            <a:schemeClr val="tx1"/>
                          </a:solidFill>
                          <a:effectLst/>
                        </a:rPr>
                        <a:t>Team</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extLst>
                  <a:ext uri="{0D108BD9-81ED-4DB2-BD59-A6C34878D82A}">
                    <a16:rowId xmlns:a16="http://schemas.microsoft.com/office/drawing/2014/main" val="1556033858"/>
                  </a:ext>
                </a:extLst>
              </a:tr>
              <a:tr h="183329">
                <a:tc vMerge="1">
                  <a:txBody>
                    <a:bodyPr/>
                    <a:lstStyle/>
                    <a:p>
                      <a:endParaRPr lang="en-US"/>
                    </a:p>
                  </a:txBody>
                  <a:tcPr/>
                </a:tc>
                <a:tc>
                  <a:txBody>
                    <a:bodyPr/>
                    <a:lstStyle/>
                    <a:p>
                      <a:pPr marL="0" marR="0">
                        <a:spcBef>
                          <a:spcPts val="0"/>
                        </a:spcBef>
                        <a:spcAft>
                          <a:spcPts val="0"/>
                        </a:spcAft>
                      </a:pPr>
                      <a:r>
                        <a:rPr lang="en-US" sz="900">
                          <a:solidFill>
                            <a:schemeClr val="tx1"/>
                          </a:solidFill>
                          <a:effectLst/>
                        </a:rPr>
                        <a:t>Individual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extLst>
                  <a:ext uri="{0D108BD9-81ED-4DB2-BD59-A6C34878D82A}">
                    <a16:rowId xmlns:a16="http://schemas.microsoft.com/office/drawing/2014/main" val="2532336419"/>
                  </a:ext>
                </a:extLst>
              </a:tr>
              <a:tr h="366657">
                <a:tc>
                  <a:txBody>
                    <a:bodyPr/>
                    <a:lstStyle/>
                    <a:p>
                      <a:pPr marL="0" marR="0">
                        <a:spcBef>
                          <a:spcPts val="0"/>
                        </a:spcBef>
                        <a:spcAft>
                          <a:spcPts val="0"/>
                        </a:spcAft>
                      </a:pPr>
                      <a:r>
                        <a:rPr lang="en-US" sz="900" dirty="0">
                          <a:solidFill>
                            <a:schemeClr val="bg1"/>
                          </a:solidFill>
                          <a:effectLst/>
                        </a:rPr>
                        <a:t>Technical Progress and Project Mgmt. #2</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Individual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3062077237"/>
                  </a:ext>
                </a:extLst>
              </a:tr>
              <a:tr h="183329">
                <a:tc>
                  <a:txBody>
                    <a:bodyPr/>
                    <a:lstStyle/>
                    <a:p>
                      <a:pPr marL="0" marR="0">
                        <a:spcBef>
                          <a:spcPts val="0"/>
                        </a:spcBef>
                        <a:spcAft>
                          <a:spcPts val="0"/>
                        </a:spcAft>
                      </a:pPr>
                      <a:r>
                        <a:rPr lang="en-US" sz="900">
                          <a:solidFill>
                            <a:schemeClr val="bg1"/>
                          </a:solidFill>
                          <a:effectLst/>
                        </a:rPr>
                        <a:t>Client Meeting #2</a:t>
                      </a:r>
                      <a:endParaRPr lang="en-US" sz="90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Team</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3751482681"/>
                  </a:ext>
                </a:extLst>
              </a:tr>
              <a:tr h="183329">
                <a:tc>
                  <a:txBody>
                    <a:bodyPr/>
                    <a:lstStyle/>
                    <a:p>
                      <a:pPr marL="0" marR="0">
                        <a:spcBef>
                          <a:spcPts val="0"/>
                        </a:spcBef>
                        <a:spcAft>
                          <a:spcPts val="0"/>
                        </a:spcAft>
                      </a:pPr>
                      <a:r>
                        <a:rPr lang="en-US" sz="900" dirty="0">
                          <a:solidFill>
                            <a:schemeClr val="bg1"/>
                          </a:solidFill>
                          <a:effectLst/>
                        </a:rPr>
                        <a:t>Client Meeting #3</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Team</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1887581802"/>
                  </a:ext>
                </a:extLst>
              </a:tr>
              <a:tr h="366657">
                <a:tc>
                  <a:txBody>
                    <a:bodyPr/>
                    <a:lstStyle/>
                    <a:p>
                      <a:pPr marL="0" marR="0">
                        <a:spcBef>
                          <a:spcPts val="0"/>
                        </a:spcBef>
                        <a:spcAft>
                          <a:spcPts val="0"/>
                        </a:spcAft>
                      </a:pPr>
                      <a:r>
                        <a:rPr lang="en-US" sz="900" dirty="0">
                          <a:solidFill>
                            <a:schemeClr val="bg1"/>
                          </a:solidFill>
                          <a:effectLst/>
                        </a:rPr>
                        <a:t>Technical Progress and Project Mgmt. #3</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Individual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897231828"/>
                  </a:ext>
                </a:extLst>
              </a:tr>
              <a:tr h="183329">
                <a:tc>
                  <a:txBody>
                    <a:bodyPr/>
                    <a:lstStyle/>
                    <a:p>
                      <a:pPr marL="0" marR="0">
                        <a:spcBef>
                          <a:spcPts val="0"/>
                        </a:spcBef>
                        <a:spcAft>
                          <a:spcPts val="0"/>
                        </a:spcAft>
                      </a:pPr>
                      <a:r>
                        <a:rPr lang="en-US" sz="900" dirty="0">
                          <a:solidFill>
                            <a:schemeClr val="tx1"/>
                          </a:solidFill>
                          <a:effectLst/>
                        </a:rPr>
                        <a:t>Final Design Report</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spcBef>
                          <a:spcPts val="0"/>
                        </a:spcBef>
                        <a:spcAft>
                          <a:spcPts val="0"/>
                        </a:spcAft>
                      </a:pPr>
                      <a:r>
                        <a:rPr lang="en-US" sz="900">
                          <a:solidFill>
                            <a:schemeClr val="tx1"/>
                          </a:solidFill>
                          <a:effectLst/>
                        </a:rPr>
                        <a:t>Team</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lgn="ctr">
                        <a:spcBef>
                          <a:spcPts val="0"/>
                        </a:spcBef>
                        <a:spcAft>
                          <a:spcPts val="0"/>
                        </a:spcAft>
                      </a:pPr>
                      <a:r>
                        <a:rPr lang="en-US" sz="900" dirty="0">
                          <a:solidFill>
                            <a:schemeClr val="tx1"/>
                          </a:solidFill>
                          <a:effectLst/>
                        </a:rPr>
                        <a:t>25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extLst>
                  <a:ext uri="{0D108BD9-81ED-4DB2-BD59-A6C34878D82A}">
                    <a16:rowId xmlns:a16="http://schemas.microsoft.com/office/drawing/2014/main" val="2944461950"/>
                  </a:ext>
                </a:extLst>
              </a:tr>
              <a:tr h="183329">
                <a:tc>
                  <a:txBody>
                    <a:bodyPr/>
                    <a:lstStyle/>
                    <a:p>
                      <a:pPr marL="0" marR="0">
                        <a:spcBef>
                          <a:spcPts val="0"/>
                        </a:spcBef>
                        <a:spcAft>
                          <a:spcPts val="0"/>
                        </a:spcAft>
                      </a:pPr>
                      <a:r>
                        <a:rPr lang="en-US" sz="900" dirty="0">
                          <a:solidFill>
                            <a:schemeClr val="bg1"/>
                          </a:solidFill>
                          <a:effectLst/>
                        </a:rPr>
                        <a:t>Final Poster</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Team</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35504175"/>
                  </a:ext>
                </a:extLst>
              </a:tr>
              <a:tr h="366657">
                <a:tc>
                  <a:txBody>
                    <a:bodyPr/>
                    <a:lstStyle/>
                    <a:p>
                      <a:pPr marL="0" marR="0">
                        <a:spcBef>
                          <a:spcPts val="0"/>
                        </a:spcBef>
                        <a:spcAft>
                          <a:spcPts val="0"/>
                        </a:spcAft>
                      </a:pPr>
                      <a:r>
                        <a:rPr lang="en-US" sz="900" dirty="0">
                          <a:solidFill>
                            <a:schemeClr val="bg1"/>
                          </a:solidFill>
                          <a:effectLst/>
                        </a:rPr>
                        <a:t>Technical Progress and Project Mgmt. #4</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Individual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1997938729"/>
                  </a:ext>
                </a:extLst>
              </a:tr>
              <a:tr h="183329">
                <a:tc>
                  <a:txBody>
                    <a:bodyPr/>
                    <a:lstStyle/>
                    <a:p>
                      <a:pPr marL="0" marR="0">
                        <a:spcBef>
                          <a:spcPts val="0"/>
                        </a:spcBef>
                        <a:spcAft>
                          <a:spcPts val="0"/>
                        </a:spcAft>
                      </a:pPr>
                      <a:r>
                        <a:rPr lang="en-US" sz="900" dirty="0">
                          <a:solidFill>
                            <a:schemeClr val="tx1"/>
                          </a:solidFill>
                          <a:effectLst/>
                        </a:rPr>
                        <a:t>Final Design Review Presentation</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spcBef>
                          <a:spcPts val="0"/>
                        </a:spcBef>
                        <a:spcAft>
                          <a:spcPts val="0"/>
                        </a:spcAft>
                      </a:pPr>
                      <a:r>
                        <a:rPr lang="en-US" sz="900" dirty="0">
                          <a:solidFill>
                            <a:schemeClr val="tx1"/>
                          </a:solidFill>
                          <a:effectLst/>
                        </a:rPr>
                        <a:t>Team</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lgn="ctr">
                        <a:spcBef>
                          <a:spcPts val="0"/>
                        </a:spcBef>
                        <a:spcAft>
                          <a:spcPts val="0"/>
                        </a:spcAft>
                      </a:pPr>
                      <a:r>
                        <a:rPr lang="en-US" sz="900" dirty="0">
                          <a:solidFill>
                            <a:schemeClr val="tx1"/>
                          </a:solidFill>
                          <a:effectLst/>
                        </a:rPr>
                        <a:t>20</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extLst>
                  <a:ext uri="{0D108BD9-81ED-4DB2-BD59-A6C34878D82A}">
                    <a16:rowId xmlns:a16="http://schemas.microsoft.com/office/drawing/2014/main" val="2027665591"/>
                  </a:ext>
                </a:extLst>
              </a:tr>
              <a:tr h="201661">
                <a:tc>
                  <a:txBody>
                    <a:bodyPr/>
                    <a:lstStyle/>
                    <a:p>
                      <a:endParaRPr lang="en-US" sz="900" dirty="0">
                        <a:solidFill>
                          <a:schemeClr val="bg1"/>
                        </a:solidFill>
                        <a:effectLst/>
                        <a:latin typeface="Calibri" panose="020F0502020204030204" pitchFamily="34" charset="0"/>
                        <a:cs typeface="Latha" panose="020B0604020202020204" pitchFamily="34" charset="0"/>
                      </a:endParaRPr>
                    </a:p>
                  </a:txBody>
                  <a:tcPr marL="51435" marR="51435" marT="0" marB="0" anchor="b"/>
                </a:tc>
                <a:tc>
                  <a:txBody>
                    <a:bodyPr/>
                    <a:lstStyle/>
                    <a:p>
                      <a:pPr marL="0" marR="0">
                        <a:spcBef>
                          <a:spcPts val="0"/>
                        </a:spcBef>
                        <a:spcAft>
                          <a:spcPts val="0"/>
                        </a:spcAft>
                      </a:pPr>
                      <a:r>
                        <a:rPr lang="en-US" sz="900">
                          <a:solidFill>
                            <a:schemeClr val="tx1"/>
                          </a:solidFill>
                          <a:effectLst/>
                        </a:rPr>
                        <a:t>Total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100</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b"/>
                </a:tc>
                <a:extLst>
                  <a:ext uri="{0D108BD9-81ED-4DB2-BD59-A6C34878D82A}">
                    <a16:rowId xmlns:a16="http://schemas.microsoft.com/office/drawing/2014/main" val="3906388219"/>
                  </a:ext>
                </a:extLst>
              </a:tr>
            </a:tbl>
          </a:graphicData>
        </a:graphic>
      </p:graphicFrame>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4155402837"/>
              </p:ext>
            </p:extLst>
          </p:nvPr>
        </p:nvGraphicFramePr>
        <p:xfrm>
          <a:off x="347187" y="1690689"/>
          <a:ext cx="4410551" cy="51673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78195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lstStyle/>
          <a:p>
            <a:pPr algn="ctr"/>
            <a:r>
              <a:rPr lang="en-US" dirty="0">
                <a:latin typeface="Calibri" panose="020F0502020204030204" pitchFamily="34" charset="0"/>
                <a:cs typeface="Calibri" panose="020F0502020204030204" pitchFamily="34" charset="0"/>
              </a:rPr>
              <a:t>Capstone Course - Overview</a:t>
            </a:r>
          </a:p>
        </p:txBody>
      </p:sp>
      <p:graphicFrame>
        <p:nvGraphicFramePr>
          <p:cNvPr id="4" name="Content Placeholder 3">
            <a:extLst>
              <a:ext uri="{FF2B5EF4-FFF2-40B4-BE49-F238E27FC236}">
                <a16:creationId xmlns:a16="http://schemas.microsoft.com/office/drawing/2014/main" id="{2BE8B02A-8763-B960-61B4-D6A640D22085}"/>
              </a:ext>
            </a:extLst>
          </p:cNvPr>
          <p:cNvGraphicFramePr>
            <a:graphicFrameLocks noGrp="1"/>
          </p:cNvGraphicFramePr>
          <p:nvPr>
            <p:ph idx="1"/>
            <p:extLst>
              <p:ext uri="{D42A27DB-BD31-4B8C-83A1-F6EECF244321}">
                <p14:modId xmlns:p14="http://schemas.microsoft.com/office/powerpoint/2010/main" val="2713146074"/>
              </p:ext>
            </p:extLst>
          </p:nvPr>
        </p:nvGraphicFramePr>
        <p:xfrm>
          <a:off x="5562600" y="2125266"/>
          <a:ext cx="3429001" cy="3783628"/>
        </p:xfrm>
        <a:graphic>
          <a:graphicData uri="http://schemas.openxmlformats.org/drawingml/2006/table">
            <a:tbl>
              <a:tblPr firstRow="1" firstCol="1" bandRow="1">
                <a:tableStyleId>{5C22544A-7EE6-4342-B048-85BDC9FD1C3A}</a:tableStyleId>
              </a:tblPr>
              <a:tblGrid>
                <a:gridCol w="1777850">
                  <a:extLst>
                    <a:ext uri="{9D8B030D-6E8A-4147-A177-3AD203B41FA5}">
                      <a16:colId xmlns:a16="http://schemas.microsoft.com/office/drawing/2014/main" val="1059800551"/>
                    </a:ext>
                  </a:extLst>
                </a:gridCol>
                <a:gridCol w="919158">
                  <a:extLst>
                    <a:ext uri="{9D8B030D-6E8A-4147-A177-3AD203B41FA5}">
                      <a16:colId xmlns:a16="http://schemas.microsoft.com/office/drawing/2014/main" val="1846217460"/>
                    </a:ext>
                  </a:extLst>
                </a:gridCol>
                <a:gridCol w="731993">
                  <a:extLst>
                    <a:ext uri="{9D8B030D-6E8A-4147-A177-3AD203B41FA5}">
                      <a16:colId xmlns:a16="http://schemas.microsoft.com/office/drawing/2014/main" val="2738091674"/>
                    </a:ext>
                  </a:extLst>
                </a:gridCol>
              </a:tblGrid>
              <a:tr h="466724">
                <a:tc>
                  <a:txBody>
                    <a:bodyPr/>
                    <a:lstStyle/>
                    <a:p>
                      <a:pPr marL="0" marR="0" algn="ctr">
                        <a:spcBef>
                          <a:spcPts val="0"/>
                        </a:spcBef>
                        <a:spcAft>
                          <a:spcPts val="0"/>
                        </a:spcAft>
                      </a:pPr>
                      <a:r>
                        <a:rPr lang="en-US" sz="900" dirty="0">
                          <a:solidFill>
                            <a:schemeClr val="bg1"/>
                          </a:solidFill>
                          <a:effectLst/>
                        </a:rPr>
                        <a:t>Deliverables</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bg1"/>
                          </a:solidFill>
                          <a:effectLst/>
                        </a:rPr>
                        <a:t>Level of Assessment</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bg1"/>
                          </a:solidFill>
                          <a:effectLst/>
                        </a:rPr>
                        <a:t>% of Final Grade</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1669386893"/>
                  </a:ext>
                </a:extLst>
              </a:tr>
              <a:tr h="183329">
                <a:tc>
                  <a:txBody>
                    <a:bodyPr/>
                    <a:lstStyle/>
                    <a:p>
                      <a:pPr marL="0" marR="0">
                        <a:spcBef>
                          <a:spcPts val="0"/>
                        </a:spcBef>
                        <a:spcAft>
                          <a:spcPts val="0"/>
                        </a:spcAft>
                      </a:pPr>
                      <a:r>
                        <a:rPr lang="en-US" sz="900" dirty="0">
                          <a:solidFill>
                            <a:schemeClr val="bg1"/>
                          </a:solidFill>
                          <a:effectLst/>
                        </a:rPr>
                        <a:t>Technical Progress #1</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Individual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369617809"/>
                  </a:ext>
                </a:extLst>
              </a:tr>
              <a:tr h="183329">
                <a:tc>
                  <a:txBody>
                    <a:bodyPr/>
                    <a:lstStyle/>
                    <a:p>
                      <a:pPr marL="0" marR="0">
                        <a:spcBef>
                          <a:spcPts val="0"/>
                        </a:spcBef>
                        <a:spcAft>
                          <a:spcPts val="0"/>
                        </a:spcAft>
                      </a:pPr>
                      <a:r>
                        <a:rPr lang="en-US" sz="900">
                          <a:solidFill>
                            <a:schemeClr val="bg1"/>
                          </a:solidFill>
                          <a:effectLst/>
                        </a:rPr>
                        <a:t>Project Statement and Objectives</a:t>
                      </a:r>
                      <a:endParaRPr lang="en-US" sz="90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Team</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728103288"/>
                  </a:ext>
                </a:extLst>
              </a:tr>
              <a:tr h="183329">
                <a:tc>
                  <a:txBody>
                    <a:bodyPr/>
                    <a:lstStyle/>
                    <a:p>
                      <a:pPr marL="0" marR="0">
                        <a:spcBef>
                          <a:spcPts val="0"/>
                        </a:spcBef>
                        <a:spcAft>
                          <a:spcPts val="0"/>
                        </a:spcAft>
                      </a:pPr>
                      <a:r>
                        <a:rPr lang="en-US" sz="900" dirty="0">
                          <a:solidFill>
                            <a:schemeClr val="bg1"/>
                          </a:solidFill>
                          <a:effectLst/>
                        </a:rPr>
                        <a:t>Technical Memo</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Individual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1384519016"/>
                  </a:ext>
                </a:extLst>
              </a:tr>
              <a:tr h="183329">
                <a:tc rowSpan="2">
                  <a:txBody>
                    <a:bodyPr/>
                    <a:lstStyle/>
                    <a:p>
                      <a:pPr marL="0" marR="0">
                        <a:spcBef>
                          <a:spcPts val="0"/>
                        </a:spcBef>
                        <a:spcAft>
                          <a:spcPts val="0"/>
                        </a:spcAft>
                      </a:pPr>
                      <a:r>
                        <a:rPr lang="en-US" sz="900" dirty="0">
                          <a:solidFill>
                            <a:schemeClr val="tx1"/>
                          </a:solidFill>
                          <a:effectLst/>
                        </a:rPr>
                        <a:t>Board of Director Review - PPT Oral presentation</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spcBef>
                          <a:spcPts val="0"/>
                        </a:spcBef>
                        <a:spcAft>
                          <a:spcPts val="0"/>
                        </a:spcAft>
                      </a:pPr>
                      <a:r>
                        <a:rPr lang="en-US" sz="900">
                          <a:solidFill>
                            <a:schemeClr val="tx1"/>
                          </a:solidFill>
                          <a:effectLst/>
                        </a:rPr>
                        <a:t>Team</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extLst>
                  <a:ext uri="{0D108BD9-81ED-4DB2-BD59-A6C34878D82A}">
                    <a16:rowId xmlns:a16="http://schemas.microsoft.com/office/drawing/2014/main" val="1556033858"/>
                  </a:ext>
                </a:extLst>
              </a:tr>
              <a:tr h="183329">
                <a:tc vMerge="1">
                  <a:txBody>
                    <a:bodyPr/>
                    <a:lstStyle/>
                    <a:p>
                      <a:endParaRPr lang="en-US"/>
                    </a:p>
                  </a:txBody>
                  <a:tcPr/>
                </a:tc>
                <a:tc>
                  <a:txBody>
                    <a:bodyPr/>
                    <a:lstStyle/>
                    <a:p>
                      <a:pPr marL="0" marR="0">
                        <a:spcBef>
                          <a:spcPts val="0"/>
                        </a:spcBef>
                        <a:spcAft>
                          <a:spcPts val="0"/>
                        </a:spcAft>
                      </a:pPr>
                      <a:r>
                        <a:rPr lang="en-US" sz="900">
                          <a:solidFill>
                            <a:schemeClr val="tx1"/>
                          </a:solidFill>
                          <a:effectLst/>
                        </a:rPr>
                        <a:t>Individual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extLst>
                  <a:ext uri="{0D108BD9-81ED-4DB2-BD59-A6C34878D82A}">
                    <a16:rowId xmlns:a16="http://schemas.microsoft.com/office/drawing/2014/main" val="2532336419"/>
                  </a:ext>
                </a:extLst>
              </a:tr>
              <a:tr h="366657">
                <a:tc>
                  <a:txBody>
                    <a:bodyPr/>
                    <a:lstStyle/>
                    <a:p>
                      <a:pPr marL="0" marR="0">
                        <a:spcBef>
                          <a:spcPts val="0"/>
                        </a:spcBef>
                        <a:spcAft>
                          <a:spcPts val="0"/>
                        </a:spcAft>
                      </a:pPr>
                      <a:r>
                        <a:rPr lang="en-US" sz="900" dirty="0">
                          <a:solidFill>
                            <a:schemeClr val="bg1"/>
                          </a:solidFill>
                          <a:effectLst/>
                        </a:rPr>
                        <a:t>Technical Progress and Project Mgmt. #2</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Individual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3062077237"/>
                  </a:ext>
                </a:extLst>
              </a:tr>
              <a:tr h="183329">
                <a:tc>
                  <a:txBody>
                    <a:bodyPr/>
                    <a:lstStyle/>
                    <a:p>
                      <a:pPr marL="0" marR="0">
                        <a:spcBef>
                          <a:spcPts val="0"/>
                        </a:spcBef>
                        <a:spcAft>
                          <a:spcPts val="0"/>
                        </a:spcAft>
                      </a:pPr>
                      <a:r>
                        <a:rPr lang="en-US" sz="900">
                          <a:solidFill>
                            <a:schemeClr val="bg1"/>
                          </a:solidFill>
                          <a:effectLst/>
                        </a:rPr>
                        <a:t>Client Meeting #2</a:t>
                      </a:r>
                      <a:endParaRPr lang="en-US" sz="90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Team</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3751482681"/>
                  </a:ext>
                </a:extLst>
              </a:tr>
              <a:tr h="183329">
                <a:tc>
                  <a:txBody>
                    <a:bodyPr/>
                    <a:lstStyle/>
                    <a:p>
                      <a:pPr marL="0" marR="0">
                        <a:spcBef>
                          <a:spcPts val="0"/>
                        </a:spcBef>
                        <a:spcAft>
                          <a:spcPts val="0"/>
                        </a:spcAft>
                      </a:pPr>
                      <a:r>
                        <a:rPr lang="en-US" sz="900" dirty="0">
                          <a:solidFill>
                            <a:schemeClr val="bg1"/>
                          </a:solidFill>
                          <a:effectLst/>
                        </a:rPr>
                        <a:t>Client Meeting #3</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Team</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1887581802"/>
                  </a:ext>
                </a:extLst>
              </a:tr>
              <a:tr h="366657">
                <a:tc>
                  <a:txBody>
                    <a:bodyPr/>
                    <a:lstStyle/>
                    <a:p>
                      <a:pPr marL="0" marR="0">
                        <a:spcBef>
                          <a:spcPts val="0"/>
                        </a:spcBef>
                        <a:spcAft>
                          <a:spcPts val="0"/>
                        </a:spcAft>
                      </a:pPr>
                      <a:r>
                        <a:rPr lang="en-US" sz="900" dirty="0">
                          <a:solidFill>
                            <a:schemeClr val="bg1"/>
                          </a:solidFill>
                          <a:effectLst/>
                        </a:rPr>
                        <a:t>Technical Progress and Project Mgmt. #3</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Individual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897231828"/>
                  </a:ext>
                </a:extLst>
              </a:tr>
              <a:tr h="183329">
                <a:tc>
                  <a:txBody>
                    <a:bodyPr/>
                    <a:lstStyle/>
                    <a:p>
                      <a:pPr marL="0" marR="0">
                        <a:spcBef>
                          <a:spcPts val="0"/>
                        </a:spcBef>
                        <a:spcAft>
                          <a:spcPts val="0"/>
                        </a:spcAft>
                      </a:pPr>
                      <a:r>
                        <a:rPr lang="en-US" sz="900" dirty="0">
                          <a:solidFill>
                            <a:schemeClr val="tx1"/>
                          </a:solidFill>
                          <a:effectLst/>
                        </a:rPr>
                        <a:t>Final Design Report</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spcBef>
                          <a:spcPts val="0"/>
                        </a:spcBef>
                        <a:spcAft>
                          <a:spcPts val="0"/>
                        </a:spcAft>
                      </a:pPr>
                      <a:r>
                        <a:rPr lang="en-US" sz="900">
                          <a:solidFill>
                            <a:schemeClr val="tx1"/>
                          </a:solidFill>
                          <a:effectLst/>
                        </a:rPr>
                        <a:t>Team</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lgn="ctr">
                        <a:spcBef>
                          <a:spcPts val="0"/>
                        </a:spcBef>
                        <a:spcAft>
                          <a:spcPts val="0"/>
                        </a:spcAft>
                      </a:pPr>
                      <a:r>
                        <a:rPr lang="en-US" sz="900" dirty="0">
                          <a:solidFill>
                            <a:schemeClr val="tx1"/>
                          </a:solidFill>
                          <a:effectLst/>
                        </a:rPr>
                        <a:t>25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extLst>
                  <a:ext uri="{0D108BD9-81ED-4DB2-BD59-A6C34878D82A}">
                    <a16:rowId xmlns:a16="http://schemas.microsoft.com/office/drawing/2014/main" val="2944461950"/>
                  </a:ext>
                </a:extLst>
              </a:tr>
              <a:tr h="183329">
                <a:tc>
                  <a:txBody>
                    <a:bodyPr/>
                    <a:lstStyle/>
                    <a:p>
                      <a:pPr marL="0" marR="0">
                        <a:spcBef>
                          <a:spcPts val="0"/>
                        </a:spcBef>
                        <a:spcAft>
                          <a:spcPts val="0"/>
                        </a:spcAft>
                      </a:pPr>
                      <a:r>
                        <a:rPr lang="en-US" sz="900" dirty="0">
                          <a:solidFill>
                            <a:schemeClr val="bg1"/>
                          </a:solidFill>
                          <a:effectLst/>
                        </a:rPr>
                        <a:t>Final Poster</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Team</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35504175"/>
                  </a:ext>
                </a:extLst>
              </a:tr>
              <a:tr h="366657">
                <a:tc>
                  <a:txBody>
                    <a:bodyPr/>
                    <a:lstStyle/>
                    <a:p>
                      <a:pPr marL="0" marR="0">
                        <a:spcBef>
                          <a:spcPts val="0"/>
                        </a:spcBef>
                        <a:spcAft>
                          <a:spcPts val="0"/>
                        </a:spcAft>
                      </a:pPr>
                      <a:r>
                        <a:rPr lang="en-US" sz="900" dirty="0">
                          <a:solidFill>
                            <a:schemeClr val="bg1"/>
                          </a:solidFill>
                          <a:effectLst/>
                        </a:rPr>
                        <a:t>Technical Progress and Project Mgmt. #4</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Individual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1997938729"/>
                  </a:ext>
                </a:extLst>
              </a:tr>
              <a:tr h="183329">
                <a:tc>
                  <a:txBody>
                    <a:bodyPr/>
                    <a:lstStyle/>
                    <a:p>
                      <a:pPr marL="0" marR="0">
                        <a:spcBef>
                          <a:spcPts val="0"/>
                        </a:spcBef>
                        <a:spcAft>
                          <a:spcPts val="0"/>
                        </a:spcAft>
                      </a:pPr>
                      <a:r>
                        <a:rPr lang="en-US" sz="900" dirty="0">
                          <a:solidFill>
                            <a:schemeClr val="tx1"/>
                          </a:solidFill>
                          <a:effectLst/>
                        </a:rPr>
                        <a:t>Final Design Review Presentation</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spcBef>
                          <a:spcPts val="0"/>
                        </a:spcBef>
                        <a:spcAft>
                          <a:spcPts val="0"/>
                        </a:spcAft>
                      </a:pPr>
                      <a:r>
                        <a:rPr lang="en-US" sz="900" dirty="0">
                          <a:solidFill>
                            <a:schemeClr val="tx1"/>
                          </a:solidFill>
                          <a:effectLst/>
                        </a:rPr>
                        <a:t>Team</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lgn="ctr">
                        <a:spcBef>
                          <a:spcPts val="0"/>
                        </a:spcBef>
                        <a:spcAft>
                          <a:spcPts val="0"/>
                        </a:spcAft>
                      </a:pPr>
                      <a:r>
                        <a:rPr lang="en-US" sz="900" dirty="0">
                          <a:solidFill>
                            <a:schemeClr val="tx1"/>
                          </a:solidFill>
                          <a:effectLst/>
                        </a:rPr>
                        <a:t>20</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extLst>
                  <a:ext uri="{0D108BD9-81ED-4DB2-BD59-A6C34878D82A}">
                    <a16:rowId xmlns:a16="http://schemas.microsoft.com/office/drawing/2014/main" val="2027665591"/>
                  </a:ext>
                </a:extLst>
              </a:tr>
              <a:tr h="201661">
                <a:tc>
                  <a:txBody>
                    <a:bodyPr/>
                    <a:lstStyle/>
                    <a:p>
                      <a:endParaRPr lang="en-US" sz="900" dirty="0">
                        <a:solidFill>
                          <a:schemeClr val="bg1"/>
                        </a:solidFill>
                        <a:effectLst/>
                        <a:latin typeface="Calibri" panose="020F0502020204030204" pitchFamily="34" charset="0"/>
                        <a:cs typeface="Latha" panose="020B0604020202020204" pitchFamily="34" charset="0"/>
                      </a:endParaRPr>
                    </a:p>
                  </a:txBody>
                  <a:tcPr marL="51435" marR="51435" marT="0" marB="0" anchor="b"/>
                </a:tc>
                <a:tc>
                  <a:txBody>
                    <a:bodyPr/>
                    <a:lstStyle/>
                    <a:p>
                      <a:pPr marL="0" marR="0">
                        <a:spcBef>
                          <a:spcPts val="0"/>
                        </a:spcBef>
                        <a:spcAft>
                          <a:spcPts val="0"/>
                        </a:spcAft>
                      </a:pPr>
                      <a:r>
                        <a:rPr lang="en-US" sz="900">
                          <a:solidFill>
                            <a:schemeClr val="tx1"/>
                          </a:solidFill>
                          <a:effectLst/>
                        </a:rPr>
                        <a:t>Total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100</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b"/>
                </a:tc>
                <a:extLst>
                  <a:ext uri="{0D108BD9-81ED-4DB2-BD59-A6C34878D82A}">
                    <a16:rowId xmlns:a16="http://schemas.microsoft.com/office/drawing/2014/main" val="3906388219"/>
                  </a:ext>
                </a:extLst>
              </a:tr>
            </a:tbl>
          </a:graphicData>
        </a:graphic>
      </p:graphicFrame>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4093293097"/>
              </p:ext>
            </p:extLst>
          </p:nvPr>
        </p:nvGraphicFramePr>
        <p:xfrm>
          <a:off x="185977" y="2057400"/>
          <a:ext cx="5224222" cy="3894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0624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1"/>
            <a:ext cx="9143985" cy="6858000"/>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dirty="0">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05419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lstStyle/>
          <a:p>
            <a:pPr algn="ctr"/>
            <a:r>
              <a:rPr lang="en-US" dirty="0">
                <a:latin typeface="Calibri Light" panose="020F0302020204030204" pitchFamily="34" charset="0"/>
                <a:cs typeface="Calibri Light" panose="020F0302020204030204" pitchFamily="34" charset="0"/>
              </a:rPr>
              <a:t>25 min – Staff Introductions &amp; Project Launch</a:t>
            </a:r>
            <a:endParaRPr lang="en-US" dirty="0"/>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000" dirty="0"/>
              <a:t>Both individuals will stop by to meet with the team</a:t>
            </a:r>
          </a:p>
          <a:p>
            <a:pPr lvl="1"/>
            <a:endParaRPr lang="en-US" sz="2000" dirty="0"/>
          </a:p>
          <a:p>
            <a:r>
              <a:rPr lang="en-US" sz="2400" dirty="0"/>
              <a:t>Project Description Review</a:t>
            </a:r>
          </a:p>
          <a:p>
            <a:pPr lvl="1"/>
            <a:r>
              <a:rPr lang="en-US" sz="2000" dirty="0"/>
              <a:t>If you have not read the document yet, NOW is your chance. You need that information to do the next step effectively!</a:t>
            </a:r>
          </a:p>
          <a:p>
            <a:pPr lvl="1"/>
            <a:endParaRPr lang="en-US" sz="2000" dirty="0"/>
          </a:p>
          <a:p>
            <a:r>
              <a:rPr lang="en-US" sz="2400" dirty="0"/>
              <a:t>Begin documenting Questions you have about the project. Share the complied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32</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34</a:t>
            </a:fld>
            <a:endParaRPr lang="en-US" sz="1200" dirty="0"/>
          </a:p>
        </p:txBody>
      </p:sp>
      <p:sp>
        <p:nvSpPr>
          <p:cNvPr id="6" name="TextBox 5"/>
          <p:cNvSpPr txBox="1"/>
          <p:nvPr/>
        </p:nvSpPr>
        <p:spPr>
          <a:xfrm>
            <a:off x="999093" y="4724400"/>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10 min - Team Standards Agreement Intro</a:t>
            </a:r>
          </a:p>
        </p:txBody>
      </p:sp>
      <p:sp>
        <p:nvSpPr>
          <p:cNvPr id="3" name="Content Placeholder 2"/>
          <p:cNvSpPr>
            <a:spLocks noGrp="1"/>
          </p:cNvSpPr>
          <p:nvPr>
            <p:ph idx="1"/>
          </p:nvPr>
        </p:nvSpPr>
        <p:spPr>
          <a:xfrm>
            <a:off x="628650" y="1447800"/>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in the following document: </a:t>
            </a:r>
            <a:r>
              <a:rPr lang="en-US" dirty="0">
                <a:hlinkClick r:id="rId2"/>
              </a:rPr>
              <a:t>https://designlab.eng.rpi.edu/edn/projects/capstone-support-dev/wiki/Team_Standards_Agreement</a:t>
            </a:r>
            <a:r>
              <a:rPr lang="en-US" dirty="0"/>
              <a:t> </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35</a:t>
            </a:fld>
            <a:endParaRPr lang="en-US" sz="1200" dirty="0"/>
          </a:p>
        </p:txBody>
      </p:sp>
      <p:sp>
        <p:nvSpPr>
          <p:cNvPr id="4" name="TextBox 3"/>
          <p:cNvSpPr txBox="1"/>
          <p:nvPr/>
        </p:nvSpPr>
        <p:spPr>
          <a:xfrm>
            <a:off x="1219200" y="5912714"/>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Agreement should be posted to Wiki by </a:t>
            </a:r>
            <a:r>
              <a:rPr lang="en-US" sz="2000" b="1" dirty="0">
                <a:solidFill>
                  <a:srgbClr val="FF0000"/>
                </a:solidFill>
              </a:rPr>
              <a:t>START</a:t>
            </a:r>
            <a:r>
              <a:rPr lang="en-US" sz="2000" dirty="0">
                <a:solidFill>
                  <a:srgbClr val="FF0000"/>
                </a:solidFill>
              </a:rPr>
              <a:t> </a:t>
            </a:r>
            <a:r>
              <a:rPr lang="en-US" sz="2000" b="1" dirty="0">
                <a:solidFill>
                  <a:srgbClr val="FF0000"/>
                </a:solidFill>
              </a:rPr>
              <a:t>of Day 6</a:t>
            </a:r>
          </a:p>
        </p:txBody>
      </p:sp>
    </p:spTree>
    <p:extLst>
      <p:ext uri="{BB962C8B-B14F-4D97-AF65-F5344CB8AC3E}">
        <p14:creationId xmlns:p14="http://schemas.microsoft.com/office/powerpoint/2010/main" val="23473625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7" y="1752600"/>
            <a:ext cx="8229600" cy="4525963"/>
          </a:xfrm>
        </p:spPr>
        <p:txBody>
          <a:bodyPr vert="horz" lIns="91440" tIns="45720" rIns="91440" bIns="45720" rtlCol="0" anchor="t">
            <a:normAutofit fontScale="92500" lnSpcReduction="20000"/>
          </a:bodyPr>
          <a:lstStyle/>
          <a:p>
            <a:r>
              <a:rPr lang="en-US" dirty="0">
                <a:cs typeface="Calibri"/>
              </a:rPr>
              <a:t>Location – Meet in the JEC 3222</a:t>
            </a:r>
          </a:p>
          <a:p>
            <a:r>
              <a:rPr lang="en-US" dirty="0">
                <a:cs typeface="Calibri"/>
              </a:rPr>
              <a:t>Schedule - Three options:</a:t>
            </a:r>
          </a:p>
          <a:p>
            <a:pPr lvl="1">
              <a:tabLst>
                <a:tab pos="2514600" algn="l"/>
                <a:tab pos="3597275" algn="l"/>
              </a:tabLst>
            </a:pPr>
            <a:r>
              <a:rPr lang="en-US" dirty="0">
                <a:cs typeface="Calibri"/>
              </a:rPr>
              <a:t>Wednesday	9/4	6:00 - 8PM</a:t>
            </a:r>
          </a:p>
          <a:p>
            <a:pPr lvl="1">
              <a:tabLst>
                <a:tab pos="2514600" algn="l"/>
                <a:tab pos="3597275" algn="l"/>
              </a:tabLst>
            </a:pPr>
            <a:r>
              <a:rPr lang="en-US" dirty="0">
                <a:cs typeface="Calibri"/>
              </a:rPr>
              <a:t>Saturday	9/7	10:00AM - NOON</a:t>
            </a:r>
          </a:p>
          <a:p>
            <a:pPr lvl="1">
              <a:tabLst>
                <a:tab pos="2514600" algn="l"/>
                <a:tab pos="3597275" algn="l"/>
              </a:tabLst>
            </a:pPr>
            <a:r>
              <a:rPr lang="en-US" dirty="0">
                <a:cs typeface="Calibri"/>
              </a:rPr>
              <a:t>Sunday	9/8	10:00AM - NOON</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4525963"/>
          </a:xfrm>
        </p:spPr>
        <p:txBody>
          <a:bodyPr vert="horz" lIns="91440" tIns="45720" rIns="91440" bIns="45720" rtlCol="0" anchor="t">
            <a:normAutofit/>
          </a:bodyPr>
          <a:lstStyle/>
          <a:p>
            <a:r>
              <a:rPr lang="en-US" dirty="0">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Tuesday, 9/3/24 at: </a:t>
            </a:r>
            <a:r>
              <a:rPr lang="en-US" sz="2000" dirty="0">
                <a:hlinkClick r:id="rId3"/>
              </a:rPr>
              <a:t>Capstone S24 LEAP Training Sign Up - Google Sheet</a:t>
            </a:r>
            <a:endParaRPr lang="en-US" sz="3200" dirty="0">
              <a:latin typeface="Calibri" panose="020F0502020204030204" pitchFamily="34" charset="0"/>
            </a:endParaRPr>
          </a:p>
          <a:p>
            <a:pPr lvl="1"/>
            <a:endParaRPr lang="en-US" sz="1800" u="sng" dirty="0">
              <a:solidFill>
                <a:srgbClr val="0563C1"/>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38</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
        <p:nvSpPr>
          <p:cNvPr id="4" name="Callout: Bent Line with Border and Accent Bar 3">
            <a:extLst>
              <a:ext uri="{FF2B5EF4-FFF2-40B4-BE49-F238E27FC236}">
                <a16:creationId xmlns:a16="http://schemas.microsoft.com/office/drawing/2014/main" id="{F2E23D3B-41C2-4B5C-20AF-74B7090E4B01}"/>
              </a:ext>
            </a:extLst>
          </p:cNvPr>
          <p:cNvSpPr/>
          <p:nvPr/>
        </p:nvSpPr>
        <p:spPr>
          <a:xfrm>
            <a:off x="3093720" y="5181600"/>
            <a:ext cx="1447800" cy="10668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Update link</a:t>
            </a:r>
          </a:p>
        </p:txBody>
      </p:sp>
    </p:spTree>
    <p:extLst>
      <p:ext uri="{BB962C8B-B14F-4D97-AF65-F5344CB8AC3E}">
        <p14:creationId xmlns:p14="http://schemas.microsoft.com/office/powerpoint/2010/main" val="20606818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a:t>
            </a:r>
          </a:p>
          <a:p>
            <a:r>
              <a:rPr lang="en-US" dirty="0">
                <a:cs typeface="Calibri"/>
              </a:rPr>
              <a:t>Certification ONLY good for one year, must be valid through END of this semester</a:t>
            </a:r>
          </a:p>
          <a:p>
            <a:r>
              <a:rPr lang="en-US" dirty="0">
                <a:cs typeface="Calibri"/>
              </a:rPr>
              <a:t>Available on </a:t>
            </a:r>
            <a:r>
              <a:rPr lang="en-US" dirty="0" err="1">
                <a:cs typeface="Calibri"/>
              </a:rPr>
              <a:t>Percipio</a:t>
            </a:r>
            <a:r>
              <a:rPr lang="en-US" dirty="0">
                <a:cs typeface="Calibri"/>
              </a:rPr>
              <a:t> -&gt; under your required training</a:t>
            </a:r>
          </a:p>
        </p:txBody>
      </p:sp>
      <p:sp>
        <p:nvSpPr>
          <p:cNvPr id="5" name="Slide Number Placeholder 4"/>
          <p:cNvSpPr>
            <a:spLocks noGrp="1"/>
          </p:cNvSpPr>
          <p:nvPr>
            <p:ph type="sldNum" sz="quarter" idx="12"/>
          </p:nvPr>
        </p:nvSpPr>
        <p:spPr/>
        <p:txBody>
          <a:bodyPr/>
          <a:lstStyle/>
          <a:p>
            <a:fld id="{B044824F-EBE0-443F-8A8F-F64816AF04DC}" type="slidenum">
              <a:rPr lang="en-US" smtClean="0"/>
              <a:t>39</a:t>
            </a:fld>
            <a:endParaRPr lang="en-US" dirty="0"/>
          </a:p>
        </p:txBody>
      </p:sp>
    </p:spTree>
    <p:extLst>
      <p:ext uri="{BB962C8B-B14F-4D97-AF65-F5344CB8AC3E}">
        <p14:creationId xmlns:p14="http://schemas.microsoft.com/office/powerpoint/2010/main" val="2402396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4</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Content Placeholder 11" descr="A screenshot of a chart&#10;&#10;Description automatically generated">
            <a:extLst>
              <a:ext uri="{FF2B5EF4-FFF2-40B4-BE49-F238E27FC236}">
                <a16:creationId xmlns:a16="http://schemas.microsoft.com/office/drawing/2014/main" id="{33173430-E2AF-9BD4-82FC-707B837664A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66910" y="1643341"/>
            <a:ext cx="7410179" cy="4466526"/>
          </a:xfrm>
        </p:spPr>
      </p:pic>
    </p:spTree>
    <p:extLst>
      <p:ext uri="{BB962C8B-B14F-4D97-AF65-F5344CB8AC3E}">
        <p14:creationId xmlns:p14="http://schemas.microsoft.com/office/powerpoint/2010/main" val="5751348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p:txBody>
      </p:sp>
      <p:sp>
        <p:nvSpPr>
          <p:cNvPr id="5" name="Slide Number Placeholder 4"/>
          <p:cNvSpPr>
            <a:spLocks noGrp="1"/>
          </p:cNvSpPr>
          <p:nvPr>
            <p:ph type="sldNum" sz="quarter" idx="12"/>
          </p:nvPr>
        </p:nvSpPr>
        <p:spPr/>
        <p:txBody>
          <a:bodyPr/>
          <a:lstStyle/>
          <a:p>
            <a:fld id="{B044824F-EBE0-443F-8A8F-F64816AF04DC}" type="slidenum">
              <a:rPr lang="en-US" smtClean="0"/>
              <a:t>40</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Project Kickoff meetings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41</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1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43</a:t>
            </a:fld>
            <a:endParaRPr lang="en-US" sz="1200" dirty="0"/>
          </a:p>
        </p:txBody>
      </p:sp>
      <p:grpSp>
        <p:nvGrpSpPr>
          <p:cNvPr id="4" name="Group 3">
            <a:extLst>
              <a:ext uri="{FF2B5EF4-FFF2-40B4-BE49-F238E27FC236}">
                <a16:creationId xmlns:a16="http://schemas.microsoft.com/office/drawing/2014/main" id="{9E9ED6A9-1670-6166-6F33-AAFFF96FC98D}"/>
              </a:ext>
            </a:extLst>
          </p:cNvPr>
          <p:cNvGrpSpPr/>
          <p:nvPr/>
        </p:nvGrpSpPr>
        <p:grpSpPr>
          <a:xfrm>
            <a:off x="6858000" y="511662"/>
            <a:ext cx="2999703" cy="830997"/>
            <a:chOff x="7086600" y="886834"/>
            <a:chExt cx="2999703" cy="830997"/>
          </a:xfrm>
        </p:grpSpPr>
        <p:sp>
          <p:nvSpPr>
            <p:cNvPr id="7" name="TextBox 6">
              <a:extLst>
                <a:ext uri="{FF2B5EF4-FFF2-40B4-BE49-F238E27FC236}">
                  <a16:creationId xmlns:a16="http://schemas.microsoft.com/office/drawing/2014/main" id="{671B7D71-B10C-1FEC-222C-46D1A90BAE3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BA572AC6-823C-F2E8-B9C0-CDCDA0CB09AE}"/>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41EAD0C1-3456-298E-D883-B2025462BBF9}"/>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CCBC53-205D-0FAC-ECC2-728D4A635EB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4" name="Picture 13" descr="A screenshot of a project&#10;&#10;Description automatically generated">
            <a:extLst>
              <a:ext uri="{FF2B5EF4-FFF2-40B4-BE49-F238E27FC236}">
                <a16:creationId xmlns:a16="http://schemas.microsoft.com/office/drawing/2014/main" id="{93C8DEB2-FD4F-58F4-313F-FA3873D0CD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3863" y="1529051"/>
            <a:ext cx="6816274" cy="3884831"/>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Design Lab Expectations 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endParaRPr lang="en-US" sz="1400" dirty="0"/>
          </a:p>
          <a:p>
            <a:endParaRPr lang="en-US" sz="2800" dirty="0"/>
          </a:p>
          <a:p>
            <a:r>
              <a:rPr lang="en-US" sz="2800" dirty="0"/>
              <a:t>What are difference between IED and Capstone?</a:t>
            </a:r>
          </a:p>
          <a:p>
            <a:r>
              <a:rPr lang="en-US" sz="2800" dirty="0"/>
              <a:t>Who ‘owns’ your project – team, PE, CE, Client?</a:t>
            </a:r>
          </a:p>
          <a:p>
            <a:r>
              <a:rPr lang="en-US" sz="2800" dirty="0"/>
              <a:t>What is role of team members in Capstone?</a:t>
            </a:r>
          </a:p>
          <a:p>
            <a:r>
              <a:rPr lang="en-US" sz="2800" dirty="0"/>
              <a:t>What is role of PE?</a:t>
            </a:r>
          </a:p>
          <a:p>
            <a:r>
              <a:rPr lang="en-US" sz="2800" dirty="0"/>
              <a:t>What is role of 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44</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4515272"/>
            <a:ext cx="2743200" cy="2057400"/>
          </a:xfrm>
          <a:prstGeom prst="rect">
            <a:avLst/>
          </a:prstGeom>
        </p:spPr>
      </p:pic>
      <p:sp>
        <p:nvSpPr>
          <p:cNvPr id="7" name="Callout: Bent Line 6">
            <a:extLst>
              <a:ext uri="{FF2B5EF4-FFF2-40B4-BE49-F238E27FC236}">
                <a16:creationId xmlns:a16="http://schemas.microsoft.com/office/drawing/2014/main" id="{973FD3E1-8CEA-494E-8A0F-F7F0561EE2AA}"/>
              </a:ext>
            </a:extLst>
          </p:cNvPr>
          <p:cNvSpPr/>
          <p:nvPr/>
        </p:nvSpPr>
        <p:spPr>
          <a:xfrm>
            <a:off x="7296150" y="136524"/>
            <a:ext cx="2438400" cy="609600"/>
          </a:xfrm>
          <a:prstGeom prst="borderCallout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Kanna – please see next slide</a:t>
            </a:r>
          </a:p>
        </p:txBody>
      </p:sp>
    </p:spTree>
    <p:extLst>
      <p:ext uri="{BB962C8B-B14F-4D97-AF65-F5344CB8AC3E}">
        <p14:creationId xmlns:p14="http://schemas.microsoft.com/office/powerpoint/2010/main" val="157599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Kanna – please implement in </a:t>
            </a:r>
            <a:r>
              <a:rPr lang="en-US" b="1" dirty="0"/>
              <a:t>FREE</a:t>
            </a:r>
            <a:r>
              <a:rPr lang="en-US" dirty="0"/>
              <a:t> Kahoot and show the team</a:t>
            </a:r>
          </a:p>
        </p:txBody>
      </p:sp>
      <p:sp>
        <p:nvSpPr>
          <p:cNvPr id="3" name="Content Placeholder 2"/>
          <p:cNvSpPr>
            <a:spLocks noGrp="1"/>
          </p:cNvSpPr>
          <p:nvPr>
            <p:ph idx="1"/>
          </p:nvPr>
        </p:nvSpPr>
        <p:spPr>
          <a:xfrm>
            <a:off x="628650" y="1690688"/>
            <a:ext cx="7886700" cy="4108449"/>
          </a:xfrm>
        </p:spPr>
        <p:txBody>
          <a:bodyPr>
            <a:noAutofit/>
          </a:bodyPr>
          <a:lstStyle/>
          <a:p>
            <a:r>
              <a:rPr lang="en-US" sz="2800" dirty="0"/>
              <a:t>What are in common between IED and Capstone?</a:t>
            </a:r>
          </a:p>
          <a:p>
            <a:pPr lvl="1"/>
            <a:r>
              <a:rPr lang="en-US" sz="2500" dirty="0"/>
              <a:t>team based T</a:t>
            </a:r>
          </a:p>
          <a:p>
            <a:pPr lvl="1"/>
            <a:r>
              <a:rPr lang="en-US" sz="2500" dirty="0"/>
              <a:t>work on projects T</a:t>
            </a:r>
          </a:p>
          <a:p>
            <a:pPr lvl="1"/>
            <a:r>
              <a:rPr lang="en-US" sz="2500" dirty="0"/>
              <a:t>You build / make things T</a:t>
            </a:r>
          </a:p>
          <a:p>
            <a:pPr lvl="1"/>
            <a:r>
              <a:rPr lang="en-US" sz="2500" dirty="0"/>
              <a:t>There are quizzes F</a:t>
            </a:r>
          </a:p>
          <a:p>
            <a:pPr lvl="1"/>
            <a:r>
              <a:rPr lang="en-US" sz="2500" dirty="0"/>
              <a:t>Project may carry on after the semester F</a:t>
            </a:r>
          </a:p>
          <a:p>
            <a:pPr lvl="1"/>
            <a:endParaRPr lang="en-US" sz="2500" dirty="0"/>
          </a:p>
          <a:p>
            <a:r>
              <a:rPr lang="en-US" sz="2800" dirty="0"/>
              <a:t>Plus two other appropriate questions</a:t>
            </a:r>
          </a:p>
          <a:p>
            <a:pPr lvl="1"/>
            <a:endParaRPr lang="en-US" sz="2500" dirty="0"/>
          </a:p>
          <a:p>
            <a:pPr lvl="1"/>
            <a:endParaRPr lang="en-US" sz="25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45</a:t>
            </a:fld>
            <a:endParaRPr lang="en-US" sz="1200" dirty="0"/>
          </a:p>
        </p:txBody>
      </p:sp>
    </p:spTree>
    <p:extLst>
      <p:ext uri="{BB962C8B-B14F-4D97-AF65-F5344CB8AC3E}">
        <p14:creationId xmlns:p14="http://schemas.microsoft.com/office/powerpoint/2010/main" val="2494322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a:t>
            </a:r>
            <a:r>
              <a:rPr lang="en-US" sz="2600" b="1" dirty="0">
                <a:cs typeface="Calibri"/>
              </a:rPr>
              <a:t>one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Poster as 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46</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lstStyle/>
          <a:p>
            <a:pPr algn="ctr"/>
            <a:r>
              <a:rPr lang="en-US" dirty="0"/>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mtClean="0"/>
              <a:t>47</a:t>
            </a:fld>
            <a:endParaRPr lang="en-US" dirty="0"/>
          </a:p>
        </p:txBody>
      </p:sp>
    </p:spTree>
    <p:extLst>
      <p:ext uri="{BB962C8B-B14F-4D97-AF65-F5344CB8AC3E}">
        <p14:creationId xmlns:p14="http://schemas.microsoft.com/office/powerpoint/2010/main" val="14354172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lstStyle/>
          <a:p>
            <a:pPr algn="ctr"/>
            <a:r>
              <a:rPr lang="en-US" dirty="0"/>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48</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is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49</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r>
              <a:rPr lang="en-US" sz="1400" dirty="0">
                <a:cs typeface="Calibri"/>
                <a:hlinkClick r:id="rId2"/>
              </a:rPr>
              <a:t>https://designlab.eng.rpi.edu/edn/projects/capstone-support-dev/repository/112/entry/template%20documents/Needs%20and%20Requirements%20workbook.xlsx</a:t>
            </a:r>
            <a:r>
              <a:rPr lang="en-US" sz="1400" dirty="0">
                <a:cs typeface="Calibri"/>
              </a:rPr>
              <a:t>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23797356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52</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4"/>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3300" spc="-1" dirty="0">
                <a:solidFill>
                  <a:srgbClr val="000000"/>
                </a:solidFill>
                <a:latin typeface="Calibri Light"/>
              </a:rPr>
              <a:t>Developing Needs &amp; Requirements</a:t>
            </a:r>
            <a:endParaRPr lang="en-US" sz="3300" spc="-1" dirty="0">
              <a:solidFill>
                <a:srgbClr val="000000"/>
              </a:solidFill>
              <a:latin typeface="Calibri"/>
            </a:endParaRP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3300" spc="-1" dirty="0">
                <a:solidFill>
                  <a:srgbClr val="000000"/>
                </a:solidFill>
                <a:latin typeface="Calibri Light"/>
              </a:rPr>
              <a:t>Generating Ideas for Your Needs</a:t>
            </a:r>
            <a:endParaRPr lang="en-US" sz="3300" spc="-1" dirty="0">
              <a:solidFill>
                <a:srgbClr val="000000"/>
              </a:solidFill>
              <a:latin typeface="Calibri"/>
            </a:endParaRP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a:solidFill>
                  <a:schemeClr val="lt1"/>
                </a:solidFill>
                <a:latin typeface="Calibri"/>
              </a:rPr>
              <a:t>Repeat!</a:t>
            </a:r>
            <a:endParaRPr lang="en-US" sz="2700" spc="-1">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this link:</a:t>
            </a:r>
          </a:p>
          <a:p>
            <a:pPr indent="0">
              <a:lnSpc>
                <a:spcPct val="90000"/>
              </a:lnSpc>
              <a:spcBef>
                <a:spcPts val="751"/>
              </a:spcBef>
              <a:buNone/>
              <a:tabLst>
                <a:tab pos="0" algn="l"/>
              </a:tabLst>
            </a:pPr>
            <a:br>
              <a:rPr sz="1500" dirty="0"/>
            </a:br>
            <a:r>
              <a:rPr lang="en-US" sz="1500" spc="-1" dirty="0">
                <a:solidFill>
                  <a:srgbClr val="000000"/>
                </a:solidFill>
                <a:latin typeface="Calibri"/>
                <a:hlinkClick r:id="rId7"/>
              </a:rPr>
              <a:t>https://wheeldecide.com/?c1=Functionality&amp;c2=Performance&amp;c3=Quality&amp;c4=Usability&amp;c5=Accessibility&amp;c6=Reliability&amp;c7=Durability&amp;c8=Availability&amp;c9=Manufacturability&amp;c10=Maintainability&amp;c11=Environmental%20Impact&amp;c12=Wild%20Card&amp;c13=Interfaces</a:t>
            </a:r>
            <a:r>
              <a:rPr lang="en-US" sz="1500" spc="-1" dirty="0">
                <a:solidFill>
                  <a:srgbClr val="000000"/>
                </a:solidFill>
                <a:latin typeface="Calibri"/>
              </a:rPr>
              <a:t>     </a:t>
            </a:r>
          </a:p>
          <a:p>
            <a:pPr indent="0">
              <a:lnSpc>
                <a:spcPct val="90000"/>
              </a:lnSpc>
              <a:spcBef>
                <a:spcPts val="751"/>
              </a:spcBef>
              <a:buNone/>
              <a:tabLst>
                <a:tab pos="0" algn="l"/>
              </a:tabLst>
            </a:pPr>
            <a:r>
              <a:rPr lang="en-US" sz="1500" spc="-1" dirty="0">
                <a:solidFill>
                  <a:srgbClr val="000000"/>
                </a:solidFill>
                <a:latin typeface="Calibri"/>
              </a:rPr>
              <a:t>(be sure to copy the </a:t>
            </a:r>
            <a:r>
              <a:rPr lang="en-US" sz="1500" b="1" spc="-1" dirty="0">
                <a:solidFill>
                  <a:srgbClr val="000000"/>
                </a:solidFill>
                <a:latin typeface="Calibri"/>
              </a:rPr>
              <a:t>entire</a:t>
            </a:r>
            <a:r>
              <a:rPr lang="en-US" sz="1500" spc="-1" dirty="0">
                <a:solidFill>
                  <a:srgbClr val="000000"/>
                </a:solidFill>
                <a:latin typeface="Calibri"/>
              </a:rPr>
              <a:t> link to your browser!)</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53</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Generating</a:t>
            </a:r>
            <a:br>
              <a:rPr lang="en-US" dirty="0">
                <a:cs typeface="Calibri"/>
              </a:rPr>
            </a:br>
            <a:r>
              <a:rPr lang="en-US" dirty="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lnSpcReduction="10000"/>
          </a:bodyPr>
          <a:lstStyle/>
          <a:p>
            <a:r>
              <a:rPr lang="en-US" dirty="0">
                <a:cs typeface="Calibri"/>
              </a:rPr>
              <a:t>Read notes in template document for tips</a:t>
            </a:r>
          </a:p>
          <a:p>
            <a:r>
              <a:rPr lang="en-US" dirty="0">
                <a:cs typeface="Calibri"/>
              </a:rPr>
              <a:t>Remove/combine duplicates</a:t>
            </a:r>
          </a:p>
          <a:p>
            <a:r>
              <a:rPr lang="en-US" spc="-1" dirty="0">
                <a:solidFill>
                  <a:srgbClr val="000000"/>
                </a:solidFill>
              </a:rPr>
              <a:t>Add Requirements based on the Needs</a:t>
            </a:r>
            <a:endParaRPr lang="en-US" dirty="0">
              <a:cs typeface="Calibri"/>
            </a:endParaRP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r>
              <a:rPr lang="en-US" dirty="0">
                <a:cs typeface="Calibri"/>
              </a:rPr>
              <a:t>Safety, Reliability, Maintainability, etc…</a:t>
            </a:r>
          </a:p>
          <a:p>
            <a:r>
              <a:rPr lang="en-US" sz="2800" spc="-1" dirty="0">
                <a:solidFill>
                  <a:srgbClr val="000000"/>
                </a:solidFill>
              </a:rPr>
              <a:t>Take photo of whiteboard and post to Design Forum</a:t>
            </a:r>
          </a:p>
          <a:p>
            <a:pPr lvl="1"/>
            <a:endParaRPr lang="en-US" sz="2400"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54</a:t>
            </a:fld>
            <a:endParaRPr lang="en-US" dirty="0"/>
          </a:p>
        </p:txBody>
      </p:sp>
    </p:spTree>
    <p:extLst>
      <p:ext uri="{BB962C8B-B14F-4D97-AF65-F5344CB8AC3E}">
        <p14:creationId xmlns:p14="http://schemas.microsoft.com/office/powerpoint/2010/main" val="40954492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PPT Template &amp; Instructions</a:t>
            </a:r>
          </a:p>
          <a:p>
            <a:pPr lvl="1"/>
            <a:r>
              <a:rPr lang="en-US" dirty="0"/>
              <a:t>Link on Day 2 Agenda Wiki Page</a:t>
            </a:r>
          </a:p>
          <a:p>
            <a:r>
              <a:rPr lang="en-US" dirty="0"/>
              <a:t>Translate information from the Project Description to the first few slides in the deck</a:t>
            </a:r>
          </a:p>
          <a:p>
            <a:r>
              <a:rPr lang="en-US" dirty="0"/>
              <a:t>Add your questions from today</a:t>
            </a:r>
          </a:p>
          <a:p>
            <a:r>
              <a:rPr lang="en-US" dirty="0"/>
              <a:t>Complete the slides before the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55</a:t>
            </a:fld>
            <a:endParaRPr lang="en-US" dirty="0"/>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p188="http://schemas.microsoft.com/office/powerpoint/2018/8/main" r:id="rId2"/>
    </p:ext>
  </p:extLs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mins – Communication &amp; Documentation Policies</a:t>
            </a:r>
          </a:p>
        </p:txBody>
      </p:sp>
      <p:sp>
        <p:nvSpPr>
          <p:cNvPr id="3" name="Content Placeholder 2"/>
          <p:cNvSpPr>
            <a:spLocks noGrp="1"/>
          </p:cNvSpPr>
          <p:nvPr>
            <p:ph idx="1"/>
          </p:nvPr>
        </p:nvSpPr>
        <p:spPr>
          <a:xfrm>
            <a:off x="628650" y="1545360"/>
            <a:ext cx="7886700" cy="4800600"/>
          </a:xfrm>
        </p:spPr>
        <p:txBody>
          <a:bodyPr>
            <a:normAutofit fontScale="925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err="1"/>
              <a:t>WhenIsGood</a:t>
            </a:r>
            <a:r>
              <a:rPr lang="en-US" dirty="0"/>
              <a:t> or When2Meet – meeting scheduling</a:t>
            </a:r>
          </a:p>
          <a:p>
            <a:endParaRPr lang="en-US" dirty="0"/>
          </a:p>
          <a:p>
            <a:r>
              <a:rPr lang="en-US" b="1" u="sng" dirty="0">
                <a:solidFill>
                  <a:srgbClr val="FF0000"/>
                </a:solidFill>
              </a:rPr>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Sharepoint</a:t>
            </a:r>
            <a:endParaRPr lang="en-US" dirty="0"/>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56</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70" algn="ctr">
              <a:spcBef>
                <a:spcPts val="481"/>
              </a:spcBef>
              <a:buClr>
                <a:srgbClr val="000000"/>
              </a:buClr>
            </a:pPr>
            <a:r>
              <a:rPr lang="en-US" sz="3600" spc="-1" dirty="0">
                <a:solidFill>
                  <a:srgbClr val="000000"/>
                </a:solidFill>
                <a:uFill>
                  <a:solidFill>
                    <a:srgbClr val="FFFFFF"/>
                  </a:solidFill>
                </a:uFill>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57</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58</a:t>
            </a:fld>
            <a:endParaRPr lang="en-US" sz="1200" dirty="0"/>
          </a:p>
        </p:txBody>
      </p:sp>
      <p:sp>
        <p:nvSpPr>
          <p:cNvPr id="4" name="TextBox 3"/>
          <p:cNvSpPr txBox="1"/>
          <p:nvPr/>
        </p:nvSpPr>
        <p:spPr>
          <a:xfrm>
            <a:off x="2657148" y="5607490"/>
            <a:ext cx="5379719" cy="923330"/>
          </a:xfrm>
          <a:prstGeom prst="rect">
            <a:avLst/>
          </a:prstGeom>
          <a:noFill/>
          <a:ln w="38100">
            <a:solidFill>
              <a:srgbClr val="FF0000"/>
            </a:solidFill>
          </a:ln>
        </p:spPr>
        <p:txBody>
          <a:bodyPr wrap="square" rtlCol="0">
            <a:spAutoFit/>
          </a:bodyPr>
          <a:lstStyle/>
          <a:p>
            <a:r>
              <a:rPr lang="en-US" b="1" spc="-1" dirty="0">
                <a:solidFill>
                  <a:srgbClr val="FF0000"/>
                </a:solidFill>
                <a:uFill>
                  <a:solidFill>
                    <a:srgbClr val="FFFFFF"/>
                  </a:solidFill>
                </a:uFill>
              </a:rPr>
              <a:t>* </a:t>
            </a:r>
            <a:r>
              <a:rPr lang="en-US" dirty="0"/>
              <a:t>On-site / off-site – ALL meetings &amp; individual work</a:t>
            </a:r>
          </a:p>
          <a:p>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Beginning translating Client Needs into Engineering Requirements</a:t>
            </a:r>
          </a:p>
          <a:p>
            <a:pPr lvl="1"/>
            <a:r>
              <a:rPr lang="en-US" dirty="0">
                <a:cs typeface="Calibri"/>
              </a:rPr>
              <a:t>Review of prior team’s presentation (if applicable)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5092005"/>
            <a:ext cx="8305800" cy="1384995"/>
          </a:xfrm>
          <a:prstGeom prst="rect">
            <a:avLst/>
          </a:prstGeom>
          <a:ln w="28575"/>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199094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Defining Client Needs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b="1" dirty="0">
                <a:latin typeface="+mn-lt"/>
              </a:rPr>
              <a:t>Day 3 &amp; 4 Activities</a:t>
            </a: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mtClean="0"/>
              <a:t>62</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28600" y="1825625"/>
            <a:ext cx="8686800" cy="3152145"/>
          </a:xfrm>
          <a:prstGeom prst="rect">
            <a:avLst/>
          </a:prstGeom>
          <a:noFill/>
        </p:spPr>
        <p:txBody>
          <a:bodyPr wrap="square" rtlCol="0">
            <a:spAutoFit/>
          </a:bodyPr>
          <a:lstStyle/>
          <a:p>
            <a:pPr marL="0" indent="0">
              <a:lnSpc>
                <a:spcPct val="150000"/>
              </a:lnSpc>
              <a:buNone/>
            </a:pPr>
            <a:r>
              <a:rPr lang="en-US" sz="2400" dirty="0"/>
              <a:t>Over the next 2 on-site meetings, all teams will complete:</a:t>
            </a:r>
          </a:p>
          <a:p>
            <a:pPr marL="0" indent="0">
              <a:lnSpc>
                <a:spcPct val="150000"/>
              </a:lnSpc>
              <a:buNone/>
            </a:pPr>
            <a:endParaRPr lang="en-US" dirty="0"/>
          </a:p>
          <a:p>
            <a:pPr marL="628650" lvl="1" indent="-285750"/>
            <a:r>
              <a:rPr lang="en-US" sz="2400" dirty="0"/>
              <a:t>Client Meeting #1 – Kickoff Meeting </a:t>
            </a:r>
          </a:p>
          <a:p>
            <a:pPr marL="628650" lvl="1" indent="-285750"/>
            <a:r>
              <a:rPr lang="en-US" sz="2400" dirty="0"/>
              <a:t>CE meeting with team</a:t>
            </a:r>
          </a:p>
          <a:p>
            <a:pPr marL="628650" lvl="1" indent="-285750"/>
            <a:r>
              <a:rPr lang="en-US" sz="2400" dirty="0"/>
              <a:t>Client Needs &amp; Requirements - development and review</a:t>
            </a:r>
          </a:p>
          <a:p>
            <a:pPr marL="628650" lvl="1" indent="-285750"/>
            <a:r>
              <a:rPr lang="en-US" sz="2400" dirty="0"/>
              <a:t>Review previous Final Presentation - ongoing projects only</a:t>
            </a:r>
          </a:p>
          <a:p>
            <a:pPr marL="628650" lvl="1" indent="-285750"/>
            <a:r>
              <a:rPr lang="en-US" sz="2400" dirty="0"/>
              <a:t>Benchmarking</a:t>
            </a:r>
          </a:p>
        </p:txBody>
      </p:sp>
    </p:spTree>
    <p:extLst>
      <p:ext uri="{BB962C8B-B14F-4D97-AF65-F5344CB8AC3E}">
        <p14:creationId xmlns:p14="http://schemas.microsoft.com/office/powerpoint/2010/main" val="16346551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63</a:t>
            </a:fld>
            <a:endParaRPr lang="en-US" dirty="0"/>
          </a:p>
        </p:txBody>
      </p:sp>
      <p:pic>
        <p:nvPicPr>
          <p:cNvPr id="8" name="Picture 7" descr="A screenshot of a computer&#10;&#10;Description automatically generated">
            <a:extLst>
              <a:ext uri="{FF2B5EF4-FFF2-40B4-BE49-F238E27FC236}">
                <a16:creationId xmlns:a16="http://schemas.microsoft.com/office/drawing/2014/main" id="{AB7FB726-1D12-56FD-CCF8-62EBAB379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038" y="1697952"/>
            <a:ext cx="8431924" cy="4806126"/>
          </a:xfrm>
          <a:prstGeom prst="rect">
            <a:avLst/>
          </a:prstGeom>
        </p:spPr>
      </p:pic>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3991334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65</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66</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67</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a:t>
            </a:r>
            <a:r>
              <a:rPr lang="en-US" sz="4400" dirty="0"/>
              <a:t>Engineering Design Process </a:t>
            </a:r>
            <a:r>
              <a:rPr lang="en-US" dirty="0"/>
              <a:t>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What are the steps in Engineering Design Process?</a:t>
            </a:r>
          </a:p>
          <a:p>
            <a:r>
              <a:rPr lang="en-US" sz="2800" dirty="0"/>
              <a:t>What is a Customer Need?</a:t>
            </a:r>
          </a:p>
          <a:p>
            <a:r>
              <a:rPr lang="en-US" sz="2800" dirty="0"/>
              <a:t>Example from your current project</a:t>
            </a:r>
          </a:p>
          <a:p>
            <a:r>
              <a:rPr lang="en-US" sz="2800" dirty="0"/>
              <a:t>What is an Engineering Requirement?</a:t>
            </a:r>
          </a:p>
          <a:p>
            <a:r>
              <a:rPr lang="en-US" sz="2800" dirty="0"/>
              <a:t>Example from your current project</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68</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900" y="4469607"/>
            <a:ext cx="2362200" cy="1771650"/>
          </a:xfrm>
          <a:prstGeom prst="rect">
            <a:avLst/>
          </a:prstGeom>
        </p:spPr>
      </p:pic>
    </p:spTree>
    <p:extLst>
      <p:ext uri="{BB962C8B-B14F-4D97-AF65-F5344CB8AC3E}">
        <p14:creationId xmlns:p14="http://schemas.microsoft.com/office/powerpoint/2010/main" val="119058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Kanna – please implement in </a:t>
            </a:r>
            <a:r>
              <a:rPr lang="en-US" b="1" dirty="0"/>
              <a:t>FREE</a:t>
            </a:r>
            <a:r>
              <a:rPr lang="en-US" dirty="0"/>
              <a:t> Kahoot and show the team</a:t>
            </a:r>
          </a:p>
        </p:txBody>
      </p:sp>
      <p:sp>
        <p:nvSpPr>
          <p:cNvPr id="3" name="Content Placeholder 2"/>
          <p:cNvSpPr>
            <a:spLocks noGrp="1"/>
          </p:cNvSpPr>
          <p:nvPr>
            <p:ph idx="1"/>
          </p:nvPr>
        </p:nvSpPr>
        <p:spPr>
          <a:xfrm>
            <a:off x="628650" y="1690688"/>
            <a:ext cx="7886700" cy="4108449"/>
          </a:xfrm>
        </p:spPr>
        <p:txBody>
          <a:bodyPr>
            <a:noAutofit/>
          </a:bodyPr>
          <a:lstStyle/>
          <a:p>
            <a:r>
              <a:rPr lang="en-US" sz="2800" dirty="0"/>
              <a:t>What are in common between IED and Capstone?</a:t>
            </a:r>
          </a:p>
          <a:p>
            <a:pPr lvl="1"/>
            <a:r>
              <a:rPr lang="en-US" sz="2500" dirty="0"/>
              <a:t>team based T</a:t>
            </a:r>
          </a:p>
          <a:p>
            <a:pPr lvl="1"/>
            <a:r>
              <a:rPr lang="en-US" sz="2500" dirty="0"/>
              <a:t>work on projects T</a:t>
            </a:r>
          </a:p>
          <a:p>
            <a:pPr lvl="1"/>
            <a:r>
              <a:rPr lang="en-US" sz="2500" dirty="0"/>
              <a:t>You build / make things T</a:t>
            </a:r>
          </a:p>
          <a:p>
            <a:pPr lvl="1"/>
            <a:r>
              <a:rPr lang="en-US" sz="2500" dirty="0"/>
              <a:t>There are quizzes F</a:t>
            </a:r>
          </a:p>
          <a:p>
            <a:pPr lvl="1"/>
            <a:r>
              <a:rPr lang="en-US" sz="2500" dirty="0"/>
              <a:t>Project may carry on after the semester F</a:t>
            </a:r>
          </a:p>
          <a:p>
            <a:pPr lvl="1"/>
            <a:endParaRPr lang="en-US" sz="2500" dirty="0"/>
          </a:p>
          <a:p>
            <a:r>
              <a:rPr lang="en-US" sz="2800" dirty="0"/>
              <a:t>Plus two other appropriate questions</a:t>
            </a:r>
          </a:p>
          <a:p>
            <a:pPr lvl="1"/>
            <a:endParaRPr lang="en-US" sz="2500" dirty="0"/>
          </a:p>
          <a:p>
            <a:pPr lvl="1"/>
            <a:endParaRPr lang="en-US" sz="25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69</a:t>
            </a:fld>
            <a:endParaRPr lang="en-US" sz="1200" dirty="0"/>
          </a:p>
        </p:txBody>
      </p:sp>
    </p:spTree>
    <p:extLst>
      <p:ext uri="{BB962C8B-B14F-4D97-AF65-F5344CB8AC3E}">
        <p14:creationId xmlns:p14="http://schemas.microsoft.com/office/powerpoint/2010/main" val="357842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fontScale="92500"/>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70</a:t>
            </a:fld>
            <a:endParaRPr lang="en-US" dirty="0"/>
          </a:p>
        </p:txBody>
      </p:sp>
      <p:sp>
        <p:nvSpPr>
          <p:cNvPr id="5" name="TextBox 4">
            <a:extLst>
              <a:ext uri="{FF2B5EF4-FFF2-40B4-BE49-F238E27FC236}">
                <a16:creationId xmlns:a16="http://schemas.microsoft.com/office/drawing/2014/main" id="{F495C822-6A36-E883-21EB-76105C36AF00}"/>
              </a:ext>
            </a:extLst>
          </p:cNvPr>
          <p:cNvSpPr txBox="1"/>
          <p:nvPr/>
        </p:nvSpPr>
        <p:spPr>
          <a:xfrm>
            <a:off x="8305800" y="370552"/>
            <a:ext cx="4038600" cy="3170099"/>
          </a:xfrm>
          <a:prstGeom prst="rect">
            <a:avLst/>
          </a:prstGeom>
          <a:noFill/>
        </p:spPr>
        <p:txBody>
          <a:bodyPr wrap="square" rtlCol="0">
            <a:spAutoFit/>
          </a:bodyPr>
          <a:lstStyle/>
          <a:p>
            <a:r>
              <a:rPr lang="en-US" sz="4000" b="1" dirty="0">
                <a:solidFill>
                  <a:srgbClr val="FF0000"/>
                </a:solidFill>
              </a:rPr>
              <a:t>REWRITE THIS</a:t>
            </a:r>
          </a:p>
          <a:p>
            <a:r>
              <a:rPr lang="en-US" sz="4000" b="1" dirty="0" err="1">
                <a:solidFill>
                  <a:srgbClr val="FF0000"/>
                </a:solidFill>
              </a:rPr>
              <a:t>Kanna</a:t>
            </a:r>
            <a:r>
              <a:rPr lang="en-US" sz="4000" b="1" dirty="0">
                <a:solidFill>
                  <a:srgbClr val="FF0000"/>
                </a:solidFill>
              </a:rPr>
              <a:t> – do you have materials to share? </a:t>
            </a:r>
          </a:p>
          <a:p>
            <a:r>
              <a:rPr lang="en-US" sz="4000" b="1" dirty="0">
                <a:solidFill>
                  <a:srgbClr val="FF0000"/>
                </a:solidFill>
              </a:rPr>
              <a:t>Day 4</a:t>
            </a:r>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4538092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Update 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lvl="1"/>
            <a:r>
              <a:rPr lang="en-US" dirty="0">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Beginning translating Client Needs into Engineering Requirements</a:t>
            </a:r>
          </a:p>
          <a:p>
            <a:pPr lvl="1"/>
            <a:r>
              <a:rPr lang="en-US" dirty="0">
                <a:cs typeface="Calibri"/>
              </a:rPr>
              <a:t>Review of prior team’s presentation (if applicable)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5092005"/>
            <a:ext cx="8305800" cy="138499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73</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74</a:t>
            </a:fld>
            <a:endParaRPr lang="en-US" sz="1200" dirty="0"/>
          </a:p>
        </p:txBody>
      </p:sp>
      <p:pic>
        <p:nvPicPr>
          <p:cNvPr id="6" name="Picture 5" descr="A screenshot of a project&#10;&#10;Description automatically generated">
            <a:extLst>
              <a:ext uri="{FF2B5EF4-FFF2-40B4-BE49-F238E27FC236}">
                <a16:creationId xmlns:a16="http://schemas.microsoft.com/office/drawing/2014/main" id="{5666B1D9-C053-06BE-4D0B-537F36A6E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1907" y="1392710"/>
            <a:ext cx="6500186" cy="4351037"/>
          </a:xfrm>
          <a:prstGeom prst="rect">
            <a:avLst/>
          </a:prstGeom>
        </p:spPr>
      </p:pic>
      <p:grpSp>
        <p:nvGrpSpPr>
          <p:cNvPr id="4" name="Group 3">
            <a:extLst>
              <a:ext uri="{FF2B5EF4-FFF2-40B4-BE49-F238E27FC236}">
                <a16:creationId xmlns:a16="http://schemas.microsoft.com/office/drawing/2014/main" id="{001BB96D-A5D5-14D3-E1D3-61DD7A78FA2C}"/>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5D9F3585-6A06-6F18-0664-11872463BFF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F1BDEE8E-0A4F-4001-F9DF-1C4DFEDA42C6}"/>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7D18E3C8-D307-32C9-A311-87884E23E9C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092B58C-D845-D16F-52C1-CB1038F5299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33184344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76</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45166848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77</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42645220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78</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208052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cs typeface="Calibri"/>
              </a:rPr>
              <a:t>Benchmarking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Needs and Requirements</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p:txBody>
      </p:sp>
      <p:sp>
        <p:nvSpPr>
          <p:cNvPr id="4" name="Slide Number Placeholder 3"/>
          <p:cNvSpPr>
            <a:spLocks noGrp="1"/>
          </p:cNvSpPr>
          <p:nvPr>
            <p:ph type="sldNum" sz="quarter" idx="12"/>
          </p:nvPr>
        </p:nvSpPr>
        <p:spPr/>
        <p:txBody>
          <a:bodyPr/>
          <a:lstStyle/>
          <a:p>
            <a:fld id="{B044824F-EBE0-443F-8A8F-F64816AF04DC}" type="slidenum">
              <a:rPr lang="en-US" smtClean="0"/>
              <a:t>79</a:t>
            </a:fld>
            <a:endParaRPr lang="en-US" dirty="0"/>
          </a:p>
        </p:txBody>
      </p:sp>
    </p:spTree>
    <p:extLst>
      <p:ext uri="{BB962C8B-B14F-4D97-AF65-F5344CB8AC3E}">
        <p14:creationId xmlns:p14="http://schemas.microsoft.com/office/powerpoint/2010/main" val="556588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8</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dirty="0">
                <a:cs typeface="Calibri"/>
              </a:rPr>
              <a:t>Benchmarking – Evaluation</a:t>
            </a: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80</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103807252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81</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Workbook and/or </a:t>
            </a:r>
            <a:br>
              <a:rPr lang="en-US" dirty="0"/>
            </a:br>
            <a:r>
              <a:rPr lang="en-US" dirty="0"/>
              <a:t>Use Cases &amp; User Stories</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marL="685800" lvl="2" indent="0">
              <a:buNone/>
            </a:pPr>
            <a:r>
              <a:rPr lang="en-US" dirty="0"/>
              <a:t>As a _____ I need to _____ so that _____</a:t>
            </a:r>
          </a:p>
          <a:p>
            <a:pPr lvl="1"/>
            <a:r>
              <a:rPr lang="en-US" dirty="0"/>
              <a:t>User Stories</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82</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219700" y="3962400"/>
            <a:ext cx="2247900" cy="1129251"/>
          </a:xfrm>
          <a:prstGeom prst="rect">
            <a:avLst/>
          </a:prstGeom>
        </p:spPr>
      </p:pic>
      <p:sp>
        <p:nvSpPr>
          <p:cNvPr id="4" name="Rectangle 3">
            <a:extLst>
              <a:ext uri="{FF2B5EF4-FFF2-40B4-BE49-F238E27FC236}">
                <a16:creationId xmlns:a16="http://schemas.microsoft.com/office/drawing/2014/main" id="{AD674C57-A078-409B-98EE-0364DC607D33}"/>
              </a:ext>
            </a:extLst>
          </p:cNvPr>
          <p:cNvSpPr/>
          <p:nvPr/>
        </p:nvSpPr>
        <p:spPr>
          <a:xfrm>
            <a:off x="952500" y="5613482"/>
            <a:ext cx="7239000" cy="461665"/>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solidFill>
                  <a:schemeClr val="tx1"/>
                </a:solidFill>
              </a:rPr>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83</a:t>
            </a:fld>
            <a:endParaRPr lang="en-US" sz="1200" dirty="0"/>
          </a:p>
        </p:txBody>
      </p:sp>
    </p:spTree>
    <p:extLst>
      <p:ext uri="{BB962C8B-B14F-4D97-AF65-F5344CB8AC3E}">
        <p14:creationId xmlns:p14="http://schemas.microsoft.com/office/powerpoint/2010/main" val="6798594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Project Work</a:t>
            </a:r>
          </a:p>
        </p:txBody>
      </p:sp>
      <p:sp>
        <p:nvSpPr>
          <p:cNvPr id="3" name="Content Placeholder 2"/>
          <p:cNvSpPr>
            <a:spLocks noGrp="1"/>
          </p:cNvSpPr>
          <p:nvPr>
            <p:ph idx="1"/>
          </p:nvPr>
        </p:nvSpPr>
        <p:spPr/>
        <p:txBody>
          <a:bodyPr>
            <a:normAutofit/>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84</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85</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Client Needs and corresponding Engineering Requirements associated with their projects,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984925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87</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88</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Concept Generation 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Where do concept ideas come from?</a:t>
            </a:r>
          </a:p>
          <a:p>
            <a:r>
              <a:rPr lang="en-US" sz="2800" dirty="0"/>
              <a:t>Need more </a:t>
            </a:r>
          </a:p>
          <a:p>
            <a:r>
              <a:rPr lang="en-US" sz="2800" dirty="0"/>
              <a:t>Example of Internal Search?</a:t>
            </a:r>
          </a:p>
          <a:p>
            <a:r>
              <a:rPr lang="en-US" sz="2800" dirty="0"/>
              <a:t>Example of External Search?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90</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900" y="4469607"/>
            <a:ext cx="2362200" cy="1771650"/>
          </a:xfrm>
          <a:prstGeom prst="rect">
            <a:avLst/>
          </a:prstGeom>
        </p:spPr>
      </p:pic>
      <p:sp>
        <p:nvSpPr>
          <p:cNvPr id="7" name="Star: 10 Points 6">
            <a:extLst>
              <a:ext uri="{FF2B5EF4-FFF2-40B4-BE49-F238E27FC236}">
                <a16:creationId xmlns:a16="http://schemas.microsoft.com/office/drawing/2014/main" id="{3D3B2549-11D8-4341-911E-3C5FDF28EE04}"/>
              </a:ext>
            </a:extLst>
          </p:cNvPr>
          <p:cNvSpPr/>
          <p:nvPr/>
        </p:nvSpPr>
        <p:spPr>
          <a:xfrm>
            <a:off x="4593265" y="365125"/>
            <a:ext cx="6208749" cy="1325563"/>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This was for Q&amp;A from out of class task</a:t>
            </a:r>
            <a:endParaRPr lang="en-US" dirty="0">
              <a:solidFill>
                <a:srgbClr val="FF0000"/>
              </a:solidFill>
            </a:endParaRPr>
          </a:p>
        </p:txBody>
      </p:sp>
    </p:spTree>
    <p:extLst>
      <p:ext uri="{BB962C8B-B14F-4D97-AF65-F5344CB8AC3E}">
        <p14:creationId xmlns:p14="http://schemas.microsoft.com/office/powerpoint/2010/main" val="3935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60 min - Concept Generation</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needs/reqs </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91</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2526985"/>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92</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93</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ETM, System Design Report, DID,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780462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97</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98</a:t>
            </a:fld>
            <a:endParaRPr lang="en-US" sz="1200" dirty="0"/>
          </a:p>
        </p:txBody>
      </p:sp>
      <p:pic>
        <p:nvPicPr>
          <p:cNvPr id="6" name="Picture 5" descr="A close-up of a project&#10;&#10;Description automatically generated">
            <a:extLst>
              <a:ext uri="{FF2B5EF4-FFF2-40B4-BE49-F238E27FC236}">
                <a16:creationId xmlns:a16="http://schemas.microsoft.com/office/drawing/2014/main" id="{D507B68A-DD25-F53C-1766-39A6DE707A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0067" y="1857178"/>
            <a:ext cx="6763866" cy="3250287"/>
          </a:xfrm>
          <a:prstGeom prst="rect">
            <a:avLst/>
          </a:prstGeom>
        </p:spPr>
      </p:pic>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92615304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METADATA" val="eyJUaW1lc3RhbXAiOjE3MDIwNTMwMjh9"/>
  <p:tag name="SLIDO_TYPE" val="SlidoPoll"/>
  <p:tag name="SLIDO_POLL_UUID" val="0d8f13ee-1a11-42d5-a280-1e49b84180e6"/>
  <p:tag name="SLIDO_TIMELINE" val="W3sicG9sbFF1ZXN0aW9uVXVpZCI6IjRkMjMwMDdhLTAxZTItNGFjZC1hYWU3LTA4NzUxYTg4N2RjZSIsInNob3dSZXN1bHRzIjpmYWxzZSwic2hvd0NvcnJlY3RBbnN3ZXJzIjpmYWxzZSwidm90aW5nTG9ja2VkIjpmYWxzZX0seyJwb2xsUXVlc3Rpb25VdWlkIjoiNGQyMzAwN2EtMDFlMi00YWNkLWFhZTctMDg3NTFhODg3ZGNlIiwic2hvd1Jlc3VsdHMiOnRydWUsInNob3dDb3JyZWN0QW5zd2VycyI6ZmFsc2UsInZvdGluZ0xvY2tlZCI6ZmFsc2V9XQ=="/>
</p:tagLst>
</file>

<file path=ppt/tags/tag10.xml><?xml version="1.0" encoding="utf-8"?>
<p:tagLst xmlns:a="http://schemas.openxmlformats.org/drawingml/2006/main" xmlns:r="http://schemas.openxmlformats.org/officeDocument/2006/relationships" xmlns:p="http://schemas.openxmlformats.org/presentationml/2006/main">
  <p:tag name="SLIDO_ELEMENT" val="footer"/>
</p:tagLst>
</file>

<file path=ppt/tags/tag11.xml><?xml version="1.0" encoding="utf-8"?>
<p:tagLst xmlns:a="http://schemas.openxmlformats.org/drawingml/2006/main" xmlns:r="http://schemas.openxmlformats.org/officeDocument/2006/relationships" xmlns:p="http://schemas.openxmlformats.org/presentationml/2006/main">
  <p:tag name="SLIDO_METADATA" val="eyJUaW1lc3RhbXAiOjE3MDIwNTMwNjB9"/>
  <p:tag name="SLIDO_TYPE" val="SlidoPoll"/>
  <p:tag name="SLIDO_POLL_UUID" val="167e1d92-e319-4346-b6d1-77310ea653b4"/>
  <p:tag name="SLIDO_TIMELINE" val="W3sicG9sbFF1ZXN0aW9uVXVpZCI6ImYzMGVmMDQ2LWRjN2YtNDYxZS05ZmRiLWM3NjhlMjliNzg3YSIsInNob3dSZXN1bHRzIjpmYWxzZSwic2hvd0NvcnJlY3RBbnN3ZXJzIjpmYWxzZSwidm90aW5nTG9ja2VkIjpmYWxzZX0seyJwb2xsUXVlc3Rpb25VdWlkIjoiZjMwZWYwNDYtZGM3Zi00NjFlLTlmZGItYzc2OGUyOWI3ODdhIiwic2hvd1Jlc3VsdHMiOnRydWUsInNob3dDb3JyZWN0QW5zd2VycyI6ZmFsc2UsInZvdGluZ0xvY2tlZCI6ZmFsc2V9XQ=="/>
</p:tagLst>
</file>

<file path=ppt/tags/tag12.xml><?xml version="1.0" encoding="utf-8"?>
<p:tagLst xmlns:a="http://schemas.openxmlformats.org/drawingml/2006/main" xmlns:r="http://schemas.openxmlformats.org/officeDocument/2006/relationships" xmlns:p="http://schemas.openxmlformats.org/presentationml/2006/main">
  <p:tag name="SLIDO_ELEMENT" val="logo"/>
</p:tagLst>
</file>

<file path=ppt/tags/tag1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ags/tag14.xml><?xml version="1.0" encoding="utf-8"?>
<p:tagLst xmlns:a="http://schemas.openxmlformats.org/drawingml/2006/main" xmlns:r="http://schemas.openxmlformats.org/officeDocument/2006/relationships" xmlns:p="http://schemas.openxmlformats.org/presentationml/2006/main">
  <p:tag name="SLIDO_ELEMENT" val="title"/>
</p:tagLst>
</file>

<file path=ppt/tags/tag15.xml><?xml version="1.0" encoding="utf-8"?>
<p:tagLst xmlns:a="http://schemas.openxmlformats.org/drawingml/2006/main" xmlns:r="http://schemas.openxmlformats.org/officeDocument/2006/relationships" xmlns:p="http://schemas.openxmlformats.org/presentationml/2006/main">
  <p:tag name="SLIDO_ELEMENT" val="footer"/>
</p:tagLst>
</file>

<file path=ppt/tags/tag2.xml><?xml version="1.0" encoding="utf-8"?>
<p:tagLst xmlns:a="http://schemas.openxmlformats.org/drawingml/2006/main" xmlns:r="http://schemas.openxmlformats.org/officeDocument/2006/relationships" xmlns:p="http://schemas.openxmlformats.org/presentationml/2006/main">
  <p:tag name="SLIDO_ELEMENT" val="logo"/>
</p:tagLst>
</file>

<file path=ppt/tags/tag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4.xml><?xml version="1.0" encoding="utf-8"?>
<p:tagLst xmlns:a="http://schemas.openxmlformats.org/drawingml/2006/main" xmlns:r="http://schemas.openxmlformats.org/officeDocument/2006/relationships" xmlns:p="http://schemas.openxmlformats.org/presentationml/2006/main">
  <p:tag name="SLIDO_ELEMENT" val="title"/>
</p:tagLst>
</file>

<file path=ppt/tags/tag5.xml><?xml version="1.0" encoding="utf-8"?>
<p:tagLst xmlns:a="http://schemas.openxmlformats.org/drawingml/2006/main" xmlns:r="http://schemas.openxmlformats.org/officeDocument/2006/relationships" xmlns:p="http://schemas.openxmlformats.org/presentationml/2006/main">
  <p:tag name="SLIDO_ELEMENT" val="footer"/>
</p:tagLst>
</file>

<file path=ppt/tags/tag6.xml><?xml version="1.0" encoding="utf-8"?>
<p:tagLst xmlns:a="http://schemas.openxmlformats.org/drawingml/2006/main" xmlns:r="http://schemas.openxmlformats.org/officeDocument/2006/relationships" xmlns:p="http://schemas.openxmlformats.org/presentationml/2006/main">
  <p:tag name="SLIDO_METADATA" val="eyJUaW1lc3RhbXAiOjE3MDIwNTMwMjh9"/>
  <p:tag name="SLIDO_TYPE" val="SlidoPoll"/>
  <p:tag name="SLIDO_POLL_UUID" val="0d8f13ee-1a11-42d5-a280-1e49b84180e6"/>
  <p:tag name="SLIDO_TIMELINE" val="W3sicG9sbFF1ZXN0aW9uVXVpZCI6IjRkMjMwMDdhLTAxZTItNGFjZC1hYWU3LTA4NzUxYTg4N2RjZSIsInNob3dSZXN1bHRzIjpmYWxzZSwic2hvd0NvcnJlY3RBbnN3ZXJzIjpmYWxzZSwidm90aW5nTG9ja2VkIjpmYWxzZX0seyJwb2xsUXVlc3Rpb25VdWlkIjoiNGQyMzAwN2EtMDFlMi00YWNkLWFhZTctMDg3NTFhODg3ZGNlIiwic2hvd1Jlc3VsdHMiOnRydWUsInNob3dDb3JyZWN0QW5zd2VycyI6ZmFsc2UsInZvdGluZ0xvY2tlZCI6ZmFsc2V9XQ=="/>
</p:tagLst>
</file>

<file path=ppt/tags/tag7.xml><?xml version="1.0" encoding="utf-8"?>
<p:tagLst xmlns:a="http://schemas.openxmlformats.org/drawingml/2006/main" xmlns:r="http://schemas.openxmlformats.org/officeDocument/2006/relationships" xmlns:p="http://schemas.openxmlformats.org/presentationml/2006/main">
  <p:tag name="SLIDO_ELEMENT" val="logo"/>
</p:tagLst>
</file>

<file path=ppt/tags/tag8.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9.xml><?xml version="1.0" encoding="utf-8"?>
<p:tagLst xmlns:a="http://schemas.openxmlformats.org/drawingml/2006/main" xmlns:r="http://schemas.openxmlformats.org/officeDocument/2006/relationships" xmlns:p="http://schemas.openxmlformats.org/presentationml/2006/main">
  <p:tag name="SLIDO_ELEMENT" val="titl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9450</Words>
  <Application>Microsoft Office PowerPoint</Application>
  <PresentationFormat>On-screen Show (4:3)</PresentationFormat>
  <Paragraphs>1523</Paragraphs>
  <Slides>142</Slides>
  <Notes>59</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142</vt:i4>
      </vt:variant>
    </vt:vector>
  </HeadingPairs>
  <TitlesOfParts>
    <vt:vector size="157" baseType="lpstr">
      <vt:lpstr>Algerian</vt:lpstr>
      <vt:lpstr>Aptos</vt:lpstr>
      <vt:lpstr>Aptos Display</vt:lpstr>
      <vt:lpstr>Arial</vt:lpstr>
      <vt:lpstr>Calibri</vt:lpstr>
      <vt:lpstr>Calibri Light</vt:lpstr>
      <vt:lpstr>Roboto</vt:lpstr>
      <vt:lpstr>Segoe Script</vt:lpstr>
      <vt:lpstr>Segoe UI</vt:lpstr>
      <vt:lpstr>SlidoInter</vt:lpstr>
      <vt:lpstr>Times New Roman</vt:lpstr>
      <vt:lpstr>Office Theme</vt:lpstr>
      <vt:lpstr>1_Office Theme</vt:lpstr>
      <vt:lpstr>2_Office Theme</vt:lpstr>
      <vt:lpstr>3_Office Theme</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Your Capstone Expectations</vt:lpstr>
      <vt:lpstr>Design Lab - Core Values</vt:lpstr>
      <vt:lpstr>Participation Expectations</vt:lpstr>
      <vt:lpstr>Work Expectations</vt:lpstr>
      <vt:lpstr>Capstone is More TEAM work than GROUP work</vt:lpstr>
      <vt:lpstr>Work Expectations</vt:lpstr>
      <vt:lpstr>Design Lab Communications &amp; Documentation Policies</vt:lpstr>
      <vt:lpstr>Design Lab Communications &amp; Documentation Policies (2/2)</vt:lpstr>
      <vt:lpstr>PowerPoint Presentation</vt:lpstr>
      <vt:lpstr>Accountability Step #1</vt:lpstr>
      <vt:lpstr>25 mins - Ice Breaker</vt:lpstr>
      <vt:lpstr>The Process…</vt:lpstr>
      <vt:lpstr>Ice Breaker  JEC 3232 side </vt:lpstr>
      <vt:lpstr>PowerPoint Presentation</vt:lpstr>
      <vt:lpstr>PowerPoint Presentation</vt:lpstr>
      <vt:lpstr>PowerPoint Presentation</vt:lpstr>
      <vt:lpstr>Capstone Course - Overview</vt:lpstr>
      <vt:lpstr>Capstone Course - Overview</vt:lpstr>
      <vt:lpstr>Key Elements</vt:lpstr>
      <vt:lpstr>Key Elements</vt:lpstr>
      <vt:lpstr>25 min – Staff Introductions &amp; Project Launch</vt:lpstr>
      <vt:lpstr>15 min - Meet with Project Engineer</vt:lpstr>
      <vt:lpstr>10 min - Meet with Chief Engineer</vt:lpstr>
      <vt:lpstr>10 min - Team Standards Agreement Intro</vt:lpstr>
      <vt:lpstr>10 min – Team-Building Retreat</vt:lpstr>
      <vt:lpstr>Team-Building Retreat</vt:lpstr>
      <vt:lpstr>Team-Building Retreat</vt:lpstr>
      <vt:lpstr>5 min – Safety Training Intro</vt:lpstr>
      <vt:lpstr>10 min – Wrap-up</vt:lpstr>
      <vt:lpstr>Wrap-up</vt:lpstr>
      <vt:lpstr>Action Items / Meeting Prep (previously called homework, to be completed BEFORE Meeting 2)</vt:lpstr>
      <vt:lpstr>Day 2 Agenda</vt:lpstr>
      <vt:lpstr>10 min – Design Lab Expectations Horse Race</vt:lpstr>
      <vt:lpstr>Kanna – please implement in FREE Kahoot and show the team</vt:lpstr>
      <vt:lpstr>15 min – Group Ideation Process</vt:lpstr>
      <vt:lpstr>Identifying Team Skills</vt:lpstr>
      <vt:lpstr>15 min - Team Skill Assessment</vt:lpstr>
      <vt:lpstr>15 min – Review Project Description</vt:lpstr>
      <vt:lpstr>Engineering Design Process Progression</vt:lpstr>
      <vt:lpstr>15 min - Customer Needs &amp;  Engineering Requirements Generation</vt:lpstr>
      <vt:lpstr>PowerPoint Presentation</vt:lpstr>
      <vt:lpstr>Generating Ideas for Your Needs</vt:lpstr>
      <vt:lpstr>15 min – Generating Needs &amp; Requirements</vt:lpstr>
      <vt:lpstr>10 mins - Client Meeting 1 Project Kickoff</vt:lpstr>
      <vt:lpstr>10 mins – Communication &amp; Documentation Policies</vt:lpstr>
      <vt:lpstr>Electronic Design Notebook (EDN)</vt:lpstr>
      <vt:lpstr>What Should I Document?</vt:lpstr>
      <vt:lpstr>5 min – Wrap-up</vt:lpstr>
      <vt:lpstr>Wrap-up</vt:lpstr>
      <vt:lpstr>Action Items / Meeting Prep (previously called homework, to be completed BEFORE Meeting 3)</vt:lpstr>
      <vt:lpstr>Day 3 &amp; 4 Activities</vt:lpstr>
      <vt:lpstr>Day 3 Agenda</vt:lpstr>
      <vt:lpstr>Engineering Design Process Progression</vt:lpstr>
      <vt:lpstr>30 min – Meet with CE (Day 3 or 4)</vt:lpstr>
      <vt:lpstr>45 min – Client Meeting #1  Kickoff Meeting</vt:lpstr>
      <vt:lpstr>30 min – Review Prior Presentation (if applicable)</vt:lpstr>
      <vt:lpstr>10 min – Engineering Design Process Horse Race</vt:lpstr>
      <vt:lpstr>Kanna – please implement in FREE Kahoot and show the team</vt:lpstr>
      <vt:lpstr>Empathize with your Client </vt:lpstr>
      <vt:lpstr>45 min – Update Needs &amp; Requirements</vt:lpstr>
      <vt:lpstr>5 min – Wrap-up</vt:lpstr>
      <vt:lpstr>Action Items / Meeting Prep (previously called homework, to be completed BEFORE Meeting 4)</vt:lpstr>
      <vt:lpstr>Day 4 Agenda</vt:lpstr>
      <vt:lpstr>Engineering Design Process Progression</vt:lpstr>
      <vt:lpstr>10 min - Benchmarking</vt:lpstr>
      <vt:lpstr>Benchmarking Examples</vt:lpstr>
      <vt:lpstr>Benchmarking Examples</vt:lpstr>
      <vt:lpstr>Benchmarking - Evaluation</vt:lpstr>
      <vt:lpstr>Benchmarking – Evaluation</vt:lpstr>
      <vt:lpstr>45 min – Client Meeting #1  Kickoff Meeting</vt:lpstr>
      <vt:lpstr>55 min - Project Work </vt:lpstr>
      <vt:lpstr>55 min - Project Work </vt:lpstr>
      <vt:lpstr>Project Work</vt:lpstr>
      <vt:lpstr>30 min – Meet with CE (Day 3 or 4)</vt:lpstr>
      <vt:lpstr>10 min – Wrap-up</vt:lpstr>
      <vt:lpstr>Action Items / Meeting Prep (previously called homework, to be completed BEFORE Meeting 5)</vt:lpstr>
      <vt:lpstr>Day 5 Agenda</vt:lpstr>
      <vt:lpstr>Engineering Design Process Progression</vt:lpstr>
      <vt:lpstr>10 min – Concept Generation Horse Race</vt:lpstr>
      <vt:lpstr>60 min - Concept Generation</vt:lpstr>
      <vt:lpstr>5 min – Create Forum Threads (EDN)</vt:lpstr>
      <vt:lpstr>25 min – Research on Existing Technology</vt:lpstr>
      <vt:lpstr>Wrap-up -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Documentation &amp; EDN Usage Horse Race</vt:lpstr>
      <vt:lpstr>What is Engineering Documentation?</vt:lpstr>
      <vt:lpstr>Why Document?</vt:lpstr>
      <vt:lpstr>Corporate Communication &amp; Documentation  Policies Reminder</vt:lpstr>
      <vt:lpstr>15 min - N&amp;R Reflective Update</vt:lpstr>
      <vt:lpstr>75 min – Project Work</vt:lpstr>
      <vt:lpstr>10 min – Wrap-up</vt:lpstr>
      <vt:lpstr>Action Items / Meeting Prep (previously called homework, to be completed BEFORE Meeting 7)</vt:lpstr>
      <vt:lpstr>Day 7 Agenda</vt:lpstr>
      <vt:lpstr>Engineering Design Process Progression</vt:lpstr>
      <vt:lpstr>15 min – CE Time</vt:lpstr>
      <vt:lpstr>65 min – Concept Selection</vt:lpstr>
      <vt:lpstr>5 min – Wrap-up</vt:lpstr>
      <vt:lpstr>Action Items / Meeting Prep (previously called homework, to be completed BEFORE Meeting 8)</vt:lpstr>
      <vt:lpstr>Day 8 Agenda</vt:lpstr>
      <vt:lpstr>Engineering Design Process Progression</vt:lpstr>
      <vt:lpstr>10 min – Project Planning Horse Race</vt:lpstr>
      <vt:lpstr>Defining Meaningful Tasks</vt:lpstr>
      <vt:lpstr>Defining Meaningful Tasks aka “SMART”</vt:lpstr>
      <vt:lpstr>20 min - ‘Post-It Note’ Project Planning</vt:lpstr>
      <vt:lpstr>‘Post-It Note’ Project Planning Exercise</vt:lpstr>
      <vt:lpstr>10 Min - Reflecting on your New Project Plan</vt:lpstr>
      <vt:lpstr>10 min – Wrap-up</vt:lpstr>
      <vt:lpstr>Wrap-up</vt:lpstr>
      <vt:lpstr>Action Items / Meeting Prep (previously called homework, to be completed BEFORE Meeting 9)</vt:lpstr>
      <vt:lpstr>Day 9 Agenda</vt:lpstr>
      <vt:lpstr>Engineering Design Process Progression</vt:lpstr>
      <vt:lpstr>30 min – Follow Team created Agenda</vt:lpstr>
      <vt:lpstr>10 min – CE reflection on Client Meeting #1</vt:lpstr>
      <vt:lpstr>15 min – PE Review Project Plan</vt:lpstr>
      <vt:lpstr>Action Items / Meeting Prep (previously called homework, to be completed BEFORE Meeting 10)</vt:lpstr>
      <vt:lpstr>Day 10 Agenda</vt:lpstr>
      <vt:lpstr>Engineering Design Process Progression</vt:lpstr>
      <vt:lpstr>20 min – System Design </vt:lpstr>
      <vt:lpstr>System Design Report Intro</vt:lpstr>
      <vt:lpstr>Detailed Individual Design Report Intro</vt:lpstr>
      <vt:lpstr>5 Min – Wrap-up</vt:lpstr>
      <vt:lpstr>All Employee Meetings</vt:lpstr>
      <vt:lpstr>Board of Directors Review is coming up NEXT WEEK</vt:lpstr>
      <vt:lpstr>Engineering Design Process</vt:lpstr>
      <vt:lpstr>95 min – Poster Creation</vt:lpstr>
      <vt:lpstr>Revision History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2024-08-22T13:43:08Z</dcterms:modified>
</cp:coreProperties>
</file>