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22E_B81E38C3.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47"/>
  </p:notesMasterIdLst>
  <p:sldIdLst>
    <p:sldId id="256" r:id="rId5"/>
    <p:sldId id="339" r:id="rId6"/>
    <p:sldId id="415" r:id="rId7"/>
    <p:sldId id="276" r:id="rId8"/>
    <p:sldId id="257" r:id="rId9"/>
    <p:sldId id="490" r:id="rId10"/>
    <p:sldId id="275" r:id="rId11"/>
    <p:sldId id="462" r:id="rId12"/>
    <p:sldId id="463" r:id="rId13"/>
    <p:sldId id="483" r:id="rId14"/>
    <p:sldId id="566" r:id="rId15"/>
    <p:sldId id="629" r:id="rId16"/>
    <p:sldId id="491" r:id="rId17"/>
    <p:sldId id="274" r:id="rId18"/>
    <p:sldId id="464" r:id="rId19"/>
    <p:sldId id="492" r:id="rId20"/>
    <p:sldId id="258" r:id="rId21"/>
    <p:sldId id="400" r:id="rId22"/>
    <p:sldId id="613" r:id="rId23"/>
    <p:sldId id="617" r:id="rId24"/>
    <p:sldId id="265" r:id="rId25"/>
    <p:sldId id="422" r:id="rId26"/>
    <p:sldId id="506" r:id="rId27"/>
    <p:sldId id="547" r:id="rId28"/>
    <p:sldId id="259" r:id="rId29"/>
    <p:sldId id="261" r:id="rId30"/>
    <p:sldId id="260"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614" r:id="rId47"/>
    <p:sldId id="493" r:id="rId48"/>
    <p:sldId id="557" r:id="rId49"/>
    <p:sldId id="473" r:id="rId50"/>
    <p:sldId id="460" r:id="rId51"/>
    <p:sldId id="592" r:id="rId52"/>
    <p:sldId id="289" r:id="rId53"/>
    <p:sldId id="468" r:id="rId54"/>
    <p:sldId id="469" r:id="rId55"/>
    <p:sldId id="471" r:id="rId56"/>
    <p:sldId id="558" r:id="rId57"/>
    <p:sldId id="329" r:id="rId58"/>
    <p:sldId id="330" r:id="rId59"/>
    <p:sldId id="331" r:id="rId60"/>
    <p:sldId id="522" r:id="rId61"/>
    <p:sldId id="536" r:id="rId62"/>
    <p:sldId id="621" r:id="rId63"/>
    <p:sldId id="546" r:id="rId64"/>
    <p:sldId id="287" r:id="rId65"/>
    <p:sldId id="593" r:id="rId66"/>
    <p:sldId id="340" r:id="rId67"/>
    <p:sldId id="288" r:id="rId68"/>
    <p:sldId id="290" r:id="rId69"/>
    <p:sldId id="565" r:id="rId70"/>
    <p:sldId id="615" r:id="rId71"/>
    <p:sldId id="559" r:id="rId72"/>
    <p:sldId id="393" r:id="rId73"/>
    <p:sldId id="616" r:id="rId74"/>
    <p:sldId id="622" r:id="rId75"/>
    <p:sldId id="293" r:id="rId76"/>
    <p:sldId id="594" r:id="rId77"/>
    <p:sldId id="586" r:id="rId78"/>
    <p:sldId id="587" r:id="rId79"/>
    <p:sldId id="588" r:id="rId80"/>
    <p:sldId id="589" r:id="rId81"/>
    <p:sldId id="590" r:id="rId82"/>
    <p:sldId id="394" r:id="rId83"/>
    <p:sldId id="342" r:id="rId84"/>
    <p:sldId id="618" r:id="rId85"/>
    <p:sldId id="601" r:id="rId86"/>
    <p:sldId id="474" r:id="rId87"/>
    <p:sldId id="583" r:id="rId88"/>
    <p:sldId id="623" r:id="rId89"/>
    <p:sldId id="518" r:id="rId90"/>
    <p:sldId id="595" r:id="rId91"/>
    <p:sldId id="579" r:id="rId92"/>
    <p:sldId id="343" r:id="rId93"/>
    <p:sldId id="344" r:id="rId94"/>
    <p:sldId id="580" r:id="rId95"/>
    <p:sldId id="534" r:id="rId96"/>
    <p:sldId id="550" r:id="rId97"/>
    <p:sldId id="551" r:id="rId98"/>
    <p:sldId id="624" r:id="rId99"/>
    <p:sldId id="298" r:id="rId100"/>
    <p:sldId id="596" r:id="rId101"/>
    <p:sldId id="581" r:id="rId102"/>
    <p:sldId id="446" r:id="rId103"/>
    <p:sldId id="447" r:id="rId104"/>
    <p:sldId id="450" r:id="rId105"/>
    <p:sldId id="602" r:id="rId106"/>
    <p:sldId id="603" r:id="rId107"/>
    <p:sldId id="633" r:id="rId108"/>
    <p:sldId id="528" r:id="rId109"/>
    <p:sldId id="625" r:id="rId110"/>
    <p:sldId id="300" r:id="rId111"/>
    <p:sldId id="597" r:id="rId112"/>
    <p:sldId id="382" r:id="rId113"/>
    <p:sldId id="584" r:id="rId114"/>
    <p:sldId id="634" r:id="rId115"/>
    <p:sldId id="529" r:id="rId116"/>
    <p:sldId id="626" r:id="rId117"/>
    <p:sldId id="302" r:id="rId118"/>
    <p:sldId id="598" r:id="rId119"/>
    <p:sldId id="585" r:id="rId120"/>
    <p:sldId id="494" r:id="rId121"/>
    <p:sldId id="404" r:id="rId122"/>
    <p:sldId id="495" r:id="rId123"/>
    <p:sldId id="496" r:id="rId124"/>
    <p:sldId id="486" r:id="rId125"/>
    <p:sldId id="530" r:id="rId126"/>
    <p:sldId id="535" r:id="rId127"/>
    <p:sldId id="627" r:id="rId128"/>
    <p:sldId id="304" r:id="rId129"/>
    <p:sldId id="599" r:id="rId130"/>
    <p:sldId id="395" r:id="rId131"/>
    <p:sldId id="619" r:id="rId132"/>
    <p:sldId id="396" r:id="rId133"/>
    <p:sldId id="628" r:id="rId134"/>
    <p:sldId id="562" r:id="rId135"/>
    <p:sldId id="600" r:id="rId136"/>
    <p:sldId id="564" r:id="rId137"/>
    <p:sldId id="568" r:id="rId138"/>
    <p:sldId id="567" r:id="rId139"/>
    <p:sldId id="620" r:id="rId140"/>
    <p:sldId id="482" r:id="rId141"/>
    <p:sldId id="553" r:id="rId142"/>
    <p:sldId id="378" r:id="rId143"/>
    <p:sldId id="350" r:id="rId144"/>
    <p:sldId id="338" r:id="rId145"/>
    <p:sldId id="352" r:id="rId14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2877" autoAdjust="0"/>
  </p:normalViewPr>
  <p:slideViewPr>
    <p:cSldViewPr>
      <p:cViewPr varScale="1">
        <p:scale>
          <a:sx n="72" d="100"/>
          <a:sy n="72" d="100"/>
        </p:scale>
        <p:origin x="1363" y="67"/>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41506"/>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presProps" Target="pres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293040" cy="818421"/>
      </dsp:txXfrm>
    </dsp:sp>
    <dsp:sp modelId="{75040839-A13D-498C-813C-C0168FF5A893}">
      <dsp:nvSpPr>
        <dsp:cNvPr id="0" name=""/>
        <dsp:cNvSpPr/>
      </dsp:nvSpPr>
      <dsp:spPr>
        <a:xfrm>
          <a:off x="0" y="1026543"/>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293040" cy="818421"/>
      </dsp:txXfrm>
    </dsp:sp>
    <dsp:sp modelId="{E0FC1C27-66E7-4622-9100-EA7E9F1B4C73}">
      <dsp:nvSpPr>
        <dsp:cNvPr id="0" name=""/>
        <dsp:cNvSpPr/>
      </dsp:nvSpPr>
      <dsp:spPr>
        <a:xfrm>
          <a:off x="0" y="2049569"/>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293040" cy="818421"/>
      </dsp:txXfrm>
    </dsp:sp>
    <dsp:sp modelId="{BC7DB535-2CBE-4E2D-89A5-EAFEEC2B8A85}">
      <dsp:nvSpPr>
        <dsp:cNvPr id="0" name=""/>
        <dsp:cNvSpPr/>
      </dsp:nvSpPr>
      <dsp:spPr>
        <a:xfrm>
          <a:off x="0" y="3072596"/>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in terms of technical work, communication skills, documentation, project management and teamwork.</a:t>
          </a:r>
        </a:p>
      </dsp:txBody>
      <dsp:txXfrm>
        <a:off x="917058" y="3072596"/>
        <a:ext cx="4293040"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8/22/2024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43</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66</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67</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88</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98</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99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116</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138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8/22/2024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8/22/2024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8/22/2024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8/22/2024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8/22/2024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8/22/2024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1.xml"/><Relationship Id="rId7" Type="http://schemas.openxmlformats.org/officeDocument/2006/relationships/slide" Target="slide9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6.xml"/><Relationship Id="rId11" Type="http://schemas.openxmlformats.org/officeDocument/2006/relationships/slide" Target="slide131.xml"/><Relationship Id="rId5" Type="http://schemas.openxmlformats.org/officeDocument/2006/relationships/slide" Target="slide72.xml"/><Relationship Id="rId10" Type="http://schemas.openxmlformats.org/officeDocument/2006/relationships/slide" Target="slide125.xml"/><Relationship Id="rId4" Type="http://schemas.openxmlformats.org/officeDocument/2006/relationships/slide" Target="slide61.xml"/><Relationship Id="rId9" Type="http://schemas.openxmlformats.org/officeDocument/2006/relationships/slide" Target="slide1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xml"/><Relationship Id="rId7" Type="http://schemas.openxmlformats.org/officeDocument/2006/relationships/image" Target="../media/image2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xml"/><Relationship Id="rId7" Type="http://schemas.openxmlformats.org/officeDocument/2006/relationships/image" Target="../media/image2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3.xml"/><Relationship Id="rId7" Type="http://schemas.openxmlformats.org/officeDocument/2006/relationships/image" Target="../media/image2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3387497"/>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104</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54316"/>
            <a:ext cx="3625187" cy="57150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dirty="0">
                <a:cs typeface="Calibri"/>
              </a:rPr>
              <a:t>Comparisons and decisions should be based on analysis, metrics, and performance 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3817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a:bodyPr>
          <a:lstStyle/>
          <a:p>
            <a:r>
              <a:rPr lang="en-US" sz="2800" dirty="0"/>
              <a:t>May want some content here to help explain specifically how we’d like this done</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pPr lvl="2"/>
            <a:r>
              <a:rPr lang="en-US" sz="2100" dirty="0"/>
              <a:t>not gut feelings</a:t>
            </a:r>
          </a:p>
          <a:p>
            <a:pPr lvl="2"/>
            <a:r>
              <a:rPr lang="en-US" sz="2100" dirty="0"/>
              <a:t>not 1’s/0’s or +’ / -’s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with TEN minutes to FINALIZE deliverables</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111</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278" y="33974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and  passcode:</a:t>
            </a:r>
            <a:r>
              <a:rPr lang="en-US" sz="2400" b="1" dirty="0">
                <a:highlight>
                  <a:srgbClr val="FFFFFF"/>
                </a:highlight>
                <a:latin typeface="SlidoInter"/>
              </a:rPr>
              <a:t> x7ohye</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121</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1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tar: 10 Points 5">
            <a:extLst>
              <a:ext uri="{FF2B5EF4-FFF2-40B4-BE49-F238E27FC236}">
                <a16:creationId xmlns:a16="http://schemas.microsoft.com/office/drawing/2014/main" id="{4608D842-7A28-4BAC-B292-0A73E3105864}"/>
              </a:ext>
            </a:extLst>
          </p:cNvPr>
          <p:cNvSpPr/>
          <p:nvPr/>
        </p:nvSpPr>
        <p:spPr>
          <a:xfrm>
            <a:off x="7810500" y="47244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32469293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134</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2658737"/>
              </p:ext>
            </p:extLst>
          </p:nvPr>
        </p:nvGraphicFramePr>
        <p:xfrm>
          <a:off x="381000" y="1143000"/>
          <a:ext cx="8382000" cy="465805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to day 6+7 to ideate and finalize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20</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extLst>
              <p:ext uri="{D42A27DB-BD31-4B8C-83A1-F6EECF244321}">
                <p14:modId xmlns:p14="http://schemas.microsoft.com/office/powerpoint/2010/main" val="2713146074"/>
              </p:ext>
            </p:extLst>
          </p:nvPr>
        </p:nvGraphicFramePr>
        <p:xfrm>
          <a:off x="5562600" y="2125266"/>
          <a:ext cx="3429001" cy="3783628"/>
        </p:xfrm>
        <a:graphic>
          <a:graphicData uri="http://schemas.openxmlformats.org/drawingml/2006/table">
            <a:tbl>
              <a:tblPr firstRow="1" firstCol="1" bandRow="1">
                <a:tableStyleId>{5C22544A-7EE6-4342-B048-85BDC9FD1C3A}</a:tableStyleId>
              </a:tblPr>
              <a:tblGrid>
                <a:gridCol w="1777850">
                  <a:extLst>
                    <a:ext uri="{9D8B030D-6E8A-4147-A177-3AD203B41FA5}">
                      <a16:colId xmlns:a16="http://schemas.microsoft.com/office/drawing/2014/main" val="1059800551"/>
                    </a:ext>
                  </a:extLst>
                </a:gridCol>
                <a:gridCol w="919158">
                  <a:extLst>
                    <a:ext uri="{9D8B030D-6E8A-4147-A177-3AD203B41FA5}">
                      <a16:colId xmlns:a16="http://schemas.microsoft.com/office/drawing/2014/main" val="1846217460"/>
                    </a:ext>
                  </a:extLst>
                </a:gridCol>
                <a:gridCol w="731993">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4093293097"/>
              </p:ext>
            </p:extLst>
          </p:nvPr>
        </p:nvGraphicFramePr>
        <p:xfrm>
          <a:off x="185977" y="2057400"/>
          <a:ext cx="5224222"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EFBE1D1-5A25-AB18-3858-93D48B41AF00}"/>
              </a:ext>
            </a:extLst>
          </p:cNvPr>
          <p:cNvSpPr txBox="1"/>
          <p:nvPr/>
        </p:nvSpPr>
        <p:spPr>
          <a:xfrm>
            <a:off x="6705601" y="1355750"/>
            <a:ext cx="2307266" cy="369332"/>
          </a:xfrm>
          <a:prstGeom prst="rect">
            <a:avLst/>
          </a:prstGeom>
          <a:solidFill>
            <a:srgbClr val="92D050"/>
          </a:solidFill>
        </p:spPr>
        <p:txBody>
          <a:bodyPr wrap="square" rtlCol="0">
            <a:spAutoFit/>
          </a:bodyPr>
          <a:lstStyle/>
          <a:p>
            <a:r>
              <a:rPr lang="en-US" dirty="0"/>
              <a:t>UPDATE weighting</a:t>
            </a:r>
          </a:p>
        </p:txBody>
      </p:sp>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link</a:t>
            </a:r>
          </a:p>
        </p:txBody>
      </p:sp>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44</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45</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46</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Generating</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56</a:t>
            </a:fld>
            <a:endParaRPr lang="en-US" sz="1200" dirty="0"/>
          </a:p>
        </p:txBody>
      </p:sp>
      <p:sp>
        <p:nvSpPr>
          <p:cNvPr id="4" name="TextBox 3"/>
          <p:cNvSpPr txBox="1"/>
          <p:nvPr/>
        </p:nvSpPr>
        <p:spPr>
          <a:xfrm>
            <a:off x="2657148" y="5607490"/>
            <a:ext cx="5379719" cy="923330"/>
          </a:xfrm>
          <a:prstGeom prst="rect">
            <a:avLst/>
          </a:prstGeom>
          <a:noFill/>
          <a:ln w="38100">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61</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68</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78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9261530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99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9193</Words>
  <Application>Microsoft Office PowerPoint</Application>
  <PresentationFormat>On-screen Show (4:3)</PresentationFormat>
  <Paragraphs>1483</Paragraphs>
  <Slides>142</Slides>
  <Notes>59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142</vt:i4>
      </vt:variant>
    </vt:vector>
  </HeadingPairs>
  <TitlesOfParts>
    <vt:vector size="157"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Generating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75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PowerPoint Presentation</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2024-08-22T20:38:22Z</dcterms:modified>
</cp:coreProperties>
</file>