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22E_B81E38C3.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51"/>
  </p:notesMasterIdLst>
  <p:sldIdLst>
    <p:sldId id="635" r:id="rId5"/>
    <p:sldId id="383" r:id="rId6"/>
    <p:sldId id="384" r:id="rId7"/>
    <p:sldId id="385"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259" r:id="rId33"/>
    <p:sldId id="261" r:id="rId34"/>
    <p:sldId id="260" r:id="rId35"/>
    <p:sldId id="632" r:id="rId36"/>
    <p:sldId id="631" r:id="rId37"/>
    <p:sldId id="489" r:id="rId38"/>
    <p:sldId id="423" r:id="rId39"/>
    <p:sldId id="424" r:id="rId40"/>
    <p:sldId id="429" r:id="rId41"/>
    <p:sldId id="292" r:id="rId42"/>
    <p:sldId id="487" r:id="rId43"/>
    <p:sldId id="488" r:id="rId44"/>
    <p:sldId id="578" r:id="rId45"/>
    <p:sldId id="521" r:id="rId46"/>
    <p:sldId id="531" r:id="rId47"/>
    <p:sldId id="554" r:id="rId48"/>
    <p:sldId id="264" r:id="rId49"/>
    <p:sldId id="389" r:id="rId50"/>
    <p:sldId id="614" r:id="rId51"/>
    <p:sldId id="493" r:id="rId52"/>
    <p:sldId id="557" r:id="rId53"/>
    <p:sldId id="473" r:id="rId54"/>
    <p:sldId id="460" r:id="rId55"/>
    <p:sldId id="592" r:id="rId56"/>
    <p:sldId id="289" r:id="rId57"/>
    <p:sldId id="468" r:id="rId58"/>
    <p:sldId id="469" r:id="rId59"/>
    <p:sldId id="471" r:id="rId60"/>
    <p:sldId id="558" r:id="rId61"/>
    <p:sldId id="329" r:id="rId62"/>
    <p:sldId id="330" r:id="rId63"/>
    <p:sldId id="331" r:id="rId64"/>
    <p:sldId id="522" r:id="rId65"/>
    <p:sldId id="536" r:id="rId66"/>
    <p:sldId id="621" r:id="rId67"/>
    <p:sldId id="546" r:id="rId68"/>
    <p:sldId id="287" r:id="rId69"/>
    <p:sldId id="593" r:id="rId70"/>
    <p:sldId id="340" r:id="rId71"/>
    <p:sldId id="288" r:id="rId72"/>
    <p:sldId id="290" r:id="rId73"/>
    <p:sldId id="565" r:id="rId74"/>
    <p:sldId id="615" r:id="rId75"/>
    <p:sldId id="559" r:id="rId76"/>
    <p:sldId id="393" r:id="rId77"/>
    <p:sldId id="616" r:id="rId78"/>
    <p:sldId id="622" r:id="rId79"/>
    <p:sldId id="293" r:id="rId80"/>
    <p:sldId id="594" r:id="rId81"/>
    <p:sldId id="586" r:id="rId82"/>
    <p:sldId id="587" r:id="rId83"/>
    <p:sldId id="588" r:id="rId84"/>
    <p:sldId id="589" r:id="rId85"/>
    <p:sldId id="590" r:id="rId86"/>
    <p:sldId id="394" r:id="rId87"/>
    <p:sldId id="342" r:id="rId88"/>
    <p:sldId id="618" r:id="rId89"/>
    <p:sldId id="601" r:id="rId90"/>
    <p:sldId id="474" r:id="rId91"/>
    <p:sldId id="583" r:id="rId92"/>
    <p:sldId id="623" r:id="rId93"/>
    <p:sldId id="518" r:id="rId94"/>
    <p:sldId id="595" r:id="rId95"/>
    <p:sldId id="579" r:id="rId96"/>
    <p:sldId id="343" r:id="rId97"/>
    <p:sldId id="344" r:id="rId98"/>
    <p:sldId id="580" r:id="rId99"/>
    <p:sldId id="534" r:id="rId100"/>
    <p:sldId id="550" r:id="rId101"/>
    <p:sldId id="551" r:id="rId102"/>
    <p:sldId id="624" r:id="rId103"/>
    <p:sldId id="298" r:id="rId104"/>
    <p:sldId id="596" r:id="rId105"/>
    <p:sldId id="581" r:id="rId106"/>
    <p:sldId id="446" r:id="rId107"/>
    <p:sldId id="447" r:id="rId108"/>
    <p:sldId id="450" r:id="rId109"/>
    <p:sldId id="602" r:id="rId110"/>
    <p:sldId id="603" r:id="rId111"/>
    <p:sldId id="633" r:id="rId112"/>
    <p:sldId id="528" r:id="rId113"/>
    <p:sldId id="625" r:id="rId114"/>
    <p:sldId id="300" r:id="rId115"/>
    <p:sldId id="597" r:id="rId116"/>
    <p:sldId id="382" r:id="rId117"/>
    <p:sldId id="584" r:id="rId118"/>
    <p:sldId id="634" r:id="rId119"/>
    <p:sldId id="529" r:id="rId120"/>
    <p:sldId id="626" r:id="rId121"/>
    <p:sldId id="302" r:id="rId122"/>
    <p:sldId id="598" r:id="rId123"/>
    <p:sldId id="585" r:id="rId124"/>
    <p:sldId id="494" r:id="rId125"/>
    <p:sldId id="404" r:id="rId126"/>
    <p:sldId id="495" r:id="rId127"/>
    <p:sldId id="496" r:id="rId128"/>
    <p:sldId id="486" r:id="rId129"/>
    <p:sldId id="530" r:id="rId130"/>
    <p:sldId id="535" r:id="rId131"/>
    <p:sldId id="627" r:id="rId132"/>
    <p:sldId id="304" r:id="rId133"/>
    <p:sldId id="599" r:id="rId134"/>
    <p:sldId id="395" r:id="rId135"/>
    <p:sldId id="619" r:id="rId136"/>
    <p:sldId id="396" r:id="rId137"/>
    <p:sldId id="628" r:id="rId138"/>
    <p:sldId id="562" r:id="rId139"/>
    <p:sldId id="600" r:id="rId140"/>
    <p:sldId id="564" r:id="rId141"/>
    <p:sldId id="568" r:id="rId142"/>
    <p:sldId id="567" r:id="rId143"/>
    <p:sldId id="620" r:id="rId144"/>
    <p:sldId id="482" r:id="rId145"/>
    <p:sldId id="553" r:id="rId146"/>
    <p:sldId id="378" r:id="rId147"/>
    <p:sldId id="350" r:id="rId148"/>
    <p:sldId id="338" r:id="rId149"/>
    <p:sldId id="352" r:id="rId1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92877" autoAdjust="0"/>
  </p:normalViewPr>
  <p:slideViewPr>
    <p:cSldViewPr>
      <p:cViewPr varScale="1">
        <p:scale>
          <a:sx n="103" d="100"/>
          <a:sy n="103" d="100"/>
        </p:scale>
        <p:origin x="1887" y="51"/>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41506"/>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notesMaster" Target="notesMasters/notesMaster1.xml"/><Relationship Id="rId156"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viewProps" Target="view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in terms of technical work, communication skills, documentation, project management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293040" cy="818421"/>
      </dsp:txXfrm>
    </dsp:sp>
    <dsp:sp modelId="{75040839-A13D-498C-813C-C0168FF5A893}">
      <dsp:nvSpPr>
        <dsp:cNvPr id="0" name=""/>
        <dsp:cNvSpPr/>
      </dsp:nvSpPr>
      <dsp:spPr>
        <a:xfrm>
          <a:off x="0" y="1026543"/>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293040" cy="818421"/>
      </dsp:txXfrm>
    </dsp:sp>
    <dsp:sp modelId="{E0FC1C27-66E7-4622-9100-EA7E9F1B4C73}">
      <dsp:nvSpPr>
        <dsp:cNvPr id="0" name=""/>
        <dsp:cNvSpPr/>
      </dsp:nvSpPr>
      <dsp:spPr>
        <a:xfrm>
          <a:off x="0" y="2049569"/>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293040" cy="818421"/>
      </dsp:txXfrm>
    </dsp:sp>
    <dsp:sp modelId="{BC7DB535-2CBE-4E2D-89A5-EAFEEC2B8A85}">
      <dsp:nvSpPr>
        <dsp:cNvPr id="0" name=""/>
        <dsp:cNvSpPr/>
      </dsp:nvSpPr>
      <dsp:spPr>
        <a:xfrm>
          <a:off x="0" y="3072596"/>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in terms of technical work, communication skills, documentation, project management and teamwork.</a:t>
          </a:r>
        </a:p>
      </dsp:txBody>
      <dsp:txXfrm>
        <a:off x="917058" y="3072596"/>
        <a:ext cx="4293040"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8/26/2024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5123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46</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47</a:t>
            </a:fld>
            <a:endParaRPr lang="en-US" dirty="0"/>
          </a:p>
        </p:txBody>
      </p:sp>
    </p:spTree>
    <p:extLst>
      <p:ext uri="{BB962C8B-B14F-4D97-AF65-F5344CB8AC3E}">
        <p14:creationId xmlns:p14="http://schemas.microsoft.com/office/powerpoint/2010/main" val="445010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52</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70</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71</a:t>
            </a:fld>
            <a:endParaRPr lang="en-US" dirty="0"/>
          </a:p>
        </p:txBody>
      </p:sp>
    </p:spTree>
    <p:extLst>
      <p:ext uri="{BB962C8B-B14F-4D97-AF65-F5344CB8AC3E}">
        <p14:creationId xmlns:p14="http://schemas.microsoft.com/office/powerpoint/2010/main" val="673980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92</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102</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120</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134</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142</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8/26/2024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8/26/2024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8/26/2024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8/26/2024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8/26/2024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8/26/2024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8/26/2024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8/26/2024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3.xml"/><Relationship Id="rId7" Type="http://schemas.openxmlformats.org/officeDocument/2006/relationships/image" Target="../media/image2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8.xml"/><Relationship Id="rId7" Type="http://schemas.openxmlformats.org/officeDocument/2006/relationships/image" Target="../media/image2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3.xml"/><Relationship Id="rId7" Type="http://schemas.openxmlformats.org/officeDocument/2006/relationships/image" Target="../media/image2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4.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slide" Target="slide111.xml"/><Relationship Id="rId3" Type="http://schemas.openxmlformats.org/officeDocument/2006/relationships/slide" Target="slide45.xml"/><Relationship Id="rId7" Type="http://schemas.openxmlformats.org/officeDocument/2006/relationships/slide" Target="slide100.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0.xml"/><Relationship Id="rId11" Type="http://schemas.openxmlformats.org/officeDocument/2006/relationships/slide" Target="slide135.xml"/><Relationship Id="rId5" Type="http://schemas.openxmlformats.org/officeDocument/2006/relationships/slide" Target="slide76.xml"/><Relationship Id="rId10" Type="http://schemas.openxmlformats.org/officeDocument/2006/relationships/slide" Target="slide129.xml"/><Relationship Id="rId4" Type="http://schemas.openxmlformats.org/officeDocument/2006/relationships/slide" Target="slide65.xml"/><Relationship Id="rId9" Type="http://schemas.openxmlformats.org/officeDocument/2006/relationships/slide" Target="slide118.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p:cNvGraphicFramePr>
            <a:graphicFrameLocks noGrp="1"/>
          </p:cNvGraphicFramePr>
          <p:nvPr/>
        </p:nvGraphicFramePr>
        <p:xfrm>
          <a:off x="449580" y="1140616"/>
          <a:ext cx="7849079" cy="3468199"/>
        </p:xfrm>
        <a:graphic>
          <a:graphicData uri="http://schemas.openxmlformats.org/drawingml/2006/table">
            <a:tbl>
              <a:tblPr/>
              <a:tblGrid>
                <a:gridCol w="14416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20548">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20548">
                <a:tc>
                  <a:txBody>
                    <a:bodyPr/>
                    <a:lstStyle/>
                    <a:p>
                      <a:pPr algn="l" fontAlgn="ctr"/>
                      <a:r>
                        <a:rPr lang="en-US" sz="1200" b="0" i="0" u="none" strike="noStrike" dirty="0">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Design of a Moveable Crane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8501">
                <a:tc>
                  <a:txBody>
                    <a:bodyPr/>
                    <a:lstStyle/>
                    <a:p>
                      <a:pPr algn="l" fontAlgn="ctr"/>
                      <a:r>
                        <a:rPr lang="en-US" sz="1200" b="0" i="0" u="none" strike="noStrike">
                          <a:solidFill>
                            <a:srgbClr val="000000"/>
                          </a:solidFill>
                          <a:effectLst/>
                          <a:latin typeface="Calibri" panose="020F0502020204030204" pitchFamily="34" charset="0"/>
                        </a:rPr>
                        <a:t>RabbitMotion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Stationary and Mobile Bike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0548">
                <a:tc>
                  <a:txBody>
                    <a:bodyPr/>
                    <a:lstStyle/>
                    <a:p>
                      <a:pPr algn="l" fontAlgn="ctr"/>
                      <a:r>
                        <a:rPr lang="en-US" sz="1200" b="0" i="0" u="none" strike="noStrike">
                          <a:solidFill>
                            <a:srgbClr val="000000"/>
                          </a:solidFill>
                          <a:effectLst/>
                          <a:latin typeface="Calibri" panose="020F0502020204030204" pitchFamily="34" charset="0"/>
                        </a:rPr>
                        <a:t>RPI Sawyer Research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Multiplexer Module for Bioelectrochemical Experiments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err="1">
                          <a:solidFill>
                            <a:schemeClr val="tx1"/>
                          </a:solidFill>
                          <a:effectLst/>
                          <a:latin typeface="Calibri" panose="020F0502020204030204" pitchFamily="34" charset="0"/>
                        </a:rPr>
                        <a:t>Kannathal</a:t>
                      </a:r>
                      <a:r>
                        <a:rPr lang="en-US" sz="1200" b="0" i="0" u="none" strike="noStrike" dirty="0">
                          <a:solidFill>
                            <a:schemeClr val="tx1"/>
                          </a:solidFill>
                          <a:effectLst/>
                          <a:latin typeface="Calibri" panose="020F0502020204030204" pitchFamily="34" charset="0"/>
                        </a:rPr>
                        <a:t>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8501">
                <a:tc>
                  <a:txBody>
                    <a:bodyPr/>
                    <a:lstStyle/>
                    <a:p>
                      <a:pPr algn="l" fontAlgn="ctr"/>
                      <a:r>
                        <a:rPr lang="en-US" sz="1200" b="0" i="0" u="none" strike="noStrike">
                          <a:solidFill>
                            <a:srgbClr val="000000"/>
                          </a:solidFill>
                          <a:effectLst/>
                          <a:latin typeface="Calibri" panose="020F0502020204030204" pitchFamily="34" charset="0"/>
                        </a:rPr>
                        <a:t>Sodexo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Serving Automation for Commons Dining Hall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err="1">
                          <a:solidFill>
                            <a:schemeClr val="tx1"/>
                          </a:solidFill>
                          <a:effectLst/>
                          <a:latin typeface="Calibri" panose="020F0502020204030204" pitchFamily="34" charset="0"/>
                        </a:rPr>
                        <a:t>Kannathal</a:t>
                      </a:r>
                      <a:r>
                        <a:rPr lang="en-US" sz="1200" b="0" i="0" u="none" strike="noStrike" dirty="0">
                          <a:solidFill>
                            <a:schemeClr val="tx1"/>
                          </a:solidFill>
                          <a:effectLst/>
                          <a:latin typeface="Calibri" panose="020F0502020204030204" pitchFamily="34" charset="0"/>
                        </a:rPr>
                        <a:t>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8501">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8501">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8501">
                <a:tc>
                  <a:txBody>
                    <a:bodyPr/>
                    <a:lstStyle/>
                    <a:p>
                      <a:pPr marL="45720" algn="l" fontAlgn="ct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BFDD0B5B-D35C-33F0-F355-6E016A3B2AA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FE6C254-781B-6A20-E40C-E1C4573E18A1}"/>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31B7CA2-677D-AE07-E858-C73A20E9560B}"/>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887C665D-9933-E735-E871-3F5935777C0A}"/>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AB32AE84-13A0-057D-1850-C04315E9BDC9}"/>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70770241-8274-7F7A-9420-1E524259233D}"/>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7C2B93A-9ED3-1A40-8B6C-9CB800CFBA7A}"/>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56AFCA1A-FA63-996D-4514-00E9244BFB0D}"/>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786C5ED-41A7-9722-C851-09FF68D3595C}"/>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65014A8-5606-C1BB-6F93-59B0E319ED01}"/>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E93201A-4C9A-CC75-4835-B38C69F65CCF}"/>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19981FB-4C88-1763-9E6F-74555477555E}"/>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877488C-C081-D44A-410F-A69A0450895B}"/>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DB0D872E-75D3-9832-F66F-E3DA2BD702EC}"/>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C1EC19C9-1119-71FE-5446-6F46B15E066D}"/>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26FFD24D-C990-CA95-96CF-129E90369A6C}"/>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F8D0361-5771-8817-BA43-08D7E2537D95}"/>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0AD015C4-498F-4C9F-12CA-E95F7CDDA108}"/>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B74DD03D-E0E0-57A9-28D0-656CA89100A7}"/>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01110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104</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106</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107</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108</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p:txBody>
          <a:bodyPr/>
          <a:lstStyle/>
          <a:p>
            <a:r>
              <a:rPr lang="en-US" dirty="0"/>
              <a:t>Insert copy of funnel slide (104ish)</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115</a:t>
            </a:fld>
            <a:endParaRPr lang="en-US" dirty="0"/>
          </a:p>
        </p:txBody>
      </p:sp>
    </p:spTree>
    <p:extLst>
      <p:ext uri="{BB962C8B-B14F-4D97-AF65-F5344CB8AC3E}">
        <p14:creationId xmlns:p14="http://schemas.microsoft.com/office/powerpoint/2010/main" val="23741320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121</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125</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1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tar: 10 Points 5">
            <a:extLst>
              <a:ext uri="{FF2B5EF4-FFF2-40B4-BE49-F238E27FC236}">
                <a16:creationId xmlns:a16="http://schemas.microsoft.com/office/drawing/2014/main" id="{4608D842-7A28-4BAC-B292-0A73E3105864}"/>
              </a:ext>
            </a:extLst>
          </p:cNvPr>
          <p:cNvSpPr/>
          <p:nvPr/>
        </p:nvSpPr>
        <p:spPr>
          <a:xfrm>
            <a:off x="7810500" y="47244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32469293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138</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139</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4" name="Content Placeholder 13" descr="A screenshot of a chart&#10;&#10;Description automatically generated">
            <a:extLst>
              <a:ext uri="{FF2B5EF4-FFF2-40B4-BE49-F238E27FC236}">
                <a16:creationId xmlns:a16="http://schemas.microsoft.com/office/drawing/2014/main" id="{3A61882B-98DE-23FB-1951-91353174D0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2097749"/>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145</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9067780"/>
              </p:ext>
            </p:extLst>
          </p:nvPr>
        </p:nvGraphicFramePr>
        <p:xfrm>
          <a:off x="381000" y="1143000"/>
          <a:ext cx="8382000" cy="465805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146</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0278" y="33974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and  passcode:</a:t>
            </a:r>
            <a:r>
              <a:rPr lang="en-US" sz="2400" b="1" dirty="0">
                <a:highlight>
                  <a:srgbClr val="FFFFFF"/>
                </a:highlight>
                <a:latin typeface="SlidoInter"/>
              </a:rPr>
              <a:t> x7ohye</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4" name="Content Placeholder 3">
            <a:extLst>
              <a:ext uri="{FF2B5EF4-FFF2-40B4-BE49-F238E27FC236}">
                <a16:creationId xmlns:a16="http://schemas.microsoft.com/office/drawing/2014/main" id="{2BE8B02A-8763-B960-61B4-D6A640D22085}"/>
              </a:ext>
            </a:extLst>
          </p:cNvPr>
          <p:cNvGraphicFramePr>
            <a:graphicFrameLocks noGrp="1"/>
          </p:cNvGraphicFramePr>
          <p:nvPr>
            <p:ph idx="1"/>
            <p:extLst>
              <p:ext uri="{D42A27DB-BD31-4B8C-83A1-F6EECF244321}">
                <p14:modId xmlns:p14="http://schemas.microsoft.com/office/powerpoint/2010/main" val="2713146074"/>
              </p:ext>
            </p:extLst>
          </p:nvPr>
        </p:nvGraphicFramePr>
        <p:xfrm>
          <a:off x="5562600" y="2125266"/>
          <a:ext cx="3429001" cy="3783628"/>
        </p:xfrm>
        <a:graphic>
          <a:graphicData uri="http://schemas.openxmlformats.org/drawingml/2006/table">
            <a:tbl>
              <a:tblPr firstRow="1" firstCol="1" bandRow="1">
                <a:tableStyleId>{5C22544A-7EE6-4342-B048-85BDC9FD1C3A}</a:tableStyleId>
              </a:tblPr>
              <a:tblGrid>
                <a:gridCol w="1777850">
                  <a:extLst>
                    <a:ext uri="{9D8B030D-6E8A-4147-A177-3AD203B41FA5}">
                      <a16:colId xmlns:a16="http://schemas.microsoft.com/office/drawing/2014/main" val="1059800551"/>
                    </a:ext>
                  </a:extLst>
                </a:gridCol>
                <a:gridCol w="919158">
                  <a:extLst>
                    <a:ext uri="{9D8B030D-6E8A-4147-A177-3AD203B41FA5}">
                      <a16:colId xmlns:a16="http://schemas.microsoft.com/office/drawing/2014/main" val="1846217460"/>
                    </a:ext>
                  </a:extLst>
                </a:gridCol>
                <a:gridCol w="731993">
                  <a:extLst>
                    <a:ext uri="{9D8B030D-6E8A-4147-A177-3AD203B41FA5}">
                      <a16:colId xmlns:a16="http://schemas.microsoft.com/office/drawing/2014/main" val="2738091674"/>
                    </a:ext>
                  </a:extLst>
                </a:gridCol>
              </a:tblGrid>
              <a:tr h="466724">
                <a:tc>
                  <a:txBody>
                    <a:bodyPr/>
                    <a:lstStyle/>
                    <a:p>
                      <a:pPr marL="0" marR="0" algn="ctr">
                        <a:spcBef>
                          <a:spcPts val="0"/>
                        </a:spcBef>
                        <a:spcAft>
                          <a:spcPts val="0"/>
                        </a:spcAft>
                      </a:pPr>
                      <a:r>
                        <a:rPr lang="en-US" sz="900" dirty="0">
                          <a:solidFill>
                            <a:schemeClr val="bg1"/>
                          </a:solidFill>
                          <a:effectLst/>
                        </a:rPr>
                        <a:t>Deliverables</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Level of Assessment</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 of Final Grade</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669386893"/>
                  </a:ext>
                </a:extLst>
              </a:tr>
              <a:tr h="183329">
                <a:tc>
                  <a:txBody>
                    <a:bodyPr/>
                    <a:lstStyle/>
                    <a:p>
                      <a:pPr marL="0" marR="0">
                        <a:spcBef>
                          <a:spcPts val="0"/>
                        </a:spcBef>
                        <a:spcAft>
                          <a:spcPts val="0"/>
                        </a:spcAft>
                      </a:pPr>
                      <a:r>
                        <a:rPr lang="en-US" sz="900" dirty="0">
                          <a:solidFill>
                            <a:schemeClr val="bg1"/>
                          </a:solidFill>
                          <a:effectLst/>
                        </a:rPr>
                        <a:t>Technical Progress #1</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69617809"/>
                  </a:ext>
                </a:extLst>
              </a:tr>
              <a:tr h="183329">
                <a:tc>
                  <a:txBody>
                    <a:bodyPr/>
                    <a:lstStyle/>
                    <a:p>
                      <a:pPr marL="0" marR="0">
                        <a:spcBef>
                          <a:spcPts val="0"/>
                        </a:spcBef>
                        <a:spcAft>
                          <a:spcPts val="0"/>
                        </a:spcAft>
                      </a:pPr>
                      <a:r>
                        <a:rPr lang="en-US" sz="900">
                          <a:solidFill>
                            <a:schemeClr val="bg1"/>
                          </a:solidFill>
                          <a:effectLst/>
                        </a:rPr>
                        <a:t>Project Statement and Objectives</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728103288"/>
                  </a:ext>
                </a:extLst>
              </a:tr>
              <a:tr h="183329">
                <a:tc>
                  <a:txBody>
                    <a:bodyPr/>
                    <a:lstStyle/>
                    <a:p>
                      <a:pPr marL="0" marR="0">
                        <a:spcBef>
                          <a:spcPts val="0"/>
                        </a:spcBef>
                        <a:spcAft>
                          <a:spcPts val="0"/>
                        </a:spcAft>
                      </a:pPr>
                      <a:r>
                        <a:rPr lang="en-US" sz="900" dirty="0">
                          <a:solidFill>
                            <a:schemeClr val="bg1"/>
                          </a:solidFill>
                          <a:effectLst/>
                        </a:rPr>
                        <a:t>Technical Memo</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384519016"/>
                  </a:ext>
                </a:extLst>
              </a:tr>
              <a:tr h="183329">
                <a:tc rowSpan="2">
                  <a:txBody>
                    <a:bodyPr/>
                    <a:lstStyle/>
                    <a:p>
                      <a:pPr marL="0" marR="0">
                        <a:spcBef>
                          <a:spcPts val="0"/>
                        </a:spcBef>
                        <a:spcAft>
                          <a:spcPts val="0"/>
                        </a:spcAft>
                      </a:pPr>
                      <a:r>
                        <a:rPr lang="en-US" sz="900" dirty="0">
                          <a:solidFill>
                            <a:schemeClr val="tx1"/>
                          </a:solidFill>
                          <a:effectLst/>
                        </a:rPr>
                        <a:t>Board of Director Review - PPT Oral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1556033858"/>
                  </a:ext>
                </a:extLst>
              </a:tr>
              <a:tr h="183329">
                <a:tc vMerge="1">
                  <a:txBody>
                    <a:bodyPr/>
                    <a:lstStyle/>
                    <a:p>
                      <a:endParaRPr lang="en-US"/>
                    </a:p>
                  </a:txBody>
                  <a:tcP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532336419"/>
                  </a:ext>
                </a:extLst>
              </a:tr>
              <a:tr h="366657">
                <a:tc>
                  <a:txBody>
                    <a:bodyPr/>
                    <a:lstStyle/>
                    <a:p>
                      <a:pPr marL="0" marR="0">
                        <a:spcBef>
                          <a:spcPts val="0"/>
                        </a:spcBef>
                        <a:spcAft>
                          <a:spcPts val="0"/>
                        </a:spcAft>
                      </a:pPr>
                      <a:r>
                        <a:rPr lang="en-US" sz="900" dirty="0">
                          <a:solidFill>
                            <a:schemeClr val="bg1"/>
                          </a:solidFill>
                          <a:effectLst/>
                        </a:rPr>
                        <a:t>Technical Progress and Project Mgmt. #2</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062077237"/>
                  </a:ext>
                </a:extLst>
              </a:tr>
              <a:tr h="183329">
                <a:tc>
                  <a:txBody>
                    <a:bodyPr/>
                    <a:lstStyle/>
                    <a:p>
                      <a:pPr marL="0" marR="0">
                        <a:spcBef>
                          <a:spcPts val="0"/>
                        </a:spcBef>
                        <a:spcAft>
                          <a:spcPts val="0"/>
                        </a:spcAft>
                      </a:pPr>
                      <a:r>
                        <a:rPr lang="en-US" sz="900">
                          <a:solidFill>
                            <a:schemeClr val="bg1"/>
                          </a:solidFill>
                          <a:effectLst/>
                        </a:rPr>
                        <a:t>Client Meeting #2</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751482681"/>
                  </a:ext>
                </a:extLst>
              </a:tr>
              <a:tr h="183329">
                <a:tc>
                  <a:txBody>
                    <a:bodyPr/>
                    <a:lstStyle/>
                    <a:p>
                      <a:pPr marL="0" marR="0">
                        <a:spcBef>
                          <a:spcPts val="0"/>
                        </a:spcBef>
                        <a:spcAft>
                          <a:spcPts val="0"/>
                        </a:spcAft>
                      </a:pPr>
                      <a:r>
                        <a:rPr lang="en-US" sz="900" dirty="0">
                          <a:solidFill>
                            <a:schemeClr val="bg1"/>
                          </a:solidFill>
                          <a:effectLst/>
                        </a:rPr>
                        <a:t>Client Meeting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887581802"/>
                  </a:ext>
                </a:extLst>
              </a:tr>
              <a:tr h="366657">
                <a:tc>
                  <a:txBody>
                    <a:bodyPr/>
                    <a:lstStyle/>
                    <a:p>
                      <a:pPr marL="0" marR="0">
                        <a:spcBef>
                          <a:spcPts val="0"/>
                        </a:spcBef>
                        <a:spcAft>
                          <a:spcPts val="0"/>
                        </a:spcAft>
                      </a:pPr>
                      <a:r>
                        <a:rPr lang="en-US" sz="900" dirty="0">
                          <a:solidFill>
                            <a:schemeClr val="bg1"/>
                          </a:solidFill>
                          <a:effectLst/>
                        </a:rPr>
                        <a:t>Technical Progress and Project Mgmt.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897231828"/>
                  </a:ext>
                </a:extLst>
              </a:tr>
              <a:tr h="183329">
                <a:tc>
                  <a:txBody>
                    <a:bodyPr/>
                    <a:lstStyle/>
                    <a:p>
                      <a:pPr marL="0" marR="0">
                        <a:spcBef>
                          <a:spcPts val="0"/>
                        </a:spcBef>
                        <a:spcAft>
                          <a:spcPts val="0"/>
                        </a:spcAft>
                      </a:pPr>
                      <a:r>
                        <a:rPr lang="en-US" sz="900" dirty="0">
                          <a:solidFill>
                            <a:schemeClr val="tx1"/>
                          </a:solidFill>
                          <a:effectLst/>
                        </a:rPr>
                        <a:t>Final Design Report</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944461950"/>
                  </a:ext>
                </a:extLst>
              </a:tr>
              <a:tr h="183329">
                <a:tc>
                  <a:txBody>
                    <a:bodyPr/>
                    <a:lstStyle/>
                    <a:p>
                      <a:pPr marL="0" marR="0">
                        <a:spcBef>
                          <a:spcPts val="0"/>
                        </a:spcBef>
                        <a:spcAft>
                          <a:spcPts val="0"/>
                        </a:spcAft>
                      </a:pPr>
                      <a:r>
                        <a:rPr lang="en-US" sz="900" dirty="0">
                          <a:solidFill>
                            <a:schemeClr val="bg1"/>
                          </a:solidFill>
                          <a:effectLst/>
                        </a:rPr>
                        <a:t>Final Poster</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5504175"/>
                  </a:ext>
                </a:extLst>
              </a:tr>
              <a:tr h="366657">
                <a:tc>
                  <a:txBody>
                    <a:bodyPr/>
                    <a:lstStyle/>
                    <a:p>
                      <a:pPr marL="0" marR="0">
                        <a:spcBef>
                          <a:spcPts val="0"/>
                        </a:spcBef>
                        <a:spcAft>
                          <a:spcPts val="0"/>
                        </a:spcAft>
                      </a:pPr>
                      <a:r>
                        <a:rPr lang="en-US" sz="900" dirty="0">
                          <a:solidFill>
                            <a:schemeClr val="bg1"/>
                          </a:solidFill>
                          <a:effectLst/>
                        </a:rPr>
                        <a:t>Technical Progress and Project Mgmt. #4</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997938729"/>
                  </a:ext>
                </a:extLst>
              </a:tr>
              <a:tr h="183329">
                <a:tc>
                  <a:txBody>
                    <a:bodyPr/>
                    <a:lstStyle/>
                    <a:p>
                      <a:pPr marL="0" marR="0">
                        <a:spcBef>
                          <a:spcPts val="0"/>
                        </a:spcBef>
                        <a:spcAft>
                          <a:spcPts val="0"/>
                        </a:spcAft>
                      </a:pPr>
                      <a:r>
                        <a:rPr lang="en-US" sz="900" dirty="0">
                          <a:solidFill>
                            <a:schemeClr val="tx1"/>
                          </a:solidFill>
                          <a:effectLst/>
                        </a:rPr>
                        <a:t>Final Design Review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dirty="0">
                          <a:solidFill>
                            <a:schemeClr val="tx1"/>
                          </a:solidFill>
                          <a:effectLst/>
                        </a:rPr>
                        <a:t>Team</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027665591"/>
                  </a:ext>
                </a:extLst>
              </a:tr>
              <a:tr h="201661">
                <a:tc>
                  <a:txBody>
                    <a:bodyPr/>
                    <a:lstStyle/>
                    <a:p>
                      <a:endParaRPr lang="en-US" sz="900" dirty="0">
                        <a:solidFill>
                          <a:schemeClr val="bg1"/>
                        </a:solidFill>
                        <a:effectLst/>
                        <a:latin typeface="Calibri" panose="020F0502020204030204" pitchFamily="34" charset="0"/>
                        <a:cs typeface="Latha" panose="020B0604020202020204" pitchFamily="34" charset="0"/>
                      </a:endParaRPr>
                    </a:p>
                  </a:txBody>
                  <a:tcPr marL="51435" marR="51435" marT="0" marB="0" anchor="b"/>
                </a:tc>
                <a:tc>
                  <a:txBody>
                    <a:bodyPr/>
                    <a:lstStyle/>
                    <a:p>
                      <a:pPr marL="0" marR="0">
                        <a:spcBef>
                          <a:spcPts val="0"/>
                        </a:spcBef>
                        <a:spcAft>
                          <a:spcPts val="0"/>
                        </a:spcAft>
                      </a:pPr>
                      <a:r>
                        <a:rPr lang="en-US" sz="900">
                          <a:solidFill>
                            <a:schemeClr val="tx1"/>
                          </a:solidFill>
                          <a:effectLst/>
                        </a:rPr>
                        <a:t>Total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100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b"/>
                </a:tc>
                <a:extLst>
                  <a:ext uri="{0D108BD9-81ED-4DB2-BD59-A6C34878D82A}">
                    <a16:rowId xmlns:a16="http://schemas.microsoft.com/office/drawing/2014/main" val="3906388219"/>
                  </a:ext>
                </a:extLst>
              </a:tr>
            </a:tbl>
          </a:graphicData>
        </a:graphic>
      </p:graphicFrame>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4093293097"/>
              </p:ext>
            </p:extLst>
          </p:nvPr>
        </p:nvGraphicFramePr>
        <p:xfrm>
          <a:off x="185977" y="2057400"/>
          <a:ext cx="5224222"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EFBE1D1-5A25-AB18-3858-93D48B41AF00}"/>
              </a:ext>
            </a:extLst>
          </p:cNvPr>
          <p:cNvSpPr txBox="1"/>
          <p:nvPr/>
        </p:nvSpPr>
        <p:spPr>
          <a:xfrm>
            <a:off x="6705601" y="1355750"/>
            <a:ext cx="2307266" cy="369332"/>
          </a:xfrm>
          <a:prstGeom prst="rect">
            <a:avLst/>
          </a:prstGeom>
          <a:solidFill>
            <a:srgbClr val="92D050"/>
          </a:solidFill>
        </p:spPr>
        <p:txBody>
          <a:bodyPr wrap="square" rtlCol="0">
            <a:spAutoFit/>
          </a:bodyPr>
          <a:lstStyle/>
          <a:p>
            <a:r>
              <a:rPr lang="en-US" dirty="0"/>
              <a:t>UPDATE weighting</a:t>
            </a:r>
          </a:p>
        </p:txBody>
      </p:sp>
    </p:spTree>
    <p:extLst>
      <p:ext uri="{BB962C8B-B14F-4D97-AF65-F5344CB8AC3E}">
        <p14:creationId xmlns:p14="http://schemas.microsoft.com/office/powerpoint/2010/main" val="3900624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Team Standards Agreement Intro</a:t>
            </a:r>
          </a:p>
        </p:txBody>
      </p:sp>
      <p:sp>
        <p:nvSpPr>
          <p:cNvPr id="3" name="Content Placeholder 2"/>
          <p:cNvSpPr>
            <a:spLocks noGrp="1"/>
          </p:cNvSpPr>
          <p:nvPr>
            <p:ph idx="1"/>
          </p:nvPr>
        </p:nvSpPr>
        <p:spPr>
          <a:xfrm>
            <a:off x="628650" y="1447800"/>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37</a:t>
            </a:fld>
            <a:endParaRPr lang="en-US" sz="1200" dirty="0"/>
          </a:p>
        </p:txBody>
      </p:sp>
      <p:sp>
        <p:nvSpPr>
          <p:cNvPr id="4" name="TextBox 3"/>
          <p:cNvSpPr txBox="1"/>
          <p:nvPr/>
        </p:nvSpPr>
        <p:spPr>
          <a:xfrm>
            <a:off x="1219200" y="5912714"/>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42</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43</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are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515272"/>
            <a:ext cx="2743200" cy="2057400"/>
          </a:xfrm>
          <a:prstGeom prst="rect">
            <a:avLst/>
          </a:prstGeom>
        </p:spPr>
      </p:pic>
      <p:sp>
        <p:nvSpPr>
          <p:cNvPr id="7" name="Callout: Bent Line 6">
            <a:extLst>
              <a:ext uri="{FF2B5EF4-FFF2-40B4-BE49-F238E27FC236}">
                <a16:creationId xmlns:a16="http://schemas.microsoft.com/office/drawing/2014/main" id="{973FD3E1-8CEA-494E-8A0F-F7F0561EE2AA}"/>
              </a:ext>
            </a:extLst>
          </p:cNvPr>
          <p:cNvSpPr/>
          <p:nvPr/>
        </p:nvSpPr>
        <p:spPr>
          <a:xfrm>
            <a:off x="7296150" y="136524"/>
            <a:ext cx="2438400" cy="60960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Kanna – please see next slide</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47</a:t>
            </a:fld>
            <a:endParaRPr lang="en-US" sz="1200" dirty="0"/>
          </a:p>
        </p:txBody>
      </p:sp>
    </p:spTree>
    <p:extLst>
      <p:ext uri="{BB962C8B-B14F-4D97-AF65-F5344CB8AC3E}">
        <p14:creationId xmlns:p14="http://schemas.microsoft.com/office/powerpoint/2010/main" val="24943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48</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49</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50</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51</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379735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54</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Generating</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95449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58</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59</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60</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64</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65</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35784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72</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3170099"/>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 </a:t>
            </a:r>
          </a:p>
          <a:p>
            <a:r>
              <a:rPr lang="en-US" sz="4000" b="1" dirty="0">
                <a:solidFill>
                  <a:srgbClr val="FF0000"/>
                </a:solidFill>
              </a:rPr>
              <a:t>Day 4</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chart&#10;&#10;Description automatically generated">
            <a:extLst>
              <a:ext uri="{FF2B5EF4-FFF2-40B4-BE49-F238E27FC236}">
                <a16:creationId xmlns:a16="http://schemas.microsoft.com/office/drawing/2014/main" id="{33173430-E2AF-9BD4-82FC-707B837664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6910" y="1643341"/>
            <a:ext cx="7410179" cy="4466526"/>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9623</Words>
  <Application>Microsoft Office PowerPoint</Application>
  <PresentationFormat>On-screen Show (4:3)</PresentationFormat>
  <Paragraphs>1705</Paragraphs>
  <Slides>146</Slides>
  <Notes>63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146</vt:i4>
      </vt:variant>
    </vt:vector>
  </HeadingPairs>
  <TitlesOfParts>
    <vt:vector size="161" baseType="lpstr">
      <vt:lpstr>SlidoInter</vt:lpstr>
      <vt:lpstr>Algerian</vt:lpstr>
      <vt:lpstr>Aptos</vt:lpstr>
      <vt:lpstr>Aptos Display</vt:lpstr>
      <vt:lpstr>Arial</vt:lpstr>
      <vt:lpstr>Calibri</vt:lpstr>
      <vt:lpstr>Calibri Light</vt:lpstr>
      <vt:lpstr>Roboto</vt:lpstr>
      <vt:lpstr>Segoe Script</vt:lpstr>
      <vt:lpstr>Segoe UI</vt:lpstr>
      <vt:lpstr>Times New Roman</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PowerPoint Presentation</vt:lpstr>
      <vt:lpstr>PowerPoint Presentation</vt:lpstr>
      <vt:lpstr>PowerPoint Presentation</vt:lpstr>
      <vt:lpstr>Capstone Course - Overview</vt:lpstr>
      <vt:lpstr>Key Elements</vt:lpstr>
      <vt:lpstr>25 min – Staff Introductions &amp; Project Launch</vt:lpstr>
      <vt:lpstr>15 min - Meet with Project Engineer</vt:lpstr>
      <vt:lpstr>10 min - Meet with Chief Engineer</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Day 2 Agenda</vt:lpstr>
      <vt:lpstr>10 min – Design Lab Expectations Horse Race</vt:lpstr>
      <vt:lpstr>Kanna – please implement in FREE Kahoot and show the team</vt:lpstr>
      <vt:lpstr>15 min – Group Ideation Process</vt:lpstr>
      <vt:lpstr>Identifying Team Skills</vt:lpstr>
      <vt:lpstr>15 min - Team Skill Assessment</vt:lpstr>
      <vt:lpstr>15 min – Review Project Description</vt:lpstr>
      <vt:lpstr>Engineering Design Process Progression</vt:lpstr>
      <vt:lpstr>15 min - Customer Needs &amp;  Engineering Requirements Generation</vt:lpstr>
      <vt:lpstr>PowerPoint Presentation</vt:lpstr>
      <vt:lpstr>Generating Ideas for Your Needs</vt:lpstr>
      <vt:lpstr>15 min – Generating Needs &amp; Requirements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Kanna – please implement in FREE Kahoot and show the team</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2024-08-26T14:49:01Z</dcterms:modified>
</cp:coreProperties>
</file>