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modernComment_22E_B81E38C3.xml" ContentType="application/vnd.ms-powerpoint.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 id="2147483684" r:id="rId4"/>
  </p:sldMasterIdLst>
  <p:notesMasterIdLst>
    <p:notesMasterId r:id="rId152"/>
  </p:notesMasterIdLst>
  <p:sldIdLst>
    <p:sldId id="383" r:id="rId5"/>
    <p:sldId id="384" r:id="rId6"/>
    <p:sldId id="385" r:id="rId7"/>
    <p:sldId id="256" r:id="rId8"/>
    <p:sldId id="339" r:id="rId9"/>
    <p:sldId id="415" r:id="rId10"/>
    <p:sldId id="276" r:id="rId11"/>
    <p:sldId id="257" r:id="rId12"/>
    <p:sldId id="490" r:id="rId13"/>
    <p:sldId id="275" r:id="rId14"/>
    <p:sldId id="462" r:id="rId15"/>
    <p:sldId id="463" r:id="rId16"/>
    <p:sldId id="483" r:id="rId17"/>
    <p:sldId id="566" r:id="rId18"/>
    <p:sldId id="629" r:id="rId19"/>
    <p:sldId id="491" r:id="rId20"/>
    <p:sldId id="274" r:id="rId21"/>
    <p:sldId id="464" r:id="rId22"/>
    <p:sldId id="492" r:id="rId23"/>
    <p:sldId id="258" r:id="rId24"/>
    <p:sldId id="400" r:id="rId25"/>
    <p:sldId id="613" r:id="rId26"/>
    <p:sldId id="617" r:id="rId27"/>
    <p:sldId id="265" r:id="rId28"/>
    <p:sldId id="422" r:id="rId29"/>
    <p:sldId id="506" r:id="rId30"/>
    <p:sldId id="547" r:id="rId31"/>
    <p:sldId id="632" r:id="rId32"/>
    <p:sldId id="631" r:id="rId33"/>
    <p:sldId id="489" r:id="rId34"/>
    <p:sldId id="423" r:id="rId35"/>
    <p:sldId id="424" r:id="rId36"/>
    <p:sldId id="429" r:id="rId37"/>
    <p:sldId id="292" r:id="rId38"/>
    <p:sldId id="487" r:id="rId39"/>
    <p:sldId id="488" r:id="rId40"/>
    <p:sldId id="578" r:id="rId41"/>
    <p:sldId id="521" r:id="rId42"/>
    <p:sldId id="531" r:id="rId43"/>
    <p:sldId id="554" r:id="rId44"/>
    <p:sldId id="264" r:id="rId45"/>
    <p:sldId id="389" r:id="rId46"/>
    <p:sldId id="493" r:id="rId47"/>
    <p:sldId id="557" r:id="rId48"/>
    <p:sldId id="473" r:id="rId49"/>
    <p:sldId id="592" r:id="rId50"/>
    <p:sldId id="289" r:id="rId51"/>
    <p:sldId id="641" r:id="rId52"/>
    <p:sldId id="640" r:id="rId53"/>
    <p:sldId id="468" r:id="rId54"/>
    <p:sldId id="469" r:id="rId55"/>
    <p:sldId id="636" r:id="rId56"/>
    <p:sldId id="637" r:id="rId57"/>
    <p:sldId id="638" r:id="rId58"/>
    <p:sldId id="639" r:id="rId59"/>
    <p:sldId id="460" r:id="rId60"/>
    <p:sldId id="471" r:id="rId61"/>
    <p:sldId id="558" r:id="rId62"/>
    <p:sldId id="329" r:id="rId63"/>
    <p:sldId id="330" r:id="rId64"/>
    <p:sldId id="331" r:id="rId65"/>
    <p:sldId id="522" r:id="rId66"/>
    <p:sldId id="536" r:id="rId67"/>
    <p:sldId id="621" r:id="rId68"/>
    <p:sldId id="546" r:id="rId69"/>
    <p:sldId id="287" r:id="rId70"/>
    <p:sldId id="593" r:id="rId71"/>
    <p:sldId id="340" r:id="rId72"/>
    <p:sldId id="288" r:id="rId73"/>
    <p:sldId id="290" r:id="rId74"/>
    <p:sldId id="565" r:id="rId75"/>
    <p:sldId id="615" r:id="rId76"/>
    <p:sldId id="559" r:id="rId77"/>
    <p:sldId id="393" r:id="rId78"/>
    <p:sldId id="616" r:id="rId79"/>
    <p:sldId id="622" r:id="rId80"/>
    <p:sldId id="293" r:id="rId81"/>
    <p:sldId id="594" r:id="rId82"/>
    <p:sldId id="586" r:id="rId83"/>
    <p:sldId id="587" r:id="rId84"/>
    <p:sldId id="588" r:id="rId85"/>
    <p:sldId id="589" r:id="rId86"/>
    <p:sldId id="590" r:id="rId87"/>
    <p:sldId id="394" r:id="rId88"/>
    <p:sldId id="342" r:id="rId89"/>
    <p:sldId id="618" r:id="rId90"/>
    <p:sldId id="601" r:id="rId91"/>
    <p:sldId id="474" r:id="rId92"/>
    <p:sldId id="583" r:id="rId93"/>
    <p:sldId id="623" r:id="rId94"/>
    <p:sldId id="518" r:id="rId95"/>
    <p:sldId id="595" r:id="rId96"/>
    <p:sldId id="579" r:id="rId97"/>
    <p:sldId id="343" r:id="rId98"/>
    <p:sldId id="344" r:id="rId99"/>
    <p:sldId id="580" r:id="rId100"/>
    <p:sldId id="534" r:id="rId101"/>
    <p:sldId id="550" r:id="rId102"/>
    <p:sldId id="551" r:id="rId103"/>
    <p:sldId id="624" r:id="rId104"/>
    <p:sldId id="298" r:id="rId105"/>
    <p:sldId id="596" r:id="rId106"/>
    <p:sldId id="581" r:id="rId107"/>
    <p:sldId id="446" r:id="rId108"/>
    <p:sldId id="447" r:id="rId109"/>
    <p:sldId id="450" r:id="rId110"/>
    <p:sldId id="602" r:id="rId111"/>
    <p:sldId id="603" r:id="rId112"/>
    <p:sldId id="633" r:id="rId113"/>
    <p:sldId id="528" r:id="rId114"/>
    <p:sldId id="625" r:id="rId115"/>
    <p:sldId id="300" r:id="rId116"/>
    <p:sldId id="597" r:id="rId117"/>
    <p:sldId id="382" r:id="rId118"/>
    <p:sldId id="584" r:id="rId119"/>
    <p:sldId id="634" r:id="rId120"/>
    <p:sldId id="529" r:id="rId121"/>
    <p:sldId id="626" r:id="rId122"/>
    <p:sldId id="302" r:id="rId123"/>
    <p:sldId id="598" r:id="rId124"/>
    <p:sldId id="585" r:id="rId125"/>
    <p:sldId id="494" r:id="rId126"/>
    <p:sldId id="404" r:id="rId127"/>
    <p:sldId id="495" r:id="rId128"/>
    <p:sldId id="496" r:id="rId129"/>
    <p:sldId id="486" r:id="rId130"/>
    <p:sldId id="530" r:id="rId131"/>
    <p:sldId id="535" r:id="rId132"/>
    <p:sldId id="627" r:id="rId133"/>
    <p:sldId id="304" r:id="rId134"/>
    <p:sldId id="599" r:id="rId135"/>
    <p:sldId id="395" r:id="rId136"/>
    <p:sldId id="619" r:id="rId137"/>
    <p:sldId id="396" r:id="rId138"/>
    <p:sldId id="628" r:id="rId139"/>
    <p:sldId id="562" r:id="rId140"/>
    <p:sldId id="600" r:id="rId141"/>
    <p:sldId id="564" r:id="rId142"/>
    <p:sldId id="568" r:id="rId143"/>
    <p:sldId id="567" r:id="rId144"/>
    <p:sldId id="620" r:id="rId145"/>
    <p:sldId id="482" r:id="rId146"/>
    <p:sldId id="553" r:id="rId147"/>
    <p:sldId id="378" r:id="rId148"/>
    <p:sldId id="350" r:id="rId149"/>
    <p:sldId id="338" r:id="rId150"/>
    <p:sldId id="352" r:id="rId1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92877" autoAdjust="0"/>
  </p:normalViewPr>
  <p:slideViewPr>
    <p:cSldViewPr>
      <p:cViewPr varScale="1">
        <p:scale>
          <a:sx n="77" d="100"/>
          <a:sy n="77" d="100"/>
        </p:scale>
        <p:origin x="1704" y="72"/>
      </p:cViewPr>
      <p:guideLst>
        <p:guide orient="horz" pos="2160"/>
        <p:guide pos="2880"/>
      </p:guideLst>
    </p:cSldViewPr>
  </p:slideViewPr>
  <p:notesTextViewPr>
    <p:cViewPr>
      <p:scale>
        <a:sx n="200" d="100"/>
        <a:sy n="200" d="100"/>
      </p:scale>
      <p:origin x="0" y="0"/>
    </p:cViewPr>
  </p:notesTextViewPr>
  <p:sorterViewPr>
    <p:cViewPr>
      <p:scale>
        <a:sx n="120" d="100"/>
        <a:sy n="120" d="100"/>
      </p:scale>
      <p:origin x="0" y="-19330"/>
    </p:cViewPr>
  </p:sorterViewPr>
  <p:notesViewPr>
    <p:cSldViewPr>
      <p:cViewPr varScale="1">
        <p:scale>
          <a:sx n="70" d="100"/>
          <a:sy n="70" d="100"/>
        </p:scale>
        <p:origin x="2995"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viewProps" Target="view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slide" Target="slides/slide136.xml"/><Relationship Id="rId145" Type="http://schemas.openxmlformats.org/officeDocument/2006/relationships/slide" Target="slides/slide141.xml"/><Relationship Id="rId15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slide" Target="slides/slide144.xml"/><Relationship Id="rId151" Type="http://schemas.openxmlformats.org/officeDocument/2006/relationships/slide" Target="slides/slide147.xml"/><Relationship Id="rId15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microsoft.com/office/2018/10/relationships/authors" Target="authors.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a:t>Selected Concepts </a:t>
          </a:r>
          <a:endParaRPr lang="en-US" dirty="0"/>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Each team design a name for Kahoot login</a:t>
          </a:r>
        </a:p>
        <a:p>
          <a:pPr marL="171450" lvl="1" indent="-171450" algn="l" defTabSz="755650">
            <a:lnSpc>
              <a:spcPct val="90000"/>
            </a:lnSpc>
            <a:spcBef>
              <a:spcPct val="0"/>
            </a:spcBef>
            <a:spcAft>
              <a:spcPct val="20000"/>
            </a:spcAft>
            <a:buChar char="•"/>
          </a:pPr>
          <a:r>
            <a:rPr lang="en-US" sz="1700" kern="1200"/>
            <a:t>One member in each team login to Kahoot using the given GAME PIN</a:t>
          </a:r>
        </a:p>
        <a:p>
          <a:pPr marL="171450" lvl="1" indent="-171450" algn="l" defTabSz="755650">
            <a:lnSpc>
              <a:spcPct val="90000"/>
            </a:lnSpc>
            <a:spcBef>
              <a:spcPct val="0"/>
            </a:spcBef>
            <a:spcAft>
              <a:spcPct val="20000"/>
            </a:spcAft>
            <a:buChar char="•"/>
          </a:pPr>
          <a:r>
            <a:rPr lang="en-US" sz="1700" kern="120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a:t>Students get one minute to answer each question</a:t>
          </a:r>
        </a:p>
        <a:p>
          <a:pPr marL="171450" lvl="1" indent="-171450" algn="l" defTabSz="755650">
            <a:lnSpc>
              <a:spcPct val="90000"/>
            </a:lnSpc>
            <a:spcBef>
              <a:spcPct val="0"/>
            </a:spcBef>
            <a:spcAft>
              <a:spcPct val="20000"/>
            </a:spcAft>
            <a:buChar char="•"/>
          </a:pPr>
          <a:r>
            <a:rPr lang="en-US" sz="1700" kern="120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Selected Concepts </a:t>
          </a:r>
          <a:endParaRPr lang="en-US" sz="1500" kern="1200" dirty="0"/>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Needs &amp; Requirements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9/3/2024</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99897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25</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34</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87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42</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46</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67</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68</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71</a:t>
            </a:fld>
            <a:endParaRPr lang="en-US" dirty="0"/>
          </a:p>
        </p:txBody>
      </p:sp>
    </p:spTree>
    <p:extLst>
      <p:ext uri="{BB962C8B-B14F-4D97-AF65-F5344CB8AC3E}">
        <p14:creationId xmlns:p14="http://schemas.microsoft.com/office/powerpoint/2010/main" val="42369809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72</a:t>
            </a:fld>
            <a:endParaRPr lang="en-US" dirty="0"/>
          </a:p>
        </p:txBody>
      </p:sp>
    </p:spTree>
    <p:extLst>
      <p:ext uri="{BB962C8B-B14F-4D97-AF65-F5344CB8AC3E}">
        <p14:creationId xmlns:p14="http://schemas.microsoft.com/office/powerpoint/2010/main" val="673980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45041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78</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79</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88</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89</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90</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92</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93</a:t>
            </a:fld>
            <a:endParaRPr lang="en-US" dirty="0"/>
          </a:p>
        </p:txBody>
      </p:sp>
    </p:spTree>
    <p:extLst>
      <p:ext uri="{BB962C8B-B14F-4D97-AF65-F5344CB8AC3E}">
        <p14:creationId xmlns:p14="http://schemas.microsoft.com/office/powerpoint/2010/main" val="27870354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96</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100</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102</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103</a:t>
            </a:fld>
            <a:endParaRPr lang="en-US" dirty="0"/>
          </a:p>
        </p:txBody>
      </p:sp>
    </p:spTree>
    <p:extLst>
      <p:ext uri="{BB962C8B-B14F-4D97-AF65-F5344CB8AC3E}">
        <p14:creationId xmlns:p14="http://schemas.microsoft.com/office/powerpoint/2010/main" val="38235900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104</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113</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118</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120</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121</a:t>
            </a:fld>
            <a:endParaRPr lang="en-US" dirty="0"/>
          </a:p>
        </p:txBody>
      </p:sp>
    </p:spTree>
    <p:extLst>
      <p:ext uri="{BB962C8B-B14F-4D97-AF65-F5344CB8AC3E}">
        <p14:creationId xmlns:p14="http://schemas.microsoft.com/office/powerpoint/2010/main" val="8165306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124</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125</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129</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133</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135</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13</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143</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1821053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9/3/2024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9/3/2024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9/3/2024</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9/3/2024</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9/3/2024</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9/3/2024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9/3/2024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9/3/2024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9/3/2024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9/3/2024</a:t>
            </a:fld>
            <a:endParaRPr lang="en-US"/>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9/3/2024</a:t>
            </a:fld>
            <a:endParaRPr lang="en-US"/>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9/3/2024</a:t>
            </a:fld>
            <a:endParaRPr lang="en-US"/>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9/3/2024</a:t>
            </a:fld>
            <a:endParaRPr lang="en-US"/>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9/3/2024</a:t>
            </a:fld>
            <a:endParaRPr lang="en-US"/>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9/3/2024</a:t>
            </a:fld>
            <a:endParaRPr lang="en-US"/>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9/3/2024</a:t>
            </a:fld>
            <a:endParaRPr lang="en-US"/>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9/3/2024</a:t>
            </a:fld>
            <a:endParaRPr lang="en-US"/>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9/3/2024</a:t>
            </a:fld>
            <a:endParaRPr lang="en-US"/>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9/3/2024</a:t>
            </a:fld>
            <a:endParaRPr lang="en-US"/>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9/3/2024</a:t>
            </a:fld>
            <a:endParaRPr lang="en-US"/>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9/3/2024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9/3/2024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9/3/2024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9/3/2024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9/3/2024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9/3/2024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9/3/2024</a:t>
            </a:fld>
            <a:endParaRPr lang="en-US"/>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4.xml"/></Relationships>
</file>

<file path=ppt/slides/_rels/slide1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60.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0.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docs.google.com/spreadsheets/d/1s5LrGAP6knKlva1Pm0rcQL4NpK4FOPg-sy8KWppURzg/edit?gid=0#gid=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112.xml"/><Relationship Id="rId3" Type="http://schemas.openxmlformats.org/officeDocument/2006/relationships/slide" Target="slide41.xml"/><Relationship Id="rId7" Type="http://schemas.openxmlformats.org/officeDocument/2006/relationships/slide" Target="slide101.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91.xml"/><Relationship Id="rId11" Type="http://schemas.openxmlformats.org/officeDocument/2006/relationships/slide" Target="slide136.xml"/><Relationship Id="rId5" Type="http://schemas.openxmlformats.org/officeDocument/2006/relationships/slide" Target="slide77.xml"/><Relationship Id="rId10" Type="http://schemas.openxmlformats.org/officeDocument/2006/relationships/slide" Target="slide130.xml"/><Relationship Id="rId4" Type="http://schemas.openxmlformats.org/officeDocument/2006/relationships/slide" Target="slide66.xml"/><Relationship Id="rId9" Type="http://schemas.openxmlformats.org/officeDocument/2006/relationships/slide" Target="slide119.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www.boost.co.nz/blog/2010/09/user-stories"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en.wikipedia.org/wiki/Use_case"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microsoft.com/office/2018/10/relationships/comments" Target="../comments/modernComment_22E_B81E38C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2</a:t>
            </a:r>
          </a:p>
        </p:txBody>
      </p:sp>
      <p:graphicFrame>
        <p:nvGraphicFramePr>
          <p:cNvPr id="6" name="Table 5"/>
          <p:cNvGraphicFramePr>
            <a:graphicFrameLocks noGrp="1"/>
          </p:cNvGraphicFramePr>
          <p:nvPr/>
        </p:nvGraphicFramePr>
        <p:xfrm>
          <a:off x="623501" y="1290381"/>
          <a:ext cx="7948999" cy="331470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Corning Incorporated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Crack Growth Measurement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Sandipan Mishra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Window Security for Passive Cooling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Sandipan Mishra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Vermont Energy Investment Corp.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Predictive Refrigerant Leak Modeling in VRF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chemeClr val="tx1"/>
                          </a:solidFill>
                          <a:effectLst/>
                          <a:latin typeface="Calibri" panose="020F0502020204030204" pitchFamily="34" charset="0"/>
                        </a:rPr>
                        <a:t>Kannathal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Western Digital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Rover-Based Assistive Device Development - Wheel Chair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AE6BB1D7-9A84-7107-5AE6-DCA1B4E84A39}"/>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89F046D-7DED-9643-37F8-FDBC10B29496}"/>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928E5BC6-C606-0E2C-775E-D001CDCCE990}"/>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0473B39-5643-5999-79E1-0738B483C919}"/>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C332F859-44C7-6555-8729-0DDBD3E8180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E47F7E99-F93B-4DE4-ECED-E1B17C83EC53}"/>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30CE122C-F0AB-77D1-8065-70A7FC89AC6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9485C6C7-F79B-710A-C3B9-F05DD4BA9969}"/>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890BA311-8A37-5747-71B6-3443A1E2D41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6BBA0C61-CCEC-753A-0F83-985519BBF8DC}"/>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33EC196-4C32-BA87-7723-59117D458585}"/>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A8BECCB2-836C-41E9-E3A8-7005F853FEF5}"/>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FF95D042-D30D-15EE-738E-F5134CD0D44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33851D1D-4637-F647-A3DF-AEAD32A19521}"/>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48C34F3B-1C59-5B1C-E7BC-336C1BC6CCBF}"/>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85C85688-6BAE-B425-18AF-665BDD48FB48}"/>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CCAC2E59-668C-6C63-5A6E-9A046EE8A833}"/>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286D8CBF-CDCA-9276-50F7-AFBBFAB5AA36}"/>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E3A7B72-BC48-54EF-6D73-97986AB87BC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1712792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10;&#10;Description automatically generated">
            <a:extLst>
              <a:ext uri="{FF2B5EF4-FFF2-40B4-BE49-F238E27FC236}">
                <a16:creationId xmlns:a16="http://schemas.microsoft.com/office/drawing/2014/main" id="{C037665D-DE15-BBCF-40B3-4204F2270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22" y="1870077"/>
            <a:ext cx="7323756" cy="3703423"/>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Documentation &amp; EDN Usage Horse Race</a:t>
            </a:r>
            <a:endParaRPr lang="en-US" dirty="0"/>
          </a:p>
        </p:txBody>
      </p:sp>
      <p:sp>
        <p:nvSpPr>
          <p:cNvPr id="3" name="Content Placeholder 2"/>
          <p:cNvSpPr>
            <a:spLocks noGrp="1"/>
          </p:cNvSpPr>
          <p:nvPr>
            <p:ph idx="1"/>
          </p:nvPr>
        </p:nvSpPr>
        <p:spPr/>
        <p:txBody>
          <a:bodyPr>
            <a:noAutofit/>
          </a:bodyPr>
          <a:lstStyle/>
          <a:p>
            <a:r>
              <a:rPr lang="en-US" sz="2400" dirty="0"/>
              <a:t>Action Item was to watch one video </a:t>
            </a:r>
            <a:r>
              <a:rPr lang="en-US" sz="1200" dirty="0"/>
              <a:t>(</a:t>
            </a:r>
            <a:r>
              <a:rPr lang="en-US" sz="1200" dirty="0">
                <a:solidFill>
                  <a:prstClr val="black"/>
                </a:solidFill>
              </a:rPr>
              <a:t>Capstone Introduction &amp; Expectations – Part 2)</a:t>
            </a:r>
          </a:p>
          <a:p>
            <a:endParaRPr lang="en-US" sz="1000" dirty="0"/>
          </a:p>
          <a:p>
            <a:r>
              <a:rPr lang="en-US" sz="2400" dirty="0"/>
              <a:t>Why do we document?</a:t>
            </a:r>
          </a:p>
          <a:p>
            <a:r>
              <a:rPr lang="en-US" sz="2400" dirty="0"/>
              <a:t>What do we document?</a:t>
            </a:r>
          </a:p>
          <a:p>
            <a:r>
              <a:rPr lang="en-US" sz="2400" dirty="0"/>
              <a:t>How will you document?</a:t>
            </a:r>
          </a:p>
          <a:p>
            <a:r>
              <a:rPr lang="en-US" sz="2400" dirty="0"/>
              <a:t>How often / when will you document?</a:t>
            </a:r>
          </a:p>
          <a:p>
            <a:r>
              <a:rPr lang="en-US" sz="2400" dirty="0"/>
              <a:t>Must we wait for things to be complete / final to document?</a:t>
            </a:r>
          </a:p>
          <a:p>
            <a:r>
              <a:rPr lang="en-US" sz="2400" dirty="0"/>
              <a:t>Information should be complete before documented?</a:t>
            </a:r>
          </a:p>
          <a:p>
            <a:r>
              <a:rPr lang="en-US" sz="2400" dirty="0"/>
              <a:t>It is necessary to document negative results?</a:t>
            </a:r>
          </a:p>
          <a:p>
            <a:r>
              <a:rPr lang="en-US" sz="2400" dirty="0"/>
              <a:t>Teammates share responsibility with PE/CE to offer technical feedback on EDN posts?</a:t>
            </a:r>
          </a:p>
          <a:p>
            <a:pPr marL="0" indent="0">
              <a:buNone/>
            </a:pPr>
            <a:endParaRPr lang="en-US" sz="2400" dirty="0"/>
          </a:p>
          <a:p>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103</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3703" y="2267316"/>
            <a:ext cx="2362200" cy="1771650"/>
          </a:xfrm>
          <a:prstGeom prst="rect">
            <a:avLst/>
          </a:prstGeom>
        </p:spPr>
      </p:pic>
    </p:spTree>
    <p:extLst>
      <p:ext uri="{BB962C8B-B14F-4D97-AF65-F5344CB8AC3E}">
        <p14:creationId xmlns:p14="http://schemas.microsoft.com/office/powerpoint/2010/main" val="68082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104</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105</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107</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108</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109</a:t>
            </a:fld>
            <a:endParaRPr lang="en-US" sz="100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958907527"/>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11</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112</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schedule&#10;&#10;Description automatically generated">
            <a:extLst>
              <a:ext uri="{FF2B5EF4-FFF2-40B4-BE49-F238E27FC236}">
                <a16:creationId xmlns:a16="http://schemas.microsoft.com/office/drawing/2014/main" id="{953836CF-CB37-2A0F-487A-FE29990BC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481" y="1650859"/>
            <a:ext cx="6835037" cy="4934107"/>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CE Time</a:t>
            </a:r>
          </a:p>
        </p:txBody>
      </p:sp>
      <p:sp>
        <p:nvSpPr>
          <p:cNvPr id="3" name="Content Placeholder 2"/>
          <p:cNvSpPr>
            <a:spLocks noGrp="1"/>
          </p:cNvSpPr>
          <p:nvPr>
            <p:ph idx="1"/>
          </p:nvPr>
        </p:nvSpPr>
        <p:spPr/>
        <p:txBody>
          <a:bodyPr>
            <a:normAutofit/>
          </a:bodyPr>
          <a:lstStyle/>
          <a:p>
            <a:r>
              <a:rPr lang="en-US" sz="2800" dirty="0"/>
              <a:t>Meeting will be at team table</a:t>
            </a:r>
          </a:p>
          <a:p>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65 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endParaRPr lang="en-US" sz="2800" dirty="0"/>
          </a:p>
          <a:p>
            <a:r>
              <a:rPr lang="en-US" sz="2800" dirty="0"/>
              <a:t>Good reasons</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a:t>
            </a:r>
            <a:r>
              <a:rPr lang="en-US" sz="2100" dirty="0" err="1"/>
              <a:t>youtube</a:t>
            </a:r>
            <a:r>
              <a:rPr lang="en-US" sz="2100" dirty="0"/>
              <a:t>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lstStyle/>
          <a:p>
            <a:r>
              <a:rPr lang="en-US" sz="3200" dirty="0"/>
              <a:t>15 min – Finalize Project Deliverables</a:t>
            </a:r>
            <a:endParaRPr lang="en-US" dirty="0"/>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p:txBody>
          <a:bodyPr/>
          <a:lstStyle/>
          <a:p>
            <a:r>
              <a:rPr lang="en-US" dirty="0"/>
              <a:t>Insert copy of funnel slide (104ish)</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116</a:t>
            </a:fld>
            <a:endParaRPr lang="en-US" dirty="0"/>
          </a:p>
        </p:txBody>
      </p:sp>
    </p:spTree>
    <p:extLst>
      <p:ext uri="{BB962C8B-B14F-4D97-AF65-F5344CB8AC3E}">
        <p14:creationId xmlns:p14="http://schemas.microsoft.com/office/powerpoint/2010/main" val="237413208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119</a:t>
            </a:fld>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1115859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Project Planning Horse Race</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is a milestone?</a:t>
            </a:r>
          </a:p>
          <a:p>
            <a:r>
              <a:rPr lang="en-US" sz="2800" dirty="0"/>
              <a:t>What is a parallel task?</a:t>
            </a:r>
          </a:p>
          <a:p>
            <a:r>
              <a:rPr lang="en-US" sz="2800" dirty="0"/>
              <a:t>What is a serial task?</a:t>
            </a:r>
          </a:p>
          <a:p>
            <a:r>
              <a:rPr lang="en-US" sz="2800" dirty="0"/>
              <a:t>What is the critical path?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121</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41942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122</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123</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124</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8294054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125</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sz="2400" dirty="0"/>
              <a:t>Take a few minutes to pause and reflect on the Project Plan the Engineering Team just created.</a:t>
            </a:r>
          </a:p>
          <a:p>
            <a:r>
              <a:rPr lang="en-US" sz="2400" dirty="0"/>
              <a:t>Use the prompts on this Wiki page to guide the discussion.</a:t>
            </a:r>
          </a:p>
          <a:p>
            <a:pPr lvl="1"/>
            <a:r>
              <a:rPr lang="en-US" sz="2400" b="1" dirty="0">
                <a:solidFill>
                  <a:srgbClr val="0000FF"/>
                </a:solidFill>
              </a:rPr>
              <a:t>EDN -&gt; Capstone Support -&gt; Wiki-&gt; Reflecting on your New Project Plan</a:t>
            </a:r>
            <a:endParaRPr lang="en-US" sz="2000" dirty="0"/>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126</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Needs &amp; Requirement list</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Actionable,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lvl="2"/>
            <a:r>
              <a:rPr lang="en-US" sz="2600" b="1" dirty="0">
                <a:solidFill>
                  <a:srgbClr val="0000FF"/>
                </a:solidFill>
              </a:rPr>
              <a:t>EDN -&gt; Capstone Support -&gt; Wiki-&gt; </a:t>
            </a:r>
            <a:r>
              <a:rPr lang="en-US" sz="2600" b="1" dirty="0" err="1">
                <a:solidFill>
                  <a:srgbClr val="0000FF"/>
                </a:solidFill>
                <a:hlinkClick r:id="rId2">
                  <a:extLst>
                    <a:ext uri="{A12FA001-AC4F-418D-AE19-62706E023703}">
                      <ahyp:hlinkClr xmlns:ahyp="http://schemas.microsoft.com/office/drawing/2018/hyperlinkcolor" val="tx"/>
                    </a:ext>
                  </a:extLst>
                </a:hlinkClick>
              </a:rPr>
              <a:t>Pro_Forma_Meeting_Agenda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9" name="Content Placeholder 8" descr="A screenshot of a program&#10;&#10;Description automatically generated">
            <a:extLst>
              <a:ext uri="{FF2B5EF4-FFF2-40B4-BE49-F238E27FC236}">
                <a16:creationId xmlns:a16="http://schemas.microsoft.com/office/drawing/2014/main" id="{6AA92943-AEE4-962D-358A-419A11491B7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5798" y="2299865"/>
            <a:ext cx="7812404"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130</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management&#10;&#10;Description automatically generated">
            <a:extLst>
              <a:ext uri="{FF2B5EF4-FFF2-40B4-BE49-F238E27FC236}">
                <a16:creationId xmlns:a16="http://schemas.microsoft.com/office/drawing/2014/main" id="{7A868516-7052-D27E-029F-F09347877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254" y="1652087"/>
            <a:ext cx="6375492" cy="449419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30 min – Follow Team created Agenda</a:t>
            </a:r>
          </a:p>
        </p:txBody>
      </p:sp>
      <p:sp>
        <p:nvSpPr>
          <p:cNvPr id="3" name="Content Placeholder 2"/>
          <p:cNvSpPr>
            <a:spLocks noGrp="1"/>
          </p:cNvSpPr>
          <p:nvPr>
            <p:ph idx="1"/>
          </p:nvPr>
        </p:nvSpPr>
        <p:spPr/>
        <p:txBody>
          <a:bodyPr>
            <a:normAutofit/>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132</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CE reflection on Client Meeting #1</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133</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PE Review Project Plan</a:t>
            </a:r>
          </a:p>
        </p:txBody>
      </p:sp>
      <p:sp>
        <p:nvSpPr>
          <p:cNvPr id="3" name="Content Placeholder 2"/>
          <p:cNvSpPr>
            <a:spLocks noGrp="1"/>
          </p:cNvSpPr>
          <p:nvPr>
            <p:ph idx="1"/>
          </p:nvPr>
        </p:nvSpPr>
        <p:spPr/>
        <p:txBody>
          <a:bodyPr>
            <a:normAutofit/>
          </a:bodyPr>
          <a:lstStyle/>
          <a:p>
            <a:r>
              <a:rPr lang="en-US" sz="2400" dirty="0"/>
              <a:t>Many short individual tasks? Few large group tasks?</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134</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136</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ADB4F8D-8B3A-953C-E7CC-110B5E188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093" y="1933420"/>
            <a:ext cx="5807813" cy="4351337"/>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20 min – System Design </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a:t>
            </a:r>
          </a:p>
          <a:p>
            <a:r>
              <a:rPr lang="en-US" dirty="0"/>
              <a:t>Create System Architecture diagram</a:t>
            </a:r>
          </a:p>
          <a:p>
            <a:r>
              <a:rPr lang="en-US" dirty="0"/>
              <a:t>Identify subsystem definitions and their owners (assignees)</a:t>
            </a:r>
          </a:p>
          <a:p>
            <a:pPr lvl="1"/>
            <a:r>
              <a:rPr lang="en-US" dirty="0"/>
              <a:t>One person per subsystem</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138</a:t>
            </a:fld>
            <a:endParaRPr lang="en-US" sz="1200" dirty="0"/>
          </a:p>
        </p:txBody>
      </p:sp>
      <p:sp>
        <p:nvSpPr>
          <p:cNvPr id="4" name="TextBox 3">
            <a:extLst>
              <a:ext uri="{FF2B5EF4-FFF2-40B4-BE49-F238E27FC236}">
                <a16:creationId xmlns:a16="http://schemas.microsoft.com/office/drawing/2014/main" id="{E1287C58-351E-E23B-7CDD-51CC8BA9FCB2}"/>
              </a:ext>
            </a:extLst>
          </p:cNvPr>
          <p:cNvSpPr txBox="1"/>
          <p:nvPr/>
        </p:nvSpPr>
        <p:spPr>
          <a:xfrm>
            <a:off x="6858000" y="914400"/>
            <a:ext cx="1905000" cy="646331"/>
          </a:xfrm>
          <a:prstGeom prst="rect">
            <a:avLst/>
          </a:prstGeom>
          <a:solidFill>
            <a:schemeClr val="accent6">
              <a:lumMod val="60000"/>
              <a:lumOff val="40000"/>
            </a:schemeClr>
          </a:solidFill>
        </p:spPr>
        <p:txBody>
          <a:bodyPr wrap="square" rtlCol="0">
            <a:spAutoFit/>
          </a:bodyPr>
          <a:lstStyle/>
          <a:p>
            <a:r>
              <a:rPr lang="en-US" dirty="0"/>
              <a:t>Create Wiki page with </a:t>
            </a:r>
            <a:r>
              <a:rPr lang="en-US"/>
              <a:t>this info </a:t>
            </a:r>
            <a:endParaRPr lang="en-US" dirty="0"/>
          </a:p>
        </p:txBody>
      </p:sp>
    </p:spTree>
    <p:extLst>
      <p:ext uri="{BB962C8B-B14F-4D97-AF65-F5344CB8AC3E}">
        <p14:creationId xmlns:p14="http://schemas.microsoft.com/office/powerpoint/2010/main" val="137585175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pPr algn="ctr"/>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r>
              <a:rPr lang="en-US" dirty="0"/>
              <a:t>From SPREADSHEET : Include updated / improved PSO information,  N&amp;R, Concept generation/selection, System Design, 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139</a:t>
            </a:fld>
            <a:endParaRPr lang="en-US" dirty="0"/>
          </a:p>
        </p:txBody>
      </p:sp>
    </p:spTree>
    <p:extLst>
      <p:ext uri="{BB962C8B-B14F-4D97-AF65-F5344CB8AC3E}">
        <p14:creationId xmlns:p14="http://schemas.microsoft.com/office/powerpoint/2010/main" val="1116940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14</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pPr algn="ctr"/>
            <a:r>
              <a:rPr lang="en-US" b="1" dirty="0"/>
              <a:t>D</a:t>
            </a:r>
            <a:r>
              <a:rPr lang="en-US" dirty="0"/>
              <a:t>etailed </a:t>
            </a:r>
            <a:r>
              <a:rPr lang="en-US" b="1" dirty="0"/>
              <a:t>I</a:t>
            </a:r>
            <a:r>
              <a:rPr lang="en-US" dirty="0"/>
              <a:t>ndividual </a:t>
            </a:r>
            <a:r>
              <a:rPr lang="en-US" b="1" dirty="0"/>
              <a:t>D</a:t>
            </a:r>
            <a:r>
              <a:rPr lang="en-US" dirty="0"/>
              <a:t>esign Report Intro</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a:t>
            </a:r>
            <a:r>
              <a:rPr lang="en-US" dirty="0" err="1"/>
              <a:t>Reqs</a:t>
            </a:r>
            <a:r>
              <a:rPr lang="en-US" dirty="0"/>
              <a:t> (include # from spreadsheet in Repo)</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140</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191326628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141</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r>
              <a:rPr lang="en-US" b="1" dirty="0"/>
              <a:t>Practice</a:t>
            </a:r>
            <a:r>
              <a:rPr lang="en-US" dirty="0"/>
              <a:t> content to improve your comfort presenting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143</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144</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145</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2919852"/>
              </p:ext>
            </p:extLst>
          </p:nvPr>
        </p:nvGraphicFramePr>
        <p:xfrm>
          <a:off x="381000" y="1005329"/>
          <a:ext cx="8382000" cy="508278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4.0</a:t>
                      </a:r>
                    </a:p>
                  </a:txBody>
                  <a:tcPr marL="68580" marR="68580" marT="0" marB="0"/>
                </a:tc>
                <a:tc>
                  <a:txBody>
                    <a:bodyPr/>
                    <a:lstStyle/>
                    <a:p>
                      <a:pPr marL="0" marR="0" algn="l">
                        <a:spcBef>
                          <a:spcPts val="0"/>
                        </a:spcBef>
                        <a:spcAft>
                          <a:spcPts val="0"/>
                        </a:spcAft>
                      </a:pPr>
                      <a:r>
                        <a:rPr lang="en-US" sz="1200" dirty="0">
                          <a:effectLst/>
                          <a:latin typeface="+mj-lt"/>
                          <a:ea typeface="MS Mincho"/>
                        </a:rPr>
                        <a:t>7.8.24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 BD, MA</a:t>
                      </a:r>
                    </a:p>
                  </a:txBody>
                  <a:tcPr marL="68580" marR="68580" marT="0" marB="0"/>
                </a:tc>
                <a:tc>
                  <a:txBody>
                    <a:bodyPr/>
                    <a:lstStyle/>
                    <a:p>
                      <a:pPr marL="0" marR="0" algn="l">
                        <a:spcBef>
                          <a:spcPts val="0"/>
                        </a:spcBef>
                        <a:spcAft>
                          <a:spcPts val="0"/>
                        </a:spcAft>
                      </a:pPr>
                      <a:r>
                        <a:rPr lang="en-US" sz="1200" dirty="0">
                          <a:effectLst/>
                          <a:latin typeface="+mj-lt"/>
                          <a:ea typeface="MS Mincho"/>
                        </a:rPr>
                        <a:t>Full review and updating of new course flow</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4.1</a:t>
                      </a:r>
                    </a:p>
                  </a:txBody>
                  <a:tcPr marL="68580" marR="68580" marT="0" marB="0"/>
                </a:tc>
                <a:tc>
                  <a:txBody>
                    <a:bodyPr/>
                    <a:lstStyle/>
                    <a:p>
                      <a:pPr marL="0" marR="0" algn="l">
                        <a:spcBef>
                          <a:spcPts val="0"/>
                        </a:spcBef>
                        <a:spcAft>
                          <a:spcPts val="0"/>
                        </a:spcAft>
                      </a:pPr>
                      <a:r>
                        <a:rPr lang="en-US" sz="1200" b="0" dirty="0">
                          <a:effectLst/>
                          <a:latin typeface="+mj-lt"/>
                          <a:ea typeface="MS Mincho"/>
                        </a:rPr>
                        <a:t>7.23.24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Director’s letter removed from New Employee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4.2</a:t>
                      </a:r>
                    </a:p>
                  </a:txBody>
                  <a:tcPr marL="68580" marR="68580" marT="0" marB="0"/>
                </a:tc>
                <a:tc>
                  <a:txBody>
                    <a:bodyPr/>
                    <a:lstStyle/>
                    <a:p>
                      <a:pPr marL="0" marR="0" algn="l">
                        <a:spcBef>
                          <a:spcPts val="0"/>
                        </a:spcBef>
                        <a:spcAft>
                          <a:spcPts val="0"/>
                        </a:spcAft>
                      </a:pPr>
                      <a:r>
                        <a:rPr lang="en-US" sz="1200" b="0" dirty="0">
                          <a:effectLst/>
                          <a:latin typeface="+mj-lt"/>
                          <a:ea typeface="MS Mincho"/>
                        </a:rPr>
                        <a:t>7.25.24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Updating slides to match agenda and overall on-site plan</a:t>
                      </a:r>
                    </a:p>
                    <a:p>
                      <a:pPr marL="0" marR="0" algn="l">
                        <a:spcBef>
                          <a:spcPts val="0"/>
                        </a:spcBef>
                        <a:spcAft>
                          <a:spcPts val="0"/>
                        </a:spcAft>
                      </a:pPr>
                      <a:r>
                        <a:rPr lang="en-US" sz="1200" b="0" dirty="0">
                          <a:effectLst/>
                          <a:latin typeface="+mj-lt"/>
                          <a:ea typeface="MS Mincho"/>
                        </a:rPr>
                        <a:t>‘Design Lab Process Progression’ slide updated</a:t>
                      </a:r>
                    </a:p>
                    <a:p>
                      <a:pPr marL="0" marR="0" algn="l">
                        <a:spcBef>
                          <a:spcPts val="0"/>
                        </a:spcBef>
                        <a:spcAft>
                          <a:spcPts val="0"/>
                        </a:spcAft>
                      </a:pPr>
                      <a:r>
                        <a:rPr lang="en-US" sz="1200" b="0" dirty="0">
                          <a:effectLst/>
                          <a:latin typeface="+mj-lt"/>
                          <a:ea typeface="MS Mincho"/>
                        </a:rPr>
                        <a:t>Preferred pronouns added to Wiki post</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4.3</a:t>
                      </a:r>
                    </a:p>
                  </a:txBody>
                  <a:tcPr marL="68580" marR="68580" marT="0" marB="0"/>
                </a:tc>
                <a:tc>
                  <a:txBody>
                    <a:bodyPr/>
                    <a:lstStyle/>
                    <a:p>
                      <a:pPr marL="0" marR="0" algn="l">
                        <a:spcBef>
                          <a:spcPts val="0"/>
                        </a:spcBef>
                        <a:spcAft>
                          <a:spcPts val="0"/>
                        </a:spcAft>
                      </a:pPr>
                      <a:r>
                        <a:rPr lang="en-US" sz="1200" b="0" dirty="0">
                          <a:effectLst/>
                          <a:latin typeface="+mj-lt"/>
                          <a:ea typeface="MS Mincho"/>
                        </a:rPr>
                        <a:t>7.31.24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baseline="0" dirty="0">
                          <a:effectLst/>
                          <a:latin typeface="+mj-lt"/>
                          <a:ea typeface="MS Mincho"/>
                        </a:rPr>
                        <a:t>Some </a:t>
                      </a:r>
                      <a:r>
                        <a:rPr lang="en-US" sz="1200" b="0" kern="1200" dirty="0">
                          <a:solidFill>
                            <a:schemeClr val="dk1"/>
                          </a:solidFill>
                          <a:effectLst/>
                          <a:latin typeface="+mj-lt"/>
                          <a:ea typeface="MS Mincho"/>
                          <a:cs typeface="+mn-cs"/>
                        </a:rPr>
                        <a:t>shifting of content, adjustment of section durations Day 1 &amp; 2</a:t>
                      </a:r>
                    </a:p>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team meeting added to Day 1 OOC tasks</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4.4</a:t>
                      </a:r>
                    </a:p>
                  </a:txBody>
                  <a:tcPr marL="68580" marR="68580" marT="0" marB="0"/>
                </a:tc>
                <a:tc>
                  <a:txBody>
                    <a:bodyPr/>
                    <a:lstStyle/>
                    <a:p>
                      <a:pPr marL="0" marR="0" algn="l">
                        <a:spcBef>
                          <a:spcPts val="0"/>
                        </a:spcBef>
                        <a:spcAft>
                          <a:spcPts val="0"/>
                        </a:spcAft>
                      </a:pPr>
                      <a:r>
                        <a:rPr lang="en-US" sz="1200" b="0" dirty="0">
                          <a:effectLst/>
                          <a:latin typeface="+mj-lt"/>
                          <a:ea typeface="MS Mincho"/>
                        </a:rPr>
                        <a:t>8.1.24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 KN</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All Agenda slides &amp; Design Process slides updated</a:t>
                      </a:r>
                    </a:p>
                    <a:p>
                      <a:pPr marL="0" marR="0" algn="l">
                        <a:spcBef>
                          <a:spcPts val="0"/>
                        </a:spcBef>
                        <a:spcAft>
                          <a:spcPts val="0"/>
                        </a:spcAft>
                      </a:pPr>
                      <a:r>
                        <a:rPr lang="en-US" sz="1200" b="0" baseline="0" dirty="0">
                          <a:effectLst/>
                          <a:latin typeface="+mj-lt"/>
                          <a:ea typeface="MS Mincho"/>
                        </a:rPr>
                        <a:t>Notes added to adjust flow, point out content to add on days 2-5</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4.5</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‘Design a Vehicle’ N&amp;R activity pulled out into separate training PPT</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4.6</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AP,MA,BD,KN, JK</a:t>
                      </a:r>
                    </a:p>
                  </a:txBody>
                  <a:tcPr marL="68580" marR="68580" marT="0" marB="0"/>
                </a:tc>
                <a:tc>
                  <a:txBody>
                    <a:bodyPr/>
                    <a:lstStyle/>
                    <a:p>
                      <a:pPr marL="0" marR="0" algn="l">
                        <a:spcBef>
                          <a:spcPts val="0"/>
                        </a:spcBef>
                        <a:spcAft>
                          <a:spcPts val="0"/>
                        </a:spcAft>
                      </a:pPr>
                      <a:r>
                        <a:rPr lang="en-US" sz="1200" b="0" dirty="0">
                          <a:effectLst/>
                          <a:latin typeface="+mj-lt"/>
                          <a:ea typeface="MS Mincho"/>
                        </a:rPr>
                        <a:t>So many things, long meeting ironing out bugs and </a:t>
                      </a:r>
                      <a:r>
                        <a:rPr lang="en-US" sz="1200" b="0">
                          <a:effectLst/>
                          <a:latin typeface="+mj-lt"/>
                          <a:ea typeface="MS Mincho"/>
                        </a:rPr>
                        <a:t>making improvements</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4.7</a:t>
                      </a:r>
                    </a:p>
                  </a:txBody>
                  <a:tcPr marL="68580" marR="68580" marT="0" marB="0"/>
                </a:tc>
                <a:tc>
                  <a:txBody>
                    <a:bodyPr/>
                    <a:lstStyle/>
                    <a:p>
                      <a:pPr marL="0" marR="0" algn="l">
                        <a:spcBef>
                          <a:spcPts val="0"/>
                        </a:spcBef>
                        <a:spcAft>
                          <a:spcPts val="0"/>
                        </a:spcAft>
                      </a:pPr>
                      <a:r>
                        <a:rPr lang="en-US" sz="1200" dirty="0">
                          <a:effectLst/>
                          <a:latin typeface="+mj-lt"/>
                          <a:ea typeface="MS Mincho"/>
                        </a:rPr>
                        <a:t>8.12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OneDrive is OK for development of group files</a:t>
                      </a: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r>
                        <a:rPr lang="en-US" sz="1200" dirty="0">
                          <a:effectLst/>
                          <a:latin typeface="+mj-lt"/>
                          <a:ea typeface="MS Mincho"/>
                        </a:rPr>
                        <a:t>4.8</a:t>
                      </a:r>
                    </a:p>
                  </a:txBody>
                  <a:tcPr marL="68580" marR="68580" marT="0" marB="0"/>
                </a:tc>
                <a:tc>
                  <a:txBody>
                    <a:bodyPr/>
                    <a:lstStyle/>
                    <a:p>
                      <a:pPr marL="0" marR="0" algn="l">
                        <a:spcBef>
                          <a:spcPts val="0"/>
                        </a:spcBef>
                        <a:spcAft>
                          <a:spcPts val="0"/>
                        </a:spcAft>
                      </a:pPr>
                      <a:r>
                        <a:rPr lang="en-US" sz="1200" dirty="0">
                          <a:effectLst/>
                          <a:latin typeface="+mj-lt"/>
                          <a:ea typeface="MS Mincho"/>
                        </a:rPr>
                        <a:t>8.15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Out of Class tasks slides REMOVED. Contents shifted solely to Wiki Agenda slides</a:t>
                      </a: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4.9</a:t>
                      </a:r>
                    </a:p>
                  </a:txBody>
                  <a:tcPr marL="68580" marR="68580" marT="0" marB="0"/>
                </a:tc>
                <a:tc>
                  <a:txBody>
                    <a:bodyPr/>
                    <a:lstStyle/>
                    <a:p>
                      <a:pPr marL="0" marR="0" algn="l">
                        <a:spcBef>
                          <a:spcPts val="0"/>
                        </a:spcBef>
                        <a:spcAft>
                          <a:spcPts val="0"/>
                        </a:spcAft>
                      </a:pPr>
                      <a:r>
                        <a:rPr lang="en-US" sz="1200" dirty="0">
                          <a:effectLst/>
                          <a:latin typeface="+mj-lt"/>
                          <a:ea typeface="MS Mincho"/>
                        </a:rPr>
                        <a:t>8.19</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Slides on Project Questions removed, content shifted to Wiki</a:t>
                      </a:r>
                    </a:p>
                    <a:p>
                      <a:pPr marL="0" marR="0" algn="l">
                        <a:spcBef>
                          <a:spcPts val="0"/>
                        </a:spcBef>
                        <a:spcAft>
                          <a:spcPts val="0"/>
                        </a:spcAft>
                      </a:pPr>
                      <a:r>
                        <a:rPr lang="en-US" sz="1200" dirty="0">
                          <a:effectLst/>
                          <a:latin typeface="+mj-lt"/>
                          <a:ea typeface="MS Mincho"/>
                        </a:rPr>
                        <a:t>Updated order of Day 4 activities – benchmarking for whole class @ start</a:t>
                      </a: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r>
                        <a:rPr lang="en-US" sz="1200" dirty="0">
                          <a:effectLst/>
                          <a:latin typeface="+mj-lt"/>
                          <a:ea typeface="MS Mincho"/>
                        </a:rPr>
                        <a:t>4.10</a:t>
                      </a:r>
                    </a:p>
                  </a:txBody>
                  <a:tcPr marL="68580" marR="68580" marT="0" marB="0"/>
                </a:tc>
                <a:tc>
                  <a:txBody>
                    <a:bodyPr/>
                    <a:lstStyle/>
                    <a:p>
                      <a:pPr marL="0" marR="0" algn="l">
                        <a:spcBef>
                          <a:spcPts val="0"/>
                        </a:spcBef>
                        <a:spcAft>
                          <a:spcPts val="0"/>
                        </a:spcAft>
                      </a:pPr>
                      <a:r>
                        <a:rPr lang="en-US" sz="1200" dirty="0">
                          <a:effectLst/>
                          <a:latin typeface="+mj-lt"/>
                          <a:ea typeface="MS Mincho"/>
                        </a:rPr>
                        <a:t>8.20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Updated Agenda images</a:t>
                      </a:r>
                    </a:p>
                    <a:p>
                      <a:pPr marL="171450" marR="0" indent="-171450" algn="l">
                        <a:spcBef>
                          <a:spcPts val="0"/>
                        </a:spcBef>
                        <a:spcAft>
                          <a:spcPts val="0"/>
                        </a:spcAft>
                        <a:buFontTx/>
                        <a:buChar char="-"/>
                      </a:pPr>
                      <a:r>
                        <a:rPr lang="en-US" sz="1200" dirty="0">
                          <a:effectLst/>
                          <a:latin typeface="+mj-lt"/>
                          <a:ea typeface="MS Mincho"/>
                        </a:rPr>
                        <a:t>Day 9/10 team Agenda block reduced to 30 mins</a:t>
                      </a:r>
                    </a:p>
                    <a:p>
                      <a:pPr marL="171450" marR="0" indent="-171450" algn="l">
                        <a:spcBef>
                          <a:spcPts val="0"/>
                        </a:spcBef>
                        <a:spcAft>
                          <a:spcPts val="0"/>
                        </a:spcAft>
                        <a:buFontTx/>
                        <a:buChar char="-"/>
                      </a:pPr>
                      <a:r>
                        <a:rPr lang="en-US" sz="1200" dirty="0">
                          <a:effectLst/>
                          <a:latin typeface="+mj-lt"/>
                          <a:ea typeface="MS Mincho"/>
                        </a:rPr>
                        <a:t>Day 9/10 added 10 mins of CE reflection on Client Meeting 1</a:t>
                      </a:r>
                    </a:p>
                    <a:p>
                      <a:pPr marL="0" marR="0" indent="0" algn="l">
                        <a:spcBef>
                          <a:spcPts val="0"/>
                        </a:spcBef>
                        <a:spcAft>
                          <a:spcPts val="0"/>
                        </a:spcAft>
                        <a:buFontTx/>
                        <a:buNone/>
                      </a:pPr>
                      <a:r>
                        <a:rPr lang="en-US" sz="1200" dirty="0">
                          <a:effectLst/>
                          <a:latin typeface="+mj-lt"/>
                          <a:ea typeface="MS Mincho"/>
                        </a:rPr>
                        <a:t>Removed daily reminders to download Playbook</a:t>
                      </a:r>
                    </a:p>
                    <a:p>
                      <a:pPr marL="0" marR="0" indent="0" algn="l">
                        <a:spcBef>
                          <a:spcPts val="0"/>
                        </a:spcBef>
                        <a:spcAft>
                          <a:spcPts val="0"/>
                        </a:spcAft>
                        <a:buFontTx/>
                        <a:buNone/>
                      </a:pPr>
                      <a:r>
                        <a:rPr lang="en-US" sz="1200" dirty="0">
                          <a:effectLst/>
                          <a:latin typeface="+mj-lt"/>
                          <a:ea typeface="MS Mincho"/>
                        </a:rPr>
                        <a:t>Modified formatting of Out of Class Task reminder slides</a:t>
                      </a: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r>
                        <a:rPr lang="en-US" sz="1200" dirty="0">
                          <a:effectLst/>
                          <a:latin typeface="+mj-lt"/>
                          <a:ea typeface="MS Mincho"/>
                        </a:rPr>
                        <a:t>4.11</a:t>
                      </a:r>
                    </a:p>
                  </a:txBody>
                  <a:tcPr marL="68580" marR="68580" marT="0" marB="0"/>
                </a:tc>
                <a:tc>
                  <a:txBody>
                    <a:bodyPr/>
                    <a:lstStyle/>
                    <a:p>
                      <a:pPr marL="0" marR="0" algn="l">
                        <a:spcBef>
                          <a:spcPts val="0"/>
                        </a:spcBef>
                        <a:spcAft>
                          <a:spcPts val="0"/>
                        </a:spcAft>
                      </a:pPr>
                      <a:r>
                        <a:rPr lang="en-US" sz="1200" dirty="0">
                          <a:effectLst/>
                          <a:latin typeface="+mj-lt"/>
                          <a:ea typeface="MS Mincho"/>
                        </a:rPr>
                        <a:t>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a:t>
                      </a:r>
                    </a:p>
                  </a:txBody>
                  <a:tcPr marL="68580" marR="68580" marT="0" marB="0"/>
                </a:tc>
                <a:tc>
                  <a:txBody>
                    <a:bodyPr/>
                    <a:lstStyle/>
                    <a:p>
                      <a:pPr marL="0" marR="0" algn="l">
                        <a:spcBef>
                          <a:spcPts val="0"/>
                        </a:spcBef>
                        <a:spcAft>
                          <a:spcPts val="0"/>
                        </a:spcAft>
                      </a:pPr>
                      <a:r>
                        <a:rPr lang="en-US" sz="1200" dirty="0">
                          <a:effectLst/>
                          <a:latin typeface="+mj-lt"/>
                          <a:ea typeface="MS Mincho"/>
                        </a:rPr>
                        <a:t>Formatting</a:t>
                      </a:r>
                      <a:r>
                        <a:rPr lang="en-US" sz="1200" baseline="0" dirty="0">
                          <a:effectLst/>
                          <a:latin typeface="+mj-lt"/>
                          <a:ea typeface="MS Mincho"/>
                        </a:rPr>
                        <a:t> – centered titles and better matched their fonts, enlarged some content, fix some bulleting. NO content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146</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12952238"/>
              </p:ext>
            </p:extLst>
          </p:nvPr>
        </p:nvGraphicFramePr>
        <p:xfrm>
          <a:off x="381000" y="1143000"/>
          <a:ext cx="8382000" cy="4945071"/>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4.12</a:t>
                      </a:r>
                    </a:p>
                  </a:txBody>
                  <a:tcPr marL="68580" marR="68580" marT="0" marB="0"/>
                </a:tc>
                <a:tc>
                  <a:txBody>
                    <a:bodyPr/>
                    <a:lstStyle/>
                    <a:p>
                      <a:pPr marL="0" marR="0" algn="l">
                        <a:spcBef>
                          <a:spcPts val="0"/>
                        </a:spcBef>
                        <a:spcAft>
                          <a:spcPts val="0"/>
                        </a:spcAft>
                      </a:pPr>
                      <a:r>
                        <a:rPr lang="en-US" sz="1200" dirty="0">
                          <a:effectLst/>
                          <a:latin typeface="+mj-lt"/>
                          <a:ea typeface="MS Mincho"/>
                        </a:rPr>
                        <a:t>8.22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 KN, AP</a:t>
                      </a:r>
                    </a:p>
                  </a:txBody>
                  <a:tcPr marL="68580" marR="68580" marT="0" marB="0"/>
                </a:tc>
                <a:tc>
                  <a:txBody>
                    <a:bodyPr/>
                    <a:lstStyle/>
                    <a:p>
                      <a:pPr marL="0" marR="0" algn="l">
                        <a:spcBef>
                          <a:spcPts val="0"/>
                        </a:spcBef>
                        <a:spcAft>
                          <a:spcPts val="0"/>
                        </a:spcAft>
                      </a:pPr>
                      <a:r>
                        <a:rPr lang="en-US" sz="1200" dirty="0" err="1">
                          <a:effectLst/>
                          <a:latin typeface="+mj-lt"/>
                          <a:ea typeface="MS Mincho"/>
                        </a:rPr>
                        <a:t>Slido</a:t>
                      </a:r>
                      <a:r>
                        <a:rPr lang="en-US" sz="1200" dirty="0">
                          <a:effectLst/>
                          <a:latin typeface="+mj-lt"/>
                          <a:ea typeface="MS Mincho"/>
                        </a:rPr>
                        <a:t> content updated</a:t>
                      </a:r>
                    </a:p>
                    <a:p>
                      <a:pPr marL="0" marR="0" algn="l">
                        <a:spcBef>
                          <a:spcPts val="0"/>
                        </a:spcBef>
                        <a:spcAft>
                          <a:spcPts val="0"/>
                        </a:spcAft>
                      </a:pPr>
                      <a:r>
                        <a:rPr lang="en-US" sz="1200" dirty="0">
                          <a:effectLst/>
                          <a:latin typeface="+mj-lt"/>
                          <a:ea typeface="MS Mincho"/>
                        </a:rPr>
                        <a:t>Added time during day 6 + 7 to ideate and finalize project deliverables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8.26</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Corrected info for Ice Breaker (room typo, etc.)</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4.14</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Fixed formatting of some links</a:t>
                      </a: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4.15</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8.30</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Agenda shifted day 1 to allow for team project discussion time, shorten wrap up time</a:t>
                      </a: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4.16</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Meeting 2 - Animated prompts on “Identifying Team Skills” slide, moved “Review Project Description” slide to after N&amp;R/User Stories slides</a:t>
                      </a: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147</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7939" y="2895600"/>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3</a:t>
            </a:r>
          </a:p>
        </p:txBody>
      </p:sp>
      <p:graphicFrame>
        <p:nvGraphicFramePr>
          <p:cNvPr id="6" name="Table 5"/>
          <p:cNvGraphicFramePr>
            <a:graphicFrameLocks noGrp="1"/>
          </p:cNvGraphicFramePr>
          <p:nvPr/>
        </p:nvGraphicFramePr>
        <p:xfrm>
          <a:off x="452910" y="1140616"/>
          <a:ext cx="8180971" cy="3592324"/>
        </p:xfrm>
        <a:graphic>
          <a:graphicData uri="http://schemas.openxmlformats.org/drawingml/2006/table">
            <a:tbl>
              <a:tblPr/>
              <a:tblGrid>
                <a:gridCol w="1909290">
                  <a:extLst>
                    <a:ext uri="{9D8B030D-6E8A-4147-A177-3AD203B41FA5}">
                      <a16:colId xmlns:a16="http://schemas.microsoft.com/office/drawing/2014/main" val="20000"/>
                    </a:ext>
                  </a:extLst>
                </a:gridCol>
                <a:gridCol w="2055724">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408364">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08364">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Design Lab Acoustics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08364">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Aircraft Robotic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Kannathal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06376">
                <a:tc>
                  <a:txBody>
                    <a:bodyPr/>
                    <a:lstStyle/>
                    <a:p>
                      <a:pPr algn="l" fontAlgn="ctr"/>
                      <a:r>
                        <a:rPr lang="en-US" sz="1200" b="0" i="0" u="none" strike="noStrike">
                          <a:solidFill>
                            <a:srgbClr val="000000"/>
                          </a:solidFill>
                          <a:effectLst/>
                          <a:latin typeface="Calibri" panose="020F0502020204030204" pitchFamily="34" charset="0"/>
                        </a:rPr>
                        <a:t>Living Buildings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Rammed Earth Formwork Design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08364">
                <a:tc>
                  <a:txBody>
                    <a:bodyPr/>
                    <a:lstStyle/>
                    <a:p>
                      <a:pPr algn="l" fontAlgn="ctr"/>
                      <a:r>
                        <a:rPr lang="en-US" sz="1200" b="0" i="0" u="none" strike="noStrike">
                          <a:solidFill>
                            <a:srgbClr val="000000"/>
                          </a:solidFill>
                          <a:effectLst/>
                          <a:latin typeface="Calibri" panose="020F0502020204030204" pitchFamily="34" charset="0"/>
                        </a:rPr>
                        <a:t>Jefferson 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Cold-Conditions Sub-Surface Water Quality Sensor Development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08364">
                <a:tc>
                  <a:txBody>
                    <a:bodyPr/>
                    <a:lstStyle/>
                    <a:p>
                      <a:pPr algn="l" fontAlgn="ctr"/>
                      <a:r>
                        <a:rPr lang="en-US" sz="1200" b="0" i="0" u="none" strike="noStrike">
                          <a:solidFill>
                            <a:srgbClr val="000000"/>
                          </a:solidFill>
                          <a:effectLst/>
                          <a:latin typeface="Calibri" panose="020F0502020204030204" pitchFamily="34" charset="0"/>
                        </a:rPr>
                        <a:t>NYSDEC</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Heat Pump Demonstrator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06376">
                <a:tc>
                  <a:txBody>
                    <a:bodyPr/>
                    <a:lstStyle/>
                    <a:p>
                      <a:pPr algn="l" fontAlgn="ctr"/>
                      <a:r>
                        <a:rPr lang="en-US" sz="1200" b="0" i="0" u="none" strike="noStrike">
                          <a:solidFill>
                            <a:srgbClr val="000000"/>
                          </a:solidFill>
                          <a:effectLst/>
                          <a:latin typeface="Calibri" panose="020F0502020204030204" pitchFamily="34" charset="0"/>
                        </a:rPr>
                        <a:t>JBT Corporation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AGV Mast Lifting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6376">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CE7A3CE6-F459-FAD9-9157-FF91F9339FC1}"/>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3463A646-3AA4-FF04-19E9-F6E839BFD8B4}"/>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600A0D5-4A03-7B58-0A3F-17C307A71430}"/>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16EBB126-9485-F158-7D7C-523FBAD4B0AB}"/>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25ED6452-5081-4551-B99A-62113EEEC7AC}"/>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BDBE6B4B-3DD7-588E-7E54-810302E97AF5}"/>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C3F3D5D2-C56B-4514-8F5D-C7115799183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48B2E7C-9D40-F078-4F7A-ACB104D4F97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4E023121-A570-C9C5-97A8-DD8844B73B37}"/>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168C3CE7-1EBA-1529-808D-7213F937F3C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D1115A66-5CCE-C2C4-EF4E-F34804B89179}"/>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A47B4AD4-C9F6-C2A1-2503-F4E0E32C6806}"/>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9FF025F3-54A3-E7FD-B8B8-88D7A47BCB3A}"/>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860F5ED-32A4-FF22-04BA-C65E6598387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24CD2D44-C194-EBB4-4837-26A9279BA17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0CD0B6B-CEEF-1586-0FEF-695EB3FDB738}"/>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AE1A5EE8-ADFA-3B82-E6A2-C78DB3504473}"/>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15146FA6-D4B2-D13C-F610-AB0B344A4ACF}"/>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0586128-FE3F-5F63-7CC0-1D60F7B0E13F}"/>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4054034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22</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685800"/>
            <a:ext cx="8229600" cy="4525963"/>
          </a:xfrm>
        </p:spPr>
        <p:txBody>
          <a:bodyPr>
            <a:noAutofit/>
          </a:bodyPr>
          <a:lstStyle/>
          <a:p>
            <a:pPr marL="0" indent="0">
              <a:buNone/>
            </a:pPr>
            <a:r>
              <a:rPr lang="en-US" sz="2400" dirty="0"/>
              <a:t>Use a laptop or tablet for:</a:t>
            </a:r>
          </a:p>
          <a:p>
            <a:r>
              <a:rPr lang="en-US" sz="2400" dirty="0"/>
              <a:t>Note taking</a:t>
            </a:r>
          </a:p>
          <a:p>
            <a:r>
              <a:rPr lang="en-US" sz="2400" dirty="0"/>
              <a:t>CAD</a:t>
            </a:r>
          </a:p>
          <a:p>
            <a:r>
              <a:rPr lang="en-US" sz="2400" dirty="0"/>
              <a:t>Webex</a:t>
            </a:r>
          </a:p>
          <a:p>
            <a:endParaRPr lang="en-US" sz="2400" dirty="0"/>
          </a:p>
          <a:p>
            <a:pPr marL="0" indent="0">
              <a:buNone/>
            </a:pPr>
            <a:r>
              <a:rPr lang="en-US" sz="2400" dirty="0"/>
              <a:t>Use paper &amp; pencil for</a:t>
            </a:r>
          </a:p>
          <a:p>
            <a:r>
              <a:rPr lang="en-US" sz="2400" dirty="0"/>
              <a:t>Sketching</a:t>
            </a:r>
          </a:p>
          <a:p>
            <a:r>
              <a:rPr lang="en-US" sz="2400" dirty="0"/>
              <a:t>Quick math / calculations</a:t>
            </a:r>
          </a:p>
          <a:p>
            <a:pPr marL="0" indent="0">
              <a:buNone/>
            </a:pPr>
            <a:endParaRPr lang="en-US" sz="2400" dirty="0"/>
          </a:p>
          <a:p>
            <a:pPr marL="0" indent="0">
              <a:buNone/>
            </a:pPr>
            <a:r>
              <a:rPr lang="en-US" sz="2400"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23</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Tree>
    <p:extLst>
      <p:ext uri="{BB962C8B-B14F-4D97-AF65-F5344CB8AC3E}">
        <p14:creationId xmlns:p14="http://schemas.microsoft.com/office/powerpoint/2010/main" val="3131588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24</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25</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r>
              <a:rPr lang="en-US" sz="2200" dirty="0"/>
              <a:t>Answer the prompt for the first question using Slido – 1 minute</a:t>
            </a:r>
          </a:p>
          <a:p>
            <a:r>
              <a:rPr lang="en-US" sz="2200" dirty="0"/>
              <a:t>Pair off and Share Responses with your partner &amp; discuss – 2 minutes</a:t>
            </a:r>
          </a:p>
          <a:p>
            <a:r>
              <a:rPr lang="en-US" sz="2200" dirty="0"/>
              <a:t>Go around the team and each person introduces their partner – name &amp; skill – 5 minutes total</a:t>
            </a:r>
          </a:p>
          <a:p>
            <a:r>
              <a:rPr lang="en-US" sz="2200" dirty="0"/>
              <a:t>Review the full word cloud &amp; discuss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1066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a:latin typeface="Roboto" panose="02000000000000000000" pitchFamily="2" charset="0"/>
              </a:rPr>
              <a:t>#1697651</a:t>
            </a:r>
            <a:endParaRPr lang="en-US" sz="2800" b="1" dirty="0">
              <a:latin typeface="Roboto" panose="02000000000000000000" pitchFamily="2" charset="0"/>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632" y="533400"/>
            <a:ext cx="4019550" cy="401955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2812789114"/>
              </p:ext>
            </p:extLst>
          </p:nvPr>
        </p:nvGraphicFramePr>
        <p:xfrm>
          <a:off x="5257800" y="2057400"/>
          <a:ext cx="3807225" cy="4032250"/>
        </p:xfrm>
        <a:graphic>
          <a:graphicData uri="http://schemas.openxmlformats.org/drawingml/2006/table">
            <a:tbl>
              <a:tblPr/>
              <a:tblGrid>
                <a:gridCol w="1862146">
                  <a:extLst>
                    <a:ext uri="{9D8B030D-6E8A-4147-A177-3AD203B41FA5}">
                      <a16:colId xmlns:a16="http://schemas.microsoft.com/office/drawing/2014/main" val="2655779139"/>
                    </a:ext>
                  </a:extLst>
                </a:gridCol>
                <a:gridCol w="694671">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900" b="1" i="0" u="none" strike="noStrike">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Benchmarking Memo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N&amp;R Speadsheet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2667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Board </a:t>
                      </a:r>
                      <a:r>
                        <a:rPr lang="en-US" sz="900" b="1" i="0" u="none" strike="noStrike">
                          <a:solidFill>
                            <a:srgbClr val="FFFFFF"/>
                          </a:solidFill>
                          <a:effectLst/>
                          <a:highlight>
                            <a:srgbClr val="156082"/>
                          </a:highlight>
                          <a:latin typeface="Aptos" panose="020B0004020202020204" pitchFamily="34" charset="0"/>
                        </a:rPr>
                        <a:t>of Directors </a:t>
                      </a:r>
                      <a:r>
                        <a:rPr lang="en-US" sz="900" b="1" i="0" u="none" strike="noStrike" dirty="0">
                          <a:solidFill>
                            <a:srgbClr val="FFFFFF"/>
                          </a:solidFill>
                          <a:effectLst/>
                          <a:highlight>
                            <a:srgbClr val="156082"/>
                          </a:highlight>
                          <a:latin typeface="Aptos" panose="020B0004020202020204" pitchFamily="34" charset="0"/>
                        </a:rPr>
                        <a:t>Review – </a:t>
                      </a:r>
                    </a:p>
                    <a:p>
                      <a:pPr algn="l" rtl="0" fontAlgn="ctr"/>
                      <a:r>
                        <a:rPr lang="en-US" sz="900" b="1" i="0" u="none" strike="noStrike" dirty="0">
                          <a:solidFill>
                            <a:srgbClr val="FFFFFF"/>
                          </a:solidFill>
                          <a:effectLst/>
                          <a:highlight>
                            <a:srgbClr val="156082"/>
                          </a:highlight>
                          <a:latin typeface="Aptos" panose="020B0004020202020204" pitchFamily="34" charset="0"/>
                        </a:rPr>
                        <a:t>Oral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278473649"/>
                  </a:ext>
                </a:extLst>
              </a:tr>
              <a:tr h="171450">
                <a:tc vMerge="1">
                  <a:txBody>
                    <a:bodyPr/>
                    <a:lstStyle/>
                    <a:p>
                      <a:endParaRPr lang="en-US"/>
                    </a:p>
                  </a:txBody>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62193381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System Design Report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Detailed Individual Design Report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2032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Report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31115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Review Presentation + System Evaluation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vMerge="1">
                  <a:txBody>
                    <a:bodyPr/>
                    <a:lstStyle/>
                    <a:p>
                      <a:endParaRPr lang="en-US"/>
                    </a:p>
                  </a:txBody>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974216316"/>
                  </a:ext>
                </a:extLst>
              </a:tr>
              <a:tr h="292100">
                <a:tc>
                  <a:txBody>
                    <a:bodyPr/>
                    <a:lstStyle/>
                    <a:p>
                      <a:pPr algn="l" fontAlgn="b"/>
                      <a:r>
                        <a:rPr lang="en-US" sz="1800" b="0" i="0" u="none" strike="noStrike">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a:solidFill>
                            <a:srgbClr val="FFFFFF"/>
                          </a:solidFill>
                          <a:effectLst/>
                          <a:highlight>
                            <a:srgbClr val="156082"/>
                          </a:highlight>
                          <a:latin typeface="Aptos" panose="020B0004020202020204" pitchFamily="34" charset="0"/>
                        </a:rPr>
                        <a:t>60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4</a:t>
            </a:r>
          </a:p>
        </p:txBody>
      </p:sp>
      <p:graphicFrame>
        <p:nvGraphicFramePr>
          <p:cNvPr id="6" name="Table 5"/>
          <p:cNvGraphicFramePr>
            <a:graphicFrameLocks noGrp="1"/>
          </p:cNvGraphicFramePr>
          <p:nvPr/>
        </p:nvGraphicFramePr>
        <p:xfrm>
          <a:off x="452910" y="1140616"/>
          <a:ext cx="8180971" cy="3516543"/>
        </p:xfrm>
        <a:graphic>
          <a:graphicData uri="http://schemas.openxmlformats.org/drawingml/2006/table">
            <a:tbl>
              <a:tblPr/>
              <a:tblGrid>
                <a:gridCol w="1773497">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3293">
                <a:tc>
                  <a:txBody>
                    <a:bodyPr/>
                    <a:lstStyle/>
                    <a:p>
                      <a:pPr algn="l" fontAlgn="ctr"/>
                      <a:r>
                        <a:rPr lang="en-US" sz="1200" b="0" i="0" u="none" strike="noStrike">
                          <a:solidFill>
                            <a:srgbClr val="000000"/>
                          </a:solidFill>
                          <a:effectLst/>
                          <a:latin typeface="Calibri" panose="020F0502020204030204" pitchFamily="34" charset="0"/>
                        </a:rPr>
                        <a:t>Sikorsky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Part Distortion During Machining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Rahmi Ozisik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3293">
                <a:tc>
                  <a:txBody>
                    <a:bodyPr/>
                    <a:lstStyle/>
                    <a:p>
                      <a:pPr algn="l" fontAlgn="ctr"/>
                      <a:r>
                        <a:rPr lang="en-US" sz="1200" b="0" i="0" u="none" strike="noStrike">
                          <a:solidFill>
                            <a:srgbClr val="000000"/>
                          </a:solidFill>
                          <a:effectLst/>
                          <a:latin typeface="Calibri" panose="020F0502020204030204" pitchFamily="34" charset="0"/>
                        </a:rPr>
                        <a:t>Lockheed Martin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Persistent Identification for Manufacturing Processes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MILL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Swirled Plastic Parts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Rahmi Ozisik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Mechatronics Demonstration of 2D Motion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Indika Perera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Enterprise Test Vehicle Design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Indika Perera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r>
                        <a:rPr lang="en-US" sz="1200" b="0" i="0" u="none" strike="noStrike">
                          <a:solidFill>
                            <a:srgbClr val="000000"/>
                          </a:solidFill>
                          <a:effectLst/>
                          <a:latin typeface="Calibri" panose="020F0502020204030204" pitchFamily="34" charset="0"/>
                        </a:rPr>
                        <a:t>Plug Power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Autonomous Data Collection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70C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1475">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5813A4F7-B840-8964-8156-51B6DA84A790}"/>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A79D52FD-8D73-5C61-F0FB-6CC387B7A40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A830ABD2-612D-081D-942C-5217CAEB0701}"/>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1402B7D5-F8B9-ACDD-91AD-C1F2DFA0C825}"/>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4DEC0C5-F5D2-AA5B-EFEF-4FA7A99F4F1A}"/>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0EB8EA68-1207-99AF-9E0C-607754EF60EE}"/>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E75E28C-9E5D-ED87-9892-C601BAFD708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61199678-F594-9308-B38E-4F6233796D0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56CDAFD1-BFD1-B63C-073C-0E24253BF671}"/>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6B27F376-8E3E-4D04-A7AB-5896DBD145A5}"/>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E4B79AD5-01ED-D90C-92CA-A3E27B491633}"/>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52BA0A9-4BF5-E722-AA1E-88D4674BD02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E264ED77-636C-9B13-F01C-5BF2C55676ED}"/>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4EBB846C-58E7-516C-FBC3-A09A62EB1D5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3414436E-17A8-93EC-7AC3-9273BC2F3F42}"/>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F5903E87-F98B-1345-0339-F3E3357A9684}"/>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03E75346-14D9-A710-C3AC-5FD334874822}"/>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B3ED47ED-A6EA-456A-2751-CBEB189C5456}"/>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97468D1-BC85-7B21-3CCB-BAF99D48AA1B}"/>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148254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40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Discuss project as a t	</a:t>
            </a:r>
            <a:r>
              <a:rPr lang="en-US" sz="2400" dirty="0" err="1"/>
              <a:t>eam</a:t>
            </a:r>
            <a:r>
              <a:rPr lang="en-US" sz="2400" dirty="0"/>
              <a:t>.</a:t>
            </a:r>
          </a:p>
          <a:p>
            <a:pPr lvl="1"/>
            <a:r>
              <a:rPr lang="en-US" sz="21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30</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20 min – Wrap Up </a:t>
            </a:r>
            <a:br>
              <a:rPr lang="en-US" sz="3600" dirty="0"/>
            </a:br>
            <a:r>
              <a:rPr lang="en-US" sz="3600" dirty="0"/>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33</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34</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Wednesday	9/4	6:00 – 8pm</a:t>
            </a:r>
          </a:p>
          <a:p>
            <a:pPr lvl="1">
              <a:tabLst>
                <a:tab pos="2514600" algn="l"/>
                <a:tab pos="3597275" algn="l"/>
              </a:tabLst>
            </a:pPr>
            <a:r>
              <a:rPr lang="en-US" dirty="0">
                <a:cs typeface="Calibri"/>
              </a:rPr>
              <a:t>Saturday	9/7	10:00am - NOON</a:t>
            </a:r>
          </a:p>
          <a:p>
            <a:pPr lvl="1">
              <a:tabLst>
                <a:tab pos="2514600" algn="l"/>
                <a:tab pos="3597275" algn="l"/>
              </a:tabLst>
            </a:pPr>
            <a:r>
              <a:rPr lang="en-US" dirty="0">
                <a:cs typeface="Calibri"/>
              </a:rPr>
              <a:t>Sunday	9/8	10:00am - NOON</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4525963"/>
          </a:xfrm>
        </p:spPr>
        <p:txBody>
          <a:bodyPr vert="horz" lIns="91440" tIns="45720" rIns="91440" bIns="45720" rtlCol="0" anchor="t">
            <a:normAutofit/>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Tuesday, 9/3/24</a:t>
            </a:r>
          </a:p>
          <a:p>
            <a:pPr marL="457200" lvl="1" indent="0">
              <a:buNone/>
            </a:pPr>
            <a:endParaRPr lang="en-US" dirty="0">
              <a:cs typeface="Calibri"/>
            </a:endParaRPr>
          </a:p>
          <a:p>
            <a:pPr marL="457200" lvl="1" indent="0">
              <a:buNone/>
            </a:pPr>
            <a:r>
              <a:rPr lang="en-US" u="sng" dirty="0">
                <a:solidFill>
                  <a:srgbClr val="000000"/>
                </a:solidFill>
                <a:effectLst/>
                <a:latin typeface="Aptos" panose="020B0004020202020204" pitchFamily="34" charset="0"/>
                <a:ea typeface="Aptos" panose="020B0004020202020204" pitchFamily="34" charset="0"/>
                <a:cs typeface="Aptos" panose="020B0004020202020204" pitchFamily="34" charset="0"/>
                <a:hlinkClick r:id="rId3" tooltip="https://docs.google.com/spreadsheets/d/1s5LrGAP6knKlva1Pm0rcQL4NpK4FOPg-sy8KWppURzg/edit?gid=0#gid=0"/>
              </a:rPr>
              <a:t>Fall 2024 Capstone LEAP Training Sign Up Sheet</a:t>
            </a:r>
            <a:endParaRPr lang="en-US"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a:t>
            </a:r>
            <a:r>
              <a:rPr lang="en-US" dirty="0" err="1">
                <a:cs typeface="Calibri"/>
              </a:rPr>
              <a:t>Percipio</a:t>
            </a:r>
            <a:r>
              <a:rPr lang="en-US" dirty="0">
                <a:cs typeface="Calibri"/>
              </a:rPr>
              <a:t>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1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41</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4" name="Picture 13" descr="A screenshot of a project&#10;&#10;Description automatically generated">
            <a:extLst>
              <a:ext uri="{FF2B5EF4-FFF2-40B4-BE49-F238E27FC236}">
                <a16:creationId xmlns:a16="http://schemas.microsoft.com/office/drawing/2014/main" id="{93C8DEB2-FD4F-58F4-313F-FA3873D0C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863" y="1529051"/>
            <a:ext cx="6816274" cy="3884831"/>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Poster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43</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pPr algn="ctr"/>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44</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pPr algn="ctr"/>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45</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Design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Solve the Problem Your Customer Has!</a:t>
            </a:r>
          </a:p>
          <a:p>
            <a:pPr lvl="1"/>
            <a:r>
              <a:rPr lang="en-US" dirty="0">
                <a:cs typeface="Calibri"/>
              </a:rPr>
              <a:t>Seek to Understand What the Customer Needs</a:t>
            </a:r>
          </a:p>
          <a:p>
            <a:r>
              <a:rPr lang="en-US" dirty="0">
                <a:cs typeface="Calibri"/>
              </a:rPr>
              <a:t>Two Primary Set of Tools Based on Project Type</a:t>
            </a:r>
          </a:p>
          <a:p>
            <a:pPr lvl="1"/>
            <a:r>
              <a:rPr lang="en-US" dirty="0">
                <a:cs typeface="Calibri"/>
              </a:rPr>
              <a:t>Hardware Projects</a:t>
            </a:r>
          </a:p>
          <a:p>
            <a:pPr lvl="2"/>
            <a:r>
              <a:rPr lang="en-US" dirty="0">
                <a:cs typeface="Calibri"/>
              </a:rPr>
              <a:t>Needs and Requirements (covered in IED)</a:t>
            </a:r>
          </a:p>
          <a:p>
            <a:pPr lvl="1"/>
            <a:r>
              <a:rPr lang="en-US" dirty="0">
                <a:cs typeface="Calibri"/>
              </a:rPr>
              <a:t>Software Projects</a:t>
            </a:r>
          </a:p>
          <a:p>
            <a:pPr lvl="2"/>
            <a:r>
              <a:rPr lang="en-US" dirty="0">
                <a:cs typeface="Calibri"/>
              </a:rPr>
              <a:t>Use Cases</a:t>
            </a:r>
          </a:p>
          <a:p>
            <a:pPr lvl="2"/>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47</a:t>
            </a:fld>
            <a:endParaRPr lang="en-US" dirty="0"/>
          </a:p>
        </p:txBody>
      </p:sp>
      <p:sp>
        <p:nvSpPr>
          <p:cNvPr id="7" name="Rectangle 6"/>
          <p:cNvSpPr/>
          <p:nvPr/>
        </p:nvSpPr>
        <p:spPr>
          <a:xfrm>
            <a:off x="838200" y="5587425"/>
            <a:ext cx="7467600" cy="584775"/>
          </a:xfrm>
          <a:prstGeom prst="rect">
            <a:avLst/>
          </a:prstGeom>
        </p:spPr>
        <p:txBody>
          <a:bodyPr wrap="square">
            <a:spAutoFit/>
          </a:bodyPr>
          <a:lstStyle/>
          <a:p>
            <a:pPr algn="ctr"/>
            <a:r>
              <a:rPr lang="en-US" sz="3200" dirty="0">
                <a:cs typeface="Calibri"/>
              </a:rPr>
              <a:t>Projects with Both May Use All these Tools!</a:t>
            </a:r>
            <a:endParaRPr lang="en-US" sz="3200" dirty="0"/>
          </a:p>
        </p:txBody>
      </p:sp>
    </p:spTree>
    <p:extLst>
      <p:ext uri="{BB962C8B-B14F-4D97-AF65-F5344CB8AC3E}">
        <p14:creationId xmlns:p14="http://schemas.microsoft.com/office/powerpoint/2010/main" val="23797356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Design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a:t>
            </a:r>
          </a:p>
          <a:p>
            <a:pPr lvl="1"/>
            <a:r>
              <a:rPr lang="en-US" dirty="0">
                <a:cs typeface="Calibri"/>
              </a:rPr>
              <a:t>Software</a:t>
            </a:r>
          </a:p>
          <a:p>
            <a:pPr lvl="1"/>
            <a:endParaRPr lang="en-US" dirty="0">
              <a:cs typeface="Calibri"/>
            </a:endParaRPr>
          </a:p>
          <a:p>
            <a:r>
              <a:rPr lang="en-US" dirty="0">
                <a:cs typeface="Calibri"/>
              </a:rPr>
              <a:t>Each Group Leverage The Appropriate Tools</a:t>
            </a:r>
          </a:p>
          <a:p>
            <a:pPr lvl="1"/>
            <a:r>
              <a:rPr lang="en-US" dirty="0">
                <a:cs typeface="Calibri"/>
              </a:rPr>
              <a:t>Develop The Appropriate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
        <p:nvSpPr>
          <p:cNvPr id="4" name="Rectangle 3"/>
          <p:cNvSpPr/>
          <p:nvPr/>
        </p:nvSpPr>
        <p:spPr>
          <a:xfrm>
            <a:off x="2686291" y="3244334"/>
            <a:ext cx="3771417" cy="369332"/>
          </a:xfrm>
          <a:prstGeom prst="rect">
            <a:avLst/>
          </a:prstGeom>
        </p:spPr>
        <p:txBody>
          <a:bodyPr wrap="none">
            <a:spAutoFit/>
          </a:bodyPr>
          <a:lstStyle/>
          <a:p>
            <a:r>
              <a:rPr lang="en-US" spc="-1" dirty="0">
                <a:solidFill>
                  <a:srgbClr val="000000"/>
                </a:solidFill>
                <a:latin typeface="Calibri Light"/>
              </a:rPr>
              <a:t>Developing Use Cases and User Stories</a:t>
            </a:r>
            <a:endParaRPr lang="en-US" dirty="0"/>
          </a:p>
        </p:txBody>
      </p:sp>
    </p:spTree>
    <p:extLst>
      <p:ext uri="{BB962C8B-B14F-4D97-AF65-F5344CB8AC3E}">
        <p14:creationId xmlns:p14="http://schemas.microsoft.com/office/powerpoint/2010/main" val="2438281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50</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a:bodyPr>
          <a:lstStyle/>
          <a:p>
            <a:pPr algn="ctr"/>
            <a:r>
              <a:rPr lang="en-US" sz="3200" dirty="0">
                <a:cs typeface="Calibri"/>
              </a:rPr>
              <a:t>Generation of </a:t>
            </a:r>
            <a:br>
              <a:rPr lang="en-US" sz="3200" dirty="0">
                <a:cs typeface="Calibri"/>
              </a:rPr>
            </a:br>
            <a:r>
              <a:rPr lang="en-US" sz="3200" dirty="0">
                <a:cs typeface="Calibri"/>
              </a:rPr>
              <a:t>Use Cases and User Stories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Use Cases and User Stories </a:t>
            </a:r>
            <a:r>
              <a:rPr lang="en-US" dirty="0">
                <a:cs typeface="Calibri"/>
              </a:rPr>
              <a:t>document are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41794590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User Stories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A </a:t>
            </a:r>
            <a:r>
              <a:rPr lang="en-US" u="sng" dirty="0">
                <a:hlinkClick r:id="rId2" tooltip="A beginner's guide to user stories - Boost blog"/>
              </a:rPr>
              <a:t>user story</a:t>
            </a:r>
            <a:r>
              <a:rPr lang="en-US" dirty="0"/>
              <a:t> is a short description of something that your customer will do when they come to your website or use your application/software,  focused on the value or result they get from doing this thing. They are written from the point of view of a person using your website or application, and written in the language that your customers would use.</a:t>
            </a:r>
          </a:p>
          <a:p>
            <a:r>
              <a:rPr lang="en-US" dirty="0"/>
              <a:t>A user story is usually written using the format: </a:t>
            </a:r>
            <a:br>
              <a:rPr lang="en-US" dirty="0"/>
            </a:br>
            <a:r>
              <a:rPr lang="en-US" i="1" dirty="0"/>
              <a:t>As an [</a:t>
            </a:r>
            <a:r>
              <a:rPr lang="en-US" b="1" i="1" dirty="0"/>
              <a:t>actor</a:t>
            </a:r>
            <a:r>
              <a:rPr lang="en-US" i="1" dirty="0"/>
              <a:t>] I want [</a:t>
            </a:r>
            <a:r>
              <a:rPr lang="en-US" b="1" i="1" dirty="0"/>
              <a:t>action</a:t>
            </a:r>
            <a:r>
              <a:rPr lang="en-US" i="1" dirty="0"/>
              <a:t>] so that [</a:t>
            </a:r>
            <a:r>
              <a:rPr lang="en-US" b="1" i="1" dirty="0"/>
              <a:t>achievement</a:t>
            </a:r>
            <a:r>
              <a:rPr lang="en-US" i="1" dirty="0"/>
              <a:t>]. </a:t>
            </a:r>
          </a:p>
          <a:p>
            <a:pPr marL="457200" indent="0">
              <a:buNone/>
            </a:pPr>
            <a:r>
              <a:rPr lang="en-US" i="1" dirty="0"/>
              <a:t>As a </a:t>
            </a:r>
            <a:r>
              <a:rPr lang="en-US" b="1" i="1" dirty="0"/>
              <a:t>Flickr member</a:t>
            </a:r>
            <a:r>
              <a:rPr lang="en-US" i="1" dirty="0"/>
              <a:t>, I want </a:t>
            </a:r>
            <a:r>
              <a:rPr lang="en-US" b="1" i="1" dirty="0"/>
              <a:t>to set different privacy levels on my photos</a:t>
            </a:r>
            <a:r>
              <a:rPr lang="en-US" i="1" dirty="0"/>
              <a:t>, so </a:t>
            </a:r>
            <a:r>
              <a:rPr lang="en-US" b="1" i="1" dirty="0"/>
              <a:t>I can control who sees which of my photos</a:t>
            </a:r>
            <a:r>
              <a:rPr lang="en-US" i="1" dirty="0"/>
              <a:t>.</a:t>
            </a:r>
            <a:endParaRPr lang="en-US"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5146451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Cases</a:t>
            </a:r>
            <a:endParaRPr lang="en-US" dirty="0"/>
          </a:p>
        </p:txBody>
      </p:sp>
      <p:sp>
        <p:nvSpPr>
          <p:cNvPr id="3" name="Content Placeholder 2"/>
          <p:cNvSpPr>
            <a:spLocks noGrp="1"/>
          </p:cNvSpPr>
          <p:nvPr>
            <p:ph idx="1"/>
          </p:nvPr>
        </p:nvSpPr>
        <p:spPr>
          <a:xfrm>
            <a:off x="195943" y="1355357"/>
            <a:ext cx="8752114" cy="4830201"/>
          </a:xfrm>
        </p:spPr>
        <p:txBody>
          <a:bodyPr>
            <a:noAutofit/>
          </a:bodyPr>
          <a:lstStyle/>
          <a:p>
            <a:r>
              <a:rPr lang="en-US" sz="2400" dirty="0"/>
              <a:t>A </a:t>
            </a:r>
            <a:r>
              <a:rPr lang="en-US" sz="2400" u="sng" dirty="0">
                <a:hlinkClick r:id="rId2" tooltip="Use case - Wikipedia"/>
              </a:rPr>
              <a:t>use case</a:t>
            </a:r>
            <a:r>
              <a:rPr lang="en-US" sz="2400" dirty="0"/>
              <a:t> is a description of a set of interactions between a system and one or more actors (where ‘actor’ can be people, or other systems: for example, both online shoppers and PayPal can be actors). They are usually created as documents, and generally include this kind of information:</a:t>
            </a:r>
          </a:p>
          <a:p>
            <a:pPr lvl="1"/>
            <a:r>
              <a:rPr lang="en-US" sz="1800" dirty="0"/>
              <a:t>use case title</a:t>
            </a:r>
          </a:p>
          <a:p>
            <a:pPr lvl="1"/>
            <a:r>
              <a:rPr lang="en-US" sz="1800" dirty="0"/>
              <a:t>rationale/description/goal</a:t>
            </a:r>
          </a:p>
          <a:p>
            <a:pPr lvl="1"/>
            <a:r>
              <a:rPr lang="en-US" sz="1800" dirty="0"/>
              <a:t>actor/user</a:t>
            </a:r>
          </a:p>
          <a:p>
            <a:pPr lvl="1"/>
            <a:r>
              <a:rPr lang="en-US" sz="1800" dirty="0"/>
              <a:t>preconditions (the things that must have already happened in the system)</a:t>
            </a:r>
          </a:p>
          <a:p>
            <a:pPr lvl="1"/>
            <a:r>
              <a:rPr lang="en-US" sz="1800" dirty="0"/>
              <a:t>standard path or main success scenario (what will usually happen, described as a series of steps)</a:t>
            </a:r>
          </a:p>
          <a:p>
            <a:pPr lvl="1"/>
            <a:r>
              <a:rPr lang="en-US" sz="1800" dirty="0"/>
              <a:t>alternate paths or extensions (variations on the above/edge cases)</a:t>
            </a:r>
          </a:p>
          <a:p>
            <a:pPr lvl="1"/>
            <a:r>
              <a:rPr lang="en-US" sz="1800" dirty="0"/>
              <a:t>post conditions (what the system will have done by the end of the steps).</a:t>
            </a:r>
          </a:p>
          <a:p>
            <a:endParaRPr lang="en-US" sz="2400"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8592846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p:txBody>
          <a:bodyPr>
            <a:noAutofit/>
          </a:bodyPr>
          <a:lstStyle/>
          <a:p>
            <a:r>
              <a:rPr lang="en-US" sz="3600" spc="-1" dirty="0">
                <a:solidFill>
                  <a:srgbClr val="000000"/>
                </a:solidFill>
              </a:rPr>
              <a:t>Developing Use Cases and User Stories</a:t>
            </a:r>
            <a:endParaRPr lang="en-US" sz="3600" dirty="0"/>
          </a:p>
        </p:txBody>
      </p:sp>
      <p:sp>
        <p:nvSpPr>
          <p:cNvPr id="10" name="Content Placeholder 9"/>
          <p:cNvSpPr>
            <a:spLocks noGrp="1"/>
          </p:cNvSpPr>
          <p:nvPr>
            <p:ph idx="1"/>
          </p:nvPr>
        </p:nvSpPr>
        <p:spPr/>
        <p:txBody>
          <a:bodyPr>
            <a:normAutofit fontScale="92500" lnSpcReduction="20000"/>
          </a:bodyPr>
          <a:lstStyle/>
          <a:p>
            <a:r>
              <a:rPr lang="en-US" dirty="0"/>
              <a:t>The process can be similar for both</a:t>
            </a:r>
          </a:p>
          <a:p>
            <a:r>
              <a:rPr lang="en-US" dirty="0"/>
              <a:t>Until you have direct client feedback, role play yourselves in the client’s role</a:t>
            </a:r>
          </a:p>
          <a:p>
            <a:r>
              <a:rPr lang="en-US" dirty="0"/>
              <a:t>Identify things you would want or need to help you be successful in your job</a:t>
            </a:r>
          </a:p>
          <a:p>
            <a:r>
              <a:rPr lang="en-US" dirty="0"/>
              <a:t>As with Needs and Requirements, one would expect a relatively large number of User Stories or Use Cases. There is no specific target number!</a:t>
            </a:r>
          </a:p>
          <a:p>
            <a:r>
              <a:rPr lang="en-US" dirty="0"/>
              <a:t>The goal is to fully define the required functionality.</a:t>
            </a:r>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55</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3"/>
            <a:ext cx="7115890" cy="1028297"/>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endParaRPr lang="en-US" sz="3300" spc="-1" dirty="0">
              <a:solidFill>
                <a:srgbClr val="000000"/>
              </a:solidFill>
              <a:latin typeface="Calibri"/>
            </a:endParaRPr>
          </a:p>
        </p:txBody>
      </p:sp>
    </p:spTree>
    <p:extLst>
      <p:ext uri="{BB962C8B-B14F-4D97-AF65-F5344CB8AC3E}">
        <p14:creationId xmlns:p14="http://schemas.microsoft.com/office/powerpoint/2010/main" val="38059945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56</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Autofit/>
          </a:bodyPr>
          <a:lstStyle/>
          <a:p>
            <a:r>
              <a:rPr lang="en-US" sz="3200" dirty="0">
                <a:cs typeface="Calibri"/>
              </a:rPr>
              <a:t>15 min – Generating</a:t>
            </a:r>
            <a:br>
              <a:rPr lang="en-US" sz="3200" dirty="0">
                <a:cs typeface="Calibri"/>
              </a:rPr>
            </a:br>
            <a:r>
              <a:rPr lang="en-US" sz="3200" dirty="0">
                <a:cs typeface="Calibri"/>
              </a:rPr>
              <a:t>Needs &amp; Requirements / </a:t>
            </a:r>
            <a:br>
              <a:rPr lang="en-US" sz="3200" dirty="0">
                <a:cs typeface="Calibri"/>
              </a:rPr>
            </a:br>
            <a:r>
              <a:rPr lang="en-US" sz="3200" dirty="0">
                <a:cs typeface="Calibri"/>
              </a:rPr>
              <a:t>User Stores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fontScale="85000" lnSpcReduction="20000"/>
          </a:bodyPr>
          <a:lstStyle/>
          <a:p>
            <a:r>
              <a:rPr lang="en-US" dirty="0">
                <a:cs typeface="Calibri"/>
              </a:rPr>
              <a:t>Read notes in template documents for tips</a:t>
            </a:r>
          </a:p>
          <a:p>
            <a:r>
              <a:rPr lang="en-US" dirty="0">
                <a:cs typeface="Calibri"/>
              </a:rPr>
              <a:t>Remove/combine duplicates</a:t>
            </a:r>
          </a:p>
          <a:p>
            <a:r>
              <a:rPr lang="en-US" spc="-1" dirty="0">
                <a:solidFill>
                  <a:srgbClr val="000000"/>
                </a:solidFill>
              </a:rPr>
              <a:t>Hardware Projects</a:t>
            </a:r>
          </a:p>
          <a:p>
            <a:pPr lvl="1"/>
            <a:r>
              <a:rPr lang="en-US" spc="-1" dirty="0">
                <a:solidFill>
                  <a:srgbClr val="000000"/>
                </a:solidFill>
              </a:rPr>
              <a:t>Add Requirements based on the Needs</a:t>
            </a:r>
            <a:endParaRPr lang="en-US" dirty="0">
              <a:cs typeface="Calibri"/>
            </a:endParaRPr>
          </a:p>
          <a:p>
            <a:pPr lvl="1"/>
            <a:r>
              <a:rPr lang="en-US" dirty="0">
                <a:cs typeface="Calibri"/>
              </a:rPr>
              <a:t>Unsure of a proper metric? Quick Google search to put in an educated guess</a:t>
            </a:r>
          </a:p>
          <a:p>
            <a:r>
              <a:rPr lang="en-US" dirty="0">
                <a:cs typeface="Calibri"/>
              </a:rPr>
              <a:t>Software Projects</a:t>
            </a:r>
          </a:p>
          <a:p>
            <a:pPr lvl="1"/>
            <a:r>
              <a:rPr lang="en-US" dirty="0">
                <a:cs typeface="Calibri"/>
              </a:rPr>
              <a:t>Can iterate between stories and cases. Cases may identify new stories and vice versa!</a:t>
            </a:r>
          </a:p>
          <a:p>
            <a:r>
              <a:rPr lang="en-US" dirty="0">
                <a:cs typeface="Calibri"/>
              </a:rPr>
              <a:t>Fill in holes/gaps after looking at categories</a:t>
            </a:r>
          </a:p>
          <a:p>
            <a:pPr lvl="1"/>
            <a:r>
              <a:rPr lang="en-US"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57</a:t>
            </a:fld>
            <a:endParaRPr lang="en-US" dirty="0"/>
          </a:p>
        </p:txBody>
      </p:sp>
      <p:sp>
        <p:nvSpPr>
          <p:cNvPr id="4" name="Rectangle 3"/>
          <p:cNvSpPr/>
          <p:nvPr/>
        </p:nvSpPr>
        <p:spPr>
          <a:xfrm>
            <a:off x="609600" y="5801380"/>
            <a:ext cx="7924800" cy="523220"/>
          </a:xfrm>
          <a:prstGeom prst="rect">
            <a:avLst/>
          </a:prstGeom>
        </p:spPr>
        <p:txBody>
          <a:bodyPr wrap="square">
            <a:spAutoFit/>
          </a:bodyPr>
          <a:lstStyle/>
          <a:p>
            <a:pPr algn="ctr"/>
            <a:r>
              <a:rPr lang="en-US" sz="2800" b="1" spc="-1" dirty="0">
                <a:solidFill>
                  <a:srgbClr val="000000"/>
                </a:solidFill>
              </a:rPr>
              <a:t>Take photo of whiteboard and post to Design Forum</a:t>
            </a:r>
          </a:p>
        </p:txBody>
      </p:sp>
    </p:spTree>
    <p:extLst>
      <p:ext uri="{BB962C8B-B14F-4D97-AF65-F5344CB8AC3E}">
        <p14:creationId xmlns:p14="http://schemas.microsoft.com/office/powerpoint/2010/main" val="40954492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 slides before the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58</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2"/>
    </p:ext>
  </p:extLs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59</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60</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61</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1990941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65</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28600" y="1825625"/>
            <a:ext cx="8686800" cy="3152145"/>
          </a:xfrm>
          <a:prstGeom prst="rect">
            <a:avLst/>
          </a:prstGeom>
          <a:noFill/>
        </p:spPr>
        <p:txBody>
          <a:bodyPr wrap="square" rtlCol="0">
            <a:spAutoFit/>
          </a:bodyPr>
          <a:lstStyle/>
          <a:p>
            <a:pPr marL="0" indent="0">
              <a:lnSpc>
                <a:spcPct val="150000"/>
              </a:lnSpc>
              <a:buNone/>
            </a:pPr>
            <a:r>
              <a:rPr lang="en-US" sz="2400" dirty="0"/>
              <a:t>Over the next 2 on-site meetings, all teams will complete:</a:t>
            </a:r>
          </a:p>
          <a:p>
            <a:pPr marL="0" indent="0">
              <a:lnSpc>
                <a:spcPct val="150000"/>
              </a:lnSpc>
              <a:buNone/>
            </a:pPr>
            <a:endParaRPr lang="en-US" dirty="0"/>
          </a:p>
          <a:p>
            <a:pPr marL="628650" lvl="1" indent="-285750"/>
            <a:r>
              <a:rPr lang="en-US" sz="2400" dirty="0"/>
              <a:t>Client Meeting #1 – Kickoff Meeting </a:t>
            </a:r>
          </a:p>
          <a:p>
            <a:pPr marL="628650" lvl="1" indent="-285750"/>
            <a:r>
              <a:rPr lang="en-US" sz="2400" dirty="0"/>
              <a:t>CE meeting with team</a:t>
            </a:r>
          </a:p>
          <a:p>
            <a:pPr marL="628650" lvl="1" indent="-285750"/>
            <a:r>
              <a:rPr lang="en-US" sz="2400" dirty="0"/>
              <a:t>Client Needs &amp; Requirements - development and review</a:t>
            </a:r>
          </a:p>
          <a:p>
            <a:pPr marL="628650" lvl="1" indent="-285750"/>
            <a:r>
              <a:rPr lang="en-US" sz="2400" dirty="0"/>
              <a:t>Review previous Final Presentation - ongoing projects only</a:t>
            </a:r>
          </a:p>
          <a:p>
            <a:pPr marL="628650" lvl="1" indent="-285750"/>
            <a:r>
              <a:rPr lang="en-US" sz="2400" dirty="0"/>
              <a:t>Benchmarking</a:t>
            </a:r>
          </a:p>
        </p:txBody>
      </p:sp>
    </p:spTree>
    <p:extLst>
      <p:ext uri="{BB962C8B-B14F-4D97-AF65-F5344CB8AC3E}">
        <p14:creationId xmlns:p14="http://schemas.microsoft.com/office/powerpoint/2010/main" val="16346551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66</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991334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68</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69</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3" name="Content Placeholder 12" descr="A screenshot of a program&#10;&#10;Description automatically generated">
            <a:extLst>
              <a:ext uri="{FF2B5EF4-FFF2-40B4-BE49-F238E27FC236}">
                <a16:creationId xmlns:a16="http://schemas.microsoft.com/office/drawing/2014/main" id="{30D0D476-A5E8-A39A-B0BE-5B4E65E71A0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1365" y="1902375"/>
            <a:ext cx="7521269" cy="4030198"/>
          </a:xfrm>
        </p:spPr>
      </p:pic>
    </p:spTree>
    <p:extLst>
      <p:ext uri="{BB962C8B-B14F-4D97-AF65-F5344CB8AC3E}">
        <p14:creationId xmlns:p14="http://schemas.microsoft.com/office/powerpoint/2010/main" val="5751348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70</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a:t>
            </a:r>
            <a:r>
              <a:rPr lang="en-US" sz="4400" dirty="0"/>
              <a:t>Engineering Design Process </a:t>
            </a:r>
            <a:r>
              <a:rPr lang="en-US" dirty="0"/>
              <a:t>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are the steps in Engineering Design Process?</a:t>
            </a:r>
          </a:p>
          <a:p>
            <a:r>
              <a:rPr lang="en-US" sz="2800" dirty="0"/>
              <a:t>What is a Customer Need?</a:t>
            </a:r>
          </a:p>
          <a:p>
            <a:r>
              <a:rPr lang="en-US" sz="2800" dirty="0"/>
              <a:t>Example from your current project</a:t>
            </a:r>
          </a:p>
          <a:p>
            <a:r>
              <a:rPr lang="en-US" sz="2800" dirty="0"/>
              <a:t>What is an Engineering Requirement?</a:t>
            </a:r>
          </a:p>
          <a:p>
            <a:r>
              <a:rPr lang="en-US" sz="2800" dirty="0"/>
              <a:t>Example from your current project</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71</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Tree>
    <p:extLst>
      <p:ext uri="{BB962C8B-B14F-4D97-AF65-F5344CB8AC3E}">
        <p14:creationId xmlns:p14="http://schemas.microsoft.com/office/powerpoint/2010/main" val="119058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Kanna – please implement in </a:t>
            </a:r>
            <a:r>
              <a:rPr lang="en-US" b="1" dirty="0"/>
              <a:t>FREE</a:t>
            </a:r>
            <a:r>
              <a:rPr lang="en-US" dirty="0"/>
              <a:t> Kahoot and show the team</a:t>
            </a:r>
          </a:p>
        </p:txBody>
      </p:sp>
      <p:sp>
        <p:nvSpPr>
          <p:cNvPr id="3" name="Content Placeholder 2"/>
          <p:cNvSpPr>
            <a:spLocks noGrp="1"/>
          </p:cNvSpPr>
          <p:nvPr>
            <p:ph idx="1"/>
          </p:nvPr>
        </p:nvSpPr>
        <p:spPr>
          <a:xfrm>
            <a:off x="628650" y="1690688"/>
            <a:ext cx="7886700" cy="4108449"/>
          </a:xfrm>
        </p:spPr>
        <p:txBody>
          <a:bodyPr>
            <a:noAutofit/>
          </a:bodyPr>
          <a:lstStyle/>
          <a:p>
            <a:r>
              <a:rPr lang="en-US" sz="2800" dirty="0"/>
              <a:t>What are in common between IED and Capstone?</a:t>
            </a:r>
          </a:p>
          <a:p>
            <a:pPr lvl="1"/>
            <a:r>
              <a:rPr lang="en-US" sz="2500" dirty="0"/>
              <a:t>team based T</a:t>
            </a:r>
          </a:p>
          <a:p>
            <a:pPr lvl="1"/>
            <a:r>
              <a:rPr lang="en-US" sz="2500" dirty="0"/>
              <a:t>work on projects T</a:t>
            </a:r>
          </a:p>
          <a:p>
            <a:pPr lvl="1"/>
            <a:r>
              <a:rPr lang="en-US" sz="2500" dirty="0"/>
              <a:t>You build / make things T</a:t>
            </a:r>
          </a:p>
          <a:p>
            <a:pPr lvl="1"/>
            <a:r>
              <a:rPr lang="en-US" sz="2500" dirty="0"/>
              <a:t>There are quizzes F</a:t>
            </a:r>
          </a:p>
          <a:p>
            <a:pPr lvl="1"/>
            <a:r>
              <a:rPr lang="en-US" sz="2500" dirty="0"/>
              <a:t>Project may carry on after the semester F</a:t>
            </a:r>
          </a:p>
          <a:p>
            <a:pPr lvl="1"/>
            <a:endParaRPr lang="en-US" sz="2500" dirty="0"/>
          </a:p>
          <a:p>
            <a:r>
              <a:rPr lang="en-US" sz="2800" dirty="0"/>
              <a:t>Plus two other appropriate questions</a:t>
            </a:r>
          </a:p>
          <a:p>
            <a:pPr lvl="1"/>
            <a:endParaRPr lang="en-US" sz="2500" dirty="0"/>
          </a:p>
          <a:p>
            <a:pPr lvl="1"/>
            <a:endParaRPr lang="en-US" sz="25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72</a:t>
            </a:fld>
            <a:endParaRPr lang="en-US" sz="1200" dirty="0"/>
          </a:p>
        </p:txBody>
      </p:sp>
    </p:spTree>
    <p:extLst>
      <p:ext uri="{BB962C8B-B14F-4D97-AF65-F5344CB8AC3E}">
        <p14:creationId xmlns:p14="http://schemas.microsoft.com/office/powerpoint/2010/main" val="357842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73</a:t>
            </a:fld>
            <a:endParaRPr lang="en-US" dirty="0"/>
          </a:p>
        </p:txBody>
      </p:sp>
      <p:sp>
        <p:nvSpPr>
          <p:cNvPr id="5" name="TextBox 4">
            <a:extLst>
              <a:ext uri="{FF2B5EF4-FFF2-40B4-BE49-F238E27FC236}">
                <a16:creationId xmlns:a16="http://schemas.microsoft.com/office/drawing/2014/main" id="{F495C822-6A36-E883-21EB-76105C36AF00}"/>
              </a:ext>
            </a:extLst>
          </p:cNvPr>
          <p:cNvSpPr txBox="1"/>
          <p:nvPr/>
        </p:nvSpPr>
        <p:spPr>
          <a:xfrm>
            <a:off x="8305800" y="370552"/>
            <a:ext cx="4038600" cy="3170099"/>
          </a:xfrm>
          <a:prstGeom prst="rect">
            <a:avLst/>
          </a:prstGeom>
          <a:noFill/>
        </p:spPr>
        <p:txBody>
          <a:bodyPr wrap="square" rtlCol="0">
            <a:spAutoFit/>
          </a:bodyPr>
          <a:lstStyle/>
          <a:p>
            <a:r>
              <a:rPr lang="en-US" sz="4000" b="1" dirty="0">
                <a:solidFill>
                  <a:srgbClr val="FF0000"/>
                </a:solidFill>
              </a:rPr>
              <a:t>REWRITE THIS</a:t>
            </a:r>
          </a:p>
          <a:p>
            <a:r>
              <a:rPr lang="en-US" sz="4000" b="1" dirty="0" err="1">
                <a:solidFill>
                  <a:srgbClr val="FF0000"/>
                </a:solidFill>
              </a:rPr>
              <a:t>Kanna</a:t>
            </a:r>
            <a:r>
              <a:rPr lang="en-US" sz="4000" b="1" dirty="0">
                <a:solidFill>
                  <a:srgbClr val="FF0000"/>
                </a:solidFill>
              </a:rPr>
              <a:t> – do you have materials to share? </a:t>
            </a:r>
          </a:p>
          <a:p>
            <a:r>
              <a:rPr lang="en-US" sz="4000" b="1" dirty="0">
                <a:solidFill>
                  <a:srgbClr val="FF0000"/>
                </a:solidFill>
              </a:rPr>
              <a:t>Day 4</a:t>
            </a:r>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lvl="1"/>
            <a:r>
              <a:rPr lang="en-US" dirty="0">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77</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79</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80</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81</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0805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82</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83</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84</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85</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86</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Project Work</a:t>
            </a:r>
          </a:p>
        </p:txBody>
      </p:sp>
      <p:sp>
        <p:nvSpPr>
          <p:cNvPr id="3" name="Content Placeholder 2"/>
          <p:cNvSpPr>
            <a:spLocks noGrp="1"/>
          </p:cNvSpPr>
          <p:nvPr>
            <p:ph idx="1"/>
          </p:nvPr>
        </p:nvSpPr>
        <p:spPr/>
        <p:txBody>
          <a:bodyPr>
            <a:normAutofit/>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Concept Generation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Where do concept ideas come from?</a:t>
            </a:r>
          </a:p>
          <a:p>
            <a:r>
              <a:rPr lang="en-US" sz="2800" dirty="0"/>
              <a:t>Need more </a:t>
            </a:r>
          </a:p>
          <a:p>
            <a:r>
              <a:rPr lang="en-US" sz="2800" dirty="0"/>
              <a:t>Example of Internal Search?</a:t>
            </a:r>
          </a:p>
          <a:p>
            <a:r>
              <a:rPr lang="en-US" sz="2800" dirty="0"/>
              <a:t>Example of External Search?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
        <p:nvSpPr>
          <p:cNvPr id="7" name="Star: 10 Points 6">
            <a:extLst>
              <a:ext uri="{FF2B5EF4-FFF2-40B4-BE49-F238E27FC236}">
                <a16:creationId xmlns:a16="http://schemas.microsoft.com/office/drawing/2014/main" id="{3D3B2549-11D8-4341-911E-3C5FDF28EE04}"/>
              </a:ext>
            </a:extLst>
          </p:cNvPr>
          <p:cNvSpPr/>
          <p:nvPr/>
        </p:nvSpPr>
        <p:spPr>
          <a:xfrm>
            <a:off x="4593265" y="365125"/>
            <a:ext cx="6208749" cy="13255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This was for Q&amp;A from out of class task</a:t>
            </a:r>
            <a:endParaRPr lang="en-US" dirty="0">
              <a:solidFill>
                <a:srgbClr val="FF0000"/>
              </a:solidFill>
            </a:endParaRPr>
          </a:p>
        </p:txBody>
      </p:sp>
    </p:spTree>
    <p:extLst>
      <p:ext uri="{BB962C8B-B14F-4D97-AF65-F5344CB8AC3E}">
        <p14:creationId xmlns:p14="http://schemas.microsoft.com/office/powerpoint/2010/main" val="3935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96</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9976</Words>
  <Application>Microsoft Office PowerPoint</Application>
  <PresentationFormat>On-screen Show (4:3)</PresentationFormat>
  <Paragraphs>1727</Paragraphs>
  <Slides>147</Slides>
  <Notes>61</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147</vt:i4>
      </vt:variant>
    </vt:vector>
  </HeadingPairs>
  <TitlesOfParts>
    <vt:vector size="162" baseType="lpstr">
      <vt:lpstr>Algerian</vt:lpstr>
      <vt:lpstr>Aptos</vt:lpstr>
      <vt:lpstr>Aptos Display</vt:lpstr>
      <vt:lpstr>Arial</vt:lpstr>
      <vt:lpstr>Calibri</vt:lpstr>
      <vt:lpstr>Calibri Light</vt:lpstr>
      <vt:lpstr>Roboto</vt:lpstr>
      <vt:lpstr>Segoe Script</vt:lpstr>
      <vt:lpstr>Segoe UI</vt:lpstr>
      <vt:lpstr>SlidoInter</vt:lpstr>
      <vt:lpstr>Times New Roman</vt:lpstr>
      <vt:lpstr>Office Theme</vt:lpstr>
      <vt:lpstr>1_Office Theme</vt:lpstr>
      <vt:lpstr>2_Office Theme</vt:lpstr>
      <vt:lpstr>3_Office Theme</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PowerPoint Presentation</vt:lpstr>
      <vt:lpstr>Accountability Step #1</vt:lpstr>
      <vt:lpstr>25 mins - Ice Breaker</vt:lpstr>
      <vt:lpstr>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20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10 min – Design Lab Expectations </vt:lpstr>
      <vt:lpstr>15 min – Group Ideation Process</vt:lpstr>
      <vt:lpstr>Identifying Team Skills</vt:lpstr>
      <vt:lpstr>15 min - Team Skill Assessment</vt:lpstr>
      <vt:lpstr>Engineering Design Process Progression</vt:lpstr>
      <vt:lpstr>15 min – Design Process Step 1 !</vt:lpstr>
      <vt:lpstr>Design Process Step 1 !</vt:lpstr>
      <vt:lpstr>Customer Needs &amp;  Engineering Requirements Introduction</vt:lpstr>
      <vt:lpstr>PowerPoint Presentation</vt:lpstr>
      <vt:lpstr>Generating Ideas for Your Needs</vt:lpstr>
      <vt:lpstr>Generation of  Use Cases and User Stories</vt:lpstr>
      <vt:lpstr>User Stories</vt:lpstr>
      <vt:lpstr>Use Cases</vt:lpstr>
      <vt:lpstr>Developing Use Cases and User Stories</vt:lpstr>
      <vt:lpstr>15 min – Review Project Description</vt:lpstr>
      <vt:lpstr>15 min – Generating Needs &amp; Requirements /  User Stores and Use Cases</vt:lpstr>
      <vt:lpstr>10 mins - Client Meeting 1 Project Kickoff</vt:lpstr>
      <vt:lpstr>10 mins – Communication &amp; Documentation Policies</vt:lpstr>
      <vt:lpstr>Electronic Design Notebook (EDN)</vt:lpstr>
      <vt:lpstr>What Should I Document?</vt:lpstr>
      <vt:lpstr>5 min – Wrap-up</vt:lpstr>
      <vt:lpstr>Wrap-up</vt:lpstr>
      <vt:lpstr>Action Items / Meeting Prep (previously called homework, to be completed BEFORE Meeting 3)</vt:lpstr>
      <vt:lpstr>Day 3 &amp; 4 Activities</vt:lpstr>
      <vt:lpstr>Day 3 Agenda</vt:lpstr>
      <vt:lpstr>Engineering Design Process Progression</vt:lpstr>
      <vt:lpstr>30 min – Meet with CE (Day 3 or 4)</vt:lpstr>
      <vt:lpstr>45 min – Client Meeting #1  Kickoff Meeting</vt:lpstr>
      <vt:lpstr>30 min – Review Prior Presentation (if applicable)</vt:lpstr>
      <vt:lpstr>10 min – Engineering Design Process Horse Race</vt:lpstr>
      <vt:lpstr>Kanna – please implement in FREE Kahoot and show the team</vt:lpstr>
      <vt:lpstr>Empathize with your Client </vt:lpstr>
      <vt:lpstr>45 min – Update Needs &amp; Requirements</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10 min – Concept Generation Horse Race</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Documentation &amp; EDN Usage Horse Race</vt:lpstr>
      <vt:lpstr>What is Engineering Documentation?</vt:lpstr>
      <vt:lpstr>Why Document?</vt:lpstr>
      <vt:lpstr>Corporate Communication &amp; Documentation  Policies Reminder</vt:lpstr>
      <vt:lpstr>15 min - N&amp;R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Engineering Design Process Progression</vt:lpstr>
      <vt:lpstr>15 min – CE Time</vt:lpstr>
      <vt:lpstr>65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10 min – Project Planning Horse Race</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#1</vt:lpstr>
      <vt:lpstr>15 min – PE Review Project Plan</vt:lpstr>
      <vt:lpstr>Action Items / Meeting Prep (previously called homework, to be completed BEFORE Meeting 10)</vt:lpstr>
      <vt:lpstr>Day 10 Agenda</vt:lpstr>
      <vt:lpstr>Engineering Design Process Progression</vt:lpstr>
      <vt:lpstr>20 min – System Design </vt:lpstr>
      <vt:lpstr>System Design Report Intro</vt:lpstr>
      <vt:lpstr>Detailed Individual Design Report Intro</vt:lpstr>
      <vt:lpstr>5 Min – Wrap-up</vt:lpstr>
      <vt:lpstr>All Employee Meetings</vt:lpstr>
      <vt:lpstr>Board of Directors Review is coming up NEXT WEEK</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2024-09-03T14:36:06Z</dcterms:modified>
</cp:coreProperties>
</file>