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omments/modernComment_22E_B81E38C3.xml" ContentType="application/vnd.ms-powerpoint.comment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bookmarkIdSeed="4">
  <p:sldMasterIdLst>
    <p:sldMasterId id="2147483648" r:id="rId1"/>
    <p:sldMasterId id="2147483660" r:id="rId2"/>
    <p:sldMasterId id="2147483672" r:id="rId3"/>
    <p:sldMasterId id="2147483684" r:id="rId4"/>
  </p:sldMasterIdLst>
  <p:notesMasterIdLst>
    <p:notesMasterId r:id="rId151"/>
  </p:notesMasterIdLst>
  <p:sldIdLst>
    <p:sldId id="383" r:id="rId5"/>
    <p:sldId id="384" r:id="rId6"/>
    <p:sldId id="385" r:id="rId7"/>
    <p:sldId id="256" r:id="rId8"/>
    <p:sldId id="339" r:id="rId9"/>
    <p:sldId id="415" r:id="rId10"/>
    <p:sldId id="276" r:id="rId11"/>
    <p:sldId id="257" r:id="rId12"/>
    <p:sldId id="490" r:id="rId13"/>
    <p:sldId id="275" r:id="rId14"/>
    <p:sldId id="462" r:id="rId15"/>
    <p:sldId id="463" r:id="rId16"/>
    <p:sldId id="483" r:id="rId17"/>
    <p:sldId id="566" r:id="rId18"/>
    <p:sldId id="629" r:id="rId19"/>
    <p:sldId id="491" r:id="rId20"/>
    <p:sldId id="274" r:id="rId21"/>
    <p:sldId id="464" r:id="rId22"/>
    <p:sldId id="492" r:id="rId23"/>
    <p:sldId id="258" r:id="rId24"/>
    <p:sldId id="400" r:id="rId25"/>
    <p:sldId id="613" r:id="rId26"/>
    <p:sldId id="617" r:id="rId27"/>
    <p:sldId id="265" r:id="rId28"/>
    <p:sldId id="422" r:id="rId29"/>
    <p:sldId id="506" r:id="rId30"/>
    <p:sldId id="547" r:id="rId31"/>
    <p:sldId id="632" r:id="rId32"/>
    <p:sldId id="631" r:id="rId33"/>
    <p:sldId id="489" r:id="rId34"/>
    <p:sldId id="423" r:id="rId35"/>
    <p:sldId id="424" r:id="rId36"/>
    <p:sldId id="429" r:id="rId37"/>
    <p:sldId id="292" r:id="rId38"/>
    <p:sldId id="487" r:id="rId39"/>
    <p:sldId id="488" r:id="rId40"/>
    <p:sldId id="578" r:id="rId41"/>
    <p:sldId id="521" r:id="rId42"/>
    <p:sldId id="531" r:id="rId43"/>
    <p:sldId id="554" r:id="rId44"/>
    <p:sldId id="264" r:id="rId45"/>
    <p:sldId id="389" r:id="rId46"/>
    <p:sldId id="493" r:id="rId47"/>
    <p:sldId id="557" r:id="rId48"/>
    <p:sldId id="473" r:id="rId49"/>
    <p:sldId id="592" r:id="rId50"/>
    <p:sldId id="289" r:id="rId51"/>
    <p:sldId id="641" r:id="rId52"/>
    <p:sldId id="640" r:id="rId53"/>
    <p:sldId id="468" r:id="rId54"/>
    <p:sldId id="469" r:id="rId55"/>
    <p:sldId id="636" r:id="rId56"/>
    <p:sldId id="637" r:id="rId57"/>
    <p:sldId id="638" r:id="rId58"/>
    <p:sldId id="639" r:id="rId59"/>
    <p:sldId id="460" r:id="rId60"/>
    <p:sldId id="471" r:id="rId61"/>
    <p:sldId id="558" r:id="rId62"/>
    <p:sldId id="329" r:id="rId63"/>
    <p:sldId id="330" r:id="rId64"/>
    <p:sldId id="331" r:id="rId65"/>
    <p:sldId id="536" r:id="rId66"/>
    <p:sldId id="546" r:id="rId67"/>
    <p:sldId id="621" r:id="rId68"/>
    <p:sldId id="287" r:id="rId69"/>
    <p:sldId id="593" r:id="rId70"/>
    <p:sldId id="340" r:id="rId71"/>
    <p:sldId id="288" r:id="rId72"/>
    <p:sldId id="290" r:id="rId73"/>
    <p:sldId id="642" r:id="rId74"/>
    <p:sldId id="643" r:id="rId75"/>
    <p:sldId id="559" r:id="rId76"/>
    <p:sldId id="393" r:id="rId77"/>
    <p:sldId id="616" r:id="rId78"/>
    <p:sldId id="622" r:id="rId79"/>
    <p:sldId id="293" r:id="rId80"/>
    <p:sldId id="594" r:id="rId81"/>
    <p:sldId id="586" r:id="rId82"/>
    <p:sldId id="587" r:id="rId83"/>
    <p:sldId id="588" r:id="rId84"/>
    <p:sldId id="589" r:id="rId85"/>
    <p:sldId id="590" r:id="rId86"/>
    <p:sldId id="394" r:id="rId87"/>
    <p:sldId id="342" r:id="rId88"/>
    <p:sldId id="618" r:id="rId89"/>
    <p:sldId id="601" r:id="rId90"/>
    <p:sldId id="474" r:id="rId91"/>
    <p:sldId id="583" r:id="rId92"/>
    <p:sldId id="623" r:id="rId93"/>
    <p:sldId id="518" r:id="rId94"/>
    <p:sldId id="595" r:id="rId95"/>
    <p:sldId id="644" r:id="rId96"/>
    <p:sldId id="343" r:id="rId97"/>
    <p:sldId id="344" r:id="rId98"/>
    <p:sldId id="580" r:id="rId99"/>
    <p:sldId id="534" r:id="rId100"/>
    <p:sldId id="550" r:id="rId101"/>
    <p:sldId id="551" r:id="rId102"/>
    <p:sldId id="624" r:id="rId103"/>
    <p:sldId id="298" r:id="rId104"/>
    <p:sldId id="596" r:id="rId105"/>
    <p:sldId id="645" r:id="rId106"/>
    <p:sldId id="446" r:id="rId107"/>
    <p:sldId id="447" r:id="rId108"/>
    <p:sldId id="450" r:id="rId109"/>
    <p:sldId id="602" r:id="rId110"/>
    <p:sldId id="603" r:id="rId111"/>
    <p:sldId id="633" r:id="rId112"/>
    <p:sldId id="528" r:id="rId113"/>
    <p:sldId id="625" r:id="rId114"/>
    <p:sldId id="300" r:id="rId115"/>
    <p:sldId id="597" r:id="rId116"/>
    <p:sldId id="382" r:id="rId117"/>
    <p:sldId id="584" r:id="rId118"/>
    <p:sldId id="634" r:id="rId119"/>
    <p:sldId id="529" r:id="rId120"/>
    <p:sldId id="626" r:id="rId121"/>
    <p:sldId id="302" r:id="rId122"/>
    <p:sldId id="598" r:id="rId123"/>
    <p:sldId id="585" r:id="rId124"/>
    <p:sldId id="494" r:id="rId125"/>
    <p:sldId id="404" r:id="rId126"/>
    <p:sldId id="495" r:id="rId127"/>
    <p:sldId id="496" r:id="rId128"/>
    <p:sldId id="486" r:id="rId129"/>
    <p:sldId id="530" r:id="rId130"/>
    <p:sldId id="535" r:id="rId131"/>
    <p:sldId id="627" r:id="rId132"/>
    <p:sldId id="304" r:id="rId133"/>
    <p:sldId id="599" r:id="rId134"/>
    <p:sldId id="395" r:id="rId135"/>
    <p:sldId id="619" r:id="rId136"/>
    <p:sldId id="396" r:id="rId137"/>
    <p:sldId id="628" r:id="rId138"/>
    <p:sldId id="562" r:id="rId139"/>
    <p:sldId id="600" r:id="rId140"/>
    <p:sldId id="564" r:id="rId141"/>
    <p:sldId id="568" r:id="rId142"/>
    <p:sldId id="567" r:id="rId143"/>
    <p:sldId id="620" r:id="rId144"/>
    <p:sldId id="482" r:id="rId145"/>
    <p:sldId id="553" r:id="rId146"/>
    <p:sldId id="378" r:id="rId147"/>
    <p:sldId id="350" r:id="rId148"/>
    <p:sldId id="338" r:id="rId149"/>
    <p:sldId id="352" r:id="rId15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9AB5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93" autoAdjust="0"/>
    <p:restoredTop sz="87518" autoAdjust="0"/>
  </p:normalViewPr>
  <p:slideViewPr>
    <p:cSldViewPr>
      <p:cViewPr varScale="1">
        <p:scale>
          <a:sx n="83" d="100"/>
          <a:sy n="83" d="100"/>
        </p:scale>
        <p:origin x="1536" y="77"/>
      </p:cViewPr>
      <p:guideLst>
        <p:guide orient="horz" pos="2160"/>
        <p:guide pos="2880"/>
      </p:guideLst>
    </p:cSldViewPr>
  </p:slideViewPr>
  <p:notesTextViewPr>
    <p:cViewPr>
      <p:scale>
        <a:sx n="200" d="100"/>
        <a:sy n="200" d="100"/>
      </p:scale>
      <p:origin x="0" y="0"/>
    </p:cViewPr>
  </p:notesTextViewPr>
  <p:sorterViewPr>
    <p:cViewPr>
      <p:scale>
        <a:sx n="120" d="100"/>
        <a:sy n="120" d="100"/>
      </p:scale>
      <p:origin x="0" y="-19330"/>
    </p:cViewPr>
  </p:sorterViewPr>
  <p:notesViewPr>
    <p:cSldViewPr>
      <p:cViewPr varScale="1">
        <p:scale>
          <a:sx n="70" d="100"/>
          <a:sy n="70" d="100"/>
        </p:scale>
        <p:origin x="2995" y="72"/>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0" Type="http://schemas.openxmlformats.org/officeDocument/2006/relationships/slide" Target="slides/slide76.xml"/><Relationship Id="rId85" Type="http://schemas.openxmlformats.org/officeDocument/2006/relationships/slide" Target="slides/slide81.xml"/><Relationship Id="rId150" Type="http://schemas.openxmlformats.org/officeDocument/2006/relationships/slide" Target="slides/slide146.xml"/><Relationship Id="rId155" Type="http://schemas.openxmlformats.org/officeDocument/2006/relationships/theme" Target="theme/theme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slide" Target="slides/slide136.xml"/><Relationship Id="rId145" Type="http://schemas.openxmlformats.org/officeDocument/2006/relationships/slide" Target="slides/slide141.xml"/><Relationship Id="rId1" Type="http://schemas.openxmlformats.org/officeDocument/2006/relationships/slideMaster" Target="slideMasters/slideMaster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51" Type="http://schemas.openxmlformats.org/officeDocument/2006/relationships/notesMaster" Target="notesMasters/notesMaster1.xml"/><Relationship Id="rId156" Type="http://schemas.openxmlformats.org/officeDocument/2006/relationships/tableStyles" Target="tableStyles.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microsoft.com/office/2018/10/relationships/authors" Target="authors.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commentAuthors" Target="commentAuthors.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presProps" Target="presProps.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4" Type="http://schemas.openxmlformats.org/officeDocument/2006/relationships/slideMaster" Target="slideMasters/slideMaster4.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viewProps" Target="viewProps.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s>
</file>

<file path=ppt/comments/modernComment_22E_B81E38C3.xml><?xml version="1.0" encoding="utf-8"?>
<p188:cmLst xmlns:a="http://schemas.openxmlformats.org/drawingml/2006/main" xmlns:r="http://schemas.openxmlformats.org/officeDocument/2006/relationships" xmlns:p188="http://schemas.microsoft.com/office/powerpoint/2018/8/main">
  <p188:cm id="{BAE61535-93A3-4A3B-AD47-3A4E630A80F1}" authorId="{00000000-0000-0000-0000-000000000000}" created="2024-08-01T18:35:41.492">
    <pc:sldMkLst xmlns:pc="http://schemas.microsoft.com/office/powerpoint/2013/main/command">
      <pc:docMk/>
      <pc:sldMk cId="3088988355" sldId="558"/>
    </pc:sldMkLst>
    <p188:txBody>
      <a:bodyPr/>
      <a:lstStyle/>
      <a:p>
        <a:r>
          <a:rPr lang="en-US"/>
          <a:t>Template sent to the teams by WebEx.</a:t>
        </a:r>
      </a:p>
    </p188:txBody>
    <p188:extLst>
      <p:ext xmlns:p="http://schemas.openxmlformats.org/presentationml/2006/main" uri="{5BB2D875-25FF-4072-B9AC-8F64D62656EB}">
        <p228:taskDetails xmlns:p228="http://schemas.microsoft.com/office/powerpoint/2022/08/main">
          <p228:history/>
        </p228:taskDetails>
      </p:ext>
    </p188:extLst>
  </p188:cm>
</p188:cmLst>
</file>

<file path=ppt/diagrams/_rels/data2.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9915EB-774B-4AF3-BC13-90D79FECEC91}" type="doc">
      <dgm:prSet loTypeId="urn:microsoft.com/office/officeart/2009/3/layout/CircleRelationship" loCatId="relationship" qsTypeId="urn:microsoft.com/office/officeart/2005/8/quickstyle/simple1" qsCatId="simple" csTypeId="urn:microsoft.com/office/officeart/2005/8/colors/accent1_2" csCatId="accent1" phldr="1"/>
      <dgm:spPr/>
      <dgm:t>
        <a:bodyPr/>
        <a:lstStyle/>
        <a:p>
          <a:endParaRPr lang="en-US"/>
        </a:p>
      </dgm:t>
    </dgm:pt>
    <dgm:pt modelId="{7FFCA6D5-B441-4E15-BC3F-CC78B9D0F089}">
      <dgm:prSet phldrT="[Text]" custT="1"/>
      <dgm:spPr>
        <a:solidFill>
          <a:srgbClr val="00B050"/>
        </a:solidFill>
      </dgm:spPr>
      <dgm:t>
        <a:bodyPr/>
        <a:lstStyle/>
        <a:p>
          <a:r>
            <a:rPr lang="en-US" sz="2400" dirty="0"/>
            <a:t>Engineering Team Members</a:t>
          </a:r>
        </a:p>
      </dgm:t>
    </dgm:pt>
    <dgm:pt modelId="{99367423-8B23-4CBA-A338-1CAA4E1D4CCE}" type="parTrans" cxnId="{998CEB1D-64D9-4469-8B3F-62E707F87F5E}">
      <dgm:prSet/>
      <dgm:spPr/>
      <dgm:t>
        <a:bodyPr/>
        <a:lstStyle/>
        <a:p>
          <a:endParaRPr lang="en-US"/>
        </a:p>
      </dgm:t>
    </dgm:pt>
    <dgm:pt modelId="{66639026-C67E-4663-9B8A-81A5FF62A0A7}" type="sibTrans" cxnId="{998CEB1D-64D9-4469-8B3F-62E707F87F5E}">
      <dgm:prSet/>
      <dgm:spPr/>
      <dgm:t>
        <a:bodyPr/>
        <a:lstStyle/>
        <a:p>
          <a:endParaRPr lang="en-US"/>
        </a:p>
      </dgm:t>
    </dgm:pt>
    <dgm:pt modelId="{256ABA5C-82B9-4283-A2C7-7E2C3C7F282F}">
      <dgm:prSet phldrT="[Text]" custT="1"/>
      <dgm:spPr/>
      <dgm:t>
        <a:bodyPr/>
        <a:lstStyle/>
        <a:p>
          <a:r>
            <a:rPr lang="en-US" sz="1600" dirty="0"/>
            <a:t>Project Engineer (PE)</a:t>
          </a:r>
        </a:p>
      </dgm:t>
    </dgm:pt>
    <dgm:pt modelId="{32B0A48A-ADCB-438D-B7DD-283C30D9DD99}" type="parTrans" cxnId="{26C6AB8C-3390-4510-9CF3-E8D4A810C4CD}">
      <dgm:prSet/>
      <dgm:spPr/>
      <dgm:t>
        <a:bodyPr/>
        <a:lstStyle/>
        <a:p>
          <a:endParaRPr lang="en-US"/>
        </a:p>
      </dgm:t>
    </dgm:pt>
    <dgm:pt modelId="{3BB0C215-F592-42ED-A219-3996E440E18B}" type="sibTrans" cxnId="{26C6AB8C-3390-4510-9CF3-E8D4A810C4CD}">
      <dgm:prSet/>
      <dgm:spPr/>
      <dgm:t>
        <a:bodyPr/>
        <a:lstStyle/>
        <a:p>
          <a:endParaRPr lang="en-US"/>
        </a:p>
      </dgm:t>
    </dgm:pt>
    <dgm:pt modelId="{7BE78FD6-32C6-48E3-8782-1160B24DB4CD}">
      <dgm:prSet phldrT="[Text]" custT="1"/>
      <dgm:spPr/>
      <dgm:t>
        <a:bodyPr/>
        <a:lstStyle/>
        <a:p>
          <a:r>
            <a:rPr lang="en-US" sz="1600" dirty="0"/>
            <a:t>Purchasing</a:t>
          </a:r>
          <a:endParaRPr lang="en-US" sz="1100" dirty="0"/>
        </a:p>
      </dgm:t>
    </dgm:pt>
    <dgm:pt modelId="{5CE896C2-E6FB-40BA-9F77-9EA5E5FCD4FF}" type="parTrans" cxnId="{26242231-8DB1-4494-BCE6-D6A8EC99EE3F}">
      <dgm:prSet/>
      <dgm:spPr/>
      <dgm:t>
        <a:bodyPr/>
        <a:lstStyle/>
        <a:p>
          <a:endParaRPr lang="en-US"/>
        </a:p>
      </dgm:t>
    </dgm:pt>
    <dgm:pt modelId="{1ECAEF60-E21F-4545-9A2C-182507F8DF6D}" type="sibTrans" cxnId="{26242231-8DB1-4494-BCE6-D6A8EC99EE3F}">
      <dgm:prSet/>
      <dgm:spPr/>
      <dgm:t>
        <a:bodyPr/>
        <a:lstStyle/>
        <a:p>
          <a:endParaRPr lang="en-US"/>
        </a:p>
      </dgm:t>
    </dgm:pt>
    <dgm:pt modelId="{B2663713-5BA8-45E0-9A1D-12633094271D}">
      <dgm:prSet phldrT="[Text]"/>
      <dgm:spPr/>
      <dgm:t>
        <a:bodyPr/>
        <a:lstStyle/>
        <a:p>
          <a:r>
            <a:rPr lang="en-US" dirty="0"/>
            <a:t>Fabrication Support</a:t>
          </a:r>
        </a:p>
      </dgm:t>
    </dgm:pt>
    <dgm:pt modelId="{E3CE7073-A52F-4215-851E-39C61974CEB0}" type="parTrans" cxnId="{ADC329E5-5051-4C68-A73C-020D248A1A1E}">
      <dgm:prSet/>
      <dgm:spPr/>
      <dgm:t>
        <a:bodyPr/>
        <a:lstStyle/>
        <a:p>
          <a:endParaRPr lang="en-US"/>
        </a:p>
      </dgm:t>
    </dgm:pt>
    <dgm:pt modelId="{2EA75D22-4AD8-4F5D-86A0-87BC2D0D5D09}" type="sibTrans" cxnId="{ADC329E5-5051-4C68-A73C-020D248A1A1E}">
      <dgm:prSet/>
      <dgm:spPr/>
      <dgm:t>
        <a:bodyPr/>
        <a:lstStyle/>
        <a:p>
          <a:endParaRPr lang="en-US"/>
        </a:p>
      </dgm:t>
    </dgm:pt>
    <dgm:pt modelId="{7AA7E1D7-8FC2-446F-9224-26F9111D407F}">
      <dgm:prSet phldrT="[Text]" custT="1"/>
      <dgm:spPr/>
      <dgm:t>
        <a:bodyPr/>
        <a:lstStyle/>
        <a:p>
          <a:r>
            <a:rPr lang="en-US" sz="1600" dirty="0"/>
            <a:t>Chief Engineer (CE)</a:t>
          </a:r>
        </a:p>
      </dgm:t>
    </dgm:pt>
    <dgm:pt modelId="{D56BF125-1DA3-4434-A2A4-2BE3CFF08023}" type="parTrans" cxnId="{29151551-0E57-4E19-95A9-B1757C881A85}">
      <dgm:prSet/>
      <dgm:spPr/>
      <dgm:t>
        <a:bodyPr/>
        <a:lstStyle/>
        <a:p>
          <a:endParaRPr lang="en-US"/>
        </a:p>
      </dgm:t>
    </dgm:pt>
    <dgm:pt modelId="{07329D94-D0D9-4AFF-B3DA-E3829BD5DF4D}" type="sibTrans" cxnId="{29151551-0E57-4E19-95A9-B1757C881A85}">
      <dgm:prSet/>
      <dgm:spPr/>
      <dgm:t>
        <a:bodyPr/>
        <a:lstStyle/>
        <a:p>
          <a:endParaRPr lang="en-US"/>
        </a:p>
      </dgm:t>
    </dgm:pt>
    <dgm:pt modelId="{5737EE1E-83B0-4168-9C51-73BD7D0E00A8}">
      <dgm:prSet phldrT="[Text]" custT="1"/>
      <dgm:spPr/>
      <dgm:t>
        <a:bodyPr/>
        <a:lstStyle/>
        <a:p>
          <a:r>
            <a:rPr lang="en-US" sz="2400" dirty="0"/>
            <a:t>Client</a:t>
          </a:r>
          <a:endParaRPr lang="en-US" sz="1100" dirty="0"/>
        </a:p>
      </dgm:t>
    </dgm:pt>
    <dgm:pt modelId="{09E8E6DF-10AD-4F63-8619-C017803E71FA}" type="parTrans" cxnId="{BB7AF1C1-EE4E-43E7-AAAD-29361822C3A8}">
      <dgm:prSet/>
      <dgm:spPr/>
      <dgm:t>
        <a:bodyPr/>
        <a:lstStyle/>
        <a:p>
          <a:endParaRPr lang="en-US"/>
        </a:p>
      </dgm:t>
    </dgm:pt>
    <dgm:pt modelId="{17ADE4ED-845D-4F4E-9AF0-F7280EEF499A}" type="sibTrans" cxnId="{BB7AF1C1-EE4E-43E7-AAAD-29361822C3A8}">
      <dgm:prSet/>
      <dgm:spPr/>
      <dgm:t>
        <a:bodyPr/>
        <a:lstStyle/>
        <a:p>
          <a:endParaRPr lang="en-US"/>
        </a:p>
      </dgm:t>
    </dgm:pt>
    <dgm:pt modelId="{494851A8-FBBE-45C7-BB31-BB5AC5122DBD}" type="pres">
      <dgm:prSet presAssocID="{789915EB-774B-4AF3-BC13-90D79FECEC91}" presName="Name0" presStyleCnt="0">
        <dgm:presLayoutVars>
          <dgm:chMax val="1"/>
          <dgm:chPref val="1"/>
        </dgm:presLayoutVars>
      </dgm:prSet>
      <dgm:spPr/>
    </dgm:pt>
    <dgm:pt modelId="{325DFA7F-2A1E-421A-821F-ACA8F1E9B88F}" type="pres">
      <dgm:prSet presAssocID="{7FFCA6D5-B441-4E15-BC3F-CC78B9D0F089}" presName="Parent" presStyleLbl="node0" presStyleIdx="0" presStyleCnt="1">
        <dgm:presLayoutVars>
          <dgm:chMax val="5"/>
          <dgm:chPref val="5"/>
        </dgm:presLayoutVars>
      </dgm:prSet>
      <dgm:spPr/>
    </dgm:pt>
    <dgm:pt modelId="{3C8F1AF9-C715-4E3B-AA5A-879BB48DB4B5}" type="pres">
      <dgm:prSet presAssocID="{7FFCA6D5-B441-4E15-BC3F-CC78B9D0F089}" presName="Accent2" presStyleLbl="node1" presStyleIdx="0" presStyleCnt="19"/>
      <dgm:spPr/>
    </dgm:pt>
    <dgm:pt modelId="{2237F1AD-86AA-4BD9-B470-464494E17441}" type="pres">
      <dgm:prSet presAssocID="{7FFCA6D5-B441-4E15-BC3F-CC78B9D0F089}" presName="Accent3" presStyleLbl="node1" presStyleIdx="1" presStyleCnt="19"/>
      <dgm:spPr/>
    </dgm:pt>
    <dgm:pt modelId="{6BC8B001-2DC2-45C6-B5BD-9F1C34899D31}" type="pres">
      <dgm:prSet presAssocID="{7FFCA6D5-B441-4E15-BC3F-CC78B9D0F089}" presName="Accent4" presStyleLbl="node1" presStyleIdx="2" presStyleCnt="19"/>
      <dgm:spPr/>
    </dgm:pt>
    <dgm:pt modelId="{2330C190-5AA7-46BC-BE45-BF9B41B6050F}" type="pres">
      <dgm:prSet presAssocID="{7FFCA6D5-B441-4E15-BC3F-CC78B9D0F089}" presName="Accent5" presStyleLbl="node1" presStyleIdx="3" presStyleCnt="19" custLinFactX="500000" custLinFactY="584854" custLinFactNeighborX="581746" custLinFactNeighborY="600000"/>
      <dgm:spPr/>
    </dgm:pt>
    <dgm:pt modelId="{84611D7B-EC26-4A92-AACF-B46E081EBD4C}" type="pres">
      <dgm:prSet presAssocID="{7FFCA6D5-B441-4E15-BC3F-CC78B9D0F089}" presName="Accent6" presStyleLbl="node1" presStyleIdx="4" presStyleCnt="19" custLinFactX="27386" custLinFactY="-541978" custLinFactNeighborX="100000" custLinFactNeighborY="-600000"/>
      <dgm:spPr/>
    </dgm:pt>
    <dgm:pt modelId="{97A05147-63E5-4462-BA99-6511A8C7DECB}" type="pres">
      <dgm:prSet presAssocID="{256ABA5C-82B9-4283-A2C7-7E2C3C7F282F}" presName="Child1" presStyleLbl="node1" presStyleIdx="5" presStyleCnt="19" custScaleX="147126" custScaleY="146796">
        <dgm:presLayoutVars>
          <dgm:chMax val="0"/>
          <dgm:chPref val="0"/>
        </dgm:presLayoutVars>
      </dgm:prSet>
      <dgm:spPr/>
    </dgm:pt>
    <dgm:pt modelId="{E9290179-E30E-4194-A58D-EDE70B97BEF9}" type="pres">
      <dgm:prSet presAssocID="{256ABA5C-82B9-4283-A2C7-7E2C3C7F282F}" presName="Accent7" presStyleCnt="0"/>
      <dgm:spPr/>
    </dgm:pt>
    <dgm:pt modelId="{340B68A0-B3AF-42BE-9CC1-AD7EC8C039E2}" type="pres">
      <dgm:prSet presAssocID="{256ABA5C-82B9-4283-A2C7-7E2C3C7F282F}" presName="AccentHold1" presStyleLbl="node1" presStyleIdx="6" presStyleCnt="19"/>
      <dgm:spPr/>
    </dgm:pt>
    <dgm:pt modelId="{184C4452-6BF8-48F7-B272-BAA0AE6E4744}" type="pres">
      <dgm:prSet presAssocID="{256ABA5C-82B9-4283-A2C7-7E2C3C7F282F}" presName="Accent8" presStyleCnt="0"/>
      <dgm:spPr/>
    </dgm:pt>
    <dgm:pt modelId="{B864BE37-188A-4312-8E9E-22688AC14F7F}" type="pres">
      <dgm:prSet presAssocID="{256ABA5C-82B9-4283-A2C7-7E2C3C7F282F}" presName="AccentHold2" presStyleLbl="node1" presStyleIdx="7" presStyleCnt="19"/>
      <dgm:spPr/>
    </dgm:pt>
    <dgm:pt modelId="{12E7E219-8E08-48DC-812C-4BEE24C33058}" type="pres">
      <dgm:prSet presAssocID="{7AA7E1D7-8FC2-446F-9224-26F9111D407F}" presName="Child2" presStyleLbl="node1" presStyleIdx="8" presStyleCnt="19" custScaleX="141302" custScaleY="146895">
        <dgm:presLayoutVars>
          <dgm:chMax val="0"/>
          <dgm:chPref val="0"/>
        </dgm:presLayoutVars>
      </dgm:prSet>
      <dgm:spPr/>
    </dgm:pt>
    <dgm:pt modelId="{C3261D51-2868-4EDD-B044-C7CCEE4CC447}" type="pres">
      <dgm:prSet presAssocID="{7AA7E1D7-8FC2-446F-9224-26F9111D407F}" presName="Accent9" presStyleCnt="0"/>
      <dgm:spPr/>
    </dgm:pt>
    <dgm:pt modelId="{6BC9E617-9B8A-4169-AE14-8941CF834CCE}" type="pres">
      <dgm:prSet presAssocID="{7AA7E1D7-8FC2-446F-9224-26F9111D407F}" presName="AccentHold1" presStyleLbl="node1" presStyleIdx="9" presStyleCnt="19" custLinFactY="137981" custLinFactNeighborX="9042" custLinFactNeighborY="200000"/>
      <dgm:spPr/>
    </dgm:pt>
    <dgm:pt modelId="{3D985FDD-6DD9-48C9-A1DA-17DA08FA3EB9}" type="pres">
      <dgm:prSet presAssocID="{7AA7E1D7-8FC2-446F-9224-26F9111D407F}" presName="Accent10" presStyleCnt="0"/>
      <dgm:spPr/>
    </dgm:pt>
    <dgm:pt modelId="{E9D06CB3-486C-445B-9277-1D62A43BC4B1}" type="pres">
      <dgm:prSet presAssocID="{7AA7E1D7-8FC2-446F-9224-26F9111D407F}" presName="AccentHold2" presStyleLbl="node1" presStyleIdx="10" presStyleCnt="19"/>
      <dgm:spPr/>
    </dgm:pt>
    <dgm:pt modelId="{08874F86-9BC4-4BDD-AD2C-5B244D287CF7}" type="pres">
      <dgm:prSet presAssocID="{7AA7E1D7-8FC2-446F-9224-26F9111D407F}" presName="Accent11" presStyleCnt="0"/>
      <dgm:spPr/>
    </dgm:pt>
    <dgm:pt modelId="{F185B42A-3AD6-48D3-A6FE-62F9C8CFF477}" type="pres">
      <dgm:prSet presAssocID="{7AA7E1D7-8FC2-446F-9224-26F9111D407F}" presName="AccentHold3" presStyleLbl="node1" presStyleIdx="11" presStyleCnt="19" custLinFactX="221968" custLinFactY="60433" custLinFactNeighborX="300000" custLinFactNeighborY="100000"/>
      <dgm:spPr/>
    </dgm:pt>
    <dgm:pt modelId="{0DF9A8FC-07DE-4BF0-8A06-8F5C3FE32C41}" type="pres">
      <dgm:prSet presAssocID="{7BE78FD6-32C6-48E3-8782-1160B24DB4CD}" presName="Child3" presStyleLbl="node1" presStyleIdx="12" presStyleCnt="19" custScaleX="143785" custScaleY="84764">
        <dgm:presLayoutVars>
          <dgm:chMax val="0"/>
          <dgm:chPref val="0"/>
        </dgm:presLayoutVars>
      </dgm:prSet>
      <dgm:spPr/>
    </dgm:pt>
    <dgm:pt modelId="{D14E3574-B327-42A7-BBB4-E4ED968B052E}" type="pres">
      <dgm:prSet presAssocID="{7BE78FD6-32C6-48E3-8782-1160B24DB4CD}" presName="Accent12" presStyleCnt="0"/>
      <dgm:spPr/>
    </dgm:pt>
    <dgm:pt modelId="{1C75DBC3-1D06-46DB-BF62-8850C683673B}" type="pres">
      <dgm:prSet presAssocID="{7BE78FD6-32C6-48E3-8782-1160B24DB4CD}" presName="AccentHold1" presStyleLbl="node1" presStyleIdx="13" presStyleCnt="19"/>
      <dgm:spPr/>
    </dgm:pt>
    <dgm:pt modelId="{910C378E-6331-446E-BD84-92C4F1380207}" type="pres">
      <dgm:prSet presAssocID="{B2663713-5BA8-45E0-9A1D-12633094271D}" presName="Child4" presStyleLbl="node1" presStyleIdx="14" presStyleCnt="19" custScaleX="148420">
        <dgm:presLayoutVars>
          <dgm:chMax val="0"/>
          <dgm:chPref val="0"/>
        </dgm:presLayoutVars>
      </dgm:prSet>
      <dgm:spPr/>
    </dgm:pt>
    <dgm:pt modelId="{819CBF7E-76B2-47EA-95C7-BA1ABC092FF1}" type="pres">
      <dgm:prSet presAssocID="{B2663713-5BA8-45E0-9A1D-12633094271D}" presName="Accent13" presStyleCnt="0"/>
      <dgm:spPr/>
    </dgm:pt>
    <dgm:pt modelId="{4E7DC993-CDDA-4900-90DA-66995C4B1E8D}" type="pres">
      <dgm:prSet presAssocID="{B2663713-5BA8-45E0-9A1D-12633094271D}" presName="AccentHold1" presStyleLbl="node1" presStyleIdx="15" presStyleCnt="19"/>
      <dgm:spPr/>
    </dgm:pt>
    <dgm:pt modelId="{376576AC-19E0-4074-A0EA-251242FE1EB1}" type="pres">
      <dgm:prSet presAssocID="{5737EE1E-83B0-4168-9C51-73BD7D0E00A8}" presName="Child5" presStyleLbl="node1" presStyleIdx="16" presStyleCnt="19" custScaleX="138988" custScaleY="135461">
        <dgm:presLayoutVars>
          <dgm:chMax val="0"/>
          <dgm:chPref val="0"/>
        </dgm:presLayoutVars>
      </dgm:prSet>
      <dgm:spPr/>
    </dgm:pt>
    <dgm:pt modelId="{78AF1493-38C3-441D-88AA-ED1EC6F4F787}" type="pres">
      <dgm:prSet presAssocID="{5737EE1E-83B0-4168-9C51-73BD7D0E00A8}" presName="Accent15" presStyleCnt="0"/>
      <dgm:spPr/>
    </dgm:pt>
    <dgm:pt modelId="{50F6F357-755D-48CA-B498-97FA75FE6693}" type="pres">
      <dgm:prSet presAssocID="{5737EE1E-83B0-4168-9C51-73BD7D0E00A8}" presName="AccentHold2" presStyleLbl="node1" presStyleIdx="17" presStyleCnt="19" custLinFactY="-100000" custLinFactNeighborX="56196" custLinFactNeighborY="-118196"/>
      <dgm:spPr/>
    </dgm:pt>
    <dgm:pt modelId="{7A07E7D4-4232-4A31-90E0-83F2DE893017}" type="pres">
      <dgm:prSet presAssocID="{5737EE1E-83B0-4168-9C51-73BD7D0E00A8}" presName="Accent16" presStyleCnt="0"/>
      <dgm:spPr/>
    </dgm:pt>
    <dgm:pt modelId="{25444035-FE3A-4C89-98B3-26FAFE157872}" type="pres">
      <dgm:prSet presAssocID="{5737EE1E-83B0-4168-9C51-73BD7D0E00A8}" presName="AccentHold3" presStyleLbl="node1" presStyleIdx="18" presStyleCnt="19"/>
      <dgm:spPr/>
    </dgm:pt>
  </dgm:ptLst>
  <dgm:cxnLst>
    <dgm:cxn modelId="{998CEB1D-64D9-4469-8B3F-62E707F87F5E}" srcId="{789915EB-774B-4AF3-BC13-90D79FECEC91}" destId="{7FFCA6D5-B441-4E15-BC3F-CC78B9D0F089}" srcOrd="0" destOrd="0" parTransId="{99367423-8B23-4CBA-A338-1CAA4E1D4CCE}" sibTransId="{66639026-C67E-4663-9B8A-81A5FF62A0A7}"/>
    <dgm:cxn modelId="{E06A922A-218E-4831-8CAE-B49D8E6B9904}" type="presOf" srcId="{7AA7E1D7-8FC2-446F-9224-26F9111D407F}" destId="{12E7E219-8E08-48DC-812C-4BEE24C33058}" srcOrd="0" destOrd="0" presId="urn:microsoft.com/office/officeart/2009/3/layout/CircleRelationship"/>
    <dgm:cxn modelId="{26242231-8DB1-4494-BCE6-D6A8EC99EE3F}" srcId="{7FFCA6D5-B441-4E15-BC3F-CC78B9D0F089}" destId="{7BE78FD6-32C6-48E3-8782-1160B24DB4CD}" srcOrd="2" destOrd="0" parTransId="{5CE896C2-E6FB-40BA-9F77-9EA5E5FCD4FF}" sibTransId="{1ECAEF60-E21F-4545-9A2C-182507F8DF6D}"/>
    <dgm:cxn modelId="{29151551-0E57-4E19-95A9-B1757C881A85}" srcId="{7FFCA6D5-B441-4E15-BC3F-CC78B9D0F089}" destId="{7AA7E1D7-8FC2-446F-9224-26F9111D407F}" srcOrd="1" destOrd="0" parTransId="{D56BF125-1DA3-4434-A2A4-2BE3CFF08023}" sibTransId="{07329D94-D0D9-4AFF-B3DA-E3829BD5DF4D}"/>
    <dgm:cxn modelId="{FC2A1B59-F609-4954-9136-CAC8D68E10DF}" type="presOf" srcId="{7FFCA6D5-B441-4E15-BC3F-CC78B9D0F089}" destId="{325DFA7F-2A1E-421A-821F-ACA8F1E9B88F}" srcOrd="0" destOrd="0" presId="urn:microsoft.com/office/officeart/2009/3/layout/CircleRelationship"/>
    <dgm:cxn modelId="{8E2E4F83-A413-4D41-9DA6-CE3D4369FB11}" type="presOf" srcId="{789915EB-774B-4AF3-BC13-90D79FECEC91}" destId="{494851A8-FBBE-45C7-BB31-BB5AC5122DBD}" srcOrd="0" destOrd="0" presId="urn:microsoft.com/office/officeart/2009/3/layout/CircleRelationship"/>
    <dgm:cxn modelId="{26C6AB8C-3390-4510-9CF3-E8D4A810C4CD}" srcId="{7FFCA6D5-B441-4E15-BC3F-CC78B9D0F089}" destId="{256ABA5C-82B9-4283-A2C7-7E2C3C7F282F}" srcOrd="0" destOrd="0" parTransId="{32B0A48A-ADCB-438D-B7DD-283C30D9DD99}" sibTransId="{3BB0C215-F592-42ED-A219-3996E440E18B}"/>
    <dgm:cxn modelId="{3DA5E5B3-777C-4F52-8F41-6863DEADFDE6}" type="presOf" srcId="{B2663713-5BA8-45E0-9A1D-12633094271D}" destId="{910C378E-6331-446E-BD84-92C4F1380207}" srcOrd="0" destOrd="0" presId="urn:microsoft.com/office/officeart/2009/3/layout/CircleRelationship"/>
    <dgm:cxn modelId="{BB7AF1C1-EE4E-43E7-AAAD-29361822C3A8}" srcId="{7FFCA6D5-B441-4E15-BC3F-CC78B9D0F089}" destId="{5737EE1E-83B0-4168-9C51-73BD7D0E00A8}" srcOrd="4" destOrd="0" parTransId="{09E8E6DF-10AD-4F63-8619-C017803E71FA}" sibTransId="{17ADE4ED-845D-4F4E-9AF0-F7280EEF499A}"/>
    <dgm:cxn modelId="{5C5EEFCA-D66E-4508-A9CA-DEB033162AE8}" type="presOf" srcId="{7BE78FD6-32C6-48E3-8782-1160B24DB4CD}" destId="{0DF9A8FC-07DE-4BF0-8A06-8F5C3FE32C41}" srcOrd="0" destOrd="0" presId="urn:microsoft.com/office/officeart/2009/3/layout/CircleRelationship"/>
    <dgm:cxn modelId="{9147BEDC-FBE6-4C03-B620-059FF928BA1E}" type="presOf" srcId="{256ABA5C-82B9-4283-A2C7-7E2C3C7F282F}" destId="{97A05147-63E5-4462-BA99-6511A8C7DECB}" srcOrd="0" destOrd="0" presId="urn:microsoft.com/office/officeart/2009/3/layout/CircleRelationship"/>
    <dgm:cxn modelId="{ADC329E5-5051-4C68-A73C-020D248A1A1E}" srcId="{7FFCA6D5-B441-4E15-BC3F-CC78B9D0F089}" destId="{B2663713-5BA8-45E0-9A1D-12633094271D}" srcOrd="3" destOrd="0" parTransId="{E3CE7073-A52F-4215-851E-39C61974CEB0}" sibTransId="{2EA75D22-4AD8-4F5D-86A0-87BC2D0D5D09}"/>
    <dgm:cxn modelId="{FA5316EB-576C-4010-AF9C-E564EB9DE14D}" type="presOf" srcId="{5737EE1E-83B0-4168-9C51-73BD7D0E00A8}" destId="{376576AC-19E0-4074-A0EA-251242FE1EB1}" srcOrd="0" destOrd="0" presId="urn:microsoft.com/office/officeart/2009/3/layout/CircleRelationship"/>
    <dgm:cxn modelId="{221DBE56-608E-4CE0-9008-A0639411F444}" type="presParOf" srcId="{494851A8-FBBE-45C7-BB31-BB5AC5122DBD}" destId="{325DFA7F-2A1E-421A-821F-ACA8F1E9B88F}" srcOrd="0" destOrd="0" presId="urn:microsoft.com/office/officeart/2009/3/layout/CircleRelationship"/>
    <dgm:cxn modelId="{F85431B0-A47F-403D-8898-4616A3F76EF6}" type="presParOf" srcId="{494851A8-FBBE-45C7-BB31-BB5AC5122DBD}" destId="{3C8F1AF9-C715-4E3B-AA5A-879BB48DB4B5}" srcOrd="1" destOrd="0" presId="urn:microsoft.com/office/officeart/2009/3/layout/CircleRelationship"/>
    <dgm:cxn modelId="{CADE390D-F797-4057-A127-F8F423590DE2}" type="presParOf" srcId="{494851A8-FBBE-45C7-BB31-BB5AC5122DBD}" destId="{2237F1AD-86AA-4BD9-B470-464494E17441}" srcOrd="2" destOrd="0" presId="urn:microsoft.com/office/officeart/2009/3/layout/CircleRelationship"/>
    <dgm:cxn modelId="{C4C8402D-68BD-4226-A084-421A47955F12}" type="presParOf" srcId="{494851A8-FBBE-45C7-BB31-BB5AC5122DBD}" destId="{6BC8B001-2DC2-45C6-B5BD-9F1C34899D31}" srcOrd="3" destOrd="0" presId="urn:microsoft.com/office/officeart/2009/3/layout/CircleRelationship"/>
    <dgm:cxn modelId="{7367C053-DF2E-46F7-A17E-B5AD3F1DE4EA}" type="presParOf" srcId="{494851A8-FBBE-45C7-BB31-BB5AC5122DBD}" destId="{2330C190-5AA7-46BC-BE45-BF9B41B6050F}" srcOrd="4" destOrd="0" presId="urn:microsoft.com/office/officeart/2009/3/layout/CircleRelationship"/>
    <dgm:cxn modelId="{0F1BC89C-5A17-426C-8058-7ACE757ADDBF}" type="presParOf" srcId="{494851A8-FBBE-45C7-BB31-BB5AC5122DBD}" destId="{84611D7B-EC26-4A92-AACF-B46E081EBD4C}" srcOrd="5" destOrd="0" presId="urn:microsoft.com/office/officeart/2009/3/layout/CircleRelationship"/>
    <dgm:cxn modelId="{D4FDE7C3-013D-4F84-83D1-F8983B198D8F}" type="presParOf" srcId="{494851A8-FBBE-45C7-BB31-BB5AC5122DBD}" destId="{97A05147-63E5-4462-BA99-6511A8C7DECB}" srcOrd="6" destOrd="0" presId="urn:microsoft.com/office/officeart/2009/3/layout/CircleRelationship"/>
    <dgm:cxn modelId="{2EDC0E05-A582-4EF6-93CF-365D464063F1}" type="presParOf" srcId="{494851A8-FBBE-45C7-BB31-BB5AC5122DBD}" destId="{E9290179-E30E-4194-A58D-EDE70B97BEF9}" srcOrd="7" destOrd="0" presId="urn:microsoft.com/office/officeart/2009/3/layout/CircleRelationship"/>
    <dgm:cxn modelId="{E9B4C2B7-749A-4117-81D9-D5E13E67D4AF}" type="presParOf" srcId="{E9290179-E30E-4194-A58D-EDE70B97BEF9}" destId="{340B68A0-B3AF-42BE-9CC1-AD7EC8C039E2}" srcOrd="0" destOrd="0" presId="urn:microsoft.com/office/officeart/2009/3/layout/CircleRelationship"/>
    <dgm:cxn modelId="{7CBC2F67-B6BA-4276-8355-FDE2A1AE1ED7}" type="presParOf" srcId="{494851A8-FBBE-45C7-BB31-BB5AC5122DBD}" destId="{184C4452-6BF8-48F7-B272-BAA0AE6E4744}" srcOrd="8" destOrd="0" presId="urn:microsoft.com/office/officeart/2009/3/layout/CircleRelationship"/>
    <dgm:cxn modelId="{79FA4D2B-7AB9-4F50-BCB4-7CF254C966B7}" type="presParOf" srcId="{184C4452-6BF8-48F7-B272-BAA0AE6E4744}" destId="{B864BE37-188A-4312-8E9E-22688AC14F7F}" srcOrd="0" destOrd="0" presId="urn:microsoft.com/office/officeart/2009/3/layout/CircleRelationship"/>
    <dgm:cxn modelId="{79F2429B-7B34-4683-866E-8CDDD4780663}" type="presParOf" srcId="{494851A8-FBBE-45C7-BB31-BB5AC5122DBD}" destId="{12E7E219-8E08-48DC-812C-4BEE24C33058}" srcOrd="9" destOrd="0" presId="urn:microsoft.com/office/officeart/2009/3/layout/CircleRelationship"/>
    <dgm:cxn modelId="{422FD62D-FBD8-4022-8AFA-3AD366E15B0E}" type="presParOf" srcId="{494851A8-FBBE-45C7-BB31-BB5AC5122DBD}" destId="{C3261D51-2868-4EDD-B044-C7CCEE4CC447}" srcOrd="10" destOrd="0" presId="urn:microsoft.com/office/officeart/2009/3/layout/CircleRelationship"/>
    <dgm:cxn modelId="{39589B0C-5A9F-4884-A474-6733BF546CBF}" type="presParOf" srcId="{C3261D51-2868-4EDD-B044-C7CCEE4CC447}" destId="{6BC9E617-9B8A-4169-AE14-8941CF834CCE}" srcOrd="0" destOrd="0" presId="urn:microsoft.com/office/officeart/2009/3/layout/CircleRelationship"/>
    <dgm:cxn modelId="{886A8016-F53E-46BB-B397-0EFEB96729A4}" type="presParOf" srcId="{494851A8-FBBE-45C7-BB31-BB5AC5122DBD}" destId="{3D985FDD-6DD9-48C9-A1DA-17DA08FA3EB9}" srcOrd="11" destOrd="0" presId="urn:microsoft.com/office/officeart/2009/3/layout/CircleRelationship"/>
    <dgm:cxn modelId="{0CFF04E8-4912-43D7-B93A-618EA025B01F}" type="presParOf" srcId="{3D985FDD-6DD9-48C9-A1DA-17DA08FA3EB9}" destId="{E9D06CB3-486C-445B-9277-1D62A43BC4B1}" srcOrd="0" destOrd="0" presId="urn:microsoft.com/office/officeart/2009/3/layout/CircleRelationship"/>
    <dgm:cxn modelId="{E8E17CE5-D8AC-435C-A866-B57C0A5E9AD7}" type="presParOf" srcId="{494851A8-FBBE-45C7-BB31-BB5AC5122DBD}" destId="{08874F86-9BC4-4BDD-AD2C-5B244D287CF7}" srcOrd="12" destOrd="0" presId="urn:microsoft.com/office/officeart/2009/3/layout/CircleRelationship"/>
    <dgm:cxn modelId="{1B59AD67-2997-4902-A2C5-2B6617BA07CA}" type="presParOf" srcId="{08874F86-9BC4-4BDD-AD2C-5B244D287CF7}" destId="{F185B42A-3AD6-48D3-A6FE-62F9C8CFF477}" srcOrd="0" destOrd="0" presId="urn:microsoft.com/office/officeart/2009/3/layout/CircleRelationship"/>
    <dgm:cxn modelId="{49D33865-E498-4699-8759-CB275BEE84D3}" type="presParOf" srcId="{494851A8-FBBE-45C7-BB31-BB5AC5122DBD}" destId="{0DF9A8FC-07DE-4BF0-8A06-8F5C3FE32C41}" srcOrd="13" destOrd="0" presId="urn:microsoft.com/office/officeart/2009/3/layout/CircleRelationship"/>
    <dgm:cxn modelId="{6390FD32-A729-4C50-9D8F-0E2C101FB302}" type="presParOf" srcId="{494851A8-FBBE-45C7-BB31-BB5AC5122DBD}" destId="{D14E3574-B327-42A7-BBB4-E4ED968B052E}" srcOrd="14" destOrd="0" presId="urn:microsoft.com/office/officeart/2009/3/layout/CircleRelationship"/>
    <dgm:cxn modelId="{F27AF706-97F6-4A38-8EE4-654FEF2D641D}" type="presParOf" srcId="{D14E3574-B327-42A7-BBB4-E4ED968B052E}" destId="{1C75DBC3-1D06-46DB-BF62-8850C683673B}" srcOrd="0" destOrd="0" presId="urn:microsoft.com/office/officeart/2009/3/layout/CircleRelationship"/>
    <dgm:cxn modelId="{3D83014C-9840-4345-A4AD-D2FFDD48778B}" type="presParOf" srcId="{494851A8-FBBE-45C7-BB31-BB5AC5122DBD}" destId="{910C378E-6331-446E-BD84-92C4F1380207}" srcOrd="15" destOrd="0" presId="urn:microsoft.com/office/officeart/2009/3/layout/CircleRelationship"/>
    <dgm:cxn modelId="{D03BD3F2-31A8-48E9-9611-DE6AEC7CF19A}" type="presParOf" srcId="{494851A8-FBBE-45C7-BB31-BB5AC5122DBD}" destId="{819CBF7E-76B2-47EA-95C7-BA1ABC092FF1}" srcOrd="16" destOrd="0" presId="urn:microsoft.com/office/officeart/2009/3/layout/CircleRelationship"/>
    <dgm:cxn modelId="{EABB4803-2A2B-4232-A616-E6D9D27B6C3E}" type="presParOf" srcId="{819CBF7E-76B2-47EA-95C7-BA1ABC092FF1}" destId="{4E7DC993-CDDA-4900-90DA-66995C4B1E8D}" srcOrd="0" destOrd="0" presId="urn:microsoft.com/office/officeart/2009/3/layout/CircleRelationship"/>
    <dgm:cxn modelId="{1CD171B7-02F8-4D1E-AC64-5D675465D7A2}" type="presParOf" srcId="{494851A8-FBBE-45C7-BB31-BB5AC5122DBD}" destId="{376576AC-19E0-4074-A0EA-251242FE1EB1}" srcOrd="17" destOrd="0" presId="urn:microsoft.com/office/officeart/2009/3/layout/CircleRelationship"/>
    <dgm:cxn modelId="{995E00F7-CC04-44BE-835D-48E27EDE1065}" type="presParOf" srcId="{494851A8-FBBE-45C7-BB31-BB5AC5122DBD}" destId="{78AF1493-38C3-441D-88AA-ED1EC6F4F787}" srcOrd="18" destOrd="0" presId="urn:microsoft.com/office/officeart/2009/3/layout/CircleRelationship"/>
    <dgm:cxn modelId="{23C90579-ED4A-4525-AFD0-F6B0DD9804AE}" type="presParOf" srcId="{78AF1493-38C3-441D-88AA-ED1EC6F4F787}" destId="{50F6F357-755D-48CA-B498-97FA75FE6693}" srcOrd="0" destOrd="0" presId="urn:microsoft.com/office/officeart/2009/3/layout/CircleRelationship"/>
    <dgm:cxn modelId="{471D7F0F-BBF5-465C-A0D2-6B7B0B9FC4C7}" type="presParOf" srcId="{494851A8-FBBE-45C7-BB31-BB5AC5122DBD}" destId="{7A07E7D4-4232-4A31-90E0-83F2DE893017}" srcOrd="19" destOrd="0" presId="urn:microsoft.com/office/officeart/2009/3/layout/CircleRelationship"/>
    <dgm:cxn modelId="{085F944C-FE8E-47CF-9B5D-71E0F06516AE}" type="presParOf" srcId="{7A07E7D4-4232-4A31-90E0-83F2DE893017}" destId="{25444035-FE3A-4C89-98B3-26FAFE157872}" srcOrd="0" destOrd="0" presId="urn:microsoft.com/office/officeart/2009/3/layout/CircleRelationshi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DD3EE3-4F01-4104-B059-B02C426A072D}"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3478A701-951E-42D5-976F-6F9CFD1DE602}">
      <dgm:prSet custT="1"/>
      <dgm:spPr/>
      <dgm:t>
        <a:bodyPr/>
        <a:lstStyle/>
        <a:p>
          <a:pPr>
            <a:lnSpc>
              <a:spcPct val="100000"/>
            </a:lnSpc>
          </a:pPr>
          <a:r>
            <a:rPr lang="en-US" sz="1400" b="0" dirty="0"/>
            <a:t>Work in teams on a one-semester project related to the design of a complex engineering system.</a:t>
          </a:r>
        </a:p>
      </dgm:t>
    </dgm:pt>
    <dgm:pt modelId="{EF93A846-8F11-4451-BFD9-654242DE6910}" type="parTrans" cxnId="{9F023183-81A8-4C9F-A4F0-AA03166A4EC9}">
      <dgm:prSet/>
      <dgm:spPr/>
      <dgm:t>
        <a:bodyPr/>
        <a:lstStyle/>
        <a:p>
          <a:endParaRPr lang="en-US" sz="1400" b="0"/>
        </a:p>
      </dgm:t>
    </dgm:pt>
    <dgm:pt modelId="{F40C8202-A3AF-4341-B288-AB23118C8226}" type="sibTrans" cxnId="{9F023183-81A8-4C9F-A4F0-AA03166A4EC9}">
      <dgm:prSet/>
      <dgm:spPr/>
      <dgm:t>
        <a:bodyPr/>
        <a:lstStyle/>
        <a:p>
          <a:pPr>
            <a:lnSpc>
              <a:spcPct val="100000"/>
            </a:lnSpc>
          </a:pPr>
          <a:endParaRPr lang="en-US" sz="1400" b="0"/>
        </a:p>
      </dgm:t>
    </dgm:pt>
    <dgm:pt modelId="{B6A63151-69A3-4B3A-876C-66F5DEF8B4C5}">
      <dgm:prSet custT="1"/>
      <dgm:spPr/>
      <dgm:t>
        <a:bodyPr/>
        <a:lstStyle/>
        <a:p>
          <a:pPr>
            <a:lnSpc>
              <a:spcPct val="100000"/>
            </a:lnSpc>
          </a:pPr>
          <a:r>
            <a:rPr lang="en-US" sz="1400" b="0" dirty="0"/>
            <a:t>Each student will be responsible for identifying and accomplishing specific work within the project.</a:t>
          </a:r>
        </a:p>
      </dgm:t>
    </dgm:pt>
    <dgm:pt modelId="{51633434-A4E1-4DDC-B81B-E8653C399E80}" type="parTrans" cxnId="{F236BB17-1395-4D8B-BF6F-400B6F2DA79D}">
      <dgm:prSet/>
      <dgm:spPr/>
      <dgm:t>
        <a:bodyPr/>
        <a:lstStyle/>
        <a:p>
          <a:endParaRPr lang="en-US" sz="1400" b="0"/>
        </a:p>
      </dgm:t>
    </dgm:pt>
    <dgm:pt modelId="{D955B30A-D036-4854-8F74-FDCAC51DA06B}" type="sibTrans" cxnId="{F236BB17-1395-4D8B-BF6F-400B6F2DA79D}">
      <dgm:prSet/>
      <dgm:spPr/>
      <dgm:t>
        <a:bodyPr/>
        <a:lstStyle/>
        <a:p>
          <a:pPr>
            <a:lnSpc>
              <a:spcPct val="100000"/>
            </a:lnSpc>
          </a:pPr>
          <a:endParaRPr lang="en-US" sz="1400" b="0"/>
        </a:p>
      </dgm:t>
    </dgm:pt>
    <dgm:pt modelId="{6B9D508C-CAB2-48C9-9518-779611FA85CC}">
      <dgm:prSet custT="1"/>
      <dgm:spPr/>
      <dgm:t>
        <a:bodyPr/>
        <a:lstStyle/>
        <a:p>
          <a:pPr>
            <a:lnSpc>
              <a:spcPct val="100000"/>
            </a:lnSpc>
          </a:pPr>
          <a:r>
            <a:rPr lang="en-US" sz="1400" b="0" dirty="0"/>
            <a:t>Apply the Design Process (taught in IED) to scope the project and design, build, test, and deliver your proposed design solutions </a:t>
          </a:r>
        </a:p>
      </dgm:t>
    </dgm:pt>
    <dgm:pt modelId="{8AA03E28-7487-4801-99C4-421B82285595}" type="parTrans" cxnId="{20372276-C8FF-418C-8D1A-15C22E646999}">
      <dgm:prSet/>
      <dgm:spPr/>
      <dgm:t>
        <a:bodyPr/>
        <a:lstStyle/>
        <a:p>
          <a:endParaRPr lang="en-US" sz="1400" b="0"/>
        </a:p>
      </dgm:t>
    </dgm:pt>
    <dgm:pt modelId="{B94C07E1-5C37-4580-B67E-0949B2E79F6E}" type="sibTrans" cxnId="{20372276-C8FF-418C-8D1A-15C22E646999}">
      <dgm:prSet/>
      <dgm:spPr/>
      <dgm:t>
        <a:bodyPr/>
        <a:lstStyle/>
        <a:p>
          <a:pPr>
            <a:lnSpc>
              <a:spcPct val="100000"/>
            </a:lnSpc>
          </a:pPr>
          <a:endParaRPr lang="en-US" sz="1400" b="0"/>
        </a:p>
      </dgm:t>
    </dgm:pt>
    <dgm:pt modelId="{35BD7267-9B2F-41B6-B285-0448CDF023C0}">
      <dgm:prSet custT="1"/>
      <dgm:spPr/>
      <dgm:t>
        <a:bodyPr/>
        <a:lstStyle/>
        <a:p>
          <a:pPr>
            <a:lnSpc>
              <a:spcPct val="100000"/>
            </a:lnSpc>
          </a:pPr>
          <a:r>
            <a:rPr lang="en-US" sz="1400" b="0" dirty="0"/>
            <a:t>Assessed on your contribution to the project on technical work, communication skills, project management  documentation, and teamwork.</a:t>
          </a:r>
        </a:p>
      </dgm:t>
    </dgm:pt>
    <dgm:pt modelId="{17342F4B-0BBC-4781-B817-479804FBBFAE}" type="parTrans" cxnId="{BC017EE4-B5C7-4EB0-AC6F-FE86C106C892}">
      <dgm:prSet/>
      <dgm:spPr/>
      <dgm:t>
        <a:bodyPr/>
        <a:lstStyle/>
        <a:p>
          <a:endParaRPr lang="en-US" sz="1400" b="0"/>
        </a:p>
      </dgm:t>
    </dgm:pt>
    <dgm:pt modelId="{F6F95F7F-7C91-46B6-BBF5-7C819C419454}" type="sibTrans" cxnId="{BC017EE4-B5C7-4EB0-AC6F-FE86C106C892}">
      <dgm:prSet/>
      <dgm:spPr/>
      <dgm:t>
        <a:bodyPr/>
        <a:lstStyle/>
        <a:p>
          <a:endParaRPr lang="en-US" sz="1400" b="0"/>
        </a:p>
      </dgm:t>
    </dgm:pt>
    <dgm:pt modelId="{C8BA25E2-8D50-40D0-A932-F7983E403AF7}" type="pres">
      <dgm:prSet presAssocID="{DBDD3EE3-4F01-4104-B059-B02C426A072D}" presName="root" presStyleCnt="0">
        <dgm:presLayoutVars>
          <dgm:dir/>
          <dgm:resizeHandles val="exact"/>
        </dgm:presLayoutVars>
      </dgm:prSet>
      <dgm:spPr/>
    </dgm:pt>
    <dgm:pt modelId="{BCA971D1-C309-4DE7-B094-3E307E74B47C}" type="pres">
      <dgm:prSet presAssocID="{3478A701-951E-42D5-976F-6F9CFD1DE602}" presName="compNode" presStyleCnt="0"/>
      <dgm:spPr/>
    </dgm:pt>
    <dgm:pt modelId="{12A4EC49-83E3-4233-809A-6071BBAAF64F}" type="pres">
      <dgm:prSet presAssocID="{3478A701-951E-42D5-976F-6F9CFD1DE602}" presName="bgRect" presStyleLbl="bgShp" presStyleIdx="0" presStyleCnt="4" custLinFactNeighborX="-837" custLinFactNeighborY="-537"/>
      <dgm:spPr/>
    </dgm:pt>
    <dgm:pt modelId="{EFC15298-9C79-48D9-976B-A0D991C06145}" type="pres">
      <dgm:prSet presAssocID="{3478A701-951E-42D5-976F-6F9CFD1DE602}" presName="icon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Processor"/>
        </a:ext>
      </dgm:extLst>
    </dgm:pt>
    <dgm:pt modelId="{FFF0B156-1A7C-4726-8B0E-7152B660F615}" type="pres">
      <dgm:prSet presAssocID="{3478A701-951E-42D5-976F-6F9CFD1DE602}" presName="spaceRect" presStyleCnt="0"/>
      <dgm:spPr/>
    </dgm:pt>
    <dgm:pt modelId="{7F141177-B6B0-46F2-B68C-225882E6FC55}" type="pres">
      <dgm:prSet presAssocID="{3478A701-951E-42D5-976F-6F9CFD1DE602}" presName="parTx" presStyleLbl="revTx" presStyleIdx="0" presStyleCnt="4">
        <dgm:presLayoutVars>
          <dgm:chMax val="0"/>
          <dgm:chPref val="0"/>
        </dgm:presLayoutVars>
      </dgm:prSet>
      <dgm:spPr/>
    </dgm:pt>
    <dgm:pt modelId="{7FE7C707-C4F3-48FD-8B66-B724287EAC00}" type="pres">
      <dgm:prSet presAssocID="{F40C8202-A3AF-4341-B288-AB23118C8226}" presName="sibTrans" presStyleCnt="0"/>
      <dgm:spPr/>
    </dgm:pt>
    <dgm:pt modelId="{57C5455B-CC38-4C7D-B029-0522C603A812}" type="pres">
      <dgm:prSet presAssocID="{B6A63151-69A3-4B3A-876C-66F5DEF8B4C5}" presName="compNode" presStyleCnt="0"/>
      <dgm:spPr/>
    </dgm:pt>
    <dgm:pt modelId="{75040839-A13D-498C-813C-C0168FF5A893}" type="pres">
      <dgm:prSet presAssocID="{B6A63151-69A3-4B3A-876C-66F5DEF8B4C5}" presName="bgRect" presStyleLbl="bgShp" presStyleIdx="1" presStyleCnt="4"/>
      <dgm:spPr/>
    </dgm:pt>
    <dgm:pt modelId="{C7CF41B6-BDA0-4676-B240-46AB80E013CE}" type="pres">
      <dgm:prSet presAssocID="{B6A63151-69A3-4B3A-876C-66F5DEF8B4C5}" presName="iconRect" presStyleLbl="node1" presStyleIdx="1" presStyleCnt="4"/>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lassroom"/>
        </a:ext>
      </dgm:extLst>
    </dgm:pt>
    <dgm:pt modelId="{27DFEC3D-5E80-4F95-9D70-A1B86FA6D24F}" type="pres">
      <dgm:prSet presAssocID="{B6A63151-69A3-4B3A-876C-66F5DEF8B4C5}" presName="spaceRect" presStyleCnt="0"/>
      <dgm:spPr/>
    </dgm:pt>
    <dgm:pt modelId="{4997F02F-B2C6-4900-BA46-68CD1451B4FB}" type="pres">
      <dgm:prSet presAssocID="{B6A63151-69A3-4B3A-876C-66F5DEF8B4C5}" presName="parTx" presStyleLbl="revTx" presStyleIdx="1" presStyleCnt="4">
        <dgm:presLayoutVars>
          <dgm:chMax val="0"/>
          <dgm:chPref val="0"/>
        </dgm:presLayoutVars>
      </dgm:prSet>
      <dgm:spPr/>
    </dgm:pt>
    <dgm:pt modelId="{02927610-E382-47F9-9531-C37686A4FCD6}" type="pres">
      <dgm:prSet presAssocID="{D955B30A-D036-4854-8F74-FDCAC51DA06B}" presName="sibTrans" presStyleCnt="0"/>
      <dgm:spPr/>
    </dgm:pt>
    <dgm:pt modelId="{47CD0FDC-B5B6-4CE3-97BB-7A2DEFA3214B}" type="pres">
      <dgm:prSet presAssocID="{6B9D508C-CAB2-48C9-9518-779611FA85CC}" presName="compNode" presStyleCnt="0"/>
      <dgm:spPr/>
    </dgm:pt>
    <dgm:pt modelId="{E0FC1C27-66E7-4622-9100-EA7E9F1B4C73}" type="pres">
      <dgm:prSet presAssocID="{6B9D508C-CAB2-48C9-9518-779611FA85CC}" presName="bgRect" presStyleLbl="bgShp" presStyleIdx="2" presStyleCnt="4"/>
      <dgm:spPr/>
    </dgm:pt>
    <dgm:pt modelId="{24736265-56F2-4776-A4BE-47AB1708AFFC}" type="pres">
      <dgm:prSet presAssocID="{6B9D508C-CAB2-48C9-9518-779611FA85CC}" presName="iconRect" presStyleLbl="node1" presStyleIdx="2" presStyleCnt="4"/>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choolhouse"/>
        </a:ext>
      </dgm:extLst>
    </dgm:pt>
    <dgm:pt modelId="{F6757846-E7DE-404B-8516-DCB0DC8846E8}" type="pres">
      <dgm:prSet presAssocID="{6B9D508C-CAB2-48C9-9518-779611FA85CC}" presName="spaceRect" presStyleCnt="0"/>
      <dgm:spPr/>
    </dgm:pt>
    <dgm:pt modelId="{A9326D2F-7338-4B71-8A2D-B3CA01736C31}" type="pres">
      <dgm:prSet presAssocID="{6B9D508C-CAB2-48C9-9518-779611FA85CC}" presName="parTx" presStyleLbl="revTx" presStyleIdx="2" presStyleCnt="4">
        <dgm:presLayoutVars>
          <dgm:chMax val="0"/>
          <dgm:chPref val="0"/>
        </dgm:presLayoutVars>
      </dgm:prSet>
      <dgm:spPr/>
    </dgm:pt>
    <dgm:pt modelId="{10965B2F-A37F-4FAF-95AB-1D565EC52CC0}" type="pres">
      <dgm:prSet presAssocID="{B94C07E1-5C37-4580-B67E-0949B2E79F6E}" presName="sibTrans" presStyleCnt="0"/>
      <dgm:spPr/>
    </dgm:pt>
    <dgm:pt modelId="{AD8B0388-7BE2-471B-BBE9-73AC9AFBDBDA}" type="pres">
      <dgm:prSet presAssocID="{35BD7267-9B2F-41B6-B285-0448CDF023C0}" presName="compNode" presStyleCnt="0"/>
      <dgm:spPr/>
    </dgm:pt>
    <dgm:pt modelId="{BC7DB535-2CBE-4E2D-89A5-EAFEEC2B8A85}" type="pres">
      <dgm:prSet presAssocID="{35BD7267-9B2F-41B6-B285-0448CDF023C0}" presName="bgRect" presStyleLbl="bgShp" presStyleIdx="3" presStyleCnt="4"/>
      <dgm:spPr/>
    </dgm:pt>
    <dgm:pt modelId="{755C27E1-23D6-4CB7-B60B-C5C197914D4A}" type="pres">
      <dgm:prSet presAssocID="{35BD7267-9B2F-41B6-B285-0448CDF023C0}" presName="iconRect" presStyleLbl="node1" presStyleIdx="3" presStyleCnt="4"/>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Hierarchy"/>
        </a:ext>
      </dgm:extLst>
    </dgm:pt>
    <dgm:pt modelId="{16AEC7BF-EE4F-42EF-8207-FDAD462286FD}" type="pres">
      <dgm:prSet presAssocID="{35BD7267-9B2F-41B6-B285-0448CDF023C0}" presName="spaceRect" presStyleCnt="0"/>
      <dgm:spPr/>
    </dgm:pt>
    <dgm:pt modelId="{51092C50-F1EB-4449-A4BE-E6F22BE45468}" type="pres">
      <dgm:prSet presAssocID="{35BD7267-9B2F-41B6-B285-0448CDF023C0}" presName="parTx" presStyleLbl="revTx" presStyleIdx="3" presStyleCnt="4">
        <dgm:presLayoutVars>
          <dgm:chMax val="0"/>
          <dgm:chPref val="0"/>
        </dgm:presLayoutVars>
      </dgm:prSet>
      <dgm:spPr/>
    </dgm:pt>
  </dgm:ptLst>
  <dgm:cxnLst>
    <dgm:cxn modelId="{966C6904-1B12-4B58-BF3B-60CF6FE2D6EF}" type="presOf" srcId="{DBDD3EE3-4F01-4104-B059-B02C426A072D}" destId="{C8BA25E2-8D50-40D0-A932-F7983E403AF7}" srcOrd="0" destOrd="0" presId="urn:microsoft.com/office/officeart/2018/2/layout/IconVerticalSolidList"/>
    <dgm:cxn modelId="{F236BB17-1395-4D8B-BF6F-400B6F2DA79D}" srcId="{DBDD3EE3-4F01-4104-B059-B02C426A072D}" destId="{B6A63151-69A3-4B3A-876C-66F5DEF8B4C5}" srcOrd="1" destOrd="0" parTransId="{51633434-A4E1-4DDC-B81B-E8653C399E80}" sibTransId="{D955B30A-D036-4854-8F74-FDCAC51DA06B}"/>
    <dgm:cxn modelId="{7668F01E-3D46-476B-A7CC-746FBE299ED0}" type="presOf" srcId="{35BD7267-9B2F-41B6-B285-0448CDF023C0}" destId="{51092C50-F1EB-4449-A4BE-E6F22BE45468}" srcOrd="0" destOrd="0" presId="urn:microsoft.com/office/officeart/2018/2/layout/IconVerticalSolidList"/>
    <dgm:cxn modelId="{3DECEB67-F0A8-4CEA-B929-71D9564851D6}" type="presOf" srcId="{3478A701-951E-42D5-976F-6F9CFD1DE602}" destId="{7F141177-B6B0-46F2-B68C-225882E6FC55}" srcOrd="0" destOrd="0" presId="urn:microsoft.com/office/officeart/2018/2/layout/IconVerticalSolidList"/>
    <dgm:cxn modelId="{20372276-C8FF-418C-8D1A-15C22E646999}" srcId="{DBDD3EE3-4F01-4104-B059-B02C426A072D}" destId="{6B9D508C-CAB2-48C9-9518-779611FA85CC}" srcOrd="2" destOrd="0" parTransId="{8AA03E28-7487-4801-99C4-421B82285595}" sibTransId="{B94C07E1-5C37-4580-B67E-0949B2E79F6E}"/>
    <dgm:cxn modelId="{9F023183-81A8-4C9F-A4F0-AA03166A4EC9}" srcId="{DBDD3EE3-4F01-4104-B059-B02C426A072D}" destId="{3478A701-951E-42D5-976F-6F9CFD1DE602}" srcOrd="0" destOrd="0" parTransId="{EF93A846-8F11-4451-BFD9-654242DE6910}" sibTransId="{F40C8202-A3AF-4341-B288-AB23118C8226}"/>
    <dgm:cxn modelId="{BC017EE4-B5C7-4EB0-AC6F-FE86C106C892}" srcId="{DBDD3EE3-4F01-4104-B059-B02C426A072D}" destId="{35BD7267-9B2F-41B6-B285-0448CDF023C0}" srcOrd="3" destOrd="0" parTransId="{17342F4B-0BBC-4781-B817-479804FBBFAE}" sibTransId="{F6F95F7F-7C91-46B6-BBF5-7C819C419454}"/>
    <dgm:cxn modelId="{73C08FE4-95C9-433D-B7A8-0366DDEFE671}" type="presOf" srcId="{6B9D508C-CAB2-48C9-9518-779611FA85CC}" destId="{A9326D2F-7338-4B71-8A2D-B3CA01736C31}" srcOrd="0" destOrd="0" presId="urn:microsoft.com/office/officeart/2018/2/layout/IconVerticalSolidList"/>
    <dgm:cxn modelId="{721BA6E8-5F6C-4FC9-8ADC-936B07A91CB3}" type="presOf" srcId="{B6A63151-69A3-4B3A-876C-66F5DEF8B4C5}" destId="{4997F02F-B2C6-4900-BA46-68CD1451B4FB}" srcOrd="0" destOrd="0" presId="urn:microsoft.com/office/officeart/2018/2/layout/IconVerticalSolidList"/>
    <dgm:cxn modelId="{3A7052E5-38B5-48E3-8649-847597E1EC81}" type="presParOf" srcId="{C8BA25E2-8D50-40D0-A932-F7983E403AF7}" destId="{BCA971D1-C309-4DE7-B094-3E307E74B47C}" srcOrd="0" destOrd="0" presId="urn:microsoft.com/office/officeart/2018/2/layout/IconVerticalSolidList"/>
    <dgm:cxn modelId="{9069C8CC-2BEA-4F62-A104-8B44E63B6FDE}" type="presParOf" srcId="{BCA971D1-C309-4DE7-B094-3E307E74B47C}" destId="{12A4EC49-83E3-4233-809A-6071BBAAF64F}" srcOrd="0" destOrd="0" presId="urn:microsoft.com/office/officeart/2018/2/layout/IconVerticalSolidList"/>
    <dgm:cxn modelId="{268F9807-D4FB-4C12-B63B-2DDA469F77F1}" type="presParOf" srcId="{BCA971D1-C309-4DE7-B094-3E307E74B47C}" destId="{EFC15298-9C79-48D9-976B-A0D991C06145}" srcOrd="1" destOrd="0" presId="urn:microsoft.com/office/officeart/2018/2/layout/IconVerticalSolidList"/>
    <dgm:cxn modelId="{04745795-948A-49EB-9D2D-70A7BA4091B6}" type="presParOf" srcId="{BCA971D1-C309-4DE7-B094-3E307E74B47C}" destId="{FFF0B156-1A7C-4726-8B0E-7152B660F615}" srcOrd="2" destOrd="0" presId="urn:microsoft.com/office/officeart/2018/2/layout/IconVerticalSolidList"/>
    <dgm:cxn modelId="{495BC1FC-635C-4DD4-BCAE-BA653271A200}" type="presParOf" srcId="{BCA971D1-C309-4DE7-B094-3E307E74B47C}" destId="{7F141177-B6B0-46F2-B68C-225882E6FC55}" srcOrd="3" destOrd="0" presId="urn:microsoft.com/office/officeart/2018/2/layout/IconVerticalSolidList"/>
    <dgm:cxn modelId="{DEEA2BA7-37A8-4618-81AA-F64C09D20DEB}" type="presParOf" srcId="{C8BA25E2-8D50-40D0-A932-F7983E403AF7}" destId="{7FE7C707-C4F3-48FD-8B66-B724287EAC00}" srcOrd="1" destOrd="0" presId="urn:microsoft.com/office/officeart/2018/2/layout/IconVerticalSolidList"/>
    <dgm:cxn modelId="{E4AFED4E-38C6-406E-AF1F-48F7612E1743}" type="presParOf" srcId="{C8BA25E2-8D50-40D0-A932-F7983E403AF7}" destId="{57C5455B-CC38-4C7D-B029-0522C603A812}" srcOrd="2" destOrd="0" presId="urn:microsoft.com/office/officeart/2018/2/layout/IconVerticalSolidList"/>
    <dgm:cxn modelId="{AC456FE3-396C-4132-BD1B-C563111483F5}" type="presParOf" srcId="{57C5455B-CC38-4C7D-B029-0522C603A812}" destId="{75040839-A13D-498C-813C-C0168FF5A893}" srcOrd="0" destOrd="0" presId="urn:microsoft.com/office/officeart/2018/2/layout/IconVerticalSolidList"/>
    <dgm:cxn modelId="{5EBDFCBE-3E66-448F-939C-CA5FB59CC7A9}" type="presParOf" srcId="{57C5455B-CC38-4C7D-B029-0522C603A812}" destId="{C7CF41B6-BDA0-4676-B240-46AB80E013CE}" srcOrd="1" destOrd="0" presId="urn:microsoft.com/office/officeart/2018/2/layout/IconVerticalSolidList"/>
    <dgm:cxn modelId="{684D63B5-3E0A-43B2-BE39-E12E2D25A0AE}" type="presParOf" srcId="{57C5455B-CC38-4C7D-B029-0522C603A812}" destId="{27DFEC3D-5E80-4F95-9D70-A1B86FA6D24F}" srcOrd="2" destOrd="0" presId="urn:microsoft.com/office/officeart/2018/2/layout/IconVerticalSolidList"/>
    <dgm:cxn modelId="{7F34160E-EC54-4536-B213-1161DFB026DF}" type="presParOf" srcId="{57C5455B-CC38-4C7D-B029-0522C603A812}" destId="{4997F02F-B2C6-4900-BA46-68CD1451B4FB}" srcOrd="3" destOrd="0" presId="urn:microsoft.com/office/officeart/2018/2/layout/IconVerticalSolidList"/>
    <dgm:cxn modelId="{0F94234C-89B1-4566-AD18-197D8E162505}" type="presParOf" srcId="{C8BA25E2-8D50-40D0-A932-F7983E403AF7}" destId="{02927610-E382-47F9-9531-C37686A4FCD6}" srcOrd="3" destOrd="0" presId="urn:microsoft.com/office/officeart/2018/2/layout/IconVerticalSolidList"/>
    <dgm:cxn modelId="{C3BE1E09-90C6-42F8-9A38-A7C0BCDAB7A7}" type="presParOf" srcId="{C8BA25E2-8D50-40D0-A932-F7983E403AF7}" destId="{47CD0FDC-B5B6-4CE3-97BB-7A2DEFA3214B}" srcOrd="4" destOrd="0" presId="urn:microsoft.com/office/officeart/2018/2/layout/IconVerticalSolidList"/>
    <dgm:cxn modelId="{A1FE36F1-0F22-4E27-8289-36E4EC387A69}" type="presParOf" srcId="{47CD0FDC-B5B6-4CE3-97BB-7A2DEFA3214B}" destId="{E0FC1C27-66E7-4622-9100-EA7E9F1B4C73}" srcOrd="0" destOrd="0" presId="urn:microsoft.com/office/officeart/2018/2/layout/IconVerticalSolidList"/>
    <dgm:cxn modelId="{2506865A-E099-46FC-950D-8DAE8D217988}" type="presParOf" srcId="{47CD0FDC-B5B6-4CE3-97BB-7A2DEFA3214B}" destId="{24736265-56F2-4776-A4BE-47AB1708AFFC}" srcOrd="1" destOrd="0" presId="urn:microsoft.com/office/officeart/2018/2/layout/IconVerticalSolidList"/>
    <dgm:cxn modelId="{F1E77A6C-63CB-4633-869C-E50E7F8F7976}" type="presParOf" srcId="{47CD0FDC-B5B6-4CE3-97BB-7A2DEFA3214B}" destId="{F6757846-E7DE-404B-8516-DCB0DC8846E8}" srcOrd="2" destOrd="0" presId="urn:microsoft.com/office/officeart/2018/2/layout/IconVerticalSolidList"/>
    <dgm:cxn modelId="{F92EFE1B-8546-400E-8329-36F5C1CBBD80}" type="presParOf" srcId="{47CD0FDC-B5B6-4CE3-97BB-7A2DEFA3214B}" destId="{A9326D2F-7338-4B71-8A2D-B3CA01736C31}" srcOrd="3" destOrd="0" presId="urn:microsoft.com/office/officeart/2018/2/layout/IconVerticalSolidList"/>
    <dgm:cxn modelId="{934AE730-C15C-4FB6-BC82-041778F94450}" type="presParOf" srcId="{C8BA25E2-8D50-40D0-A932-F7983E403AF7}" destId="{10965B2F-A37F-4FAF-95AB-1D565EC52CC0}" srcOrd="5" destOrd="0" presId="urn:microsoft.com/office/officeart/2018/2/layout/IconVerticalSolidList"/>
    <dgm:cxn modelId="{F728FB2F-5D4C-4C30-8248-41B7C6619AF5}" type="presParOf" srcId="{C8BA25E2-8D50-40D0-A932-F7983E403AF7}" destId="{AD8B0388-7BE2-471B-BBE9-73AC9AFBDBDA}" srcOrd="6" destOrd="0" presId="urn:microsoft.com/office/officeart/2018/2/layout/IconVerticalSolidList"/>
    <dgm:cxn modelId="{C179F629-0ABA-42B9-9E3E-13C0512D472F}" type="presParOf" srcId="{AD8B0388-7BE2-471B-BBE9-73AC9AFBDBDA}" destId="{BC7DB535-2CBE-4E2D-89A5-EAFEEC2B8A85}" srcOrd="0" destOrd="0" presId="urn:microsoft.com/office/officeart/2018/2/layout/IconVerticalSolidList"/>
    <dgm:cxn modelId="{6DFBCFE5-F456-49AB-B2C9-E8ED2B72F083}" type="presParOf" srcId="{AD8B0388-7BE2-471B-BBE9-73AC9AFBDBDA}" destId="{755C27E1-23D6-4CB7-B60B-C5C197914D4A}" srcOrd="1" destOrd="0" presId="urn:microsoft.com/office/officeart/2018/2/layout/IconVerticalSolidList"/>
    <dgm:cxn modelId="{BB3915E9-90BC-46F2-8833-2D5B7B6B5001}" type="presParOf" srcId="{AD8B0388-7BE2-471B-BBE9-73AC9AFBDBDA}" destId="{16AEC7BF-EE4F-42EF-8207-FDAD462286FD}" srcOrd="2" destOrd="0" presId="urn:microsoft.com/office/officeart/2018/2/layout/IconVerticalSolidList"/>
    <dgm:cxn modelId="{B3E8DE9D-C80D-4514-8C5B-72A4F77A49FE}" type="presParOf" srcId="{AD8B0388-7BE2-471B-BBE9-73AC9AFBDBDA}" destId="{51092C50-F1EB-4449-A4BE-E6F22BE4546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159F354-D039-4F95-837F-3279EB843B30}"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en-US"/>
        </a:p>
      </dgm:t>
    </dgm:pt>
    <dgm:pt modelId="{A957A349-1160-46D3-A179-92C79867FAFA}">
      <dgm:prSet phldrT="[Text]"/>
      <dgm:spPr>
        <a:solidFill>
          <a:schemeClr val="accent6">
            <a:lumMod val="75000"/>
          </a:schemeClr>
        </a:solidFill>
      </dgm:spPr>
      <dgm:t>
        <a:bodyPr/>
        <a:lstStyle/>
        <a:p>
          <a:r>
            <a:rPr lang="en-US" dirty="0"/>
            <a:t>Technical Work</a:t>
          </a:r>
        </a:p>
      </dgm:t>
    </dgm:pt>
    <dgm:pt modelId="{D10E9357-419A-44B7-9C9B-FB119D64187B}" type="parTrans" cxnId="{EF5DB88D-0E75-40FB-9EDD-1D1DE1946883}">
      <dgm:prSet/>
      <dgm:spPr/>
      <dgm:t>
        <a:bodyPr/>
        <a:lstStyle/>
        <a:p>
          <a:endParaRPr lang="en-US"/>
        </a:p>
      </dgm:t>
    </dgm:pt>
    <dgm:pt modelId="{1FFA0C52-4FA3-418B-A858-FD328CF76265}" type="sibTrans" cxnId="{EF5DB88D-0E75-40FB-9EDD-1D1DE1946883}">
      <dgm:prSet/>
      <dgm:spPr/>
      <dgm:t>
        <a:bodyPr/>
        <a:lstStyle/>
        <a:p>
          <a:endParaRPr lang="en-US"/>
        </a:p>
      </dgm:t>
    </dgm:pt>
    <dgm:pt modelId="{E51B0913-A109-4ABA-AB09-A0374BEFD8F4}">
      <dgm:prSet phldrT="[Text]"/>
      <dgm:spPr>
        <a:solidFill>
          <a:schemeClr val="accent2"/>
        </a:solidFill>
      </dgm:spPr>
      <dgm:t>
        <a:bodyPr/>
        <a:lstStyle/>
        <a:p>
          <a:r>
            <a:rPr lang="en-US" dirty="0"/>
            <a:t>Client Meetings</a:t>
          </a:r>
        </a:p>
      </dgm:t>
    </dgm:pt>
    <dgm:pt modelId="{21F156B9-8595-403D-B199-38530C8B3005}" type="parTrans" cxnId="{61DA84DC-4259-4E5C-AD86-B6698E33A53A}">
      <dgm:prSet/>
      <dgm:spPr/>
      <dgm:t>
        <a:bodyPr/>
        <a:lstStyle/>
        <a:p>
          <a:endParaRPr lang="en-US"/>
        </a:p>
      </dgm:t>
    </dgm:pt>
    <dgm:pt modelId="{3C30ECE6-6FE7-4CD4-9493-9078B040FF34}" type="sibTrans" cxnId="{61DA84DC-4259-4E5C-AD86-B6698E33A53A}">
      <dgm:prSet/>
      <dgm:spPr/>
      <dgm:t>
        <a:bodyPr/>
        <a:lstStyle/>
        <a:p>
          <a:endParaRPr lang="en-US"/>
        </a:p>
      </dgm:t>
    </dgm:pt>
    <dgm:pt modelId="{82435A95-C843-4C16-887C-C5F677AF86A8}">
      <dgm:prSet phldrT="[Text]"/>
      <dgm:spPr>
        <a:solidFill>
          <a:schemeClr val="accent4">
            <a:lumMod val="75000"/>
          </a:schemeClr>
        </a:solidFill>
      </dgm:spPr>
      <dgm:t>
        <a:bodyPr/>
        <a:lstStyle/>
        <a:p>
          <a:r>
            <a:rPr lang="en-US" dirty="0"/>
            <a:t>Project Reviews</a:t>
          </a:r>
        </a:p>
      </dgm:t>
    </dgm:pt>
    <dgm:pt modelId="{ED73F8CA-A311-45A9-8D3A-080586C1C989}" type="parTrans" cxnId="{14CBCEA7-AC7D-481C-A317-8F613823B23F}">
      <dgm:prSet/>
      <dgm:spPr/>
      <dgm:t>
        <a:bodyPr/>
        <a:lstStyle/>
        <a:p>
          <a:endParaRPr lang="en-US"/>
        </a:p>
      </dgm:t>
    </dgm:pt>
    <dgm:pt modelId="{098C9DCB-7DFD-4119-988B-55F15FD768D5}" type="sibTrans" cxnId="{14CBCEA7-AC7D-481C-A317-8F613823B23F}">
      <dgm:prSet/>
      <dgm:spPr/>
      <dgm:t>
        <a:bodyPr/>
        <a:lstStyle/>
        <a:p>
          <a:endParaRPr lang="en-US"/>
        </a:p>
      </dgm:t>
    </dgm:pt>
    <dgm:pt modelId="{BC2D7875-E1F6-4CDF-866E-20A3180F75D5}">
      <dgm:prSet phldrT="[Text]"/>
      <dgm:spPr>
        <a:solidFill>
          <a:schemeClr val="accent5">
            <a:lumMod val="75000"/>
          </a:schemeClr>
        </a:solidFill>
      </dgm:spPr>
      <dgm:t>
        <a:bodyPr/>
        <a:lstStyle/>
        <a:p>
          <a:r>
            <a:rPr lang="en-US" dirty="0"/>
            <a:t>Design Documentation</a:t>
          </a:r>
        </a:p>
      </dgm:t>
    </dgm:pt>
    <dgm:pt modelId="{B2CB5A9E-7C0A-43A7-BA8A-A2418C8CFAAF}" type="parTrans" cxnId="{AE3631C4-78F4-4A06-B121-350BCB9641A3}">
      <dgm:prSet/>
      <dgm:spPr/>
      <dgm:t>
        <a:bodyPr/>
        <a:lstStyle/>
        <a:p>
          <a:endParaRPr lang="en-US"/>
        </a:p>
      </dgm:t>
    </dgm:pt>
    <dgm:pt modelId="{145DF45D-8DD9-475B-9FA2-ADC04D2A9FE9}" type="sibTrans" cxnId="{AE3631C4-78F4-4A06-B121-350BCB9641A3}">
      <dgm:prSet/>
      <dgm:spPr/>
      <dgm:t>
        <a:bodyPr/>
        <a:lstStyle/>
        <a:p>
          <a:endParaRPr lang="en-US"/>
        </a:p>
      </dgm:t>
    </dgm:pt>
    <dgm:pt modelId="{38982295-74F5-4DEE-AF17-1D60FEAD1950}" type="pres">
      <dgm:prSet presAssocID="{3159F354-D039-4F95-837F-3279EB843B30}" presName="Name0" presStyleCnt="0">
        <dgm:presLayoutVars>
          <dgm:chPref val="1"/>
          <dgm:dir/>
          <dgm:animOne val="branch"/>
          <dgm:animLvl val="lvl"/>
          <dgm:resizeHandles/>
        </dgm:presLayoutVars>
      </dgm:prSet>
      <dgm:spPr/>
    </dgm:pt>
    <dgm:pt modelId="{26AC69DC-E60E-4378-BDD6-F48511AC0D2C}" type="pres">
      <dgm:prSet presAssocID="{A957A349-1160-46D3-A179-92C79867FAFA}" presName="vertOne" presStyleCnt="0"/>
      <dgm:spPr/>
    </dgm:pt>
    <dgm:pt modelId="{247CF970-27B2-4201-98EE-0159A1C29759}" type="pres">
      <dgm:prSet presAssocID="{A957A349-1160-46D3-A179-92C79867FAFA}" presName="txOne" presStyleLbl="node0" presStyleIdx="0" presStyleCnt="1">
        <dgm:presLayoutVars>
          <dgm:chPref val="3"/>
        </dgm:presLayoutVars>
      </dgm:prSet>
      <dgm:spPr/>
    </dgm:pt>
    <dgm:pt modelId="{10861562-17CE-4D50-B4DF-AFB1CBBF285D}" type="pres">
      <dgm:prSet presAssocID="{A957A349-1160-46D3-A179-92C79867FAFA}" presName="parTransOne" presStyleCnt="0"/>
      <dgm:spPr/>
    </dgm:pt>
    <dgm:pt modelId="{24B644F5-7E06-426E-A9C7-203C662874C5}" type="pres">
      <dgm:prSet presAssocID="{A957A349-1160-46D3-A179-92C79867FAFA}" presName="horzOne" presStyleCnt="0"/>
      <dgm:spPr/>
    </dgm:pt>
    <dgm:pt modelId="{D6349527-CE8A-4900-8E03-3F387C3521FE}" type="pres">
      <dgm:prSet presAssocID="{E51B0913-A109-4ABA-AB09-A0374BEFD8F4}" presName="vertTwo" presStyleCnt="0"/>
      <dgm:spPr/>
    </dgm:pt>
    <dgm:pt modelId="{923D7230-7398-4B88-91F3-6CA002F9CF8C}" type="pres">
      <dgm:prSet presAssocID="{E51B0913-A109-4ABA-AB09-A0374BEFD8F4}" presName="txTwo" presStyleLbl="node2" presStyleIdx="0" presStyleCnt="3" custScaleX="77355">
        <dgm:presLayoutVars>
          <dgm:chPref val="3"/>
        </dgm:presLayoutVars>
      </dgm:prSet>
      <dgm:spPr/>
    </dgm:pt>
    <dgm:pt modelId="{14AEB1EF-07D7-4843-8572-34120C696E27}" type="pres">
      <dgm:prSet presAssocID="{E51B0913-A109-4ABA-AB09-A0374BEFD8F4}" presName="horzTwo" presStyleCnt="0"/>
      <dgm:spPr/>
    </dgm:pt>
    <dgm:pt modelId="{7341074F-DFF4-41A9-9143-1762AC1F4514}" type="pres">
      <dgm:prSet presAssocID="{3C30ECE6-6FE7-4CD4-9493-9078B040FF34}" presName="sibSpaceTwo" presStyleCnt="0"/>
      <dgm:spPr/>
    </dgm:pt>
    <dgm:pt modelId="{A99AC9D8-DCAE-44B7-AC15-D927D0754373}" type="pres">
      <dgm:prSet presAssocID="{82435A95-C843-4C16-887C-C5F677AF86A8}" presName="vertTwo" presStyleCnt="0"/>
      <dgm:spPr/>
    </dgm:pt>
    <dgm:pt modelId="{988FBE53-9BA5-4996-86A7-00C235CB0C66}" type="pres">
      <dgm:prSet presAssocID="{82435A95-C843-4C16-887C-C5F677AF86A8}" presName="txTwo" presStyleLbl="node2" presStyleIdx="1" presStyleCnt="3" custScaleX="86583">
        <dgm:presLayoutVars>
          <dgm:chPref val="3"/>
        </dgm:presLayoutVars>
      </dgm:prSet>
      <dgm:spPr/>
    </dgm:pt>
    <dgm:pt modelId="{67000E2C-00EF-4405-8313-85664BBD53BC}" type="pres">
      <dgm:prSet presAssocID="{82435A95-C843-4C16-887C-C5F677AF86A8}" presName="horzTwo" presStyleCnt="0"/>
      <dgm:spPr/>
    </dgm:pt>
    <dgm:pt modelId="{2F037D76-439E-429B-8D60-44FCDE27B1EF}" type="pres">
      <dgm:prSet presAssocID="{098C9DCB-7DFD-4119-988B-55F15FD768D5}" presName="sibSpaceTwo" presStyleCnt="0"/>
      <dgm:spPr/>
    </dgm:pt>
    <dgm:pt modelId="{B21AD0C7-EA6D-479C-81E2-F8F29B51C975}" type="pres">
      <dgm:prSet presAssocID="{BC2D7875-E1F6-4CDF-866E-20A3180F75D5}" presName="vertTwo" presStyleCnt="0"/>
      <dgm:spPr/>
    </dgm:pt>
    <dgm:pt modelId="{E23E5861-D3EC-45F8-9E1D-4258EBB9B468}" type="pres">
      <dgm:prSet presAssocID="{BC2D7875-E1F6-4CDF-866E-20A3180F75D5}" presName="txTwo" presStyleLbl="node2" presStyleIdx="2" presStyleCnt="3" custScaleX="79776">
        <dgm:presLayoutVars>
          <dgm:chPref val="3"/>
        </dgm:presLayoutVars>
      </dgm:prSet>
      <dgm:spPr/>
    </dgm:pt>
    <dgm:pt modelId="{DD69960C-51EE-4EF0-81C1-43510F5EEAD0}" type="pres">
      <dgm:prSet presAssocID="{BC2D7875-E1F6-4CDF-866E-20A3180F75D5}" presName="horzTwo" presStyleCnt="0"/>
      <dgm:spPr/>
    </dgm:pt>
  </dgm:ptLst>
  <dgm:cxnLst>
    <dgm:cxn modelId="{39680A0D-EBED-414F-A96D-E63844C026C4}" type="presOf" srcId="{3159F354-D039-4F95-837F-3279EB843B30}" destId="{38982295-74F5-4DEE-AF17-1D60FEAD1950}" srcOrd="0" destOrd="0" presId="urn:microsoft.com/office/officeart/2005/8/layout/hierarchy4"/>
    <dgm:cxn modelId="{B73BF121-F99F-4A59-94AA-974A4AD92E54}" type="presOf" srcId="{82435A95-C843-4C16-887C-C5F677AF86A8}" destId="{988FBE53-9BA5-4996-86A7-00C235CB0C66}" srcOrd="0" destOrd="0" presId="urn:microsoft.com/office/officeart/2005/8/layout/hierarchy4"/>
    <dgm:cxn modelId="{2116FF33-B0AA-4DA9-B26F-1D110F0D37D7}" type="presOf" srcId="{E51B0913-A109-4ABA-AB09-A0374BEFD8F4}" destId="{923D7230-7398-4B88-91F3-6CA002F9CF8C}" srcOrd="0" destOrd="0" presId="urn:microsoft.com/office/officeart/2005/8/layout/hierarchy4"/>
    <dgm:cxn modelId="{9844BD46-2CB1-409E-B5DC-B07DC94EA5CA}" type="presOf" srcId="{A957A349-1160-46D3-A179-92C79867FAFA}" destId="{247CF970-27B2-4201-98EE-0159A1C29759}" srcOrd="0" destOrd="0" presId="urn:microsoft.com/office/officeart/2005/8/layout/hierarchy4"/>
    <dgm:cxn modelId="{EF5DB88D-0E75-40FB-9EDD-1D1DE1946883}" srcId="{3159F354-D039-4F95-837F-3279EB843B30}" destId="{A957A349-1160-46D3-A179-92C79867FAFA}" srcOrd="0" destOrd="0" parTransId="{D10E9357-419A-44B7-9C9B-FB119D64187B}" sibTransId="{1FFA0C52-4FA3-418B-A858-FD328CF76265}"/>
    <dgm:cxn modelId="{14CBCEA7-AC7D-481C-A317-8F613823B23F}" srcId="{A957A349-1160-46D3-A179-92C79867FAFA}" destId="{82435A95-C843-4C16-887C-C5F677AF86A8}" srcOrd="1" destOrd="0" parTransId="{ED73F8CA-A311-45A9-8D3A-080586C1C989}" sibTransId="{098C9DCB-7DFD-4119-988B-55F15FD768D5}"/>
    <dgm:cxn modelId="{FA05F4A9-080E-4D7E-ACFA-5169C9BA0215}" type="presOf" srcId="{BC2D7875-E1F6-4CDF-866E-20A3180F75D5}" destId="{E23E5861-D3EC-45F8-9E1D-4258EBB9B468}" srcOrd="0" destOrd="0" presId="urn:microsoft.com/office/officeart/2005/8/layout/hierarchy4"/>
    <dgm:cxn modelId="{AE3631C4-78F4-4A06-B121-350BCB9641A3}" srcId="{A957A349-1160-46D3-A179-92C79867FAFA}" destId="{BC2D7875-E1F6-4CDF-866E-20A3180F75D5}" srcOrd="2" destOrd="0" parTransId="{B2CB5A9E-7C0A-43A7-BA8A-A2418C8CFAAF}" sibTransId="{145DF45D-8DD9-475B-9FA2-ADC04D2A9FE9}"/>
    <dgm:cxn modelId="{61DA84DC-4259-4E5C-AD86-B6698E33A53A}" srcId="{A957A349-1160-46D3-A179-92C79867FAFA}" destId="{E51B0913-A109-4ABA-AB09-A0374BEFD8F4}" srcOrd="0" destOrd="0" parTransId="{21F156B9-8595-403D-B199-38530C8B3005}" sibTransId="{3C30ECE6-6FE7-4CD4-9493-9078B040FF34}"/>
    <dgm:cxn modelId="{F6BB8A03-602C-4D1B-8660-EF5DC4813FC7}" type="presParOf" srcId="{38982295-74F5-4DEE-AF17-1D60FEAD1950}" destId="{26AC69DC-E60E-4378-BDD6-F48511AC0D2C}" srcOrd="0" destOrd="0" presId="urn:microsoft.com/office/officeart/2005/8/layout/hierarchy4"/>
    <dgm:cxn modelId="{0D628939-F099-4FE6-84CD-37A66803FD65}" type="presParOf" srcId="{26AC69DC-E60E-4378-BDD6-F48511AC0D2C}" destId="{247CF970-27B2-4201-98EE-0159A1C29759}" srcOrd="0" destOrd="0" presId="urn:microsoft.com/office/officeart/2005/8/layout/hierarchy4"/>
    <dgm:cxn modelId="{F4688FA8-C6C9-453A-BD04-9DB553A63129}" type="presParOf" srcId="{26AC69DC-E60E-4378-BDD6-F48511AC0D2C}" destId="{10861562-17CE-4D50-B4DF-AFB1CBBF285D}" srcOrd="1" destOrd="0" presId="urn:microsoft.com/office/officeart/2005/8/layout/hierarchy4"/>
    <dgm:cxn modelId="{3027D583-7EA7-4A5C-B2E6-AA8BB50B597F}" type="presParOf" srcId="{26AC69DC-E60E-4378-BDD6-F48511AC0D2C}" destId="{24B644F5-7E06-426E-A9C7-203C662874C5}" srcOrd="2" destOrd="0" presId="urn:microsoft.com/office/officeart/2005/8/layout/hierarchy4"/>
    <dgm:cxn modelId="{CA7ADC1E-3B93-4D19-86BC-C380AE826142}" type="presParOf" srcId="{24B644F5-7E06-426E-A9C7-203C662874C5}" destId="{D6349527-CE8A-4900-8E03-3F387C3521FE}" srcOrd="0" destOrd="0" presId="urn:microsoft.com/office/officeart/2005/8/layout/hierarchy4"/>
    <dgm:cxn modelId="{86C39AEF-F14D-4BC2-831A-BBCD333DAB1D}" type="presParOf" srcId="{D6349527-CE8A-4900-8E03-3F387C3521FE}" destId="{923D7230-7398-4B88-91F3-6CA002F9CF8C}" srcOrd="0" destOrd="0" presId="urn:microsoft.com/office/officeart/2005/8/layout/hierarchy4"/>
    <dgm:cxn modelId="{A1450CB6-8657-46DC-97EA-4EA8E44DD1D2}" type="presParOf" srcId="{D6349527-CE8A-4900-8E03-3F387C3521FE}" destId="{14AEB1EF-07D7-4843-8572-34120C696E27}" srcOrd="1" destOrd="0" presId="urn:microsoft.com/office/officeart/2005/8/layout/hierarchy4"/>
    <dgm:cxn modelId="{FCAD219F-E67B-4968-BE6F-EBE53FD6018D}" type="presParOf" srcId="{24B644F5-7E06-426E-A9C7-203C662874C5}" destId="{7341074F-DFF4-41A9-9143-1762AC1F4514}" srcOrd="1" destOrd="0" presId="urn:microsoft.com/office/officeart/2005/8/layout/hierarchy4"/>
    <dgm:cxn modelId="{F0D7795F-CF72-4DF0-8939-8226CFE6376E}" type="presParOf" srcId="{24B644F5-7E06-426E-A9C7-203C662874C5}" destId="{A99AC9D8-DCAE-44B7-AC15-D927D0754373}" srcOrd="2" destOrd="0" presId="urn:microsoft.com/office/officeart/2005/8/layout/hierarchy4"/>
    <dgm:cxn modelId="{5ACC516A-38D2-4B9E-92A1-1001F8226151}" type="presParOf" srcId="{A99AC9D8-DCAE-44B7-AC15-D927D0754373}" destId="{988FBE53-9BA5-4996-86A7-00C235CB0C66}" srcOrd="0" destOrd="0" presId="urn:microsoft.com/office/officeart/2005/8/layout/hierarchy4"/>
    <dgm:cxn modelId="{1A6B644D-DEFD-4327-BC5A-718B9555DF8A}" type="presParOf" srcId="{A99AC9D8-DCAE-44B7-AC15-D927D0754373}" destId="{67000E2C-00EF-4405-8313-85664BBD53BC}" srcOrd="1" destOrd="0" presId="urn:microsoft.com/office/officeart/2005/8/layout/hierarchy4"/>
    <dgm:cxn modelId="{2CA5695D-A01D-4D23-B3A2-54118FED2EBD}" type="presParOf" srcId="{24B644F5-7E06-426E-A9C7-203C662874C5}" destId="{2F037D76-439E-429B-8D60-44FCDE27B1EF}" srcOrd="3" destOrd="0" presId="urn:microsoft.com/office/officeart/2005/8/layout/hierarchy4"/>
    <dgm:cxn modelId="{6B5AF56E-58EB-4ED2-827D-7DE78677F77C}" type="presParOf" srcId="{24B644F5-7E06-426E-A9C7-203C662874C5}" destId="{B21AD0C7-EA6D-479C-81E2-F8F29B51C975}" srcOrd="4" destOrd="0" presId="urn:microsoft.com/office/officeart/2005/8/layout/hierarchy4"/>
    <dgm:cxn modelId="{CC9EDEC4-6E11-4090-99BB-43A7FD829338}" type="presParOf" srcId="{B21AD0C7-EA6D-479C-81E2-F8F29B51C975}" destId="{E23E5861-D3EC-45F8-9E1D-4258EBB9B468}" srcOrd="0" destOrd="0" presId="urn:microsoft.com/office/officeart/2005/8/layout/hierarchy4"/>
    <dgm:cxn modelId="{2295A94F-9221-41AC-9AE0-608535931F56}" type="presParOf" srcId="{B21AD0C7-EA6D-479C-81E2-F8F29B51C975}" destId="{DD69960C-51EE-4EF0-81C1-43510F5EEAD0}"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50362BA-777F-4788-B494-67781F6C3A2D}"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E4269784-E3DE-41DF-A637-055F1507B6B2}">
      <dgm:prSet/>
      <dgm:spPr/>
      <dgm:t>
        <a:bodyPr/>
        <a:lstStyle/>
        <a:p>
          <a:r>
            <a:rPr lang="en-US"/>
            <a:t>Instructions</a:t>
          </a:r>
        </a:p>
      </dgm:t>
    </dgm:pt>
    <dgm:pt modelId="{8B9C269D-7C45-4AD4-A35E-747C370C05BF}" type="parTrans" cxnId="{74F97124-FB25-42EC-81C7-03E0E066F563}">
      <dgm:prSet/>
      <dgm:spPr/>
      <dgm:t>
        <a:bodyPr/>
        <a:lstStyle/>
        <a:p>
          <a:endParaRPr lang="en-US"/>
        </a:p>
      </dgm:t>
    </dgm:pt>
    <dgm:pt modelId="{DAD37192-9313-49F6-8FD1-75F13FD72D56}" type="sibTrans" cxnId="{74F97124-FB25-42EC-81C7-03E0E066F563}">
      <dgm:prSet/>
      <dgm:spPr/>
      <dgm:t>
        <a:bodyPr/>
        <a:lstStyle/>
        <a:p>
          <a:endParaRPr lang="en-US"/>
        </a:p>
      </dgm:t>
    </dgm:pt>
    <dgm:pt modelId="{7C0B4F81-CEBD-4382-AA9D-A8DB2EA1407A}">
      <dgm:prSet/>
      <dgm:spPr/>
      <dgm:t>
        <a:bodyPr/>
        <a:lstStyle/>
        <a:p>
          <a:r>
            <a:rPr lang="en-US"/>
            <a:t>Each team design a name for Kahoot login</a:t>
          </a:r>
        </a:p>
      </dgm:t>
    </dgm:pt>
    <dgm:pt modelId="{12505281-8401-4E6B-9E97-7769D47812DB}" type="parTrans" cxnId="{B8F9AFDE-4247-4A0A-878F-06190CE3402E}">
      <dgm:prSet/>
      <dgm:spPr/>
      <dgm:t>
        <a:bodyPr/>
        <a:lstStyle/>
        <a:p>
          <a:endParaRPr lang="en-US"/>
        </a:p>
      </dgm:t>
    </dgm:pt>
    <dgm:pt modelId="{A880628B-554A-47AD-ADE1-291B3FB0720A}" type="sibTrans" cxnId="{B8F9AFDE-4247-4A0A-878F-06190CE3402E}">
      <dgm:prSet/>
      <dgm:spPr/>
      <dgm:t>
        <a:bodyPr/>
        <a:lstStyle/>
        <a:p>
          <a:endParaRPr lang="en-US"/>
        </a:p>
      </dgm:t>
    </dgm:pt>
    <dgm:pt modelId="{97FBB875-4F50-4759-B08F-69371FB756CF}">
      <dgm:prSet/>
      <dgm:spPr/>
      <dgm:t>
        <a:bodyPr/>
        <a:lstStyle/>
        <a:p>
          <a:r>
            <a:rPr lang="en-US"/>
            <a:t>One member in each team login to Kahoot using the given GAME PIN</a:t>
          </a:r>
        </a:p>
      </dgm:t>
    </dgm:pt>
    <dgm:pt modelId="{2B7AC84E-CA4A-489E-833B-F9ABD5C19C9A}" type="parTrans" cxnId="{D511C9B8-455D-4CA1-A0E9-2E762A59CD06}">
      <dgm:prSet/>
      <dgm:spPr/>
      <dgm:t>
        <a:bodyPr/>
        <a:lstStyle/>
        <a:p>
          <a:endParaRPr lang="en-US"/>
        </a:p>
      </dgm:t>
    </dgm:pt>
    <dgm:pt modelId="{BCAF8134-1EFE-431D-B749-398A8DA92C1E}" type="sibTrans" cxnId="{D511C9B8-455D-4CA1-A0E9-2E762A59CD06}">
      <dgm:prSet/>
      <dgm:spPr/>
      <dgm:t>
        <a:bodyPr/>
        <a:lstStyle/>
        <a:p>
          <a:endParaRPr lang="en-US"/>
        </a:p>
      </dgm:t>
    </dgm:pt>
    <dgm:pt modelId="{8AF0D710-536F-4041-8E90-90D2691CE43B}">
      <dgm:prSet/>
      <dgm:spPr/>
      <dgm:t>
        <a:bodyPr/>
        <a:lstStyle/>
        <a:p>
          <a:r>
            <a:rPr lang="en-US"/>
            <a:t>For every question, the team discuss among themselves and give the correct answer</a:t>
          </a:r>
        </a:p>
      </dgm:t>
    </dgm:pt>
    <dgm:pt modelId="{06B248EE-FB05-441D-A066-A520D35A6527}" type="parTrans" cxnId="{98B59832-4867-42FE-852E-6DB16453DA73}">
      <dgm:prSet/>
      <dgm:spPr/>
      <dgm:t>
        <a:bodyPr/>
        <a:lstStyle/>
        <a:p>
          <a:endParaRPr lang="en-US"/>
        </a:p>
      </dgm:t>
    </dgm:pt>
    <dgm:pt modelId="{D81F9B5A-EE91-4F56-A5BB-B7E752CA02A7}" type="sibTrans" cxnId="{98B59832-4867-42FE-852E-6DB16453DA73}">
      <dgm:prSet/>
      <dgm:spPr/>
      <dgm:t>
        <a:bodyPr/>
        <a:lstStyle/>
        <a:p>
          <a:endParaRPr lang="en-US"/>
        </a:p>
      </dgm:t>
    </dgm:pt>
    <dgm:pt modelId="{F64614F1-17D2-4416-97B7-67F19DA9292C}">
      <dgm:prSet/>
      <dgm:spPr/>
      <dgm:t>
        <a:bodyPr/>
        <a:lstStyle/>
        <a:p>
          <a:r>
            <a:rPr lang="en-US"/>
            <a:t>Students get one minute to answer each question</a:t>
          </a:r>
        </a:p>
      </dgm:t>
    </dgm:pt>
    <dgm:pt modelId="{6D11E603-3CD5-4B49-A2FC-EED730596ED6}" type="parTrans" cxnId="{2ABFC950-9BB7-4C7F-9E6A-6EEF80FC820F}">
      <dgm:prSet/>
      <dgm:spPr/>
      <dgm:t>
        <a:bodyPr/>
        <a:lstStyle/>
        <a:p>
          <a:endParaRPr lang="en-US"/>
        </a:p>
      </dgm:t>
    </dgm:pt>
    <dgm:pt modelId="{126E9F3F-2672-4B3A-879C-8BA46C54D747}" type="sibTrans" cxnId="{2ABFC950-9BB7-4C7F-9E6A-6EEF80FC820F}">
      <dgm:prSet/>
      <dgm:spPr/>
      <dgm:t>
        <a:bodyPr/>
        <a:lstStyle/>
        <a:p>
          <a:endParaRPr lang="en-US"/>
        </a:p>
      </dgm:t>
    </dgm:pt>
    <dgm:pt modelId="{EE5558CF-FE02-458E-B6DC-2CB90D67DD5C}">
      <dgm:prSet/>
      <dgm:spPr/>
      <dgm:t>
        <a:bodyPr/>
        <a:lstStyle/>
        <a:p>
          <a:r>
            <a:rPr lang="en-US"/>
            <a:t>There are 4 questions</a:t>
          </a:r>
        </a:p>
      </dgm:t>
    </dgm:pt>
    <dgm:pt modelId="{11942FB4-93ED-4C9F-86AF-97BDDCF49071}" type="parTrans" cxnId="{66CFA3A9-FA00-425A-81EE-9C32A1A43B58}">
      <dgm:prSet/>
      <dgm:spPr/>
      <dgm:t>
        <a:bodyPr/>
        <a:lstStyle/>
        <a:p>
          <a:endParaRPr lang="en-US"/>
        </a:p>
      </dgm:t>
    </dgm:pt>
    <dgm:pt modelId="{08CDA2A1-72C1-4457-89C8-36454711ACA6}" type="sibTrans" cxnId="{66CFA3A9-FA00-425A-81EE-9C32A1A43B58}">
      <dgm:prSet/>
      <dgm:spPr/>
      <dgm:t>
        <a:bodyPr/>
        <a:lstStyle/>
        <a:p>
          <a:endParaRPr lang="en-US"/>
        </a:p>
      </dgm:t>
    </dgm:pt>
    <dgm:pt modelId="{A51A8FC2-A73D-4120-885E-DFCFBD6551A9}" type="pres">
      <dgm:prSet presAssocID="{550362BA-777F-4788-B494-67781F6C3A2D}" presName="linear" presStyleCnt="0">
        <dgm:presLayoutVars>
          <dgm:animLvl val="lvl"/>
          <dgm:resizeHandles val="exact"/>
        </dgm:presLayoutVars>
      </dgm:prSet>
      <dgm:spPr/>
    </dgm:pt>
    <dgm:pt modelId="{1B059413-EE03-4288-A7AD-92BE3C413E9F}" type="pres">
      <dgm:prSet presAssocID="{E4269784-E3DE-41DF-A637-055F1507B6B2}" presName="parentText" presStyleLbl="node1" presStyleIdx="0" presStyleCnt="1">
        <dgm:presLayoutVars>
          <dgm:chMax val="0"/>
          <dgm:bulletEnabled val="1"/>
        </dgm:presLayoutVars>
      </dgm:prSet>
      <dgm:spPr/>
    </dgm:pt>
    <dgm:pt modelId="{2A3C7B4B-C976-4ED7-B317-5F1DD1C5E013}" type="pres">
      <dgm:prSet presAssocID="{E4269784-E3DE-41DF-A637-055F1507B6B2}" presName="childText" presStyleLbl="revTx" presStyleIdx="0" presStyleCnt="1">
        <dgm:presLayoutVars>
          <dgm:bulletEnabled val="1"/>
        </dgm:presLayoutVars>
      </dgm:prSet>
      <dgm:spPr/>
    </dgm:pt>
  </dgm:ptLst>
  <dgm:cxnLst>
    <dgm:cxn modelId="{95318D08-6980-441D-BC50-C7B2400A6B65}" type="presOf" srcId="{7C0B4F81-CEBD-4382-AA9D-A8DB2EA1407A}" destId="{2A3C7B4B-C976-4ED7-B317-5F1DD1C5E013}" srcOrd="0" destOrd="0" presId="urn:microsoft.com/office/officeart/2005/8/layout/vList2"/>
    <dgm:cxn modelId="{74F97124-FB25-42EC-81C7-03E0E066F563}" srcId="{550362BA-777F-4788-B494-67781F6C3A2D}" destId="{E4269784-E3DE-41DF-A637-055F1507B6B2}" srcOrd="0" destOrd="0" parTransId="{8B9C269D-7C45-4AD4-A35E-747C370C05BF}" sibTransId="{DAD37192-9313-49F6-8FD1-75F13FD72D56}"/>
    <dgm:cxn modelId="{28B20829-DF89-44E4-A68E-8C5E47354707}" type="presOf" srcId="{97FBB875-4F50-4759-B08F-69371FB756CF}" destId="{2A3C7B4B-C976-4ED7-B317-5F1DD1C5E013}" srcOrd="0" destOrd="1" presId="urn:microsoft.com/office/officeart/2005/8/layout/vList2"/>
    <dgm:cxn modelId="{98B59832-4867-42FE-852E-6DB16453DA73}" srcId="{E4269784-E3DE-41DF-A637-055F1507B6B2}" destId="{8AF0D710-536F-4041-8E90-90D2691CE43B}" srcOrd="2" destOrd="0" parTransId="{06B248EE-FB05-441D-A066-A520D35A6527}" sibTransId="{D81F9B5A-EE91-4F56-A5BB-B7E752CA02A7}"/>
    <dgm:cxn modelId="{DDDBD96F-4A16-46AA-9B6A-60D4F9E6F37B}" type="presOf" srcId="{EE5558CF-FE02-458E-B6DC-2CB90D67DD5C}" destId="{2A3C7B4B-C976-4ED7-B317-5F1DD1C5E013}" srcOrd="0" destOrd="4" presId="urn:microsoft.com/office/officeart/2005/8/layout/vList2"/>
    <dgm:cxn modelId="{2ABFC950-9BB7-4C7F-9E6A-6EEF80FC820F}" srcId="{E4269784-E3DE-41DF-A637-055F1507B6B2}" destId="{F64614F1-17D2-4416-97B7-67F19DA9292C}" srcOrd="3" destOrd="0" parTransId="{6D11E603-3CD5-4B49-A2FC-EED730596ED6}" sibTransId="{126E9F3F-2672-4B3A-879C-8BA46C54D747}"/>
    <dgm:cxn modelId="{3E24688D-C58D-459C-B6A7-85B2B39F2EAD}" type="presOf" srcId="{8AF0D710-536F-4041-8E90-90D2691CE43B}" destId="{2A3C7B4B-C976-4ED7-B317-5F1DD1C5E013}" srcOrd="0" destOrd="2" presId="urn:microsoft.com/office/officeart/2005/8/layout/vList2"/>
    <dgm:cxn modelId="{66CFA3A9-FA00-425A-81EE-9C32A1A43B58}" srcId="{E4269784-E3DE-41DF-A637-055F1507B6B2}" destId="{EE5558CF-FE02-458E-B6DC-2CB90D67DD5C}" srcOrd="4" destOrd="0" parTransId="{11942FB4-93ED-4C9F-86AF-97BDDCF49071}" sibTransId="{08CDA2A1-72C1-4457-89C8-36454711ACA6}"/>
    <dgm:cxn modelId="{D511C9B8-455D-4CA1-A0E9-2E762A59CD06}" srcId="{E4269784-E3DE-41DF-A637-055F1507B6B2}" destId="{97FBB875-4F50-4759-B08F-69371FB756CF}" srcOrd="1" destOrd="0" parTransId="{2B7AC84E-CA4A-489E-833B-F9ABD5C19C9A}" sibTransId="{BCAF8134-1EFE-431D-B749-398A8DA92C1E}"/>
    <dgm:cxn modelId="{66158ECF-8789-4DD9-B30E-4F5B3A2378FF}" type="presOf" srcId="{E4269784-E3DE-41DF-A637-055F1507B6B2}" destId="{1B059413-EE03-4288-A7AD-92BE3C413E9F}" srcOrd="0" destOrd="0" presId="urn:microsoft.com/office/officeart/2005/8/layout/vList2"/>
    <dgm:cxn modelId="{2400E0D7-F28E-4A64-802A-8A3C69BFF39B}" type="presOf" srcId="{F64614F1-17D2-4416-97B7-67F19DA9292C}" destId="{2A3C7B4B-C976-4ED7-B317-5F1DD1C5E013}" srcOrd="0" destOrd="3" presId="urn:microsoft.com/office/officeart/2005/8/layout/vList2"/>
    <dgm:cxn modelId="{B8F9AFDE-4247-4A0A-878F-06190CE3402E}" srcId="{E4269784-E3DE-41DF-A637-055F1507B6B2}" destId="{7C0B4F81-CEBD-4382-AA9D-A8DB2EA1407A}" srcOrd="0" destOrd="0" parTransId="{12505281-8401-4E6B-9E97-7769D47812DB}" sibTransId="{A880628B-554A-47AD-ADE1-291B3FB0720A}"/>
    <dgm:cxn modelId="{C472CFEA-3FD8-46E8-A14E-7C6533D01C39}" type="presOf" srcId="{550362BA-777F-4788-B494-67781F6C3A2D}" destId="{A51A8FC2-A73D-4120-885E-DFCFBD6551A9}" srcOrd="0" destOrd="0" presId="urn:microsoft.com/office/officeart/2005/8/layout/vList2"/>
    <dgm:cxn modelId="{9BCB29E7-89DC-4F65-BB9C-A6EA4020BAAA}" type="presParOf" srcId="{A51A8FC2-A73D-4120-885E-DFCFBD6551A9}" destId="{1B059413-EE03-4288-A7AD-92BE3C413E9F}" srcOrd="0" destOrd="0" presId="urn:microsoft.com/office/officeart/2005/8/layout/vList2"/>
    <dgm:cxn modelId="{287C317A-9218-46FC-BE88-9E7718D9131D}" type="presParOf" srcId="{A51A8FC2-A73D-4120-885E-DFCFBD6551A9}" destId="{2A3C7B4B-C976-4ED7-B317-5F1DD1C5E01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B669A1C-E1A4-44D4-8FD9-D1FFD3B67F26}" type="doc">
      <dgm:prSet loTypeId="urn:microsoft.com/office/officeart/2005/8/layout/process1" loCatId="process" qsTypeId="urn:microsoft.com/office/officeart/2005/8/quickstyle/simple1" qsCatId="simple" csTypeId="urn:microsoft.com/office/officeart/2005/8/colors/accent1_2" csCatId="accent1" phldr="1"/>
      <dgm:spPr/>
    </dgm:pt>
    <dgm:pt modelId="{5850B6E9-E083-4E01-95E7-1D977CC34099}">
      <dgm:prSet phldrT="[Text]"/>
      <dgm:spPr/>
      <dgm:t>
        <a:bodyPr/>
        <a:lstStyle/>
        <a:p>
          <a:r>
            <a:rPr lang="en-US" dirty="0"/>
            <a:t>Spin the Wheel</a:t>
          </a:r>
        </a:p>
      </dgm:t>
    </dgm:pt>
    <dgm:pt modelId="{B0CCF130-326B-4777-8017-420898463A8B}" type="parTrans" cxnId="{16E04C51-7835-45FE-B97F-2C872C30FEEC}">
      <dgm:prSet/>
      <dgm:spPr/>
      <dgm:t>
        <a:bodyPr/>
        <a:lstStyle/>
        <a:p>
          <a:endParaRPr lang="en-US"/>
        </a:p>
      </dgm:t>
    </dgm:pt>
    <dgm:pt modelId="{F90EB595-693E-43A8-9ACC-8C1F6972085D}" type="sibTrans" cxnId="{16E04C51-7835-45FE-B97F-2C872C30FEEC}">
      <dgm:prSet/>
      <dgm:spPr/>
      <dgm:t>
        <a:bodyPr/>
        <a:lstStyle/>
        <a:p>
          <a:endParaRPr lang="en-US"/>
        </a:p>
      </dgm:t>
    </dgm:pt>
    <dgm:pt modelId="{7BFCC16C-90A2-4502-8BE8-2DF14385D833}">
      <dgm:prSet phldrT="[Text]"/>
      <dgm:spPr/>
      <dgm:t>
        <a:bodyPr/>
        <a:lstStyle/>
        <a:p>
          <a:r>
            <a:rPr lang="en-US" dirty="0"/>
            <a:t>Use the Topic</a:t>
          </a:r>
        </a:p>
      </dgm:t>
    </dgm:pt>
    <dgm:pt modelId="{F688B96E-028D-4B16-A17F-65A25B1BAD19}" type="parTrans" cxnId="{44CF0E86-7D17-443A-B5E2-22D14EE76B7A}">
      <dgm:prSet/>
      <dgm:spPr/>
      <dgm:t>
        <a:bodyPr/>
        <a:lstStyle/>
        <a:p>
          <a:endParaRPr lang="en-US"/>
        </a:p>
      </dgm:t>
    </dgm:pt>
    <dgm:pt modelId="{A2983128-82E3-49CF-8C9A-74182689EF13}" type="sibTrans" cxnId="{44CF0E86-7D17-443A-B5E2-22D14EE76B7A}">
      <dgm:prSet/>
      <dgm:spPr/>
      <dgm:t>
        <a:bodyPr/>
        <a:lstStyle/>
        <a:p>
          <a:endParaRPr lang="en-US"/>
        </a:p>
      </dgm:t>
    </dgm:pt>
    <dgm:pt modelId="{8633354E-F1FF-44AB-AC35-086AFC14C8EB}">
      <dgm:prSet phldrT="[Text]"/>
      <dgm:spPr/>
      <dgm:t>
        <a:bodyPr/>
        <a:lstStyle/>
        <a:p>
          <a:r>
            <a:rPr lang="en-US" dirty="0"/>
            <a:t>Write One Related Need on a Post-It</a:t>
          </a:r>
        </a:p>
      </dgm:t>
    </dgm:pt>
    <dgm:pt modelId="{50E8796D-1EEB-4719-858F-846FBE9B86E0}" type="parTrans" cxnId="{8D9298E7-76A5-491A-93A7-E8934DBE4C74}">
      <dgm:prSet/>
      <dgm:spPr/>
      <dgm:t>
        <a:bodyPr/>
        <a:lstStyle/>
        <a:p>
          <a:endParaRPr lang="en-US"/>
        </a:p>
      </dgm:t>
    </dgm:pt>
    <dgm:pt modelId="{9CC36E78-1F1B-48A2-B507-BA7ADECFB164}" type="sibTrans" cxnId="{8D9298E7-76A5-491A-93A7-E8934DBE4C74}">
      <dgm:prSet/>
      <dgm:spPr/>
      <dgm:t>
        <a:bodyPr/>
        <a:lstStyle/>
        <a:p>
          <a:endParaRPr lang="en-US"/>
        </a:p>
      </dgm:t>
    </dgm:pt>
    <dgm:pt modelId="{B2F434F3-1198-4031-B792-11505110D516}" type="pres">
      <dgm:prSet presAssocID="{4B669A1C-E1A4-44D4-8FD9-D1FFD3B67F26}" presName="Name0" presStyleCnt="0">
        <dgm:presLayoutVars>
          <dgm:dir/>
          <dgm:resizeHandles val="exact"/>
        </dgm:presLayoutVars>
      </dgm:prSet>
      <dgm:spPr/>
    </dgm:pt>
    <dgm:pt modelId="{3BB411F3-839D-44DB-AA38-4E2B3283A89F}" type="pres">
      <dgm:prSet presAssocID="{5850B6E9-E083-4E01-95E7-1D977CC34099}" presName="node" presStyleLbl="node1" presStyleIdx="0" presStyleCnt="3">
        <dgm:presLayoutVars>
          <dgm:bulletEnabled val="1"/>
        </dgm:presLayoutVars>
      </dgm:prSet>
      <dgm:spPr/>
    </dgm:pt>
    <dgm:pt modelId="{47EAB957-349E-4680-811A-5B7F01687F48}" type="pres">
      <dgm:prSet presAssocID="{F90EB595-693E-43A8-9ACC-8C1F6972085D}" presName="sibTrans" presStyleLbl="sibTrans2D1" presStyleIdx="0" presStyleCnt="2"/>
      <dgm:spPr/>
    </dgm:pt>
    <dgm:pt modelId="{E14435EE-3342-431F-90BF-278460934F14}" type="pres">
      <dgm:prSet presAssocID="{F90EB595-693E-43A8-9ACC-8C1F6972085D}" presName="connectorText" presStyleLbl="sibTrans2D1" presStyleIdx="0" presStyleCnt="2"/>
      <dgm:spPr/>
    </dgm:pt>
    <dgm:pt modelId="{A10A8B12-A092-4BD2-98CA-078FC613DA30}" type="pres">
      <dgm:prSet presAssocID="{7BFCC16C-90A2-4502-8BE8-2DF14385D833}" presName="node" presStyleLbl="node1" presStyleIdx="1" presStyleCnt="3">
        <dgm:presLayoutVars>
          <dgm:bulletEnabled val="1"/>
        </dgm:presLayoutVars>
      </dgm:prSet>
      <dgm:spPr/>
    </dgm:pt>
    <dgm:pt modelId="{8BC6C8CB-402A-48A5-BBBB-B5590472DF0B}" type="pres">
      <dgm:prSet presAssocID="{A2983128-82E3-49CF-8C9A-74182689EF13}" presName="sibTrans" presStyleLbl="sibTrans2D1" presStyleIdx="1" presStyleCnt="2"/>
      <dgm:spPr/>
    </dgm:pt>
    <dgm:pt modelId="{961D0F7A-E4E9-43A6-8DF2-04736573EF4B}" type="pres">
      <dgm:prSet presAssocID="{A2983128-82E3-49CF-8C9A-74182689EF13}" presName="connectorText" presStyleLbl="sibTrans2D1" presStyleIdx="1" presStyleCnt="2"/>
      <dgm:spPr/>
    </dgm:pt>
    <dgm:pt modelId="{78268D54-B79A-430C-9BE0-B1E65902747F}" type="pres">
      <dgm:prSet presAssocID="{8633354E-F1FF-44AB-AC35-086AFC14C8EB}" presName="node" presStyleLbl="node1" presStyleIdx="2" presStyleCnt="3">
        <dgm:presLayoutVars>
          <dgm:bulletEnabled val="1"/>
        </dgm:presLayoutVars>
      </dgm:prSet>
      <dgm:spPr/>
    </dgm:pt>
  </dgm:ptLst>
  <dgm:cxnLst>
    <dgm:cxn modelId="{F07E9A3A-20FD-4C3D-BAEF-4612DD4D8DF5}" type="presOf" srcId="{5850B6E9-E083-4E01-95E7-1D977CC34099}" destId="{3BB411F3-839D-44DB-AA38-4E2B3283A89F}" srcOrd="0" destOrd="0" presId="urn:microsoft.com/office/officeart/2005/8/layout/process1"/>
    <dgm:cxn modelId="{4401F15D-3EC7-4E73-B93C-38BD3216CCBE}" type="presOf" srcId="{F90EB595-693E-43A8-9ACC-8C1F6972085D}" destId="{47EAB957-349E-4680-811A-5B7F01687F48}" srcOrd="0" destOrd="0" presId="urn:microsoft.com/office/officeart/2005/8/layout/process1"/>
    <dgm:cxn modelId="{E080084A-1B39-4051-BBB5-09A78CE7F621}" type="presOf" srcId="{F90EB595-693E-43A8-9ACC-8C1F6972085D}" destId="{E14435EE-3342-431F-90BF-278460934F14}" srcOrd="1" destOrd="0" presId="urn:microsoft.com/office/officeart/2005/8/layout/process1"/>
    <dgm:cxn modelId="{16E04C51-7835-45FE-B97F-2C872C30FEEC}" srcId="{4B669A1C-E1A4-44D4-8FD9-D1FFD3B67F26}" destId="{5850B6E9-E083-4E01-95E7-1D977CC34099}" srcOrd="0" destOrd="0" parTransId="{B0CCF130-326B-4777-8017-420898463A8B}" sibTransId="{F90EB595-693E-43A8-9ACC-8C1F6972085D}"/>
    <dgm:cxn modelId="{EB9FE272-1182-494F-AEAD-E5E257A1C436}" type="presOf" srcId="{A2983128-82E3-49CF-8C9A-74182689EF13}" destId="{961D0F7A-E4E9-43A6-8DF2-04736573EF4B}" srcOrd="1" destOrd="0" presId="urn:microsoft.com/office/officeart/2005/8/layout/process1"/>
    <dgm:cxn modelId="{44CF0E86-7D17-443A-B5E2-22D14EE76B7A}" srcId="{4B669A1C-E1A4-44D4-8FD9-D1FFD3B67F26}" destId="{7BFCC16C-90A2-4502-8BE8-2DF14385D833}" srcOrd="1" destOrd="0" parTransId="{F688B96E-028D-4B16-A17F-65A25B1BAD19}" sibTransId="{A2983128-82E3-49CF-8C9A-74182689EF13}"/>
    <dgm:cxn modelId="{A1947D91-577C-4E9A-8F1A-7FBDD10085C9}" type="presOf" srcId="{7BFCC16C-90A2-4502-8BE8-2DF14385D833}" destId="{A10A8B12-A092-4BD2-98CA-078FC613DA30}" srcOrd="0" destOrd="0" presId="urn:microsoft.com/office/officeart/2005/8/layout/process1"/>
    <dgm:cxn modelId="{907C65C4-D040-4C25-A0F3-3210D49B320E}" type="presOf" srcId="{A2983128-82E3-49CF-8C9A-74182689EF13}" destId="{8BC6C8CB-402A-48A5-BBBB-B5590472DF0B}" srcOrd="0" destOrd="0" presId="urn:microsoft.com/office/officeart/2005/8/layout/process1"/>
    <dgm:cxn modelId="{922875E2-B1EB-4AE8-8253-D397DA4655A5}" type="presOf" srcId="{8633354E-F1FF-44AB-AC35-086AFC14C8EB}" destId="{78268D54-B79A-430C-9BE0-B1E65902747F}" srcOrd="0" destOrd="0" presId="urn:microsoft.com/office/officeart/2005/8/layout/process1"/>
    <dgm:cxn modelId="{8D9298E7-76A5-491A-93A7-E8934DBE4C74}" srcId="{4B669A1C-E1A4-44D4-8FD9-D1FFD3B67F26}" destId="{8633354E-F1FF-44AB-AC35-086AFC14C8EB}" srcOrd="2" destOrd="0" parTransId="{50E8796D-1EEB-4719-858F-846FBE9B86E0}" sibTransId="{9CC36E78-1F1B-48A2-B507-BA7ADECFB164}"/>
    <dgm:cxn modelId="{1CEF15EF-2717-41C9-81D7-560FE3CDDDB9}" type="presOf" srcId="{4B669A1C-E1A4-44D4-8FD9-D1FFD3B67F26}" destId="{B2F434F3-1198-4031-B792-11505110D516}" srcOrd="0" destOrd="0" presId="urn:microsoft.com/office/officeart/2005/8/layout/process1"/>
    <dgm:cxn modelId="{18AF3460-BBFF-49EB-A871-20A624567882}" type="presParOf" srcId="{B2F434F3-1198-4031-B792-11505110D516}" destId="{3BB411F3-839D-44DB-AA38-4E2B3283A89F}" srcOrd="0" destOrd="0" presId="urn:microsoft.com/office/officeart/2005/8/layout/process1"/>
    <dgm:cxn modelId="{14B09513-9658-49DF-AB43-A4150DD828D3}" type="presParOf" srcId="{B2F434F3-1198-4031-B792-11505110D516}" destId="{47EAB957-349E-4680-811A-5B7F01687F48}" srcOrd="1" destOrd="0" presId="urn:microsoft.com/office/officeart/2005/8/layout/process1"/>
    <dgm:cxn modelId="{9244966C-9908-4852-B86A-322640D1487F}" type="presParOf" srcId="{47EAB957-349E-4680-811A-5B7F01687F48}" destId="{E14435EE-3342-431F-90BF-278460934F14}" srcOrd="0" destOrd="0" presId="urn:microsoft.com/office/officeart/2005/8/layout/process1"/>
    <dgm:cxn modelId="{842BE09B-6293-4A3C-B52C-EEE2005226A7}" type="presParOf" srcId="{B2F434F3-1198-4031-B792-11505110D516}" destId="{A10A8B12-A092-4BD2-98CA-078FC613DA30}" srcOrd="2" destOrd="0" presId="urn:microsoft.com/office/officeart/2005/8/layout/process1"/>
    <dgm:cxn modelId="{A461A0D3-96E3-4701-9E82-A4116E299C74}" type="presParOf" srcId="{B2F434F3-1198-4031-B792-11505110D516}" destId="{8BC6C8CB-402A-48A5-BBBB-B5590472DF0B}" srcOrd="3" destOrd="0" presId="urn:microsoft.com/office/officeart/2005/8/layout/process1"/>
    <dgm:cxn modelId="{4212877D-F602-46AF-AF34-873D4F53F1F1}" type="presParOf" srcId="{8BC6C8CB-402A-48A5-BBBB-B5590472DF0B}" destId="{961D0F7A-E4E9-43A6-8DF2-04736573EF4B}" srcOrd="0" destOrd="0" presId="urn:microsoft.com/office/officeart/2005/8/layout/process1"/>
    <dgm:cxn modelId="{6A0491C9-EA65-4CE7-9BD2-A4B3421F6A3A}" type="presParOf" srcId="{B2F434F3-1198-4031-B792-11505110D516}" destId="{78268D54-B79A-430C-9BE0-B1E65902747F}"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50362BA-777F-4788-B494-67781F6C3A2D}"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E4269784-E3DE-41DF-A637-055F1507B6B2}">
      <dgm:prSet/>
      <dgm:spPr/>
      <dgm:t>
        <a:bodyPr/>
        <a:lstStyle/>
        <a:p>
          <a:r>
            <a:rPr lang="en-US"/>
            <a:t>Instructions</a:t>
          </a:r>
        </a:p>
      </dgm:t>
    </dgm:pt>
    <dgm:pt modelId="{8B9C269D-7C45-4AD4-A35E-747C370C05BF}" type="parTrans" cxnId="{74F97124-FB25-42EC-81C7-03E0E066F563}">
      <dgm:prSet/>
      <dgm:spPr/>
      <dgm:t>
        <a:bodyPr/>
        <a:lstStyle/>
        <a:p>
          <a:endParaRPr lang="en-US"/>
        </a:p>
      </dgm:t>
    </dgm:pt>
    <dgm:pt modelId="{DAD37192-9313-49F6-8FD1-75F13FD72D56}" type="sibTrans" cxnId="{74F97124-FB25-42EC-81C7-03E0E066F563}">
      <dgm:prSet/>
      <dgm:spPr/>
      <dgm:t>
        <a:bodyPr/>
        <a:lstStyle/>
        <a:p>
          <a:endParaRPr lang="en-US"/>
        </a:p>
      </dgm:t>
    </dgm:pt>
    <dgm:pt modelId="{7C0B4F81-CEBD-4382-AA9D-A8DB2EA1407A}">
      <dgm:prSet/>
      <dgm:spPr/>
      <dgm:t>
        <a:bodyPr/>
        <a:lstStyle/>
        <a:p>
          <a:r>
            <a:rPr lang="en-US"/>
            <a:t>Each team design a name for Kahoot login</a:t>
          </a:r>
        </a:p>
      </dgm:t>
    </dgm:pt>
    <dgm:pt modelId="{12505281-8401-4E6B-9E97-7769D47812DB}" type="parTrans" cxnId="{B8F9AFDE-4247-4A0A-878F-06190CE3402E}">
      <dgm:prSet/>
      <dgm:spPr/>
      <dgm:t>
        <a:bodyPr/>
        <a:lstStyle/>
        <a:p>
          <a:endParaRPr lang="en-US"/>
        </a:p>
      </dgm:t>
    </dgm:pt>
    <dgm:pt modelId="{A880628B-554A-47AD-ADE1-291B3FB0720A}" type="sibTrans" cxnId="{B8F9AFDE-4247-4A0A-878F-06190CE3402E}">
      <dgm:prSet/>
      <dgm:spPr/>
      <dgm:t>
        <a:bodyPr/>
        <a:lstStyle/>
        <a:p>
          <a:endParaRPr lang="en-US"/>
        </a:p>
      </dgm:t>
    </dgm:pt>
    <dgm:pt modelId="{97FBB875-4F50-4759-B08F-69371FB756CF}">
      <dgm:prSet/>
      <dgm:spPr/>
      <dgm:t>
        <a:bodyPr/>
        <a:lstStyle/>
        <a:p>
          <a:r>
            <a:rPr lang="en-US"/>
            <a:t>One member in each team login to Kahoot using the given GAME PIN</a:t>
          </a:r>
        </a:p>
      </dgm:t>
    </dgm:pt>
    <dgm:pt modelId="{2B7AC84E-CA4A-489E-833B-F9ABD5C19C9A}" type="parTrans" cxnId="{D511C9B8-455D-4CA1-A0E9-2E762A59CD06}">
      <dgm:prSet/>
      <dgm:spPr/>
      <dgm:t>
        <a:bodyPr/>
        <a:lstStyle/>
        <a:p>
          <a:endParaRPr lang="en-US"/>
        </a:p>
      </dgm:t>
    </dgm:pt>
    <dgm:pt modelId="{BCAF8134-1EFE-431D-B749-398A8DA92C1E}" type="sibTrans" cxnId="{D511C9B8-455D-4CA1-A0E9-2E762A59CD06}">
      <dgm:prSet/>
      <dgm:spPr/>
      <dgm:t>
        <a:bodyPr/>
        <a:lstStyle/>
        <a:p>
          <a:endParaRPr lang="en-US"/>
        </a:p>
      </dgm:t>
    </dgm:pt>
    <dgm:pt modelId="{8AF0D710-536F-4041-8E90-90D2691CE43B}">
      <dgm:prSet/>
      <dgm:spPr/>
      <dgm:t>
        <a:bodyPr/>
        <a:lstStyle/>
        <a:p>
          <a:r>
            <a:rPr lang="en-US"/>
            <a:t>For every question, the team discuss among themselves and give the correct answer</a:t>
          </a:r>
        </a:p>
      </dgm:t>
    </dgm:pt>
    <dgm:pt modelId="{06B248EE-FB05-441D-A066-A520D35A6527}" type="parTrans" cxnId="{98B59832-4867-42FE-852E-6DB16453DA73}">
      <dgm:prSet/>
      <dgm:spPr/>
      <dgm:t>
        <a:bodyPr/>
        <a:lstStyle/>
        <a:p>
          <a:endParaRPr lang="en-US"/>
        </a:p>
      </dgm:t>
    </dgm:pt>
    <dgm:pt modelId="{D81F9B5A-EE91-4F56-A5BB-B7E752CA02A7}" type="sibTrans" cxnId="{98B59832-4867-42FE-852E-6DB16453DA73}">
      <dgm:prSet/>
      <dgm:spPr/>
      <dgm:t>
        <a:bodyPr/>
        <a:lstStyle/>
        <a:p>
          <a:endParaRPr lang="en-US"/>
        </a:p>
      </dgm:t>
    </dgm:pt>
    <dgm:pt modelId="{F64614F1-17D2-4416-97B7-67F19DA9292C}">
      <dgm:prSet/>
      <dgm:spPr/>
      <dgm:t>
        <a:bodyPr/>
        <a:lstStyle/>
        <a:p>
          <a:r>
            <a:rPr lang="en-US"/>
            <a:t>Students get one minute to answer each question</a:t>
          </a:r>
        </a:p>
      </dgm:t>
    </dgm:pt>
    <dgm:pt modelId="{6D11E603-3CD5-4B49-A2FC-EED730596ED6}" type="parTrans" cxnId="{2ABFC950-9BB7-4C7F-9E6A-6EEF80FC820F}">
      <dgm:prSet/>
      <dgm:spPr/>
      <dgm:t>
        <a:bodyPr/>
        <a:lstStyle/>
        <a:p>
          <a:endParaRPr lang="en-US"/>
        </a:p>
      </dgm:t>
    </dgm:pt>
    <dgm:pt modelId="{126E9F3F-2672-4B3A-879C-8BA46C54D747}" type="sibTrans" cxnId="{2ABFC950-9BB7-4C7F-9E6A-6EEF80FC820F}">
      <dgm:prSet/>
      <dgm:spPr/>
      <dgm:t>
        <a:bodyPr/>
        <a:lstStyle/>
        <a:p>
          <a:endParaRPr lang="en-US"/>
        </a:p>
      </dgm:t>
    </dgm:pt>
    <dgm:pt modelId="{EE5558CF-FE02-458E-B6DC-2CB90D67DD5C}">
      <dgm:prSet/>
      <dgm:spPr/>
      <dgm:t>
        <a:bodyPr/>
        <a:lstStyle/>
        <a:p>
          <a:r>
            <a:rPr lang="en-US"/>
            <a:t>There are 4 questions</a:t>
          </a:r>
        </a:p>
      </dgm:t>
    </dgm:pt>
    <dgm:pt modelId="{11942FB4-93ED-4C9F-86AF-97BDDCF49071}" type="parTrans" cxnId="{66CFA3A9-FA00-425A-81EE-9C32A1A43B58}">
      <dgm:prSet/>
      <dgm:spPr/>
      <dgm:t>
        <a:bodyPr/>
        <a:lstStyle/>
        <a:p>
          <a:endParaRPr lang="en-US"/>
        </a:p>
      </dgm:t>
    </dgm:pt>
    <dgm:pt modelId="{08CDA2A1-72C1-4457-89C8-36454711ACA6}" type="sibTrans" cxnId="{66CFA3A9-FA00-425A-81EE-9C32A1A43B58}">
      <dgm:prSet/>
      <dgm:spPr/>
      <dgm:t>
        <a:bodyPr/>
        <a:lstStyle/>
        <a:p>
          <a:endParaRPr lang="en-US"/>
        </a:p>
      </dgm:t>
    </dgm:pt>
    <dgm:pt modelId="{A51A8FC2-A73D-4120-885E-DFCFBD6551A9}" type="pres">
      <dgm:prSet presAssocID="{550362BA-777F-4788-B494-67781F6C3A2D}" presName="linear" presStyleCnt="0">
        <dgm:presLayoutVars>
          <dgm:animLvl val="lvl"/>
          <dgm:resizeHandles val="exact"/>
        </dgm:presLayoutVars>
      </dgm:prSet>
      <dgm:spPr/>
    </dgm:pt>
    <dgm:pt modelId="{1B059413-EE03-4288-A7AD-92BE3C413E9F}" type="pres">
      <dgm:prSet presAssocID="{E4269784-E3DE-41DF-A637-055F1507B6B2}" presName="parentText" presStyleLbl="node1" presStyleIdx="0" presStyleCnt="1">
        <dgm:presLayoutVars>
          <dgm:chMax val="0"/>
          <dgm:bulletEnabled val="1"/>
        </dgm:presLayoutVars>
      </dgm:prSet>
      <dgm:spPr/>
    </dgm:pt>
    <dgm:pt modelId="{2A3C7B4B-C976-4ED7-B317-5F1DD1C5E013}" type="pres">
      <dgm:prSet presAssocID="{E4269784-E3DE-41DF-A637-055F1507B6B2}" presName="childText" presStyleLbl="revTx" presStyleIdx="0" presStyleCnt="1">
        <dgm:presLayoutVars>
          <dgm:bulletEnabled val="1"/>
        </dgm:presLayoutVars>
      </dgm:prSet>
      <dgm:spPr/>
    </dgm:pt>
  </dgm:ptLst>
  <dgm:cxnLst>
    <dgm:cxn modelId="{95318D08-6980-441D-BC50-C7B2400A6B65}" type="presOf" srcId="{7C0B4F81-CEBD-4382-AA9D-A8DB2EA1407A}" destId="{2A3C7B4B-C976-4ED7-B317-5F1DD1C5E013}" srcOrd="0" destOrd="0" presId="urn:microsoft.com/office/officeart/2005/8/layout/vList2"/>
    <dgm:cxn modelId="{74F97124-FB25-42EC-81C7-03E0E066F563}" srcId="{550362BA-777F-4788-B494-67781F6C3A2D}" destId="{E4269784-E3DE-41DF-A637-055F1507B6B2}" srcOrd="0" destOrd="0" parTransId="{8B9C269D-7C45-4AD4-A35E-747C370C05BF}" sibTransId="{DAD37192-9313-49F6-8FD1-75F13FD72D56}"/>
    <dgm:cxn modelId="{28B20829-DF89-44E4-A68E-8C5E47354707}" type="presOf" srcId="{97FBB875-4F50-4759-B08F-69371FB756CF}" destId="{2A3C7B4B-C976-4ED7-B317-5F1DD1C5E013}" srcOrd="0" destOrd="1" presId="urn:microsoft.com/office/officeart/2005/8/layout/vList2"/>
    <dgm:cxn modelId="{98B59832-4867-42FE-852E-6DB16453DA73}" srcId="{E4269784-E3DE-41DF-A637-055F1507B6B2}" destId="{8AF0D710-536F-4041-8E90-90D2691CE43B}" srcOrd="2" destOrd="0" parTransId="{06B248EE-FB05-441D-A066-A520D35A6527}" sibTransId="{D81F9B5A-EE91-4F56-A5BB-B7E752CA02A7}"/>
    <dgm:cxn modelId="{DDDBD96F-4A16-46AA-9B6A-60D4F9E6F37B}" type="presOf" srcId="{EE5558CF-FE02-458E-B6DC-2CB90D67DD5C}" destId="{2A3C7B4B-C976-4ED7-B317-5F1DD1C5E013}" srcOrd="0" destOrd="4" presId="urn:microsoft.com/office/officeart/2005/8/layout/vList2"/>
    <dgm:cxn modelId="{2ABFC950-9BB7-4C7F-9E6A-6EEF80FC820F}" srcId="{E4269784-E3DE-41DF-A637-055F1507B6B2}" destId="{F64614F1-17D2-4416-97B7-67F19DA9292C}" srcOrd="3" destOrd="0" parTransId="{6D11E603-3CD5-4B49-A2FC-EED730596ED6}" sibTransId="{126E9F3F-2672-4B3A-879C-8BA46C54D747}"/>
    <dgm:cxn modelId="{3E24688D-C58D-459C-B6A7-85B2B39F2EAD}" type="presOf" srcId="{8AF0D710-536F-4041-8E90-90D2691CE43B}" destId="{2A3C7B4B-C976-4ED7-B317-5F1DD1C5E013}" srcOrd="0" destOrd="2" presId="urn:microsoft.com/office/officeart/2005/8/layout/vList2"/>
    <dgm:cxn modelId="{66CFA3A9-FA00-425A-81EE-9C32A1A43B58}" srcId="{E4269784-E3DE-41DF-A637-055F1507B6B2}" destId="{EE5558CF-FE02-458E-B6DC-2CB90D67DD5C}" srcOrd="4" destOrd="0" parTransId="{11942FB4-93ED-4C9F-86AF-97BDDCF49071}" sibTransId="{08CDA2A1-72C1-4457-89C8-36454711ACA6}"/>
    <dgm:cxn modelId="{D511C9B8-455D-4CA1-A0E9-2E762A59CD06}" srcId="{E4269784-E3DE-41DF-A637-055F1507B6B2}" destId="{97FBB875-4F50-4759-B08F-69371FB756CF}" srcOrd="1" destOrd="0" parTransId="{2B7AC84E-CA4A-489E-833B-F9ABD5C19C9A}" sibTransId="{BCAF8134-1EFE-431D-B749-398A8DA92C1E}"/>
    <dgm:cxn modelId="{66158ECF-8789-4DD9-B30E-4F5B3A2378FF}" type="presOf" srcId="{E4269784-E3DE-41DF-A637-055F1507B6B2}" destId="{1B059413-EE03-4288-A7AD-92BE3C413E9F}" srcOrd="0" destOrd="0" presId="urn:microsoft.com/office/officeart/2005/8/layout/vList2"/>
    <dgm:cxn modelId="{2400E0D7-F28E-4A64-802A-8A3C69BFF39B}" type="presOf" srcId="{F64614F1-17D2-4416-97B7-67F19DA9292C}" destId="{2A3C7B4B-C976-4ED7-B317-5F1DD1C5E013}" srcOrd="0" destOrd="3" presId="urn:microsoft.com/office/officeart/2005/8/layout/vList2"/>
    <dgm:cxn modelId="{B8F9AFDE-4247-4A0A-878F-06190CE3402E}" srcId="{E4269784-E3DE-41DF-A637-055F1507B6B2}" destId="{7C0B4F81-CEBD-4382-AA9D-A8DB2EA1407A}" srcOrd="0" destOrd="0" parTransId="{12505281-8401-4E6B-9E97-7769D47812DB}" sibTransId="{A880628B-554A-47AD-ADE1-291B3FB0720A}"/>
    <dgm:cxn modelId="{C472CFEA-3FD8-46E8-A14E-7C6533D01C39}" type="presOf" srcId="{550362BA-777F-4788-B494-67781F6C3A2D}" destId="{A51A8FC2-A73D-4120-885E-DFCFBD6551A9}" srcOrd="0" destOrd="0" presId="urn:microsoft.com/office/officeart/2005/8/layout/vList2"/>
    <dgm:cxn modelId="{9BCB29E7-89DC-4F65-BB9C-A6EA4020BAAA}" type="presParOf" srcId="{A51A8FC2-A73D-4120-885E-DFCFBD6551A9}" destId="{1B059413-EE03-4288-A7AD-92BE3C413E9F}" srcOrd="0" destOrd="0" presId="urn:microsoft.com/office/officeart/2005/8/layout/vList2"/>
    <dgm:cxn modelId="{287C317A-9218-46FC-BE88-9E7718D9131D}" type="presParOf" srcId="{A51A8FC2-A73D-4120-885E-DFCFBD6551A9}" destId="{2A3C7B4B-C976-4ED7-B317-5F1DD1C5E01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50362BA-777F-4788-B494-67781F6C3A2D}"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E4269784-E3DE-41DF-A637-055F1507B6B2}">
      <dgm:prSet/>
      <dgm:spPr/>
      <dgm:t>
        <a:bodyPr/>
        <a:lstStyle/>
        <a:p>
          <a:r>
            <a:rPr lang="en-US"/>
            <a:t>Instructions</a:t>
          </a:r>
        </a:p>
      </dgm:t>
    </dgm:pt>
    <dgm:pt modelId="{8B9C269D-7C45-4AD4-A35E-747C370C05BF}" type="parTrans" cxnId="{74F97124-FB25-42EC-81C7-03E0E066F563}">
      <dgm:prSet/>
      <dgm:spPr/>
      <dgm:t>
        <a:bodyPr/>
        <a:lstStyle/>
        <a:p>
          <a:endParaRPr lang="en-US"/>
        </a:p>
      </dgm:t>
    </dgm:pt>
    <dgm:pt modelId="{DAD37192-9313-49F6-8FD1-75F13FD72D56}" type="sibTrans" cxnId="{74F97124-FB25-42EC-81C7-03E0E066F563}">
      <dgm:prSet/>
      <dgm:spPr/>
      <dgm:t>
        <a:bodyPr/>
        <a:lstStyle/>
        <a:p>
          <a:endParaRPr lang="en-US"/>
        </a:p>
      </dgm:t>
    </dgm:pt>
    <dgm:pt modelId="{7C0B4F81-CEBD-4382-AA9D-A8DB2EA1407A}">
      <dgm:prSet/>
      <dgm:spPr/>
      <dgm:t>
        <a:bodyPr/>
        <a:lstStyle/>
        <a:p>
          <a:r>
            <a:rPr lang="en-US"/>
            <a:t>Each team design a name for Kahoot login</a:t>
          </a:r>
        </a:p>
      </dgm:t>
    </dgm:pt>
    <dgm:pt modelId="{12505281-8401-4E6B-9E97-7769D47812DB}" type="parTrans" cxnId="{B8F9AFDE-4247-4A0A-878F-06190CE3402E}">
      <dgm:prSet/>
      <dgm:spPr/>
      <dgm:t>
        <a:bodyPr/>
        <a:lstStyle/>
        <a:p>
          <a:endParaRPr lang="en-US"/>
        </a:p>
      </dgm:t>
    </dgm:pt>
    <dgm:pt modelId="{A880628B-554A-47AD-ADE1-291B3FB0720A}" type="sibTrans" cxnId="{B8F9AFDE-4247-4A0A-878F-06190CE3402E}">
      <dgm:prSet/>
      <dgm:spPr/>
      <dgm:t>
        <a:bodyPr/>
        <a:lstStyle/>
        <a:p>
          <a:endParaRPr lang="en-US"/>
        </a:p>
      </dgm:t>
    </dgm:pt>
    <dgm:pt modelId="{97FBB875-4F50-4759-B08F-69371FB756CF}">
      <dgm:prSet/>
      <dgm:spPr/>
      <dgm:t>
        <a:bodyPr/>
        <a:lstStyle/>
        <a:p>
          <a:r>
            <a:rPr lang="en-US"/>
            <a:t>One member in each team login to Kahoot using the given GAME PIN</a:t>
          </a:r>
        </a:p>
      </dgm:t>
    </dgm:pt>
    <dgm:pt modelId="{2B7AC84E-CA4A-489E-833B-F9ABD5C19C9A}" type="parTrans" cxnId="{D511C9B8-455D-4CA1-A0E9-2E762A59CD06}">
      <dgm:prSet/>
      <dgm:spPr/>
      <dgm:t>
        <a:bodyPr/>
        <a:lstStyle/>
        <a:p>
          <a:endParaRPr lang="en-US"/>
        </a:p>
      </dgm:t>
    </dgm:pt>
    <dgm:pt modelId="{BCAF8134-1EFE-431D-B749-398A8DA92C1E}" type="sibTrans" cxnId="{D511C9B8-455D-4CA1-A0E9-2E762A59CD06}">
      <dgm:prSet/>
      <dgm:spPr/>
      <dgm:t>
        <a:bodyPr/>
        <a:lstStyle/>
        <a:p>
          <a:endParaRPr lang="en-US"/>
        </a:p>
      </dgm:t>
    </dgm:pt>
    <dgm:pt modelId="{8AF0D710-536F-4041-8E90-90D2691CE43B}">
      <dgm:prSet/>
      <dgm:spPr/>
      <dgm:t>
        <a:bodyPr/>
        <a:lstStyle/>
        <a:p>
          <a:r>
            <a:rPr lang="en-US"/>
            <a:t>For every question, the team discuss among themselves and give the correct answer</a:t>
          </a:r>
        </a:p>
      </dgm:t>
    </dgm:pt>
    <dgm:pt modelId="{06B248EE-FB05-441D-A066-A520D35A6527}" type="parTrans" cxnId="{98B59832-4867-42FE-852E-6DB16453DA73}">
      <dgm:prSet/>
      <dgm:spPr/>
      <dgm:t>
        <a:bodyPr/>
        <a:lstStyle/>
        <a:p>
          <a:endParaRPr lang="en-US"/>
        </a:p>
      </dgm:t>
    </dgm:pt>
    <dgm:pt modelId="{D81F9B5A-EE91-4F56-A5BB-B7E752CA02A7}" type="sibTrans" cxnId="{98B59832-4867-42FE-852E-6DB16453DA73}">
      <dgm:prSet/>
      <dgm:spPr/>
      <dgm:t>
        <a:bodyPr/>
        <a:lstStyle/>
        <a:p>
          <a:endParaRPr lang="en-US"/>
        </a:p>
      </dgm:t>
    </dgm:pt>
    <dgm:pt modelId="{F64614F1-17D2-4416-97B7-67F19DA9292C}">
      <dgm:prSet/>
      <dgm:spPr/>
      <dgm:t>
        <a:bodyPr/>
        <a:lstStyle/>
        <a:p>
          <a:r>
            <a:rPr lang="en-US"/>
            <a:t>Students get one minute to answer each question</a:t>
          </a:r>
        </a:p>
      </dgm:t>
    </dgm:pt>
    <dgm:pt modelId="{6D11E603-3CD5-4B49-A2FC-EED730596ED6}" type="parTrans" cxnId="{2ABFC950-9BB7-4C7F-9E6A-6EEF80FC820F}">
      <dgm:prSet/>
      <dgm:spPr/>
      <dgm:t>
        <a:bodyPr/>
        <a:lstStyle/>
        <a:p>
          <a:endParaRPr lang="en-US"/>
        </a:p>
      </dgm:t>
    </dgm:pt>
    <dgm:pt modelId="{126E9F3F-2672-4B3A-879C-8BA46C54D747}" type="sibTrans" cxnId="{2ABFC950-9BB7-4C7F-9E6A-6EEF80FC820F}">
      <dgm:prSet/>
      <dgm:spPr/>
      <dgm:t>
        <a:bodyPr/>
        <a:lstStyle/>
        <a:p>
          <a:endParaRPr lang="en-US"/>
        </a:p>
      </dgm:t>
    </dgm:pt>
    <dgm:pt modelId="{EE5558CF-FE02-458E-B6DC-2CB90D67DD5C}">
      <dgm:prSet/>
      <dgm:spPr/>
      <dgm:t>
        <a:bodyPr/>
        <a:lstStyle/>
        <a:p>
          <a:r>
            <a:rPr lang="en-US"/>
            <a:t>There are 4 questions</a:t>
          </a:r>
        </a:p>
      </dgm:t>
    </dgm:pt>
    <dgm:pt modelId="{11942FB4-93ED-4C9F-86AF-97BDDCF49071}" type="parTrans" cxnId="{66CFA3A9-FA00-425A-81EE-9C32A1A43B58}">
      <dgm:prSet/>
      <dgm:spPr/>
      <dgm:t>
        <a:bodyPr/>
        <a:lstStyle/>
        <a:p>
          <a:endParaRPr lang="en-US"/>
        </a:p>
      </dgm:t>
    </dgm:pt>
    <dgm:pt modelId="{08CDA2A1-72C1-4457-89C8-36454711ACA6}" type="sibTrans" cxnId="{66CFA3A9-FA00-425A-81EE-9C32A1A43B58}">
      <dgm:prSet/>
      <dgm:spPr/>
      <dgm:t>
        <a:bodyPr/>
        <a:lstStyle/>
        <a:p>
          <a:endParaRPr lang="en-US"/>
        </a:p>
      </dgm:t>
    </dgm:pt>
    <dgm:pt modelId="{A51A8FC2-A73D-4120-885E-DFCFBD6551A9}" type="pres">
      <dgm:prSet presAssocID="{550362BA-777F-4788-B494-67781F6C3A2D}" presName="linear" presStyleCnt="0">
        <dgm:presLayoutVars>
          <dgm:animLvl val="lvl"/>
          <dgm:resizeHandles val="exact"/>
        </dgm:presLayoutVars>
      </dgm:prSet>
      <dgm:spPr/>
    </dgm:pt>
    <dgm:pt modelId="{1B059413-EE03-4288-A7AD-92BE3C413E9F}" type="pres">
      <dgm:prSet presAssocID="{E4269784-E3DE-41DF-A637-055F1507B6B2}" presName="parentText" presStyleLbl="node1" presStyleIdx="0" presStyleCnt="1">
        <dgm:presLayoutVars>
          <dgm:chMax val="0"/>
          <dgm:bulletEnabled val="1"/>
        </dgm:presLayoutVars>
      </dgm:prSet>
      <dgm:spPr/>
    </dgm:pt>
    <dgm:pt modelId="{2A3C7B4B-C976-4ED7-B317-5F1DD1C5E013}" type="pres">
      <dgm:prSet presAssocID="{E4269784-E3DE-41DF-A637-055F1507B6B2}" presName="childText" presStyleLbl="revTx" presStyleIdx="0" presStyleCnt="1">
        <dgm:presLayoutVars>
          <dgm:bulletEnabled val="1"/>
        </dgm:presLayoutVars>
      </dgm:prSet>
      <dgm:spPr/>
    </dgm:pt>
  </dgm:ptLst>
  <dgm:cxnLst>
    <dgm:cxn modelId="{95318D08-6980-441D-BC50-C7B2400A6B65}" type="presOf" srcId="{7C0B4F81-CEBD-4382-AA9D-A8DB2EA1407A}" destId="{2A3C7B4B-C976-4ED7-B317-5F1DD1C5E013}" srcOrd="0" destOrd="0" presId="urn:microsoft.com/office/officeart/2005/8/layout/vList2"/>
    <dgm:cxn modelId="{74F97124-FB25-42EC-81C7-03E0E066F563}" srcId="{550362BA-777F-4788-B494-67781F6C3A2D}" destId="{E4269784-E3DE-41DF-A637-055F1507B6B2}" srcOrd="0" destOrd="0" parTransId="{8B9C269D-7C45-4AD4-A35E-747C370C05BF}" sibTransId="{DAD37192-9313-49F6-8FD1-75F13FD72D56}"/>
    <dgm:cxn modelId="{28B20829-DF89-44E4-A68E-8C5E47354707}" type="presOf" srcId="{97FBB875-4F50-4759-B08F-69371FB756CF}" destId="{2A3C7B4B-C976-4ED7-B317-5F1DD1C5E013}" srcOrd="0" destOrd="1" presId="urn:microsoft.com/office/officeart/2005/8/layout/vList2"/>
    <dgm:cxn modelId="{98B59832-4867-42FE-852E-6DB16453DA73}" srcId="{E4269784-E3DE-41DF-A637-055F1507B6B2}" destId="{8AF0D710-536F-4041-8E90-90D2691CE43B}" srcOrd="2" destOrd="0" parTransId="{06B248EE-FB05-441D-A066-A520D35A6527}" sibTransId="{D81F9B5A-EE91-4F56-A5BB-B7E752CA02A7}"/>
    <dgm:cxn modelId="{DDDBD96F-4A16-46AA-9B6A-60D4F9E6F37B}" type="presOf" srcId="{EE5558CF-FE02-458E-B6DC-2CB90D67DD5C}" destId="{2A3C7B4B-C976-4ED7-B317-5F1DD1C5E013}" srcOrd="0" destOrd="4" presId="urn:microsoft.com/office/officeart/2005/8/layout/vList2"/>
    <dgm:cxn modelId="{2ABFC950-9BB7-4C7F-9E6A-6EEF80FC820F}" srcId="{E4269784-E3DE-41DF-A637-055F1507B6B2}" destId="{F64614F1-17D2-4416-97B7-67F19DA9292C}" srcOrd="3" destOrd="0" parTransId="{6D11E603-3CD5-4B49-A2FC-EED730596ED6}" sibTransId="{126E9F3F-2672-4B3A-879C-8BA46C54D747}"/>
    <dgm:cxn modelId="{3E24688D-C58D-459C-B6A7-85B2B39F2EAD}" type="presOf" srcId="{8AF0D710-536F-4041-8E90-90D2691CE43B}" destId="{2A3C7B4B-C976-4ED7-B317-5F1DD1C5E013}" srcOrd="0" destOrd="2" presId="urn:microsoft.com/office/officeart/2005/8/layout/vList2"/>
    <dgm:cxn modelId="{66CFA3A9-FA00-425A-81EE-9C32A1A43B58}" srcId="{E4269784-E3DE-41DF-A637-055F1507B6B2}" destId="{EE5558CF-FE02-458E-B6DC-2CB90D67DD5C}" srcOrd="4" destOrd="0" parTransId="{11942FB4-93ED-4C9F-86AF-97BDDCF49071}" sibTransId="{08CDA2A1-72C1-4457-89C8-36454711ACA6}"/>
    <dgm:cxn modelId="{D511C9B8-455D-4CA1-A0E9-2E762A59CD06}" srcId="{E4269784-E3DE-41DF-A637-055F1507B6B2}" destId="{97FBB875-4F50-4759-B08F-69371FB756CF}" srcOrd="1" destOrd="0" parTransId="{2B7AC84E-CA4A-489E-833B-F9ABD5C19C9A}" sibTransId="{BCAF8134-1EFE-431D-B749-398A8DA92C1E}"/>
    <dgm:cxn modelId="{66158ECF-8789-4DD9-B30E-4F5B3A2378FF}" type="presOf" srcId="{E4269784-E3DE-41DF-A637-055F1507B6B2}" destId="{1B059413-EE03-4288-A7AD-92BE3C413E9F}" srcOrd="0" destOrd="0" presId="urn:microsoft.com/office/officeart/2005/8/layout/vList2"/>
    <dgm:cxn modelId="{2400E0D7-F28E-4A64-802A-8A3C69BFF39B}" type="presOf" srcId="{F64614F1-17D2-4416-97B7-67F19DA9292C}" destId="{2A3C7B4B-C976-4ED7-B317-5F1DD1C5E013}" srcOrd="0" destOrd="3" presId="urn:microsoft.com/office/officeart/2005/8/layout/vList2"/>
    <dgm:cxn modelId="{B8F9AFDE-4247-4A0A-878F-06190CE3402E}" srcId="{E4269784-E3DE-41DF-A637-055F1507B6B2}" destId="{7C0B4F81-CEBD-4382-AA9D-A8DB2EA1407A}" srcOrd="0" destOrd="0" parTransId="{12505281-8401-4E6B-9E97-7769D47812DB}" sibTransId="{A880628B-554A-47AD-ADE1-291B3FB0720A}"/>
    <dgm:cxn modelId="{C472CFEA-3FD8-46E8-A14E-7C6533D01C39}" type="presOf" srcId="{550362BA-777F-4788-B494-67781F6C3A2D}" destId="{A51A8FC2-A73D-4120-885E-DFCFBD6551A9}" srcOrd="0" destOrd="0" presId="urn:microsoft.com/office/officeart/2005/8/layout/vList2"/>
    <dgm:cxn modelId="{9BCB29E7-89DC-4F65-BB9C-A6EA4020BAAA}" type="presParOf" srcId="{A51A8FC2-A73D-4120-885E-DFCFBD6551A9}" destId="{1B059413-EE03-4288-A7AD-92BE3C413E9F}" srcOrd="0" destOrd="0" presId="urn:microsoft.com/office/officeart/2005/8/layout/vList2"/>
    <dgm:cxn modelId="{287C317A-9218-46FC-BE88-9E7718D9131D}" type="presParOf" srcId="{A51A8FC2-A73D-4120-885E-DFCFBD6551A9}" destId="{2A3C7B4B-C976-4ED7-B317-5F1DD1C5E01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CAAD430-3FA8-4D81-B99A-A23996706BB3}" type="doc">
      <dgm:prSet loTypeId="urn:microsoft.com/office/officeart/2005/8/layout/funnel1" loCatId="process" qsTypeId="urn:microsoft.com/office/officeart/2005/8/quickstyle/simple1" qsCatId="simple" csTypeId="urn:microsoft.com/office/officeart/2005/8/colors/colorful1" csCatId="colorful" phldr="1"/>
      <dgm:spPr/>
      <dgm:t>
        <a:bodyPr/>
        <a:lstStyle/>
        <a:p>
          <a:endParaRPr lang="en-US"/>
        </a:p>
      </dgm:t>
    </dgm:pt>
    <dgm:pt modelId="{A1E0A40E-6610-4ADA-890D-176155806C86}">
      <dgm:prSet phldrT="[Text]"/>
      <dgm:spPr/>
      <dgm:t>
        <a:bodyPr/>
        <a:lstStyle/>
        <a:p>
          <a:pPr>
            <a:buNone/>
          </a:pPr>
          <a:r>
            <a:rPr lang="en-US" dirty="0"/>
            <a:t>Needs &amp; Requirements</a:t>
          </a:r>
        </a:p>
      </dgm:t>
    </dgm:pt>
    <dgm:pt modelId="{3323A7A3-3683-44FA-8AD0-3C18E573F081}" type="parTrans" cxnId="{625C08F9-04C2-4A47-A6D4-A74C35932A15}">
      <dgm:prSet/>
      <dgm:spPr/>
      <dgm:t>
        <a:bodyPr/>
        <a:lstStyle/>
        <a:p>
          <a:endParaRPr lang="en-US"/>
        </a:p>
      </dgm:t>
    </dgm:pt>
    <dgm:pt modelId="{0381F3F6-91F8-45D5-A111-0D3D7F7D6900}" type="sibTrans" cxnId="{625C08F9-04C2-4A47-A6D4-A74C35932A15}">
      <dgm:prSet/>
      <dgm:spPr/>
      <dgm:t>
        <a:bodyPr/>
        <a:lstStyle/>
        <a:p>
          <a:endParaRPr lang="en-US"/>
        </a:p>
      </dgm:t>
    </dgm:pt>
    <dgm:pt modelId="{52F5217B-96AC-40D2-8840-F900FA586F9F}">
      <dgm:prSet phldrT="[Text]"/>
      <dgm:spPr/>
      <dgm:t>
        <a:bodyPr/>
        <a:lstStyle/>
        <a:p>
          <a:pPr>
            <a:buNone/>
          </a:pPr>
          <a:r>
            <a:rPr lang="en-US" dirty="0"/>
            <a:t>Client Meeting #1 Objectives </a:t>
          </a:r>
        </a:p>
      </dgm:t>
    </dgm:pt>
    <dgm:pt modelId="{3E60EEB5-D43B-4295-BA0E-B9D51378845E}" type="parTrans" cxnId="{CA44D955-A992-4084-9F97-A5A409A3A02E}">
      <dgm:prSet/>
      <dgm:spPr/>
      <dgm:t>
        <a:bodyPr/>
        <a:lstStyle/>
        <a:p>
          <a:endParaRPr lang="en-US"/>
        </a:p>
      </dgm:t>
    </dgm:pt>
    <dgm:pt modelId="{E8FC58BD-A93A-42ED-9360-21FE5D6B1B0C}" type="sibTrans" cxnId="{CA44D955-A992-4084-9F97-A5A409A3A02E}">
      <dgm:prSet/>
      <dgm:spPr/>
      <dgm:t>
        <a:bodyPr/>
        <a:lstStyle/>
        <a:p>
          <a:endParaRPr lang="en-US"/>
        </a:p>
      </dgm:t>
    </dgm:pt>
    <dgm:pt modelId="{F2DE0921-6C03-4D3C-9965-5456DB56A871}">
      <dgm:prSet phldrT="[Text]"/>
      <dgm:spPr/>
      <dgm:t>
        <a:bodyPr/>
        <a:lstStyle/>
        <a:p>
          <a:pPr>
            <a:buNone/>
          </a:pPr>
          <a:r>
            <a:rPr lang="en-US"/>
            <a:t>Selected Concepts </a:t>
          </a:r>
          <a:endParaRPr lang="en-US" dirty="0"/>
        </a:p>
      </dgm:t>
    </dgm:pt>
    <dgm:pt modelId="{94B1043E-659A-4A7A-8756-0207F434F6BD}" type="parTrans" cxnId="{1BCE87E9-6555-4252-9C4A-D4A76651A6C2}">
      <dgm:prSet/>
      <dgm:spPr/>
      <dgm:t>
        <a:bodyPr/>
        <a:lstStyle/>
        <a:p>
          <a:endParaRPr lang="en-US"/>
        </a:p>
      </dgm:t>
    </dgm:pt>
    <dgm:pt modelId="{CFCD2508-53F5-4AC2-BA0C-E62DFD4B0AC1}" type="sibTrans" cxnId="{1BCE87E9-6555-4252-9C4A-D4A76651A6C2}">
      <dgm:prSet/>
      <dgm:spPr/>
      <dgm:t>
        <a:bodyPr/>
        <a:lstStyle/>
        <a:p>
          <a:endParaRPr lang="en-US"/>
        </a:p>
      </dgm:t>
    </dgm:pt>
    <dgm:pt modelId="{BC7E90D8-CBCA-4054-9E46-A4F94AA9B1A9}">
      <dgm:prSet/>
      <dgm:spPr/>
      <dgm:t>
        <a:bodyPr/>
        <a:lstStyle/>
        <a:p>
          <a:r>
            <a:rPr lang="en-US" dirty="0"/>
            <a:t>Proposed Deliverables</a:t>
          </a:r>
        </a:p>
      </dgm:t>
    </dgm:pt>
    <dgm:pt modelId="{564A57FC-BD3F-4EF3-A695-6BDCB27490F5}" type="sibTrans" cxnId="{5C5015A4-72F7-4CFD-8E0D-223E92AAA904}">
      <dgm:prSet/>
      <dgm:spPr/>
      <dgm:t>
        <a:bodyPr/>
        <a:lstStyle/>
        <a:p>
          <a:endParaRPr lang="en-US"/>
        </a:p>
      </dgm:t>
    </dgm:pt>
    <dgm:pt modelId="{F7E6F024-A36C-4B66-B651-861F00EAD77E}" type="parTrans" cxnId="{5C5015A4-72F7-4CFD-8E0D-223E92AAA904}">
      <dgm:prSet/>
      <dgm:spPr/>
      <dgm:t>
        <a:bodyPr/>
        <a:lstStyle/>
        <a:p>
          <a:endParaRPr lang="en-US"/>
        </a:p>
      </dgm:t>
    </dgm:pt>
    <dgm:pt modelId="{0A751651-CE82-400A-8256-77A371A32FE6}" type="pres">
      <dgm:prSet presAssocID="{6CAAD430-3FA8-4D81-B99A-A23996706BB3}" presName="Name0" presStyleCnt="0">
        <dgm:presLayoutVars>
          <dgm:chMax val="4"/>
          <dgm:resizeHandles val="exact"/>
        </dgm:presLayoutVars>
      </dgm:prSet>
      <dgm:spPr/>
    </dgm:pt>
    <dgm:pt modelId="{DBDFCED0-7AD3-47C5-AFA8-F7D098C41BF3}" type="pres">
      <dgm:prSet presAssocID="{6CAAD430-3FA8-4D81-B99A-A23996706BB3}" presName="ellipse" presStyleLbl="trBgShp" presStyleIdx="0" presStyleCnt="1"/>
      <dgm:spPr/>
    </dgm:pt>
    <dgm:pt modelId="{2F307DDD-0AAB-4D67-96BB-E425D1F1DFEA}" type="pres">
      <dgm:prSet presAssocID="{6CAAD430-3FA8-4D81-B99A-A23996706BB3}" presName="arrow1" presStyleLbl="fgShp" presStyleIdx="0" presStyleCnt="1"/>
      <dgm:spPr/>
    </dgm:pt>
    <dgm:pt modelId="{61D9200B-195D-4BAC-952D-FC141AA7F78F}" type="pres">
      <dgm:prSet presAssocID="{6CAAD430-3FA8-4D81-B99A-A23996706BB3}" presName="rectangle" presStyleLbl="revTx" presStyleIdx="0" presStyleCnt="1">
        <dgm:presLayoutVars>
          <dgm:bulletEnabled val="1"/>
        </dgm:presLayoutVars>
      </dgm:prSet>
      <dgm:spPr/>
    </dgm:pt>
    <dgm:pt modelId="{BF7E6AED-6FC5-4425-A290-9E4B7298F07F}" type="pres">
      <dgm:prSet presAssocID="{52F5217B-96AC-40D2-8840-F900FA586F9F}" presName="item1" presStyleLbl="node1" presStyleIdx="0" presStyleCnt="3">
        <dgm:presLayoutVars>
          <dgm:bulletEnabled val="1"/>
        </dgm:presLayoutVars>
      </dgm:prSet>
      <dgm:spPr/>
    </dgm:pt>
    <dgm:pt modelId="{D246E528-507F-4FF3-8A77-0679076721BF}" type="pres">
      <dgm:prSet presAssocID="{F2DE0921-6C03-4D3C-9965-5456DB56A871}" presName="item2" presStyleLbl="node1" presStyleIdx="1" presStyleCnt="3">
        <dgm:presLayoutVars>
          <dgm:bulletEnabled val="1"/>
        </dgm:presLayoutVars>
      </dgm:prSet>
      <dgm:spPr/>
    </dgm:pt>
    <dgm:pt modelId="{E3E931DD-E6F1-4EC6-BDD5-84CE280C6596}" type="pres">
      <dgm:prSet presAssocID="{BC7E90D8-CBCA-4054-9E46-A4F94AA9B1A9}" presName="item3" presStyleLbl="node1" presStyleIdx="2" presStyleCnt="3">
        <dgm:presLayoutVars>
          <dgm:bulletEnabled val="1"/>
        </dgm:presLayoutVars>
      </dgm:prSet>
      <dgm:spPr/>
    </dgm:pt>
    <dgm:pt modelId="{4DDFF13B-A0E3-4D55-8A12-88615B2090CC}" type="pres">
      <dgm:prSet presAssocID="{6CAAD430-3FA8-4D81-B99A-A23996706BB3}" presName="funnel" presStyleLbl="trAlignAcc1" presStyleIdx="0" presStyleCnt="1"/>
      <dgm:spPr/>
    </dgm:pt>
  </dgm:ptLst>
  <dgm:cxnLst>
    <dgm:cxn modelId="{EDEF8A68-C7B2-4873-B646-10B799D21980}" type="presOf" srcId="{52F5217B-96AC-40D2-8840-F900FA586F9F}" destId="{D246E528-507F-4FF3-8A77-0679076721BF}" srcOrd="0" destOrd="0" presId="urn:microsoft.com/office/officeart/2005/8/layout/funnel1"/>
    <dgm:cxn modelId="{CA44D955-A992-4084-9F97-A5A409A3A02E}" srcId="{6CAAD430-3FA8-4D81-B99A-A23996706BB3}" destId="{52F5217B-96AC-40D2-8840-F900FA586F9F}" srcOrd="1" destOrd="0" parTransId="{3E60EEB5-D43B-4295-BA0E-B9D51378845E}" sibTransId="{E8FC58BD-A93A-42ED-9360-21FE5D6B1B0C}"/>
    <dgm:cxn modelId="{96644A7F-4218-436C-8AEE-F0779852D60C}" type="presOf" srcId="{A1E0A40E-6610-4ADA-890D-176155806C86}" destId="{E3E931DD-E6F1-4EC6-BDD5-84CE280C6596}" srcOrd="0" destOrd="0" presId="urn:microsoft.com/office/officeart/2005/8/layout/funnel1"/>
    <dgm:cxn modelId="{6364C186-1B61-4AAF-8C16-FAF8A2262265}" type="presOf" srcId="{BC7E90D8-CBCA-4054-9E46-A4F94AA9B1A9}" destId="{61D9200B-195D-4BAC-952D-FC141AA7F78F}" srcOrd="0" destOrd="0" presId="urn:microsoft.com/office/officeart/2005/8/layout/funnel1"/>
    <dgm:cxn modelId="{5C5015A4-72F7-4CFD-8E0D-223E92AAA904}" srcId="{6CAAD430-3FA8-4D81-B99A-A23996706BB3}" destId="{BC7E90D8-CBCA-4054-9E46-A4F94AA9B1A9}" srcOrd="3" destOrd="0" parTransId="{F7E6F024-A36C-4B66-B651-861F00EAD77E}" sibTransId="{564A57FC-BD3F-4EF3-A695-6BDCB27490F5}"/>
    <dgm:cxn modelId="{487030D4-4C28-4FC1-87A0-9D2FFEE83751}" type="presOf" srcId="{F2DE0921-6C03-4D3C-9965-5456DB56A871}" destId="{BF7E6AED-6FC5-4425-A290-9E4B7298F07F}" srcOrd="0" destOrd="0" presId="urn:microsoft.com/office/officeart/2005/8/layout/funnel1"/>
    <dgm:cxn modelId="{1BCE87E9-6555-4252-9C4A-D4A76651A6C2}" srcId="{6CAAD430-3FA8-4D81-B99A-A23996706BB3}" destId="{F2DE0921-6C03-4D3C-9965-5456DB56A871}" srcOrd="2" destOrd="0" parTransId="{94B1043E-659A-4A7A-8756-0207F434F6BD}" sibTransId="{CFCD2508-53F5-4AC2-BA0C-E62DFD4B0AC1}"/>
    <dgm:cxn modelId="{499EA1EE-057B-4E26-92B9-8EDBDDDAF862}" type="presOf" srcId="{6CAAD430-3FA8-4D81-B99A-A23996706BB3}" destId="{0A751651-CE82-400A-8256-77A371A32FE6}" srcOrd="0" destOrd="0" presId="urn:microsoft.com/office/officeart/2005/8/layout/funnel1"/>
    <dgm:cxn modelId="{625C08F9-04C2-4A47-A6D4-A74C35932A15}" srcId="{6CAAD430-3FA8-4D81-B99A-A23996706BB3}" destId="{A1E0A40E-6610-4ADA-890D-176155806C86}" srcOrd="0" destOrd="0" parTransId="{3323A7A3-3683-44FA-8AD0-3C18E573F081}" sibTransId="{0381F3F6-91F8-45D5-A111-0D3D7F7D6900}"/>
    <dgm:cxn modelId="{CCD74004-79E3-442E-B67F-6DFEA8405E51}" type="presParOf" srcId="{0A751651-CE82-400A-8256-77A371A32FE6}" destId="{DBDFCED0-7AD3-47C5-AFA8-F7D098C41BF3}" srcOrd="0" destOrd="0" presId="urn:microsoft.com/office/officeart/2005/8/layout/funnel1"/>
    <dgm:cxn modelId="{CAD080A4-9C83-4AD8-A2F1-D0EA0744F34E}" type="presParOf" srcId="{0A751651-CE82-400A-8256-77A371A32FE6}" destId="{2F307DDD-0AAB-4D67-96BB-E425D1F1DFEA}" srcOrd="1" destOrd="0" presId="urn:microsoft.com/office/officeart/2005/8/layout/funnel1"/>
    <dgm:cxn modelId="{476BF9A8-1E7E-4E06-A7C1-893CF818D0CC}" type="presParOf" srcId="{0A751651-CE82-400A-8256-77A371A32FE6}" destId="{61D9200B-195D-4BAC-952D-FC141AA7F78F}" srcOrd="2" destOrd="0" presId="urn:microsoft.com/office/officeart/2005/8/layout/funnel1"/>
    <dgm:cxn modelId="{EC2ECF38-2B78-486C-BB06-58E57432D199}" type="presParOf" srcId="{0A751651-CE82-400A-8256-77A371A32FE6}" destId="{BF7E6AED-6FC5-4425-A290-9E4B7298F07F}" srcOrd="3" destOrd="0" presId="urn:microsoft.com/office/officeart/2005/8/layout/funnel1"/>
    <dgm:cxn modelId="{B49050AE-D0A3-4462-85F4-B203492F47C1}" type="presParOf" srcId="{0A751651-CE82-400A-8256-77A371A32FE6}" destId="{D246E528-507F-4FF3-8A77-0679076721BF}" srcOrd="4" destOrd="0" presId="urn:microsoft.com/office/officeart/2005/8/layout/funnel1"/>
    <dgm:cxn modelId="{DAC9B489-2CD4-48A8-B522-49A201B559BB}" type="presParOf" srcId="{0A751651-CE82-400A-8256-77A371A32FE6}" destId="{E3E931DD-E6F1-4EC6-BDD5-84CE280C6596}" srcOrd="5" destOrd="0" presId="urn:microsoft.com/office/officeart/2005/8/layout/funnel1"/>
    <dgm:cxn modelId="{AD4A014F-609E-4FD0-A6E2-6FEEDDFA6942}" type="presParOf" srcId="{0A751651-CE82-400A-8256-77A371A32FE6}" destId="{4DDFF13B-A0E3-4D55-8A12-88615B2090CC}"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5DFA7F-2A1E-421A-821F-ACA8F1E9B88F}">
      <dsp:nvSpPr>
        <dsp:cNvPr id="0" name=""/>
        <dsp:cNvSpPr/>
      </dsp:nvSpPr>
      <dsp:spPr>
        <a:xfrm>
          <a:off x="2366117" y="954382"/>
          <a:ext cx="2532293" cy="2532728"/>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Engineering Team Members</a:t>
          </a:r>
        </a:p>
      </dsp:txBody>
      <dsp:txXfrm>
        <a:off x="2736963" y="1325291"/>
        <a:ext cx="1790601" cy="1790910"/>
      </dsp:txXfrm>
    </dsp:sp>
    <dsp:sp modelId="{3C8F1AF9-C715-4E3B-AA5A-879BB48DB4B5}">
      <dsp:nvSpPr>
        <dsp:cNvPr id="0" name=""/>
        <dsp:cNvSpPr/>
      </dsp:nvSpPr>
      <dsp:spPr>
        <a:xfrm>
          <a:off x="3144765" y="3298831"/>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37F1AD-86AA-4BD9-B470-464494E17441}">
      <dsp:nvSpPr>
        <dsp:cNvPr id="0" name=""/>
        <dsp:cNvSpPr/>
      </dsp:nvSpPr>
      <dsp:spPr>
        <a:xfrm>
          <a:off x="5061516" y="1982228"/>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C8B001-2DC2-45C6-B5BD-9F1C34899D31}">
      <dsp:nvSpPr>
        <dsp:cNvPr id="0" name=""/>
        <dsp:cNvSpPr/>
      </dsp:nvSpPr>
      <dsp:spPr>
        <a:xfrm>
          <a:off x="4085999" y="3516077"/>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30C190-5AA7-46BC-BE45-BF9B41B6050F}">
      <dsp:nvSpPr>
        <dsp:cNvPr id="0" name=""/>
        <dsp:cNvSpPr/>
      </dsp:nvSpPr>
      <dsp:spPr>
        <a:xfrm>
          <a:off x="5410199" y="36576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611D7B-EC26-4A92-AACF-B46E081EBD4C}">
      <dsp:nvSpPr>
        <dsp:cNvPr id="0" name=""/>
        <dsp:cNvSpPr/>
      </dsp:nvSpPr>
      <dsp:spPr>
        <a:xfrm>
          <a:off x="2819399" y="762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A05147-63E5-4462-BA99-6511A8C7DECB}">
      <dsp:nvSpPr>
        <dsp:cNvPr id="0" name=""/>
        <dsp:cNvSpPr/>
      </dsp:nvSpPr>
      <dsp:spPr>
        <a:xfrm>
          <a:off x="1331893" y="1170585"/>
          <a:ext cx="1514720" cy="151149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Project Engineer (PE)</a:t>
          </a:r>
        </a:p>
      </dsp:txBody>
      <dsp:txXfrm>
        <a:off x="1553719" y="1391938"/>
        <a:ext cx="1071068" cy="1068788"/>
      </dsp:txXfrm>
    </dsp:sp>
    <dsp:sp modelId="{340B68A0-B3AF-42BE-9CC1-AD7EC8C039E2}">
      <dsp:nvSpPr>
        <dsp:cNvPr id="0" name=""/>
        <dsp:cNvSpPr/>
      </dsp:nvSpPr>
      <dsp:spPr>
        <a:xfrm>
          <a:off x="3526557" y="1248117"/>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64BE37-188A-4312-8E9E-22688AC14F7F}">
      <dsp:nvSpPr>
        <dsp:cNvPr id="0" name=""/>
        <dsp:cNvSpPr/>
      </dsp:nvSpPr>
      <dsp:spPr>
        <a:xfrm>
          <a:off x="1671619" y="2742590"/>
          <a:ext cx="509055" cy="50917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E7E219-8E08-48DC-812C-4BEE24C33058}">
      <dsp:nvSpPr>
        <dsp:cNvPr id="0" name=""/>
        <dsp:cNvSpPr/>
      </dsp:nvSpPr>
      <dsp:spPr>
        <a:xfrm>
          <a:off x="4946042" y="685798"/>
          <a:ext cx="1454759" cy="151251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Chief Engineer (CE)</a:t>
          </a:r>
        </a:p>
      </dsp:txBody>
      <dsp:txXfrm>
        <a:off x="5159087" y="907301"/>
        <a:ext cx="1028669" cy="1069508"/>
      </dsp:txXfrm>
    </dsp:sp>
    <dsp:sp modelId="{6BC9E617-9B8A-4169-AE14-8941CF834CCE}">
      <dsp:nvSpPr>
        <dsp:cNvPr id="0" name=""/>
        <dsp:cNvSpPr/>
      </dsp:nvSpPr>
      <dsp:spPr>
        <a:xfrm>
          <a:off x="4724400" y="2590799"/>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D06CB3-486C-445B-9277-1D62A43BC4B1}">
      <dsp:nvSpPr>
        <dsp:cNvPr id="0" name=""/>
        <dsp:cNvSpPr/>
      </dsp:nvSpPr>
      <dsp:spPr>
        <a:xfrm>
          <a:off x="1477866" y="334861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85B42A-3AD6-48D3-A6FE-62F9C8CFF477}">
      <dsp:nvSpPr>
        <dsp:cNvPr id="0" name=""/>
        <dsp:cNvSpPr/>
      </dsp:nvSpPr>
      <dsp:spPr>
        <a:xfrm>
          <a:off x="4577567" y="338552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F9A8FC-07DE-4BF0-8A06-8F5C3FE32C41}">
      <dsp:nvSpPr>
        <dsp:cNvPr id="0" name=""/>
        <dsp:cNvSpPr/>
      </dsp:nvSpPr>
      <dsp:spPr>
        <a:xfrm>
          <a:off x="5417383" y="2784822"/>
          <a:ext cx="1480323" cy="87277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Purchasing</a:t>
          </a:r>
          <a:endParaRPr lang="en-US" sz="1100" kern="1200" dirty="0"/>
        </a:p>
      </dsp:txBody>
      <dsp:txXfrm>
        <a:off x="5634171" y="2912637"/>
        <a:ext cx="1046747" cy="617148"/>
      </dsp:txXfrm>
    </dsp:sp>
    <dsp:sp modelId="{1C75DBC3-1D06-46DB-BF62-8850C683673B}">
      <dsp:nvSpPr>
        <dsp:cNvPr id="0" name=""/>
        <dsp:cNvSpPr/>
      </dsp:nvSpPr>
      <dsp:spPr>
        <a:xfrm>
          <a:off x="5352405" y="267062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0C378E-6331-446E-BD84-92C4F1380207}">
      <dsp:nvSpPr>
        <dsp:cNvPr id="0" name=""/>
        <dsp:cNvSpPr/>
      </dsp:nvSpPr>
      <dsp:spPr>
        <a:xfrm>
          <a:off x="2438402" y="3587588"/>
          <a:ext cx="1528042" cy="102965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Fabrication Support</a:t>
          </a:r>
        </a:p>
      </dsp:txBody>
      <dsp:txXfrm>
        <a:off x="2662179" y="3738378"/>
        <a:ext cx="1080488" cy="728076"/>
      </dsp:txXfrm>
    </dsp:sp>
    <dsp:sp modelId="{4E7DC993-CDDA-4900-90DA-66995C4B1E8D}">
      <dsp:nvSpPr>
        <dsp:cNvPr id="0" name=""/>
        <dsp:cNvSpPr/>
      </dsp:nvSpPr>
      <dsp:spPr>
        <a:xfrm>
          <a:off x="3607071" y="3552738"/>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6576AC-19E0-4074-A0EA-251242FE1EB1}">
      <dsp:nvSpPr>
        <dsp:cNvPr id="0" name=""/>
        <dsp:cNvSpPr/>
      </dsp:nvSpPr>
      <dsp:spPr>
        <a:xfrm>
          <a:off x="3468706" y="-91281"/>
          <a:ext cx="1430936" cy="139478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Client</a:t>
          </a:r>
          <a:endParaRPr lang="en-US" sz="1100" kern="1200" dirty="0"/>
        </a:p>
      </dsp:txBody>
      <dsp:txXfrm>
        <a:off x="3678262" y="112980"/>
        <a:ext cx="1011824" cy="986261"/>
      </dsp:txXfrm>
    </dsp:sp>
    <dsp:sp modelId="{50F6F357-755D-48CA-B498-97FA75FE6693}">
      <dsp:nvSpPr>
        <dsp:cNvPr id="0" name=""/>
        <dsp:cNvSpPr/>
      </dsp:nvSpPr>
      <dsp:spPr>
        <a:xfrm>
          <a:off x="2514600" y="7620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444035-FE3A-4C89-98B3-26FAFE157872}">
      <dsp:nvSpPr>
        <dsp:cNvPr id="0" name=""/>
        <dsp:cNvSpPr/>
      </dsp:nvSpPr>
      <dsp:spPr>
        <a:xfrm>
          <a:off x="4776860" y="344735"/>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A4EC49-83E3-4233-809A-6071BBAAF64F}">
      <dsp:nvSpPr>
        <dsp:cNvPr id="0" name=""/>
        <dsp:cNvSpPr/>
      </dsp:nvSpPr>
      <dsp:spPr>
        <a:xfrm>
          <a:off x="0" y="0"/>
          <a:ext cx="4995623" cy="82950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C15298-9C79-48D9-976B-A0D991C06145}">
      <dsp:nvSpPr>
        <dsp:cNvPr id="0" name=""/>
        <dsp:cNvSpPr/>
      </dsp:nvSpPr>
      <dsp:spPr>
        <a:xfrm>
          <a:off x="250926" y="188588"/>
          <a:ext cx="456675" cy="456229"/>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141177-B6B0-46F2-B68C-225882E6FC55}">
      <dsp:nvSpPr>
        <dsp:cNvPr id="0" name=""/>
        <dsp:cNvSpPr/>
      </dsp:nvSpPr>
      <dsp:spPr>
        <a:xfrm>
          <a:off x="958527" y="1949"/>
          <a:ext cx="3789947" cy="8303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875" tIns="87875" rIns="87875" bIns="87875" numCol="1" spcCol="1270" anchor="ctr" anchorCtr="0">
          <a:noAutofit/>
        </a:bodyPr>
        <a:lstStyle/>
        <a:p>
          <a:pPr marL="0" lvl="0" indent="0" algn="l" defTabSz="622300">
            <a:lnSpc>
              <a:spcPct val="100000"/>
            </a:lnSpc>
            <a:spcBef>
              <a:spcPct val="0"/>
            </a:spcBef>
            <a:spcAft>
              <a:spcPct val="35000"/>
            </a:spcAft>
            <a:buNone/>
          </a:pPr>
          <a:r>
            <a:rPr lang="en-US" sz="1400" b="0" kern="1200" dirty="0"/>
            <a:t>Work in teams on a one-semester project related to the design of a complex engineering system.</a:t>
          </a:r>
        </a:p>
      </dsp:txBody>
      <dsp:txXfrm>
        <a:off x="958527" y="1949"/>
        <a:ext cx="3789947" cy="830318"/>
      </dsp:txXfrm>
    </dsp:sp>
    <dsp:sp modelId="{75040839-A13D-498C-813C-C0168FF5A893}">
      <dsp:nvSpPr>
        <dsp:cNvPr id="0" name=""/>
        <dsp:cNvSpPr/>
      </dsp:nvSpPr>
      <dsp:spPr>
        <a:xfrm>
          <a:off x="0" y="1022054"/>
          <a:ext cx="4995623" cy="82950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CF41B6-BDA0-4676-B240-46AB80E013CE}">
      <dsp:nvSpPr>
        <dsp:cNvPr id="0" name=""/>
        <dsp:cNvSpPr/>
      </dsp:nvSpPr>
      <dsp:spPr>
        <a:xfrm>
          <a:off x="250926" y="1208694"/>
          <a:ext cx="456675" cy="456229"/>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97F02F-B2C6-4900-BA46-68CD1451B4FB}">
      <dsp:nvSpPr>
        <dsp:cNvPr id="0" name=""/>
        <dsp:cNvSpPr/>
      </dsp:nvSpPr>
      <dsp:spPr>
        <a:xfrm>
          <a:off x="958527" y="1022054"/>
          <a:ext cx="3789947" cy="8303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875" tIns="87875" rIns="87875" bIns="87875" numCol="1" spcCol="1270" anchor="ctr" anchorCtr="0">
          <a:noAutofit/>
        </a:bodyPr>
        <a:lstStyle/>
        <a:p>
          <a:pPr marL="0" lvl="0" indent="0" algn="l" defTabSz="622300">
            <a:lnSpc>
              <a:spcPct val="100000"/>
            </a:lnSpc>
            <a:spcBef>
              <a:spcPct val="0"/>
            </a:spcBef>
            <a:spcAft>
              <a:spcPct val="35000"/>
            </a:spcAft>
            <a:buNone/>
          </a:pPr>
          <a:r>
            <a:rPr lang="en-US" sz="1400" b="0" kern="1200" dirty="0"/>
            <a:t>Each student will be responsible for identifying and accomplishing specific work within the project.</a:t>
          </a:r>
        </a:p>
      </dsp:txBody>
      <dsp:txXfrm>
        <a:off x="958527" y="1022054"/>
        <a:ext cx="3789947" cy="830318"/>
      </dsp:txXfrm>
    </dsp:sp>
    <dsp:sp modelId="{E0FC1C27-66E7-4622-9100-EA7E9F1B4C73}">
      <dsp:nvSpPr>
        <dsp:cNvPr id="0" name=""/>
        <dsp:cNvSpPr/>
      </dsp:nvSpPr>
      <dsp:spPr>
        <a:xfrm>
          <a:off x="0" y="2042160"/>
          <a:ext cx="4995623" cy="82950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736265-56F2-4776-A4BE-47AB1708AFFC}">
      <dsp:nvSpPr>
        <dsp:cNvPr id="0" name=""/>
        <dsp:cNvSpPr/>
      </dsp:nvSpPr>
      <dsp:spPr>
        <a:xfrm>
          <a:off x="250926" y="2228799"/>
          <a:ext cx="456675" cy="456229"/>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326D2F-7338-4B71-8A2D-B3CA01736C31}">
      <dsp:nvSpPr>
        <dsp:cNvPr id="0" name=""/>
        <dsp:cNvSpPr/>
      </dsp:nvSpPr>
      <dsp:spPr>
        <a:xfrm>
          <a:off x="958527" y="2042160"/>
          <a:ext cx="3789947" cy="8303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875" tIns="87875" rIns="87875" bIns="87875" numCol="1" spcCol="1270" anchor="ctr" anchorCtr="0">
          <a:noAutofit/>
        </a:bodyPr>
        <a:lstStyle/>
        <a:p>
          <a:pPr marL="0" lvl="0" indent="0" algn="l" defTabSz="622300">
            <a:lnSpc>
              <a:spcPct val="100000"/>
            </a:lnSpc>
            <a:spcBef>
              <a:spcPct val="0"/>
            </a:spcBef>
            <a:spcAft>
              <a:spcPct val="35000"/>
            </a:spcAft>
            <a:buNone/>
          </a:pPr>
          <a:r>
            <a:rPr lang="en-US" sz="1400" b="0" kern="1200" dirty="0"/>
            <a:t>Apply the Design Process (taught in IED) to scope the project and design, build, test, and deliver your proposed design solutions </a:t>
          </a:r>
        </a:p>
      </dsp:txBody>
      <dsp:txXfrm>
        <a:off x="958527" y="2042160"/>
        <a:ext cx="3789947" cy="830318"/>
      </dsp:txXfrm>
    </dsp:sp>
    <dsp:sp modelId="{BC7DB535-2CBE-4E2D-89A5-EAFEEC2B8A85}">
      <dsp:nvSpPr>
        <dsp:cNvPr id="0" name=""/>
        <dsp:cNvSpPr/>
      </dsp:nvSpPr>
      <dsp:spPr>
        <a:xfrm>
          <a:off x="0" y="3062266"/>
          <a:ext cx="4995623" cy="82950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5C27E1-23D6-4CB7-B60B-C5C197914D4A}">
      <dsp:nvSpPr>
        <dsp:cNvPr id="0" name=""/>
        <dsp:cNvSpPr/>
      </dsp:nvSpPr>
      <dsp:spPr>
        <a:xfrm>
          <a:off x="250926" y="3248905"/>
          <a:ext cx="456675" cy="456229"/>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092C50-F1EB-4449-A4BE-E6F22BE45468}">
      <dsp:nvSpPr>
        <dsp:cNvPr id="0" name=""/>
        <dsp:cNvSpPr/>
      </dsp:nvSpPr>
      <dsp:spPr>
        <a:xfrm>
          <a:off x="958527" y="3062266"/>
          <a:ext cx="3789947" cy="8303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875" tIns="87875" rIns="87875" bIns="87875" numCol="1" spcCol="1270" anchor="ctr" anchorCtr="0">
          <a:noAutofit/>
        </a:bodyPr>
        <a:lstStyle/>
        <a:p>
          <a:pPr marL="0" lvl="0" indent="0" algn="l" defTabSz="622300">
            <a:lnSpc>
              <a:spcPct val="100000"/>
            </a:lnSpc>
            <a:spcBef>
              <a:spcPct val="0"/>
            </a:spcBef>
            <a:spcAft>
              <a:spcPct val="35000"/>
            </a:spcAft>
            <a:buNone/>
          </a:pPr>
          <a:r>
            <a:rPr lang="en-US" sz="1400" b="0" kern="1200" dirty="0"/>
            <a:t>Assessed on your contribution to the project on technical work, communication skills, project management  documentation, and teamwork.</a:t>
          </a:r>
        </a:p>
      </dsp:txBody>
      <dsp:txXfrm>
        <a:off x="958527" y="3062266"/>
        <a:ext cx="3789947" cy="8303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7CF970-27B2-4201-98EE-0159A1C29759}">
      <dsp:nvSpPr>
        <dsp:cNvPr id="0" name=""/>
        <dsp:cNvSpPr/>
      </dsp:nvSpPr>
      <dsp:spPr>
        <a:xfrm>
          <a:off x="693" y="172"/>
          <a:ext cx="7885313" cy="1528173"/>
        </a:xfrm>
        <a:prstGeom prst="roundRect">
          <a:avLst>
            <a:gd name="adj" fmla="val 10000"/>
          </a:avLst>
        </a:prstGeom>
        <a:solidFill>
          <a:schemeClr val="accent6">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Technical Work</a:t>
          </a:r>
        </a:p>
      </dsp:txBody>
      <dsp:txXfrm>
        <a:off x="45452" y="44931"/>
        <a:ext cx="7795795" cy="1438655"/>
      </dsp:txXfrm>
    </dsp:sp>
    <dsp:sp modelId="{923D7230-7398-4B88-91F3-6CA002F9CF8C}">
      <dsp:nvSpPr>
        <dsp:cNvPr id="0" name=""/>
        <dsp:cNvSpPr/>
      </dsp:nvSpPr>
      <dsp:spPr>
        <a:xfrm>
          <a:off x="693" y="1735157"/>
          <a:ext cx="2341403" cy="1528173"/>
        </a:xfrm>
        <a:prstGeom prst="roundRect">
          <a:avLst>
            <a:gd name="adj" fmla="val 10000"/>
          </a:avLst>
        </a:prstGeom>
        <a:solidFill>
          <a:schemeClr val="accent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Client Meetings</a:t>
          </a:r>
        </a:p>
      </dsp:txBody>
      <dsp:txXfrm>
        <a:off x="45452" y="1779916"/>
        <a:ext cx="2251885" cy="1438655"/>
      </dsp:txXfrm>
    </dsp:sp>
    <dsp:sp modelId="{988FBE53-9BA5-4996-86A7-00C235CB0C66}">
      <dsp:nvSpPr>
        <dsp:cNvPr id="0" name=""/>
        <dsp:cNvSpPr/>
      </dsp:nvSpPr>
      <dsp:spPr>
        <a:xfrm>
          <a:off x="2596350" y="1735157"/>
          <a:ext cx="2620719" cy="1528173"/>
        </a:xfrm>
        <a:prstGeom prst="roundRect">
          <a:avLst>
            <a:gd name="adj" fmla="val 10000"/>
          </a:avLst>
        </a:prstGeom>
        <a:solidFill>
          <a:schemeClr val="accent4">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Project Reviews</a:t>
          </a:r>
        </a:p>
      </dsp:txBody>
      <dsp:txXfrm>
        <a:off x="2641109" y="1779916"/>
        <a:ext cx="2531201" cy="1438655"/>
      </dsp:txXfrm>
    </dsp:sp>
    <dsp:sp modelId="{E23E5861-D3EC-45F8-9E1D-4258EBB9B468}">
      <dsp:nvSpPr>
        <dsp:cNvPr id="0" name=""/>
        <dsp:cNvSpPr/>
      </dsp:nvSpPr>
      <dsp:spPr>
        <a:xfrm>
          <a:off x="5471323" y="1735157"/>
          <a:ext cx="2414683" cy="1528173"/>
        </a:xfrm>
        <a:prstGeom prst="roundRect">
          <a:avLst>
            <a:gd name="adj" fmla="val 10000"/>
          </a:avLst>
        </a:prstGeom>
        <a:solidFill>
          <a:schemeClr val="accent5">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Design Documentation</a:t>
          </a:r>
        </a:p>
      </dsp:txBody>
      <dsp:txXfrm>
        <a:off x="5516082" y="1779916"/>
        <a:ext cx="2325165" cy="143865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59413-EE03-4288-A7AD-92BE3C413E9F}">
      <dsp:nvSpPr>
        <dsp:cNvPr id="0" name=""/>
        <dsp:cNvSpPr/>
      </dsp:nvSpPr>
      <dsp:spPr>
        <a:xfrm>
          <a:off x="0" y="49716"/>
          <a:ext cx="4953000"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Instructions</a:t>
          </a:r>
        </a:p>
      </dsp:txBody>
      <dsp:txXfrm>
        <a:off x="25759" y="75475"/>
        <a:ext cx="4901482" cy="476152"/>
      </dsp:txXfrm>
    </dsp:sp>
    <dsp:sp modelId="{2A3C7B4B-C976-4ED7-B317-5F1DD1C5E013}">
      <dsp:nvSpPr>
        <dsp:cNvPr id="0" name=""/>
        <dsp:cNvSpPr/>
      </dsp:nvSpPr>
      <dsp:spPr>
        <a:xfrm>
          <a:off x="0" y="577386"/>
          <a:ext cx="4953000"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25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a:t>Each team design a name for Kahoot login</a:t>
          </a:r>
        </a:p>
        <a:p>
          <a:pPr marL="171450" lvl="1" indent="-171450" algn="l" defTabSz="755650">
            <a:lnSpc>
              <a:spcPct val="90000"/>
            </a:lnSpc>
            <a:spcBef>
              <a:spcPct val="0"/>
            </a:spcBef>
            <a:spcAft>
              <a:spcPct val="20000"/>
            </a:spcAft>
            <a:buChar char="•"/>
          </a:pPr>
          <a:r>
            <a:rPr lang="en-US" sz="1700" kern="1200"/>
            <a:t>One member in each team login to Kahoot using the given GAME PIN</a:t>
          </a:r>
        </a:p>
        <a:p>
          <a:pPr marL="171450" lvl="1" indent="-171450" algn="l" defTabSz="755650">
            <a:lnSpc>
              <a:spcPct val="90000"/>
            </a:lnSpc>
            <a:spcBef>
              <a:spcPct val="0"/>
            </a:spcBef>
            <a:spcAft>
              <a:spcPct val="20000"/>
            </a:spcAft>
            <a:buChar char="•"/>
          </a:pPr>
          <a:r>
            <a:rPr lang="en-US" sz="1700" kern="1200"/>
            <a:t>For every question, the team discuss among themselves and give the correct answer</a:t>
          </a:r>
        </a:p>
        <a:p>
          <a:pPr marL="171450" lvl="1" indent="-171450" algn="l" defTabSz="755650">
            <a:lnSpc>
              <a:spcPct val="90000"/>
            </a:lnSpc>
            <a:spcBef>
              <a:spcPct val="0"/>
            </a:spcBef>
            <a:spcAft>
              <a:spcPct val="20000"/>
            </a:spcAft>
            <a:buChar char="•"/>
          </a:pPr>
          <a:r>
            <a:rPr lang="en-US" sz="1700" kern="1200"/>
            <a:t>Students get one minute to answer each question</a:t>
          </a:r>
        </a:p>
        <a:p>
          <a:pPr marL="171450" lvl="1" indent="-171450" algn="l" defTabSz="755650">
            <a:lnSpc>
              <a:spcPct val="90000"/>
            </a:lnSpc>
            <a:spcBef>
              <a:spcPct val="0"/>
            </a:spcBef>
            <a:spcAft>
              <a:spcPct val="20000"/>
            </a:spcAft>
            <a:buChar char="•"/>
          </a:pPr>
          <a:r>
            <a:rPr lang="en-US" sz="1700" kern="1200"/>
            <a:t>There are 4 questions</a:t>
          </a:r>
        </a:p>
      </dsp:txBody>
      <dsp:txXfrm>
        <a:off x="0" y="577386"/>
        <a:ext cx="4953000" cy="19582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B411F3-839D-44DB-AA38-4E2B3283A89F}">
      <dsp:nvSpPr>
        <dsp:cNvPr id="0" name=""/>
        <dsp:cNvSpPr/>
      </dsp:nvSpPr>
      <dsp:spPr>
        <a:xfrm>
          <a:off x="535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Spin the Wheel</a:t>
          </a:r>
        </a:p>
      </dsp:txBody>
      <dsp:txXfrm>
        <a:off x="33498" y="1579625"/>
        <a:ext cx="1545053" cy="904519"/>
      </dsp:txXfrm>
    </dsp:sp>
    <dsp:sp modelId="{47EAB957-349E-4680-811A-5B7F01687F48}">
      <dsp:nvSpPr>
        <dsp:cNvPr id="0" name=""/>
        <dsp:cNvSpPr/>
      </dsp:nvSpPr>
      <dsp:spPr>
        <a:xfrm>
          <a:off x="176682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1766826" y="1912745"/>
        <a:ext cx="237638" cy="238279"/>
      </dsp:txXfrm>
    </dsp:sp>
    <dsp:sp modelId="{A10A8B12-A092-4BD2-98CA-078FC613DA30}">
      <dsp:nvSpPr>
        <dsp:cNvPr id="0" name=""/>
        <dsp:cNvSpPr/>
      </dsp:nvSpPr>
      <dsp:spPr>
        <a:xfrm>
          <a:off x="224722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Use the Topic</a:t>
          </a:r>
        </a:p>
      </dsp:txBody>
      <dsp:txXfrm>
        <a:off x="2275368" y="1579625"/>
        <a:ext cx="1545053" cy="904519"/>
      </dsp:txXfrm>
    </dsp:sp>
    <dsp:sp modelId="{8BC6C8CB-402A-48A5-BBBB-B5590472DF0B}">
      <dsp:nvSpPr>
        <dsp:cNvPr id="0" name=""/>
        <dsp:cNvSpPr/>
      </dsp:nvSpPr>
      <dsp:spPr>
        <a:xfrm>
          <a:off x="400869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4008696" y="1912745"/>
        <a:ext cx="237638" cy="238279"/>
      </dsp:txXfrm>
    </dsp:sp>
    <dsp:sp modelId="{78268D54-B79A-430C-9BE0-B1E65902747F}">
      <dsp:nvSpPr>
        <dsp:cNvPr id="0" name=""/>
        <dsp:cNvSpPr/>
      </dsp:nvSpPr>
      <dsp:spPr>
        <a:xfrm>
          <a:off x="4489096"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Write One Related Need on a Post-It</a:t>
          </a:r>
        </a:p>
      </dsp:txBody>
      <dsp:txXfrm>
        <a:off x="4517237" y="1579625"/>
        <a:ext cx="1545053" cy="90451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59413-EE03-4288-A7AD-92BE3C413E9F}">
      <dsp:nvSpPr>
        <dsp:cNvPr id="0" name=""/>
        <dsp:cNvSpPr/>
      </dsp:nvSpPr>
      <dsp:spPr>
        <a:xfrm>
          <a:off x="0" y="49716"/>
          <a:ext cx="4953000" cy="5276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Instructions</a:t>
          </a:r>
        </a:p>
      </dsp:txBody>
      <dsp:txXfrm>
        <a:off x="25759" y="75475"/>
        <a:ext cx="4901482" cy="476152"/>
      </dsp:txXfrm>
    </dsp:sp>
    <dsp:sp modelId="{2A3C7B4B-C976-4ED7-B317-5F1DD1C5E013}">
      <dsp:nvSpPr>
        <dsp:cNvPr id="0" name=""/>
        <dsp:cNvSpPr/>
      </dsp:nvSpPr>
      <dsp:spPr>
        <a:xfrm>
          <a:off x="0" y="577386"/>
          <a:ext cx="4953000"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25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a:t>Each team design a name for Kahoot login</a:t>
          </a:r>
        </a:p>
        <a:p>
          <a:pPr marL="171450" lvl="1" indent="-171450" algn="l" defTabSz="755650">
            <a:lnSpc>
              <a:spcPct val="90000"/>
            </a:lnSpc>
            <a:spcBef>
              <a:spcPct val="0"/>
            </a:spcBef>
            <a:spcAft>
              <a:spcPct val="20000"/>
            </a:spcAft>
            <a:buChar char="•"/>
          </a:pPr>
          <a:r>
            <a:rPr lang="en-US" sz="1700" kern="1200"/>
            <a:t>One member in each team login to Kahoot using the given GAME PIN</a:t>
          </a:r>
        </a:p>
        <a:p>
          <a:pPr marL="171450" lvl="1" indent="-171450" algn="l" defTabSz="755650">
            <a:lnSpc>
              <a:spcPct val="90000"/>
            </a:lnSpc>
            <a:spcBef>
              <a:spcPct val="0"/>
            </a:spcBef>
            <a:spcAft>
              <a:spcPct val="20000"/>
            </a:spcAft>
            <a:buChar char="•"/>
          </a:pPr>
          <a:r>
            <a:rPr lang="en-US" sz="1700" kern="1200"/>
            <a:t>For every question, the team discuss among themselves and give the correct answer</a:t>
          </a:r>
        </a:p>
        <a:p>
          <a:pPr marL="171450" lvl="1" indent="-171450" algn="l" defTabSz="755650">
            <a:lnSpc>
              <a:spcPct val="90000"/>
            </a:lnSpc>
            <a:spcBef>
              <a:spcPct val="0"/>
            </a:spcBef>
            <a:spcAft>
              <a:spcPct val="20000"/>
            </a:spcAft>
            <a:buChar char="•"/>
          </a:pPr>
          <a:r>
            <a:rPr lang="en-US" sz="1700" kern="1200"/>
            <a:t>Students get one minute to answer each question</a:t>
          </a:r>
        </a:p>
        <a:p>
          <a:pPr marL="171450" lvl="1" indent="-171450" algn="l" defTabSz="755650">
            <a:lnSpc>
              <a:spcPct val="90000"/>
            </a:lnSpc>
            <a:spcBef>
              <a:spcPct val="0"/>
            </a:spcBef>
            <a:spcAft>
              <a:spcPct val="20000"/>
            </a:spcAft>
            <a:buChar char="•"/>
          </a:pPr>
          <a:r>
            <a:rPr lang="en-US" sz="1700" kern="1200"/>
            <a:t>There are 4 questions</a:t>
          </a:r>
        </a:p>
      </dsp:txBody>
      <dsp:txXfrm>
        <a:off x="0" y="577386"/>
        <a:ext cx="4953000" cy="195822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59413-EE03-4288-A7AD-92BE3C413E9F}">
      <dsp:nvSpPr>
        <dsp:cNvPr id="0" name=""/>
        <dsp:cNvSpPr/>
      </dsp:nvSpPr>
      <dsp:spPr>
        <a:xfrm>
          <a:off x="0" y="49716"/>
          <a:ext cx="4953000"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Instructions</a:t>
          </a:r>
        </a:p>
      </dsp:txBody>
      <dsp:txXfrm>
        <a:off x="25759" y="75475"/>
        <a:ext cx="4901482" cy="476152"/>
      </dsp:txXfrm>
    </dsp:sp>
    <dsp:sp modelId="{2A3C7B4B-C976-4ED7-B317-5F1DD1C5E013}">
      <dsp:nvSpPr>
        <dsp:cNvPr id="0" name=""/>
        <dsp:cNvSpPr/>
      </dsp:nvSpPr>
      <dsp:spPr>
        <a:xfrm>
          <a:off x="0" y="577386"/>
          <a:ext cx="4953000"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25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a:t>Each team design a name for Kahoot login</a:t>
          </a:r>
        </a:p>
        <a:p>
          <a:pPr marL="171450" lvl="1" indent="-171450" algn="l" defTabSz="755650">
            <a:lnSpc>
              <a:spcPct val="90000"/>
            </a:lnSpc>
            <a:spcBef>
              <a:spcPct val="0"/>
            </a:spcBef>
            <a:spcAft>
              <a:spcPct val="20000"/>
            </a:spcAft>
            <a:buChar char="•"/>
          </a:pPr>
          <a:r>
            <a:rPr lang="en-US" sz="1700" kern="1200"/>
            <a:t>One member in each team login to Kahoot using the given GAME PIN</a:t>
          </a:r>
        </a:p>
        <a:p>
          <a:pPr marL="171450" lvl="1" indent="-171450" algn="l" defTabSz="755650">
            <a:lnSpc>
              <a:spcPct val="90000"/>
            </a:lnSpc>
            <a:spcBef>
              <a:spcPct val="0"/>
            </a:spcBef>
            <a:spcAft>
              <a:spcPct val="20000"/>
            </a:spcAft>
            <a:buChar char="•"/>
          </a:pPr>
          <a:r>
            <a:rPr lang="en-US" sz="1700" kern="1200"/>
            <a:t>For every question, the team discuss among themselves and give the correct answer</a:t>
          </a:r>
        </a:p>
        <a:p>
          <a:pPr marL="171450" lvl="1" indent="-171450" algn="l" defTabSz="755650">
            <a:lnSpc>
              <a:spcPct val="90000"/>
            </a:lnSpc>
            <a:spcBef>
              <a:spcPct val="0"/>
            </a:spcBef>
            <a:spcAft>
              <a:spcPct val="20000"/>
            </a:spcAft>
            <a:buChar char="•"/>
          </a:pPr>
          <a:r>
            <a:rPr lang="en-US" sz="1700" kern="1200"/>
            <a:t>Students get one minute to answer each question</a:t>
          </a:r>
        </a:p>
        <a:p>
          <a:pPr marL="171450" lvl="1" indent="-171450" algn="l" defTabSz="755650">
            <a:lnSpc>
              <a:spcPct val="90000"/>
            </a:lnSpc>
            <a:spcBef>
              <a:spcPct val="0"/>
            </a:spcBef>
            <a:spcAft>
              <a:spcPct val="20000"/>
            </a:spcAft>
            <a:buChar char="•"/>
          </a:pPr>
          <a:r>
            <a:rPr lang="en-US" sz="1700" kern="1200"/>
            <a:t>There are 4 questions</a:t>
          </a:r>
        </a:p>
      </dsp:txBody>
      <dsp:txXfrm>
        <a:off x="0" y="577386"/>
        <a:ext cx="4953000" cy="195822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DFCED0-7AD3-47C5-AFA8-F7D098C41BF3}">
      <dsp:nvSpPr>
        <dsp:cNvPr id="0" name=""/>
        <dsp:cNvSpPr/>
      </dsp:nvSpPr>
      <dsp:spPr>
        <a:xfrm>
          <a:off x="1287692" y="299148"/>
          <a:ext cx="4705731" cy="1634238"/>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307DDD-0AAB-4D67-96BB-E425D1F1DFEA}">
      <dsp:nvSpPr>
        <dsp:cNvPr id="0" name=""/>
        <dsp:cNvSpPr/>
      </dsp:nvSpPr>
      <dsp:spPr>
        <a:xfrm>
          <a:off x="3191872" y="4300844"/>
          <a:ext cx="911963" cy="583656"/>
        </a:xfrm>
        <a:prstGeom prst="down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D9200B-195D-4BAC-952D-FC141AA7F78F}">
      <dsp:nvSpPr>
        <dsp:cNvPr id="0" name=""/>
        <dsp:cNvSpPr/>
      </dsp:nvSpPr>
      <dsp:spPr>
        <a:xfrm>
          <a:off x="1459141" y="4767769"/>
          <a:ext cx="4377424" cy="1094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696" tIns="234696" rIns="234696" bIns="234696" numCol="1" spcCol="1270" anchor="ctr" anchorCtr="0">
          <a:noAutofit/>
        </a:bodyPr>
        <a:lstStyle/>
        <a:p>
          <a:pPr marL="0" lvl="0" indent="0" algn="ctr" defTabSz="1466850">
            <a:lnSpc>
              <a:spcPct val="90000"/>
            </a:lnSpc>
            <a:spcBef>
              <a:spcPct val="0"/>
            </a:spcBef>
            <a:spcAft>
              <a:spcPct val="35000"/>
            </a:spcAft>
            <a:buNone/>
          </a:pPr>
          <a:r>
            <a:rPr lang="en-US" sz="3300" kern="1200" dirty="0"/>
            <a:t>Proposed Deliverables</a:t>
          </a:r>
        </a:p>
      </dsp:txBody>
      <dsp:txXfrm>
        <a:off x="1459141" y="4767769"/>
        <a:ext cx="4377424" cy="1094356"/>
      </dsp:txXfrm>
    </dsp:sp>
    <dsp:sp modelId="{BF7E6AED-6FC5-4425-A290-9E4B7298F07F}">
      <dsp:nvSpPr>
        <dsp:cNvPr id="0" name=""/>
        <dsp:cNvSpPr/>
      </dsp:nvSpPr>
      <dsp:spPr>
        <a:xfrm>
          <a:off x="2998535" y="2059602"/>
          <a:ext cx="1641534" cy="1641534"/>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a:t>Selected Concepts </a:t>
          </a:r>
          <a:endParaRPr lang="en-US" sz="1500" kern="1200" dirty="0"/>
        </a:p>
      </dsp:txBody>
      <dsp:txXfrm>
        <a:off x="3238932" y="2299999"/>
        <a:ext cx="1160740" cy="1160740"/>
      </dsp:txXfrm>
    </dsp:sp>
    <dsp:sp modelId="{D246E528-507F-4FF3-8A77-0679076721BF}">
      <dsp:nvSpPr>
        <dsp:cNvPr id="0" name=""/>
        <dsp:cNvSpPr/>
      </dsp:nvSpPr>
      <dsp:spPr>
        <a:xfrm>
          <a:off x="1823927" y="828087"/>
          <a:ext cx="1641534" cy="1641534"/>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Client Meeting #1 Objectives </a:t>
          </a:r>
        </a:p>
      </dsp:txBody>
      <dsp:txXfrm>
        <a:off x="2064324" y="1068484"/>
        <a:ext cx="1160740" cy="1160740"/>
      </dsp:txXfrm>
    </dsp:sp>
    <dsp:sp modelId="{E3E931DD-E6F1-4EC6-BDD5-84CE280C6596}">
      <dsp:nvSpPr>
        <dsp:cNvPr id="0" name=""/>
        <dsp:cNvSpPr/>
      </dsp:nvSpPr>
      <dsp:spPr>
        <a:xfrm>
          <a:off x="3501939" y="431200"/>
          <a:ext cx="1641534" cy="1641534"/>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Needs &amp; Requirements</a:t>
          </a:r>
        </a:p>
      </dsp:txBody>
      <dsp:txXfrm>
        <a:off x="3742336" y="671597"/>
        <a:ext cx="1160740" cy="1160740"/>
      </dsp:txXfrm>
    </dsp:sp>
    <dsp:sp modelId="{4DDFF13B-A0E3-4D55-8A12-88615B2090CC}">
      <dsp:nvSpPr>
        <dsp:cNvPr id="0" name=""/>
        <dsp:cNvSpPr/>
      </dsp:nvSpPr>
      <dsp:spPr>
        <a:xfrm>
          <a:off x="1094356" y="98516"/>
          <a:ext cx="5106995" cy="4085596"/>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43" tIns="46572" rIns="93143" bIns="46572" rtlCol="0"/>
          <a:lstStyle>
            <a:lvl1pPr algn="l">
              <a:defRPr sz="1200"/>
            </a:lvl1pPr>
          </a:lstStyle>
          <a:p>
            <a:endParaRPr lang="en-US" dirty="0"/>
          </a:p>
        </p:txBody>
      </p:sp>
      <p:sp>
        <p:nvSpPr>
          <p:cNvPr id="3" name="Date Placeholder 2"/>
          <p:cNvSpPr>
            <a:spLocks noGrp="1"/>
          </p:cNvSpPr>
          <p:nvPr>
            <p:ph type="dt" idx="1"/>
          </p:nvPr>
        </p:nvSpPr>
        <p:spPr>
          <a:xfrm>
            <a:off x="3970940" y="0"/>
            <a:ext cx="3037840" cy="464820"/>
          </a:xfrm>
          <a:prstGeom prst="rect">
            <a:avLst/>
          </a:prstGeom>
        </p:spPr>
        <p:txBody>
          <a:bodyPr vert="horz" lIns="93143" tIns="46572" rIns="93143" bIns="46572" rtlCol="0"/>
          <a:lstStyle>
            <a:lvl1pPr algn="r">
              <a:defRPr sz="1200"/>
            </a:lvl1pPr>
          </a:lstStyle>
          <a:p>
            <a:fld id="{D0FE861C-486B-4E18-A0E9-A790238A915C}" type="datetimeFigureOut">
              <a:rPr lang="en-US" smtClean="0"/>
              <a:t>9/16/2024</a:t>
            </a:fld>
            <a:endParaRPr lang="en-US" dirty="0"/>
          </a:p>
        </p:txBody>
      </p:sp>
      <p:sp>
        <p:nvSpPr>
          <p:cNvPr id="4" name="Slide Image Placeholder 3"/>
          <p:cNvSpPr>
            <a:spLocks noGrp="1" noRot="1" noChangeAspect="1"/>
          </p:cNvSpPr>
          <p:nvPr>
            <p:ph type="sldImg" idx="2"/>
          </p:nvPr>
        </p:nvSpPr>
        <p:spPr>
          <a:xfrm>
            <a:off x="1181100" y="695325"/>
            <a:ext cx="4648200" cy="3486150"/>
          </a:xfrm>
          <a:prstGeom prst="rect">
            <a:avLst/>
          </a:prstGeom>
          <a:noFill/>
          <a:ln w="12700">
            <a:solidFill>
              <a:prstClr val="black"/>
            </a:solidFill>
          </a:ln>
        </p:spPr>
        <p:txBody>
          <a:bodyPr vert="horz" lIns="93143" tIns="46572" rIns="93143" bIns="46572"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43" tIns="46572" rIns="93143" bIns="4657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4820"/>
          </a:xfrm>
          <a:prstGeom prst="rect">
            <a:avLst/>
          </a:prstGeom>
        </p:spPr>
        <p:txBody>
          <a:bodyPr vert="horz" lIns="93143" tIns="46572" rIns="93143" bIns="4657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40" y="8829968"/>
            <a:ext cx="3037840" cy="464820"/>
          </a:xfrm>
          <a:prstGeom prst="rect">
            <a:avLst/>
          </a:prstGeom>
        </p:spPr>
        <p:txBody>
          <a:bodyPr vert="horz" lIns="93143" tIns="46572" rIns="93143" bIns="46572" rtlCol="0" anchor="b"/>
          <a:lstStyle>
            <a:lvl1pPr algn="r">
              <a:defRPr sz="1200"/>
            </a:lvl1pPr>
          </a:lstStyle>
          <a:p>
            <a:fld id="{DF811066-0135-4CAA-8AD4-89A97190AC00}" type="slidenum">
              <a:rPr lang="en-US" smtClean="0"/>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870EC692-125B-4723-993D-91A26830C906}" type="slidenum">
              <a:rPr lang="en-US"/>
              <a:pPr/>
              <a:t>1</a:t>
            </a:fld>
            <a:endParaRPr lang="en-US" dirty="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3998973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25</a:t>
            </a:fld>
            <a:endParaRPr lang="en-US" dirty="0"/>
          </a:p>
        </p:txBody>
      </p:sp>
    </p:spTree>
    <p:extLst>
      <p:ext uri="{BB962C8B-B14F-4D97-AF65-F5344CB8AC3E}">
        <p14:creationId xmlns:p14="http://schemas.microsoft.com/office/powerpoint/2010/main" val="36991296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26</a:t>
            </a:fld>
            <a:endParaRPr lang="en-US" dirty="0"/>
          </a:p>
        </p:txBody>
      </p:sp>
    </p:spTree>
    <p:extLst>
      <p:ext uri="{BB962C8B-B14F-4D97-AF65-F5344CB8AC3E}">
        <p14:creationId xmlns:p14="http://schemas.microsoft.com/office/powerpoint/2010/main" val="10291044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34</a:t>
            </a:fld>
            <a:endParaRPr lang="en-US" dirty="0"/>
          </a:p>
        </p:txBody>
      </p:sp>
    </p:spTree>
    <p:extLst>
      <p:ext uri="{BB962C8B-B14F-4D97-AF65-F5344CB8AC3E}">
        <p14:creationId xmlns:p14="http://schemas.microsoft.com/office/powerpoint/2010/main" val="25969073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 http://www.entrepreneur-resources.net/theres-no-i-in-team-let-your-company-identity-grow-naturally</a:t>
            </a:r>
          </a:p>
        </p:txBody>
      </p:sp>
      <p:sp>
        <p:nvSpPr>
          <p:cNvPr id="4" name="Slide Number Placeholder 3"/>
          <p:cNvSpPr>
            <a:spLocks noGrp="1"/>
          </p:cNvSpPr>
          <p:nvPr>
            <p:ph type="sldNum" sz="quarter" idx="5"/>
          </p:nvPr>
        </p:nvSpPr>
        <p:spPr/>
        <p:txBody>
          <a:bodyPr/>
          <a:lstStyle/>
          <a:p>
            <a:fld id="{DF811066-0135-4CAA-8AD4-89A97190AC00}" type="slidenum">
              <a:rPr lang="en-US" smtClean="0"/>
              <a:t>35</a:t>
            </a:fld>
            <a:endParaRPr lang="en-US" dirty="0"/>
          </a:p>
        </p:txBody>
      </p:sp>
    </p:spTree>
    <p:extLst>
      <p:ext uri="{BB962C8B-B14F-4D97-AF65-F5344CB8AC3E}">
        <p14:creationId xmlns:p14="http://schemas.microsoft.com/office/powerpoint/2010/main" val="37610567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 http://www.msimarinesolutions.com/uploads/3/2/3/0/32309061/img-2216.jpg</a:t>
            </a:r>
          </a:p>
        </p:txBody>
      </p:sp>
      <p:sp>
        <p:nvSpPr>
          <p:cNvPr id="4" name="Slide Number Placeholder 3"/>
          <p:cNvSpPr>
            <a:spLocks noGrp="1"/>
          </p:cNvSpPr>
          <p:nvPr>
            <p:ph type="sldNum" sz="quarter" idx="5"/>
          </p:nvPr>
        </p:nvSpPr>
        <p:spPr/>
        <p:txBody>
          <a:bodyPr/>
          <a:lstStyle/>
          <a:p>
            <a:fld id="{DF811066-0135-4CAA-8AD4-89A97190AC00}" type="slidenum">
              <a:rPr lang="en-US" smtClean="0"/>
              <a:t>36</a:t>
            </a:fld>
            <a:endParaRPr lang="en-US" dirty="0"/>
          </a:p>
        </p:txBody>
      </p:sp>
    </p:spTree>
    <p:extLst>
      <p:ext uri="{BB962C8B-B14F-4D97-AF65-F5344CB8AC3E}">
        <p14:creationId xmlns:p14="http://schemas.microsoft.com/office/powerpoint/2010/main" val="8929279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different from industry</a:t>
            </a:r>
          </a:p>
        </p:txBody>
      </p:sp>
      <p:sp>
        <p:nvSpPr>
          <p:cNvPr id="4" name="Slide Number Placeholder 3"/>
          <p:cNvSpPr>
            <a:spLocks noGrp="1"/>
          </p:cNvSpPr>
          <p:nvPr>
            <p:ph type="sldNum" sz="quarter" idx="5"/>
          </p:nvPr>
        </p:nvSpPr>
        <p:spPr/>
        <p:txBody>
          <a:bodyPr/>
          <a:lstStyle/>
          <a:p>
            <a:fld id="{DF811066-0135-4CAA-8AD4-89A97190AC00}" type="slidenum">
              <a:rPr lang="en-US" smtClean="0"/>
              <a:t>37</a:t>
            </a:fld>
            <a:endParaRPr lang="en-US" dirty="0"/>
          </a:p>
        </p:txBody>
      </p:sp>
    </p:spTree>
    <p:extLst>
      <p:ext uri="{BB962C8B-B14F-4D97-AF65-F5344CB8AC3E}">
        <p14:creationId xmlns:p14="http://schemas.microsoft.com/office/powerpoint/2010/main" val="871721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different from industry</a:t>
            </a:r>
          </a:p>
        </p:txBody>
      </p:sp>
      <p:sp>
        <p:nvSpPr>
          <p:cNvPr id="4" name="Slide Number Placeholder 3"/>
          <p:cNvSpPr>
            <a:spLocks noGrp="1"/>
          </p:cNvSpPr>
          <p:nvPr>
            <p:ph type="sldNum" sz="quarter" idx="5"/>
          </p:nvPr>
        </p:nvSpPr>
        <p:spPr/>
        <p:txBody>
          <a:bodyPr/>
          <a:lstStyle/>
          <a:p>
            <a:fld id="{DF811066-0135-4CAA-8AD4-89A97190AC00}" type="slidenum">
              <a:rPr lang="en-US" smtClean="0"/>
              <a:t>38</a:t>
            </a:fld>
            <a:endParaRPr lang="en-US" dirty="0"/>
          </a:p>
        </p:txBody>
      </p:sp>
    </p:spTree>
    <p:extLst>
      <p:ext uri="{BB962C8B-B14F-4D97-AF65-F5344CB8AC3E}">
        <p14:creationId xmlns:p14="http://schemas.microsoft.com/office/powerpoint/2010/main" val="7484446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39</a:t>
            </a:fld>
            <a:endParaRPr lang="en-US" dirty="0"/>
          </a:p>
        </p:txBody>
      </p:sp>
    </p:spTree>
    <p:extLst>
      <p:ext uri="{BB962C8B-B14F-4D97-AF65-F5344CB8AC3E}">
        <p14:creationId xmlns:p14="http://schemas.microsoft.com/office/powerpoint/2010/main" val="28781289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40</a:t>
            </a:fld>
            <a:endParaRPr lang="en-US" dirty="0"/>
          </a:p>
        </p:txBody>
      </p:sp>
    </p:spTree>
    <p:extLst>
      <p:ext uri="{BB962C8B-B14F-4D97-AF65-F5344CB8AC3E}">
        <p14:creationId xmlns:p14="http://schemas.microsoft.com/office/powerpoint/2010/main" val="23670550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41</a:t>
            </a:fld>
            <a:endParaRPr lang="en-US" dirty="0"/>
          </a:p>
        </p:txBody>
      </p:sp>
    </p:spTree>
    <p:extLst>
      <p:ext uri="{BB962C8B-B14F-4D97-AF65-F5344CB8AC3E}">
        <p14:creationId xmlns:p14="http://schemas.microsoft.com/office/powerpoint/2010/main" val="432880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870EC692-125B-4723-993D-91A26830C906}" type="slidenum">
              <a:rPr lang="en-US"/>
              <a:pPr/>
              <a:t>2</a:t>
            </a:fld>
            <a:endParaRPr lang="en-US" dirty="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3875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42</a:t>
            </a:fld>
            <a:endParaRPr lang="en-US" dirty="0"/>
          </a:p>
        </p:txBody>
      </p:sp>
    </p:spTree>
    <p:extLst>
      <p:ext uri="{BB962C8B-B14F-4D97-AF65-F5344CB8AC3E}">
        <p14:creationId xmlns:p14="http://schemas.microsoft.com/office/powerpoint/2010/main" val="3848110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Tuckman’s stages of team development – learned in IED, practiced and built on in CD</a:t>
            </a:r>
          </a:p>
        </p:txBody>
      </p:sp>
      <p:sp>
        <p:nvSpPr>
          <p:cNvPr id="4" name="Slide Number Placeholder 3"/>
          <p:cNvSpPr>
            <a:spLocks noGrp="1"/>
          </p:cNvSpPr>
          <p:nvPr>
            <p:ph type="sldNum" sz="quarter" idx="5"/>
          </p:nvPr>
        </p:nvSpPr>
        <p:spPr/>
        <p:txBody>
          <a:bodyPr/>
          <a:lstStyle/>
          <a:p>
            <a:fld id="{DF811066-0135-4CAA-8AD4-89A97190AC00}" type="slidenum">
              <a:rPr lang="en-US" smtClean="0"/>
              <a:t>43</a:t>
            </a:fld>
            <a:endParaRPr lang="en-US" dirty="0"/>
          </a:p>
        </p:txBody>
      </p:sp>
    </p:spTree>
    <p:extLst>
      <p:ext uri="{BB962C8B-B14F-4D97-AF65-F5344CB8AC3E}">
        <p14:creationId xmlns:p14="http://schemas.microsoft.com/office/powerpoint/2010/main" val="382955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45</a:t>
            </a:fld>
            <a:endParaRPr lang="en-US" dirty="0"/>
          </a:p>
        </p:txBody>
      </p:sp>
    </p:spTree>
    <p:extLst>
      <p:ext uri="{BB962C8B-B14F-4D97-AF65-F5344CB8AC3E}">
        <p14:creationId xmlns:p14="http://schemas.microsoft.com/office/powerpoint/2010/main" val="30940949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46</a:t>
            </a:fld>
            <a:endParaRPr lang="en-US" dirty="0"/>
          </a:p>
        </p:txBody>
      </p:sp>
    </p:spTree>
    <p:extLst>
      <p:ext uri="{BB962C8B-B14F-4D97-AF65-F5344CB8AC3E}">
        <p14:creationId xmlns:p14="http://schemas.microsoft.com/office/powerpoint/2010/main" val="24115310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61</a:t>
            </a:fld>
            <a:endParaRPr lang="en-US" dirty="0"/>
          </a:p>
        </p:txBody>
      </p:sp>
    </p:spTree>
    <p:extLst>
      <p:ext uri="{BB962C8B-B14F-4D97-AF65-F5344CB8AC3E}">
        <p14:creationId xmlns:p14="http://schemas.microsoft.com/office/powerpoint/2010/main" val="33219359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64</a:t>
            </a:fld>
            <a:endParaRPr lang="en-US" dirty="0"/>
          </a:p>
        </p:txBody>
      </p:sp>
    </p:spTree>
    <p:extLst>
      <p:ext uri="{BB962C8B-B14F-4D97-AF65-F5344CB8AC3E}">
        <p14:creationId xmlns:p14="http://schemas.microsoft.com/office/powerpoint/2010/main" val="5394845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 </a:t>
            </a:r>
          </a:p>
          <a:p>
            <a:r>
              <a:rPr lang="en-US" dirty="0"/>
              <a:t>Continuing projects should</a:t>
            </a:r>
            <a:r>
              <a:rPr lang="en-US" baseline="0" dirty="0"/>
              <a:t> follow Track C or D</a:t>
            </a:r>
          </a:p>
          <a:p>
            <a:r>
              <a:rPr lang="en-US" baseline="0" dirty="0"/>
              <a:t>New projects can follow A, B, E or F</a:t>
            </a:r>
          </a:p>
          <a:p>
            <a:endParaRPr lang="en-US" dirty="0"/>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65</a:t>
            </a:fld>
            <a:endParaRPr lang="en-US" dirty="0"/>
          </a:p>
        </p:txBody>
      </p:sp>
    </p:spTree>
    <p:extLst>
      <p:ext uri="{BB962C8B-B14F-4D97-AF65-F5344CB8AC3E}">
        <p14:creationId xmlns:p14="http://schemas.microsoft.com/office/powerpoint/2010/main" val="26626758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66</a:t>
            </a:fld>
            <a:endParaRPr lang="en-US" dirty="0"/>
          </a:p>
        </p:txBody>
      </p:sp>
    </p:spTree>
    <p:extLst>
      <p:ext uri="{BB962C8B-B14F-4D97-AF65-F5344CB8AC3E}">
        <p14:creationId xmlns:p14="http://schemas.microsoft.com/office/powerpoint/2010/main" val="31178795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Cover these slides in front of class VERY BRIEFLY. They are a reference for the 4 activities which will be done this meeting and next meeting (Day 3 &amp; 4). Students will/can/should open the Playbook and read when they are going through the activities.</a:t>
            </a:r>
          </a:p>
        </p:txBody>
      </p:sp>
      <p:sp>
        <p:nvSpPr>
          <p:cNvPr id="4" name="Slide Number Placeholder 3"/>
          <p:cNvSpPr>
            <a:spLocks noGrp="1"/>
          </p:cNvSpPr>
          <p:nvPr>
            <p:ph type="sldNum" sz="quarter" idx="5"/>
          </p:nvPr>
        </p:nvSpPr>
        <p:spPr/>
        <p:txBody>
          <a:bodyPr/>
          <a:lstStyle/>
          <a:p>
            <a:fld id="{DF811066-0135-4CAA-8AD4-89A97190AC00}" type="slidenum">
              <a:rPr lang="en-US" smtClean="0"/>
              <a:t>67</a:t>
            </a:fld>
            <a:endParaRPr lang="en-US" dirty="0"/>
          </a:p>
        </p:txBody>
      </p:sp>
    </p:spTree>
    <p:extLst>
      <p:ext uri="{BB962C8B-B14F-4D97-AF65-F5344CB8AC3E}">
        <p14:creationId xmlns:p14="http://schemas.microsoft.com/office/powerpoint/2010/main" val="27481998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821964-560F-4BDB-BAAF-EC529F5D9B05}" type="slidenum">
              <a:rPr lang="en-US" smtClean="0"/>
              <a:t>70</a:t>
            </a:fld>
            <a:endParaRPr lang="en-US" dirty="0"/>
          </a:p>
        </p:txBody>
      </p:sp>
    </p:spTree>
    <p:extLst>
      <p:ext uri="{BB962C8B-B14F-4D97-AF65-F5344CB8AC3E}">
        <p14:creationId xmlns:p14="http://schemas.microsoft.com/office/powerpoint/2010/main" val="1135832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870EC692-125B-4723-993D-91A26830C906}" type="slidenum">
              <a:rPr lang="en-US"/>
              <a:pPr/>
              <a:t>3</a:t>
            </a:fld>
            <a:endParaRPr lang="en-US" dirty="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0450415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75</a:t>
            </a:fld>
            <a:endParaRPr lang="en-US" dirty="0"/>
          </a:p>
        </p:txBody>
      </p:sp>
    </p:spTree>
    <p:extLst>
      <p:ext uri="{BB962C8B-B14F-4D97-AF65-F5344CB8AC3E}">
        <p14:creationId xmlns:p14="http://schemas.microsoft.com/office/powerpoint/2010/main" val="10422799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 (Make clear for new vs. continuing on slide)</a:t>
            </a:r>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76</a:t>
            </a:fld>
            <a:endParaRPr lang="en-US" dirty="0"/>
          </a:p>
        </p:txBody>
      </p:sp>
    </p:spTree>
    <p:extLst>
      <p:ext uri="{BB962C8B-B14F-4D97-AF65-F5344CB8AC3E}">
        <p14:creationId xmlns:p14="http://schemas.microsoft.com/office/powerpoint/2010/main" val="34817561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77</a:t>
            </a:fld>
            <a:endParaRPr lang="en-US" dirty="0"/>
          </a:p>
        </p:txBody>
      </p:sp>
    </p:spTree>
    <p:extLst>
      <p:ext uri="{BB962C8B-B14F-4D97-AF65-F5344CB8AC3E}">
        <p14:creationId xmlns:p14="http://schemas.microsoft.com/office/powerpoint/2010/main" val="25548158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 Product Design and Development, Ulrich,</a:t>
            </a:r>
            <a:r>
              <a:rPr lang="en-US" baseline="0" dirty="0"/>
              <a:t> Eppinger, and Yang</a:t>
            </a:r>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78</a:t>
            </a:fld>
            <a:endParaRPr lang="en-US" dirty="0"/>
          </a:p>
        </p:txBody>
      </p:sp>
    </p:spTree>
    <p:extLst>
      <p:ext uri="{BB962C8B-B14F-4D97-AF65-F5344CB8AC3E}">
        <p14:creationId xmlns:p14="http://schemas.microsoft.com/office/powerpoint/2010/main" val="19877021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87</a:t>
            </a:fld>
            <a:endParaRPr lang="en-US" dirty="0"/>
          </a:p>
        </p:txBody>
      </p:sp>
    </p:spTree>
    <p:extLst>
      <p:ext uri="{BB962C8B-B14F-4D97-AF65-F5344CB8AC3E}">
        <p14:creationId xmlns:p14="http://schemas.microsoft.com/office/powerpoint/2010/main" val="37170161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88</a:t>
            </a:fld>
            <a:endParaRPr lang="en-US" dirty="0"/>
          </a:p>
        </p:txBody>
      </p:sp>
    </p:spTree>
    <p:extLst>
      <p:ext uri="{BB962C8B-B14F-4D97-AF65-F5344CB8AC3E}">
        <p14:creationId xmlns:p14="http://schemas.microsoft.com/office/powerpoint/2010/main" val="436075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89</a:t>
            </a:fld>
            <a:endParaRPr lang="en-US" dirty="0"/>
          </a:p>
        </p:txBody>
      </p:sp>
    </p:spTree>
    <p:extLst>
      <p:ext uri="{BB962C8B-B14F-4D97-AF65-F5344CB8AC3E}">
        <p14:creationId xmlns:p14="http://schemas.microsoft.com/office/powerpoint/2010/main" val="32905170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91</a:t>
            </a:fld>
            <a:endParaRPr lang="en-US" dirty="0"/>
          </a:p>
        </p:txBody>
      </p:sp>
    </p:spTree>
    <p:extLst>
      <p:ext uri="{BB962C8B-B14F-4D97-AF65-F5344CB8AC3E}">
        <p14:creationId xmlns:p14="http://schemas.microsoft.com/office/powerpoint/2010/main" val="27613998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93</a:t>
            </a:fld>
            <a:endParaRPr lang="en-US" dirty="0"/>
          </a:p>
        </p:txBody>
      </p:sp>
    </p:spTree>
    <p:extLst>
      <p:ext uri="{BB962C8B-B14F-4D97-AF65-F5344CB8AC3E}">
        <p14:creationId xmlns:p14="http://schemas.microsoft.com/office/powerpoint/2010/main" val="390847748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95</a:t>
            </a:fld>
            <a:endParaRPr lang="en-US" dirty="0"/>
          </a:p>
        </p:txBody>
      </p:sp>
    </p:spTree>
    <p:extLst>
      <p:ext uri="{BB962C8B-B14F-4D97-AF65-F5344CB8AC3E}">
        <p14:creationId xmlns:p14="http://schemas.microsoft.com/office/powerpoint/2010/main" val="22776660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99</a:t>
            </a:fld>
            <a:endParaRPr lang="en-US" dirty="0"/>
          </a:p>
        </p:txBody>
      </p:sp>
    </p:spTree>
    <p:extLst>
      <p:ext uri="{BB962C8B-B14F-4D97-AF65-F5344CB8AC3E}">
        <p14:creationId xmlns:p14="http://schemas.microsoft.com/office/powerpoint/2010/main" val="89802341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101</a:t>
            </a:fld>
            <a:endParaRPr lang="en-US" dirty="0"/>
          </a:p>
        </p:txBody>
      </p:sp>
    </p:spTree>
    <p:extLst>
      <p:ext uri="{BB962C8B-B14F-4D97-AF65-F5344CB8AC3E}">
        <p14:creationId xmlns:p14="http://schemas.microsoft.com/office/powerpoint/2010/main" val="122917277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821964-560F-4BDB-BAAF-EC529F5D9B05}" type="slidenum">
              <a:rPr lang="en-US" smtClean="0"/>
              <a:t>102</a:t>
            </a:fld>
            <a:endParaRPr lang="en-US" dirty="0"/>
          </a:p>
        </p:txBody>
      </p:sp>
    </p:spTree>
    <p:extLst>
      <p:ext uri="{BB962C8B-B14F-4D97-AF65-F5344CB8AC3E}">
        <p14:creationId xmlns:p14="http://schemas.microsoft.com/office/powerpoint/2010/main" val="70032013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94F135-270C-4D91-B46E-B84CA8EC4807}" type="slidenum">
              <a:rPr lang="en-US" smtClean="0"/>
              <a:t>103</a:t>
            </a:fld>
            <a:endParaRPr lang="en-US" dirty="0"/>
          </a:p>
        </p:txBody>
      </p:sp>
    </p:spTree>
    <p:extLst>
      <p:ext uri="{BB962C8B-B14F-4D97-AF65-F5344CB8AC3E}">
        <p14:creationId xmlns:p14="http://schemas.microsoft.com/office/powerpoint/2010/main" val="178894202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109</a:t>
            </a:fld>
            <a:endParaRPr lang="en-US" dirty="0"/>
          </a:p>
        </p:txBody>
      </p:sp>
    </p:spTree>
    <p:extLst>
      <p:ext uri="{BB962C8B-B14F-4D97-AF65-F5344CB8AC3E}">
        <p14:creationId xmlns:p14="http://schemas.microsoft.com/office/powerpoint/2010/main" val="165744230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110</a:t>
            </a:fld>
            <a:endParaRPr lang="en-US" dirty="0"/>
          </a:p>
        </p:txBody>
      </p:sp>
    </p:spTree>
    <p:extLst>
      <p:ext uri="{BB962C8B-B14F-4D97-AF65-F5344CB8AC3E}">
        <p14:creationId xmlns:p14="http://schemas.microsoft.com/office/powerpoint/2010/main" val="234001678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112</a:t>
            </a:fld>
            <a:endParaRPr lang="en-US" dirty="0"/>
          </a:p>
        </p:txBody>
      </p:sp>
    </p:spTree>
    <p:extLst>
      <p:ext uri="{BB962C8B-B14F-4D97-AF65-F5344CB8AC3E}">
        <p14:creationId xmlns:p14="http://schemas.microsoft.com/office/powerpoint/2010/main" val="9118019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117</a:t>
            </a:fld>
            <a:endParaRPr lang="en-US" dirty="0"/>
          </a:p>
        </p:txBody>
      </p:sp>
    </p:spTree>
    <p:extLst>
      <p:ext uri="{BB962C8B-B14F-4D97-AF65-F5344CB8AC3E}">
        <p14:creationId xmlns:p14="http://schemas.microsoft.com/office/powerpoint/2010/main" val="243638262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119</a:t>
            </a:fld>
            <a:endParaRPr lang="en-US" dirty="0"/>
          </a:p>
        </p:txBody>
      </p:sp>
    </p:spTree>
    <p:extLst>
      <p:ext uri="{BB962C8B-B14F-4D97-AF65-F5344CB8AC3E}">
        <p14:creationId xmlns:p14="http://schemas.microsoft.com/office/powerpoint/2010/main" val="204500912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120</a:t>
            </a:fld>
            <a:endParaRPr lang="en-US" dirty="0"/>
          </a:p>
        </p:txBody>
      </p:sp>
    </p:spTree>
    <p:extLst>
      <p:ext uri="{BB962C8B-B14F-4D97-AF65-F5344CB8AC3E}">
        <p14:creationId xmlns:p14="http://schemas.microsoft.com/office/powerpoint/2010/main" val="8165306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7</a:t>
            </a:fld>
            <a:endParaRPr lang="en-US" dirty="0"/>
          </a:p>
        </p:txBody>
      </p:sp>
    </p:spTree>
    <p:extLst>
      <p:ext uri="{BB962C8B-B14F-4D97-AF65-F5344CB8AC3E}">
        <p14:creationId xmlns:p14="http://schemas.microsoft.com/office/powerpoint/2010/main" val="249455416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123</a:t>
            </a:fld>
            <a:endParaRPr lang="en-US" dirty="0"/>
          </a:p>
        </p:txBody>
      </p:sp>
    </p:spTree>
    <p:extLst>
      <p:ext uri="{BB962C8B-B14F-4D97-AF65-F5344CB8AC3E}">
        <p14:creationId xmlns:p14="http://schemas.microsoft.com/office/powerpoint/2010/main" val="79983355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124</a:t>
            </a:fld>
            <a:endParaRPr lang="en-US" dirty="0"/>
          </a:p>
        </p:txBody>
      </p:sp>
    </p:spTree>
    <p:extLst>
      <p:ext uri="{BB962C8B-B14F-4D97-AF65-F5344CB8AC3E}">
        <p14:creationId xmlns:p14="http://schemas.microsoft.com/office/powerpoint/2010/main" val="148677818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128</a:t>
            </a:fld>
            <a:endParaRPr lang="en-US" dirty="0"/>
          </a:p>
        </p:txBody>
      </p:sp>
    </p:spTree>
    <p:extLst>
      <p:ext uri="{BB962C8B-B14F-4D97-AF65-F5344CB8AC3E}">
        <p14:creationId xmlns:p14="http://schemas.microsoft.com/office/powerpoint/2010/main" val="202279810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130</a:t>
            </a:fld>
            <a:endParaRPr lang="en-US" dirty="0"/>
          </a:p>
        </p:txBody>
      </p:sp>
    </p:spTree>
    <p:extLst>
      <p:ext uri="{BB962C8B-B14F-4D97-AF65-F5344CB8AC3E}">
        <p14:creationId xmlns:p14="http://schemas.microsoft.com/office/powerpoint/2010/main" val="142942553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131</a:t>
            </a:fld>
            <a:endParaRPr lang="en-US" dirty="0"/>
          </a:p>
        </p:txBody>
      </p:sp>
    </p:spTree>
    <p:extLst>
      <p:ext uri="{BB962C8B-B14F-4D97-AF65-F5344CB8AC3E}">
        <p14:creationId xmlns:p14="http://schemas.microsoft.com/office/powerpoint/2010/main" val="427551056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132</a:t>
            </a:fld>
            <a:endParaRPr lang="en-US" dirty="0"/>
          </a:p>
        </p:txBody>
      </p:sp>
    </p:spTree>
    <p:extLst>
      <p:ext uri="{BB962C8B-B14F-4D97-AF65-F5344CB8AC3E}">
        <p14:creationId xmlns:p14="http://schemas.microsoft.com/office/powerpoint/2010/main" val="18690981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134</a:t>
            </a:fld>
            <a:endParaRPr lang="en-US" dirty="0"/>
          </a:p>
        </p:txBody>
      </p:sp>
    </p:spTree>
    <p:extLst>
      <p:ext uri="{BB962C8B-B14F-4D97-AF65-F5344CB8AC3E}">
        <p14:creationId xmlns:p14="http://schemas.microsoft.com/office/powerpoint/2010/main" val="120876449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136</a:t>
            </a:fld>
            <a:endParaRPr lang="en-US" dirty="0"/>
          </a:p>
        </p:txBody>
      </p:sp>
    </p:spTree>
    <p:extLst>
      <p:ext uri="{BB962C8B-B14F-4D97-AF65-F5344CB8AC3E}">
        <p14:creationId xmlns:p14="http://schemas.microsoft.com/office/powerpoint/2010/main" val="229035004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137</a:t>
            </a:fld>
            <a:endParaRPr lang="en-US" dirty="0"/>
          </a:p>
        </p:txBody>
      </p:sp>
    </p:spTree>
    <p:extLst>
      <p:ext uri="{BB962C8B-B14F-4D97-AF65-F5344CB8AC3E}">
        <p14:creationId xmlns:p14="http://schemas.microsoft.com/office/powerpoint/2010/main" val="409714618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FBBFB2-EE6D-D9B9-55BE-657A384B45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125D30-E006-0CCF-A379-F498CB18D8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AEFBFD-4345-F499-AD72-9968E081F677}"/>
              </a:ext>
            </a:extLst>
          </p:cNvPr>
          <p:cNvSpPr>
            <a:spLocks noGrp="1"/>
          </p:cNvSpPr>
          <p:nvPr>
            <p:ph type="body" idx="1"/>
          </p:nvPr>
        </p:nvSpPr>
        <p:spPr/>
        <p:txBody>
          <a:bodyPr/>
          <a:lstStyle/>
          <a:p>
            <a:r>
              <a:rPr lang="en-US" dirty="0"/>
              <a:t>Day 9</a:t>
            </a:r>
          </a:p>
          <a:p>
            <a:endParaRPr lang="en-US" dirty="0"/>
          </a:p>
        </p:txBody>
      </p:sp>
      <p:sp>
        <p:nvSpPr>
          <p:cNvPr id="4" name="Slide Number Placeholder 3">
            <a:extLst>
              <a:ext uri="{FF2B5EF4-FFF2-40B4-BE49-F238E27FC236}">
                <a16:creationId xmlns:a16="http://schemas.microsoft.com/office/drawing/2014/main" id="{40E3939F-618D-36D3-328B-35DE6F5FD6C3}"/>
              </a:ext>
            </a:extLst>
          </p:cNvPr>
          <p:cNvSpPr>
            <a:spLocks noGrp="1"/>
          </p:cNvSpPr>
          <p:nvPr>
            <p:ph type="sldNum" sz="quarter" idx="10"/>
          </p:nvPr>
        </p:nvSpPr>
        <p:spPr/>
        <p:txBody>
          <a:bodyPr/>
          <a:lstStyle/>
          <a:p>
            <a:fld id="{5C821964-560F-4BDB-BAAF-EC529F5D9B05}" type="slidenum">
              <a:rPr lang="en-US" smtClean="0"/>
              <a:t>142</a:t>
            </a:fld>
            <a:endParaRPr lang="en-US" dirty="0"/>
          </a:p>
        </p:txBody>
      </p:sp>
    </p:spTree>
    <p:extLst>
      <p:ext uri="{BB962C8B-B14F-4D97-AF65-F5344CB8AC3E}">
        <p14:creationId xmlns:p14="http://schemas.microsoft.com/office/powerpoint/2010/main" val="36678607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13</a:t>
            </a:fld>
            <a:endParaRPr lang="en-US" dirty="0"/>
          </a:p>
        </p:txBody>
      </p:sp>
    </p:spTree>
    <p:extLst>
      <p:ext uri="{BB962C8B-B14F-4D97-AF65-F5344CB8AC3E}">
        <p14:creationId xmlns:p14="http://schemas.microsoft.com/office/powerpoint/2010/main" val="18104350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143</a:t>
            </a:fld>
            <a:endParaRPr lang="en-US" dirty="0"/>
          </a:p>
        </p:txBody>
      </p:sp>
    </p:spTree>
    <p:extLst>
      <p:ext uri="{BB962C8B-B14F-4D97-AF65-F5344CB8AC3E}">
        <p14:creationId xmlns:p14="http://schemas.microsoft.com/office/powerpoint/2010/main" val="528396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PE/CE in this slide. Each team has an assigned PE/CE. The project description document has their names. </a:t>
            </a:r>
          </a:p>
        </p:txBody>
      </p:sp>
      <p:sp>
        <p:nvSpPr>
          <p:cNvPr id="4" name="Slide Number Placeholder 3"/>
          <p:cNvSpPr>
            <a:spLocks noGrp="1"/>
          </p:cNvSpPr>
          <p:nvPr>
            <p:ph type="sldNum" sz="quarter" idx="5"/>
          </p:nvPr>
        </p:nvSpPr>
        <p:spPr/>
        <p:txBody>
          <a:bodyPr/>
          <a:lstStyle/>
          <a:p>
            <a:fld id="{DF811066-0135-4CAA-8AD4-89A97190AC00}" type="slidenum">
              <a:rPr lang="en-US" smtClean="0"/>
              <a:t>14</a:t>
            </a:fld>
            <a:endParaRPr lang="en-US" dirty="0"/>
          </a:p>
        </p:txBody>
      </p:sp>
    </p:spTree>
    <p:extLst>
      <p:ext uri="{BB962C8B-B14F-4D97-AF65-F5344CB8AC3E}">
        <p14:creationId xmlns:p14="http://schemas.microsoft.com/office/powerpoint/2010/main" val="41425082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19</a:t>
            </a:fld>
            <a:endParaRPr lang="en-US" dirty="0"/>
          </a:p>
        </p:txBody>
      </p:sp>
    </p:spTree>
    <p:extLst>
      <p:ext uri="{BB962C8B-B14F-4D97-AF65-F5344CB8AC3E}">
        <p14:creationId xmlns:p14="http://schemas.microsoft.com/office/powerpoint/2010/main" val="21050318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animated. Shows only the question – PE should ask students and get some responses</a:t>
            </a:r>
          </a:p>
        </p:txBody>
      </p:sp>
      <p:sp>
        <p:nvSpPr>
          <p:cNvPr id="4" name="Slide Number Placeholder 3"/>
          <p:cNvSpPr>
            <a:spLocks noGrp="1"/>
          </p:cNvSpPr>
          <p:nvPr>
            <p:ph type="sldNum" sz="quarter" idx="10"/>
          </p:nvPr>
        </p:nvSpPr>
        <p:spPr/>
        <p:txBody>
          <a:bodyPr/>
          <a:lstStyle/>
          <a:p>
            <a:fld id="{DF811066-0135-4CAA-8AD4-89A97190AC00}" type="slidenum">
              <a:rPr lang="en-US" smtClean="0"/>
              <a:t>20</a:t>
            </a:fld>
            <a:endParaRPr lang="en-US" dirty="0"/>
          </a:p>
        </p:txBody>
      </p:sp>
    </p:spTree>
    <p:extLst>
      <p:ext uri="{BB962C8B-B14F-4D97-AF65-F5344CB8AC3E}">
        <p14:creationId xmlns:p14="http://schemas.microsoft.com/office/powerpoint/2010/main" val="18210535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9513F1D-B2AA-48CF-93C4-F9C9035B693D}" type="datetime1">
              <a:rPr lang="en-US" smtClean="0"/>
              <a:t>9/16/2024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DA21CB-5BB2-49FE-A24C-634DDCE3D048}" type="datetime1">
              <a:rPr lang="en-US" smtClean="0"/>
              <a:t>9/16/2024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D0E696-AAED-4211-8FBC-08CFB93FFA9E}" type="datetime1">
              <a:rPr lang="en-US" smtClean="0"/>
              <a:t>9/16/2024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DA997CF-7B20-4037-8BB1-29DEE50F02AE}" type="datetime1">
              <a:rPr lang="en-US" smtClean="0"/>
              <a:t>9/16/2024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34989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FF6846-6ABD-46BF-BC24-C049DB9A2E81}" type="datetime1">
              <a:rPr lang="en-US" smtClean="0"/>
              <a:t>9/16/2024</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561212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FC702CF-3A95-40F7-B3FF-C7ACABDA521C}" type="datetime1">
              <a:rPr lang="en-US" smtClean="0"/>
              <a:t>9/16/2024</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364794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1B6DBD-D619-476C-A397-43FAB1B8FBF8}" type="datetime1">
              <a:rPr lang="en-US" smtClean="0"/>
              <a:t>9/16/2024</a:t>
            </a:fld>
            <a:endParaRPr lang="en-US" dirty="0"/>
          </a:p>
        </p:txBody>
      </p:sp>
      <p:sp>
        <p:nvSpPr>
          <p:cNvPr id="6" name="Footer Placeholder 5"/>
          <p:cNvSpPr>
            <a:spLocks noGrp="1"/>
          </p:cNvSpPr>
          <p:nvPr>
            <p:ph type="ftr" sz="quarter" idx="11"/>
          </p:nvPr>
        </p:nvSpPr>
        <p:spPr/>
        <p:txBody>
          <a:bodyPr/>
          <a:lstStyle>
            <a:lvl1pPr>
              <a:defRPr sz="1200"/>
            </a:lvl1p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726249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A402898-4514-43E7-8F08-E2BF9B58C8B3}" type="datetime1">
              <a:rPr lang="en-US" smtClean="0"/>
              <a:t>9/16/2024</a:t>
            </a:fld>
            <a:endParaRPr lang="en-US" dirty="0"/>
          </a:p>
        </p:txBody>
      </p:sp>
      <p:sp>
        <p:nvSpPr>
          <p:cNvPr id="8" name="Footer Placeholder 7"/>
          <p:cNvSpPr>
            <a:spLocks noGrp="1"/>
          </p:cNvSpPr>
          <p:nvPr>
            <p:ph type="ftr" sz="quarter" idx="11"/>
          </p:nvPr>
        </p:nvSpPr>
        <p:spPr/>
        <p:txBody>
          <a:bodyPr/>
          <a:lstStyle>
            <a:lvl1pPr>
              <a:defRPr sz="1200"/>
            </a:lvl1pPr>
          </a:lstStyle>
          <a:p>
            <a:endParaRPr lang="en-US" dirty="0"/>
          </a:p>
        </p:txBody>
      </p:sp>
      <p:sp>
        <p:nvSpPr>
          <p:cNvPr id="9" name="Slide Number Placeholder 8"/>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07236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9B7441A-0BAC-4952-AEC7-804CF968087C}" type="datetime1">
              <a:rPr lang="en-US" smtClean="0"/>
              <a:t>9/16/2024</a:t>
            </a:fld>
            <a:endParaRPr lang="en-US" dirty="0"/>
          </a:p>
        </p:txBody>
      </p:sp>
      <p:sp>
        <p:nvSpPr>
          <p:cNvPr id="4" name="Footer Placeholder 3"/>
          <p:cNvSpPr>
            <a:spLocks noGrp="1"/>
          </p:cNvSpPr>
          <p:nvPr>
            <p:ph type="ftr" sz="quarter" idx="11"/>
          </p:nvPr>
        </p:nvSpPr>
        <p:spPr/>
        <p:txBody>
          <a:bodyPr/>
          <a:lstStyle>
            <a:lvl1pPr>
              <a:defRPr sz="1200"/>
            </a:lvl1pPr>
          </a:lstStyle>
          <a:p>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176916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3F6033-F7CB-4E51-A93B-A78296EA5E62}" type="datetime1">
              <a:rPr lang="en-US" smtClean="0"/>
              <a:t>9/16/2024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26262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13776EA7-9C35-46B6-B9DB-FF0ADC37837B}" type="datetime1">
              <a:rPr lang="en-US" smtClean="0"/>
              <a:t>9/16/2024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341390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E3EC58-201F-4D04-9156-B136F8447585}" type="datetime1">
              <a:rPr lang="en-US" smtClean="0"/>
              <a:t>9/16/2024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FA02D5F1-911D-4491-8EEA-C2317AD3850A}" type="datetime1">
              <a:rPr lang="en-US" smtClean="0"/>
              <a:t>9/16/2024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5988311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E2E5C9-FB0E-491A-A38A-C4A45A87FCC9}" type="datetime1">
              <a:rPr lang="en-US" smtClean="0"/>
              <a:t>9/16/2024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1482854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5ADD67-4450-48DE-B33D-B16558549A02}" type="datetime1">
              <a:rPr lang="en-US" smtClean="0"/>
              <a:t>9/16/2024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5423903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B42787DC-5E04-4CA3-8038-0D285C245AE6}" type="datetime1">
              <a:rPr lang="en-US" smtClean="0"/>
              <a:t>9/16/2024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2459835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8445AE-B20B-4E6A-9DE4-F8FD45E32BB2}" type="datetime1">
              <a:rPr lang="en-US" smtClean="0"/>
              <a:t>9/16/2024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068155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BFEED8B-7C15-4B6C-ACFF-A11CE195747F}" type="datetime1">
              <a:rPr lang="en-US" smtClean="0"/>
              <a:t>9/16/2024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2431564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A9458E4-984F-4265-A75F-5738CAD3C9C7}" type="datetime1">
              <a:rPr lang="en-US" smtClean="0"/>
              <a:t>9/16/2024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0554974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7DD6CF5-1CF5-4EB6-9763-76F030CDC0A3}" type="datetime1">
              <a:rPr lang="en-US" smtClean="0"/>
              <a:t>9/16/2024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888620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12B517-0625-484D-A470-34676D65FB5B}" type="datetime1">
              <a:rPr lang="en-US" smtClean="0"/>
              <a:t>9/16/2024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5879643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52139A-1B98-42B3-98CD-F1AC60E96582}" type="datetime1">
              <a:rPr lang="en-US" smtClean="0"/>
              <a:t>9/16/2024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327436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93D7704-E511-4B55-A70E-9C0CB04EB5B5}" type="datetime1">
              <a:rPr lang="en-US" smtClean="0"/>
              <a:t>9/16/2024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C9052704-FA72-4C57-8162-5A410785F17F}" type="datetime1">
              <a:rPr lang="en-US" smtClean="0"/>
              <a:t>9/16/2024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9654255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055F94EF-CEBE-4BB9-BD2E-D4B5F0B5A003}" type="datetime1">
              <a:rPr lang="en-US" smtClean="0"/>
              <a:t>9/16/2024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4233620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42C9A1-080F-4081-A9B6-14ED6624200E}" type="datetime1">
              <a:rPr lang="en-US" smtClean="0"/>
              <a:t>9/16/2024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1561269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6FF09-FEB5-4309-BAE4-619043613F09}" type="datetime1">
              <a:rPr lang="en-US" smtClean="0"/>
              <a:t>9/16/2024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1277985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5C3AF-3F94-60C3-D7C8-66EEDE7A0EBA}"/>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88494C34-ABE2-FACC-2AAD-846C5759C858}"/>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AA316815-012E-BD5A-C0A5-9B119FA0C638}"/>
              </a:ext>
            </a:extLst>
          </p:cNvPr>
          <p:cNvSpPr>
            <a:spLocks noGrp="1"/>
          </p:cNvSpPr>
          <p:nvPr>
            <p:ph type="dt" sz="half" idx="10"/>
          </p:nvPr>
        </p:nvSpPr>
        <p:spPr/>
        <p:txBody>
          <a:bodyPr/>
          <a:lstStyle/>
          <a:p>
            <a:fld id="{CA232C06-27A4-4378-BA17-6C6E18E4454F}" type="datetimeFigureOut">
              <a:rPr lang="en-US" smtClean="0"/>
              <a:t>9/16/2024</a:t>
            </a:fld>
            <a:endParaRPr lang="en-US"/>
          </a:p>
        </p:txBody>
      </p:sp>
      <p:sp>
        <p:nvSpPr>
          <p:cNvPr id="5" name="Footer Placeholder 4">
            <a:extLst>
              <a:ext uri="{FF2B5EF4-FFF2-40B4-BE49-F238E27FC236}">
                <a16:creationId xmlns:a16="http://schemas.microsoft.com/office/drawing/2014/main" id="{360FCECC-B48A-A717-F456-897115E2FA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8DDD59-4DE2-24BC-45D6-7EB1891E9688}"/>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2399961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8210C-B81D-E579-B679-68D0E253DA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334D4B-0678-DBDA-865C-E1FDA8BCC2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0EA388-EEEF-147A-C8F0-D62322129999}"/>
              </a:ext>
            </a:extLst>
          </p:cNvPr>
          <p:cNvSpPr>
            <a:spLocks noGrp="1"/>
          </p:cNvSpPr>
          <p:nvPr>
            <p:ph type="dt" sz="half" idx="10"/>
          </p:nvPr>
        </p:nvSpPr>
        <p:spPr/>
        <p:txBody>
          <a:bodyPr/>
          <a:lstStyle/>
          <a:p>
            <a:fld id="{CA232C06-27A4-4378-BA17-6C6E18E4454F}" type="datetimeFigureOut">
              <a:rPr lang="en-US" smtClean="0"/>
              <a:t>9/16/2024</a:t>
            </a:fld>
            <a:endParaRPr lang="en-US"/>
          </a:p>
        </p:txBody>
      </p:sp>
      <p:sp>
        <p:nvSpPr>
          <p:cNvPr id="5" name="Footer Placeholder 4">
            <a:extLst>
              <a:ext uri="{FF2B5EF4-FFF2-40B4-BE49-F238E27FC236}">
                <a16:creationId xmlns:a16="http://schemas.microsoft.com/office/drawing/2014/main" id="{ED27BCD5-2361-022A-709E-C1B5A796FC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BA9DE7-F371-5EEC-909E-CDB362FF3C74}"/>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22060188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BA4C5-FC37-C67E-1BB5-95B506924AE1}"/>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6D33FA1D-E5BC-BE26-8734-7326558357E0}"/>
              </a:ext>
            </a:extLst>
          </p:cNvPr>
          <p:cNvSpPr>
            <a:spLocks noGrp="1"/>
          </p:cNvSpPr>
          <p:nvPr>
            <p:ph type="body" idx="1"/>
          </p:nvPr>
        </p:nvSpPr>
        <p:spPr>
          <a:xfrm>
            <a:off x="623888" y="4589464"/>
            <a:ext cx="78867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4498B12-F4B3-B1D0-732A-318B800627DA}"/>
              </a:ext>
            </a:extLst>
          </p:cNvPr>
          <p:cNvSpPr>
            <a:spLocks noGrp="1"/>
          </p:cNvSpPr>
          <p:nvPr>
            <p:ph type="dt" sz="half" idx="10"/>
          </p:nvPr>
        </p:nvSpPr>
        <p:spPr/>
        <p:txBody>
          <a:bodyPr/>
          <a:lstStyle/>
          <a:p>
            <a:fld id="{CA232C06-27A4-4378-BA17-6C6E18E4454F}" type="datetimeFigureOut">
              <a:rPr lang="en-US" smtClean="0"/>
              <a:t>9/16/2024</a:t>
            </a:fld>
            <a:endParaRPr lang="en-US"/>
          </a:p>
        </p:txBody>
      </p:sp>
      <p:sp>
        <p:nvSpPr>
          <p:cNvPr id="5" name="Footer Placeholder 4">
            <a:extLst>
              <a:ext uri="{FF2B5EF4-FFF2-40B4-BE49-F238E27FC236}">
                <a16:creationId xmlns:a16="http://schemas.microsoft.com/office/drawing/2014/main" id="{DD933B3F-6133-62B1-5506-A5BB029DA0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073CD1-B9CF-06B8-9BC1-89B32B456CB5}"/>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14755496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8DA81-DE32-F713-A674-A395DE57CA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FCC5C9-7E04-36C3-F72E-B39BD25F42A6}"/>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41F1E3-2CFF-13D9-5782-A7A6091BD9E0}"/>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54FD607-3BCB-BF44-09D8-F41A058FD047}"/>
              </a:ext>
            </a:extLst>
          </p:cNvPr>
          <p:cNvSpPr>
            <a:spLocks noGrp="1"/>
          </p:cNvSpPr>
          <p:nvPr>
            <p:ph type="dt" sz="half" idx="10"/>
          </p:nvPr>
        </p:nvSpPr>
        <p:spPr/>
        <p:txBody>
          <a:bodyPr/>
          <a:lstStyle/>
          <a:p>
            <a:fld id="{CA232C06-27A4-4378-BA17-6C6E18E4454F}" type="datetimeFigureOut">
              <a:rPr lang="en-US" smtClean="0"/>
              <a:t>9/16/2024</a:t>
            </a:fld>
            <a:endParaRPr lang="en-US"/>
          </a:p>
        </p:txBody>
      </p:sp>
      <p:sp>
        <p:nvSpPr>
          <p:cNvPr id="6" name="Footer Placeholder 5">
            <a:extLst>
              <a:ext uri="{FF2B5EF4-FFF2-40B4-BE49-F238E27FC236}">
                <a16:creationId xmlns:a16="http://schemas.microsoft.com/office/drawing/2014/main" id="{10BFFBC2-4290-F785-0ADB-E55B2706D7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BD9383-732F-7E07-A886-93B0F72777DB}"/>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14673619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6103A-E0AC-6565-6278-93A67CC78ECD}"/>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A59384D-59E9-DD4F-273A-490F32173B66}"/>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D096FC2E-11AE-CC93-D851-F85D68AFBA00}"/>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F0F0F87-18A8-3B94-F47B-6604D86161E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48FA4949-EC7B-AD58-CBDE-4C2F499D4089}"/>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D7543F3-06EC-17FE-8957-A3D4B9187C0A}"/>
              </a:ext>
            </a:extLst>
          </p:cNvPr>
          <p:cNvSpPr>
            <a:spLocks noGrp="1"/>
          </p:cNvSpPr>
          <p:nvPr>
            <p:ph type="dt" sz="half" idx="10"/>
          </p:nvPr>
        </p:nvSpPr>
        <p:spPr/>
        <p:txBody>
          <a:bodyPr/>
          <a:lstStyle/>
          <a:p>
            <a:fld id="{CA232C06-27A4-4378-BA17-6C6E18E4454F}" type="datetimeFigureOut">
              <a:rPr lang="en-US" smtClean="0"/>
              <a:t>9/16/2024</a:t>
            </a:fld>
            <a:endParaRPr lang="en-US"/>
          </a:p>
        </p:txBody>
      </p:sp>
      <p:sp>
        <p:nvSpPr>
          <p:cNvPr id="8" name="Footer Placeholder 7">
            <a:extLst>
              <a:ext uri="{FF2B5EF4-FFF2-40B4-BE49-F238E27FC236}">
                <a16:creationId xmlns:a16="http://schemas.microsoft.com/office/drawing/2014/main" id="{77C00801-7CF9-FA2D-0479-8DAF3253C59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941901E-FDBD-06D1-18D7-4E6FFC201D42}"/>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19367060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48FA9-FB20-BB5E-970B-E6A6C783DF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9A26F9D-58C9-0219-7DDC-DF779C6D16E8}"/>
              </a:ext>
            </a:extLst>
          </p:cNvPr>
          <p:cNvSpPr>
            <a:spLocks noGrp="1"/>
          </p:cNvSpPr>
          <p:nvPr>
            <p:ph type="dt" sz="half" idx="10"/>
          </p:nvPr>
        </p:nvSpPr>
        <p:spPr/>
        <p:txBody>
          <a:bodyPr/>
          <a:lstStyle/>
          <a:p>
            <a:fld id="{CA232C06-27A4-4378-BA17-6C6E18E4454F}" type="datetimeFigureOut">
              <a:rPr lang="en-US" smtClean="0"/>
              <a:t>9/16/2024</a:t>
            </a:fld>
            <a:endParaRPr lang="en-US"/>
          </a:p>
        </p:txBody>
      </p:sp>
      <p:sp>
        <p:nvSpPr>
          <p:cNvPr id="4" name="Footer Placeholder 3">
            <a:extLst>
              <a:ext uri="{FF2B5EF4-FFF2-40B4-BE49-F238E27FC236}">
                <a16:creationId xmlns:a16="http://schemas.microsoft.com/office/drawing/2014/main" id="{07276492-D346-DB15-51AF-BA295A55C55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48D243-182B-E067-F531-AB1B20D69888}"/>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2422255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2833EA-2445-4601-B311-ED5E98BECADB}" type="datetime1">
              <a:rPr lang="en-US" smtClean="0"/>
              <a:t>9/16/2024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1C334F-389E-712B-00FB-4C6153D89F9A}"/>
              </a:ext>
            </a:extLst>
          </p:cNvPr>
          <p:cNvSpPr>
            <a:spLocks noGrp="1"/>
          </p:cNvSpPr>
          <p:nvPr>
            <p:ph type="dt" sz="half" idx="10"/>
          </p:nvPr>
        </p:nvSpPr>
        <p:spPr/>
        <p:txBody>
          <a:bodyPr/>
          <a:lstStyle/>
          <a:p>
            <a:fld id="{CA232C06-27A4-4378-BA17-6C6E18E4454F}" type="datetimeFigureOut">
              <a:rPr lang="en-US" smtClean="0"/>
              <a:t>9/16/2024</a:t>
            </a:fld>
            <a:endParaRPr lang="en-US"/>
          </a:p>
        </p:txBody>
      </p:sp>
      <p:sp>
        <p:nvSpPr>
          <p:cNvPr id="3" name="Footer Placeholder 2">
            <a:extLst>
              <a:ext uri="{FF2B5EF4-FFF2-40B4-BE49-F238E27FC236}">
                <a16:creationId xmlns:a16="http://schemas.microsoft.com/office/drawing/2014/main" id="{53DFE07E-2434-F641-8A63-174FD30CF99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8D9E336-DC3C-A41C-C8E6-0472D517AB50}"/>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13504328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7B551-9E27-4527-01C8-536E12F3356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5D7C9662-0D7C-D36B-8432-6F0BC7B7D16B}"/>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FFEB189-FF47-F212-4365-B4EE383D4C8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8D50B10-9714-4E6E-B4EF-513534F0FDE8}"/>
              </a:ext>
            </a:extLst>
          </p:cNvPr>
          <p:cNvSpPr>
            <a:spLocks noGrp="1"/>
          </p:cNvSpPr>
          <p:nvPr>
            <p:ph type="dt" sz="half" idx="10"/>
          </p:nvPr>
        </p:nvSpPr>
        <p:spPr/>
        <p:txBody>
          <a:bodyPr/>
          <a:lstStyle/>
          <a:p>
            <a:fld id="{CA232C06-27A4-4378-BA17-6C6E18E4454F}" type="datetimeFigureOut">
              <a:rPr lang="en-US" smtClean="0"/>
              <a:t>9/16/2024</a:t>
            </a:fld>
            <a:endParaRPr lang="en-US"/>
          </a:p>
        </p:txBody>
      </p:sp>
      <p:sp>
        <p:nvSpPr>
          <p:cNvPr id="6" name="Footer Placeholder 5">
            <a:extLst>
              <a:ext uri="{FF2B5EF4-FFF2-40B4-BE49-F238E27FC236}">
                <a16:creationId xmlns:a16="http://schemas.microsoft.com/office/drawing/2014/main" id="{BDEFA15F-B15C-F1A4-BCAB-DB86010E7B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D2A066-4A3B-C0D2-2F34-4D839E91A20D}"/>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4742684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780BF-E4D3-3F9E-412F-F245C70A2A3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A9CD34E6-E51C-1712-EE52-26B6AE1B1971}"/>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3E447A1D-56AA-7A45-EADF-D3402DF78D5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A396CA7-4309-7D1C-5D3B-20D944234684}"/>
              </a:ext>
            </a:extLst>
          </p:cNvPr>
          <p:cNvSpPr>
            <a:spLocks noGrp="1"/>
          </p:cNvSpPr>
          <p:nvPr>
            <p:ph type="dt" sz="half" idx="10"/>
          </p:nvPr>
        </p:nvSpPr>
        <p:spPr/>
        <p:txBody>
          <a:bodyPr/>
          <a:lstStyle/>
          <a:p>
            <a:fld id="{CA232C06-27A4-4378-BA17-6C6E18E4454F}" type="datetimeFigureOut">
              <a:rPr lang="en-US" smtClean="0"/>
              <a:t>9/16/2024</a:t>
            </a:fld>
            <a:endParaRPr lang="en-US"/>
          </a:p>
        </p:txBody>
      </p:sp>
      <p:sp>
        <p:nvSpPr>
          <p:cNvPr id="6" name="Footer Placeholder 5">
            <a:extLst>
              <a:ext uri="{FF2B5EF4-FFF2-40B4-BE49-F238E27FC236}">
                <a16:creationId xmlns:a16="http://schemas.microsoft.com/office/drawing/2014/main" id="{E08AEB78-D82F-6FFE-A664-B4E04A7BE4A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FFF376-DCA5-5B72-9669-9A6CCA8BD082}"/>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29072962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03C6D-C10E-265F-0DE9-7BAE8CE1D9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DEBAED3-90DC-718B-A3B9-58CA0E9280D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40541E-77AB-D246-D2BE-FBD7B1A45415}"/>
              </a:ext>
            </a:extLst>
          </p:cNvPr>
          <p:cNvSpPr>
            <a:spLocks noGrp="1"/>
          </p:cNvSpPr>
          <p:nvPr>
            <p:ph type="dt" sz="half" idx="10"/>
          </p:nvPr>
        </p:nvSpPr>
        <p:spPr/>
        <p:txBody>
          <a:bodyPr/>
          <a:lstStyle/>
          <a:p>
            <a:fld id="{CA232C06-27A4-4378-BA17-6C6E18E4454F}" type="datetimeFigureOut">
              <a:rPr lang="en-US" smtClean="0"/>
              <a:t>9/16/2024</a:t>
            </a:fld>
            <a:endParaRPr lang="en-US"/>
          </a:p>
        </p:txBody>
      </p:sp>
      <p:sp>
        <p:nvSpPr>
          <p:cNvPr id="5" name="Footer Placeholder 4">
            <a:extLst>
              <a:ext uri="{FF2B5EF4-FFF2-40B4-BE49-F238E27FC236}">
                <a16:creationId xmlns:a16="http://schemas.microsoft.com/office/drawing/2014/main" id="{88814FE9-DAA0-6B5D-82C1-10BE652D6E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42225F-78E8-21B8-485E-4DEFA75B14E1}"/>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12644385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AD138C-FA65-F835-6DEF-D8630E8F22C3}"/>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44CEED6-BADE-7A5E-7295-C0D66637D7F9}"/>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743109-D6AC-08C0-D763-42061D17ADDC}"/>
              </a:ext>
            </a:extLst>
          </p:cNvPr>
          <p:cNvSpPr>
            <a:spLocks noGrp="1"/>
          </p:cNvSpPr>
          <p:nvPr>
            <p:ph type="dt" sz="half" idx="10"/>
          </p:nvPr>
        </p:nvSpPr>
        <p:spPr/>
        <p:txBody>
          <a:bodyPr/>
          <a:lstStyle/>
          <a:p>
            <a:fld id="{CA232C06-27A4-4378-BA17-6C6E18E4454F}" type="datetimeFigureOut">
              <a:rPr lang="en-US" smtClean="0"/>
              <a:t>9/16/2024</a:t>
            </a:fld>
            <a:endParaRPr lang="en-US"/>
          </a:p>
        </p:txBody>
      </p:sp>
      <p:sp>
        <p:nvSpPr>
          <p:cNvPr id="5" name="Footer Placeholder 4">
            <a:extLst>
              <a:ext uri="{FF2B5EF4-FFF2-40B4-BE49-F238E27FC236}">
                <a16:creationId xmlns:a16="http://schemas.microsoft.com/office/drawing/2014/main" id="{E95862D5-9389-3177-39F6-38D59F5C86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1C8650-E56F-5659-B02A-EF14F867819C}"/>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1393477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9330B92-8069-4533-A3E9-97D271154CB6}" type="datetime1">
              <a:rPr lang="en-US" smtClean="0"/>
              <a:t>9/16/2024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ECE84CA-8EB9-496F-96CD-9BDC9583437D}" type="datetime1">
              <a:rPr lang="en-US" smtClean="0"/>
              <a:t>9/16/2024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7E15C4-9F9C-4149-BE4D-08125668915A}" type="datetime1">
              <a:rPr lang="en-US" smtClean="0"/>
              <a:t>9/16/2024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6C13D4-7426-4595-A306-E8BD12F4766C}" type="datetime1">
              <a:rPr lang="en-US" smtClean="0"/>
              <a:t>9/16/2024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FA6B048-E9D0-4C1F-B98C-60472DB25604}" type="datetime1">
              <a:rPr lang="en-US" smtClean="0"/>
              <a:t>9/16/2024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3FEC0D-907B-42B8-9AE8-46C379D1B514}" type="datetime1">
              <a:rPr lang="en-US" smtClean="0"/>
              <a:t>9/16/2024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4824F-EBE0-443F-8A8F-F64816AF04DC}"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06066E1-CACC-41F6-AF95-5F3B4F34AD66}" type="datetime1">
              <a:rPr lang="en-US" smtClean="0"/>
              <a:t>9/16/2024</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28FE254-016A-4E51-98AE-D4B4E3F12C32}" type="slidenum">
              <a:rPr lang="en-US" smtClean="0"/>
              <a:t>‹#›</a:t>
            </a:fld>
            <a:endParaRPr lang="en-US" dirty="0"/>
          </a:p>
        </p:txBody>
      </p:sp>
    </p:spTree>
    <p:extLst>
      <p:ext uri="{BB962C8B-B14F-4D97-AF65-F5344CB8AC3E}">
        <p14:creationId xmlns:p14="http://schemas.microsoft.com/office/powerpoint/2010/main" val="25274172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59D3F47-7496-4295-8C12-198760B09013}" type="datetime1">
              <a:rPr lang="en-US" smtClean="0"/>
              <a:t>9/16/2024</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C48B151-73E6-4005-9E41-BAC149615E2B}" type="slidenum">
              <a:rPr lang="en-US" smtClean="0"/>
              <a:t>‹#›</a:t>
            </a:fld>
            <a:endParaRPr lang="en-US" dirty="0"/>
          </a:p>
        </p:txBody>
      </p:sp>
    </p:spTree>
    <p:extLst>
      <p:ext uri="{BB962C8B-B14F-4D97-AF65-F5344CB8AC3E}">
        <p14:creationId xmlns:p14="http://schemas.microsoft.com/office/powerpoint/2010/main" val="40264014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B93157-B50D-C015-7D77-63D020935FD7}"/>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C0BCE71-B2E7-540B-7B84-6710F1CFBF8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3A3419-4F9E-DBB6-CDFB-8BBCB5D81FB0}"/>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CA232C06-27A4-4378-BA17-6C6E18E4454F}" type="datetimeFigureOut">
              <a:rPr lang="en-US" smtClean="0"/>
              <a:t>9/16/2024</a:t>
            </a:fld>
            <a:endParaRPr lang="en-US"/>
          </a:p>
        </p:txBody>
      </p:sp>
      <p:sp>
        <p:nvSpPr>
          <p:cNvPr id="5" name="Footer Placeholder 4">
            <a:extLst>
              <a:ext uri="{FF2B5EF4-FFF2-40B4-BE49-F238E27FC236}">
                <a16:creationId xmlns:a16="http://schemas.microsoft.com/office/drawing/2014/main" id="{B2DCD5F3-3E7F-1B33-77BE-6B9B0AA000A6}"/>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04FDE766-75FA-34CE-F360-932720884FD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D2248E17-4FAA-4AD6-B078-41EDBC8AEC16}" type="slidenum">
              <a:rPr lang="en-US" smtClean="0"/>
              <a:t>‹#›</a:t>
            </a:fld>
            <a:endParaRPr lang="en-US"/>
          </a:p>
        </p:txBody>
      </p:sp>
    </p:spTree>
    <p:extLst>
      <p:ext uri="{BB962C8B-B14F-4D97-AF65-F5344CB8AC3E}">
        <p14:creationId xmlns:p14="http://schemas.microsoft.com/office/powerpoint/2010/main" val="1926253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42.xml"/><Relationship Id="rId1" Type="http://schemas.openxmlformats.org/officeDocument/2006/relationships/slideLayout" Target="../slideLayouts/slideLayout1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3.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09.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5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3.xml"/></Relationships>
</file>

<file path=ppt/slides/_rels/slide11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3.xml"/></Relationships>
</file>

<file path=ppt/slides/_rels/slide11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121.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3.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12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3.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hyperlink" Target="https://designlab.eng.rpi.edu/edn/projects/capstone-support-dev/wiki/Pro_Forma_Meeting_Agenda" TargetMode="Externa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135.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4.xml"/></Relationships>
</file>

<file path=ppt/slides/_rels/slide13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7.xml"/><Relationship Id="rId1" Type="http://schemas.openxmlformats.org/officeDocument/2006/relationships/slideLayout" Target="../slideLayouts/slideLayout24.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4.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sv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9.svg"/><Relationship Id="rId5" Type="http://schemas.openxmlformats.org/officeDocument/2006/relationships/diagramQuickStyle" Target="../diagrams/quickStyle1.xml"/><Relationship Id="rId15" Type="http://schemas.openxmlformats.org/officeDocument/2006/relationships/image" Target="../media/image13.svg"/><Relationship Id="rId10" Type="http://schemas.openxmlformats.org/officeDocument/2006/relationships/image" Target="../media/image8.png"/><Relationship Id="rId4" Type="http://schemas.openxmlformats.org/officeDocument/2006/relationships/diagramLayout" Target="../diagrams/layout1.xml"/><Relationship Id="rId9" Type="http://schemas.openxmlformats.org/officeDocument/2006/relationships/image" Target="../media/image7.svg"/><Relationship Id="rId14" Type="http://schemas.openxmlformats.org/officeDocument/2006/relationships/image" Target="../media/image12.png"/></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2.xml.rels><?xml version="1.0" encoding="UTF-8" standalone="yes"?>
<Relationships xmlns="http://schemas.openxmlformats.org/package/2006/relationships"><Relationship Id="rId3" Type="http://schemas.openxmlformats.org/officeDocument/2006/relationships/hyperlink" Target="https://designlab.eng.rpi.edu/edn/projects/capstone-support-dev/wiki/Board_of_Directors_Review" TargetMode="External"/><Relationship Id="rId2" Type="http://schemas.openxmlformats.org/officeDocument/2006/relationships/notesSlide" Target="../notesSlides/notesSlide59.xml"/><Relationship Id="rId1" Type="http://schemas.openxmlformats.org/officeDocument/2006/relationships/slideLayout" Target="../slideLayouts/slideLayout13.xml"/><Relationship Id="rId4" Type="http://schemas.openxmlformats.org/officeDocument/2006/relationships/hyperlink" Target="https://designlab.eng.rpi.edu/edn/projects/capstone-support-dev/wiki/Tasks_and_Due_Dates" TargetMode="External"/></Relationships>
</file>

<file path=ppt/slides/_rels/slide14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144.xml.rels><?xml version="1.0" encoding="UTF-8" standalone="yes"?>
<Relationships xmlns="http://schemas.openxmlformats.org/package/2006/relationships"><Relationship Id="rId2" Type="http://schemas.openxmlformats.org/officeDocument/2006/relationships/hyperlink" Target="https://designlab.eng.rpi.edu/edn/projects/capstone-support-dev/repository/112/entry/template%20documents/Poster.pptx" TargetMode="External"/><Relationship Id="rId1" Type="http://schemas.openxmlformats.org/officeDocument/2006/relationships/slideLayout" Target="../slideLayouts/slideLayout13.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hyperlink" Target="https://www.slido.com/"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info.rpi.edu/comm-d"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designlab.eng.rpi.edu/edn/projects/capstone-support-dev/wiki/Course_Guidelines_and_Policies" TargetMode="Externa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0.jpeg"/><Relationship Id="rId1" Type="http://schemas.openxmlformats.org/officeDocument/2006/relationships/slideLayout" Target="../slideLayouts/slideLayout3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hyperlink" Target="https://designlab.eng.rpi.edu/edn/projects/capstone-support-dev/wiki/Team_Standards_Agreement" TargetMode="Externa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docs.google.com/spreadsheets/d/1s5LrGAP6knKlva1Pm0rcQL4NpK4FOPg-sy8KWppURzg/edit?gid=0#gid=0"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2.jp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hyperlink" Target="https://openclipart.org/detail/183196/pointing-hand-by-scyg-183196" TargetMode="External"/><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slide" Target="slide111.xml"/><Relationship Id="rId3" Type="http://schemas.openxmlformats.org/officeDocument/2006/relationships/slide" Target="slide41.xml"/><Relationship Id="rId7" Type="http://schemas.openxmlformats.org/officeDocument/2006/relationships/slide" Target="slide100.xml"/><Relationship Id="rId2" Type="http://schemas.openxmlformats.org/officeDocument/2006/relationships/slide" Target="slide7.xml"/><Relationship Id="rId1" Type="http://schemas.openxmlformats.org/officeDocument/2006/relationships/slideLayout" Target="../slideLayouts/slideLayout2.xml"/><Relationship Id="rId6" Type="http://schemas.openxmlformats.org/officeDocument/2006/relationships/slide" Target="slide90.xml"/><Relationship Id="rId11" Type="http://schemas.openxmlformats.org/officeDocument/2006/relationships/slide" Target="slide135.xml"/><Relationship Id="rId5" Type="http://schemas.openxmlformats.org/officeDocument/2006/relationships/slide" Target="slide76.xml"/><Relationship Id="rId10" Type="http://schemas.openxmlformats.org/officeDocument/2006/relationships/slide" Target="slide129.xml"/><Relationship Id="rId4" Type="http://schemas.openxmlformats.org/officeDocument/2006/relationships/slide" Target="slide65.xml"/><Relationship Id="rId9" Type="http://schemas.openxmlformats.org/officeDocument/2006/relationships/slide" Target="slide118.xml"/></Relationships>
</file>

<file path=ppt/slides/_rels/slide5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s://www.boost.co.nz/blog/2012/01/use-cases-or-user-stories" TargetMode="External"/><Relationship Id="rId2" Type="http://schemas.openxmlformats.org/officeDocument/2006/relationships/hyperlink" Target="http://www.boost.co.nz/blog/2010/09/user-stories"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s://www.boost.co.nz/blog/2012/01/use-cases-or-user-stories" TargetMode="External"/><Relationship Id="rId2" Type="http://schemas.openxmlformats.org/officeDocument/2006/relationships/hyperlink" Target="http://en.wikipedia.org/wiki/Use_case"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microsoft.com/office/2018/10/relationships/comments" Target="../comments/modernComment_22E_B81E38C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hyperlink" Target="https://designlab.eng.rpi.edu/edn/projects/capstone-support-dev/wiki/Why_Electronic_Design_Notebook_is_the_ONLY_choice" TargetMode="Externa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hyperlink" Target="https://designlab.eng.rpi.edu/edn/projects/capstone-support-dev/wiki/Requirements_Management" TargetMode="Externa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2" Type="http://schemas.openxmlformats.org/officeDocument/2006/relationships/hyperlink" Target="https://designlab.eng.rpi.edu/edn/projects/capstone-support-dev/wiki/Meeting_Minutes" TargetMode="External"/><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4.xml"/></Relationships>
</file>

<file path=ppt/slides/_rels/slide9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7.xml"/><Relationship Id="rId1" Type="http://schemas.openxmlformats.org/officeDocument/2006/relationships/slideLayout" Target="../slideLayouts/slideLayout24.xml"/></Relationships>
</file>

<file path=ppt/slides/_rels/slide9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hyperlink" Target="https://www.slido.com/" TargetMode="External"/><Relationship Id="rId1" Type="http://schemas.openxmlformats.org/officeDocument/2006/relationships/slideLayout" Target="../slideLayouts/slideLayout24.xml"/></Relationships>
</file>

<file path=ppt/slides/_rels/slide9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274638"/>
            <a:ext cx="8229600" cy="792162"/>
          </a:xfrm>
        </p:spPr>
        <p:txBody>
          <a:bodyPr/>
          <a:lstStyle/>
          <a:p>
            <a:pPr eaLnBrk="1" hangingPunct="1"/>
            <a:r>
              <a:rPr lang="en-US" sz="3228" dirty="0"/>
              <a:t>Projects, Evaluators, &amp; Mentors - Section 2</a:t>
            </a:r>
          </a:p>
        </p:txBody>
      </p:sp>
      <p:graphicFrame>
        <p:nvGraphicFramePr>
          <p:cNvPr id="6" name="Table 5"/>
          <p:cNvGraphicFramePr>
            <a:graphicFrameLocks noGrp="1"/>
          </p:cNvGraphicFramePr>
          <p:nvPr/>
        </p:nvGraphicFramePr>
        <p:xfrm>
          <a:off x="623501" y="1290381"/>
          <a:ext cx="7948999" cy="3314700"/>
        </p:xfrm>
        <a:graphic>
          <a:graphicData uri="http://schemas.openxmlformats.org/drawingml/2006/table">
            <a:tbl>
              <a:tblPr/>
              <a:tblGrid>
                <a:gridCol w="2512505">
                  <a:extLst>
                    <a:ext uri="{9D8B030D-6E8A-4147-A177-3AD203B41FA5}">
                      <a16:colId xmlns:a16="http://schemas.microsoft.com/office/drawing/2014/main" val="20000"/>
                    </a:ext>
                  </a:extLst>
                </a:gridCol>
                <a:gridCol w="2191517">
                  <a:extLst>
                    <a:ext uri="{9D8B030D-6E8A-4147-A177-3AD203B41FA5}">
                      <a16:colId xmlns:a16="http://schemas.microsoft.com/office/drawing/2014/main" val="20001"/>
                    </a:ext>
                  </a:extLst>
                </a:gridCol>
                <a:gridCol w="1069430">
                  <a:extLst>
                    <a:ext uri="{9D8B030D-6E8A-4147-A177-3AD203B41FA5}">
                      <a16:colId xmlns:a16="http://schemas.microsoft.com/office/drawing/2014/main" val="20002"/>
                    </a:ext>
                  </a:extLst>
                </a:gridCol>
                <a:gridCol w="1190208">
                  <a:extLst>
                    <a:ext uri="{9D8B030D-6E8A-4147-A177-3AD203B41FA5}">
                      <a16:colId xmlns:a16="http://schemas.microsoft.com/office/drawing/2014/main" val="20003"/>
                    </a:ext>
                  </a:extLst>
                </a:gridCol>
                <a:gridCol w="640525">
                  <a:extLst>
                    <a:ext uri="{9D8B030D-6E8A-4147-A177-3AD203B41FA5}">
                      <a16:colId xmlns:a16="http://schemas.microsoft.com/office/drawing/2014/main" val="20004"/>
                    </a:ext>
                  </a:extLst>
                </a:gridCol>
                <a:gridCol w="344814">
                  <a:extLst>
                    <a:ext uri="{9D8B030D-6E8A-4147-A177-3AD203B41FA5}">
                      <a16:colId xmlns:a16="http://schemas.microsoft.com/office/drawing/2014/main" val="20005"/>
                    </a:ext>
                  </a:extLst>
                </a:gridCol>
              </a:tblGrid>
              <a:tr h="371475">
                <a:tc>
                  <a:txBody>
                    <a:bodyPr/>
                    <a:lstStyle/>
                    <a:p>
                      <a:pPr algn="ctr" fontAlgn="ctr"/>
                      <a:r>
                        <a:rPr lang="en-US" sz="12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ctr"/>
                      <a:r>
                        <a:rPr lang="en-US" sz="1200" b="0" i="0" u="none" strike="noStrike" dirty="0">
                          <a:solidFill>
                            <a:srgbClr val="000000"/>
                          </a:solidFill>
                          <a:effectLst/>
                          <a:latin typeface="Calibri" panose="020F0502020204030204" pitchFamily="34" charset="0"/>
                        </a:rPr>
                        <a:t>Corning Incorporated</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Crack Growth Measurement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Sandipan Mishra</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chemeClr val="tx1"/>
                          </a:solidFill>
                          <a:effectLst/>
                          <a:latin typeface="Calibri" panose="020F0502020204030204" pitchFamily="34" charset="0"/>
                        </a:rPr>
                        <a:t>Mark Anderson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FF0000"/>
                          </a:solidFill>
                          <a:effectLst/>
                          <a:latin typeface="Calibri" panose="020F0502020204030204" pitchFamily="34" charset="0"/>
                        </a:rPr>
                        <a:t>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ctr"/>
                      <a:r>
                        <a:rPr lang="en-US" sz="1200" b="0" i="0" u="none" strike="noStrike">
                          <a:solidFill>
                            <a:srgbClr val="000000"/>
                          </a:solidFill>
                          <a:effectLst/>
                          <a:latin typeface="Calibri" panose="020F0502020204030204" pitchFamily="34" charset="0"/>
                        </a:rPr>
                        <a:t>Design Lab</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Window Security for Passive Cooling</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Sandipan Mishra</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chemeClr val="tx1"/>
                          </a:solidFill>
                          <a:effectLst/>
                          <a:latin typeface="Calibri" panose="020F0502020204030204" pitchFamily="34" charset="0"/>
                        </a:rPr>
                        <a:t>Brad DeBoer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FF0000"/>
                          </a:solidFill>
                          <a:effectLst/>
                          <a:latin typeface="Calibri" panose="020F050202020403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ctr"/>
                      <a:r>
                        <a:rPr lang="en-US" sz="1200" b="0" i="0" u="none" strike="noStrike">
                          <a:solidFill>
                            <a:srgbClr val="000000"/>
                          </a:solidFill>
                          <a:effectLst/>
                          <a:latin typeface="Calibri" panose="020F0502020204030204" pitchFamily="34" charset="0"/>
                        </a:rPr>
                        <a:t>Vermont Energy Investment Corp.</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Predictive Refrigerant Leak Modeling in VRF Systems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Prabhakar Neti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chemeClr val="tx1"/>
                          </a:solidFill>
                          <a:effectLst/>
                          <a:latin typeface="Calibri" panose="020F0502020204030204" pitchFamily="34" charset="0"/>
                        </a:rPr>
                        <a:t>Kannathal Natarajan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FF0000"/>
                          </a:solidFill>
                          <a:effectLst/>
                          <a:latin typeface="Calibri" panose="020F0502020204030204" pitchFamily="34" charset="0"/>
                        </a:rPr>
                        <a:t>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ctr"/>
                      <a:r>
                        <a:rPr lang="en-US" sz="1200" b="0" i="0" u="none" strike="noStrike">
                          <a:solidFill>
                            <a:srgbClr val="000000"/>
                          </a:solidFill>
                          <a:effectLst/>
                          <a:latin typeface="Calibri" panose="020F0502020204030204" pitchFamily="34" charset="0"/>
                        </a:rPr>
                        <a:t>Western Digital</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Rover-Based Assistive Device Development - Wheel Chair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Prabhakar Neti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chemeClr val="tx1"/>
                          </a:solidFill>
                          <a:effectLst/>
                          <a:latin typeface="Calibri" panose="020F0502020204030204" pitchFamily="34" charset="0"/>
                        </a:rPr>
                        <a:t>Junichi Kanai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71475">
                <a:tc>
                  <a:txBody>
                    <a:bodyPr/>
                    <a:lstStyle/>
                    <a:p>
                      <a:pPr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a:solidFill>
                          <a:srgbClr val="FF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a:solidFill>
                          <a:srgbClr val="FF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71475">
                <a:tc>
                  <a:txBody>
                    <a:bodyPr/>
                    <a:lstStyle/>
                    <a:p>
                      <a:pPr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FF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FF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71475">
                <a:tc>
                  <a:txBody>
                    <a:bodyPr/>
                    <a:lstStyle/>
                    <a:p>
                      <a:pPr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a:solidFill>
                          <a:srgbClr val="0070C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70C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bl>
          </a:graphicData>
        </a:graphic>
      </p:graphicFrame>
      <p:sp>
        <p:nvSpPr>
          <p:cNvPr id="8" name="Slide Number Placeholder 7"/>
          <p:cNvSpPr>
            <a:spLocks noGrp="1"/>
          </p:cNvSpPr>
          <p:nvPr>
            <p:ph type="sldNum" sz="quarter" idx="12"/>
          </p:nvPr>
        </p:nvSpPr>
        <p:spPr/>
        <p:txBody>
          <a:bodyPr/>
          <a:lstStyle/>
          <a:p>
            <a:pPr>
              <a:defRPr/>
            </a:pPr>
            <a:fld id="{BE9A177C-BA89-4C10-A83E-404B5E42A65C}" type="slidenum">
              <a:rPr lang="en-US" smtClean="0"/>
              <a:pPr>
                <a:defRPr/>
              </a:pPr>
              <a:t>1</a:t>
            </a:fld>
            <a:endParaRPr lang="en-US" dirty="0"/>
          </a:p>
        </p:txBody>
      </p:sp>
      <p:grpSp>
        <p:nvGrpSpPr>
          <p:cNvPr id="5" name="Group 4">
            <a:extLst>
              <a:ext uri="{FF2B5EF4-FFF2-40B4-BE49-F238E27FC236}">
                <a16:creationId xmlns:a16="http://schemas.microsoft.com/office/drawing/2014/main" id="{AE6BB1D7-9A84-7107-5AE6-DCA1B4E84A39}"/>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D89F046D-7DED-9643-37F8-FDBC10B29496}"/>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928E5BC6-C606-0E2C-775E-D001CDCCE990}"/>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00473B39-5643-5999-79E1-0738B483C919}"/>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C332F859-44C7-6555-8729-0DDBD3E81804}"/>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E47F7E99-F93B-4DE4-ECED-E1B17C83EC53}"/>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30CE122C-F0AB-77D1-8065-70A7FC89AC69}"/>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9485C6C7-F79B-710A-C3B9-F05DD4BA9969}"/>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890BA311-8A37-5747-71B6-3443A1E2D413}"/>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6BBA0C61-CCEC-753A-0F83-985519BBF8DC}"/>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033EC196-4C32-BA87-7723-59117D458585}"/>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A8BECCB2-836C-41E9-E3A8-7005F853FEF5}"/>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FF95D042-D30D-15EE-738E-F5134CD0D446}"/>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33851D1D-4637-F647-A3DF-AEAD32A19521}"/>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48C34F3B-1C59-5B1C-E7BC-336C1BC6CCBF}"/>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85C85688-6BAE-B425-18AF-665BDD48FB48}"/>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CCAC2E59-668C-6C63-5A6E-9A046EE8A833}"/>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286D8CBF-CDCA-9276-50F7-AFBBFAB5AA36}"/>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CE3A7B72-BC48-54EF-6D73-97986AB87BCA}"/>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17127928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t>Capstone Design Transition</a:t>
            </a:r>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457200" y="1600200"/>
            <a:ext cx="8428795" cy="4525963"/>
          </a:xfrm>
        </p:spPr>
        <p:txBody>
          <a:bodyPr vert="horz" lIns="91440" tIns="45720" rIns="91440" bIns="45720" rtlCol="0" anchor="t">
            <a:normAutofit/>
          </a:bodyPr>
          <a:lstStyle/>
          <a:p>
            <a:endParaRPr lang="en-US" dirty="0">
              <a:cs typeface="Calibri"/>
            </a:endParaRPr>
          </a:p>
          <a:p>
            <a:r>
              <a:rPr lang="en-US" dirty="0">
                <a:cs typeface="Calibri"/>
              </a:rPr>
              <a:t>NO textbook, NO lecture</a:t>
            </a:r>
          </a:p>
          <a:p>
            <a:r>
              <a:rPr lang="en-US" dirty="0">
                <a:cs typeface="Calibri"/>
              </a:rPr>
              <a:t>It is a Team EXPERIENCE</a:t>
            </a:r>
          </a:p>
          <a:p>
            <a:r>
              <a:rPr lang="en-US" dirty="0">
                <a:cs typeface="Calibri"/>
              </a:rPr>
              <a:t>It is a mostly “flipped” experience</a:t>
            </a:r>
          </a:p>
          <a:p>
            <a:endParaRPr lang="en-US" dirty="0">
              <a:cs typeface="Calibri"/>
            </a:endParaRPr>
          </a:p>
          <a:p>
            <a:r>
              <a:rPr lang="en-US" dirty="0">
                <a:cs typeface="Calibri"/>
              </a:rPr>
              <a:t>Guided/assisted by Project Engineer (PE)</a:t>
            </a:r>
          </a:p>
          <a:p>
            <a:r>
              <a:rPr lang="en-US" dirty="0">
                <a:cs typeface="Calibri"/>
              </a:rPr>
              <a:t>Graded/assisted by Chief Engineer (CE)</a:t>
            </a:r>
          </a:p>
        </p:txBody>
      </p:sp>
      <p:sp>
        <p:nvSpPr>
          <p:cNvPr id="5" name="Slide Number Placeholder 4"/>
          <p:cNvSpPr>
            <a:spLocks noGrp="1"/>
          </p:cNvSpPr>
          <p:nvPr>
            <p:ph type="sldNum" sz="quarter" idx="12"/>
          </p:nvPr>
        </p:nvSpPr>
        <p:spPr/>
        <p:txBody>
          <a:bodyPr/>
          <a:lstStyle/>
          <a:p>
            <a:fld id="{B044824F-EBE0-443F-8A8F-F64816AF04DC}" type="slidenum">
              <a:rPr lang="en-US" smtClean="0"/>
              <a:t>10</a:t>
            </a:fld>
            <a:endParaRPr lang="en-US" dirty="0"/>
          </a:p>
        </p:txBody>
      </p:sp>
    </p:spTree>
    <p:extLst>
      <p:ext uri="{BB962C8B-B14F-4D97-AF65-F5344CB8AC3E}">
        <p14:creationId xmlns:p14="http://schemas.microsoft.com/office/powerpoint/2010/main" val="366641360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6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100</a:t>
            </a:fld>
            <a:endParaRPr lang="en-US" sz="1200" dirty="0"/>
          </a:p>
        </p:txBody>
      </p:sp>
      <p:grpSp>
        <p:nvGrpSpPr>
          <p:cNvPr id="4" name="Group 3">
            <a:extLst>
              <a:ext uri="{FF2B5EF4-FFF2-40B4-BE49-F238E27FC236}">
                <a16:creationId xmlns:a16="http://schemas.microsoft.com/office/drawing/2014/main" id="{8B3CDDF5-9152-EA0C-436A-C85003F9F670}"/>
              </a:ext>
            </a:extLst>
          </p:cNvPr>
          <p:cNvGrpSpPr/>
          <p:nvPr/>
        </p:nvGrpSpPr>
        <p:grpSpPr>
          <a:xfrm>
            <a:off x="7086600" y="886834"/>
            <a:ext cx="2999703" cy="830997"/>
            <a:chOff x="7086600" y="886834"/>
            <a:chExt cx="2999703" cy="830997"/>
          </a:xfrm>
        </p:grpSpPr>
        <p:sp>
          <p:nvSpPr>
            <p:cNvPr id="7" name="TextBox 6">
              <a:extLst>
                <a:ext uri="{FF2B5EF4-FFF2-40B4-BE49-F238E27FC236}">
                  <a16:creationId xmlns:a16="http://schemas.microsoft.com/office/drawing/2014/main" id="{6577963C-2FAB-B2D0-D784-F1CB382BCC03}"/>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0FF516F3-B744-3997-2FAC-9C4146428102}"/>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0B35B932-D549-1A0C-E493-B7B9D0E67FEA}"/>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DA3151B5-8DBB-5B47-BB0A-ED8832279049}"/>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1" name="Picture 10" descr="A screenshot of a project&#10;&#10;Description automatically generated">
            <a:extLst>
              <a:ext uri="{FF2B5EF4-FFF2-40B4-BE49-F238E27FC236}">
                <a16:creationId xmlns:a16="http://schemas.microsoft.com/office/drawing/2014/main" id="{C037665D-DE15-BBCF-40B3-4204F2270E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0122" y="1870077"/>
            <a:ext cx="7323756" cy="3703423"/>
          </a:xfrm>
          <a:prstGeom prst="rect">
            <a:avLst/>
          </a:prstGeom>
        </p:spPr>
      </p:pic>
    </p:spTree>
    <p:extLst>
      <p:ext uri="{BB962C8B-B14F-4D97-AF65-F5344CB8AC3E}">
        <p14:creationId xmlns:p14="http://schemas.microsoft.com/office/powerpoint/2010/main" val="292615304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FF000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155978520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825" y="359941"/>
            <a:ext cx="8134350" cy="1325563"/>
          </a:xfrm>
        </p:spPr>
        <p:txBody>
          <a:bodyPr/>
          <a:lstStyle/>
          <a:p>
            <a:pPr algn="ctr"/>
            <a:r>
              <a:rPr lang="en-US" dirty="0"/>
              <a:t>10 min – Project Documentation &amp; EDN Usage</a:t>
            </a:r>
          </a:p>
        </p:txBody>
      </p:sp>
      <p:sp>
        <p:nvSpPr>
          <p:cNvPr id="3" name="Content Placeholder 2"/>
          <p:cNvSpPr>
            <a:spLocks noGrp="1"/>
          </p:cNvSpPr>
          <p:nvPr>
            <p:ph idx="1"/>
          </p:nvPr>
        </p:nvSpPr>
        <p:spPr>
          <a:xfrm>
            <a:off x="628650" y="1685504"/>
            <a:ext cx="7886700" cy="993775"/>
          </a:xfrm>
        </p:spPr>
        <p:txBody>
          <a:bodyPr>
            <a:noAutofit/>
          </a:bodyPr>
          <a:lstStyle/>
          <a:p>
            <a:pPr marL="0" indent="0" algn="ctr">
              <a:buNone/>
            </a:pPr>
            <a:r>
              <a:rPr lang="en-US" sz="2800" b="1" dirty="0">
                <a:solidFill>
                  <a:srgbClr val="FF0000"/>
                </a:solidFill>
              </a:rPr>
              <a:t>Action Item from Day 5</a:t>
            </a:r>
          </a:p>
          <a:p>
            <a:pPr marL="0" indent="0" algn="ctr">
              <a:buNone/>
            </a:pPr>
            <a:r>
              <a:rPr lang="en-US" sz="2000" b="1" dirty="0">
                <a:solidFill>
                  <a:srgbClr val="FF0000"/>
                </a:solidFill>
              </a:rPr>
              <a:t>Read Project Documentation Wiki page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102</a:t>
            </a:fld>
            <a:endParaRPr lang="en-US" sz="1200" dirty="0"/>
          </a:p>
        </p:txBody>
      </p:sp>
      <p:sp>
        <p:nvSpPr>
          <p:cNvPr id="4" name="TextBox 3">
            <a:extLst>
              <a:ext uri="{FF2B5EF4-FFF2-40B4-BE49-F238E27FC236}">
                <a16:creationId xmlns:a16="http://schemas.microsoft.com/office/drawing/2014/main" id="{05C9DFD9-EEDE-9276-94EB-CDABBC18AE90}"/>
              </a:ext>
            </a:extLst>
          </p:cNvPr>
          <p:cNvSpPr txBox="1"/>
          <p:nvPr/>
        </p:nvSpPr>
        <p:spPr>
          <a:xfrm>
            <a:off x="2019300" y="2895389"/>
            <a:ext cx="5105400" cy="461665"/>
          </a:xfrm>
          <a:prstGeom prst="rect">
            <a:avLst/>
          </a:prstGeom>
          <a:noFill/>
        </p:spPr>
        <p:txBody>
          <a:bodyPr wrap="square" rtlCol="0">
            <a:spAutoFit/>
          </a:bodyPr>
          <a:lstStyle/>
          <a:p>
            <a:pPr algn="ctr"/>
            <a:r>
              <a:rPr lang="en-US" sz="2400" b="1" dirty="0">
                <a:solidFill>
                  <a:srgbClr val="0000FF"/>
                </a:solidFill>
              </a:rPr>
              <a:t>Knowledge Check – Through Kahoot</a:t>
            </a:r>
          </a:p>
        </p:txBody>
      </p:sp>
      <p:graphicFrame>
        <p:nvGraphicFramePr>
          <p:cNvPr id="11" name="TextBox 7">
            <a:extLst>
              <a:ext uri="{FF2B5EF4-FFF2-40B4-BE49-F238E27FC236}">
                <a16:creationId xmlns:a16="http://schemas.microsoft.com/office/drawing/2014/main" id="{B086E628-765C-0C48-EF4F-E82929D99610}"/>
              </a:ext>
            </a:extLst>
          </p:cNvPr>
          <p:cNvGraphicFramePr/>
          <p:nvPr/>
        </p:nvGraphicFramePr>
        <p:xfrm>
          <a:off x="628650" y="3801894"/>
          <a:ext cx="495300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Are You Ready Images – Browse 15,229 Stock Photos, Vectors, and Video |  Adobe Stock">
            <a:extLst>
              <a:ext uri="{FF2B5EF4-FFF2-40B4-BE49-F238E27FC236}">
                <a16:creationId xmlns:a16="http://schemas.microsoft.com/office/drawing/2014/main" id="{A3ECCA59-2C85-16FE-F13E-AB24FFE50E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325150">
            <a:off x="6469525" y="4876800"/>
            <a:ext cx="1828800" cy="104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258665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is Engineering Documentation?</a:t>
            </a:r>
            <a:endParaRPr lang="en-US" dirty="0"/>
          </a:p>
        </p:txBody>
      </p:sp>
      <p:sp>
        <p:nvSpPr>
          <p:cNvPr id="3" name="Content Placeholder 2"/>
          <p:cNvSpPr>
            <a:spLocks noGrp="1"/>
          </p:cNvSpPr>
          <p:nvPr>
            <p:ph idx="1"/>
          </p:nvPr>
        </p:nvSpPr>
        <p:spPr/>
        <p:txBody>
          <a:bodyPr>
            <a:normAutofit/>
          </a:bodyPr>
          <a:lstStyle/>
          <a:p>
            <a:pPr marL="0" indent="0">
              <a:buNone/>
            </a:pPr>
            <a:r>
              <a:rPr lang="en-US" sz="2700" spc="-1" dirty="0">
                <a:solidFill>
                  <a:srgbClr val="000000"/>
                </a:solidFill>
                <a:uFill>
                  <a:solidFill>
                    <a:srgbClr val="FFFFFF"/>
                  </a:solidFill>
                </a:uFill>
              </a:rPr>
              <a:t>Living record of your work so that:</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Evolution of your product/design is traceable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(experiment) is reproducible</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Sketches, ideas, discussions</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Test setup, results, failures &amp; successes</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can be understood by others and why you did it that way</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Feedback &amp; help can be offered</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Easy to incorporate into client meeting presentations and the final design report</a:t>
            </a:r>
          </a:p>
          <a:p>
            <a:pPr marL="270" indent="0">
              <a:spcBef>
                <a:spcPts val="421"/>
              </a:spcBef>
              <a:buClr>
                <a:srgbClr val="000000"/>
              </a:buClr>
              <a:buNone/>
            </a:pPr>
            <a:endParaRPr lang="en-US" sz="2700" spc="-1" dirty="0">
              <a:solidFill>
                <a:srgbClr val="000000"/>
              </a:solidFill>
              <a:uFill>
                <a:solidFill>
                  <a:srgbClr val="FFFFFF"/>
                </a:solidFill>
              </a:uFill>
            </a:endParaRPr>
          </a:p>
        </p:txBody>
      </p:sp>
      <p:sp>
        <p:nvSpPr>
          <p:cNvPr id="4" name="Slide Number Placeholder 3"/>
          <p:cNvSpPr>
            <a:spLocks noGrp="1"/>
          </p:cNvSpPr>
          <p:nvPr>
            <p:ph type="sldNum" sz="quarter" idx="12"/>
          </p:nvPr>
        </p:nvSpPr>
        <p:spPr/>
        <p:txBody>
          <a:bodyPr/>
          <a:lstStyle/>
          <a:p>
            <a:fld id="{1E53C9B5-D1E4-41C4-9032-1ACE4595E517}" type="slidenum">
              <a:rPr lang="en-US" sz="1200" smtClean="0"/>
              <a:t>103</a:t>
            </a:fld>
            <a:endParaRPr lang="en-US" sz="1200" dirty="0"/>
          </a:p>
        </p:txBody>
      </p:sp>
    </p:spTree>
    <p:extLst>
      <p:ext uri="{BB962C8B-B14F-4D97-AF65-F5344CB8AC3E}">
        <p14:creationId xmlns:p14="http://schemas.microsoft.com/office/powerpoint/2010/main" val="296462847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Why Document?</a:t>
            </a:r>
            <a:endParaRPr lang="en-US" dirty="0"/>
          </a:p>
        </p:txBody>
      </p:sp>
      <p:sp>
        <p:nvSpPr>
          <p:cNvPr id="3" name="Content Placeholder 2"/>
          <p:cNvSpPr>
            <a:spLocks noGrp="1"/>
          </p:cNvSpPr>
          <p:nvPr>
            <p:ph idx="1"/>
          </p:nvPr>
        </p:nvSpPr>
        <p:spPr>
          <a:xfrm>
            <a:off x="628650" y="1524000"/>
            <a:ext cx="7886700" cy="4832351"/>
          </a:xfrm>
        </p:spPr>
        <p:txBody>
          <a:bodyPr>
            <a:noAutofit/>
          </a:bodyPr>
          <a:lstStyle/>
          <a:p>
            <a:pPr marL="257310" indent="-257040">
              <a:spcBef>
                <a:spcPts val="481"/>
              </a:spcBef>
              <a:buClr>
                <a:srgbClr val="000000"/>
              </a:buClr>
              <a:buFont typeface="Arial"/>
              <a:buChar char="•"/>
            </a:pPr>
            <a:r>
              <a:rPr lang="en-US" spc="-1" dirty="0">
                <a:solidFill>
                  <a:srgbClr val="000000"/>
                </a:solidFill>
                <a:uFill>
                  <a:solidFill>
                    <a:srgbClr val="FFFFFF"/>
                  </a:solidFill>
                </a:uFill>
              </a:rPr>
              <a:t>Extension of your memory</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Who, What, When, Where, Why, How</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collaborate and continue the 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Facilitates teamwork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review/understand your work</a:t>
            </a:r>
          </a:p>
          <a:p>
            <a:pPr marL="257310" indent="-257040">
              <a:spcBef>
                <a:spcPts val="481"/>
              </a:spcBef>
              <a:buClr>
                <a:srgbClr val="000000"/>
              </a:buClr>
              <a:buFont typeface="Arial"/>
              <a:buChar char="•"/>
            </a:pPr>
            <a:r>
              <a:rPr lang="en-US" spc="-1" dirty="0">
                <a:solidFill>
                  <a:srgbClr val="000000"/>
                </a:solidFill>
                <a:uFill>
                  <a:solidFill>
                    <a:srgbClr val="FFFFFF"/>
                  </a:solidFill>
                </a:uFill>
              </a:rPr>
              <a:t>Legal ramifications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Contractual/legal defense</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Patent application</a:t>
            </a:r>
          </a:p>
          <a:p>
            <a:pPr marL="257310" indent="-257040">
              <a:spcBef>
                <a:spcPts val="481"/>
              </a:spcBef>
              <a:buClr>
                <a:srgbClr val="000000"/>
              </a:buClr>
              <a:buFont typeface="Arial"/>
              <a:buChar char="•"/>
            </a:pPr>
            <a:r>
              <a:rPr lang="en-US" spc="-1" dirty="0">
                <a:solidFill>
                  <a:srgbClr val="000000"/>
                </a:solidFill>
                <a:uFill>
                  <a:solidFill>
                    <a:srgbClr val="FFFFFF"/>
                  </a:solidFill>
                </a:uFill>
              </a:rPr>
              <a:t>Efficiently and Effectively move the project forwards</a:t>
            </a:r>
          </a:p>
          <a:p>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104</a:t>
            </a:fld>
            <a:endParaRPr lang="en-US" sz="1200" dirty="0"/>
          </a:p>
        </p:txBody>
      </p:sp>
      <p:sp>
        <p:nvSpPr>
          <p:cNvPr id="5" name="TextBox 4"/>
          <p:cNvSpPr txBox="1"/>
          <p:nvPr/>
        </p:nvSpPr>
        <p:spPr>
          <a:xfrm>
            <a:off x="1009650" y="5257800"/>
            <a:ext cx="6477000" cy="707886"/>
          </a:xfrm>
          <a:prstGeom prst="rect">
            <a:avLst/>
          </a:prstGeom>
          <a:noFill/>
          <a:ln w="38100">
            <a:solidFill>
              <a:srgbClr val="FF0000"/>
            </a:solidFill>
          </a:ln>
        </p:spPr>
        <p:txBody>
          <a:bodyPr wrap="square" rtlCol="0">
            <a:spAutoFit/>
          </a:bodyPr>
          <a:lstStyle/>
          <a:p>
            <a:r>
              <a:rPr lang="en-US" sz="2000" b="1" dirty="0"/>
              <a:t>Everyone (now and future) can understand the Who, What, When, Where, Why, and How of the team’s work</a:t>
            </a:r>
          </a:p>
        </p:txBody>
      </p:sp>
      <p:pic>
        <p:nvPicPr>
          <p:cNvPr id="7" name="Picture 6">
            <a:extLst>
              <a:ext uri="{FF2B5EF4-FFF2-40B4-BE49-F238E27FC236}">
                <a16:creationId xmlns:a16="http://schemas.microsoft.com/office/drawing/2014/main" id="{719EE636-E882-4BFC-A77E-3552731E70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76725" y="3340100"/>
            <a:ext cx="895350" cy="895350"/>
          </a:xfrm>
          <a:prstGeom prst="rect">
            <a:avLst/>
          </a:prstGeom>
        </p:spPr>
      </p:pic>
    </p:spTree>
    <p:extLst>
      <p:ext uri="{BB962C8B-B14F-4D97-AF65-F5344CB8AC3E}">
        <p14:creationId xmlns:p14="http://schemas.microsoft.com/office/powerpoint/2010/main" val="374590041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Corporate Communication &amp; Documentation </a:t>
            </a:r>
            <a:br>
              <a:rPr lang="en-US" dirty="0"/>
            </a:br>
            <a:r>
              <a:rPr lang="en-US" dirty="0"/>
              <a:t>Policies </a:t>
            </a:r>
            <a:r>
              <a:rPr lang="en-US" b="1" dirty="0"/>
              <a:t>Reminder</a:t>
            </a:r>
          </a:p>
        </p:txBody>
      </p:sp>
      <p:sp>
        <p:nvSpPr>
          <p:cNvPr id="3" name="Content Placeholder 2"/>
          <p:cNvSpPr>
            <a:spLocks noGrp="1"/>
          </p:cNvSpPr>
          <p:nvPr>
            <p:ph idx="1"/>
          </p:nvPr>
        </p:nvSpPr>
        <p:spPr>
          <a:xfrm>
            <a:off x="628650" y="1545360"/>
            <a:ext cx="7886700" cy="4800600"/>
          </a:xfrm>
        </p:spPr>
        <p:txBody>
          <a:bodyPr>
            <a:normAutofit fontScale="92500" lnSpcReduction="10000"/>
          </a:bodyPr>
          <a:lstStyle/>
          <a:p>
            <a:r>
              <a:rPr lang="en-US" dirty="0"/>
              <a:t>Electronic Design Notebook - REQUIRED for all project work &amp; effort</a:t>
            </a:r>
          </a:p>
          <a:p>
            <a:r>
              <a:rPr lang="en-US" dirty="0">
                <a:cs typeface="Calibri"/>
              </a:rPr>
              <a:t>RPI OneDrive – only for </a:t>
            </a:r>
            <a:r>
              <a:rPr lang="en-US" dirty="0">
                <a:solidFill>
                  <a:srgbClr val="00B050"/>
                </a:solidFill>
                <a:cs typeface="Calibri"/>
              </a:rPr>
              <a:t>development of group </a:t>
            </a:r>
            <a:r>
              <a:rPr lang="en-US" dirty="0">
                <a:cs typeface="Calibri"/>
              </a:rPr>
              <a:t>deliverables</a:t>
            </a:r>
            <a:endParaRPr lang="en-US" dirty="0"/>
          </a:p>
          <a:p>
            <a:r>
              <a:rPr lang="en-US" dirty="0"/>
              <a:t>Webex (only) - Team Chat</a:t>
            </a:r>
          </a:p>
          <a:p>
            <a:r>
              <a:rPr lang="en-US" dirty="0" err="1"/>
              <a:t>WhenIsGood</a:t>
            </a:r>
            <a:r>
              <a:rPr lang="en-US" dirty="0"/>
              <a:t> or When2Meet - meeting scheduling</a:t>
            </a:r>
          </a:p>
          <a:p>
            <a:endParaRPr lang="en-US" dirty="0"/>
          </a:p>
          <a:p>
            <a:r>
              <a:rPr lang="en-US" b="1" u="sng" dirty="0">
                <a:solidFill>
                  <a:srgbClr val="FF0000"/>
                </a:solidFill>
              </a:rPr>
              <a:t>Not Permitted</a:t>
            </a:r>
          </a:p>
          <a:p>
            <a:pPr lvl="1"/>
            <a:r>
              <a:rPr lang="en-US" dirty="0"/>
              <a:t>Slack, </a:t>
            </a:r>
            <a:r>
              <a:rPr lang="en-US" dirty="0" err="1"/>
              <a:t>GroupMe</a:t>
            </a:r>
            <a:r>
              <a:rPr lang="en-US" dirty="0"/>
              <a:t>, or Discord</a:t>
            </a:r>
          </a:p>
          <a:p>
            <a:pPr lvl="1"/>
            <a:r>
              <a:rPr lang="en-US" dirty="0"/>
              <a:t>Google Drive</a:t>
            </a:r>
          </a:p>
          <a:p>
            <a:pPr lvl="1"/>
            <a:r>
              <a:rPr lang="en-US" dirty="0"/>
              <a:t>Google Docs/Sheets/Slides</a:t>
            </a:r>
          </a:p>
          <a:p>
            <a:pPr lvl="1"/>
            <a:r>
              <a:rPr lang="en-US" dirty="0"/>
              <a:t>Other cloud-based tools for any use (schematics, mind maps, drawings, analysis, etc…) e.g., diagrams.net, etc.</a:t>
            </a:r>
          </a:p>
          <a:p>
            <a:pPr lvl="1"/>
            <a:r>
              <a:rPr lang="en-US" dirty="0"/>
              <a:t>RPI Box, RPI </a:t>
            </a:r>
            <a:r>
              <a:rPr lang="en-US" dirty="0" err="1"/>
              <a:t>Sharepoint</a:t>
            </a:r>
            <a:endParaRPr lang="en-US" dirty="0"/>
          </a:p>
          <a:p>
            <a:pPr lvl="1"/>
            <a:endParaRPr lang="en-US" dirty="0"/>
          </a:p>
          <a:p>
            <a:r>
              <a:rPr lang="en-US" dirty="0"/>
              <a:t>Webex Teams is good for chat and live meetings, but project documentation should </a:t>
            </a:r>
            <a:r>
              <a:rPr lang="en-US" b="1" dirty="0"/>
              <a:t>start on and stay in </a:t>
            </a:r>
            <a:r>
              <a:rPr lang="en-US" dirty="0"/>
              <a:t>the </a:t>
            </a:r>
            <a:r>
              <a:rPr lang="en-US" dirty="0">
                <a:cs typeface="Calibri"/>
              </a:rPr>
              <a:t>Electronic Design Notebook (</a:t>
            </a:r>
            <a:r>
              <a:rPr lang="en-US" dirty="0"/>
              <a:t>EDN) Forum or Repository.</a:t>
            </a:r>
          </a:p>
          <a:p>
            <a:pPr lvl="1"/>
            <a:r>
              <a:rPr lang="en-US" dirty="0"/>
              <a:t>Simple/easy solution is to never put it on Webex (or elsewhere) to begin with.</a:t>
            </a:r>
          </a:p>
          <a:p>
            <a:pPr lvl="1"/>
            <a:endParaRPr lang="en-US" dirty="0"/>
          </a:p>
        </p:txBody>
      </p:sp>
      <p:sp>
        <p:nvSpPr>
          <p:cNvPr id="5" name="Slide Number Placeholder 5"/>
          <p:cNvSpPr>
            <a:spLocks noGrp="1"/>
          </p:cNvSpPr>
          <p:nvPr>
            <p:ph type="sldNum" sz="quarter" idx="12"/>
          </p:nvPr>
        </p:nvSpPr>
        <p:spPr>
          <a:xfrm>
            <a:off x="6457950" y="6356351"/>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AB1BA8-0F8B-49AE-8214-48FA05D4591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831117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p:txBody>
          <a:bodyPr/>
          <a:lstStyle/>
          <a:p>
            <a:pPr algn="ctr"/>
            <a:r>
              <a:rPr lang="en-US" dirty="0"/>
              <a:t>15 min - N&amp;R Reflective Update</a:t>
            </a:r>
          </a:p>
        </p:txBody>
      </p:sp>
      <p:sp>
        <p:nvSpPr>
          <p:cNvPr id="3" name="Content Placeholder 2">
            <a:extLst>
              <a:ext uri="{FF2B5EF4-FFF2-40B4-BE49-F238E27FC236}">
                <a16:creationId xmlns:a16="http://schemas.microsoft.com/office/drawing/2014/main" id="{7FD0BB04-C98C-DE7E-7552-184C242EFF6B}"/>
              </a:ext>
            </a:extLst>
          </p:cNvPr>
          <p:cNvSpPr>
            <a:spLocks noGrp="1"/>
          </p:cNvSpPr>
          <p:nvPr>
            <p:ph idx="1"/>
          </p:nvPr>
        </p:nvSpPr>
        <p:spPr/>
        <p:txBody>
          <a:bodyPr/>
          <a:lstStyle/>
          <a:p>
            <a:pPr marL="0" indent="0">
              <a:buNone/>
            </a:pPr>
            <a:r>
              <a:rPr lang="en-US" dirty="0"/>
              <a:t>Based on the Concept Generation done during last on-site meeting, and thought/research done off-site, update the Needs &amp; Requirements list in Repository.</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p:txBody>
          <a:bodyPr/>
          <a:lstStyle/>
          <a:p>
            <a:fld id="{028FE254-016A-4E51-98AE-D4B4E3F12C32}" type="slidenum">
              <a:rPr lang="en-US" smtClean="0"/>
              <a:t>106</a:t>
            </a:fld>
            <a:endParaRPr lang="en-US" dirty="0"/>
          </a:p>
        </p:txBody>
      </p:sp>
    </p:spTree>
    <p:extLst>
      <p:ext uri="{BB962C8B-B14F-4D97-AF65-F5344CB8AC3E}">
        <p14:creationId xmlns:p14="http://schemas.microsoft.com/office/powerpoint/2010/main" val="36883694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p:txBody>
          <a:bodyPr/>
          <a:lstStyle/>
          <a:p>
            <a:pPr algn="ctr"/>
            <a:r>
              <a:rPr lang="en-US" dirty="0"/>
              <a:t>60 min – Project Work</a:t>
            </a:r>
          </a:p>
        </p:txBody>
      </p:sp>
      <p:sp>
        <p:nvSpPr>
          <p:cNvPr id="3" name="Content Placeholder 2">
            <a:extLst>
              <a:ext uri="{FF2B5EF4-FFF2-40B4-BE49-F238E27FC236}">
                <a16:creationId xmlns:a16="http://schemas.microsoft.com/office/drawing/2014/main" id="{7FD0BB04-C98C-DE7E-7552-184C242EFF6B}"/>
              </a:ext>
            </a:extLst>
          </p:cNvPr>
          <p:cNvSpPr>
            <a:spLocks noGrp="1"/>
          </p:cNvSpPr>
          <p:nvPr>
            <p:ph idx="1"/>
          </p:nvPr>
        </p:nvSpPr>
        <p:spPr>
          <a:xfrm>
            <a:off x="628650" y="1524000"/>
            <a:ext cx="7886700" cy="4652963"/>
          </a:xfrm>
        </p:spPr>
        <p:txBody>
          <a:bodyPr>
            <a:normAutofit/>
          </a:bodyPr>
          <a:lstStyle/>
          <a:p>
            <a:pPr marL="0" indent="0">
              <a:buNone/>
            </a:pPr>
            <a:r>
              <a:rPr lang="en-US" sz="2400" dirty="0"/>
              <a:t>Revisit Concept Generation</a:t>
            </a:r>
          </a:p>
          <a:p>
            <a:r>
              <a:rPr lang="en-US" sz="2000" dirty="0"/>
              <a:t>Are the key / Minimum Viable Product Customer Needs addressed by at least 2 concepts?</a:t>
            </a:r>
          </a:p>
          <a:p>
            <a:pPr lvl="1"/>
            <a:r>
              <a:rPr lang="en-US" sz="2000" dirty="0"/>
              <a:t>If not -&gt; generate/research additional concepts</a:t>
            </a:r>
          </a:p>
          <a:p>
            <a:r>
              <a:rPr lang="en-US" sz="2000" dirty="0"/>
              <a:t>How could concepts be combined into a full system?</a:t>
            </a:r>
          </a:p>
          <a:p>
            <a:endParaRPr lang="en-US" sz="2000" dirty="0"/>
          </a:p>
          <a:p>
            <a:endParaRPr lang="en-US" sz="2000" dirty="0"/>
          </a:p>
          <a:p>
            <a:pPr marL="0" indent="0">
              <a:buNone/>
            </a:pPr>
            <a:r>
              <a:rPr lang="en-US" sz="2400" dirty="0"/>
              <a:t>Concept Feasibility</a:t>
            </a:r>
          </a:p>
          <a:p>
            <a:r>
              <a:rPr lang="en-US" sz="2000" dirty="0"/>
              <a:t>Understand feasibility of concepts</a:t>
            </a:r>
          </a:p>
          <a:p>
            <a:pPr lvl="1"/>
            <a:r>
              <a:rPr lang="en-US" sz="2000" dirty="0"/>
              <a:t>Research, calculate, estimate</a:t>
            </a:r>
          </a:p>
          <a:p>
            <a:pPr lvl="1"/>
            <a:r>
              <a:rPr lang="en-US" sz="2000" dirty="0"/>
              <a:t>Document performance and metrics of the technology or idea used elsewhere or in other applications</a:t>
            </a:r>
          </a:p>
          <a:p>
            <a:pPr lvl="1"/>
            <a:r>
              <a:rPr lang="en-US" sz="2000" dirty="0"/>
              <a:t>Can the concepts identified meet the Engineering Requirements?</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p:txBody>
          <a:bodyPr/>
          <a:lstStyle/>
          <a:p>
            <a:fld id="{028FE254-016A-4E51-98AE-D4B4E3F12C32}" type="slidenum">
              <a:rPr lang="en-US" smtClean="0"/>
              <a:t>107</a:t>
            </a:fld>
            <a:endParaRPr lang="en-US" dirty="0"/>
          </a:p>
        </p:txBody>
      </p:sp>
    </p:spTree>
    <p:extLst>
      <p:ext uri="{BB962C8B-B14F-4D97-AF65-F5344CB8AC3E}">
        <p14:creationId xmlns:p14="http://schemas.microsoft.com/office/powerpoint/2010/main" val="317210111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a:xfrm>
            <a:off x="350041" y="586855"/>
            <a:ext cx="2393159" cy="2080145"/>
          </a:xfrm>
        </p:spPr>
        <p:txBody>
          <a:bodyPr anchor="b">
            <a:normAutofit/>
          </a:bodyPr>
          <a:lstStyle/>
          <a:p>
            <a:pPr algn="r"/>
            <a:r>
              <a:rPr lang="en-US" sz="3500" dirty="0">
                <a:solidFill>
                  <a:srgbClr val="FFFFFF"/>
                </a:solidFill>
              </a:rPr>
              <a:t>15 min – Identify Preliminary Deliverables</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a:xfrm>
            <a:off x="8778240" y="6455664"/>
            <a:ext cx="336042" cy="365125"/>
          </a:xfrm>
        </p:spPr>
        <p:txBody>
          <a:bodyPr>
            <a:normAutofit fontScale="92500" lnSpcReduction="10000"/>
          </a:bodyPr>
          <a:lstStyle/>
          <a:p>
            <a:pPr>
              <a:spcAft>
                <a:spcPts val="600"/>
              </a:spcAft>
            </a:pPr>
            <a:fld id="{028FE254-016A-4E51-98AE-D4B4E3F12C32}" type="slidenum">
              <a:rPr lang="en-US" sz="1000">
                <a:solidFill>
                  <a:schemeClr val="tx1">
                    <a:lumMod val="50000"/>
                    <a:lumOff val="50000"/>
                  </a:schemeClr>
                </a:solidFill>
              </a:rPr>
              <a:pPr>
                <a:spcAft>
                  <a:spcPts val="600"/>
                </a:spcAft>
              </a:pPr>
              <a:t>108</a:t>
            </a:fld>
            <a:endParaRPr lang="en-US" sz="1000">
              <a:solidFill>
                <a:schemeClr val="tx1">
                  <a:lumMod val="50000"/>
                  <a:lumOff val="50000"/>
                </a:schemeClr>
              </a:solidFill>
            </a:endParaRPr>
          </a:p>
        </p:txBody>
      </p:sp>
      <p:graphicFrame>
        <p:nvGraphicFramePr>
          <p:cNvPr id="20" name="Diagram 19">
            <a:extLst>
              <a:ext uri="{FF2B5EF4-FFF2-40B4-BE49-F238E27FC236}">
                <a16:creationId xmlns:a16="http://schemas.microsoft.com/office/drawing/2014/main" id="{9867E569-C327-36DB-3A63-9D78935AD59E}"/>
              </a:ext>
            </a:extLst>
          </p:cNvPr>
          <p:cNvGraphicFramePr/>
          <p:nvPr>
            <p:extLst>
              <p:ext uri="{D42A27DB-BD31-4B8C-83A1-F6EECF244321}">
                <p14:modId xmlns:p14="http://schemas.microsoft.com/office/powerpoint/2010/main" val="3958907527"/>
              </p:ext>
            </p:extLst>
          </p:nvPr>
        </p:nvGraphicFramePr>
        <p:xfrm>
          <a:off x="2225322" y="847742"/>
          <a:ext cx="7295708" cy="59606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DDB587E7-42F1-7D3D-E431-DF7A71BD8C82}"/>
              </a:ext>
            </a:extLst>
          </p:cNvPr>
          <p:cNvSpPr txBox="1"/>
          <p:nvPr/>
        </p:nvSpPr>
        <p:spPr>
          <a:xfrm>
            <a:off x="76200" y="3233678"/>
            <a:ext cx="2819401" cy="2862322"/>
          </a:xfrm>
          <a:prstGeom prst="rect">
            <a:avLst/>
          </a:prstGeom>
          <a:noFill/>
        </p:spPr>
        <p:txBody>
          <a:bodyPr wrap="square" rtlCol="0">
            <a:spAutoFit/>
          </a:bodyPr>
          <a:lstStyle/>
          <a:p>
            <a:r>
              <a:rPr lang="en-US" sz="3600" dirty="0">
                <a:solidFill>
                  <a:schemeClr val="bg1"/>
                </a:solidFill>
              </a:rPr>
              <a:t>Post your deliverables to the Project Management forum</a:t>
            </a:r>
          </a:p>
        </p:txBody>
      </p:sp>
    </p:spTree>
    <p:extLst>
      <p:ext uri="{BB962C8B-B14F-4D97-AF65-F5344CB8AC3E}">
        <p14:creationId xmlns:p14="http://schemas.microsoft.com/office/powerpoint/2010/main" val="319884416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D0064D5-AFA9-481E-AA97-3C1C79ABAD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2996" y="2469130"/>
            <a:ext cx="3311004" cy="5219700"/>
          </a:xfrm>
          <a:prstGeom prst="rect">
            <a:avLst/>
          </a:prstGeom>
        </p:spPr>
      </p:pic>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6248400" cy="4525963"/>
          </a:xfrm>
        </p:spPr>
        <p:txBody>
          <a:bodyPr vert="horz" lIns="91440" tIns="45720" rIns="91440" bIns="45720" rtlCol="0" anchor="t">
            <a:normAutofit fontScale="85000" lnSpcReduction="10000"/>
          </a:bodyPr>
          <a:lstStyle/>
          <a:p>
            <a:r>
              <a:rPr lang="en-US" dirty="0">
                <a:cs typeface="Calibri"/>
              </a:rPr>
              <a:t>Day 7 will focus on Concept Selection</a:t>
            </a:r>
          </a:p>
          <a:p>
            <a:pPr lvl="1"/>
            <a:r>
              <a:rPr lang="en-US" dirty="0">
                <a:cs typeface="Calibri"/>
              </a:rPr>
              <a:t>Now that teams have identified concepts it is time to understand how they can fit together into a full solution for the client’s problem.</a:t>
            </a:r>
          </a:p>
          <a:p>
            <a:pPr lvl="1"/>
            <a:r>
              <a:rPr lang="en-US" b="1" dirty="0">
                <a:cs typeface="Calibri"/>
              </a:rPr>
              <a:t>Comparisons and decisions should be based on analysis, metrics, and performance </a:t>
            </a:r>
            <a:r>
              <a:rPr lang="en-US" dirty="0">
                <a:cs typeface="Calibri"/>
              </a:rPr>
              <a:t>rather than ‘gut feelings’ or personal preferences. Avoid comparison matrices with 1’s and 0’s or + and - values.</a:t>
            </a:r>
          </a:p>
          <a:p>
            <a:pPr lvl="1"/>
            <a:r>
              <a:rPr lang="en-US" dirty="0">
                <a:cs typeface="Calibri"/>
              </a:rPr>
              <a:t>Several Meaningful Concepts are Required to Perform Concept Selection!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7755E6DD-18DB-4EBC-B3DE-CCD0EA7BC4D0}"/>
              </a:ext>
            </a:extLst>
          </p:cNvPr>
          <p:cNvSpPr txBox="1"/>
          <p:nvPr/>
        </p:nvSpPr>
        <p:spPr>
          <a:xfrm>
            <a:off x="457200" y="6488668"/>
            <a:ext cx="5445786" cy="276999"/>
          </a:xfrm>
          <a:prstGeom prst="rect">
            <a:avLst/>
          </a:prstGeom>
          <a:noFill/>
        </p:spPr>
        <p:txBody>
          <a:bodyPr wrap="none" rtlCol="0">
            <a:spAutoFit/>
          </a:bodyPr>
          <a:lstStyle/>
          <a:p>
            <a:r>
              <a:rPr lang="en-US" sz="1200" dirty="0"/>
              <a:t>Image from: https://m.media-amazon.com/images/I/41EB53DgtzL._AC_SL1100_.jpg</a:t>
            </a:r>
          </a:p>
        </p:txBody>
      </p:sp>
      <p:pic>
        <p:nvPicPr>
          <p:cNvPr id="8" name="Picture 7" descr="A red circle with a cross&#10;&#10;Description automatically generated">
            <a:extLst>
              <a:ext uri="{FF2B5EF4-FFF2-40B4-BE49-F238E27FC236}">
                <a16:creationId xmlns:a16="http://schemas.microsoft.com/office/drawing/2014/main" id="{E1BC1F13-877A-6806-055D-A40CB689E1CC}"/>
              </a:ext>
            </a:extLst>
          </p:cNvPr>
          <p:cNvPicPr>
            <a:picLocks noChangeAspect="1"/>
          </p:cNvPicPr>
          <p:nvPr/>
        </p:nvPicPr>
        <p:blipFill>
          <a:blip r:embed="rId4">
            <a:alphaModFix amt="23000"/>
            <a:extLst>
              <a:ext uri="{28A0092B-C50C-407E-A947-70E740481C1C}">
                <a14:useLocalDpi xmlns:a14="http://schemas.microsoft.com/office/drawing/2010/main" val="0"/>
              </a:ext>
            </a:extLst>
          </a:blip>
          <a:stretch>
            <a:fillRect/>
          </a:stretch>
        </p:blipFill>
        <p:spPr>
          <a:xfrm>
            <a:off x="3686279" y="274638"/>
            <a:ext cx="7543800" cy="7543800"/>
          </a:xfrm>
          <a:prstGeom prst="rect">
            <a:avLst/>
          </a:prstGeom>
        </p:spPr>
      </p:pic>
    </p:spTree>
    <p:extLst>
      <p:ext uri="{BB962C8B-B14F-4D97-AF65-F5344CB8AC3E}">
        <p14:creationId xmlns:p14="http://schemas.microsoft.com/office/powerpoint/2010/main" val="21812661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D6F5B-CA6A-626F-0FB0-828270587841}"/>
              </a:ext>
            </a:extLst>
          </p:cNvPr>
          <p:cNvSpPr>
            <a:spLocks noGrp="1"/>
          </p:cNvSpPr>
          <p:nvPr>
            <p:ph type="title"/>
          </p:nvPr>
        </p:nvSpPr>
        <p:spPr>
          <a:xfrm>
            <a:off x="304800" y="342107"/>
            <a:ext cx="8686801" cy="1143000"/>
          </a:xfrm>
        </p:spPr>
        <p:txBody>
          <a:bodyPr>
            <a:normAutofit fontScale="90000"/>
          </a:bodyPr>
          <a:lstStyle/>
          <a:p>
            <a:r>
              <a:rPr lang="en-US" dirty="0"/>
              <a:t>Capstone Design: </a:t>
            </a:r>
            <a:br>
              <a:rPr lang="en-US" dirty="0"/>
            </a:br>
            <a:r>
              <a:rPr lang="en-US" dirty="0"/>
              <a:t>Practice Engineering in Safe Environment</a:t>
            </a:r>
          </a:p>
        </p:txBody>
      </p:sp>
      <p:sp>
        <p:nvSpPr>
          <p:cNvPr id="5" name="Content Placeholder 4">
            <a:extLst>
              <a:ext uri="{FF2B5EF4-FFF2-40B4-BE49-F238E27FC236}">
                <a16:creationId xmlns:a16="http://schemas.microsoft.com/office/drawing/2014/main" id="{B1A798CA-EBF1-778B-B635-BF23A896A2FE}"/>
              </a:ext>
            </a:extLst>
          </p:cNvPr>
          <p:cNvSpPr>
            <a:spLocks noGrp="1"/>
          </p:cNvSpPr>
          <p:nvPr>
            <p:ph idx="1"/>
          </p:nvPr>
        </p:nvSpPr>
        <p:spPr>
          <a:xfrm>
            <a:off x="560069" y="1933379"/>
            <a:ext cx="8229600" cy="4525963"/>
          </a:xfrm>
        </p:spPr>
        <p:txBody>
          <a:bodyPr/>
          <a:lstStyle/>
          <a:p>
            <a:r>
              <a:rPr lang="en-US" b="0" i="0" dirty="0">
                <a:effectLst/>
                <a:latin typeface="Segoe UI" panose="020B0502040204020203" pitchFamily="34" charset="0"/>
              </a:rPr>
              <a:t>Initial Cover letter and Resume</a:t>
            </a:r>
          </a:p>
          <a:p>
            <a:r>
              <a:rPr lang="en-US" b="0" i="0" dirty="0">
                <a:effectLst/>
                <a:latin typeface="Segoe UI" panose="020B0502040204020203" pitchFamily="34" charset="0"/>
              </a:rPr>
              <a:t>New Employee Packet from </a:t>
            </a:r>
            <a:br>
              <a:rPr lang="en-US" b="0" i="0" dirty="0">
                <a:effectLst/>
                <a:latin typeface="Segoe UI" panose="020B0502040204020203" pitchFamily="34" charset="0"/>
              </a:rPr>
            </a:br>
            <a:r>
              <a:rPr lang="en-US" b="0" i="0" dirty="0">
                <a:effectLst/>
                <a:latin typeface="Segoe UI" panose="020B0502040204020203" pitchFamily="34" charset="0"/>
              </a:rPr>
              <a:t>    your Project Engineer</a:t>
            </a:r>
          </a:p>
          <a:p>
            <a:r>
              <a:rPr lang="en-US" dirty="0">
                <a:latin typeface="Segoe UI" panose="020B0502040204020203" pitchFamily="34" charset="0"/>
              </a:rPr>
              <a:t>Design Lab</a:t>
            </a:r>
            <a:r>
              <a:rPr lang="en-US" b="0" i="0" dirty="0">
                <a:effectLst/>
                <a:latin typeface="Segoe UI" panose="020B0502040204020203" pitchFamily="34" charset="0"/>
              </a:rPr>
              <a:t> Support Staff</a:t>
            </a:r>
          </a:p>
          <a:p>
            <a:r>
              <a:rPr lang="en-US" b="0" i="0" dirty="0">
                <a:effectLst/>
                <a:latin typeface="Segoe UI" panose="020B0502040204020203" pitchFamily="34" charset="0"/>
              </a:rPr>
              <a:t>Project Engineers and Chief Engineers</a:t>
            </a:r>
          </a:p>
        </p:txBody>
      </p:sp>
      <p:sp>
        <p:nvSpPr>
          <p:cNvPr id="4" name="Slide Number Placeholder 3">
            <a:extLst>
              <a:ext uri="{FF2B5EF4-FFF2-40B4-BE49-F238E27FC236}">
                <a16:creationId xmlns:a16="http://schemas.microsoft.com/office/drawing/2014/main" id="{9A96997A-4E42-1D83-BFE8-33D3A69F3DD2}"/>
              </a:ext>
            </a:extLst>
          </p:cNvPr>
          <p:cNvSpPr>
            <a:spLocks noGrp="1"/>
          </p:cNvSpPr>
          <p:nvPr>
            <p:ph type="sldNum" sz="quarter" idx="12"/>
          </p:nvPr>
        </p:nvSpPr>
        <p:spPr/>
        <p:txBody>
          <a:bodyPr/>
          <a:lstStyle/>
          <a:p>
            <a:fld id="{B044824F-EBE0-443F-8A8F-F64816AF04DC}" type="slidenum">
              <a:rPr lang="en-US" smtClean="0"/>
              <a:t>11</a:t>
            </a:fld>
            <a:endParaRPr lang="en-US" dirty="0"/>
          </a:p>
        </p:txBody>
      </p:sp>
      <p:sp>
        <p:nvSpPr>
          <p:cNvPr id="6" name="TextBox 5">
            <a:extLst>
              <a:ext uri="{FF2B5EF4-FFF2-40B4-BE49-F238E27FC236}">
                <a16:creationId xmlns:a16="http://schemas.microsoft.com/office/drawing/2014/main" id="{DBFB8B14-908B-4E15-84D0-4368424CEDCB}"/>
              </a:ext>
            </a:extLst>
          </p:cNvPr>
          <p:cNvSpPr txBox="1"/>
          <p:nvPr/>
        </p:nvSpPr>
        <p:spPr>
          <a:xfrm>
            <a:off x="-1" y="4876800"/>
            <a:ext cx="9144001" cy="2164695"/>
          </a:xfrm>
          <a:prstGeom prst="rect">
            <a:avLst/>
          </a:prstGeom>
          <a:noFill/>
        </p:spPr>
        <p:txBody>
          <a:bodyPr wrap="square" rtlCol="0">
            <a:spAutoFit/>
          </a:bodyPr>
          <a:lstStyle/>
          <a:p>
            <a:pPr algn="ctr">
              <a:spcAft>
                <a:spcPts val="800"/>
              </a:spcAft>
            </a:pPr>
            <a:r>
              <a:rPr lang="en-US" sz="3200" b="1" dirty="0">
                <a:latin typeface="Segoe UI" panose="020B0502040204020203" pitchFamily="34" charset="0"/>
              </a:rPr>
              <a:t>Students in a Course </a:t>
            </a:r>
            <a:r>
              <a:rPr lang="en-US" sz="3200" b="1" dirty="0">
                <a:latin typeface="Segoe UI" panose="020B0502040204020203" pitchFamily="34" charset="0"/>
                <a:sym typeface="Wingdings" panose="05000000000000000000" pitchFamily="2" charset="2"/>
              </a:rPr>
              <a:t> </a:t>
            </a:r>
          </a:p>
          <a:p>
            <a:pPr algn="ctr"/>
            <a:r>
              <a:rPr lang="en-US" sz="3200" b="1" dirty="0">
                <a:solidFill>
                  <a:srgbClr val="0070C0"/>
                </a:solidFill>
                <a:latin typeface="Segoe UI" panose="020B0502040204020203" pitchFamily="34" charset="0"/>
                <a:sym typeface="Wingdings" panose="05000000000000000000" pitchFamily="2" charset="2"/>
              </a:rPr>
              <a:t>Consulting Engineering Team </a:t>
            </a:r>
            <a:br>
              <a:rPr lang="en-US" sz="3200" b="1" dirty="0">
                <a:solidFill>
                  <a:srgbClr val="0070C0"/>
                </a:solidFill>
                <a:latin typeface="Segoe UI" panose="020B0502040204020203" pitchFamily="34" charset="0"/>
                <a:sym typeface="Wingdings" panose="05000000000000000000" pitchFamily="2" charset="2"/>
              </a:rPr>
            </a:br>
            <a:r>
              <a:rPr lang="en-US" sz="3200" b="1" dirty="0">
                <a:solidFill>
                  <a:srgbClr val="0070C0"/>
                </a:solidFill>
                <a:latin typeface="Segoe UI" panose="020B0502040204020203" pitchFamily="34" charset="0"/>
                <a:sym typeface="Wingdings" panose="05000000000000000000" pitchFamily="2" charset="2"/>
              </a:rPr>
              <a:t>Solving a Client Problem</a:t>
            </a:r>
            <a:endParaRPr lang="en-US" sz="3200" b="1" dirty="0">
              <a:solidFill>
                <a:srgbClr val="0070C0"/>
              </a:solidFill>
              <a:latin typeface="Segoe UI" panose="020B0502040204020203" pitchFamily="34" charset="0"/>
            </a:endParaRPr>
          </a:p>
          <a:p>
            <a:endParaRPr lang="en-US" sz="3200" b="1" dirty="0"/>
          </a:p>
        </p:txBody>
      </p:sp>
    </p:spTree>
    <p:extLst>
      <p:ext uri="{BB962C8B-B14F-4D97-AF65-F5344CB8AC3E}">
        <p14:creationId xmlns:p14="http://schemas.microsoft.com/office/powerpoint/2010/main" val="170520778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7</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110</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7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6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210272291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7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solidFill>
                <a:srgbClr val="C00000"/>
              </a:solidFill>
              <a:cs typeface="Calibri"/>
            </a:endParaRPr>
          </a:p>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111</a:t>
            </a:fld>
            <a:endParaRPr lang="en-US" sz="1200" dirty="0"/>
          </a:p>
        </p:txBody>
      </p:sp>
      <p:grpSp>
        <p:nvGrpSpPr>
          <p:cNvPr id="4" name="Group 3">
            <a:extLst>
              <a:ext uri="{FF2B5EF4-FFF2-40B4-BE49-F238E27FC236}">
                <a16:creationId xmlns:a16="http://schemas.microsoft.com/office/drawing/2014/main" id="{07186795-A237-14CF-968D-6195806789E4}"/>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A2E4543C-5032-1B7F-B306-D107C2FB14E0}"/>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90F757C2-89D1-77D6-2647-D9BC0697B1EF}"/>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8" name="Isosceles Triangle 7">
              <a:extLst>
                <a:ext uri="{FF2B5EF4-FFF2-40B4-BE49-F238E27FC236}">
                  <a16:creationId xmlns:a16="http://schemas.microsoft.com/office/drawing/2014/main" id="{79208873-8090-6575-4FF5-3BCE15B17BC1}"/>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CF3EECA0-7749-B860-CF71-7F5AFE5F0E66}"/>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1" name="Picture 10" descr="A screenshot of a project schedule&#10;&#10;Description automatically generated">
            <a:extLst>
              <a:ext uri="{FF2B5EF4-FFF2-40B4-BE49-F238E27FC236}">
                <a16:creationId xmlns:a16="http://schemas.microsoft.com/office/drawing/2014/main" id="{953836CF-CB37-2A0F-487A-FE29990BC4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4481" y="1650859"/>
            <a:ext cx="6835037" cy="4934107"/>
          </a:xfrm>
          <a:prstGeom prst="rect">
            <a:avLst/>
          </a:prstGeom>
        </p:spPr>
      </p:pic>
    </p:spTree>
    <p:extLst>
      <p:ext uri="{BB962C8B-B14F-4D97-AF65-F5344CB8AC3E}">
        <p14:creationId xmlns:p14="http://schemas.microsoft.com/office/powerpoint/2010/main" val="23381774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FF000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68240928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15 min – CE Time</a:t>
            </a:r>
          </a:p>
        </p:txBody>
      </p:sp>
      <p:sp>
        <p:nvSpPr>
          <p:cNvPr id="3" name="Content Placeholder 2"/>
          <p:cNvSpPr>
            <a:spLocks noGrp="1"/>
          </p:cNvSpPr>
          <p:nvPr>
            <p:ph idx="1"/>
          </p:nvPr>
        </p:nvSpPr>
        <p:spPr/>
        <p:txBody>
          <a:bodyPr>
            <a:normAutofit/>
          </a:bodyPr>
          <a:lstStyle/>
          <a:p>
            <a:r>
              <a:rPr lang="en-US" sz="2800" dirty="0"/>
              <a:t>Meeting will be at team table</a:t>
            </a:r>
          </a:p>
          <a:p>
            <a:r>
              <a:rPr lang="en-US" sz="2800" dirty="0"/>
              <a:t>This will take place at some point during Concept Selection exercise depending on CE’s schedule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113</a:t>
            </a:fld>
            <a:endParaRPr lang="en-US" sz="1200" dirty="0"/>
          </a:p>
        </p:txBody>
      </p:sp>
    </p:spTree>
    <p:extLst>
      <p:ext uri="{BB962C8B-B14F-4D97-AF65-F5344CB8AC3E}">
        <p14:creationId xmlns:p14="http://schemas.microsoft.com/office/powerpoint/2010/main" val="615703834"/>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65 min – Concept Selection</a:t>
            </a:r>
          </a:p>
        </p:txBody>
      </p:sp>
      <p:sp>
        <p:nvSpPr>
          <p:cNvPr id="3" name="Content Placeholder 2"/>
          <p:cNvSpPr>
            <a:spLocks noGrp="1"/>
          </p:cNvSpPr>
          <p:nvPr>
            <p:ph idx="1"/>
          </p:nvPr>
        </p:nvSpPr>
        <p:spPr/>
        <p:txBody>
          <a:bodyPr>
            <a:normAutofit lnSpcReduction="10000"/>
          </a:bodyPr>
          <a:lstStyle/>
          <a:p>
            <a:r>
              <a:rPr lang="en-US" sz="2800" dirty="0"/>
              <a:t>Use engineering and research to justify a choice of which concepts to pursue and develop further</a:t>
            </a:r>
          </a:p>
          <a:p>
            <a:endParaRPr lang="en-US" sz="2800" dirty="0"/>
          </a:p>
          <a:p>
            <a:r>
              <a:rPr lang="en-US" sz="2800" dirty="0"/>
              <a:t>Good reasons</a:t>
            </a:r>
          </a:p>
          <a:p>
            <a:pPr lvl="1"/>
            <a:r>
              <a:rPr lang="en-US" sz="2400" dirty="0"/>
              <a:t>Decision matrix</a:t>
            </a:r>
          </a:p>
          <a:p>
            <a:pPr lvl="1"/>
            <a:r>
              <a:rPr lang="en-US" sz="2400" dirty="0"/>
              <a:t>REAL numbers</a:t>
            </a:r>
          </a:p>
          <a:p>
            <a:pPr lvl="2"/>
            <a:r>
              <a:rPr lang="en-US" sz="2100" dirty="0"/>
              <a:t>based on your Requirements</a:t>
            </a:r>
          </a:p>
          <a:p>
            <a:pPr lvl="2"/>
            <a:r>
              <a:rPr lang="en-US" sz="2100" dirty="0"/>
              <a:t>values based on facts</a:t>
            </a:r>
          </a:p>
          <a:p>
            <a:r>
              <a:rPr lang="en-US" sz="2700" dirty="0"/>
              <a:t>Poor reasons</a:t>
            </a:r>
          </a:p>
          <a:p>
            <a:pPr lvl="2"/>
            <a:r>
              <a:rPr lang="en-US" sz="2100" dirty="0"/>
              <a:t>gut feelings, instinct</a:t>
            </a:r>
          </a:p>
          <a:p>
            <a:pPr lvl="2"/>
            <a:r>
              <a:rPr lang="en-US" sz="2100" dirty="0"/>
              <a:t>1’s/0’s or +’ / -’s pulled out of thin air</a:t>
            </a:r>
          </a:p>
          <a:p>
            <a:pPr lvl="2"/>
            <a:r>
              <a:rPr lang="en-US" sz="2100" dirty="0"/>
              <a:t>‘shiny’ marketing claims on sales website or </a:t>
            </a:r>
            <a:r>
              <a:rPr lang="en-US" sz="2100" dirty="0" err="1"/>
              <a:t>youtube</a:t>
            </a:r>
            <a:r>
              <a:rPr lang="en-US" sz="2100" dirty="0"/>
              <a:t> video</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114</a:t>
            </a:fld>
            <a:endParaRPr lang="en-US" sz="1200" dirty="0"/>
          </a:p>
        </p:txBody>
      </p:sp>
    </p:spTree>
    <p:extLst>
      <p:ext uri="{BB962C8B-B14F-4D97-AF65-F5344CB8AC3E}">
        <p14:creationId xmlns:p14="http://schemas.microsoft.com/office/powerpoint/2010/main" val="11203362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85212-61E2-F26E-E8A8-9FB512392DBB}"/>
              </a:ext>
            </a:extLst>
          </p:cNvPr>
          <p:cNvSpPr>
            <a:spLocks noGrp="1"/>
          </p:cNvSpPr>
          <p:nvPr>
            <p:ph type="title"/>
          </p:nvPr>
        </p:nvSpPr>
        <p:spPr/>
        <p:txBody>
          <a:bodyPr/>
          <a:lstStyle/>
          <a:p>
            <a:r>
              <a:rPr lang="en-US" sz="3200" dirty="0"/>
              <a:t>15 min – Finalize Project Deliverables</a:t>
            </a:r>
            <a:endParaRPr lang="en-US" dirty="0"/>
          </a:p>
        </p:txBody>
      </p:sp>
      <p:sp>
        <p:nvSpPr>
          <p:cNvPr id="3" name="Content Placeholder 2">
            <a:extLst>
              <a:ext uri="{FF2B5EF4-FFF2-40B4-BE49-F238E27FC236}">
                <a16:creationId xmlns:a16="http://schemas.microsoft.com/office/drawing/2014/main" id="{6B824CDD-9C8B-0F60-0F89-6090934FB9E4}"/>
              </a:ext>
            </a:extLst>
          </p:cNvPr>
          <p:cNvSpPr>
            <a:spLocks noGrp="1"/>
          </p:cNvSpPr>
          <p:nvPr>
            <p:ph idx="1"/>
          </p:nvPr>
        </p:nvSpPr>
        <p:spPr/>
        <p:txBody>
          <a:bodyPr/>
          <a:lstStyle/>
          <a:p>
            <a:r>
              <a:rPr lang="en-US" dirty="0"/>
              <a:t>Insert copy of funnel slide (104ish)</a:t>
            </a:r>
          </a:p>
        </p:txBody>
      </p:sp>
      <p:sp>
        <p:nvSpPr>
          <p:cNvPr id="4" name="Slide Number Placeholder 3">
            <a:extLst>
              <a:ext uri="{FF2B5EF4-FFF2-40B4-BE49-F238E27FC236}">
                <a16:creationId xmlns:a16="http://schemas.microsoft.com/office/drawing/2014/main" id="{5CF24E54-82E4-07BA-9C6F-C9DD725BE0B1}"/>
              </a:ext>
            </a:extLst>
          </p:cNvPr>
          <p:cNvSpPr>
            <a:spLocks noGrp="1"/>
          </p:cNvSpPr>
          <p:nvPr>
            <p:ph type="sldNum" sz="quarter" idx="12"/>
          </p:nvPr>
        </p:nvSpPr>
        <p:spPr/>
        <p:txBody>
          <a:bodyPr/>
          <a:lstStyle/>
          <a:p>
            <a:fld id="{028FE254-016A-4E51-98AE-D4B4E3F12C32}" type="slidenum">
              <a:rPr lang="en-US" smtClean="0"/>
              <a:t>115</a:t>
            </a:fld>
            <a:endParaRPr lang="en-US" dirty="0"/>
          </a:p>
        </p:txBody>
      </p:sp>
    </p:spTree>
    <p:extLst>
      <p:ext uri="{BB962C8B-B14F-4D97-AF65-F5344CB8AC3E}">
        <p14:creationId xmlns:p14="http://schemas.microsoft.com/office/powerpoint/2010/main" val="237413208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lnSpcReduction="10000"/>
          </a:bodyPr>
          <a:lstStyle/>
          <a:p>
            <a:r>
              <a:rPr lang="en-US" dirty="0">
                <a:cs typeface="Calibri"/>
              </a:rPr>
              <a:t>During the Day 8 on-site meeting, teams will develop a project plan to guide their work for the remainder of the semester. To be prepared for this activity, team members must:</a:t>
            </a:r>
          </a:p>
          <a:p>
            <a:pPr lvl="1"/>
            <a:r>
              <a:rPr lang="en-US" dirty="0">
                <a:cs typeface="Calibri"/>
              </a:rPr>
              <a:t>Understand why Project Management is important</a:t>
            </a:r>
          </a:p>
          <a:p>
            <a:pPr lvl="1"/>
            <a:r>
              <a:rPr lang="en-US" dirty="0">
                <a:cs typeface="Calibri"/>
              </a:rPr>
              <a:t>Understand the difference between Deliverables and Tasks/Activities.</a:t>
            </a:r>
          </a:p>
          <a:p>
            <a:pPr lvl="1"/>
            <a:r>
              <a:rPr lang="en-US" dirty="0">
                <a:cs typeface="Calibri"/>
              </a:rPr>
              <a:t>Come to the meeting with an initial list of tasks required to complete the project.</a:t>
            </a: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6813816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8</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117</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8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7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1656606320"/>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8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118</a:t>
            </a:fld>
            <a:endParaRPr lang="en-US" sz="1200" dirty="0"/>
          </a:p>
        </p:txBody>
      </p:sp>
      <p:pic>
        <p:nvPicPr>
          <p:cNvPr id="9" name="Picture 8" descr="A screenshot of a project plan&#10;&#10;Description automatically generated">
            <a:extLst>
              <a:ext uri="{FF2B5EF4-FFF2-40B4-BE49-F238E27FC236}">
                <a16:creationId xmlns:a16="http://schemas.microsoft.com/office/drawing/2014/main" id="{918D9B28-37BD-457A-89DD-6881563CD4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5598" y="1767006"/>
            <a:ext cx="6492803" cy="3238781"/>
          </a:xfrm>
          <a:prstGeom prst="rect">
            <a:avLst/>
          </a:prstGeom>
        </p:spPr>
      </p:pic>
      <p:grpSp>
        <p:nvGrpSpPr>
          <p:cNvPr id="4" name="Group 3">
            <a:extLst>
              <a:ext uri="{FF2B5EF4-FFF2-40B4-BE49-F238E27FC236}">
                <a16:creationId xmlns:a16="http://schemas.microsoft.com/office/drawing/2014/main" id="{1B8D6FAD-D8EC-D931-B714-0FE6EAE7100F}"/>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8817CBE6-94B3-926D-D628-600E00B9F94E}"/>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C3E9E4F5-75D8-898C-1E25-FD766CE76BC1}"/>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0" name="Isosceles Triangle 9">
              <a:extLst>
                <a:ext uri="{FF2B5EF4-FFF2-40B4-BE49-F238E27FC236}">
                  <a16:creationId xmlns:a16="http://schemas.microsoft.com/office/drawing/2014/main" id="{B4E80C27-71D8-F145-B7A5-294AAD8BF6AC}"/>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8CB865DF-2C1B-A383-0EEA-145384C7DE50}"/>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1115859894"/>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28295470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1600200" y="3657600"/>
            <a:ext cx="8077200" cy="2438400"/>
          </a:xfrm>
        </p:spPr>
        <p:txBody>
          <a:bodyPr>
            <a:normAutofit/>
          </a:bodyPr>
          <a:lstStyle/>
          <a:p>
            <a:r>
              <a:rPr lang="en-US" sz="5800" b="1" dirty="0">
                <a:solidFill>
                  <a:schemeClr val="tx1"/>
                </a:solidFill>
              </a:rPr>
              <a:t>Design Lab</a:t>
            </a:r>
          </a:p>
          <a:p>
            <a:r>
              <a:rPr lang="en-US" sz="5800" b="1" dirty="0">
                <a:solidFill>
                  <a:schemeClr val="tx1"/>
                </a:solidFill>
              </a:rPr>
              <a:t>Engineering Team</a:t>
            </a:r>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79400" y="28575"/>
            <a:ext cx="8585200" cy="2795588"/>
          </a:xfrm>
        </p:spPr>
      </p:pic>
      <p:grpSp>
        <p:nvGrpSpPr>
          <p:cNvPr id="9" name="Group 8">
            <a:extLst>
              <a:ext uri="{FF2B5EF4-FFF2-40B4-BE49-F238E27FC236}">
                <a16:creationId xmlns:a16="http://schemas.microsoft.com/office/drawing/2014/main" id="{326A0BCE-EA0C-E9B0-7487-5672FE3C7BF4}"/>
              </a:ext>
            </a:extLst>
          </p:cNvPr>
          <p:cNvGrpSpPr/>
          <p:nvPr/>
        </p:nvGrpSpPr>
        <p:grpSpPr>
          <a:xfrm>
            <a:off x="329017" y="3100464"/>
            <a:ext cx="2057400" cy="2057400"/>
            <a:chOff x="329017" y="3100464"/>
            <a:chExt cx="2057400" cy="2057400"/>
          </a:xfrm>
        </p:grpSpPr>
        <p:pic>
          <p:nvPicPr>
            <p:cNvPr id="4" name="Picture 3" descr="A red and white name tag&#10;&#10;Description automatically generated">
              <a:extLst>
                <a:ext uri="{FF2B5EF4-FFF2-40B4-BE49-F238E27FC236}">
                  <a16:creationId xmlns:a16="http://schemas.microsoft.com/office/drawing/2014/main" id="{346340C7-C01A-195E-2D03-F9A674B4D3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163009">
              <a:off x="329017" y="3100464"/>
              <a:ext cx="2057400" cy="2057400"/>
            </a:xfrm>
            <a:prstGeom prst="rect">
              <a:avLst/>
            </a:prstGeom>
          </p:spPr>
        </p:pic>
        <p:sp>
          <p:nvSpPr>
            <p:cNvPr id="7" name="TextBox 6">
              <a:extLst>
                <a:ext uri="{FF2B5EF4-FFF2-40B4-BE49-F238E27FC236}">
                  <a16:creationId xmlns:a16="http://schemas.microsoft.com/office/drawing/2014/main" id="{614264DD-A756-D540-F37C-25952B973D1E}"/>
                </a:ext>
              </a:extLst>
            </p:cNvPr>
            <p:cNvSpPr txBox="1"/>
            <p:nvPr/>
          </p:nvSpPr>
          <p:spPr>
            <a:xfrm rot="20163009">
              <a:off x="944879" y="4080027"/>
              <a:ext cx="1033296" cy="369332"/>
            </a:xfrm>
            <a:prstGeom prst="rect">
              <a:avLst/>
            </a:prstGeom>
            <a:noFill/>
          </p:spPr>
          <p:txBody>
            <a:bodyPr wrap="none" rtlCol="0">
              <a:spAutoFit/>
            </a:bodyPr>
            <a:lstStyle/>
            <a:p>
              <a:r>
                <a:rPr lang="en-US" dirty="0"/>
                <a:t>New hire</a:t>
              </a:r>
            </a:p>
          </p:txBody>
        </p:sp>
      </p:grpSp>
    </p:spTree>
    <p:extLst>
      <p:ext uri="{BB962C8B-B14F-4D97-AF65-F5344CB8AC3E}">
        <p14:creationId xmlns:p14="http://schemas.microsoft.com/office/powerpoint/2010/main" val="1881165648"/>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10 min – </a:t>
            </a:r>
            <a:r>
              <a:rPr lang="en-US" sz="3600" dirty="0"/>
              <a:t>Project Planning Horse Race</a:t>
            </a:r>
            <a:endParaRPr lang="en-US" dirty="0"/>
          </a:p>
        </p:txBody>
      </p:sp>
      <p:sp>
        <p:nvSpPr>
          <p:cNvPr id="3" name="Content Placeholder 2"/>
          <p:cNvSpPr>
            <a:spLocks noGrp="1"/>
          </p:cNvSpPr>
          <p:nvPr>
            <p:ph idx="1"/>
          </p:nvPr>
        </p:nvSpPr>
        <p:spPr/>
        <p:txBody>
          <a:bodyPr>
            <a:noAutofit/>
          </a:bodyPr>
          <a:lstStyle/>
          <a:p>
            <a:r>
              <a:rPr lang="en-US" sz="2800" dirty="0"/>
              <a:t>Action Item was to watch one video </a:t>
            </a:r>
            <a:r>
              <a:rPr lang="en-US" sz="1400" dirty="0"/>
              <a:t>(</a:t>
            </a:r>
            <a:r>
              <a:rPr lang="en-US" sz="1400" dirty="0">
                <a:solidFill>
                  <a:prstClr val="black"/>
                </a:solidFill>
              </a:rPr>
              <a:t>Capstone Introduction &amp; Expectations – Part 2)</a:t>
            </a:r>
          </a:p>
          <a:p>
            <a:endParaRPr lang="en-US" sz="1050" dirty="0"/>
          </a:p>
          <a:p>
            <a:r>
              <a:rPr lang="en-US" sz="2800" dirty="0"/>
              <a:t>What is a milestone?</a:t>
            </a:r>
          </a:p>
          <a:p>
            <a:r>
              <a:rPr lang="en-US" sz="2800" dirty="0"/>
              <a:t>What is a parallel task?</a:t>
            </a:r>
          </a:p>
          <a:p>
            <a:r>
              <a:rPr lang="en-US" sz="2800" dirty="0"/>
              <a:t>What is a serial task?</a:t>
            </a:r>
          </a:p>
          <a:p>
            <a:r>
              <a:rPr lang="en-US" sz="2800" dirty="0"/>
              <a:t>What is the critical path?</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120</a:t>
            </a:fld>
            <a:endParaRPr lang="en-US" sz="1200" dirty="0"/>
          </a:p>
        </p:txBody>
      </p:sp>
      <p:pic>
        <p:nvPicPr>
          <p:cNvPr id="6" name="Picture 5" descr="A row of colored objects on a stand&#10;&#10;Description automatically generated with medium confidence">
            <a:extLst>
              <a:ext uri="{FF2B5EF4-FFF2-40B4-BE49-F238E27FC236}">
                <a16:creationId xmlns:a16="http://schemas.microsoft.com/office/drawing/2014/main" id="{984F7EB2-1756-F6A7-F813-E37E2BB1A5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400" y="4949826"/>
            <a:ext cx="2362200" cy="1771650"/>
          </a:xfrm>
          <a:prstGeom prst="rect">
            <a:avLst/>
          </a:prstGeom>
        </p:spPr>
      </p:pic>
    </p:spTree>
    <p:extLst>
      <p:ext uri="{BB962C8B-B14F-4D97-AF65-F5344CB8AC3E}">
        <p14:creationId xmlns:p14="http://schemas.microsoft.com/office/powerpoint/2010/main" val="4194250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B248E-3DB0-4AB2-846E-9485BA6DAD28}"/>
              </a:ext>
            </a:extLst>
          </p:cNvPr>
          <p:cNvSpPr>
            <a:spLocks noGrp="1"/>
          </p:cNvSpPr>
          <p:nvPr>
            <p:ph type="title"/>
          </p:nvPr>
        </p:nvSpPr>
        <p:spPr>
          <a:xfrm>
            <a:off x="304800" y="762000"/>
            <a:ext cx="7886700" cy="659390"/>
          </a:xfrm>
        </p:spPr>
        <p:txBody>
          <a:bodyPr/>
          <a:lstStyle/>
          <a:p>
            <a:r>
              <a:rPr lang="en-US" dirty="0"/>
              <a:t>Defining Meaningful Tasks</a:t>
            </a:r>
          </a:p>
        </p:txBody>
      </p:sp>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320444" y="1371600"/>
            <a:ext cx="7299556" cy="5349876"/>
          </a:xfrm>
        </p:spPr>
        <p:txBody>
          <a:bodyPr>
            <a:noAutofit/>
          </a:bodyPr>
          <a:lstStyle/>
          <a:p>
            <a:r>
              <a:rPr lang="en-US" sz="2200" dirty="0"/>
              <a:t>One idea per Post-It. Be concise!</a:t>
            </a:r>
          </a:p>
          <a:p>
            <a:r>
              <a:rPr lang="en-US" sz="2200" dirty="0"/>
              <a:t>Defined to be No More than 1 week long. </a:t>
            </a:r>
            <a:br>
              <a:rPr lang="en-US" sz="2200" dirty="0"/>
            </a:br>
            <a:r>
              <a:rPr lang="en-US" sz="2200" dirty="0"/>
              <a:t>Break big things into smaller pieces.</a:t>
            </a:r>
          </a:p>
          <a:p>
            <a:r>
              <a:rPr lang="en-US" sz="2200" dirty="0"/>
              <a:t>Everyone Needs at Least 1 Task per Week for the </a:t>
            </a:r>
            <a:br>
              <a:rPr lang="en-US" sz="2200" dirty="0"/>
            </a:br>
            <a:r>
              <a:rPr lang="en-US" sz="2200" dirty="0"/>
              <a:t>Entire Semester</a:t>
            </a:r>
          </a:p>
          <a:p>
            <a:r>
              <a:rPr lang="en-US" sz="2200" dirty="0"/>
              <a:t>What will YOU contribute to the project? </a:t>
            </a:r>
            <a:br>
              <a:rPr lang="en-US" sz="2200" dirty="0"/>
            </a:br>
            <a:r>
              <a:rPr lang="en-US" sz="2200" dirty="0"/>
              <a:t>Focus on YOUR potential contributions to the project. </a:t>
            </a:r>
            <a:br>
              <a:rPr lang="en-US" sz="2200" dirty="0"/>
            </a:br>
            <a:r>
              <a:rPr lang="en-US" sz="2200" i="1" dirty="0"/>
              <a:t>(We know these may not yet be defined!)</a:t>
            </a:r>
          </a:p>
          <a:p>
            <a:r>
              <a:rPr lang="en-US" sz="2200" dirty="0"/>
              <a:t>Focus on the technical work required</a:t>
            </a:r>
          </a:p>
          <a:p>
            <a:r>
              <a:rPr lang="en-US" sz="2200" dirty="0"/>
              <a:t>For now, leave out project management / overhead tasks, </a:t>
            </a:r>
            <a:br>
              <a:rPr lang="en-US" sz="2200" dirty="0"/>
            </a:br>
            <a:r>
              <a:rPr lang="en-US" sz="2200" dirty="0"/>
              <a:t>e.g., report writing, slide making, etc.</a:t>
            </a:r>
          </a:p>
          <a:p>
            <a:r>
              <a:rPr lang="en-US" sz="2200" dirty="0"/>
              <a:t>DO include documentation needed for technology transfer, </a:t>
            </a:r>
            <a:br>
              <a:rPr lang="en-US" sz="2200" dirty="0"/>
            </a:br>
            <a:r>
              <a:rPr lang="en-US" sz="2200" dirty="0"/>
              <a:t>e.g., user manual</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968425"/>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121</a:t>
            </a:fld>
            <a:endParaRPr lang="en-US" sz="1200" dirty="0"/>
          </a:p>
        </p:txBody>
      </p:sp>
      <p:pic>
        <p:nvPicPr>
          <p:cNvPr id="5" name="Picture 4" descr="A diagram of a project&#10;&#10;Description automatically generated with medium confidence">
            <a:extLst>
              <a:ext uri="{FF2B5EF4-FFF2-40B4-BE49-F238E27FC236}">
                <a16:creationId xmlns:a16="http://schemas.microsoft.com/office/drawing/2014/main" id="{2A4534AB-5A3D-34CE-4130-FBE2BFE1EF90}"/>
              </a:ext>
            </a:extLst>
          </p:cNvPr>
          <p:cNvPicPr>
            <a:picLocks noChangeAspect="1"/>
          </p:cNvPicPr>
          <p:nvPr/>
        </p:nvPicPr>
        <p:blipFill rotWithShape="1">
          <a:blip r:embed="rId2">
            <a:extLst>
              <a:ext uri="{28A0092B-C50C-407E-A947-70E740481C1C}">
                <a14:useLocalDpi xmlns:a14="http://schemas.microsoft.com/office/drawing/2010/main" val="0"/>
              </a:ext>
            </a:extLst>
          </a:blip>
          <a:srcRect l="2066" t="22378" r="54132" b="3043"/>
          <a:stretch/>
        </p:blipFill>
        <p:spPr>
          <a:xfrm>
            <a:off x="7239000" y="733071"/>
            <a:ext cx="1615600" cy="4114800"/>
          </a:xfrm>
          <a:prstGeom prst="rect">
            <a:avLst/>
          </a:prstGeom>
        </p:spPr>
      </p:pic>
      <p:sp>
        <p:nvSpPr>
          <p:cNvPr id="9" name="Title 1">
            <a:extLst>
              <a:ext uri="{FF2B5EF4-FFF2-40B4-BE49-F238E27FC236}">
                <a16:creationId xmlns:a16="http://schemas.microsoft.com/office/drawing/2014/main" id="{4403AE74-8DDD-3FFF-9CA9-C625E9E9D79D}"/>
              </a:ext>
            </a:extLst>
          </p:cNvPr>
          <p:cNvSpPr txBox="1">
            <a:spLocks/>
          </p:cNvSpPr>
          <p:nvPr/>
        </p:nvSpPr>
        <p:spPr>
          <a:xfrm>
            <a:off x="628650" y="-152400"/>
            <a:ext cx="7886700" cy="9302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dirty="0"/>
              <a:t>80 min - ‘Post-It Note’ Project Planning</a:t>
            </a:r>
          </a:p>
        </p:txBody>
      </p:sp>
    </p:spTree>
    <p:extLst>
      <p:ext uri="{BB962C8B-B14F-4D97-AF65-F5344CB8AC3E}">
        <p14:creationId xmlns:p14="http://schemas.microsoft.com/office/powerpoint/2010/main" val="29139532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B248E-3DB0-4AB2-846E-9485BA6DAD28}"/>
              </a:ext>
            </a:extLst>
          </p:cNvPr>
          <p:cNvSpPr>
            <a:spLocks noGrp="1"/>
          </p:cNvSpPr>
          <p:nvPr>
            <p:ph type="title"/>
          </p:nvPr>
        </p:nvSpPr>
        <p:spPr/>
        <p:txBody>
          <a:bodyPr/>
          <a:lstStyle/>
          <a:p>
            <a:r>
              <a:rPr lang="en-US" dirty="0"/>
              <a:t>Defining Meaningful Tasks aka “SMART”</a:t>
            </a:r>
          </a:p>
        </p:txBody>
      </p:sp>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628650" y="1295400"/>
            <a:ext cx="7886700" cy="4210624"/>
          </a:xfrm>
        </p:spPr>
        <p:txBody>
          <a:bodyPr>
            <a:normAutofit lnSpcReduction="10000"/>
          </a:bodyPr>
          <a:lstStyle/>
          <a:p>
            <a:r>
              <a:rPr lang="en-US" dirty="0"/>
              <a:t>Yes, it gets harder to define tasks near the end of the semester. So instead, work backwards from the end!</a:t>
            </a:r>
          </a:p>
          <a:p>
            <a:r>
              <a:rPr lang="en-US" dirty="0"/>
              <a:t>There may be gaps in time – you will need to fill those in today</a:t>
            </a:r>
          </a:p>
          <a:p>
            <a:r>
              <a:rPr lang="en-US" dirty="0"/>
              <a:t>Do not just copy a task 3 times because it spans 3 weeks. Instead, you must break it down into 3 well defined smaller tasks.</a:t>
            </a:r>
          </a:p>
          <a:p>
            <a:r>
              <a:rPr lang="en-US" dirty="0"/>
              <a:t>Don’t allocate slack time at the end of the semester. Project plans do not include tasks called “Just in Case”. Instead estimate the length of tasks to factor in some risk. Not everything works the first time and many thing turn out to be more difficult than first thought.</a:t>
            </a:r>
            <a:endParaRPr lang="en-US" i="1" dirty="0"/>
          </a:p>
          <a:p>
            <a:r>
              <a:rPr lang="en-US" dirty="0"/>
              <a:t>Group things by functional subsystem rather than by name. This helps reveal possible planning gaps.</a:t>
            </a:r>
          </a:p>
          <a:p>
            <a:r>
              <a:rPr lang="en-US" dirty="0"/>
              <a:t>Remember your deliverables! Do you have the tasks needed to produce each of them, including things like demos?</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638800"/>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122</a:t>
            </a:fld>
            <a:endParaRPr lang="en-US" sz="1200" dirty="0"/>
          </a:p>
        </p:txBody>
      </p:sp>
      <p:sp>
        <p:nvSpPr>
          <p:cNvPr id="4" name="Title 1">
            <a:extLst>
              <a:ext uri="{FF2B5EF4-FFF2-40B4-BE49-F238E27FC236}">
                <a16:creationId xmlns:a16="http://schemas.microsoft.com/office/drawing/2014/main" id="{0964C0C8-AAA2-BC23-6808-23E775B07D34}"/>
              </a:ext>
            </a:extLst>
          </p:cNvPr>
          <p:cNvSpPr txBox="1">
            <a:spLocks/>
          </p:cNvSpPr>
          <p:nvPr/>
        </p:nvSpPr>
        <p:spPr>
          <a:xfrm>
            <a:off x="628650" y="-152400"/>
            <a:ext cx="7886700" cy="9302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dirty="0"/>
              <a:t>Project Planning Tips</a:t>
            </a:r>
          </a:p>
        </p:txBody>
      </p:sp>
    </p:spTree>
    <p:extLst>
      <p:ext uri="{BB962C8B-B14F-4D97-AF65-F5344CB8AC3E}">
        <p14:creationId xmlns:p14="http://schemas.microsoft.com/office/powerpoint/2010/main" val="1810157843"/>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30274"/>
          </a:xfrm>
        </p:spPr>
        <p:txBody>
          <a:bodyPr>
            <a:normAutofit/>
          </a:bodyPr>
          <a:lstStyle/>
          <a:p>
            <a:pPr algn="ctr"/>
            <a:r>
              <a:rPr lang="en-US" dirty="0"/>
              <a:t>20 min - ‘Post-It Note’ Project Planning</a:t>
            </a:r>
          </a:p>
        </p:txBody>
      </p:sp>
      <p:sp>
        <p:nvSpPr>
          <p:cNvPr id="3" name="Content Placeholder 2"/>
          <p:cNvSpPr>
            <a:spLocks noGrp="1"/>
          </p:cNvSpPr>
          <p:nvPr>
            <p:ph idx="1"/>
          </p:nvPr>
        </p:nvSpPr>
        <p:spPr>
          <a:xfrm>
            <a:off x="628650" y="1295400"/>
            <a:ext cx="8210550" cy="3950464"/>
          </a:xfrm>
        </p:spPr>
        <p:txBody>
          <a:bodyPr>
            <a:normAutofit lnSpcReduction="10000"/>
          </a:bodyPr>
          <a:lstStyle/>
          <a:p>
            <a:pPr marL="0" indent="0">
              <a:buNone/>
            </a:pPr>
            <a:r>
              <a:rPr lang="en-US" sz="1900" b="1" dirty="0"/>
              <a:t>10 min – Deliverables</a:t>
            </a:r>
          </a:p>
          <a:p>
            <a:r>
              <a:rPr lang="en-US" sz="1900" dirty="0"/>
              <a:t>Write each Deliverable from Client Meeting 2 Slides on a Post-It and </a:t>
            </a:r>
            <a:br>
              <a:rPr lang="en-US" sz="1900" dirty="0"/>
            </a:br>
            <a:r>
              <a:rPr lang="en-US" sz="1900" dirty="0"/>
              <a:t>place on the board/calendar at approximate due date. </a:t>
            </a:r>
          </a:p>
          <a:p>
            <a:r>
              <a:rPr lang="en-US" sz="1900" dirty="0"/>
              <a:t>Draw a box around the note so that it stands out.</a:t>
            </a:r>
          </a:p>
          <a:p>
            <a:pPr marL="0" indent="0">
              <a:buNone/>
            </a:pPr>
            <a:endParaRPr lang="en-US" sz="1900" dirty="0"/>
          </a:p>
          <a:p>
            <a:pPr marL="0" indent="0">
              <a:buNone/>
            </a:pPr>
            <a:r>
              <a:rPr lang="en-US" sz="1900" b="1" dirty="0"/>
              <a:t>10 min – Tasks</a:t>
            </a:r>
          </a:p>
          <a:p>
            <a:r>
              <a:rPr lang="en-US" sz="1900" dirty="0"/>
              <a:t>(Individually silently) Each team member generate list of TEN tasks which must </a:t>
            </a:r>
            <a:br>
              <a:rPr lang="en-US" sz="1900" dirty="0"/>
            </a:br>
            <a:r>
              <a:rPr lang="en-US" sz="1900" dirty="0"/>
              <a:t>be completed to accomplish the deliverables.</a:t>
            </a:r>
          </a:p>
          <a:p>
            <a:r>
              <a:rPr lang="en-US" sz="1900" dirty="0"/>
              <a:t>Off-site Action Item was to post 6 individual tasks to EDN, so start with those. </a:t>
            </a:r>
            <a:br>
              <a:rPr lang="en-US" sz="1900" dirty="0"/>
            </a:br>
            <a:r>
              <a:rPr lang="en-US" sz="1900" dirty="0"/>
              <a:t>Now create at least 4 more each.</a:t>
            </a:r>
          </a:p>
          <a:p>
            <a:r>
              <a:rPr lang="en-US" sz="1900" dirty="0"/>
              <a:t>Create 1 Post-It for each task</a:t>
            </a:r>
          </a:p>
          <a:p>
            <a:r>
              <a:rPr lang="en-US" sz="1900" dirty="0"/>
              <a:t>Add your initials to post-it in case there are questions about content</a:t>
            </a:r>
          </a:p>
          <a:p>
            <a:pPr marL="0" indent="0">
              <a:buNone/>
            </a:pPr>
            <a:endParaRPr lang="en-US" sz="16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123</a:t>
            </a:fld>
            <a:endParaRPr lang="en-US" sz="1200" dirty="0"/>
          </a:p>
        </p:txBody>
      </p:sp>
      <p:grpSp>
        <p:nvGrpSpPr>
          <p:cNvPr id="4" name="Group 3">
            <a:extLst>
              <a:ext uri="{FF2B5EF4-FFF2-40B4-BE49-F238E27FC236}">
                <a16:creationId xmlns:a16="http://schemas.microsoft.com/office/drawing/2014/main" id="{7C98CCEF-39B4-34AD-24C9-C53BB0F00F02}"/>
              </a:ext>
            </a:extLst>
          </p:cNvPr>
          <p:cNvGrpSpPr/>
          <p:nvPr/>
        </p:nvGrpSpPr>
        <p:grpSpPr>
          <a:xfrm>
            <a:off x="2057400" y="5245864"/>
            <a:ext cx="4697187" cy="1383536"/>
            <a:chOff x="1197426" y="4495800"/>
            <a:chExt cx="6781800" cy="2057400"/>
          </a:xfrm>
        </p:grpSpPr>
        <p:sp>
          <p:nvSpPr>
            <p:cNvPr id="6" name="Rectangle 5">
              <a:extLst>
                <a:ext uri="{FF2B5EF4-FFF2-40B4-BE49-F238E27FC236}">
                  <a16:creationId xmlns:a16="http://schemas.microsoft.com/office/drawing/2014/main" id="{31DE4610-3C26-DBE3-E528-75940B8309A0}"/>
                </a:ext>
              </a:extLst>
            </p:cNvPr>
            <p:cNvSpPr/>
            <p:nvPr/>
          </p:nvSpPr>
          <p:spPr>
            <a:xfrm>
              <a:off x="1197426" y="4495800"/>
              <a:ext cx="6781800" cy="2057400"/>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1E14CA4D-45D3-26EA-20D0-9DC46AC0632C}"/>
                </a:ext>
              </a:extLst>
            </p:cNvPr>
            <p:cNvCxnSpPr>
              <a:cxnSpLocks/>
            </p:cNvCxnSpPr>
            <p:nvPr/>
          </p:nvCxnSpPr>
          <p:spPr>
            <a:xfrm>
              <a:off x="2547255"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2C1869C-6639-47B1-0FC7-C2FD70AE6EDD}"/>
                </a:ext>
              </a:extLst>
            </p:cNvPr>
            <p:cNvCxnSpPr>
              <a:cxnSpLocks/>
            </p:cNvCxnSpPr>
            <p:nvPr/>
          </p:nvCxnSpPr>
          <p:spPr>
            <a:xfrm>
              <a:off x="3363684"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A8E2F13-9424-73F6-CCAC-6D7E82BE3371}"/>
                </a:ext>
              </a:extLst>
            </p:cNvPr>
            <p:cNvCxnSpPr>
              <a:cxnSpLocks/>
            </p:cNvCxnSpPr>
            <p:nvPr/>
          </p:nvCxnSpPr>
          <p:spPr>
            <a:xfrm>
              <a:off x="1730826"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B98C5DF-C410-6FB3-88F4-5027115A57B7}"/>
                </a:ext>
              </a:extLst>
            </p:cNvPr>
            <p:cNvCxnSpPr>
              <a:cxnSpLocks/>
            </p:cNvCxnSpPr>
            <p:nvPr/>
          </p:nvCxnSpPr>
          <p:spPr>
            <a:xfrm>
              <a:off x="4180113"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FD18EB7-63AF-4799-4565-2DCA3E278672}"/>
                </a:ext>
              </a:extLst>
            </p:cNvPr>
            <p:cNvCxnSpPr>
              <a:cxnSpLocks/>
            </p:cNvCxnSpPr>
            <p:nvPr/>
          </p:nvCxnSpPr>
          <p:spPr>
            <a:xfrm>
              <a:off x="4996542"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7006850-76D8-CFF5-7D8F-E5E43E44620A}"/>
                </a:ext>
              </a:extLst>
            </p:cNvPr>
            <p:cNvCxnSpPr>
              <a:cxnSpLocks/>
            </p:cNvCxnSpPr>
            <p:nvPr/>
          </p:nvCxnSpPr>
          <p:spPr>
            <a:xfrm>
              <a:off x="5812971"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7D8144E-5996-29C6-9519-F41872EB63C7}"/>
                </a:ext>
              </a:extLst>
            </p:cNvPr>
            <p:cNvCxnSpPr>
              <a:cxnSpLocks/>
            </p:cNvCxnSpPr>
            <p:nvPr/>
          </p:nvCxnSpPr>
          <p:spPr>
            <a:xfrm>
              <a:off x="6629400"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B46229-1730-0B8C-8EBC-9266F12F18F8}"/>
                </a:ext>
              </a:extLst>
            </p:cNvPr>
            <p:cNvCxnSpPr>
              <a:cxnSpLocks/>
            </p:cNvCxnSpPr>
            <p:nvPr/>
          </p:nvCxnSpPr>
          <p:spPr>
            <a:xfrm>
              <a:off x="7391400" y="4495800"/>
              <a:ext cx="0" cy="2057400"/>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5C848B6E-8C31-1DF9-2E7A-D0A27C193F16}"/>
                </a:ext>
              </a:extLst>
            </p:cNvPr>
            <p:cNvSpPr/>
            <p:nvPr/>
          </p:nvSpPr>
          <p:spPr>
            <a:xfrm>
              <a:off x="6447775" y="5943600"/>
              <a:ext cx="262597" cy="30480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26C2714-A884-0146-6FEF-ECCF5CD67E66}"/>
                </a:ext>
              </a:extLst>
            </p:cNvPr>
            <p:cNvSpPr/>
            <p:nvPr/>
          </p:nvSpPr>
          <p:spPr>
            <a:xfrm>
              <a:off x="3998488" y="5318125"/>
              <a:ext cx="262597" cy="304800"/>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6CA441C-D932-71FD-6183-20954396EC48}"/>
                </a:ext>
              </a:extLst>
            </p:cNvPr>
            <p:cNvSpPr/>
            <p:nvPr/>
          </p:nvSpPr>
          <p:spPr>
            <a:xfrm>
              <a:off x="1545101" y="4818866"/>
              <a:ext cx="262597" cy="30480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1" name="Cloud 20">
              <a:extLst>
                <a:ext uri="{FF2B5EF4-FFF2-40B4-BE49-F238E27FC236}">
                  <a16:creationId xmlns:a16="http://schemas.microsoft.com/office/drawing/2014/main" id="{7FBDCD55-5585-54FF-59D7-FFBE03F3C18D}"/>
                </a:ext>
              </a:extLst>
            </p:cNvPr>
            <p:cNvSpPr/>
            <p:nvPr/>
          </p:nvSpPr>
          <p:spPr>
            <a:xfrm>
              <a:off x="1295399" y="4625975"/>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loud 21">
              <a:extLst>
                <a:ext uri="{FF2B5EF4-FFF2-40B4-BE49-F238E27FC236}">
                  <a16:creationId xmlns:a16="http://schemas.microsoft.com/office/drawing/2014/main" id="{91979C8C-55A8-7816-5BFF-2788AFCB1F3E}"/>
                </a:ext>
              </a:extLst>
            </p:cNvPr>
            <p:cNvSpPr/>
            <p:nvPr/>
          </p:nvSpPr>
          <p:spPr>
            <a:xfrm>
              <a:off x="6220554" y="5715000"/>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loud 22">
              <a:extLst>
                <a:ext uri="{FF2B5EF4-FFF2-40B4-BE49-F238E27FC236}">
                  <a16:creationId xmlns:a16="http://schemas.microsoft.com/office/drawing/2014/main" id="{66EF4B6D-FE96-8012-D401-F174BFBA2923}"/>
                </a:ext>
              </a:extLst>
            </p:cNvPr>
            <p:cNvSpPr/>
            <p:nvPr/>
          </p:nvSpPr>
          <p:spPr>
            <a:xfrm>
              <a:off x="3764591" y="5089525"/>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82940542"/>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30274"/>
          </a:xfrm>
        </p:spPr>
        <p:txBody>
          <a:bodyPr>
            <a:normAutofit/>
          </a:bodyPr>
          <a:lstStyle/>
          <a:p>
            <a:pPr algn="ctr"/>
            <a:r>
              <a:rPr lang="en-US" dirty="0"/>
              <a:t>‘Post-It Note’ Project Planning Exercise</a:t>
            </a:r>
          </a:p>
        </p:txBody>
      </p:sp>
      <p:sp>
        <p:nvSpPr>
          <p:cNvPr id="3" name="Content Placeholder 2"/>
          <p:cNvSpPr>
            <a:spLocks noGrp="1"/>
          </p:cNvSpPr>
          <p:nvPr>
            <p:ph idx="1"/>
          </p:nvPr>
        </p:nvSpPr>
        <p:spPr>
          <a:xfrm>
            <a:off x="628650" y="1447800"/>
            <a:ext cx="7886700" cy="4908551"/>
          </a:xfrm>
        </p:spPr>
        <p:txBody>
          <a:bodyPr>
            <a:normAutofit/>
          </a:bodyPr>
          <a:lstStyle/>
          <a:p>
            <a:pPr marL="0" indent="0">
              <a:buNone/>
            </a:pPr>
            <a:r>
              <a:rPr lang="en-US" b="1" dirty="0"/>
              <a:t>10 min – Organize tasks on Whiteboard</a:t>
            </a:r>
          </a:p>
          <a:p>
            <a:r>
              <a:rPr lang="en-US" dirty="0"/>
              <a:t>Position tasks appropriately along week-by-week calendar</a:t>
            </a:r>
          </a:p>
          <a:p>
            <a:pPr lvl="1"/>
            <a:r>
              <a:rPr lang="en-US" sz="2100" dirty="0"/>
              <a:t>This can be done before or after getting all items shared. </a:t>
            </a:r>
          </a:p>
          <a:p>
            <a:endParaRPr lang="en-US" dirty="0"/>
          </a:p>
          <a:p>
            <a:pPr marL="0" indent="0">
              <a:buNone/>
            </a:pPr>
            <a:r>
              <a:rPr lang="en-US" b="1" dirty="0"/>
              <a:t>40 min – Group organization of tasks</a:t>
            </a:r>
          </a:p>
          <a:p>
            <a:r>
              <a:rPr lang="en-US" dirty="0"/>
              <a:t>Add missing tasks, remove duplicates</a:t>
            </a:r>
          </a:p>
          <a:p>
            <a:r>
              <a:rPr lang="en-US" dirty="0"/>
              <a:t>Organize by subsystem or milestone</a:t>
            </a:r>
          </a:p>
          <a:p>
            <a:endParaRPr lang="en-US" dirty="0"/>
          </a:p>
          <a:p>
            <a:pPr marL="0" indent="0">
              <a:buNone/>
            </a:pPr>
            <a:r>
              <a:rPr lang="en-US" b="1" dirty="0"/>
              <a:t>10 min – Re-assign ownership (by color/initial) </a:t>
            </a:r>
          </a:p>
          <a:p>
            <a:r>
              <a:rPr lang="en-US" dirty="0"/>
              <a:t>Ensure everyone has work throughout semester</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124</a:t>
            </a:fld>
            <a:endParaRPr lang="en-US" sz="1200" dirty="0"/>
          </a:p>
        </p:txBody>
      </p:sp>
      <p:sp>
        <p:nvSpPr>
          <p:cNvPr id="4" name="TextBox 3">
            <a:extLst>
              <a:ext uri="{FF2B5EF4-FFF2-40B4-BE49-F238E27FC236}">
                <a16:creationId xmlns:a16="http://schemas.microsoft.com/office/drawing/2014/main" id="{2D6D3363-C4B5-9EA8-0940-294412FD63D0}"/>
              </a:ext>
            </a:extLst>
          </p:cNvPr>
          <p:cNvSpPr txBox="1"/>
          <p:nvPr/>
        </p:nvSpPr>
        <p:spPr>
          <a:xfrm>
            <a:off x="-56948" y="5486400"/>
            <a:ext cx="9257919" cy="830997"/>
          </a:xfrm>
          <a:prstGeom prst="rect">
            <a:avLst/>
          </a:prstGeom>
          <a:noFill/>
        </p:spPr>
        <p:txBody>
          <a:bodyPr wrap="none" rtlCol="0">
            <a:spAutoFit/>
          </a:bodyPr>
          <a:lstStyle/>
          <a:p>
            <a:pPr algn="ctr"/>
            <a:r>
              <a:rPr lang="en-US" sz="2400" b="1" dirty="0"/>
              <a:t>Each Team Member Should Leave meeting with their assigned Post-It’s.</a:t>
            </a:r>
          </a:p>
          <a:p>
            <a:pPr algn="ctr"/>
            <a:r>
              <a:rPr lang="en-US" sz="2400" b="1" dirty="0"/>
              <a:t>Each Team Member then Enters Their Own Tasks as EDN Issues!</a:t>
            </a:r>
          </a:p>
        </p:txBody>
      </p:sp>
    </p:spTree>
    <p:extLst>
      <p:ext uri="{BB962C8B-B14F-4D97-AF65-F5344CB8AC3E}">
        <p14:creationId xmlns:p14="http://schemas.microsoft.com/office/powerpoint/2010/main" val="194075716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F0B8C-61D3-F464-846C-61BA7C6B5450}"/>
              </a:ext>
            </a:extLst>
          </p:cNvPr>
          <p:cNvSpPr>
            <a:spLocks noGrp="1"/>
          </p:cNvSpPr>
          <p:nvPr>
            <p:ph type="title"/>
          </p:nvPr>
        </p:nvSpPr>
        <p:spPr/>
        <p:txBody>
          <a:bodyPr/>
          <a:lstStyle/>
          <a:p>
            <a:r>
              <a:rPr lang="en-US" dirty="0"/>
              <a:t>10 Min - Reflecting on your New Project Plan</a:t>
            </a:r>
          </a:p>
        </p:txBody>
      </p:sp>
      <p:sp>
        <p:nvSpPr>
          <p:cNvPr id="3" name="Content Placeholder 2">
            <a:extLst>
              <a:ext uri="{FF2B5EF4-FFF2-40B4-BE49-F238E27FC236}">
                <a16:creationId xmlns:a16="http://schemas.microsoft.com/office/drawing/2014/main" id="{3FC60D4F-AB57-9387-9EBF-6FD4F99672C3}"/>
              </a:ext>
            </a:extLst>
          </p:cNvPr>
          <p:cNvSpPr>
            <a:spLocks noGrp="1"/>
          </p:cNvSpPr>
          <p:nvPr>
            <p:ph idx="1"/>
          </p:nvPr>
        </p:nvSpPr>
        <p:spPr/>
        <p:txBody>
          <a:bodyPr/>
          <a:lstStyle/>
          <a:p>
            <a:r>
              <a:rPr lang="en-US" sz="2400" dirty="0"/>
              <a:t>Take a few minutes to pause and reflect on the Project Plan the Engineering Team just created.</a:t>
            </a:r>
          </a:p>
          <a:p>
            <a:r>
              <a:rPr lang="en-US" sz="2400" dirty="0"/>
              <a:t>Use the prompts on this Wiki page to guide the discussion.</a:t>
            </a:r>
          </a:p>
          <a:p>
            <a:pPr lvl="1"/>
            <a:r>
              <a:rPr lang="en-US" sz="2400" b="1" dirty="0">
                <a:solidFill>
                  <a:srgbClr val="0000FF"/>
                </a:solidFill>
              </a:rPr>
              <a:t>EDN -&gt; Capstone Support -&gt; Wiki-&gt; Reflecting on your New Project Plan</a:t>
            </a:r>
            <a:endParaRPr lang="en-US" sz="2000" dirty="0"/>
          </a:p>
          <a:p>
            <a:pPr lvl="1"/>
            <a:endParaRPr lang="en-US" dirty="0"/>
          </a:p>
        </p:txBody>
      </p:sp>
      <p:sp>
        <p:nvSpPr>
          <p:cNvPr id="4" name="Slide Number Placeholder 3">
            <a:extLst>
              <a:ext uri="{FF2B5EF4-FFF2-40B4-BE49-F238E27FC236}">
                <a16:creationId xmlns:a16="http://schemas.microsoft.com/office/drawing/2014/main" id="{8BEF1E97-1A49-6412-7C53-EC71288A6E00}"/>
              </a:ext>
            </a:extLst>
          </p:cNvPr>
          <p:cNvSpPr>
            <a:spLocks noGrp="1"/>
          </p:cNvSpPr>
          <p:nvPr>
            <p:ph type="sldNum" sz="quarter" idx="12"/>
          </p:nvPr>
        </p:nvSpPr>
        <p:spPr/>
        <p:txBody>
          <a:bodyPr/>
          <a:lstStyle/>
          <a:p>
            <a:fld id="{028FE254-016A-4E51-98AE-D4B4E3F12C32}" type="slidenum">
              <a:rPr lang="en-US" smtClean="0"/>
              <a:t>125</a:t>
            </a:fld>
            <a:endParaRPr lang="en-US" dirty="0"/>
          </a:p>
        </p:txBody>
      </p:sp>
      <p:sp>
        <p:nvSpPr>
          <p:cNvPr id="5" name="TextBox 4">
            <a:extLst>
              <a:ext uri="{FF2B5EF4-FFF2-40B4-BE49-F238E27FC236}">
                <a16:creationId xmlns:a16="http://schemas.microsoft.com/office/drawing/2014/main" id="{3C46F085-16D8-6F7B-EE31-D63B1F2E4B89}"/>
              </a:ext>
            </a:extLst>
          </p:cNvPr>
          <p:cNvSpPr txBox="1"/>
          <p:nvPr/>
        </p:nvSpPr>
        <p:spPr>
          <a:xfrm>
            <a:off x="990600" y="4953000"/>
            <a:ext cx="4648200" cy="523220"/>
          </a:xfrm>
          <a:prstGeom prst="rect">
            <a:avLst/>
          </a:prstGeom>
          <a:noFill/>
          <a:ln w="38100">
            <a:solidFill>
              <a:srgbClr val="FF0000"/>
            </a:solidFill>
          </a:ln>
        </p:spPr>
        <p:txBody>
          <a:bodyPr wrap="square" rtlCol="0">
            <a:spAutoFit/>
          </a:bodyPr>
          <a:lstStyle/>
          <a:p>
            <a:pPr algn="ctr"/>
            <a:r>
              <a:rPr lang="en-US" sz="2800" dirty="0"/>
              <a:t>Focus on Process and Results</a:t>
            </a:r>
          </a:p>
        </p:txBody>
      </p:sp>
      <p:pic>
        <p:nvPicPr>
          <p:cNvPr id="7" name="Picture 6" descr="A blue stick figure holding a mirror&#10;&#10;Description automatically generated">
            <a:extLst>
              <a:ext uri="{FF2B5EF4-FFF2-40B4-BE49-F238E27FC236}">
                <a16:creationId xmlns:a16="http://schemas.microsoft.com/office/drawing/2014/main" id="{29EF9C53-2B62-040D-946B-472054CF8E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1200" y="3657600"/>
            <a:ext cx="2247381" cy="2209800"/>
          </a:xfrm>
          <a:prstGeom prst="rect">
            <a:avLst/>
          </a:prstGeom>
        </p:spPr>
      </p:pic>
    </p:spTree>
    <p:extLst>
      <p:ext uri="{BB962C8B-B14F-4D97-AF65-F5344CB8AC3E}">
        <p14:creationId xmlns:p14="http://schemas.microsoft.com/office/powerpoint/2010/main" val="431226425"/>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pPr marL="0" indent="0">
              <a:buNone/>
            </a:pPr>
            <a:r>
              <a:rPr lang="en-US" dirty="0">
                <a:cs typeface="Calibri"/>
              </a:rPr>
              <a:t>Activities of Day 9 &amp; 10</a:t>
            </a:r>
          </a:p>
          <a:p>
            <a:pPr marL="514350" indent="-457200"/>
            <a:r>
              <a:rPr lang="en-US" dirty="0">
                <a:cs typeface="Calibri"/>
              </a:rPr>
              <a:t>PE/CE Feedback on the Project Plans created during and after Day 8</a:t>
            </a:r>
          </a:p>
          <a:p>
            <a:pPr marL="514350" indent="-457200"/>
            <a:r>
              <a:rPr lang="en-US" dirty="0">
                <a:cs typeface="Calibri"/>
              </a:rPr>
              <a:t>PE/CE Feedback on Needs &amp; Requirement list</a:t>
            </a:r>
          </a:p>
          <a:p>
            <a:pPr marL="514350" indent="-457200"/>
            <a:r>
              <a:rPr lang="en-US" dirty="0">
                <a:cs typeface="Calibri"/>
              </a:rPr>
              <a:t>Client Meeting #2 Concept Generation and Selection Update </a:t>
            </a:r>
          </a:p>
          <a:p>
            <a:pPr marL="514350" indent="-457200"/>
            <a:r>
              <a:rPr lang="en-US" dirty="0">
                <a:cs typeface="Calibri"/>
              </a:rPr>
              <a:t>Developing System Design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31329276"/>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953000"/>
          </a:xfrm>
        </p:spPr>
        <p:txBody>
          <a:bodyPr vert="horz" lIns="91440" tIns="45720" rIns="91440" bIns="45720" rtlCol="0" anchor="t">
            <a:normAutofit fontScale="92500" lnSpcReduction="20000"/>
          </a:bodyPr>
          <a:lstStyle/>
          <a:p>
            <a:pPr marL="0" indent="0">
              <a:buNone/>
            </a:pPr>
            <a:r>
              <a:rPr lang="en-US" dirty="0">
                <a:cs typeface="Calibri"/>
              </a:rPr>
              <a:t>Day 9 &amp; 10 also include 60+ mins for team-directed work.</a:t>
            </a:r>
          </a:p>
          <a:p>
            <a:r>
              <a:rPr lang="en-US" dirty="0">
                <a:cs typeface="Calibri"/>
              </a:rPr>
              <a:t>Efficient team-directed meetings require an Agenda.</a:t>
            </a:r>
          </a:p>
          <a:p>
            <a:r>
              <a:rPr lang="en-US" dirty="0">
                <a:cs typeface="Calibri"/>
              </a:rPr>
              <a:t>The Agenda should be SMART - Specific, Measurable, Actionable, Relevant, and Time-Oriented</a:t>
            </a:r>
          </a:p>
          <a:p>
            <a:r>
              <a:rPr lang="en-US" dirty="0">
                <a:cs typeface="Calibri"/>
              </a:rPr>
              <a:t>Agendas should be posted to your white board before starting the meeting</a:t>
            </a:r>
          </a:p>
          <a:p>
            <a:pPr lvl="2"/>
            <a:r>
              <a:rPr lang="en-US" dirty="0">
                <a:cs typeface="Calibri"/>
              </a:rPr>
              <a:t>Pro Forma Agenda posted on Capstone Support:</a:t>
            </a:r>
          </a:p>
          <a:p>
            <a:pPr lvl="2"/>
            <a:r>
              <a:rPr lang="en-US" sz="2600" b="1" dirty="0">
                <a:solidFill>
                  <a:srgbClr val="0000FF"/>
                </a:solidFill>
              </a:rPr>
              <a:t>EDN -&gt; Capstone Support -&gt; Wiki-&gt; </a:t>
            </a:r>
            <a:r>
              <a:rPr lang="en-US" sz="2600" b="1" dirty="0" err="1">
                <a:solidFill>
                  <a:srgbClr val="0000FF"/>
                </a:solidFill>
                <a:hlinkClick r:id="rId2">
                  <a:extLst>
                    <a:ext uri="{A12FA001-AC4F-418D-AE19-62706E023703}">
                      <ahyp:hlinkClr xmlns:ahyp="http://schemas.microsoft.com/office/drawing/2018/hyperlinkcolor" val="tx"/>
                    </a:ext>
                  </a:extLst>
                </a:hlinkClick>
              </a:rPr>
              <a:t>Pro_Forma_Meeting_Agenda</a:t>
            </a:r>
            <a:r>
              <a:rPr lang="en-US" sz="2600" b="1" dirty="0">
                <a:solidFill>
                  <a:srgbClr val="0000FF"/>
                </a:solidFill>
              </a:rPr>
              <a:t> </a:t>
            </a: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46929394"/>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9</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128</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9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8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3603775652"/>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9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129</a:t>
            </a:fld>
            <a:endParaRPr lang="en-US" sz="1200" dirty="0"/>
          </a:p>
        </p:txBody>
      </p:sp>
      <p:grpSp>
        <p:nvGrpSpPr>
          <p:cNvPr id="4" name="Group 3">
            <a:extLst>
              <a:ext uri="{FF2B5EF4-FFF2-40B4-BE49-F238E27FC236}">
                <a16:creationId xmlns:a16="http://schemas.microsoft.com/office/drawing/2014/main" id="{F4C5C32F-E424-2219-0FED-DC0C11B7764E}"/>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33819F30-A48C-0989-AC76-59C2B25A167B}"/>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36F6F7F7-5AF9-2D67-71C6-F8F654463CB9}"/>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8" name="Isosceles Triangle 7">
              <a:extLst>
                <a:ext uri="{FF2B5EF4-FFF2-40B4-BE49-F238E27FC236}">
                  <a16:creationId xmlns:a16="http://schemas.microsoft.com/office/drawing/2014/main" id="{C3E64C51-DB49-9532-C065-1A9645115E08}"/>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B3AFB4DE-169E-BA08-C6F4-327193B6C053}"/>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1" name="Picture 10" descr="A screenshot of a project management&#10;&#10;Description automatically generated">
            <a:extLst>
              <a:ext uri="{FF2B5EF4-FFF2-40B4-BE49-F238E27FC236}">
                <a16:creationId xmlns:a16="http://schemas.microsoft.com/office/drawing/2014/main" id="{7A868516-7052-D27E-029F-F093478775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4254" y="1652087"/>
            <a:ext cx="6375492" cy="4494199"/>
          </a:xfrm>
          <a:prstGeom prst="rect">
            <a:avLst/>
          </a:prstGeom>
        </p:spPr>
      </p:pic>
    </p:spTree>
    <p:extLst>
      <p:ext uri="{BB962C8B-B14F-4D97-AF65-F5344CB8AC3E}">
        <p14:creationId xmlns:p14="http://schemas.microsoft.com/office/powerpoint/2010/main" val="6059295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normAutofit fontScale="90000"/>
          </a:bodyPr>
          <a:lstStyle/>
          <a:p>
            <a:r>
              <a:rPr lang="en-US" dirty="0">
                <a:cs typeface="Calibri"/>
              </a:rPr>
              <a:t>New Employee Onboarding </a:t>
            </a:r>
            <a:br>
              <a:rPr lang="en-US" dirty="0">
                <a:cs typeface="Calibri"/>
              </a:rPr>
            </a:br>
            <a:r>
              <a:rPr lang="en-US" dirty="0">
                <a:cs typeface="Calibri"/>
              </a:rPr>
              <a:t>Day 1 Agenda</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13</a:t>
            </a:fld>
            <a:endParaRPr lang="en-US" dirty="0"/>
          </a:p>
        </p:txBody>
      </p:sp>
      <p:grpSp>
        <p:nvGrpSpPr>
          <p:cNvPr id="4" name="Group 3">
            <a:extLst>
              <a:ext uri="{FF2B5EF4-FFF2-40B4-BE49-F238E27FC236}">
                <a16:creationId xmlns:a16="http://schemas.microsoft.com/office/drawing/2014/main" id="{90754639-962A-7A30-72BB-F18370110E00}"/>
              </a:ext>
            </a:extLst>
          </p:cNvPr>
          <p:cNvGrpSpPr/>
          <p:nvPr/>
        </p:nvGrpSpPr>
        <p:grpSpPr>
          <a:xfrm>
            <a:off x="7086600" y="886834"/>
            <a:ext cx="2999703" cy="830997"/>
            <a:chOff x="7086600" y="886834"/>
            <a:chExt cx="2999703" cy="830997"/>
          </a:xfrm>
        </p:grpSpPr>
        <p:sp>
          <p:nvSpPr>
            <p:cNvPr id="16" name="TextBox 15"/>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17" name="Oval 16"/>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8" name="Isosceles Triangle 17"/>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9" name="Rectangle 18"/>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
        <p:nvSpPr>
          <p:cNvPr id="3" name="Title 1">
            <a:extLst>
              <a:ext uri="{FF2B5EF4-FFF2-40B4-BE49-F238E27FC236}">
                <a16:creationId xmlns:a16="http://schemas.microsoft.com/office/drawing/2014/main" id="{2F973A49-E1D4-46F7-0DC1-AC5C9EC953E3}"/>
              </a:ext>
            </a:extLst>
          </p:cNvPr>
          <p:cNvSpPr txBox="1">
            <a:spLocks/>
          </p:cNvSpPr>
          <p:nvPr/>
        </p:nvSpPr>
        <p:spPr>
          <a:xfrm>
            <a:off x="609600" y="3048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cs typeface="Calibri"/>
              </a:rPr>
              <a:t>Class 1 Agenda</a:t>
            </a:r>
            <a:endParaRPr lang="en-US" dirty="0"/>
          </a:p>
        </p:txBody>
      </p:sp>
      <p:pic>
        <p:nvPicPr>
          <p:cNvPr id="9" name="Content Placeholder 8" descr="A screenshot of a program&#10;&#10;Description automatically generated">
            <a:extLst>
              <a:ext uri="{FF2B5EF4-FFF2-40B4-BE49-F238E27FC236}">
                <a16:creationId xmlns:a16="http://schemas.microsoft.com/office/drawing/2014/main" id="{6AA92943-AEE4-962D-358A-419A11491B7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65798" y="2299865"/>
            <a:ext cx="7812404" cy="4186200"/>
          </a:xfrm>
        </p:spPr>
      </p:pic>
    </p:spTree>
    <p:extLst>
      <p:ext uri="{BB962C8B-B14F-4D97-AF65-F5344CB8AC3E}">
        <p14:creationId xmlns:p14="http://schemas.microsoft.com/office/powerpoint/2010/main" val="210043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67700595"/>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30 min – Follow Team created Agenda</a:t>
            </a:r>
          </a:p>
        </p:txBody>
      </p:sp>
      <p:sp>
        <p:nvSpPr>
          <p:cNvPr id="3" name="Content Placeholder 2"/>
          <p:cNvSpPr>
            <a:spLocks noGrp="1"/>
          </p:cNvSpPr>
          <p:nvPr>
            <p:ph idx="1"/>
          </p:nvPr>
        </p:nvSpPr>
        <p:spPr/>
        <p:txBody>
          <a:bodyPr>
            <a:normAutofit/>
          </a:bodyPr>
          <a:lstStyle/>
          <a:p>
            <a:r>
              <a:rPr lang="en-US" sz="3200" dirty="0"/>
              <a:t>Designate team member to facilitate this meeting</a:t>
            </a:r>
          </a:p>
          <a:p>
            <a:r>
              <a:rPr lang="en-US" sz="3200" dirty="0"/>
              <a:t>Designate team member to take and post minutes to EDN</a:t>
            </a:r>
          </a:p>
          <a:p>
            <a:pPr lvl="1"/>
            <a:r>
              <a:rPr lang="en-US" sz="2800" dirty="0"/>
              <a:t>This should be done for EVERY on-site and off-site meeting. </a:t>
            </a:r>
          </a:p>
          <a:p>
            <a:pPr lvl="1"/>
            <a:r>
              <a:rPr lang="en-US" sz="2800" dirty="0"/>
              <a:t>Rotate responsibility. To be equitable, ALL team members should have a turn!</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131</a:t>
            </a:fld>
            <a:endParaRPr lang="en-US" sz="1200" dirty="0"/>
          </a:p>
        </p:txBody>
      </p:sp>
    </p:spTree>
    <p:extLst>
      <p:ext uri="{BB962C8B-B14F-4D97-AF65-F5344CB8AC3E}">
        <p14:creationId xmlns:p14="http://schemas.microsoft.com/office/powerpoint/2010/main" val="2705728725"/>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10 min – CE reflection on Client Meeting #1</a:t>
            </a:r>
          </a:p>
        </p:txBody>
      </p:sp>
      <p:sp>
        <p:nvSpPr>
          <p:cNvPr id="3" name="Content Placeholder 2"/>
          <p:cNvSpPr>
            <a:spLocks noGrp="1"/>
          </p:cNvSpPr>
          <p:nvPr>
            <p:ph idx="1"/>
          </p:nvPr>
        </p:nvSpPr>
        <p:spPr/>
        <p:txBody>
          <a:bodyPr>
            <a:normAutofit/>
          </a:bodyPr>
          <a:lstStyle/>
          <a:p>
            <a:r>
              <a:rPr lang="en-US" sz="3200" dirty="0"/>
              <a:t>Feedback on team’s Client meeting</a:t>
            </a:r>
          </a:p>
          <a:p>
            <a:pPr lvl="1"/>
            <a:r>
              <a:rPr lang="en-US" sz="2800" dirty="0"/>
              <a:t>Review based on rubric</a:t>
            </a:r>
          </a:p>
          <a:p>
            <a:pPr lvl="1"/>
            <a:r>
              <a:rPr lang="en-US" sz="2800" dirty="0"/>
              <a:t>Deliverables</a:t>
            </a:r>
          </a:p>
          <a:p>
            <a:pPr lvl="1"/>
            <a:r>
              <a:rPr lang="en-US" sz="2800" dirty="0"/>
              <a:t>Professionalism and preparedness in meeting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132</a:t>
            </a:fld>
            <a:endParaRPr lang="en-US" sz="1200" dirty="0"/>
          </a:p>
        </p:txBody>
      </p:sp>
    </p:spTree>
    <p:extLst>
      <p:ext uri="{BB962C8B-B14F-4D97-AF65-F5344CB8AC3E}">
        <p14:creationId xmlns:p14="http://schemas.microsoft.com/office/powerpoint/2010/main" val="3892966117"/>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15 min – PE Review Project Plan</a:t>
            </a:r>
          </a:p>
        </p:txBody>
      </p:sp>
      <p:sp>
        <p:nvSpPr>
          <p:cNvPr id="3" name="Content Placeholder 2"/>
          <p:cNvSpPr>
            <a:spLocks noGrp="1"/>
          </p:cNvSpPr>
          <p:nvPr>
            <p:ph idx="1"/>
          </p:nvPr>
        </p:nvSpPr>
        <p:spPr/>
        <p:txBody>
          <a:bodyPr>
            <a:normAutofit/>
          </a:bodyPr>
          <a:lstStyle/>
          <a:p>
            <a:r>
              <a:rPr lang="en-US" sz="2400" dirty="0"/>
              <a:t>Many short individual tasks? Few large group tasks?</a:t>
            </a:r>
          </a:p>
          <a:p>
            <a:r>
              <a:rPr lang="en-US" sz="2400" dirty="0"/>
              <a:t>Adequate time for:</a:t>
            </a:r>
          </a:p>
          <a:p>
            <a:pPr lvl="1"/>
            <a:r>
              <a:rPr lang="en-US" sz="2000" dirty="0"/>
              <a:t>Manufacturing?</a:t>
            </a:r>
          </a:p>
          <a:p>
            <a:pPr lvl="1"/>
            <a:r>
              <a:rPr lang="en-US" sz="2000" dirty="0"/>
              <a:t>Purchasing?</a:t>
            </a:r>
          </a:p>
          <a:p>
            <a:pPr lvl="1"/>
            <a:r>
              <a:rPr lang="en-US" sz="2000" dirty="0"/>
              <a:t>Testing?</a:t>
            </a:r>
          </a:p>
          <a:p>
            <a:pPr lvl="1"/>
            <a:r>
              <a:rPr lang="en-US" sz="2000" dirty="0"/>
              <a:t>Iterative development? Second round of any tasks?</a:t>
            </a:r>
          </a:p>
          <a:p>
            <a:r>
              <a:rPr lang="en-US" sz="2400" dirty="0"/>
              <a:t>Equal division of labor across all team members?</a:t>
            </a:r>
          </a:p>
          <a:p>
            <a:r>
              <a:rPr lang="en-US" sz="2400" dirty="0"/>
              <a:t>Ability to do some work in parallel rather than series?</a:t>
            </a:r>
          </a:p>
          <a:p>
            <a:pPr lvl="1"/>
            <a:r>
              <a:rPr lang="en-US" sz="2000" dirty="0"/>
              <a:t>Design test plan BEFORE fabrication is complete</a:t>
            </a:r>
          </a:p>
          <a:p>
            <a:pPr lvl="1"/>
            <a:r>
              <a:rPr lang="en-US" sz="2000" dirty="0"/>
              <a:t>Create dummy data NOW to test software performance or analysis approach</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133</a:t>
            </a:fld>
            <a:endParaRPr lang="en-US" sz="1200" dirty="0"/>
          </a:p>
        </p:txBody>
      </p:sp>
    </p:spTree>
    <p:extLst>
      <p:ext uri="{BB962C8B-B14F-4D97-AF65-F5344CB8AC3E}">
        <p14:creationId xmlns:p14="http://schemas.microsoft.com/office/powerpoint/2010/main" val="1424820297"/>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10</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134</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886700" cy="2554545"/>
          </a:xfrm>
          <a:prstGeom prst="rect">
            <a:avLst/>
          </a:prstGeom>
          <a:noFill/>
        </p:spPr>
        <p:txBody>
          <a:bodyPr wrap="square" rtlCol="0">
            <a:spAutoFit/>
          </a:bodyPr>
          <a:lstStyle/>
          <a:p>
            <a:r>
              <a:rPr lang="en-US" sz="3200" dirty="0"/>
              <a:t>Tasks to be completed </a:t>
            </a:r>
            <a:r>
              <a:rPr lang="en-US" sz="3200" b="1" dirty="0"/>
              <a:t>BEFORE Meeting 10 @</a:t>
            </a:r>
          </a:p>
          <a:p>
            <a:endParaRPr lang="en-US" sz="3200" b="1" dirty="0"/>
          </a:p>
          <a:p>
            <a:r>
              <a:rPr lang="en-US" sz="3200" b="1" dirty="0">
                <a:solidFill>
                  <a:srgbClr val="0000FF"/>
                </a:solidFill>
              </a:rPr>
              <a:t>EDN -&gt; Capstone Support -&gt; Wiki -&gt; </a:t>
            </a:r>
          </a:p>
          <a:p>
            <a:r>
              <a:rPr lang="en-US" sz="3200" b="1" dirty="0">
                <a:solidFill>
                  <a:srgbClr val="0000FF"/>
                </a:solidFill>
              </a:rPr>
              <a:t>Task and Due Dates -&gt; Day 9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2946184887"/>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10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135</a:t>
            </a:fld>
            <a:endParaRPr lang="en-US" sz="1200" dirty="0"/>
          </a:p>
        </p:txBody>
      </p:sp>
      <p:grpSp>
        <p:nvGrpSpPr>
          <p:cNvPr id="4" name="Group 3">
            <a:extLst>
              <a:ext uri="{FF2B5EF4-FFF2-40B4-BE49-F238E27FC236}">
                <a16:creationId xmlns:a16="http://schemas.microsoft.com/office/drawing/2014/main" id="{63D8FE6F-CD34-4589-20AE-BF786B87A8ED}"/>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0A3FA4B1-D286-DB63-CA49-6F7ED93ADE66}"/>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9" name="Oval 8">
              <a:extLst>
                <a:ext uri="{FF2B5EF4-FFF2-40B4-BE49-F238E27FC236}">
                  <a16:creationId xmlns:a16="http://schemas.microsoft.com/office/drawing/2014/main" id="{EB2FB1CF-09E1-CE7C-2557-494509A51748}"/>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0" name="Isosceles Triangle 9">
              <a:extLst>
                <a:ext uri="{FF2B5EF4-FFF2-40B4-BE49-F238E27FC236}">
                  <a16:creationId xmlns:a16="http://schemas.microsoft.com/office/drawing/2014/main" id="{3AB0AADC-A5AA-5A24-6A82-7BEA96D66096}"/>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BF8DD27F-4B8C-0F16-DA75-DB5F482C9F38}"/>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8" name="Picture 7" descr="A screenshot of a project&#10;&#10;Description automatically generated">
            <a:extLst>
              <a:ext uri="{FF2B5EF4-FFF2-40B4-BE49-F238E27FC236}">
                <a16:creationId xmlns:a16="http://schemas.microsoft.com/office/drawing/2014/main" id="{AADB4F8D-8B3A-953C-E7CC-110B5E188A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8093" y="1933420"/>
            <a:ext cx="5807813" cy="4351337"/>
          </a:xfrm>
          <a:prstGeom prst="rect">
            <a:avLst/>
          </a:prstGeom>
        </p:spPr>
      </p:pic>
    </p:spTree>
    <p:extLst>
      <p:ext uri="{BB962C8B-B14F-4D97-AF65-F5344CB8AC3E}">
        <p14:creationId xmlns:p14="http://schemas.microsoft.com/office/powerpoint/2010/main" val="3521029875"/>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528726129"/>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20 min – System Design </a:t>
            </a:r>
          </a:p>
        </p:txBody>
      </p:sp>
      <p:sp>
        <p:nvSpPr>
          <p:cNvPr id="3" name="Content Placeholder 2"/>
          <p:cNvSpPr>
            <a:spLocks noGrp="1"/>
          </p:cNvSpPr>
          <p:nvPr>
            <p:ph idx="1"/>
          </p:nvPr>
        </p:nvSpPr>
        <p:spPr/>
        <p:txBody>
          <a:bodyPr/>
          <a:lstStyle/>
          <a:p>
            <a:r>
              <a:rPr lang="en-US" dirty="0"/>
              <a:t>Designate team member to facilitate this meeting</a:t>
            </a:r>
          </a:p>
          <a:p>
            <a:r>
              <a:rPr lang="en-US" dirty="0"/>
              <a:t>Designate team member to take minutes and post them to EDN</a:t>
            </a:r>
          </a:p>
          <a:p>
            <a:pPr lvl="1"/>
            <a:r>
              <a:rPr lang="en-US" dirty="0"/>
              <a:t>This should be done for EVERY on-site and off-site meeting. </a:t>
            </a:r>
          </a:p>
          <a:p>
            <a:pPr lvl="1"/>
            <a:r>
              <a:rPr lang="en-US" dirty="0"/>
              <a:t>Rotate responsibility. To be equitable, ALL team members should have a turn!</a:t>
            </a:r>
          </a:p>
          <a:p>
            <a:endParaRPr lang="en-US" dirty="0"/>
          </a:p>
          <a:p>
            <a:r>
              <a:rPr lang="en-US" dirty="0"/>
              <a:t>Complete overall system design</a:t>
            </a:r>
          </a:p>
          <a:p>
            <a:r>
              <a:rPr lang="en-US" dirty="0"/>
              <a:t>Create System Architecture diagram</a:t>
            </a:r>
          </a:p>
          <a:p>
            <a:r>
              <a:rPr lang="en-US" dirty="0"/>
              <a:t>Identify subsystem definitions and their owners (assignees)</a:t>
            </a:r>
          </a:p>
          <a:p>
            <a:pPr lvl="1"/>
            <a:r>
              <a:rPr lang="en-US" dirty="0"/>
              <a:t>One person per subsystem</a:t>
            </a:r>
          </a:p>
          <a:p>
            <a:pPr lvl="1"/>
            <a:endParaRPr lang="en-US" dirty="0"/>
          </a:p>
          <a:p>
            <a:pPr lvl="1"/>
            <a:endParaRPr lang="en-US" dirty="0"/>
          </a:p>
          <a:p>
            <a:pPr lvl="1"/>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137</a:t>
            </a:fld>
            <a:endParaRPr lang="en-US" sz="1200" dirty="0"/>
          </a:p>
        </p:txBody>
      </p:sp>
      <p:sp>
        <p:nvSpPr>
          <p:cNvPr id="4" name="TextBox 3">
            <a:extLst>
              <a:ext uri="{FF2B5EF4-FFF2-40B4-BE49-F238E27FC236}">
                <a16:creationId xmlns:a16="http://schemas.microsoft.com/office/drawing/2014/main" id="{E1287C58-351E-E23B-7CDD-51CC8BA9FCB2}"/>
              </a:ext>
            </a:extLst>
          </p:cNvPr>
          <p:cNvSpPr txBox="1"/>
          <p:nvPr/>
        </p:nvSpPr>
        <p:spPr>
          <a:xfrm>
            <a:off x="6858000" y="914400"/>
            <a:ext cx="1905000" cy="646331"/>
          </a:xfrm>
          <a:prstGeom prst="rect">
            <a:avLst/>
          </a:prstGeom>
          <a:solidFill>
            <a:schemeClr val="accent6">
              <a:lumMod val="60000"/>
              <a:lumOff val="40000"/>
            </a:schemeClr>
          </a:solidFill>
        </p:spPr>
        <p:txBody>
          <a:bodyPr wrap="square" rtlCol="0">
            <a:spAutoFit/>
          </a:bodyPr>
          <a:lstStyle/>
          <a:p>
            <a:r>
              <a:rPr lang="en-US" dirty="0"/>
              <a:t>Create Wiki page with </a:t>
            </a:r>
            <a:r>
              <a:rPr lang="en-US"/>
              <a:t>this info </a:t>
            </a:r>
            <a:endParaRPr lang="en-US" dirty="0"/>
          </a:p>
        </p:txBody>
      </p:sp>
    </p:spTree>
    <p:extLst>
      <p:ext uri="{BB962C8B-B14F-4D97-AF65-F5344CB8AC3E}">
        <p14:creationId xmlns:p14="http://schemas.microsoft.com/office/powerpoint/2010/main" val="1375851753"/>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EC9B9-AF7A-7F53-2A16-2CF71C9F23A6}"/>
              </a:ext>
            </a:extLst>
          </p:cNvPr>
          <p:cNvSpPr>
            <a:spLocks noGrp="1"/>
          </p:cNvSpPr>
          <p:nvPr>
            <p:ph type="title"/>
          </p:nvPr>
        </p:nvSpPr>
        <p:spPr/>
        <p:txBody>
          <a:bodyPr/>
          <a:lstStyle/>
          <a:p>
            <a:pPr algn="ctr"/>
            <a:r>
              <a:rPr lang="en-US" dirty="0"/>
              <a:t>System Design Report Intro</a:t>
            </a:r>
          </a:p>
        </p:txBody>
      </p:sp>
      <p:sp>
        <p:nvSpPr>
          <p:cNvPr id="3" name="Content Placeholder 2">
            <a:extLst>
              <a:ext uri="{FF2B5EF4-FFF2-40B4-BE49-F238E27FC236}">
                <a16:creationId xmlns:a16="http://schemas.microsoft.com/office/drawing/2014/main" id="{E79B9710-1F2B-8CAC-DC5A-C6330A6B1DEF}"/>
              </a:ext>
            </a:extLst>
          </p:cNvPr>
          <p:cNvSpPr>
            <a:spLocks noGrp="1"/>
          </p:cNvSpPr>
          <p:nvPr>
            <p:ph idx="1"/>
          </p:nvPr>
        </p:nvSpPr>
        <p:spPr/>
        <p:txBody>
          <a:bodyPr/>
          <a:lstStyle/>
          <a:p>
            <a:r>
              <a:rPr lang="en-US" dirty="0"/>
              <a:t>From SPREADSHEET : Include updated / improved PSO information,  N&amp;R, Concept generation/selection, System Design, Integration and Testing plan.</a:t>
            </a:r>
          </a:p>
          <a:p>
            <a:endParaRPr lang="en-US" dirty="0"/>
          </a:p>
          <a:p>
            <a:endParaRPr lang="en-US" dirty="0"/>
          </a:p>
        </p:txBody>
      </p:sp>
      <p:sp>
        <p:nvSpPr>
          <p:cNvPr id="4" name="Slide Number Placeholder 3">
            <a:extLst>
              <a:ext uri="{FF2B5EF4-FFF2-40B4-BE49-F238E27FC236}">
                <a16:creationId xmlns:a16="http://schemas.microsoft.com/office/drawing/2014/main" id="{9280C04E-0BA7-99A2-CDF7-DB2FC943BCCF}"/>
              </a:ext>
            </a:extLst>
          </p:cNvPr>
          <p:cNvSpPr>
            <a:spLocks noGrp="1"/>
          </p:cNvSpPr>
          <p:nvPr>
            <p:ph type="sldNum" sz="quarter" idx="12"/>
          </p:nvPr>
        </p:nvSpPr>
        <p:spPr/>
        <p:txBody>
          <a:bodyPr/>
          <a:lstStyle/>
          <a:p>
            <a:fld id="{CC48B151-73E6-4005-9E41-BAC149615E2B}" type="slidenum">
              <a:rPr lang="en-US" smtClean="0"/>
              <a:t>138</a:t>
            </a:fld>
            <a:endParaRPr lang="en-US" dirty="0"/>
          </a:p>
        </p:txBody>
      </p:sp>
    </p:spTree>
    <p:extLst>
      <p:ext uri="{BB962C8B-B14F-4D97-AF65-F5344CB8AC3E}">
        <p14:creationId xmlns:p14="http://schemas.microsoft.com/office/powerpoint/2010/main" val="1116940663"/>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04B3C-3006-BCA2-2B92-B974FAD0B419}"/>
              </a:ext>
            </a:extLst>
          </p:cNvPr>
          <p:cNvSpPr>
            <a:spLocks noGrp="1"/>
          </p:cNvSpPr>
          <p:nvPr>
            <p:ph type="title"/>
          </p:nvPr>
        </p:nvSpPr>
        <p:spPr/>
        <p:txBody>
          <a:bodyPr/>
          <a:lstStyle/>
          <a:p>
            <a:pPr algn="ctr"/>
            <a:r>
              <a:rPr lang="en-US" b="1" dirty="0"/>
              <a:t>D</a:t>
            </a:r>
            <a:r>
              <a:rPr lang="en-US" dirty="0"/>
              <a:t>etailed </a:t>
            </a:r>
            <a:r>
              <a:rPr lang="en-US" b="1" dirty="0"/>
              <a:t>I</a:t>
            </a:r>
            <a:r>
              <a:rPr lang="en-US" dirty="0"/>
              <a:t>ndividual </a:t>
            </a:r>
            <a:r>
              <a:rPr lang="en-US" b="1" dirty="0"/>
              <a:t>D</a:t>
            </a:r>
            <a:r>
              <a:rPr lang="en-US" dirty="0"/>
              <a:t>esign Report Intro</a:t>
            </a:r>
          </a:p>
        </p:txBody>
      </p:sp>
      <p:sp>
        <p:nvSpPr>
          <p:cNvPr id="3" name="Content Placeholder 2">
            <a:extLst>
              <a:ext uri="{FF2B5EF4-FFF2-40B4-BE49-F238E27FC236}">
                <a16:creationId xmlns:a16="http://schemas.microsoft.com/office/drawing/2014/main" id="{09F9641E-BCD0-F860-C4A1-C860BBCFCC28}"/>
              </a:ext>
            </a:extLst>
          </p:cNvPr>
          <p:cNvSpPr>
            <a:spLocks noGrp="1"/>
          </p:cNvSpPr>
          <p:nvPr>
            <p:ph idx="1"/>
          </p:nvPr>
        </p:nvSpPr>
        <p:spPr/>
        <p:txBody>
          <a:bodyPr/>
          <a:lstStyle/>
          <a:p>
            <a:r>
              <a:rPr lang="en-US" dirty="0"/>
              <a:t>System Architecture Diagram</a:t>
            </a:r>
          </a:p>
          <a:p>
            <a:r>
              <a:rPr lang="en-US" dirty="0"/>
              <a:t>Subsystem or portion YOU are responsible for</a:t>
            </a:r>
          </a:p>
          <a:p>
            <a:pPr lvl="1"/>
            <a:r>
              <a:rPr lang="en-US" dirty="0"/>
              <a:t>Related Needs &amp; </a:t>
            </a:r>
            <a:r>
              <a:rPr lang="en-US" dirty="0" err="1"/>
              <a:t>Reqs</a:t>
            </a:r>
            <a:r>
              <a:rPr lang="en-US" dirty="0"/>
              <a:t> (include # from spreadsheet in Repo)</a:t>
            </a:r>
          </a:p>
          <a:p>
            <a:pPr lvl="1"/>
            <a:r>
              <a:rPr lang="en-US" dirty="0"/>
              <a:t>Interfaces to other subsystems (refer to System Architecture)</a:t>
            </a:r>
          </a:p>
          <a:p>
            <a:pPr lvl="1"/>
            <a:r>
              <a:rPr lang="en-US" dirty="0"/>
              <a:t>Sketch/description of 1-2 leading concepts (list of forum thread links)</a:t>
            </a:r>
          </a:p>
          <a:p>
            <a:r>
              <a:rPr lang="en-US" dirty="0"/>
              <a:t>Perceived challenges/risks</a:t>
            </a:r>
          </a:p>
          <a:p>
            <a:r>
              <a:rPr lang="en-US" dirty="0"/>
              <a:t>YOUR next steps/plan</a:t>
            </a:r>
          </a:p>
          <a:p>
            <a:endParaRPr lang="en-US" dirty="0"/>
          </a:p>
          <a:p>
            <a:r>
              <a:rPr lang="en-US" dirty="0">
                <a:highlight>
                  <a:srgbClr val="FFFF00"/>
                </a:highlight>
              </a:rPr>
              <a:t>1,000 - 1,500 words</a:t>
            </a:r>
          </a:p>
          <a:p>
            <a:r>
              <a:rPr lang="en-US" dirty="0"/>
              <a:t>10-15 pages including images</a:t>
            </a:r>
          </a:p>
        </p:txBody>
      </p:sp>
      <p:sp>
        <p:nvSpPr>
          <p:cNvPr id="4" name="Slide Number Placeholder 3">
            <a:extLst>
              <a:ext uri="{FF2B5EF4-FFF2-40B4-BE49-F238E27FC236}">
                <a16:creationId xmlns:a16="http://schemas.microsoft.com/office/drawing/2014/main" id="{B471C41A-5484-6F5D-1053-8AF221529EA6}"/>
              </a:ext>
            </a:extLst>
          </p:cNvPr>
          <p:cNvSpPr>
            <a:spLocks noGrp="1"/>
          </p:cNvSpPr>
          <p:nvPr>
            <p:ph type="sldNum" sz="quarter" idx="12"/>
          </p:nvPr>
        </p:nvSpPr>
        <p:spPr/>
        <p:txBody>
          <a:bodyPr/>
          <a:lstStyle/>
          <a:p>
            <a:fld id="{028FE254-016A-4E51-98AE-D4B4E3F12C32}" type="slidenum">
              <a:rPr lang="en-US" smtClean="0"/>
              <a:t>139</a:t>
            </a:fld>
            <a:endParaRPr lang="en-US" dirty="0"/>
          </a:p>
        </p:txBody>
      </p:sp>
      <p:sp>
        <p:nvSpPr>
          <p:cNvPr id="5" name="TextBox 4">
            <a:extLst>
              <a:ext uri="{FF2B5EF4-FFF2-40B4-BE49-F238E27FC236}">
                <a16:creationId xmlns:a16="http://schemas.microsoft.com/office/drawing/2014/main" id="{D184F703-21A6-F414-878C-386D7678E48D}"/>
              </a:ext>
            </a:extLst>
          </p:cNvPr>
          <p:cNvSpPr txBox="1"/>
          <p:nvPr/>
        </p:nvSpPr>
        <p:spPr>
          <a:xfrm>
            <a:off x="4495800" y="5129651"/>
            <a:ext cx="4267200" cy="1200329"/>
          </a:xfrm>
          <a:prstGeom prst="rect">
            <a:avLst/>
          </a:prstGeom>
          <a:noFill/>
          <a:ln w="34925">
            <a:solidFill>
              <a:srgbClr val="FF0000"/>
            </a:solidFill>
          </a:ln>
        </p:spPr>
        <p:txBody>
          <a:bodyPr wrap="square" rtlCol="0">
            <a:spAutoFit/>
          </a:bodyPr>
          <a:lstStyle/>
          <a:p>
            <a:r>
              <a:rPr lang="en-US" dirty="0"/>
              <a:t>This is an INDIVIDUAL assignment. The document should speak to what YOU personally will contribute to the design and project demonstration.</a:t>
            </a:r>
          </a:p>
        </p:txBody>
      </p:sp>
    </p:spTree>
    <p:extLst>
      <p:ext uri="{BB962C8B-B14F-4D97-AF65-F5344CB8AC3E}">
        <p14:creationId xmlns:p14="http://schemas.microsoft.com/office/powerpoint/2010/main" val="19132662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A972B34B-0912-2BDF-39F3-6CECD61F87A2}"/>
              </a:ext>
            </a:extLst>
          </p:cNvPr>
          <p:cNvGraphicFramePr>
            <a:graphicFrameLocks noGrp="1"/>
          </p:cNvGraphicFramePr>
          <p:nvPr>
            <p:ph idx="1"/>
            <p:extLst>
              <p:ext uri="{D42A27DB-BD31-4B8C-83A1-F6EECF244321}">
                <p14:modId xmlns:p14="http://schemas.microsoft.com/office/powerpoint/2010/main" val="1602386833"/>
              </p:ext>
            </p:extLst>
          </p:nvPr>
        </p:nvGraphicFramePr>
        <p:xfrm>
          <a:off x="400050" y="1544162"/>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9DC40CA1-C21C-2E2F-2744-409B8ABECAA3}"/>
              </a:ext>
            </a:extLst>
          </p:cNvPr>
          <p:cNvSpPr>
            <a:spLocks noGrp="1"/>
          </p:cNvSpPr>
          <p:nvPr>
            <p:ph type="title"/>
          </p:nvPr>
        </p:nvSpPr>
        <p:spPr>
          <a:xfrm>
            <a:off x="390525" y="240833"/>
            <a:ext cx="8229600" cy="1143000"/>
          </a:xfrm>
        </p:spPr>
        <p:txBody>
          <a:bodyPr/>
          <a:lstStyle/>
          <a:p>
            <a:r>
              <a:rPr lang="en-US" dirty="0"/>
              <a:t>Welcome to Your Project Team!</a:t>
            </a:r>
          </a:p>
        </p:txBody>
      </p:sp>
      <p:sp>
        <p:nvSpPr>
          <p:cNvPr id="4" name="Slide Number Placeholder 3">
            <a:extLst>
              <a:ext uri="{FF2B5EF4-FFF2-40B4-BE49-F238E27FC236}">
                <a16:creationId xmlns:a16="http://schemas.microsoft.com/office/drawing/2014/main" id="{1E4A888F-F59D-6F3F-5E2F-1B7C2B6A1CD6}"/>
              </a:ext>
            </a:extLst>
          </p:cNvPr>
          <p:cNvSpPr>
            <a:spLocks noGrp="1"/>
          </p:cNvSpPr>
          <p:nvPr>
            <p:ph type="sldNum" sz="quarter" idx="12"/>
          </p:nvPr>
        </p:nvSpPr>
        <p:spPr>
          <a:xfrm>
            <a:off x="6486525" y="6322545"/>
            <a:ext cx="2133600" cy="365125"/>
          </a:xfrm>
        </p:spPr>
        <p:txBody>
          <a:bodyPr/>
          <a:lstStyle/>
          <a:p>
            <a:fld id="{B044824F-EBE0-443F-8A8F-F64816AF04DC}" type="slidenum">
              <a:rPr lang="en-US" smtClean="0"/>
              <a:t>14</a:t>
            </a:fld>
            <a:endParaRPr lang="en-US" dirty="0"/>
          </a:p>
        </p:txBody>
      </p:sp>
      <p:pic>
        <p:nvPicPr>
          <p:cNvPr id="7" name="Graphic 6" descr="Grinning face outline outline">
            <a:extLst>
              <a:ext uri="{FF2B5EF4-FFF2-40B4-BE49-F238E27FC236}">
                <a16:creationId xmlns:a16="http://schemas.microsoft.com/office/drawing/2014/main" id="{74BB69F7-35CB-A1FA-F6AA-6452B1D4A2F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682969" y="3700775"/>
            <a:ext cx="336238" cy="336238"/>
          </a:xfrm>
          <a:prstGeom prst="rect">
            <a:avLst/>
          </a:prstGeom>
        </p:spPr>
      </p:pic>
      <p:pic>
        <p:nvPicPr>
          <p:cNvPr id="9" name="Graphic 8" descr="Smiling face with solid fill with solid fill">
            <a:extLst>
              <a:ext uri="{FF2B5EF4-FFF2-40B4-BE49-F238E27FC236}">
                <a16:creationId xmlns:a16="http://schemas.microsoft.com/office/drawing/2014/main" id="{614E7283-12C7-BC8F-14B7-D67079E6F7C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057525" y="4309595"/>
            <a:ext cx="336238" cy="336238"/>
          </a:xfrm>
          <a:prstGeom prst="rect">
            <a:avLst/>
          </a:prstGeom>
        </p:spPr>
      </p:pic>
      <p:pic>
        <p:nvPicPr>
          <p:cNvPr id="11" name="Graphic 10" descr="Grinning face outline with solid fill">
            <a:extLst>
              <a:ext uri="{FF2B5EF4-FFF2-40B4-BE49-F238E27FC236}">
                <a16:creationId xmlns:a16="http://schemas.microsoft.com/office/drawing/2014/main" id="{3E12A0FA-0889-655B-C596-559B68D2353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733925" y="3101819"/>
            <a:ext cx="336238" cy="336238"/>
          </a:xfrm>
          <a:prstGeom prst="rect">
            <a:avLst/>
          </a:prstGeom>
        </p:spPr>
      </p:pic>
      <p:pic>
        <p:nvPicPr>
          <p:cNvPr id="13" name="Graphic 12" descr="Confused face outline outline">
            <a:extLst>
              <a:ext uri="{FF2B5EF4-FFF2-40B4-BE49-F238E27FC236}">
                <a16:creationId xmlns:a16="http://schemas.microsoft.com/office/drawing/2014/main" id="{8C1544B4-3644-7B1C-0E25-E94DBD1A0C13}"/>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505325" y="4244967"/>
            <a:ext cx="336238" cy="336238"/>
          </a:xfrm>
          <a:prstGeom prst="rect">
            <a:avLst/>
          </a:prstGeom>
        </p:spPr>
      </p:pic>
      <p:pic>
        <p:nvPicPr>
          <p:cNvPr id="14" name="Graphic 13" descr="Grinning face outline outline">
            <a:extLst>
              <a:ext uri="{FF2B5EF4-FFF2-40B4-BE49-F238E27FC236}">
                <a16:creationId xmlns:a16="http://schemas.microsoft.com/office/drawing/2014/main" id="{9AA4FE18-21E9-C80F-3F7A-77124572447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254219" y="3532656"/>
            <a:ext cx="336238" cy="336238"/>
          </a:xfrm>
          <a:prstGeom prst="rect">
            <a:avLst/>
          </a:prstGeom>
        </p:spPr>
      </p:pic>
      <p:pic>
        <p:nvPicPr>
          <p:cNvPr id="15" name="Graphic 14" descr="Grinning face outline with solid fill">
            <a:extLst>
              <a:ext uri="{FF2B5EF4-FFF2-40B4-BE49-F238E27FC236}">
                <a16:creationId xmlns:a16="http://schemas.microsoft.com/office/drawing/2014/main" id="{688E499A-C3A2-EFA9-97E3-DA67575E6F2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812842" y="4244967"/>
            <a:ext cx="336238" cy="336238"/>
          </a:xfrm>
          <a:prstGeom prst="rect">
            <a:avLst/>
          </a:prstGeom>
        </p:spPr>
      </p:pic>
      <p:pic>
        <p:nvPicPr>
          <p:cNvPr id="16" name="Graphic 15" descr="Smiling face with solid fill with solid fill">
            <a:extLst>
              <a:ext uri="{FF2B5EF4-FFF2-40B4-BE49-F238E27FC236}">
                <a16:creationId xmlns:a16="http://schemas.microsoft.com/office/drawing/2014/main" id="{85229F17-FD6B-0B61-44A7-529950EF05C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473006" y="2905681"/>
            <a:ext cx="336238" cy="336238"/>
          </a:xfrm>
          <a:prstGeom prst="rect">
            <a:avLst/>
          </a:prstGeom>
        </p:spPr>
      </p:pic>
    </p:spTree>
    <p:extLst>
      <p:ext uri="{BB962C8B-B14F-4D97-AF65-F5344CB8AC3E}">
        <p14:creationId xmlns:p14="http://schemas.microsoft.com/office/powerpoint/2010/main" val="2174823571"/>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5 Min – Wrap-up</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a:xfrm>
            <a:off x="381000" y="1447800"/>
            <a:ext cx="8458200" cy="4729163"/>
          </a:xfrm>
        </p:spPr>
        <p:txBody>
          <a:bodyPr vert="horz" lIns="91440" tIns="45720" rIns="91440" bIns="45720" rtlCol="0" anchor="t">
            <a:normAutofit/>
          </a:bodyPr>
          <a:lstStyle/>
          <a:p>
            <a:r>
              <a:rPr lang="en-US" dirty="0">
                <a:cs typeface="Calibri"/>
              </a:rPr>
              <a:t>Design Lab created Agendas have ended! </a:t>
            </a:r>
          </a:p>
          <a:p>
            <a:r>
              <a:rPr lang="en-US" dirty="0">
                <a:cs typeface="Calibri"/>
              </a:rPr>
              <a:t>Engineering team should now create Agenda for each on-site (and off-site) meeting</a:t>
            </a:r>
          </a:p>
          <a:p>
            <a:r>
              <a:rPr lang="en-US" dirty="0">
                <a:cs typeface="Calibri"/>
              </a:rPr>
              <a:t>Primary purpose of the remaining on-site meetings is team review and assessment of work already completed, especially with your PE and/or CE.</a:t>
            </a:r>
          </a:p>
          <a:p>
            <a:r>
              <a:rPr lang="en-US" dirty="0">
                <a:cs typeface="Calibri"/>
              </a:rPr>
              <a:t>These 4 hours per week of on-site meeting time may be the only available time for FULL Engineering team to meet. It is therefore recommended to use this time for group discussions, group work,  planning, updating Needs and Requirements, making decisions, etc. IF all that is complete / up to date, use the time for individual work.</a:t>
            </a:r>
          </a:p>
          <a:p>
            <a:r>
              <a:rPr lang="en-US" sz="3100" dirty="0">
                <a:cs typeface="Calibri"/>
              </a:rPr>
              <a:t>Use EDN and Repository to document all work moving forwards</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140</a:t>
            </a:fld>
            <a:endParaRPr lang="en-US" sz="1200" dirty="0"/>
          </a:p>
        </p:txBody>
      </p:sp>
    </p:spTree>
    <p:extLst>
      <p:ext uri="{BB962C8B-B14F-4D97-AF65-F5344CB8AC3E}">
        <p14:creationId xmlns:p14="http://schemas.microsoft.com/office/powerpoint/2010/main" val="3994139408"/>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6ED9A-EAA6-5A3D-BAF7-FA1A9D659A85}"/>
              </a:ext>
            </a:extLst>
          </p:cNvPr>
          <p:cNvSpPr>
            <a:spLocks noGrp="1"/>
          </p:cNvSpPr>
          <p:nvPr>
            <p:ph type="ctrTitle"/>
          </p:nvPr>
        </p:nvSpPr>
        <p:spPr/>
        <p:txBody>
          <a:bodyPr/>
          <a:lstStyle/>
          <a:p>
            <a:r>
              <a:rPr lang="en-US" dirty="0"/>
              <a:t>All Employee Meetings</a:t>
            </a:r>
          </a:p>
        </p:txBody>
      </p:sp>
      <p:sp>
        <p:nvSpPr>
          <p:cNvPr id="3" name="Subtitle 2">
            <a:extLst>
              <a:ext uri="{FF2B5EF4-FFF2-40B4-BE49-F238E27FC236}">
                <a16:creationId xmlns:a16="http://schemas.microsoft.com/office/drawing/2014/main" id="{C2C99DF4-5D91-AC44-0AFF-37C72F6F1887}"/>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835515322"/>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9C5434-3734-521E-5A17-D2F3D8ACAD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DC1382-7A6B-E1BA-1E22-968BBA436856}"/>
              </a:ext>
            </a:extLst>
          </p:cNvPr>
          <p:cNvSpPr>
            <a:spLocks noGrp="1"/>
          </p:cNvSpPr>
          <p:nvPr>
            <p:ph type="title"/>
          </p:nvPr>
        </p:nvSpPr>
        <p:spPr/>
        <p:txBody>
          <a:bodyPr/>
          <a:lstStyle/>
          <a:p>
            <a:r>
              <a:rPr lang="en-US" dirty="0"/>
              <a:t>Board of Directors Review</a:t>
            </a:r>
            <a:br>
              <a:rPr lang="en-US" dirty="0"/>
            </a:br>
            <a:r>
              <a:rPr lang="en-US" dirty="0"/>
              <a:t>is coming up </a:t>
            </a:r>
            <a:r>
              <a:rPr lang="en-US" dirty="0">
                <a:solidFill>
                  <a:srgbClr val="FF0000"/>
                </a:solidFill>
              </a:rPr>
              <a:t>NEXT WEEK</a:t>
            </a:r>
            <a:endParaRPr lang="en-US" dirty="0"/>
          </a:p>
        </p:txBody>
      </p:sp>
      <p:sp>
        <p:nvSpPr>
          <p:cNvPr id="3" name="Content Placeholder 2">
            <a:extLst>
              <a:ext uri="{FF2B5EF4-FFF2-40B4-BE49-F238E27FC236}">
                <a16:creationId xmlns:a16="http://schemas.microsoft.com/office/drawing/2014/main" id="{9850B0A3-352E-C4B5-2099-82BA5AF50A22}"/>
              </a:ext>
            </a:extLst>
          </p:cNvPr>
          <p:cNvSpPr>
            <a:spLocks noGrp="1"/>
          </p:cNvSpPr>
          <p:nvPr>
            <p:ph idx="1"/>
          </p:nvPr>
        </p:nvSpPr>
        <p:spPr/>
        <p:txBody>
          <a:bodyPr/>
          <a:lstStyle/>
          <a:p>
            <a:r>
              <a:rPr lang="en-US" dirty="0"/>
              <a:t>Read Wiki page with instructions</a:t>
            </a:r>
          </a:p>
          <a:p>
            <a:pPr lvl="1"/>
            <a:r>
              <a:rPr lang="en-US" sz="1600" dirty="0">
                <a:hlinkClick r:id="rId3"/>
              </a:rPr>
              <a:t>https://designlab.eng.rpi.edu/edn/projects/capstone-support-dev/wiki/Board_of_Directors_Review</a:t>
            </a:r>
            <a:r>
              <a:rPr lang="en-US" sz="1600" dirty="0"/>
              <a:t> </a:t>
            </a:r>
          </a:p>
          <a:p>
            <a:pPr lvl="1"/>
            <a:endParaRPr lang="en-US" dirty="0"/>
          </a:p>
          <a:p>
            <a:r>
              <a:rPr lang="en-US" dirty="0"/>
              <a:t>Create poster to show Board</a:t>
            </a:r>
          </a:p>
          <a:p>
            <a:pPr lvl="1"/>
            <a:r>
              <a:rPr lang="en-US" dirty="0"/>
              <a:t>Rubric posted here </a:t>
            </a:r>
            <a:r>
              <a:rPr lang="en-US" sz="1300" dirty="0"/>
              <a:t>- </a:t>
            </a:r>
            <a:r>
              <a:rPr lang="en-US" sz="1300" dirty="0">
                <a:hlinkClick r:id="rId4"/>
              </a:rPr>
              <a:t>https://designlab.eng.rpi.edu/edn/projects/capstone-support-dev/wiki/Tasks_and_Due_Dates</a:t>
            </a:r>
            <a:r>
              <a:rPr lang="en-US" sz="1300" dirty="0"/>
              <a:t> </a:t>
            </a:r>
          </a:p>
          <a:p>
            <a:r>
              <a:rPr lang="en-US" dirty="0"/>
              <a:t>Divide team into 3 groups for review</a:t>
            </a:r>
          </a:p>
          <a:p>
            <a:r>
              <a:rPr lang="en-US" b="1" dirty="0"/>
              <a:t>Practice</a:t>
            </a:r>
            <a:r>
              <a:rPr lang="en-US" dirty="0"/>
              <a:t> content to improve your comfort presenting</a:t>
            </a:r>
          </a:p>
        </p:txBody>
      </p:sp>
      <p:sp>
        <p:nvSpPr>
          <p:cNvPr id="6" name="Slide Number Placeholder 2">
            <a:extLst>
              <a:ext uri="{FF2B5EF4-FFF2-40B4-BE49-F238E27FC236}">
                <a16:creationId xmlns:a16="http://schemas.microsoft.com/office/drawing/2014/main" id="{411C681A-DA5E-A34C-DE64-5EF5191DECBA}"/>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142</a:t>
            </a:fld>
            <a:endParaRPr lang="en-US" sz="1200" dirty="0"/>
          </a:p>
        </p:txBody>
      </p:sp>
      <p:sp>
        <p:nvSpPr>
          <p:cNvPr id="4" name="TextBox 3">
            <a:extLst>
              <a:ext uri="{FF2B5EF4-FFF2-40B4-BE49-F238E27FC236}">
                <a16:creationId xmlns:a16="http://schemas.microsoft.com/office/drawing/2014/main" id="{660431AB-4B44-1CF0-5451-2C49B1816163}"/>
              </a:ext>
            </a:extLst>
          </p:cNvPr>
          <p:cNvSpPr txBox="1"/>
          <p:nvPr/>
        </p:nvSpPr>
        <p:spPr>
          <a:xfrm>
            <a:off x="6572250" y="788661"/>
            <a:ext cx="1581150"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t>BDR Introduction</a:t>
            </a:r>
          </a:p>
        </p:txBody>
      </p:sp>
    </p:spTree>
    <p:extLst>
      <p:ext uri="{BB962C8B-B14F-4D97-AF65-F5344CB8AC3E}">
        <p14:creationId xmlns:p14="http://schemas.microsoft.com/office/powerpoint/2010/main" val="1130641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7" name="TextBox 6"/>
          <p:cNvSpPr txBox="1"/>
          <p:nvPr/>
        </p:nvSpPr>
        <p:spPr>
          <a:xfrm>
            <a:off x="4724400" y="3200400"/>
            <a:ext cx="3200400" cy="2308324"/>
          </a:xfrm>
          <a:prstGeom prst="rect">
            <a:avLst/>
          </a:prstGeom>
          <a:noFill/>
        </p:spPr>
        <p:txBody>
          <a:bodyPr wrap="square" rtlCol="0">
            <a:spAutoFit/>
          </a:bodyPr>
          <a:lstStyle/>
          <a:p>
            <a:r>
              <a:rPr lang="en-US" dirty="0"/>
              <a:t>Team is creating a poster to communicate</a:t>
            </a:r>
          </a:p>
          <a:p>
            <a:pPr marL="285750" indent="-285750">
              <a:buFont typeface="Arial" panose="020B0604020202020204" pitchFamily="34" charset="0"/>
              <a:buChar char="•"/>
            </a:pPr>
            <a:r>
              <a:rPr lang="en-US" dirty="0"/>
              <a:t>Overall project (Needs &amp; Requirements)</a:t>
            </a:r>
          </a:p>
          <a:p>
            <a:pPr marL="285750" indent="-285750">
              <a:buFont typeface="Arial" panose="020B0604020202020204" pitchFamily="34" charset="0"/>
              <a:buChar char="•"/>
            </a:pPr>
            <a:r>
              <a:rPr lang="en-US" dirty="0"/>
              <a:t>Progress made (Concepts, System Architecture)</a:t>
            </a:r>
          </a:p>
          <a:p>
            <a:pPr marL="285750" indent="-285750">
              <a:buFont typeface="Arial" panose="020B0604020202020204" pitchFamily="34" charset="0"/>
              <a:buChar char="•"/>
            </a:pPr>
            <a:r>
              <a:rPr lang="en-US" dirty="0"/>
              <a:t>Future steps (Design, Integration, &amp; Test Plan)</a:t>
            </a:r>
          </a:p>
        </p:txBody>
      </p:sp>
      <p:sp>
        <p:nvSpPr>
          <p:cNvPr id="3" name="TextBox 2"/>
          <p:cNvSpPr txBox="1"/>
          <p:nvPr/>
        </p:nvSpPr>
        <p:spPr>
          <a:xfrm>
            <a:off x="4724400" y="1473559"/>
            <a:ext cx="3810000" cy="707886"/>
          </a:xfrm>
          <a:prstGeom prst="rect">
            <a:avLst/>
          </a:prstGeom>
          <a:noFill/>
          <a:ln w="28575">
            <a:solidFill>
              <a:srgbClr val="C00000"/>
            </a:solidFill>
          </a:ln>
        </p:spPr>
        <p:txBody>
          <a:bodyPr wrap="square" rtlCol="0">
            <a:spAutoFit/>
          </a:bodyPr>
          <a:lstStyle/>
          <a:p>
            <a:r>
              <a:rPr lang="en-US" sz="2000" b="1" dirty="0"/>
              <a:t>This Design Process and terminology is taught in IED at RPI</a:t>
            </a:r>
          </a:p>
        </p:txBody>
      </p:sp>
      <p:sp>
        <p:nvSpPr>
          <p:cNvPr id="9" name="Right Brace 8"/>
          <p:cNvSpPr/>
          <p:nvPr/>
        </p:nvSpPr>
        <p:spPr>
          <a:xfrm>
            <a:off x="3991466" y="1600200"/>
            <a:ext cx="489990" cy="4481923"/>
          </a:xfrm>
          <a:prstGeom prst="rightBrace">
            <a:avLst/>
          </a:prstGeom>
          <a:ln w="317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p:sp>
        <p:nvSpPr>
          <p:cNvPr id="10"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143</a:t>
            </a:fld>
            <a:endParaRPr lang="en-US" sz="1200" dirty="0"/>
          </a:p>
        </p:txBody>
      </p:sp>
      <p:sp>
        <p:nvSpPr>
          <p:cNvPr id="8" name="TextBox 7">
            <a:extLst>
              <a:ext uri="{FF2B5EF4-FFF2-40B4-BE49-F238E27FC236}">
                <a16:creationId xmlns:a16="http://schemas.microsoft.com/office/drawing/2014/main" id="{E2E6CB6B-E936-F849-349E-89FB0399BD26}"/>
              </a:ext>
            </a:extLst>
          </p:cNvPr>
          <p:cNvSpPr txBox="1"/>
          <p:nvPr/>
        </p:nvSpPr>
        <p:spPr>
          <a:xfrm>
            <a:off x="6705600" y="567326"/>
            <a:ext cx="1828800"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t>POSTER introduction</a:t>
            </a:r>
          </a:p>
        </p:txBody>
      </p:sp>
    </p:spTree>
    <p:extLst>
      <p:ext uri="{BB962C8B-B14F-4D97-AF65-F5344CB8AC3E}">
        <p14:creationId xmlns:p14="http://schemas.microsoft.com/office/powerpoint/2010/main" val="989124368"/>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95 min – Poster Creation</a:t>
            </a:r>
          </a:p>
        </p:txBody>
      </p:sp>
      <p:sp>
        <p:nvSpPr>
          <p:cNvPr id="3" name="Content Placeholder 2"/>
          <p:cNvSpPr>
            <a:spLocks noGrp="1"/>
          </p:cNvSpPr>
          <p:nvPr>
            <p:ph idx="1"/>
          </p:nvPr>
        </p:nvSpPr>
        <p:spPr>
          <a:xfrm>
            <a:off x="628650" y="1447800"/>
            <a:ext cx="7886700" cy="4729163"/>
          </a:xfrm>
        </p:spPr>
        <p:txBody>
          <a:bodyPr>
            <a:normAutofit fontScale="92500" lnSpcReduction="10000"/>
          </a:bodyPr>
          <a:lstStyle/>
          <a:p>
            <a:r>
              <a:rPr lang="en-US" dirty="0"/>
              <a:t>Download and Open </a:t>
            </a:r>
            <a:r>
              <a:rPr lang="en-US" dirty="0">
                <a:solidFill>
                  <a:schemeClr val="accent6"/>
                </a:solidFill>
              </a:rPr>
              <a:t>Poster.pptx </a:t>
            </a:r>
            <a:r>
              <a:rPr lang="en-US" dirty="0"/>
              <a:t>from Repository</a:t>
            </a:r>
          </a:p>
          <a:p>
            <a:pPr lvl="1"/>
            <a:r>
              <a:rPr lang="en-US" sz="1300" dirty="0">
                <a:hlinkClick r:id="rId2"/>
              </a:rPr>
              <a:t>https://designlab.eng.rpi.edu/edn/projects/capstone-support-dev/repository/112/entry/template%20documents/Poster.pptx</a:t>
            </a:r>
            <a:r>
              <a:rPr lang="en-US" sz="1300" dirty="0"/>
              <a:t> </a:t>
            </a:r>
          </a:p>
          <a:p>
            <a:endParaRPr lang="en-US" dirty="0"/>
          </a:p>
          <a:p>
            <a:r>
              <a:rPr lang="en-US" dirty="0"/>
              <a:t>10 mins – Divide into 3 groups, and work on initial slides. Content can be pulled from Project Statement &amp; Objectives.</a:t>
            </a:r>
          </a:p>
          <a:p>
            <a:pPr lvl="1"/>
            <a:r>
              <a:rPr lang="en-US" b="1" dirty="0"/>
              <a:t>Purpose</a:t>
            </a:r>
            <a:r>
              <a:rPr lang="en-US" dirty="0"/>
              <a:t>  </a:t>
            </a:r>
          </a:p>
          <a:p>
            <a:pPr lvl="1"/>
            <a:r>
              <a:rPr lang="en-US" b="1" dirty="0"/>
              <a:t>Past Work and/or Project History </a:t>
            </a:r>
          </a:p>
          <a:p>
            <a:pPr lvl="1"/>
            <a:r>
              <a:rPr lang="en-US" b="1" dirty="0"/>
              <a:t>Semester Objectives/Requirements</a:t>
            </a:r>
            <a:endParaRPr lang="en-US" dirty="0"/>
          </a:p>
          <a:p>
            <a:endParaRPr lang="en-US" b="1" dirty="0"/>
          </a:p>
          <a:p>
            <a:r>
              <a:rPr lang="en-US" dirty="0"/>
              <a:t>40 mins –  As a full team discuss </a:t>
            </a:r>
            <a:r>
              <a:rPr lang="en-US" sz="1800" b="1" dirty="0"/>
              <a:t>Technical Approach, Results and Accomplishments to Date</a:t>
            </a:r>
          </a:p>
          <a:p>
            <a:endParaRPr lang="en-US" sz="1800" b="1" dirty="0"/>
          </a:p>
          <a:p>
            <a:r>
              <a:rPr lang="en-US" dirty="0"/>
              <a:t>30 mins – Move on to </a:t>
            </a:r>
            <a:r>
              <a:rPr lang="en-US" sz="1800" b="1" dirty="0"/>
              <a:t>Next Steps and Plan</a:t>
            </a:r>
          </a:p>
          <a:p>
            <a:endParaRPr lang="en-US" sz="1800" b="1" dirty="0"/>
          </a:p>
          <a:p>
            <a:r>
              <a:rPr lang="en-US" dirty="0"/>
              <a:t>15 mins – Begin assembly of content onto single slide (pg 8)</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144</a:t>
            </a:fld>
            <a:endParaRPr lang="en-US" sz="1200" dirty="0"/>
          </a:p>
        </p:txBody>
      </p:sp>
    </p:spTree>
    <p:extLst>
      <p:ext uri="{BB962C8B-B14F-4D97-AF65-F5344CB8AC3E}">
        <p14:creationId xmlns:p14="http://schemas.microsoft.com/office/powerpoint/2010/main" val="3244917269"/>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492919852"/>
              </p:ext>
            </p:extLst>
          </p:nvPr>
        </p:nvGraphicFramePr>
        <p:xfrm>
          <a:off x="381000" y="1005329"/>
          <a:ext cx="8382000" cy="5082789"/>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138072">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64177">
                <a:tc>
                  <a:txBody>
                    <a:bodyPr/>
                    <a:lstStyle/>
                    <a:p>
                      <a:pPr marL="0" marR="0" algn="l">
                        <a:spcBef>
                          <a:spcPts val="0"/>
                        </a:spcBef>
                        <a:spcAft>
                          <a:spcPts val="0"/>
                        </a:spcAft>
                      </a:pPr>
                      <a:r>
                        <a:rPr lang="en-US" sz="1200" dirty="0">
                          <a:effectLst/>
                          <a:latin typeface="+mj-lt"/>
                          <a:ea typeface="MS Mincho"/>
                        </a:rPr>
                        <a:t>4.0</a:t>
                      </a:r>
                    </a:p>
                  </a:txBody>
                  <a:tcPr marL="68580" marR="68580" marT="0" marB="0"/>
                </a:tc>
                <a:tc>
                  <a:txBody>
                    <a:bodyPr/>
                    <a:lstStyle/>
                    <a:p>
                      <a:pPr marL="0" marR="0" algn="l">
                        <a:spcBef>
                          <a:spcPts val="0"/>
                        </a:spcBef>
                        <a:spcAft>
                          <a:spcPts val="0"/>
                        </a:spcAft>
                      </a:pPr>
                      <a:r>
                        <a:rPr lang="en-US" sz="1200" dirty="0">
                          <a:effectLst/>
                          <a:latin typeface="+mj-lt"/>
                          <a:ea typeface="MS Mincho"/>
                        </a:rPr>
                        <a:t>7.8.24</a:t>
                      </a:r>
                    </a:p>
                  </a:txBody>
                  <a:tcPr marL="68580" marR="68580" marT="0" marB="0"/>
                </a:tc>
                <a:tc>
                  <a:txBody>
                    <a:bodyPr/>
                    <a:lstStyle/>
                    <a:p>
                      <a:pPr marL="0" marR="0" indent="0" algn="l" defTabSz="685800" rtl="0" eaLnBrk="1" latinLnBrk="0" hangingPunct="1">
                        <a:spcBef>
                          <a:spcPts val="0"/>
                        </a:spcBef>
                        <a:spcAft>
                          <a:spcPts val="0"/>
                        </a:spcAft>
                        <a:buNone/>
                      </a:pPr>
                      <a:r>
                        <a:rPr lang="en-US" sz="1200" kern="1200" dirty="0">
                          <a:solidFill>
                            <a:schemeClr val="dk1"/>
                          </a:solidFill>
                          <a:effectLst/>
                          <a:latin typeface="+mj-lt"/>
                          <a:ea typeface="MS Mincho"/>
                          <a:cs typeface="+mn-cs"/>
                        </a:rPr>
                        <a:t>AP, BD, MA</a:t>
                      </a:r>
                    </a:p>
                  </a:txBody>
                  <a:tcPr marL="68580" marR="68580" marT="0" marB="0"/>
                </a:tc>
                <a:tc>
                  <a:txBody>
                    <a:bodyPr/>
                    <a:lstStyle/>
                    <a:p>
                      <a:pPr marL="0" marR="0" algn="l">
                        <a:spcBef>
                          <a:spcPts val="0"/>
                        </a:spcBef>
                        <a:spcAft>
                          <a:spcPts val="0"/>
                        </a:spcAft>
                      </a:pPr>
                      <a:r>
                        <a:rPr lang="en-US" sz="1200" dirty="0">
                          <a:effectLst/>
                          <a:latin typeface="+mj-lt"/>
                          <a:ea typeface="MS Mincho"/>
                        </a:rPr>
                        <a:t>Full review and updating of new course flow</a:t>
                      </a:r>
                    </a:p>
                  </a:txBody>
                  <a:tcPr marL="68580" marR="68580" marT="0" marB="0"/>
                </a:tc>
                <a:extLst>
                  <a:ext uri="{0D108BD9-81ED-4DB2-BD59-A6C34878D82A}">
                    <a16:rowId xmlns:a16="http://schemas.microsoft.com/office/drawing/2014/main" val="4211214357"/>
                  </a:ext>
                </a:extLst>
              </a:tr>
              <a:tr h="138071">
                <a:tc>
                  <a:txBody>
                    <a:bodyPr/>
                    <a:lstStyle/>
                    <a:p>
                      <a:pPr marL="0" marR="0" algn="l">
                        <a:spcBef>
                          <a:spcPts val="0"/>
                        </a:spcBef>
                        <a:spcAft>
                          <a:spcPts val="0"/>
                        </a:spcAft>
                      </a:pPr>
                      <a:r>
                        <a:rPr lang="en-US" sz="1200" b="0" dirty="0">
                          <a:effectLst/>
                          <a:latin typeface="+mj-lt"/>
                          <a:ea typeface="MS Mincho"/>
                        </a:rPr>
                        <a:t>4.1</a:t>
                      </a:r>
                    </a:p>
                  </a:txBody>
                  <a:tcPr marL="68580" marR="68580" marT="0" marB="0"/>
                </a:tc>
                <a:tc>
                  <a:txBody>
                    <a:bodyPr/>
                    <a:lstStyle/>
                    <a:p>
                      <a:pPr marL="0" marR="0" algn="l">
                        <a:spcBef>
                          <a:spcPts val="0"/>
                        </a:spcBef>
                        <a:spcAft>
                          <a:spcPts val="0"/>
                        </a:spcAft>
                      </a:pPr>
                      <a:r>
                        <a:rPr lang="en-US" sz="1200" b="0" dirty="0">
                          <a:effectLst/>
                          <a:latin typeface="+mj-lt"/>
                          <a:ea typeface="MS Mincho"/>
                        </a:rPr>
                        <a:t>7.23.24</a:t>
                      </a:r>
                    </a:p>
                  </a:txBody>
                  <a:tcPr marL="68580" marR="68580" marT="0" marB="0"/>
                </a:tc>
                <a:tc>
                  <a:txBody>
                    <a:bodyPr/>
                    <a:lstStyle/>
                    <a:p>
                      <a:pPr marL="0" marR="0" algn="l">
                        <a:spcBef>
                          <a:spcPts val="0"/>
                        </a:spcBef>
                        <a:spcAft>
                          <a:spcPts val="0"/>
                        </a:spcAft>
                      </a:pPr>
                      <a:r>
                        <a:rPr lang="en-US" sz="1200" b="0" dirty="0">
                          <a:effectLst/>
                          <a:latin typeface="+mj-lt"/>
                          <a:ea typeface="MS Mincho"/>
                        </a:rPr>
                        <a:t>AP</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effectLst/>
                          <a:latin typeface="+mj-lt"/>
                          <a:ea typeface="MS Mincho"/>
                        </a:rPr>
                        <a:t>Director’s letter removed from New Employee Packet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effectLst/>
                        <a:latin typeface="+mj-lt"/>
                        <a:ea typeface="MS Mincho"/>
                      </a:endParaRPr>
                    </a:p>
                  </a:txBody>
                  <a:tcPr marL="68580" marR="68580" marT="0" marB="0"/>
                </a:tc>
                <a:extLst>
                  <a:ext uri="{0D108BD9-81ED-4DB2-BD59-A6C34878D82A}">
                    <a16:rowId xmlns:a16="http://schemas.microsoft.com/office/drawing/2014/main" val="880528146"/>
                  </a:ext>
                </a:extLst>
              </a:tr>
              <a:tr h="264177">
                <a:tc>
                  <a:txBody>
                    <a:bodyPr/>
                    <a:lstStyle/>
                    <a:p>
                      <a:pPr marL="0" marR="0" algn="l">
                        <a:spcBef>
                          <a:spcPts val="0"/>
                        </a:spcBef>
                        <a:spcAft>
                          <a:spcPts val="0"/>
                        </a:spcAft>
                      </a:pPr>
                      <a:r>
                        <a:rPr lang="en-US" sz="1200" b="0" dirty="0">
                          <a:effectLst/>
                          <a:latin typeface="+mj-lt"/>
                          <a:ea typeface="MS Mincho"/>
                        </a:rPr>
                        <a:t>4.2</a:t>
                      </a:r>
                    </a:p>
                  </a:txBody>
                  <a:tcPr marL="68580" marR="68580" marT="0" marB="0"/>
                </a:tc>
                <a:tc>
                  <a:txBody>
                    <a:bodyPr/>
                    <a:lstStyle/>
                    <a:p>
                      <a:pPr marL="0" marR="0" algn="l">
                        <a:spcBef>
                          <a:spcPts val="0"/>
                        </a:spcBef>
                        <a:spcAft>
                          <a:spcPts val="0"/>
                        </a:spcAft>
                      </a:pPr>
                      <a:r>
                        <a:rPr lang="en-US" sz="1200" b="0" dirty="0">
                          <a:effectLst/>
                          <a:latin typeface="+mj-lt"/>
                          <a:ea typeface="MS Mincho"/>
                        </a:rPr>
                        <a:t>7.25.24</a:t>
                      </a:r>
                    </a:p>
                  </a:txBody>
                  <a:tcPr marL="68580" marR="68580" marT="0" marB="0"/>
                </a:tc>
                <a:tc>
                  <a:txBody>
                    <a:bodyPr/>
                    <a:lstStyle/>
                    <a:p>
                      <a:pPr marL="0" marR="0" algn="l">
                        <a:spcBef>
                          <a:spcPts val="0"/>
                        </a:spcBef>
                        <a:spcAft>
                          <a:spcPts val="0"/>
                        </a:spcAft>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0" dirty="0">
                          <a:effectLst/>
                          <a:latin typeface="+mj-lt"/>
                          <a:ea typeface="MS Mincho"/>
                        </a:rPr>
                        <a:t>Updating slides to match agenda and overall on-site plan</a:t>
                      </a:r>
                    </a:p>
                    <a:p>
                      <a:pPr marL="0" marR="0" algn="l">
                        <a:spcBef>
                          <a:spcPts val="0"/>
                        </a:spcBef>
                        <a:spcAft>
                          <a:spcPts val="0"/>
                        </a:spcAft>
                      </a:pPr>
                      <a:r>
                        <a:rPr lang="en-US" sz="1200" b="0" dirty="0">
                          <a:effectLst/>
                          <a:latin typeface="+mj-lt"/>
                          <a:ea typeface="MS Mincho"/>
                        </a:rPr>
                        <a:t>‘Design Lab Process Progression’ slide updated</a:t>
                      </a:r>
                    </a:p>
                    <a:p>
                      <a:pPr marL="0" marR="0" algn="l">
                        <a:spcBef>
                          <a:spcPts val="0"/>
                        </a:spcBef>
                        <a:spcAft>
                          <a:spcPts val="0"/>
                        </a:spcAft>
                      </a:pPr>
                      <a:r>
                        <a:rPr lang="en-US" sz="1200" b="0" dirty="0">
                          <a:effectLst/>
                          <a:latin typeface="+mj-lt"/>
                          <a:ea typeface="MS Mincho"/>
                        </a:rPr>
                        <a:t>Preferred pronouns added to Wiki post</a:t>
                      </a:r>
                    </a:p>
                  </a:txBody>
                  <a:tcPr marL="68580" marR="68580" marT="0" marB="0"/>
                </a:tc>
                <a:extLst>
                  <a:ext uri="{0D108BD9-81ED-4DB2-BD59-A6C34878D82A}">
                    <a16:rowId xmlns:a16="http://schemas.microsoft.com/office/drawing/2014/main" val="2647369288"/>
                  </a:ext>
                </a:extLst>
              </a:tr>
              <a:tr h="291765">
                <a:tc>
                  <a:txBody>
                    <a:bodyPr/>
                    <a:lstStyle/>
                    <a:p>
                      <a:pPr marL="0" marR="0" algn="l">
                        <a:spcBef>
                          <a:spcPts val="0"/>
                        </a:spcBef>
                        <a:spcAft>
                          <a:spcPts val="0"/>
                        </a:spcAft>
                      </a:pPr>
                      <a:r>
                        <a:rPr lang="en-US" sz="1200" b="0" dirty="0">
                          <a:effectLst/>
                          <a:latin typeface="+mj-lt"/>
                          <a:ea typeface="MS Mincho"/>
                        </a:rPr>
                        <a:t>4.3</a:t>
                      </a:r>
                    </a:p>
                  </a:txBody>
                  <a:tcPr marL="68580" marR="68580" marT="0" marB="0"/>
                </a:tc>
                <a:tc>
                  <a:txBody>
                    <a:bodyPr/>
                    <a:lstStyle/>
                    <a:p>
                      <a:pPr marL="0" marR="0" algn="l">
                        <a:spcBef>
                          <a:spcPts val="0"/>
                        </a:spcBef>
                        <a:spcAft>
                          <a:spcPts val="0"/>
                        </a:spcAft>
                      </a:pPr>
                      <a:r>
                        <a:rPr lang="en-US" sz="1200" b="0" dirty="0">
                          <a:effectLst/>
                          <a:latin typeface="+mj-lt"/>
                          <a:ea typeface="MS Mincho"/>
                        </a:rPr>
                        <a:t>7.31.24</a:t>
                      </a:r>
                    </a:p>
                  </a:txBody>
                  <a:tcPr marL="68580" marR="68580" marT="0" marB="0"/>
                </a:tc>
                <a:tc>
                  <a:txBody>
                    <a:bodyPr/>
                    <a:lstStyle/>
                    <a:p>
                      <a:pPr marL="0" marR="0" algn="l">
                        <a:spcBef>
                          <a:spcPts val="0"/>
                        </a:spcBef>
                        <a:spcAft>
                          <a:spcPts val="0"/>
                        </a:spcAft>
                      </a:pPr>
                      <a:r>
                        <a:rPr lang="en-US" sz="1200" b="0" dirty="0">
                          <a:effectLst/>
                          <a:latin typeface="+mj-lt"/>
                          <a:ea typeface="MS Mincho"/>
                        </a:rPr>
                        <a:t>AP</a:t>
                      </a:r>
                    </a:p>
                  </a:txBody>
                  <a:tcPr marL="68580" marR="68580" marT="0" marB="0"/>
                </a:tc>
                <a:tc>
                  <a:txBody>
                    <a:bodyPr/>
                    <a:lstStyle/>
                    <a:p>
                      <a:pPr marL="0" marR="0" algn="l" defTabSz="685800" rtl="0" eaLnBrk="1" latinLnBrk="0" hangingPunct="1">
                        <a:spcBef>
                          <a:spcPts val="0"/>
                        </a:spcBef>
                        <a:spcAft>
                          <a:spcPts val="0"/>
                        </a:spcAft>
                      </a:pPr>
                      <a:r>
                        <a:rPr lang="en-US" sz="1200" b="0" baseline="0" dirty="0">
                          <a:effectLst/>
                          <a:latin typeface="+mj-lt"/>
                          <a:ea typeface="MS Mincho"/>
                        </a:rPr>
                        <a:t>Some </a:t>
                      </a:r>
                      <a:r>
                        <a:rPr lang="en-US" sz="1200" b="0" kern="1200" dirty="0">
                          <a:solidFill>
                            <a:schemeClr val="dk1"/>
                          </a:solidFill>
                          <a:effectLst/>
                          <a:latin typeface="+mj-lt"/>
                          <a:ea typeface="MS Mincho"/>
                          <a:cs typeface="+mn-cs"/>
                        </a:rPr>
                        <a:t>shifting of content, adjustment of section durations Day 1 &amp; 2</a:t>
                      </a:r>
                    </a:p>
                    <a:p>
                      <a:pPr marL="0" marR="0" algn="l" defTabSz="685800" rtl="0" eaLnBrk="1" latinLnBrk="0" hangingPunct="1">
                        <a:spcBef>
                          <a:spcPts val="0"/>
                        </a:spcBef>
                        <a:spcAft>
                          <a:spcPts val="0"/>
                        </a:spcAft>
                      </a:pPr>
                      <a:r>
                        <a:rPr lang="en-US" sz="1200" b="0" kern="1200" dirty="0">
                          <a:solidFill>
                            <a:schemeClr val="dk1"/>
                          </a:solidFill>
                          <a:effectLst/>
                          <a:latin typeface="+mj-lt"/>
                          <a:ea typeface="MS Mincho"/>
                          <a:cs typeface="+mn-cs"/>
                        </a:rPr>
                        <a:t>team meeting added to Day 1 OOC tasks</a:t>
                      </a:r>
                    </a:p>
                  </a:txBody>
                  <a:tcPr marL="68580" marR="68580" marT="0" marB="0"/>
                </a:tc>
                <a:extLst>
                  <a:ext uri="{0D108BD9-81ED-4DB2-BD59-A6C34878D82A}">
                    <a16:rowId xmlns:a16="http://schemas.microsoft.com/office/drawing/2014/main" val="1445296702"/>
                  </a:ext>
                </a:extLst>
              </a:tr>
              <a:tr h="0">
                <a:tc>
                  <a:txBody>
                    <a:bodyPr/>
                    <a:lstStyle/>
                    <a:p>
                      <a:pPr marL="0" marR="0" algn="l">
                        <a:spcBef>
                          <a:spcPts val="0"/>
                        </a:spcBef>
                        <a:spcAft>
                          <a:spcPts val="0"/>
                        </a:spcAft>
                      </a:pPr>
                      <a:r>
                        <a:rPr lang="en-US" sz="1200" b="0" dirty="0">
                          <a:effectLst/>
                          <a:latin typeface="+mj-lt"/>
                          <a:ea typeface="MS Mincho"/>
                        </a:rPr>
                        <a:t>4.4</a:t>
                      </a:r>
                    </a:p>
                  </a:txBody>
                  <a:tcPr marL="68580" marR="68580" marT="0" marB="0"/>
                </a:tc>
                <a:tc>
                  <a:txBody>
                    <a:bodyPr/>
                    <a:lstStyle/>
                    <a:p>
                      <a:pPr marL="0" marR="0" algn="l">
                        <a:spcBef>
                          <a:spcPts val="0"/>
                        </a:spcBef>
                        <a:spcAft>
                          <a:spcPts val="0"/>
                        </a:spcAft>
                      </a:pPr>
                      <a:r>
                        <a:rPr lang="en-US" sz="1200" b="0" dirty="0">
                          <a:effectLst/>
                          <a:latin typeface="+mj-lt"/>
                          <a:ea typeface="MS Mincho"/>
                        </a:rPr>
                        <a:t>8.1.24</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AP, KN</a:t>
                      </a:r>
                    </a:p>
                  </a:txBody>
                  <a:tcPr marL="68580" marR="68580" marT="0" marB="0"/>
                </a:tc>
                <a:tc>
                  <a:txBody>
                    <a:bodyPr/>
                    <a:lstStyle/>
                    <a:p>
                      <a:pPr marL="0" marR="0" algn="l">
                        <a:spcBef>
                          <a:spcPts val="0"/>
                        </a:spcBef>
                        <a:spcAft>
                          <a:spcPts val="0"/>
                        </a:spcAft>
                      </a:pPr>
                      <a:r>
                        <a:rPr lang="en-US" sz="1200" b="0" baseline="0" dirty="0">
                          <a:effectLst/>
                          <a:latin typeface="+mj-lt"/>
                          <a:ea typeface="MS Mincho"/>
                        </a:rPr>
                        <a:t>All Agenda slides &amp; Design Process slides updated</a:t>
                      </a:r>
                    </a:p>
                    <a:p>
                      <a:pPr marL="0" marR="0" algn="l">
                        <a:spcBef>
                          <a:spcPts val="0"/>
                        </a:spcBef>
                        <a:spcAft>
                          <a:spcPts val="0"/>
                        </a:spcAft>
                      </a:pPr>
                      <a:r>
                        <a:rPr lang="en-US" sz="1200" b="0" baseline="0" dirty="0">
                          <a:effectLst/>
                          <a:latin typeface="+mj-lt"/>
                          <a:ea typeface="MS Mincho"/>
                        </a:rPr>
                        <a:t>Notes added to adjust flow, point out content to add on days 2-5</a:t>
                      </a:r>
                    </a:p>
                  </a:txBody>
                  <a:tcPr marL="68580" marR="68580" marT="0" marB="0"/>
                </a:tc>
                <a:extLst>
                  <a:ext uri="{0D108BD9-81ED-4DB2-BD59-A6C34878D82A}">
                    <a16:rowId xmlns:a16="http://schemas.microsoft.com/office/drawing/2014/main" val="682893570"/>
                  </a:ext>
                </a:extLst>
              </a:tr>
              <a:tr h="288485">
                <a:tc>
                  <a:txBody>
                    <a:bodyPr/>
                    <a:lstStyle/>
                    <a:p>
                      <a:pPr marL="0" marR="0" algn="l">
                        <a:spcBef>
                          <a:spcPts val="0"/>
                        </a:spcBef>
                        <a:spcAft>
                          <a:spcPts val="0"/>
                        </a:spcAft>
                      </a:pPr>
                      <a:r>
                        <a:rPr lang="en-US" sz="1200" b="0" dirty="0">
                          <a:effectLst/>
                          <a:latin typeface="+mj-lt"/>
                          <a:ea typeface="MS Mincho"/>
                        </a:rPr>
                        <a:t>4.5</a:t>
                      </a:r>
                    </a:p>
                  </a:txBody>
                  <a:tcPr marL="68580" marR="68580" marT="0" marB="0"/>
                </a:tc>
                <a:tc>
                  <a:txBody>
                    <a:bodyPr/>
                    <a:lstStyle/>
                    <a:p>
                      <a:pPr marL="0" marR="0" algn="l">
                        <a:spcBef>
                          <a:spcPts val="0"/>
                        </a:spcBef>
                        <a:spcAft>
                          <a:spcPts val="0"/>
                        </a:spcAft>
                      </a:pPr>
                      <a:r>
                        <a:rPr lang="en-US" sz="1200" b="0" dirty="0">
                          <a:effectLst/>
                          <a:latin typeface="+mj-lt"/>
                          <a:ea typeface="MS Mincho"/>
                        </a:rPr>
                        <a:t>8.9.24</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0" dirty="0">
                          <a:effectLst/>
                          <a:latin typeface="+mj-lt"/>
                          <a:ea typeface="MS Mincho"/>
                        </a:rPr>
                        <a:t>‘Design a Vehicle’ N&amp;R activity pulled out into separate training PPT</a:t>
                      </a:r>
                    </a:p>
                  </a:txBody>
                  <a:tcPr marL="68580" marR="68580" marT="0" marB="0"/>
                </a:tc>
                <a:extLst>
                  <a:ext uri="{0D108BD9-81ED-4DB2-BD59-A6C34878D82A}">
                    <a16:rowId xmlns:a16="http://schemas.microsoft.com/office/drawing/2014/main" val="1138563216"/>
                  </a:ext>
                </a:extLst>
              </a:tr>
              <a:tr h="277600">
                <a:tc>
                  <a:txBody>
                    <a:bodyPr/>
                    <a:lstStyle/>
                    <a:p>
                      <a:pPr marL="0" marR="0" algn="l">
                        <a:spcBef>
                          <a:spcPts val="0"/>
                        </a:spcBef>
                        <a:spcAft>
                          <a:spcPts val="0"/>
                        </a:spcAft>
                      </a:pPr>
                      <a:r>
                        <a:rPr lang="en-US" sz="1200" b="0" dirty="0">
                          <a:effectLst/>
                          <a:latin typeface="+mj-lt"/>
                          <a:ea typeface="MS Mincho"/>
                        </a:rPr>
                        <a:t>4.6</a:t>
                      </a:r>
                    </a:p>
                  </a:txBody>
                  <a:tcPr marL="68580" marR="68580" marT="0" marB="0"/>
                </a:tc>
                <a:tc>
                  <a:txBody>
                    <a:bodyPr/>
                    <a:lstStyle/>
                    <a:p>
                      <a:pPr marL="0" marR="0" algn="l">
                        <a:spcBef>
                          <a:spcPts val="0"/>
                        </a:spcBef>
                        <a:spcAft>
                          <a:spcPts val="0"/>
                        </a:spcAft>
                      </a:pPr>
                      <a:r>
                        <a:rPr lang="en-US" sz="1200" b="0" dirty="0">
                          <a:effectLst/>
                          <a:latin typeface="+mj-lt"/>
                          <a:ea typeface="MS Mincho"/>
                        </a:rPr>
                        <a:t>8.9.24</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AP,MA,BD,KN, JK</a:t>
                      </a:r>
                    </a:p>
                  </a:txBody>
                  <a:tcPr marL="68580" marR="68580" marT="0" marB="0"/>
                </a:tc>
                <a:tc>
                  <a:txBody>
                    <a:bodyPr/>
                    <a:lstStyle/>
                    <a:p>
                      <a:pPr marL="0" marR="0" algn="l">
                        <a:spcBef>
                          <a:spcPts val="0"/>
                        </a:spcBef>
                        <a:spcAft>
                          <a:spcPts val="0"/>
                        </a:spcAft>
                      </a:pPr>
                      <a:r>
                        <a:rPr lang="en-US" sz="1200" b="0" dirty="0">
                          <a:effectLst/>
                          <a:latin typeface="+mj-lt"/>
                          <a:ea typeface="MS Mincho"/>
                        </a:rPr>
                        <a:t>So many things, long meeting ironing out bugs and </a:t>
                      </a:r>
                      <a:r>
                        <a:rPr lang="en-US" sz="1200" b="0">
                          <a:effectLst/>
                          <a:latin typeface="+mj-lt"/>
                          <a:ea typeface="MS Mincho"/>
                        </a:rPr>
                        <a:t>making improvements</a:t>
                      </a:r>
                      <a:endParaRPr lang="en-US" sz="1200" b="0" dirty="0">
                        <a:effectLst/>
                        <a:latin typeface="+mj-lt"/>
                        <a:ea typeface="MS Mincho"/>
                      </a:endParaRPr>
                    </a:p>
                  </a:txBody>
                  <a:tcPr marL="68580" marR="68580" marT="0" marB="0"/>
                </a:tc>
                <a:extLst>
                  <a:ext uri="{0D108BD9-81ED-4DB2-BD59-A6C34878D82A}">
                    <a16:rowId xmlns:a16="http://schemas.microsoft.com/office/drawing/2014/main" val="299010734"/>
                  </a:ext>
                </a:extLst>
              </a:tr>
              <a:tr h="273245">
                <a:tc>
                  <a:txBody>
                    <a:bodyPr/>
                    <a:lstStyle/>
                    <a:p>
                      <a:pPr marL="0" marR="0" algn="l">
                        <a:spcBef>
                          <a:spcPts val="0"/>
                        </a:spcBef>
                        <a:spcAft>
                          <a:spcPts val="0"/>
                        </a:spcAft>
                      </a:pPr>
                      <a:r>
                        <a:rPr lang="en-US" sz="1200" dirty="0">
                          <a:effectLst/>
                          <a:latin typeface="+mj-lt"/>
                          <a:ea typeface="MS Mincho"/>
                        </a:rPr>
                        <a:t>4.7</a:t>
                      </a:r>
                    </a:p>
                  </a:txBody>
                  <a:tcPr marL="68580" marR="68580" marT="0" marB="0"/>
                </a:tc>
                <a:tc>
                  <a:txBody>
                    <a:bodyPr/>
                    <a:lstStyle/>
                    <a:p>
                      <a:pPr marL="0" marR="0" algn="l">
                        <a:spcBef>
                          <a:spcPts val="0"/>
                        </a:spcBef>
                        <a:spcAft>
                          <a:spcPts val="0"/>
                        </a:spcAft>
                      </a:pPr>
                      <a:r>
                        <a:rPr lang="en-US" sz="1200" dirty="0">
                          <a:effectLst/>
                          <a:latin typeface="+mj-lt"/>
                          <a:ea typeface="MS Mincho"/>
                        </a:rPr>
                        <a:t>8.12</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AP</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j-lt"/>
                          <a:ea typeface="MS Mincho"/>
                        </a:rPr>
                        <a:t>OneDrive is OK for development of group files</a:t>
                      </a:r>
                    </a:p>
                  </a:txBody>
                  <a:tcPr marL="68580" marR="68580" marT="0" marB="0"/>
                </a:tc>
                <a:extLst>
                  <a:ext uri="{0D108BD9-81ED-4DB2-BD59-A6C34878D82A}">
                    <a16:rowId xmlns:a16="http://schemas.microsoft.com/office/drawing/2014/main" val="3050399495"/>
                  </a:ext>
                </a:extLst>
              </a:tr>
              <a:tr h="416402">
                <a:tc>
                  <a:txBody>
                    <a:bodyPr/>
                    <a:lstStyle/>
                    <a:p>
                      <a:pPr marL="0" marR="0" algn="l">
                        <a:spcBef>
                          <a:spcPts val="0"/>
                        </a:spcBef>
                        <a:spcAft>
                          <a:spcPts val="0"/>
                        </a:spcAft>
                      </a:pPr>
                      <a:r>
                        <a:rPr lang="en-US" sz="1200" dirty="0">
                          <a:effectLst/>
                          <a:latin typeface="+mj-lt"/>
                          <a:ea typeface="MS Mincho"/>
                        </a:rPr>
                        <a:t>4.8</a:t>
                      </a:r>
                    </a:p>
                  </a:txBody>
                  <a:tcPr marL="68580" marR="68580" marT="0" marB="0"/>
                </a:tc>
                <a:tc>
                  <a:txBody>
                    <a:bodyPr/>
                    <a:lstStyle/>
                    <a:p>
                      <a:pPr marL="0" marR="0" algn="l">
                        <a:spcBef>
                          <a:spcPts val="0"/>
                        </a:spcBef>
                        <a:spcAft>
                          <a:spcPts val="0"/>
                        </a:spcAft>
                      </a:pPr>
                      <a:r>
                        <a:rPr lang="en-US" sz="1200" dirty="0">
                          <a:effectLst/>
                          <a:latin typeface="+mj-lt"/>
                          <a:ea typeface="MS Mincho"/>
                        </a:rPr>
                        <a:t>8.15</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AP</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j-lt"/>
                          <a:ea typeface="MS Mincho"/>
                        </a:rPr>
                        <a:t>Out of Class tasks slides REMOVED. Contents shifted solely to Wiki Agenda slides</a:t>
                      </a:r>
                    </a:p>
                  </a:txBody>
                  <a:tcPr marL="68580" marR="68580" marT="0" marB="0"/>
                </a:tc>
                <a:extLst>
                  <a:ext uri="{0D108BD9-81ED-4DB2-BD59-A6C34878D82A}">
                    <a16:rowId xmlns:a16="http://schemas.microsoft.com/office/drawing/2014/main" val="2042202733"/>
                  </a:ext>
                </a:extLst>
              </a:tr>
              <a:tr h="353800">
                <a:tc>
                  <a:txBody>
                    <a:bodyPr/>
                    <a:lstStyle/>
                    <a:p>
                      <a:pPr marL="0" marR="0" algn="l">
                        <a:spcBef>
                          <a:spcPts val="0"/>
                        </a:spcBef>
                        <a:spcAft>
                          <a:spcPts val="0"/>
                        </a:spcAft>
                      </a:pPr>
                      <a:r>
                        <a:rPr lang="en-US" sz="1200" dirty="0">
                          <a:effectLst/>
                          <a:latin typeface="+mj-lt"/>
                          <a:ea typeface="MS Mincho"/>
                        </a:rPr>
                        <a:t>4.9</a:t>
                      </a:r>
                    </a:p>
                  </a:txBody>
                  <a:tcPr marL="68580" marR="68580" marT="0" marB="0"/>
                </a:tc>
                <a:tc>
                  <a:txBody>
                    <a:bodyPr/>
                    <a:lstStyle/>
                    <a:p>
                      <a:pPr marL="0" marR="0" algn="l">
                        <a:spcBef>
                          <a:spcPts val="0"/>
                        </a:spcBef>
                        <a:spcAft>
                          <a:spcPts val="0"/>
                        </a:spcAft>
                      </a:pPr>
                      <a:r>
                        <a:rPr lang="en-US" sz="1200" dirty="0">
                          <a:effectLst/>
                          <a:latin typeface="+mj-lt"/>
                          <a:ea typeface="MS Mincho"/>
                        </a:rPr>
                        <a:t>8.19</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AP</a:t>
                      </a:r>
                    </a:p>
                  </a:txBody>
                  <a:tcPr marL="68580" marR="68580" marT="0" marB="0"/>
                </a:tc>
                <a:tc>
                  <a:txBody>
                    <a:bodyPr/>
                    <a:lstStyle/>
                    <a:p>
                      <a:pPr marL="0" marR="0" algn="l">
                        <a:spcBef>
                          <a:spcPts val="0"/>
                        </a:spcBef>
                        <a:spcAft>
                          <a:spcPts val="0"/>
                        </a:spcAft>
                      </a:pPr>
                      <a:r>
                        <a:rPr lang="en-US" sz="1200" dirty="0">
                          <a:effectLst/>
                          <a:latin typeface="+mj-lt"/>
                          <a:ea typeface="MS Mincho"/>
                        </a:rPr>
                        <a:t>Slides on Project Questions removed, content shifted to Wiki</a:t>
                      </a:r>
                    </a:p>
                    <a:p>
                      <a:pPr marL="0" marR="0" algn="l">
                        <a:spcBef>
                          <a:spcPts val="0"/>
                        </a:spcBef>
                        <a:spcAft>
                          <a:spcPts val="0"/>
                        </a:spcAft>
                      </a:pPr>
                      <a:r>
                        <a:rPr lang="en-US" sz="1200" dirty="0">
                          <a:effectLst/>
                          <a:latin typeface="+mj-lt"/>
                          <a:ea typeface="MS Mincho"/>
                        </a:rPr>
                        <a:t>Updated order of Day 4 activities – benchmarking for whole class @ start</a:t>
                      </a:r>
                    </a:p>
                  </a:txBody>
                  <a:tcPr marL="68580" marR="68580" marT="0" marB="0"/>
                </a:tc>
                <a:extLst>
                  <a:ext uri="{0D108BD9-81ED-4DB2-BD59-A6C34878D82A}">
                    <a16:rowId xmlns:a16="http://schemas.microsoft.com/office/drawing/2014/main" val="1808898996"/>
                  </a:ext>
                </a:extLst>
              </a:tr>
              <a:tr h="303725">
                <a:tc>
                  <a:txBody>
                    <a:bodyPr/>
                    <a:lstStyle/>
                    <a:p>
                      <a:pPr marL="0" marR="0" algn="l">
                        <a:spcBef>
                          <a:spcPts val="0"/>
                        </a:spcBef>
                        <a:spcAft>
                          <a:spcPts val="0"/>
                        </a:spcAft>
                      </a:pPr>
                      <a:r>
                        <a:rPr lang="en-US" sz="1200" dirty="0">
                          <a:effectLst/>
                          <a:latin typeface="+mj-lt"/>
                          <a:ea typeface="MS Mincho"/>
                        </a:rPr>
                        <a:t>4.10</a:t>
                      </a:r>
                    </a:p>
                  </a:txBody>
                  <a:tcPr marL="68580" marR="68580" marT="0" marB="0"/>
                </a:tc>
                <a:tc>
                  <a:txBody>
                    <a:bodyPr/>
                    <a:lstStyle/>
                    <a:p>
                      <a:pPr marL="0" marR="0" algn="l">
                        <a:spcBef>
                          <a:spcPts val="0"/>
                        </a:spcBef>
                        <a:spcAft>
                          <a:spcPts val="0"/>
                        </a:spcAft>
                      </a:pPr>
                      <a:r>
                        <a:rPr lang="en-US" sz="1200" dirty="0">
                          <a:effectLst/>
                          <a:latin typeface="+mj-lt"/>
                          <a:ea typeface="MS Mincho"/>
                        </a:rPr>
                        <a:t>8.20</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AP</a:t>
                      </a:r>
                    </a:p>
                  </a:txBody>
                  <a:tcPr marL="68580" marR="68580" marT="0" marB="0"/>
                </a:tc>
                <a:tc>
                  <a:txBody>
                    <a:bodyPr/>
                    <a:lstStyle/>
                    <a:p>
                      <a:pPr marL="0" marR="0" algn="l">
                        <a:spcBef>
                          <a:spcPts val="0"/>
                        </a:spcBef>
                        <a:spcAft>
                          <a:spcPts val="0"/>
                        </a:spcAft>
                      </a:pPr>
                      <a:r>
                        <a:rPr lang="en-US" sz="1200" dirty="0">
                          <a:effectLst/>
                          <a:latin typeface="+mj-lt"/>
                          <a:ea typeface="MS Mincho"/>
                        </a:rPr>
                        <a:t>Updated Agenda images</a:t>
                      </a:r>
                    </a:p>
                    <a:p>
                      <a:pPr marL="171450" marR="0" indent="-171450" algn="l">
                        <a:spcBef>
                          <a:spcPts val="0"/>
                        </a:spcBef>
                        <a:spcAft>
                          <a:spcPts val="0"/>
                        </a:spcAft>
                        <a:buFontTx/>
                        <a:buChar char="-"/>
                      </a:pPr>
                      <a:r>
                        <a:rPr lang="en-US" sz="1200" dirty="0">
                          <a:effectLst/>
                          <a:latin typeface="+mj-lt"/>
                          <a:ea typeface="MS Mincho"/>
                        </a:rPr>
                        <a:t>Day 9/10 team Agenda block reduced to 30 mins</a:t>
                      </a:r>
                    </a:p>
                    <a:p>
                      <a:pPr marL="171450" marR="0" indent="-171450" algn="l">
                        <a:spcBef>
                          <a:spcPts val="0"/>
                        </a:spcBef>
                        <a:spcAft>
                          <a:spcPts val="0"/>
                        </a:spcAft>
                        <a:buFontTx/>
                        <a:buChar char="-"/>
                      </a:pPr>
                      <a:r>
                        <a:rPr lang="en-US" sz="1200" dirty="0">
                          <a:effectLst/>
                          <a:latin typeface="+mj-lt"/>
                          <a:ea typeface="MS Mincho"/>
                        </a:rPr>
                        <a:t>Day 9/10 added 10 mins of CE reflection on Client Meeting 1</a:t>
                      </a:r>
                    </a:p>
                    <a:p>
                      <a:pPr marL="0" marR="0" indent="0" algn="l">
                        <a:spcBef>
                          <a:spcPts val="0"/>
                        </a:spcBef>
                        <a:spcAft>
                          <a:spcPts val="0"/>
                        </a:spcAft>
                        <a:buFontTx/>
                        <a:buNone/>
                      </a:pPr>
                      <a:r>
                        <a:rPr lang="en-US" sz="1200" dirty="0">
                          <a:effectLst/>
                          <a:latin typeface="+mj-lt"/>
                          <a:ea typeface="MS Mincho"/>
                        </a:rPr>
                        <a:t>Removed daily reminders to download Playbook</a:t>
                      </a:r>
                    </a:p>
                    <a:p>
                      <a:pPr marL="0" marR="0" indent="0" algn="l">
                        <a:spcBef>
                          <a:spcPts val="0"/>
                        </a:spcBef>
                        <a:spcAft>
                          <a:spcPts val="0"/>
                        </a:spcAft>
                        <a:buFontTx/>
                        <a:buNone/>
                      </a:pPr>
                      <a:r>
                        <a:rPr lang="en-US" sz="1200" dirty="0">
                          <a:effectLst/>
                          <a:latin typeface="+mj-lt"/>
                          <a:ea typeface="MS Mincho"/>
                        </a:rPr>
                        <a:t>Modified formatting of Out of Class Task reminder slides</a:t>
                      </a:r>
                    </a:p>
                  </a:txBody>
                  <a:tcPr marL="68580" marR="68580" marT="0" marB="0"/>
                </a:tc>
                <a:extLst>
                  <a:ext uri="{0D108BD9-81ED-4DB2-BD59-A6C34878D82A}">
                    <a16:rowId xmlns:a16="http://schemas.microsoft.com/office/drawing/2014/main" val="697287899"/>
                  </a:ext>
                </a:extLst>
              </a:tr>
              <a:tr h="304800">
                <a:tc>
                  <a:txBody>
                    <a:bodyPr/>
                    <a:lstStyle/>
                    <a:p>
                      <a:pPr marL="0" marR="0" algn="l">
                        <a:spcBef>
                          <a:spcPts val="0"/>
                        </a:spcBef>
                        <a:spcAft>
                          <a:spcPts val="0"/>
                        </a:spcAft>
                      </a:pPr>
                      <a:r>
                        <a:rPr lang="en-US" sz="1200" dirty="0">
                          <a:effectLst/>
                          <a:latin typeface="+mj-lt"/>
                          <a:ea typeface="MS Mincho"/>
                        </a:rPr>
                        <a:t>4.11</a:t>
                      </a:r>
                    </a:p>
                  </a:txBody>
                  <a:tcPr marL="68580" marR="68580" marT="0" marB="0"/>
                </a:tc>
                <a:tc>
                  <a:txBody>
                    <a:bodyPr/>
                    <a:lstStyle/>
                    <a:p>
                      <a:pPr marL="0" marR="0" algn="l">
                        <a:spcBef>
                          <a:spcPts val="0"/>
                        </a:spcBef>
                        <a:spcAft>
                          <a:spcPts val="0"/>
                        </a:spcAft>
                      </a:pPr>
                      <a:r>
                        <a:rPr lang="en-US" sz="1200" dirty="0">
                          <a:effectLst/>
                          <a:latin typeface="+mj-lt"/>
                          <a:ea typeface="MS Mincho"/>
                        </a:rPr>
                        <a:t>8.21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MA</a:t>
                      </a:r>
                    </a:p>
                  </a:txBody>
                  <a:tcPr marL="68580" marR="68580" marT="0" marB="0"/>
                </a:tc>
                <a:tc>
                  <a:txBody>
                    <a:bodyPr/>
                    <a:lstStyle/>
                    <a:p>
                      <a:pPr marL="0" marR="0" algn="l">
                        <a:spcBef>
                          <a:spcPts val="0"/>
                        </a:spcBef>
                        <a:spcAft>
                          <a:spcPts val="0"/>
                        </a:spcAft>
                      </a:pPr>
                      <a:r>
                        <a:rPr lang="en-US" sz="1200" dirty="0">
                          <a:effectLst/>
                          <a:latin typeface="+mj-lt"/>
                          <a:ea typeface="MS Mincho"/>
                        </a:rPr>
                        <a:t>Formatting</a:t>
                      </a:r>
                      <a:r>
                        <a:rPr lang="en-US" sz="1200" baseline="0" dirty="0">
                          <a:effectLst/>
                          <a:latin typeface="+mj-lt"/>
                          <a:ea typeface="MS Mincho"/>
                        </a:rPr>
                        <a:t> – centered titles and better matched their fonts, enlarged some content, fix some bulleting. NO content changes</a:t>
                      </a:r>
                      <a:endParaRPr lang="en-US" sz="1200" dirty="0">
                        <a:effectLst/>
                        <a:latin typeface="+mj-lt"/>
                        <a:ea typeface="MS Mincho"/>
                      </a:endParaRPr>
                    </a:p>
                  </a:txBody>
                  <a:tcPr marL="68580" marR="68580" marT="0" marB="0"/>
                </a:tc>
                <a:extLst>
                  <a:ext uri="{0D108BD9-81ED-4DB2-BD59-A6C34878D82A}">
                    <a16:rowId xmlns:a16="http://schemas.microsoft.com/office/drawing/2014/main" val="1319250066"/>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z="1200" smtClean="0"/>
              <a:t>145</a:t>
            </a:fld>
            <a:endParaRPr lang="en-US" sz="1200" dirty="0"/>
          </a:p>
        </p:txBody>
      </p:sp>
    </p:spTree>
    <p:extLst>
      <p:ext uri="{BB962C8B-B14F-4D97-AF65-F5344CB8AC3E}">
        <p14:creationId xmlns:p14="http://schemas.microsoft.com/office/powerpoint/2010/main" val="2347606299"/>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947103190"/>
              </p:ext>
            </p:extLst>
          </p:nvPr>
        </p:nvGraphicFramePr>
        <p:xfrm>
          <a:off x="381000" y="1143000"/>
          <a:ext cx="8382000" cy="4945071"/>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3778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r>
                        <a:rPr lang="en-US" sz="1200" dirty="0">
                          <a:effectLst/>
                          <a:latin typeface="+mj-lt"/>
                          <a:ea typeface="MS Mincho"/>
                        </a:rPr>
                        <a:t>4.12</a:t>
                      </a:r>
                    </a:p>
                  </a:txBody>
                  <a:tcPr marL="68580" marR="68580" marT="0" marB="0"/>
                </a:tc>
                <a:tc>
                  <a:txBody>
                    <a:bodyPr/>
                    <a:lstStyle/>
                    <a:p>
                      <a:pPr marL="0" marR="0" algn="l">
                        <a:spcBef>
                          <a:spcPts val="0"/>
                        </a:spcBef>
                        <a:spcAft>
                          <a:spcPts val="0"/>
                        </a:spcAft>
                      </a:pPr>
                      <a:r>
                        <a:rPr lang="en-US" sz="1200" dirty="0">
                          <a:effectLst/>
                          <a:latin typeface="+mj-lt"/>
                          <a:ea typeface="MS Mincho"/>
                        </a:rPr>
                        <a:t>8.22</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MA, KN, AP</a:t>
                      </a:r>
                    </a:p>
                  </a:txBody>
                  <a:tcPr marL="68580" marR="68580" marT="0" marB="0"/>
                </a:tc>
                <a:tc>
                  <a:txBody>
                    <a:bodyPr/>
                    <a:lstStyle/>
                    <a:p>
                      <a:pPr marL="0" marR="0" algn="l">
                        <a:spcBef>
                          <a:spcPts val="0"/>
                        </a:spcBef>
                        <a:spcAft>
                          <a:spcPts val="0"/>
                        </a:spcAft>
                      </a:pPr>
                      <a:r>
                        <a:rPr lang="en-US" sz="1200" dirty="0" err="1">
                          <a:effectLst/>
                          <a:latin typeface="+mj-lt"/>
                          <a:ea typeface="MS Mincho"/>
                        </a:rPr>
                        <a:t>Slido</a:t>
                      </a:r>
                      <a:r>
                        <a:rPr lang="en-US" sz="1200" dirty="0">
                          <a:effectLst/>
                          <a:latin typeface="+mj-lt"/>
                          <a:ea typeface="MS Mincho"/>
                        </a:rPr>
                        <a:t> content updated</a:t>
                      </a:r>
                    </a:p>
                    <a:p>
                      <a:pPr marL="0" marR="0" algn="l">
                        <a:spcBef>
                          <a:spcPts val="0"/>
                        </a:spcBef>
                        <a:spcAft>
                          <a:spcPts val="0"/>
                        </a:spcAft>
                      </a:pPr>
                      <a:r>
                        <a:rPr lang="en-US" sz="1200" dirty="0">
                          <a:effectLst/>
                          <a:latin typeface="+mj-lt"/>
                          <a:ea typeface="MS Mincho"/>
                        </a:rPr>
                        <a:t>Added time during day 6 + 7 to ideate and finalize project deliverables</a:t>
                      </a:r>
                    </a:p>
                  </a:txBody>
                  <a:tcPr marL="68580" marR="68580" marT="0" marB="0"/>
                </a:tc>
                <a:extLst>
                  <a:ext uri="{0D108BD9-81ED-4DB2-BD59-A6C34878D82A}">
                    <a16:rowId xmlns:a16="http://schemas.microsoft.com/office/drawing/2014/main" val="4024693244"/>
                  </a:ext>
                </a:extLst>
              </a:tr>
              <a:tr h="222251">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4.13</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8.26</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BD</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Corrected info for Ice Breaker (room typo, etc.)</a:t>
                      </a:r>
                    </a:p>
                  </a:txBody>
                  <a:tcPr marL="68580" marR="68580" marT="0" marB="0"/>
                </a:tc>
                <a:extLst>
                  <a:ext uri="{0D108BD9-81ED-4DB2-BD59-A6C34878D82A}">
                    <a16:rowId xmlns:a16="http://schemas.microsoft.com/office/drawing/2014/main" val="1405461652"/>
                  </a:ext>
                </a:extLst>
              </a:tr>
              <a:tr h="222251">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4.14</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8.26</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AP</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Fixed formatting of some links</a:t>
                      </a:r>
                    </a:p>
                  </a:txBody>
                  <a:tcPr marL="68580" marR="68580" marT="0" marB="0"/>
                </a:tc>
                <a:extLst>
                  <a:ext uri="{0D108BD9-81ED-4DB2-BD59-A6C34878D82A}">
                    <a16:rowId xmlns:a16="http://schemas.microsoft.com/office/drawing/2014/main" val="3415131237"/>
                  </a:ext>
                </a:extLst>
              </a:tr>
              <a:tr h="311149">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4.15</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8.30</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AP</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Agenda shifted day 1 to allow for team project discussion time, shorten wrap up time</a:t>
                      </a:r>
                    </a:p>
                  </a:txBody>
                  <a:tcPr marL="68580" marR="68580" marT="0" marB="0"/>
                </a:tc>
                <a:extLst>
                  <a:ext uri="{0D108BD9-81ED-4DB2-BD59-A6C34878D82A}">
                    <a16:rowId xmlns:a16="http://schemas.microsoft.com/office/drawing/2014/main" val="4036945102"/>
                  </a:ext>
                </a:extLst>
              </a:tr>
              <a:tr h="222251">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4.16</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9.3</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BD</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Meeting 2 - Animated prompts on “Identifying Team Skills” slide, moved “Review Project Description” slide to after N&amp;R/User Stories slides</a:t>
                      </a:r>
                    </a:p>
                  </a:txBody>
                  <a:tcPr marL="68580" marR="68580" marT="0" marB="0"/>
                </a:tc>
                <a:extLst>
                  <a:ext uri="{0D108BD9-81ED-4DB2-BD59-A6C34878D82A}">
                    <a16:rowId xmlns:a16="http://schemas.microsoft.com/office/drawing/2014/main" val="1324179425"/>
                  </a:ext>
                </a:extLst>
              </a:tr>
              <a:tr h="255270">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4.17</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9.5</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AP</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Added slide to introduce Benchmarking Memo</a:t>
                      </a:r>
                    </a:p>
                  </a:txBody>
                  <a:tcPr marL="68580" marR="68580" marT="0" marB="0"/>
                </a:tc>
                <a:extLst>
                  <a:ext uri="{0D108BD9-81ED-4DB2-BD59-A6C34878D82A}">
                    <a16:rowId xmlns:a16="http://schemas.microsoft.com/office/drawing/2014/main" val="2773893552"/>
                  </a:ext>
                </a:extLst>
              </a:tr>
              <a:tr h="222251">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4.18</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9.6</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AP</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Few small formatting and flow cleanup to Day 2</a:t>
                      </a:r>
                    </a:p>
                  </a:txBody>
                  <a:tcPr marL="68580" marR="68580" marT="0" marB="0"/>
                </a:tc>
                <a:extLst>
                  <a:ext uri="{0D108BD9-81ED-4DB2-BD59-A6C34878D82A}">
                    <a16:rowId xmlns:a16="http://schemas.microsoft.com/office/drawing/2014/main" val="1551105972"/>
                  </a:ext>
                </a:extLst>
              </a:tr>
              <a:tr h="298127">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4.19</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9.12</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AP</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Updated </a:t>
                      </a:r>
                      <a:r>
                        <a:rPr lang="en-US" sz="1200" kern="1200" dirty="0" err="1">
                          <a:solidFill>
                            <a:schemeClr val="dk1"/>
                          </a:solidFill>
                          <a:effectLst/>
                          <a:latin typeface="+mj-lt"/>
                          <a:ea typeface="MS Mincho"/>
                          <a:cs typeface="+mn-cs"/>
                        </a:rPr>
                        <a:t>Slido</a:t>
                      </a:r>
                      <a:r>
                        <a:rPr lang="en-US" sz="1200" kern="1200" dirty="0">
                          <a:solidFill>
                            <a:schemeClr val="dk1"/>
                          </a:solidFill>
                          <a:effectLst/>
                          <a:latin typeface="+mj-lt"/>
                          <a:ea typeface="MS Mincho"/>
                          <a:cs typeface="+mn-cs"/>
                        </a:rPr>
                        <a:t> link and slides for Day 5 Concept Generation</a:t>
                      </a:r>
                    </a:p>
                  </a:txBody>
                  <a:tcPr marL="68580" marR="68580" marT="0" marB="0"/>
                </a:tc>
                <a:extLst>
                  <a:ext uri="{0D108BD9-81ED-4DB2-BD59-A6C34878D82A}">
                    <a16:rowId xmlns:a16="http://schemas.microsoft.com/office/drawing/2014/main" val="833748122"/>
                  </a:ext>
                </a:extLst>
              </a:tr>
              <a:tr h="222251">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4.20</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9.16</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AP</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Swap Kahoot for Horse Race on Day 6</a:t>
                      </a:r>
                    </a:p>
                  </a:txBody>
                  <a:tcPr marL="68580" marR="68580" marT="0" marB="0"/>
                </a:tc>
                <a:extLst>
                  <a:ext uri="{0D108BD9-81ED-4DB2-BD59-A6C34878D82A}">
                    <a16:rowId xmlns:a16="http://schemas.microsoft.com/office/drawing/2014/main" val="60243468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13380920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45355868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50151966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03320387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563642258"/>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70884049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54794469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01821584"/>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z="1200" smtClean="0"/>
              <a:t>146</a:t>
            </a:fld>
            <a:endParaRPr lang="en-US" sz="1200" dirty="0"/>
          </a:p>
        </p:txBody>
      </p:sp>
    </p:spTree>
    <p:extLst>
      <p:ext uri="{BB962C8B-B14F-4D97-AF65-F5344CB8AC3E}">
        <p14:creationId xmlns:p14="http://schemas.microsoft.com/office/powerpoint/2010/main" val="24751394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lstStyle/>
          <a:p>
            <a:r>
              <a:rPr lang="en-US" dirty="0"/>
              <a:t>Your Capstone Expectations</a:t>
            </a:r>
          </a:p>
        </p:txBody>
      </p:sp>
      <p:pic>
        <p:nvPicPr>
          <p:cNvPr id="5" name="Content Placeholder 4" descr="A qr code on a white background&#10;&#10;Description automatically generated">
            <a:extLst>
              <a:ext uri="{FF2B5EF4-FFF2-40B4-BE49-F238E27FC236}">
                <a16:creationId xmlns:a16="http://schemas.microsoft.com/office/drawing/2014/main" id="{B2DB0DEF-D6CF-AE52-9832-494B77E4036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17939" y="2895600"/>
            <a:ext cx="3308122" cy="3308122"/>
          </a:xfrm>
        </p:spPr>
      </p:pic>
      <p:sp>
        <p:nvSpPr>
          <p:cNvPr id="11" name="TextBox 10">
            <a:extLst>
              <a:ext uri="{FF2B5EF4-FFF2-40B4-BE49-F238E27FC236}">
                <a16:creationId xmlns:a16="http://schemas.microsoft.com/office/drawing/2014/main" id="{D8677C7D-6EC1-F2CA-5BEE-392ABB28CAC5}"/>
              </a:ext>
            </a:extLst>
          </p:cNvPr>
          <p:cNvSpPr txBox="1"/>
          <p:nvPr/>
        </p:nvSpPr>
        <p:spPr>
          <a:xfrm>
            <a:off x="304801" y="1430043"/>
            <a:ext cx="8458200" cy="1604735"/>
          </a:xfrm>
          <a:prstGeom prst="rect">
            <a:avLst/>
          </a:prstGeom>
          <a:noFill/>
        </p:spPr>
        <p:txBody>
          <a:bodyPr wrap="square">
            <a:spAutoFit/>
          </a:bodyPr>
          <a:lstStyle/>
          <a:p>
            <a:pPr algn="ctr">
              <a:lnSpc>
                <a:spcPct val="150000"/>
              </a:lnSpc>
            </a:pPr>
            <a:r>
              <a:rPr lang="en-US" sz="2000" dirty="0">
                <a:highlight>
                  <a:srgbClr val="FFFFFF"/>
                </a:highlight>
                <a:latin typeface="SlidoInter"/>
              </a:rPr>
              <a:t>Share your expectations for this Capstone course by answering some questions.</a:t>
            </a:r>
          </a:p>
          <a:p>
            <a:pPr algn="ct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3"/>
              </a:rPr>
              <a:t>Slido.com</a:t>
            </a:r>
            <a:r>
              <a:rPr lang="en-US" sz="2400" b="1" dirty="0">
                <a:highlight>
                  <a:srgbClr val="FFFFFF"/>
                </a:highlight>
                <a:latin typeface="SlidoInter"/>
              </a:rPr>
              <a:t> </a:t>
            </a:r>
            <a:r>
              <a:rPr lang="en-US" sz="2400" dirty="0">
                <a:highlight>
                  <a:srgbClr val="FFFFFF"/>
                </a:highlight>
                <a:latin typeface="SlidoInter"/>
              </a:rPr>
              <a:t>with Code </a:t>
            </a:r>
            <a:r>
              <a:rPr lang="en-US" sz="2400" b="1" u="sng" dirty="0">
                <a:highlight>
                  <a:srgbClr val="FFFFFF"/>
                </a:highlight>
                <a:latin typeface="SlidoInter"/>
              </a:rPr>
              <a:t>#1350435</a:t>
            </a:r>
            <a:r>
              <a:rPr lang="en-US" sz="2400" dirty="0">
                <a:highlight>
                  <a:srgbClr val="FFFFFF"/>
                </a:highlight>
                <a:latin typeface="SlidoInter"/>
              </a:rPr>
              <a:t> </a:t>
            </a:r>
          </a:p>
          <a:p>
            <a:pPr algn="ctr">
              <a:lnSpc>
                <a:spcPct val="150000"/>
              </a:lnSpc>
            </a:pPr>
            <a:r>
              <a:rPr lang="en-US" sz="2400" b="1" dirty="0">
                <a:highlight>
                  <a:srgbClr val="FFFFFF"/>
                </a:highlight>
                <a:latin typeface="SlidoInter"/>
              </a:rPr>
              <a:t>(or) using the QR Code below</a:t>
            </a:r>
          </a:p>
        </p:txBody>
      </p:sp>
    </p:spTree>
    <p:extLst>
      <p:ext uri="{BB962C8B-B14F-4D97-AF65-F5344CB8AC3E}">
        <p14:creationId xmlns:p14="http://schemas.microsoft.com/office/powerpoint/2010/main" val="27409820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Design Lab - Core Values</a:t>
            </a:r>
          </a:p>
        </p:txBody>
      </p:sp>
      <p:sp>
        <p:nvSpPr>
          <p:cNvPr id="3" name="Content Placeholder 2"/>
          <p:cNvSpPr>
            <a:spLocks noGrp="1"/>
          </p:cNvSpPr>
          <p:nvPr>
            <p:ph idx="1"/>
          </p:nvPr>
        </p:nvSpPr>
        <p:spPr>
          <a:xfrm>
            <a:off x="457200" y="1644650"/>
            <a:ext cx="8229600" cy="4938712"/>
          </a:xfrm>
        </p:spPr>
        <p:txBody>
          <a:bodyPr vert="horz" lIns="91440" tIns="45720" rIns="91440" bIns="45720" rtlCol="0" anchor="t">
            <a:normAutofit/>
          </a:bodyPr>
          <a:lstStyle/>
          <a:p>
            <a:r>
              <a:rPr lang="en-US" dirty="0">
                <a:cs typeface="Calibri"/>
              </a:rPr>
              <a:t>Embrace </a:t>
            </a:r>
            <a:r>
              <a:rPr lang="en-US" b="1" dirty="0">
                <a:cs typeface="Calibri"/>
              </a:rPr>
              <a:t>diverse</a:t>
            </a:r>
            <a:r>
              <a:rPr lang="en-US" dirty="0">
                <a:cs typeface="Calibri"/>
              </a:rPr>
              <a:t> backgrounds, skills, and perspective</a:t>
            </a:r>
          </a:p>
          <a:p>
            <a:r>
              <a:rPr lang="en-US" dirty="0">
                <a:cs typeface="Calibri"/>
              </a:rPr>
              <a:t>Create an </a:t>
            </a:r>
            <a:r>
              <a:rPr lang="en-US" b="1" dirty="0">
                <a:cs typeface="Calibri"/>
              </a:rPr>
              <a:t>inclusive</a:t>
            </a:r>
            <a:r>
              <a:rPr lang="en-US" dirty="0">
                <a:cs typeface="Calibri"/>
              </a:rPr>
              <a:t> and </a:t>
            </a:r>
            <a:r>
              <a:rPr lang="en-US" b="1" dirty="0">
                <a:cs typeface="Calibri"/>
              </a:rPr>
              <a:t>equitable</a:t>
            </a:r>
            <a:r>
              <a:rPr lang="en-US" dirty="0">
                <a:cs typeface="Calibri"/>
              </a:rPr>
              <a:t> team environment</a:t>
            </a:r>
          </a:p>
          <a:p>
            <a:r>
              <a:rPr lang="en-US" dirty="0">
                <a:cs typeface="Calibri"/>
              </a:rPr>
              <a:t>Act with Professionalism and Respect</a:t>
            </a:r>
          </a:p>
          <a:p>
            <a:pPr marL="0" indent="0">
              <a:buNone/>
            </a:pP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16</a:t>
            </a:fld>
            <a:endParaRPr lang="en-US" dirty="0"/>
          </a:p>
        </p:txBody>
      </p:sp>
      <p:pic>
        <p:nvPicPr>
          <p:cNvPr id="4" name="Picture 3" descr="El Ayuntamiento de Murcia destina 75.000 euros para proyectos de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43400" y="4322951"/>
            <a:ext cx="3619392" cy="2361653"/>
          </a:xfrm>
          <a:prstGeom prst="rect">
            <a:avLst/>
          </a:prstGeom>
        </p:spPr>
      </p:pic>
    </p:spTree>
    <p:extLst>
      <p:ext uri="{BB962C8B-B14F-4D97-AF65-F5344CB8AC3E}">
        <p14:creationId xmlns:p14="http://schemas.microsoft.com/office/powerpoint/2010/main" val="16903710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Participation Expectations</a:t>
            </a:r>
          </a:p>
        </p:txBody>
      </p:sp>
      <p:sp>
        <p:nvSpPr>
          <p:cNvPr id="3" name="Content Placeholder 2"/>
          <p:cNvSpPr>
            <a:spLocks noGrp="1"/>
          </p:cNvSpPr>
          <p:nvPr>
            <p:ph sz="half" idx="1"/>
          </p:nvPr>
        </p:nvSpPr>
        <p:spPr>
          <a:xfrm>
            <a:off x="457200" y="1600201"/>
            <a:ext cx="4267200" cy="1143000"/>
          </a:xfrm>
        </p:spPr>
        <p:txBody>
          <a:bodyPr vert="horz" lIns="91440" tIns="45720" rIns="91440" bIns="45720" rtlCol="0" anchor="t">
            <a:noAutofit/>
          </a:bodyPr>
          <a:lstStyle/>
          <a:p>
            <a:pPr marL="0" indent="0">
              <a:buNone/>
            </a:pPr>
            <a:r>
              <a:rPr lang="en-US" dirty="0">
                <a:cs typeface="Calibri"/>
              </a:rPr>
              <a:t>Arrive to meetings on time.</a:t>
            </a:r>
            <a:br>
              <a:rPr lang="en-US" dirty="0">
                <a:cs typeface="Calibri"/>
              </a:rPr>
            </a:br>
            <a:r>
              <a:rPr lang="en-US" dirty="0">
                <a:cs typeface="Calibri"/>
              </a:rPr>
              <a:t>Stay until meeting ends.</a:t>
            </a:r>
          </a:p>
        </p:txBody>
      </p:sp>
      <p:pic>
        <p:nvPicPr>
          <p:cNvPr id="9" name="Content Placeholder 8" descr="Close up of The &lt;strong&gt;Thinker&lt;/strong&gt; | This is a closer look at Rodin's T… | Flick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0094" y="3225456"/>
            <a:ext cx="2090208" cy="1567656"/>
          </a:xfrm>
        </p:spPr>
      </p:pic>
      <p:sp>
        <p:nvSpPr>
          <p:cNvPr id="5" name="Slide Number Placeholder 4"/>
          <p:cNvSpPr>
            <a:spLocks noGrp="1"/>
          </p:cNvSpPr>
          <p:nvPr>
            <p:ph type="sldNum" sz="quarter" idx="12"/>
          </p:nvPr>
        </p:nvSpPr>
        <p:spPr/>
        <p:txBody>
          <a:bodyPr/>
          <a:lstStyle/>
          <a:p>
            <a:fld id="{B044824F-EBE0-443F-8A8F-F64816AF04DC}" type="slidenum">
              <a:rPr lang="en-US" smtClean="0"/>
              <a:t>17</a:t>
            </a:fld>
            <a:endParaRPr lang="en-US" dirty="0"/>
          </a:p>
        </p:txBody>
      </p:sp>
      <p:pic>
        <p:nvPicPr>
          <p:cNvPr id="10" name="Picture 9" descr="&lt;strong&gt;Clock&lt;/strong&gt; PNG imag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200" y="1258473"/>
            <a:ext cx="1793654" cy="1812228"/>
          </a:xfrm>
          <a:prstGeom prst="rect">
            <a:avLst/>
          </a:prstGeom>
        </p:spPr>
      </p:pic>
      <p:sp>
        <p:nvSpPr>
          <p:cNvPr id="11" name="TextBox 10"/>
          <p:cNvSpPr txBox="1"/>
          <p:nvPr/>
        </p:nvSpPr>
        <p:spPr>
          <a:xfrm>
            <a:off x="2895600" y="3260321"/>
            <a:ext cx="4036298" cy="1040285"/>
          </a:xfrm>
          <a:prstGeom prst="rect">
            <a:avLst/>
          </a:prstGeom>
          <a:noFill/>
        </p:spPr>
        <p:txBody>
          <a:bodyPr wrap="none" rtlCol="0">
            <a:spAutoFit/>
          </a:bodyPr>
          <a:lstStyle/>
          <a:p>
            <a:pPr>
              <a:spcBef>
                <a:spcPct val="20000"/>
              </a:spcBef>
            </a:pPr>
            <a:r>
              <a:rPr lang="en-US" sz="2800" dirty="0">
                <a:cs typeface="Calibri"/>
              </a:rPr>
              <a:t>Be present in all meetings.</a:t>
            </a:r>
          </a:p>
          <a:p>
            <a:pPr>
              <a:spcBef>
                <a:spcPct val="20000"/>
              </a:spcBef>
            </a:pPr>
            <a:r>
              <a:rPr lang="en-US" sz="2800" dirty="0">
                <a:cs typeface="Calibri"/>
              </a:rPr>
              <a:t>Listen, Engage, Participate.</a:t>
            </a:r>
          </a:p>
        </p:txBody>
      </p:sp>
      <p:pic>
        <p:nvPicPr>
          <p:cNvPr id="12" name="Picture 11" descr="WOMEN TAKING A STAND: Answering the call!"/>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30883" y="4650980"/>
            <a:ext cx="1644634" cy="1833219"/>
          </a:xfrm>
          <a:prstGeom prst="rect">
            <a:avLst/>
          </a:prstGeom>
        </p:spPr>
      </p:pic>
      <p:sp>
        <p:nvSpPr>
          <p:cNvPr id="13" name="TextBox 12"/>
          <p:cNvSpPr txBox="1"/>
          <p:nvPr/>
        </p:nvSpPr>
        <p:spPr>
          <a:xfrm>
            <a:off x="533400" y="5150794"/>
            <a:ext cx="4724400" cy="1384995"/>
          </a:xfrm>
          <a:prstGeom prst="rect">
            <a:avLst/>
          </a:prstGeom>
          <a:noFill/>
        </p:spPr>
        <p:txBody>
          <a:bodyPr wrap="square" rtlCol="0">
            <a:spAutoFit/>
          </a:bodyPr>
          <a:lstStyle/>
          <a:p>
            <a:pPr algn="r"/>
            <a:r>
              <a:rPr lang="en-US" sz="2800" dirty="0">
                <a:cs typeface="Calibri"/>
              </a:rPr>
              <a:t>Focus on the Project. </a:t>
            </a:r>
          </a:p>
          <a:p>
            <a:pPr algn="r"/>
            <a:r>
              <a:rPr lang="en-US" sz="2800" dirty="0">
                <a:cs typeface="Calibri"/>
              </a:rPr>
              <a:t>Minimize Distractions </a:t>
            </a:r>
          </a:p>
          <a:p>
            <a:pPr algn="r"/>
            <a:r>
              <a:rPr lang="en-US" sz="2800" dirty="0">
                <a:cs typeface="Calibri"/>
              </a:rPr>
              <a:t>(phone, other tasks)</a:t>
            </a:r>
            <a:endParaRPr lang="en-US" dirty="0"/>
          </a:p>
        </p:txBody>
      </p:sp>
      <p:sp>
        <p:nvSpPr>
          <p:cNvPr id="15" name="Oval 14"/>
          <p:cNvSpPr/>
          <p:nvPr/>
        </p:nvSpPr>
        <p:spPr>
          <a:xfrm>
            <a:off x="5325213" y="4386489"/>
            <a:ext cx="2455973" cy="236220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a:stCxn id="15" idx="1"/>
            <a:endCxn id="15" idx="5"/>
          </p:cNvCxnSpPr>
          <p:nvPr/>
        </p:nvCxnSpPr>
        <p:spPr>
          <a:xfrm>
            <a:off x="5684882" y="4732425"/>
            <a:ext cx="1736635" cy="1670328"/>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58874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 Expectations</a:t>
            </a:r>
          </a:p>
        </p:txBody>
      </p:sp>
      <p:sp>
        <p:nvSpPr>
          <p:cNvPr id="3" name="Content Placeholder 2"/>
          <p:cNvSpPr>
            <a:spLocks noGrp="1"/>
          </p:cNvSpPr>
          <p:nvPr>
            <p:ph idx="1"/>
          </p:nvPr>
        </p:nvSpPr>
        <p:spPr>
          <a:xfrm>
            <a:off x="457200" y="1417638"/>
            <a:ext cx="8229600" cy="4938712"/>
          </a:xfrm>
        </p:spPr>
        <p:txBody>
          <a:bodyPr vert="horz" lIns="91440" tIns="45720" rIns="91440" bIns="45720" rtlCol="0" anchor="t">
            <a:normAutofit fontScale="92500" lnSpcReduction="10000"/>
          </a:bodyPr>
          <a:lstStyle/>
          <a:p>
            <a:r>
              <a:rPr lang="en-US" dirty="0">
                <a:cs typeface="Calibri"/>
              </a:rPr>
              <a:t>Your new position involves:</a:t>
            </a:r>
          </a:p>
          <a:p>
            <a:pPr lvl="1">
              <a:buFont typeface="Arial" panose="05000000000000000000" pitchFamily="2" charset="2"/>
              <a:buChar char="•"/>
            </a:pPr>
            <a:r>
              <a:rPr lang="en-US" dirty="0">
                <a:cs typeface="Calibri"/>
              </a:rPr>
              <a:t>4 Hours per week of on-site work</a:t>
            </a:r>
          </a:p>
          <a:p>
            <a:pPr lvl="1">
              <a:buFont typeface="Arial" panose="05000000000000000000" pitchFamily="2" charset="2"/>
              <a:buChar char="•"/>
            </a:pPr>
            <a:r>
              <a:rPr lang="en-US" b="1" dirty="0">
                <a:cs typeface="Calibri"/>
              </a:rPr>
              <a:t>5 Hours per week </a:t>
            </a:r>
            <a:r>
              <a:rPr lang="en-US" dirty="0">
                <a:cs typeface="Calibri"/>
              </a:rPr>
              <a:t>of</a:t>
            </a:r>
            <a:r>
              <a:rPr lang="en-US" b="1" dirty="0">
                <a:cs typeface="Calibri"/>
              </a:rPr>
              <a:t> </a:t>
            </a:r>
            <a:r>
              <a:rPr lang="en-US" dirty="0">
                <a:cs typeface="Calibri"/>
              </a:rPr>
              <a:t>off-site work</a:t>
            </a:r>
          </a:p>
          <a:p>
            <a:pPr lvl="2">
              <a:buFont typeface="Arial" panose="05000000000000000000" pitchFamily="2" charset="2"/>
              <a:buChar char="•"/>
            </a:pPr>
            <a:r>
              <a:rPr lang="en-US" dirty="0">
                <a:cs typeface="Calibri"/>
              </a:rPr>
              <a:t>Individual technical work &amp; team meetings</a:t>
            </a:r>
          </a:p>
          <a:p>
            <a:pPr lvl="1">
              <a:buFont typeface="Arial" panose="05000000000000000000" pitchFamily="2" charset="2"/>
              <a:buChar char="•"/>
            </a:pPr>
            <a:r>
              <a:rPr lang="en-US" dirty="0">
                <a:cs typeface="Calibri"/>
              </a:rPr>
              <a:t>Consistent level of work throughout the semester</a:t>
            </a:r>
          </a:p>
          <a:p>
            <a:r>
              <a:rPr lang="en-US" dirty="0">
                <a:cs typeface="Calibri"/>
              </a:rPr>
              <a:t>Document all progress and results</a:t>
            </a:r>
          </a:p>
          <a:p>
            <a:r>
              <a:rPr lang="en-US" dirty="0">
                <a:cs typeface="Calibri"/>
              </a:rPr>
              <a:t>Read communication from Design Lab staff and teammates</a:t>
            </a:r>
          </a:p>
          <a:p>
            <a:pPr lvl="1">
              <a:buChar char="•"/>
            </a:pPr>
            <a:r>
              <a:rPr lang="en-US" dirty="0">
                <a:cs typeface="Calibri"/>
              </a:rPr>
              <a:t>Emails</a:t>
            </a:r>
          </a:p>
          <a:p>
            <a:pPr lvl="1">
              <a:buChar char="•"/>
            </a:pPr>
            <a:r>
              <a:rPr lang="en-US" dirty="0">
                <a:cs typeface="Calibri"/>
              </a:rPr>
              <a:t>Webex chat</a:t>
            </a:r>
          </a:p>
          <a:p>
            <a:pPr lvl="1">
              <a:buChar char="•"/>
            </a:pPr>
            <a:r>
              <a:rPr lang="en-US" dirty="0">
                <a:cs typeface="Calibri"/>
              </a:rPr>
              <a:t>EDN posts</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18</a:t>
            </a:fld>
            <a:endParaRPr lang="en-US" dirty="0"/>
          </a:p>
        </p:txBody>
      </p:sp>
      <p:sp>
        <p:nvSpPr>
          <p:cNvPr id="4" name="Wave 3"/>
          <p:cNvSpPr/>
          <p:nvPr/>
        </p:nvSpPr>
        <p:spPr>
          <a:xfrm>
            <a:off x="3886200" y="4724400"/>
            <a:ext cx="4343400" cy="1828800"/>
          </a:xfrm>
          <a:prstGeom prst="wave">
            <a:avLst>
              <a:gd name="adj1" fmla="val 12500"/>
              <a:gd name="adj2" fmla="val 159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Please respond in a timely manner!</a:t>
            </a:r>
          </a:p>
        </p:txBody>
      </p:sp>
    </p:spTree>
    <p:extLst>
      <p:ext uri="{BB962C8B-B14F-4D97-AF65-F5344CB8AC3E}">
        <p14:creationId xmlns:p14="http://schemas.microsoft.com/office/powerpoint/2010/main" val="3967559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D4145-72A2-4A0D-B475-DD94CDE3E580}"/>
              </a:ext>
            </a:extLst>
          </p:cNvPr>
          <p:cNvSpPr>
            <a:spLocks noGrp="1"/>
          </p:cNvSpPr>
          <p:nvPr>
            <p:ph type="title"/>
          </p:nvPr>
        </p:nvSpPr>
        <p:spPr>
          <a:xfrm>
            <a:off x="147216" y="12970"/>
            <a:ext cx="8903068" cy="1143000"/>
          </a:xfrm>
        </p:spPr>
        <p:txBody>
          <a:bodyPr>
            <a:normAutofit fontScale="90000"/>
          </a:bodyPr>
          <a:lstStyle/>
          <a:p>
            <a:r>
              <a:rPr lang="en-US" dirty="0">
                <a:cs typeface="Calibri"/>
              </a:rPr>
              <a:t>Capstone is More TEAM work</a:t>
            </a:r>
            <a:br>
              <a:rPr lang="en-US" dirty="0">
                <a:cs typeface="Calibri"/>
              </a:rPr>
            </a:br>
            <a:r>
              <a:rPr lang="en-US" dirty="0">
                <a:cs typeface="Calibri"/>
              </a:rPr>
              <a:t>than GROUP work</a:t>
            </a:r>
            <a:endParaRPr lang="en-US" dirty="0"/>
          </a:p>
        </p:txBody>
      </p:sp>
      <p:sp>
        <p:nvSpPr>
          <p:cNvPr id="7" name="TextBox 6">
            <a:extLst>
              <a:ext uri="{FF2B5EF4-FFF2-40B4-BE49-F238E27FC236}">
                <a16:creationId xmlns:a16="http://schemas.microsoft.com/office/drawing/2014/main" id="{3677D6C0-552D-47F3-A24F-91AFCE02E23F}"/>
              </a:ext>
            </a:extLst>
          </p:cNvPr>
          <p:cNvSpPr txBox="1"/>
          <p:nvPr/>
        </p:nvSpPr>
        <p:spPr>
          <a:xfrm>
            <a:off x="2432077" y="4917271"/>
            <a:ext cx="501971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endParaRPr lang="en-US" dirty="0">
              <a:cs typeface="Arial"/>
            </a:endParaRPr>
          </a:p>
          <a:p>
            <a:endParaRPr lang="en-US" dirty="0">
              <a:cs typeface="Calibri"/>
            </a:endParaRPr>
          </a:p>
        </p:txBody>
      </p:sp>
      <p:sp>
        <p:nvSpPr>
          <p:cNvPr id="9" name="Content Placeholder 8">
            <a:extLst>
              <a:ext uri="{FF2B5EF4-FFF2-40B4-BE49-F238E27FC236}">
                <a16:creationId xmlns:a16="http://schemas.microsoft.com/office/drawing/2014/main" id="{214AF224-1A58-455A-B992-6E46BD73ADD2}"/>
              </a:ext>
            </a:extLst>
          </p:cNvPr>
          <p:cNvSpPr>
            <a:spLocks noGrp="1"/>
          </p:cNvSpPr>
          <p:nvPr>
            <p:ph idx="1"/>
          </p:nvPr>
        </p:nvSpPr>
        <p:spPr>
          <a:xfrm>
            <a:off x="-30480" y="1439131"/>
            <a:ext cx="9080764" cy="2142269"/>
          </a:xfrm>
        </p:spPr>
        <p:txBody>
          <a:bodyPr vert="horz" lIns="91440" tIns="45720" rIns="91440" bIns="45720" numCol="2" rtlCol="0" anchor="t">
            <a:normAutofit fontScale="85000" lnSpcReduction="20000"/>
          </a:bodyPr>
          <a:lstStyle/>
          <a:p>
            <a:pPr marL="0" indent="0" algn="ctr">
              <a:spcBef>
                <a:spcPts val="0"/>
              </a:spcBef>
              <a:buNone/>
            </a:pPr>
            <a:r>
              <a:rPr lang="en-US" u="sng" dirty="0">
                <a:ea typeface="+mn-lt"/>
                <a:cs typeface="+mn-lt"/>
              </a:rPr>
              <a:t>Group Work </a:t>
            </a:r>
          </a:p>
          <a:p>
            <a:pPr marL="0" indent="0" algn="ctr">
              <a:spcBef>
                <a:spcPts val="0"/>
              </a:spcBef>
              <a:buNone/>
            </a:pPr>
            <a:endParaRPr lang="en-US" dirty="0">
              <a:ea typeface="+mn-lt"/>
              <a:cs typeface="+mn-lt"/>
            </a:endParaRPr>
          </a:p>
          <a:p>
            <a:pPr lvl="1">
              <a:spcBef>
                <a:spcPts val="0"/>
              </a:spcBef>
              <a:buFont typeface="Arial" panose="020B0604020202020204" pitchFamily="34" charset="0"/>
              <a:buChar char="•"/>
            </a:pPr>
            <a:r>
              <a:rPr lang="en-US" sz="3200" dirty="0">
                <a:ea typeface="+mn-lt"/>
                <a:cs typeface="+mn-lt"/>
              </a:rPr>
              <a:t>Divide and conquer </a:t>
            </a:r>
          </a:p>
          <a:p>
            <a:pPr lvl="1">
              <a:spcBef>
                <a:spcPts val="0"/>
              </a:spcBef>
              <a:buFont typeface="Arial" panose="020B0604020202020204" pitchFamily="34" charset="0"/>
              <a:buChar char="•"/>
            </a:pPr>
            <a:r>
              <a:rPr lang="en-US" sz="3200" dirty="0">
                <a:ea typeface="+mn-lt"/>
                <a:cs typeface="+mn-lt"/>
              </a:rPr>
              <a:t>Low interaction with team</a:t>
            </a:r>
          </a:p>
          <a:p>
            <a:pPr lvl="1">
              <a:spcBef>
                <a:spcPts val="0"/>
              </a:spcBef>
              <a:buFont typeface="Arial" panose="020B0604020202020204" pitchFamily="34" charset="0"/>
              <a:buChar char="•"/>
            </a:pPr>
            <a:r>
              <a:rPr lang="en-US" sz="3200" dirty="0">
                <a:ea typeface="+mn-lt"/>
                <a:cs typeface="+mn-lt"/>
              </a:rPr>
              <a:t>Supervisor managed</a:t>
            </a:r>
          </a:p>
          <a:p>
            <a:pPr lvl="1">
              <a:spcBef>
                <a:spcPts val="0"/>
              </a:spcBef>
              <a:buFont typeface="Arial" panose="020B0604020202020204" pitchFamily="34" charset="0"/>
              <a:buChar char="•"/>
            </a:pPr>
            <a:endParaRPr lang="en-US" sz="3200" dirty="0">
              <a:ea typeface="+mn-lt"/>
              <a:cs typeface="+mn-lt"/>
            </a:endParaRPr>
          </a:p>
          <a:p>
            <a:pPr marL="0" indent="0" algn="ctr">
              <a:spcBef>
                <a:spcPts val="0"/>
              </a:spcBef>
              <a:buNone/>
            </a:pPr>
            <a:r>
              <a:rPr lang="en-US" u="sng" dirty="0">
                <a:ea typeface="+mn-lt"/>
                <a:cs typeface="+mn-lt"/>
              </a:rPr>
              <a:t>Team Work</a:t>
            </a:r>
          </a:p>
          <a:p>
            <a:pPr marL="0" indent="0" algn="ctr">
              <a:spcBef>
                <a:spcPts val="0"/>
              </a:spcBef>
              <a:buNone/>
            </a:pPr>
            <a:endParaRPr lang="en-US" dirty="0">
              <a:ea typeface="+mn-lt"/>
              <a:cs typeface="+mn-lt"/>
            </a:endParaRPr>
          </a:p>
          <a:p>
            <a:pPr lvl="1">
              <a:spcBef>
                <a:spcPts val="0"/>
              </a:spcBef>
              <a:buFont typeface="Arial" panose="020B0604020202020204" pitchFamily="34" charset="0"/>
              <a:buChar char="•"/>
            </a:pPr>
            <a:r>
              <a:rPr lang="en-US" sz="3200" dirty="0">
                <a:ea typeface="+mn-lt"/>
                <a:cs typeface="+mn-lt"/>
              </a:rPr>
              <a:t>Collaborative effort </a:t>
            </a:r>
          </a:p>
          <a:p>
            <a:pPr lvl="1">
              <a:spcBef>
                <a:spcPts val="0"/>
              </a:spcBef>
              <a:buFont typeface="Arial" panose="020B0604020202020204" pitchFamily="34" charset="0"/>
              <a:buChar char="•"/>
            </a:pPr>
            <a:r>
              <a:rPr lang="en-US" sz="3200" dirty="0">
                <a:ea typeface="+mn-lt"/>
                <a:cs typeface="+mn-lt"/>
              </a:rPr>
              <a:t>Interactive -peer review</a:t>
            </a:r>
          </a:p>
          <a:p>
            <a:pPr lvl="1">
              <a:spcBef>
                <a:spcPts val="0"/>
              </a:spcBef>
              <a:buFont typeface="Arial" panose="020B0604020202020204" pitchFamily="34" charset="0"/>
              <a:buChar char="•"/>
            </a:pPr>
            <a:r>
              <a:rPr lang="en-US" sz="3200" dirty="0">
                <a:ea typeface="+mn-lt"/>
                <a:cs typeface="+mn-lt"/>
              </a:rPr>
              <a:t>Team member managed</a:t>
            </a:r>
          </a:p>
          <a:p>
            <a:pPr>
              <a:spcBef>
                <a:spcPts val="0"/>
              </a:spcBef>
            </a:pPr>
            <a:endParaRPr lang="en-US" dirty="0">
              <a:ea typeface="+mn-lt"/>
              <a:cs typeface="+mn-lt"/>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19</a:t>
            </a:fld>
            <a:endParaRPr lang="en-US" dirty="0"/>
          </a:p>
        </p:txBody>
      </p:sp>
      <p:pic>
        <p:nvPicPr>
          <p:cNvPr id="6" name="Picture 5" descr="A diagram of a football game&#10;&#10;Description automatically generated">
            <a:extLst>
              <a:ext uri="{FF2B5EF4-FFF2-40B4-BE49-F238E27FC236}">
                <a16:creationId xmlns:a16="http://schemas.microsoft.com/office/drawing/2014/main" id="{E845A8E6-571B-6963-0C3D-0315C5BF00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877" y="3310241"/>
            <a:ext cx="7258050" cy="3448050"/>
          </a:xfrm>
          <a:prstGeom prst="rect">
            <a:avLst/>
          </a:prstGeom>
        </p:spPr>
      </p:pic>
    </p:spTree>
    <p:extLst>
      <p:ext uri="{BB962C8B-B14F-4D97-AF65-F5344CB8AC3E}">
        <p14:creationId xmlns:p14="http://schemas.microsoft.com/office/powerpoint/2010/main" val="28673604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274638"/>
            <a:ext cx="8229600" cy="792162"/>
          </a:xfrm>
        </p:spPr>
        <p:txBody>
          <a:bodyPr/>
          <a:lstStyle/>
          <a:p>
            <a:pPr eaLnBrk="1" hangingPunct="1"/>
            <a:r>
              <a:rPr lang="en-US" sz="3228" dirty="0"/>
              <a:t>Projects, Evaluators, &amp; Mentors - Section 3</a:t>
            </a:r>
          </a:p>
        </p:txBody>
      </p:sp>
      <p:graphicFrame>
        <p:nvGraphicFramePr>
          <p:cNvPr id="6" name="Table 5"/>
          <p:cNvGraphicFramePr>
            <a:graphicFrameLocks noGrp="1"/>
          </p:cNvGraphicFramePr>
          <p:nvPr/>
        </p:nvGraphicFramePr>
        <p:xfrm>
          <a:off x="452910" y="1140616"/>
          <a:ext cx="8180971" cy="3592324"/>
        </p:xfrm>
        <a:graphic>
          <a:graphicData uri="http://schemas.openxmlformats.org/drawingml/2006/table">
            <a:tbl>
              <a:tblPr/>
              <a:tblGrid>
                <a:gridCol w="1909290">
                  <a:extLst>
                    <a:ext uri="{9D8B030D-6E8A-4147-A177-3AD203B41FA5}">
                      <a16:colId xmlns:a16="http://schemas.microsoft.com/office/drawing/2014/main" val="20000"/>
                    </a:ext>
                  </a:extLst>
                </a:gridCol>
                <a:gridCol w="2055724">
                  <a:extLst>
                    <a:ext uri="{9D8B030D-6E8A-4147-A177-3AD203B41FA5}">
                      <a16:colId xmlns:a16="http://schemas.microsoft.com/office/drawing/2014/main" val="20001"/>
                    </a:ext>
                  </a:extLst>
                </a:gridCol>
                <a:gridCol w="1204512">
                  <a:extLst>
                    <a:ext uri="{9D8B030D-6E8A-4147-A177-3AD203B41FA5}">
                      <a16:colId xmlns:a16="http://schemas.microsoft.com/office/drawing/2014/main" val="20002"/>
                    </a:ext>
                  </a:extLst>
                </a:gridCol>
                <a:gridCol w="1055126">
                  <a:extLst>
                    <a:ext uri="{9D8B030D-6E8A-4147-A177-3AD203B41FA5}">
                      <a16:colId xmlns:a16="http://schemas.microsoft.com/office/drawing/2014/main" val="20003"/>
                    </a:ext>
                  </a:extLst>
                </a:gridCol>
                <a:gridCol w="1126365">
                  <a:extLst>
                    <a:ext uri="{9D8B030D-6E8A-4147-A177-3AD203B41FA5}">
                      <a16:colId xmlns:a16="http://schemas.microsoft.com/office/drawing/2014/main" val="20004"/>
                    </a:ext>
                  </a:extLst>
                </a:gridCol>
                <a:gridCol w="829954">
                  <a:extLst>
                    <a:ext uri="{9D8B030D-6E8A-4147-A177-3AD203B41FA5}">
                      <a16:colId xmlns:a16="http://schemas.microsoft.com/office/drawing/2014/main" val="20005"/>
                    </a:ext>
                  </a:extLst>
                </a:gridCol>
              </a:tblGrid>
              <a:tr h="408364">
                <a:tc>
                  <a:txBody>
                    <a:bodyPr/>
                    <a:lstStyle/>
                    <a:p>
                      <a:pPr algn="ctr" fontAlgn="ctr"/>
                      <a:r>
                        <a:rPr lang="en-US" sz="12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408364">
                <a:tc>
                  <a:txBody>
                    <a:bodyPr/>
                    <a:lstStyle/>
                    <a:p>
                      <a:pPr algn="l" fontAlgn="ctr"/>
                      <a:r>
                        <a:rPr lang="en-US" sz="1200" b="0" i="0" u="none" strike="noStrike">
                          <a:solidFill>
                            <a:srgbClr val="000000"/>
                          </a:solidFill>
                          <a:effectLst/>
                          <a:latin typeface="Calibri" panose="020F0502020204030204" pitchFamily="34" charset="0"/>
                        </a:rPr>
                        <a:t>Design Lab</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Design Lab Acoustics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Nima Ahmadi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Aren Paster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08364">
                <a:tc>
                  <a:txBody>
                    <a:bodyPr/>
                    <a:lstStyle/>
                    <a:p>
                      <a:pPr algn="l" fontAlgn="ctr"/>
                      <a:r>
                        <a:rPr lang="en-US" sz="1200" b="0" i="0" u="none" strike="noStrike">
                          <a:solidFill>
                            <a:srgbClr val="000000"/>
                          </a:solidFill>
                          <a:effectLst/>
                          <a:latin typeface="Calibri" panose="020F0502020204030204" pitchFamily="34" charset="0"/>
                        </a:rPr>
                        <a:t>The Boeing Company</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Aircraft Robotic Assembly</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Nima Ahmadi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Kannathal Natarajan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06376">
                <a:tc>
                  <a:txBody>
                    <a:bodyPr/>
                    <a:lstStyle/>
                    <a:p>
                      <a:pPr algn="l" fontAlgn="ctr"/>
                      <a:r>
                        <a:rPr lang="en-US" sz="1200" b="0" i="0" u="none" strike="noStrike">
                          <a:solidFill>
                            <a:srgbClr val="000000"/>
                          </a:solidFill>
                          <a:effectLst/>
                          <a:latin typeface="Calibri" panose="020F0502020204030204" pitchFamily="34" charset="0"/>
                        </a:rPr>
                        <a:t>Living Buildings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Rammed Earth Formwork Design </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Clint Ballinger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Brad DeBoer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408364">
                <a:tc>
                  <a:txBody>
                    <a:bodyPr/>
                    <a:lstStyle/>
                    <a:p>
                      <a:pPr algn="l" fontAlgn="ctr"/>
                      <a:r>
                        <a:rPr lang="en-US" sz="1200" b="0" i="0" u="none" strike="noStrike">
                          <a:solidFill>
                            <a:srgbClr val="000000"/>
                          </a:solidFill>
                          <a:effectLst/>
                          <a:latin typeface="Calibri" panose="020F0502020204030204" pitchFamily="34" charset="0"/>
                        </a:rPr>
                        <a:t>Jefferson Project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Cold-Conditions Sub-Surface Water Quality Sensor Development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Muhsin Celik</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Mark Anderson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0070C0"/>
                          </a:solidFill>
                          <a:effectLst/>
                          <a:latin typeface="Calibri" panose="020F050202020403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0070C0"/>
                          </a:solidFill>
                          <a:effectLst/>
                          <a:latin typeface="Calibri" panose="020F0502020204030204" pitchFamily="34" charset="0"/>
                        </a:rPr>
                        <a:t>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408364">
                <a:tc>
                  <a:txBody>
                    <a:bodyPr/>
                    <a:lstStyle/>
                    <a:p>
                      <a:pPr algn="l" fontAlgn="ctr"/>
                      <a:r>
                        <a:rPr lang="en-US" sz="1200" b="0" i="0" u="none" strike="noStrike">
                          <a:solidFill>
                            <a:srgbClr val="000000"/>
                          </a:solidFill>
                          <a:effectLst/>
                          <a:latin typeface="Calibri" panose="020F0502020204030204" pitchFamily="34" charset="0"/>
                        </a:rPr>
                        <a:t>NYSDEC</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Heat Pump Demonstrator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Muhsin Celik</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Junichi Kanai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0070C0"/>
                          </a:solidFill>
                          <a:effectLst/>
                          <a:latin typeface="Calibri" panose="020F050202020403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0070C0"/>
                          </a:solidFill>
                          <a:effectLst/>
                          <a:latin typeface="Calibri" panose="020F0502020204030204" pitchFamily="34" charset="0"/>
                        </a:rPr>
                        <a:t>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406376">
                <a:tc>
                  <a:txBody>
                    <a:bodyPr/>
                    <a:lstStyle/>
                    <a:p>
                      <a:pPr algn="l" fontAlgn="ctr"/>
                      <a:r>
                        <a:rPr lang="en-US" sz="1200" b="0" i="0" u="none" strike="noStrike">
                          <a:solidFill>
                            <a:srgbClr val="000000"/>
                          </a:solidFill>
                          <a:effectLst/>
                          <a:latin typeface="Calibri" panose="020F0502020204030204" pitchFamily="34" charset="0"/>
                        </a:rPr>
                        <a:t>JBT Corporation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AGV Mast Lifting</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Clint Ballinger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Aren Paster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rgbClr val="FF0000"/>
                          </a:solidFill>
                          <a:effectLst/>
                          <a:latin typeface="Calibri" panose="020F050202020403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406376">
                <a:tc>
                  <a:txBody>
                    <a:bodyPr/>
                    <a:lstStyle/>
                    <a:p>
                      <a:pPr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a:solidFill>
                          <a:srgbClr val="FF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FF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bl>
          </a:graphicData>
        </a:graphic>
      </p:graphicFrame>
      <p:sp>
        <p:nvSpPr>
          <p:cNvPr id="8" name="Slide Number Placeholder 7"/>
          <p:cNvSpPr>
            <a:spLocks noGrp="1"/>
          </p:cNvSpPr>
          <p:nvPr>
            <p:ph type="sldNum" sz="quarter" idx="12"/>
          </p:nvPr>
        </p:nvSpPr>
        <p:spPr/>
        <p:txBody>
          <a:bodyPr/>
          <a:lstStyle/>
          <a:p>
            <a:pPr>
              <a:defRPr/>
            </a:pPr>
            <a:fld id="{BE9A177C-BA89-4C10-A83E-404B5E42A65C}" type="slidenum">
              <a:rPr lang="en-US" smtClean="0"/>
              <a:pPr>
                <a:defRPr/>
              </a:pPr>
              <a:t>2</a:t>
            </a:fld>
            <a:endParaRPr lang="en-US" dirty="0"/>
          </a:p>
        </p:txBody>
      </p:sp>
      <p:grpSp>
        <p:nvGrpSpPr>
          <p:cNvPr id="5" name="Group 4">
            <a:extLst>
              <a:ext uri="{FF2B5EF4-FFF2-40B4-BE49-F238E27FC236}">
                <a16:creationId xmlns:a16="http://schemas.microsoft.com/office/drawing/2014/main" id="{CE7A3CE6-F459-FAD9-9157-FF91F9339FC1}"/>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3463A646-3AA4-FF04-19E9-F6E839BFD8B4}"/>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F600A0D5-4A03-7B58-0A3F-17C307A71430}"/>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16EBB126-9485-F158-7D7C-523FBAD4B0AB}"/>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25ED6452-5081-4551-B99A-62113EEEC7AC}"/>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BDBE6B4B-3DD7-588E-7E54-810302E97AF5}"/>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C3F3D5D2-C56B-4514-8F5D-C7115799183B}"/>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048B2E7C-9D40-F078-4F7A-ACB104D4F973}"/>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4E023121-A570-C9C5-97A8-DD8844B73B37}"/>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168C3CE7-1EBA-1529-808D-7213F937F3C0}"/>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D1115A66-5CCE-C2C4-EF4E-F34804B89179}"/>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A47B4AD4-C9F6-C2A1-2503-F4E0E32C6806}"/>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9FF025F3-54A3-E7FD-B8B8-88D7A47BCB3A}"/>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C860F5ED-32A4-FF22-04BA-C65E65983878}"/>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24CD2D44-C194-EBB4-4837-26A9279BA171}"/>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D0CD0B6B-CEEF-1586-0FEF-695EB3FDB738}"/>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AE1A5EE8-ADFA-3B82-E6A2-C78DB3504473}"/>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15146FA6-D4B2-D13C-F610-AB0B344A4ACF}"/>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60586128-FE3F-5F63-7CC0-1D60F7B0E13F}"/>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40540340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rPr>
              <a:t>Work Expectations</a:t>
            </a:r>
            <a:endParaRPr lang="en-US" dirty="0"/>
          </a:p>
        </p:txBody>
      </p:sp>
      <p:sp>
        <p:nvSpPr>
          <p:cNvPr id="3" name="Content Placeholder 2"/>
          <p:cNvSpPr>
            <a:spLocks noGrp="1"/>
          </p:cNvSpPr>
          <p:nvPr>
            <p:ph idx="1"/>
          </p:nvPr>
        </p:nvSpPr>
        <p:spPr>
          <a:xfrm>
            <a:off x="457200" y="1277580"/>
            <a:ext cx="8229600" cy="5428020"/>
          </a:xfrm>
        </p:spPr>
        <p:txBody>
          <a:bodyPr vert="horz" lIns="91440" tIns="45720" rIns="91440" bIns="45720" rtlCol="0" anchor="t">
            <a:normAutofit lnSpcReduction="10000"/>
          </a:bodyPr>
          <a:lstStyle/>
          <a:p>
            <a:pPr marL="0" indent="0">
              <a:buNone/>
            </a:pPr>
            <a:r>
              <a:rPr lang="en-US" dirty="0"/>
              <a:t>Q: “What expectations will your boss and peers have of you at work?”</a:t>
            </a:r>
          </a:p>
          <a:p>
            <a:pPr marL="0" indent="0">
              <a:buNone/>
            </a:pPr>
            <a:endParaRPr lang="en-US" dirty="0"/>
          </a:p>
          <a:p>
            <a:pPr marL="0" indent="0">
              <a:buNone/>
            </a:pPr>
            <a:r>
              <a:rPr lang="en-US" dirty="0"/>
              <a:t>Let’s start doing this NOW in the </a:t>
            </a:r>
            <a:r>
              <a:rPr lang="en-US" dirty="0">
                <a:cs typeface="Calibri"/>
              </a:rPr>
              <a:t>Design Lab.</a:t>
            </a:r>
            <a:endParaRPr lang="en-US" dirty="0"/>
          </a:p>
          <a:p>
            <a:pPr lvl="1">
              <a:buFont typeface="Arial" panose="020B0604020202020204" pitchFamily="34" charset="0"/>
              <a:buChar char="•"/>
            </a:pPr>
            <a:r>
              <a:rPr lang="en-US" dirty="0"/>
              <a:t>Be Accountable. </a:t>
            </a:r>
          </a:p>
          <a:p>
            <a:pPr lvl="2"/>
            <a:r>
              <a:rPr lang="en-US" dirty="0"/>
              <a:t>To your teammates, to your Chief/Project Engineer, and to the project Client.</a:t>
            </a:r>
            <a:endParaRPr lang="en-US" dirty="0">
              <a:cs typeface="Calibri"/>
            </a:endParaRPr>
          </a:p>
          <a:p>
            <a:pPr lvl="1">
              <a:buFont typeface="Arial" panose="020B0604020202020204" pitchFamily="34" charset="0"/>
              <a:buChar char="•"/>
            </a:pPr>
            <a:r>
              <a:rPr lang="en-US" dirty="0">
                <a:cs typeface="Calibri"/>
              </a:rPr>
              <a:t>Be Professional.</a:t>
            </a:r>
          </a:p>
          <a:p>
            <a:pPr lvl="1">
              <a:buFont typeface="Arial" panose="020B0604020202020204" pitchFamily="34" charset="0"/>
              <a:buChar char="•"/>
            </a:pPr>
            <a:r>
              <a:rPr lang="en-US" dirty="0"/>
              <a:t>Make your work VISIBLE.</a:t>
            </a:r>
            <a:endParaRPr lang="en-US" dirty="0">
              <a:cs typeface="Calibri"/>
            </a:endParaRPr>
          </a:p>
          <a:p>
            <a:pPr lvl="2"/>
            <a:r>
              <a:rPr lang="en-US" dirty="0">
                <a:cs typeface="Calibri"/>
              </a:rPr>
              <a:t>Post/share as you go. Please do not “hide” it from team until its perfect or completely finished.</a:t>
            </a:r>
          </a:p>
          <a:p>
            <a:pPr lvl="2"/>
            <a:r>
              <a:rPr lang="en-US" dirty="0">
                <a:cs typeface="Calibri"/>
              </a:rPr>
              <a:t>Use Electronic Design Notebook (EDN)</a:t>
            </a:r>
          </a:p>
        </p:txBody>
      </p:sp>
      <p:sp>
        <p:nvSpPr>
          <p:cNvPr id="5" name="Slide Number Placeholder 4"/>
          <p:cNvSpPr>
            <a:spLocks noGrp="1"/>
          </p:cNvSpPr>
          <p:nvPr>
            <p:ph type="sldNum" sz="quarter" idx="12"/>
          </p:nvPr>
        </p:nvSpPr>
        <p:spPr/>
        <p:txBody>
          <a:bodyPr/>
          <a:lstStyle/>
          <a:p>
            <a:fld id="{B044824F-EBE0-443F-8A8F-F64816AF04DC}" type="slidenum">
              <a:rPr lang="en-US" smtClean="0"/>
              <a:t>20</a:t>
            </a:fld>
            <a:endParaRPr lang="en-US" dirty="0"/>
          </a:p>
        </p:txBody>
      </p:sp>
    </p:spTree>
    <p:extLst>
      <p:ext uri="{BB962C8B-B14F-4D97-AF65-F5344CB8AC3E}">
        <p14:creationId xmlns:p14="http://schemas.microsoft.com/office/powerpoint/2010/main" val="154025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Design Lab Communications &amp; Documentation Policies (1/2)</a:t>
            </a:r>
          </a:p>
        </p:txBody>
      </p:sp>
      <p:sp>
        <p:nvSpPr>
          <p:cNvPr id="3" name="Content Placeholder 2"/>
          <p:cNvSpPr>
            <a:spLocks noGrp="1"/>
          </p:cNvSpPr>
          <p:nvPr>
            <p:ph idx="1"/>
          </p:nvPr>
        </p:nvSpPr>
        <p:spPr>
          <a:xfrm>
            <a:off x="457200" y="1600201"/>
            <a:ext cx="8229600" cy="4426228"/>
          </a:xfrm>
        </p:spPr>
        <p:txBody>
          <a:bodyPr vert="horz" lIns="91440" tIns="45720" rIns="91440" bIns="45720" rtlCol="0" anchor="t">
            <a:normAutofit fontScale="70000" lnSpcReduction="20000"/>
          </a:bodyPr>
          <a:lstStyle/>
          <a:p>
            <a:r>
              <a:rPr lang="en-US" dirty="0">
                <a:cs typeface="Calibri"/>
              </a:rPr>
              <a:t>Written capstone communications are permitted using </a:t>
            </a:r>
            <a:r>
              <a:rPr lang="en-US" dirty="0">
                <a:solidFill>
                  <a:srgbClr val="FF0000"/>
                </a:solidFill>
                <a:cs typeface="Calibri"/>
              </a:rPr>
              <a:t>ONLY</a:t>
            </a:r>
            <a:r>
              <a:rPr lang="en-US" dirty="0">
                <a:cs typeface="Calibri"/>
              </a:rPr>
              <a:t> Design Lab tools:</a:t>
            </a:r>
          </a:p>
          <a:p>
            <a:pPr lvl="1"/>
            <a:r>
              <a:rPr lang="en-US" dirty="0">
                <a:cs typeface="Calibri"/>
              </a:rPr>
              <a:t>The Engineering Design Notebook (EDN)</a:t>
            </a:r>
          </a:p>
          <a:p>
            <a:pPr lvl="2"/>
            <a:r>
              <a:rPr lang="en-US" dirty="0">
                <a:cs typeface="Calibri"/>
              </a:rPr>
              <a:t>Native EDN posts</a:t>
            </a:r>
          </a:p>
          <a:p>
            <a:pPr lvl="2"/>
            <a:r>
              <a:rPr lang="en-US" dirty="0">
                <a:cs typeface="Calibri"/>
              </a:rPr>
              <a:t>MS Office files, CAD, etc.</a:t>
            </a:r>
          </a:p>
          <a:p>
            <a:pPr lvl="2"/>
            <a:r>
              <a:rPr lang="en-US" dirty="0">
                <a:cs typeface="Calibri"/>
              </a:rPr>
              <a:t>Repository via Subversion</a:t>
            </a:r>
          </a:p>
          <a:p>
            <a:pPr lvl="1"/>
            <a:r>
              <a:rPr lang="en-US" dirty="0">
                <a:cs typeface="Calibri"/>
              </a:rPr>
              <a:t>Webex</a:t>
            </a:r>
          </a:p>
          <a:p>
            <a:pPr lvl="1"/>
            <a:r>
              <a:rPr lang="en-US" dirty="0">
                <a:cs typeface="Calibri"/>
              </a:rPr>
              <a:t>RPI OneDrive – only for </a:t>
            </a:r>
            <a:r>
              <a:rPr lang="en-US" dirty="0">
                <a:solidFill>
                  <a:srgbClr val="00B050"/>
                </a:solidFill>
                <a:cs typeface="Calibri"/>
              </a:rPr>
              <a:t>development of group </a:t>
            </a:r>
            <a:r>
              <a:rPr lang="en-US" dirty="0">
                <a:cs typeface="Calibri"/>
              </a:rPr>
              <a:t>deliverables</a:t>
            </a:r>
          </a:p>
          <a:p>
            <a:r>
              <a:rPr lang="en-US" dirty="0">
                <a:cs typeface="Calibri"/>
              </a:rPr>
              <a:t>Use of any other cloud-based service, such as Google Drive/Docs/Sheets/Slides, GroupMe, Discord, Slack, Draw.io, etc. is </a:t>
            </a:r>
            <a:r>
              <a:rPr lang="en-US" dirty="0">
                <a:solidFill>
                  <a:srgbClr val="FF0000"/>
                </a:solidFill>
                <a:cs typeface="Calibri"/>
              </a:rPr>
              <a:t>FORBIDDEN</a:t>
            </a:r>
          </a:p>
          <a:p>
            <a:r>
              <a:rPr lang="en-US" dirty="0">
                <a:cs typeface="Calibri"/>
              </a:rPr>
              <a:t>Although supported by campus, RPI Box is also </a:t>
            </a:r>
            <a:r>
              <a:rPr lang="en-US" dirty="0">
                <a:solidFill>
                  <a:srgbClr val="FF0000"/>
                </a:solidFill>
                <a:cs typeface="Calibri"/>
              </a:rPr>
              <a:t>FORBIDDEN</a:t>
            </a:r>
          </a:p>
          <a:p>
            <a:r>
              <a:rPr lang="en-US" dirty="0">
                <a:cs typeface="Calibri"/>
              </a:rPr>
              <a:t>Scheduling services such as </a:t>
            </a:r>
            <a:r>
              <a:rPr lang="en-US" dirty="0" err="1">
                <a:cs typeface="Calibri"/>
              </a:rPr>
              <a:t>WhenIsGood</a:t>
            </a:r>
            <a:r>
              <a:rPr lang="en-US" dirty="0">
                <a:cs typeface="Calibri"/>
              </a:rPr>
              <a:t> &amp; When2Meet are acceptable for setting up meetings but must not contain any technical information</a:t>
            </a:r>
          </a:p>
        </p:txBody>
      </p:sp>
      <p:sp>
        <p:nvSpPr>
          <p:cNvPr id="5" name="Slide Number Placeholder 4"/>
          <p:cNvSpPr>
            <a:spLocks noGrp="1"/>
          </p:cNvSpPr>
          <p:nvPr>
            <p:ph type="sldNum" sz="quarter" idx="12"/>
          </p:nvPr>
        </p:nvSpPr>
        <p:spPr/>
        <p:txBody>
          <a:bodyPr/>
          <a:lstStyle/>
          <a:p>
            <a:fld id="{B044824F-EBE0-443F-8A8F-F64816AF04DC}" type="slidenum">
              <a:rPr lang="en-US" smtClean="0"/>
              <a:t>21</a:t>
            </a:fld>
            <a:endParaRPr lang="en-US" dirty="0"/>
          </a:p>
        </p:txBody>
      </p:sp>
      <p:sp>
        <p:nvSpPr>
          <p:cNvPr id="7" name="TextBox 6">
            <a:extLst>
              <a:ext uri="{FF2B5EF4-FFF2-40B4-BE49-F238E27FC236}">
                <a16:creationId xmlns:a16="http://schemas.microsoft.com/office/drawing/2014/main" id="{FF778401-DA87-4032-8F0F-D2C1344B3175}"/>
              </a:ext>
            </a:extLst>
          </p:cNvPr>
          <p:cNvSpPr txBox="1"/>
          <p:nvPr/>
        </p:nvSpPr>
        <p:spPr>
          <a:xfrm>
            <a:off x="0" y="6026428"/>
            <a:ext cx="9144000" cy="830997"/>
          </a:xfrm>
          <a:prstGeom prst="rect">
            <a:avLst/>
          </a:prstGeom>
          <a:noFill/>
        </p:spPr>
        <p:txBody>
          <a:bodyPr wrap="square" rtlCol="0">
            <a:spAutoFit/>
          </a:bodyPr>
          <a:lstStyle/>
          <a:p>
            <a:pPr algn="ctr"/>
            <a:r>
              <a:rPr lang="en-US" sz="2400" b="1" dirty="0"/>
              <a:t>This Helps Protect Against Unauthorized Access And </a:t>
            </a:r>
          </a:p>
          <a:p>
            <a:pPr algn="ctr"/>
            <a:r>
              <a:rPr lang="en-US" sz="2400" b="1" dirty="0"/>
              <a:t>Provides Equal Access To All Team Members </a:t>
            </a:r>
          </a:p>
        </p:txBody>
      </p:sp>
    </p:spTree>
    <p:extLst>
      <p:ext uri="{BB962C8B-B14F-4D97-AF65-F5344CB8AC3E}">
        <p14:creationId xmlns:p14="http://schemas.microsoft.com/office/powerpoint/2010/main" val="23825097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5FBDB-8A19-0059-60D9-F8228ACD4303}"/>
              </a:ext>
            </a:extLst>
          </p:cNvPr>
          <p:cNvSpPr>
            <a:spLocks noGrp="1"/>
          </p:cNvSpPr>
          <p:nvPr>
            <p:ph type="title"/>
          </p:nvPr>
        </p:nvSpPr>
        <p:spPr/>
        <p:txBody>
          <a:bodyPr>
            <a:normAutofit fontScale="90000"/>
          </a:bodyPr>
          <a:lstStyle/>
          <a:p>
            <a:r>
              <a:rPr lang="en-US" dirty="0"/>
              <a:t>Design Lab Communications &amp; Documentation Policies (2/2)</a:t>
            </a:r>
          </a:p>
        </p:txBody>
      </p:sp>
      <p:sp>
        <p:nvSpPr>
          <p:cNvPr id="3" name="Content Placeholder 2">
            <a:extLst>
              <a:ext uri="{FF2B5EF4-FFF2-40B4-BE49-F238E27FC236}">
                <a16:creationId xmlns:a16="http://schemas.microsoft.com/office/drawing/2014/main" id="{81BBE577-CE25-0709-16B9-8C795511DA32}"/>
              </a:ext>
            </a:extLst>
          </p:cNvPr>
          <p:cNvSpPr>
            <a:spLocks noGrp="1"/>
          </p:cNvSpPr>
          <p:nvPr>
            <p:ph idx="1"/>
          </p:nvPr>
        </p:nvSpPr>
        <p:spPr>
          <a:xfrm>
            <a:off x="457200" y="1547018"/>
            <a:ext cx="8229600" cy="4525963"/>
          </a:xfrm>
        </p:spPr>
        <p:txBody>
          <a:bodyPr>
            <a:normAutofit lnSpcReduction="10000"/>
          </a:bodyPr>
          <a:lstStyle/>
          <a:p>
            <a:r>
              <a:rPr lang="en-US" sz="2600" dirty="0">
                <a:solidFill>
                  <a:srgbClr val="000000"/>
                </a:solidFill>
                <a:latin typeface="Aptos" panose="020B0004020202020204" pitchFamily="34" charset="0"/>
                <a:ea typeface="Yu Gothic" panose="020B0400000000000000" pitchFamily="34" charset="-128"/>
                <a:cs typeface="Aptos" panose="020B0004020202020204" pitchFamily="34" charset="0"/>
              </a:rPr>
              <a:t>Generative AI</a:t>
            </a:r>
          </a:p>
          <a:p>
            <a:pPr marL="857250" lvl="1" indent="-457200" eaLnBrk="0" fontAlgn="base" hangingPunct="0">
              <a:spcBef>
                <a:spcPct val="0"/>
              </a:spcBef>
              <a:spcAft>
                <a:spcPct val="0"/>
              </a:spcAft>
              <a:buFont typeface="+mj-lt"/>
              <a:buAutoNum type="arabicPeriod"/>
            </a:pPr>
            <a:r>
              <a:rPr kumimoji="0" lang="en-US" altLang="en-US" sz="2200" b="0" i="0" u="none" strike="noStrike" cap="none" normalizeH="0" baseline="0" dirty="0">
                <a:ln>
                  <a:noFill/>
                </a:ln>
                <a:solidFill>
                  <a:schemeClr val="tx1"/>
                </a:solidFill>
                <a:effectLst/>
              </a:rPr>
              <a:t>Properly acknowledge and cite the use of generative AI tools.</a:t>
            </a:r>
          </a:p>
          <a:p>
            <a:pPr marL="857250" lvl="1" indent="-457200" eaLnBrk="0" fontAlgn="base" hangingPunct="0">
              <a:spcBef>
                <a:spcPct val="0"/>
              </a:spcBef>
              <a:spcAft>
                <a:spcPct val="0"/>
              </a:spcAft>
              <a:buFont typeface="+mj-lt"/>
              <a:buAutoNum type="arabicPeriod" startAt="2"/>
            </a:pPr>
            <a:r>
              <a:rPr kumimoji="0" lang="en-US" altLang="en-US" sz="2200" b="0" i="0" u="none" strike="noStrike" cap="none" normalizeH="0" baseline="0" dirty="0">
                <a:ln>
                  <a:noFill/>
                </a:ln>
                <a:solidFill>
                  <a:schemeClr val="tx1"/>
                </a:solidFill>
                <a:effectLst/>
              </a:rPr>
              <a:t>You are ultimately responsible for the content you submit.</a:t>
            </a:r>
          </a:p>
          <a:p>
            <a:pPr marL="857250" lvl="1" indent="-457200" eaLnBrk="0" fontAlgn="base" hangingPunct="0">
              <a:spcBef>
                <a:spcPct val="0"/>
              </a:spcBef>
              <a:spcAft>
                <a:spcPct val="0"/>
              </a:spcAft>
              <a:buFont typeface="+mj-lt"/>
              <a:buAutoNum type="arabicPeriod" startAt="2"/>
            </a:pPr>
            <a:r>
              <a:rPr kumimoji="0" lang="en-US" altLang="en-US" sz="2200" b="0" i="0" u="none" strike="noStrike" cap="none" normalizeH="0" baseline="0" dirty="0">
                <a:ln>
                  <a:noFill/>
                </a:ln>
                <a:solidFill>
                  <a:schemeClr val="tx1"/>
                </a:solidFill>
                <a:effectLst/>
              </a:rPr>
              <a:t>Do not input any sensitive or confidential information into AI tools.</a:t>
            </a:r>
          </a:p>
          <a:p>
            <a:r>
              <a:rPr lang="en-US" sz="2400" dirty="0">
                <a:solidFill>
                  <a:srgbClr val="000000"/>
                </a:solidFill>
                <a:latin typeface="Aptos" panose="020B0004020202020204" pitchFamily="34" charset="0"/>
                <a:ea typeface="Yu Gothic" panose="020B0400000000000000" pitchFamily="34" charset="-128"/>
                <a:cs typeface="Aptos" panose="020B0004020202020204" pitchFamily="34" charset="0"/>
              </a:rPr>
              <a:t>Helpful Resource</a:t>
            </a: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t>  </a:t>
            </a:r>
            <a:b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br>
            <a:endPar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endParaRPr>
          </a:p>
          <a:p>
            <a:pPr marL="0" indent="0">
              <a:buNone/>
            </a:pPr>
            <a:b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br>
            <a: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t>  		</a:t>
            </a:r>
            <a:r>
              <a:rPr lang="en-US" sz="2400" dirty="0">
                <a:solidFill>
                  <a:srgbClr val="000000"/>
                </a:solidFill>
                <a:effectLst/>
                <a:latin typeface="Aptos" panose="020B0004020202020204" pitchFamily="34" charset="0"/>
                <a:ea typeface="Yu Gothic" panose="020B0400000000000000" pitchFamily="34" charset="-128"/>
                <a:cs typeface="Aptos" panose="020B0004020202020204" pitchFamily="34" charset="0"/>
                <a:hlinkClick r:id="rId2" tooltip="https://info.rpi.edu/comm-d"/>
              </a:rPr>
              <a:t>https://info.rpi.edu/comm-d</a:t>
            </a:r>
            <a:endParaRPr lang="en-US" sz="4400" dirty="0"/>
          </a:p>
        </p:txBody>
      </p:sp>
      <p:sp>
        <p:nvSpPr>
          <p:cNvPr id="4" name="Slide Number Placeholder 3">
            <a:extLst>
              <a:ext uri="{FF2B5EF4-FFF2-40B4-BE49-F238E27FC236}">
                <a16:creationId xmlns:a16="http://schemas.microsoft.com/office/drawing/2014/main" id="{DC0F9541-B461-611F-9F50-5DB72D02D055}"/>
              </a:ext>
            </a:extLst>
          </p:cNvPr>
          <p:cNvSpPr>
            <a:spLocks noGrp="1"/>
          </p:cNvSpPr>
          <p:nvPr>
            <p:ph type="sldNum" sz="quarter" idx="12"/>
          </p:nvPr>
        </p:nvSpPr>
        <p:spPr/>
        <p:txBody>
          <a:bodyPr/>
          <a:lstStyle/>
          <a:p>
            <a:fld id="{B044824F-EBE0-443F-8A8F-F64816AF04DC}" type="slidenum">
              <a:rPr lang="en-US" smtClean="0"/>
              <a:t>22</a:t>
            </a:fld>
            <a:endParaRPr lang="en-US" dirty="0"/>
          </a:p>
        </p:txBody>
      </p:sp>
      <p:pic>
        <p:nvPicPr>
          <p:cNvPr id="6" name="Content Placeholder 5">
            <a:extLst>
              <a:ext uri="{FF2B5EF4-FFF2-40B4-BE49-F238E27FC236}">
                <a16:creationId xmlns:a16="http://schemas.microsoft.com/office/drawing/2014/main" id="{DA7A1504-2A15-B2F6-33D9-305AFE55510D}"/>
              </a:ext>
            </a:extLst>
          </p:cNvPr>
          <p:cNvPicPr>
            <a:picLocks noChangeAspect="1"/>
          </p:cNvPicPr>
          <p:nvPr/>
        </p:nvPicPr>
        <p:blipFill>
          <a:blip r:embed="rId3"/>
          <a:stretch>
            <a:fillRect/>
          </a:stretch>
        </p:blipFill>
        <p:spPr>
          <a:xfrm>
            <a:off x="2114549" y="3810000"/>
            <a:ext cx="4914902" cy="1828800"/>
          </a:xfrm>
          <a:prstGeom prst="rect">
            <a:avLst/>
          </a:prstGeom>
        </p:spPr>
      </p:pic>
    </p:spTree>
    <p:extLst>
      <p:ext uri="{BB962C8B-B14F-4D97-AF65-F5344CB8AC3E}">
        <p14:creationId xmlns:p14="http://schemas.microsoft.com/office/powerpoint/2010/main" val="35318325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744F3A-50A2-4703-B2A4-A9BEF08D2F1A}"/>
              </a:ext>
            </a:extLst>
          </p:cNvPr>
          <p:cNvSpPr>
            <a:spLocks noGrp="1"/>
          </p:cNvSpPr>
          <p:nvPr>
            <p:ph idx="1"/>
          </p:nvPr>
        </p:nvSpPr>
        <p:spPr>
          <a:xfrm>
            <a:off x="381000" y="685800"/>
            <a:ext cx="8229600" cy="4525963"/>
          </a:xfrm>
        </p:spPr>
        <p:txBody>
          <a:bodyPr>
            <a:noAutofit/>
          </a:bodyPr>
          <a:lstStyle/>
          <a:p>
            <a:pPr marL="0" indent="0">
              <a:buNone/>
            </a:pPr>
            <a:r>
              <a:rPr lang="en-US" sz="2400" dirty="0"/>
              <a:t>Use a laptop or tablet for:</a:t>
            </a:r>
          </a:p>
          <a:p>
            <a:r>
              <a:rPr lang="en-US" sz="2400" dirty="0"/>
              <a:t>Note taking</a:t>
            </a:r>
          </a:p>
          <a:p>
            <a:r>
              <a:rPr lang="en-US" sz="2400" dirty="0"/>
              <a:t>CAD</a:t>
            </a:r>
          </a:p>
          <a:p>
            <a:r>
              <a:rPr lang="en-US" sz="2400" dirty="0"/>
              <a:t>Webex</a:t>
            </a:r>
          </a:p>
          <a:p>
            <a:endParaRPr lang="en-US" sz="2400" dirty="0"/>
          </a:p>
          <a:p>
            <a:pPr marL="0" indent="0">
              <a:buNone/>
            </a:pPr>
            <a:r>
              <a:rPr lang="en-US" sz="2400" dirty="0"/>
              <a:t>Use paper &amp; pencil for</a:t>
            </a:r>
          </a:p>
          <a:p>
            <a:r>
              <a:rPr lang="en-US" sz="2400" dirty="0"/>
              <a:t>Sketching</a:t>
            </a:r>
          </a:p>
          <a:p>
            <a:r>
              <a:rPr lang="en-US" sz="2400" dirty="0"/>
              <a:t>Quick math / calculations</a:t>
            </a:r>
          </a:p>
          <a:p>
            <a:pPr marL="0" indent="0">
              <a:buNone/>
            </a:pPr>
            <a:endParaRPr lang="en-US" sz="2400" dirty="0"/>
          </a:p>
          <a:p>
            <a:pPr marL="0" indent="0">
              <a:buNone/>
            </a:pPr>
            <a:r>
              <a:rPr lang="en-US" sz="2400" dirty="0"/>
              <a:t>Use your phones for:</a:t>
            </a:r>
          </a:p>
          <a:p>
            <a:r>
              <a:rPr lang="en-US" sz="2400" dirty="0"/>
              <a:t>Taking photos of whiteboards, test setups</a:t>
            </a:r>
          </a:p>
          <a:p>
            <a:r>
              <a:rPr lang="en-US" sz="2400" dirty="0"/>
              <a:t>Webex</a:t>
            </a:r>
          </a:p>
        </p:txBody>
      </p:sp>
      <p:sp>
        <p:nvSpPr>
          <p:cNvPr id="4" name="Slide Number Placeholder 3">
            <a:extLst>
              <a:ext uri="{FF2B5EF4-FFF2-40B4-BE49-F238E27FC236}">
                <a16:creationId xmlns:a16="http://schemas.microsoft.com/office/drawing/2014/main" id="{276C446F-12E9-4A4A-87BA-90069EE50C4D}"/>
              </a:ext>
            </a:extLst>
          </p:cNvPr>
          <p:cNvSpPr>
            <a:spLocks noGrp="1"/>
          </p:cNvSpPr>
          <p:nvPr>
            <p:ph type="sldNum" sz="quarter" idx="12"/>
          </p:nvPr>
        </p:nvSpPr>
        <p:spPr/>
        <p:txBody>
          <a:bodyPr/>
          <a:lstStyle/>
          <a:p>
            <a:fld id="{B044824F-EBE0-443F-8A8F-F64816AF04DC}" type="slidenum">
              <a:rPr lang="en-US" smtClean="0"/>
              <a:t>23</a:t>
            </a:fld>
            <a:endParaRPr lang="en-US" dirty="0"/>
          </a:p>
        </p:txBody>
      </p:sp>
      <p:sp>
        <p:nvSpPr>
          <p:cNvPr id="5" name="Star: 10 Points 4">
            <a:extLst>
              <a:ext uri="{FF2B5EF4-FFF2-40B4-BE49-F238E27FC236}">
                <a16:creationId xmlns:a16="http://schemas.microsoft.com/office/drawing/2014/main" id="{CB5A54FB-FF0C-45C5-87A2-AE3C6F7DAE33}"/>
              </a:ext>
            </a:extLst>
          </p:cNvPr>
          <p:cNvSpPr/>
          <p:nvPr/>
        </p:nvSpPr>
        <p:spPr>
          <a:xfrm>
            <a:off x="5257800" y="2133600"/>
            <a:ext cx="2133600" cy="2133600"/>
          </a:xfrm>
          <a:prstGeom prst="star10">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Pro Tips</a:t>
            </a:r>
          </a:p>
        </p:txBody>
      </p:sp>
    </p:spTree>
    <p:extLst>
      <p:ext uri="{BB962C8B-B14F-4D97-AF65-F5344CB8AC3E}">
        <p14:creationId xmlns:p14="http://schemas.microsoft.com/office/powerpoint/2010/main" val="31315884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B4588-B2B5-4F7E-8A52-ACC5670E24A2}"/>
              </a:ext>
            </a:extLst>
          </p:cNvPr>
          <p:cNvSpPr>
            <a:spLocks noGrp="1"/>
          </p:cNvSpPr>
          <p:nvPr>
            <p:ph type="title"/>
          </p:nvPr>
        </p:nvSpPr>
        <p:spPr/>
        <p:txBody>
          <a:bodyPr>
            <a:normAutofit/>
          </a:bodyPr>
          <a:lstStyle/>
          <a:p>
            <a:pPr algn="ctr"/>
            <a:r>
              <a:rPr lang="en-US" sz="3600" dirty="0">
                <a:cs typeface="Calibri Light"/>
              </a:rPr>
              <a:t>Accountability Step #1</a:t>
            </a:r>
            <a:endParaRPr lang="en-US" sz="3600" dirty="0"/>
          </a:p>
        </p:txBody>
      </p:sp>
      <p:sp>
        <p:nvSpPr>
          <p:cNvPr id="3" name="Content Placeholder 2">
            <a:extLst>
              <a:ext uri="{FF2B5EF4-FFF2-40B4-BE49-F238E27FC236}">
                <a16:creationId xmlns:a16="http://schemas.microsoft.com/office/drawing/2014/main" id="{88D36653-441A-4ED1-B249-2A4AC3E47520}"/>
              </a:ext>
            </a:extLst>
          </p:cNvPr>
          <p:cNvSpPr>
            <a:spLocks noGrp="1"/>
          </p:cNvSpPr>
          <p:nvPr>
            <p:ph idx="1"/>
          </p:nvPr>
        </p:nvSpPr>
        <p:spPr>
          <a:xfrm>
            <a:off x="591436" y="5342860"/>
            <a:ext cx="7886700" cy="1261136"/>
          </a:xfrm>
        </p:spPr>
        <p:txBody>
          <a:bodyPr vert="horz" lIns="91440" tIns="45720" rIns="91440" bIns="45720" rtlCol="0" anchor="t">
            <a:normAutofit/>
          </a:bodyPr>
          <a:lstStyle/>
          <a:p>
            <a:pPr marL="0" indent="0">
              <a:buNone/>
            </a:pPr>
            <a:r>
              <a:rPr lang="en-US" sz="2000" dirty="0">
                <a:cs typeface="Calibri"/>
              </a:rPr>
              <a:t>More information on Sponsorship Agreement and Confidentiality</a:t>
            </a:r>
          </a:p>
          <a:p>
            <a:pPr marL="0" indent="0">
              <a:buNone/>
            </a:pPr>
            <a:r>
              <a:rPr lang="en-US" sz="2000" dirty="0">
                <a:ea typeface="+mn-lt"/>
                <a:cs typeface="+mn-lt"/>
              </a:rPr>
              <a:t>EDN -&gt; Capstone Support -&gt; </a:t>
            </a:r>
            <a:r>
              <a:rPr lang="en-US" sz="2000" dirty="0"/>
              <a:t>Course Guidelines and Policies -&gt; </a:t>
            </a:r>
            <a:r>
              <a:rPr lang="en-US" sz="2000" dirty="0">
                <a:hlinkClick r:id="rId2"/>
              </a:rPr>
              <a:t>Confidentiality Requirements</a:t>
            </a:r>
            <a:endParaRPr lang="en-US" sz="2000" dirty="0"/>
          </a:p>
          <a:p>
            <a:pPr lvl="1"/>
            <a:endParaRPr lang="en-US" sz="1200" dirty="0">
              <a:ea typeface="+mn-lt"/>
              <a:cs typeface="+mn-lt"/>
            </a:endParaRPr>
          </a:p>
        </p:txBody>
      </p:sp>
      <p:sp>
        <p:nvSpPr>
          <p:cNvPr id="6" name="Slide Number Placeholder 5"/>
          <p:cNvSpPr>
            <a:spLocks noGrp="1"/>
          </p:cNvSpPr>
          <p:nvPr>
            <p:ph type="sldNum" sz="quarter" idx="12"/>
          </p:nvPr>
        </p:nvSpPr>
        <p:spPr/>
        <p:txBody>
          <a:bodyPr/>
          <a:lstStyle/>
          <a:p>
            <a:fld id="{028FE254-016A-4E51-98AE-D4B4E3F12C32}" type="slidenum">
              <a:rPr lang="en-US" sz="1200" smtClean="0"/>
              <a:t>24</a:t>
            </a:fld>
            <a:endParaRPr lang="en-US" sz="1200" dirty="0"/>
          </a:p>
        </p:txBody>
      </p:sp>
      <p:sp>
        <p:nvSpPr>
          <p:cNvPr id="7" name="TextBox 6"/>
          <p:cNvSpPr txBox="1"/>
          <p:nvPr/>
        </p:nvSpPr>
        <p:spPr>
          <a:xfrm>
            <a:off x="152400" y="1524000"/>
            <a:ext cx="8839200" cy="3416320"/>
          </a:xfrm>
          <a:prstGeom prst="rect">
            <a:avLst/>
          </a:prstGeom>
          <a:noFill/>
        </p:spPr>
        <p:txBody>
          <a:bodyPr wrap="square" rtlCol="0">
            <a:spAutoFit/>
          </a:bodyPr>
          <a:lstStyle/>
          <a:p>
            <a:pPr fontAlgn="t"/>
            <a:r>
              <a:rPr lang="en-US" sz="2400" dirty="0">
                <a:cs typeface="Calibri Light"/>
              </a:rPr>
              <a:t>You all received the New Employee Packet via email:</a:t>
            </a:r>
            <a:endParaRPr lang="en-US" sz="2400" dirty="0"/>
          </a:p>
          <a:p>
            <a:pPr marL="285750" indent="-285750" fontAlgn="t">
              <a:buFont typeface="Arial" panose="020B0604020202020204" pitchFamily="34" charset="0"/>
              <a:buChar char="•"/>
            </a:pPr>
            <a:endParaRPr lang="en-US" sz="2400" dirty="0"/>
          </a:p>
          <a:p>
            <a:pPr marL="285750" indent="-285750" fontAlgn="ctr">
              <a:buFont typeface="Arial" panose="020B0604020202020204" pitchFamily="34" charset="0"/>
              <a:buChar char="•"/>
            </a:pPr>
            <a:r>
              <a:rPr lang="en-US" sz="2400" dirty="0"/>
              <a:t>Project Description			- Will guide your work today</a:t>
            </a:r>
          </a:p>
          <a:p>
            <a:pPr marL="285750" indent="-285750" fontAlgn="ctr">
              <a:buFont typeface="Arial" panose="020B0604020202020204" pitchFamily="34" charset="0"/>
              <a:buChar char="•"/>
            </a:pPr>
            <a:r>
              <a:rPr lang="en-US" sz="2400" dirty="0"/>
              <a:t>Instructions for electronic </a:t>
            </a:r>
            <a:br>
              <a:rPr lang="en-US" sz="2400" dirty="0"/>
            </a:br>
            <a:r>
              <a:rPr lang="en-US" sz="2400" dirty="0"/>
              <a:t>signatures in Adobe</a:t>
            </a:r>
          </a:p>
          <a:p>
            <a:pPr marL="285750" indent="-285750" fontAlgn="ctr">
              <a:buFont typeface="Arial" panose="020B0604020202020204" pitchFamily="34" charset="0"/>
              <a:buChar char="•"/>
            </a:pPr>
            <a:r>
              <a:rPr lang="en-US" sz="2400" dirty="0"/>
              <a:t>Recognition Waiver and Release	- </a:t>
            </a:r>
            <a:r>
              <a:rPr lang="en-US" sz="2400" b="1" dirty="0"/>
              <a:t>SIGN &amp; return by end of day</a:t>
            </a:r>
          </a:p>
          <a:p>
            <a:pPr marL="285750" indent="-285750" fontAlgn="t">
              <a:buFont typeface="Arial" panose="020B0604020202020204" pitchFamily="34" charset="0"/>
              <a:buChar char="•"/>
            </a:pPr>
            <a:r>
              <a:rPr lang="en-US" sz="2400" dirty="0"/>
              <a:t>Sponsorship Agreement		- </a:t>
            </a:r>
            <a:r>
              <a:rPr lang="en-US" sz="2400" b="1" dirty="0"/>
              <a:t>SIGN &amp; return by end of day</a:t>
            </a:r>
          </a:p>
          <a:p>
            <a:pPr fontAlgn="t"/>
            <a:endParaRPr lang="en-US" sz="2400" dirty="0"/>
          </a:p>
          <a:p>
            <a:pPr fontAlgn="t"/>
            <a:r>
              <a:rPr lang="en-US" sz="2400" b="1" dirty="0"/>
              <a:t>MANDATORY for all employees to SIGN &amp; return by end of day </a:t>
            </a:r>
          </a:p>
        </p:txBody>
      </p:sp>
    </p:spTree>
    <p:extLst>
      <p:ext uri="{BB962C8B-B14F-4D97-AF65-F5344CB8AC3E}">
        <p14:creationId xmlns:p14="http://schemas.microsoft.com/office/powerpoint/2010/main" val="42779018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normAutofit/>
          </a:bodyPr>
          <a:lstStyle/>
          <a:p>
            <a:pPr algn="ctr"/>
            <a:r>
              <a:rPr lang="en-US" sz="4400" dirty="0"/>
              <a:t>25 mins - Ice Breaker</a:t>
            </a:r>
          </a:p>
        </p:txBody>
      </p:sp>
      <p:sp>
        <p:nvSpPr>
          <p:cNvPr id="3" name="Content Placeholder 2"/>
          <p:cNvSpPr>
            <a:spLocks noGrp="1"/>
          </p:cNvSpPr>
          <p:nvPr>
            <p:ph idx="1"/>
          </p:nvPr>
        </p:nvSpPr>
        <p:spPr>
          <a:xfrm>
            <a:off x="628650" y="1820862"/>
            <a:ext cx="7886700" cy="4351338"/>
          </a:xfrm>
        </p:spPr>
        <p:txBody>
          <a:bodyPr>
            <a:normAutofit/>
          </a:bodyPr>
          <a:lstStyle/>
          <a:p>
            <a:pPr marL="0" indent="0">
              <a:lnSpc>
                <a:spcPct val="200000"/>
              </a:lnSpc>
              <a:buNone/>
            </a:pPr>
            <a:r>
              <a:rPr lang="en-US" sz="2800" dirty="0"/>
              <a:t>Desired Outcomes</a:t>
            </a:r>
          </a:p>
          <a:p>
            <a:pPr lvl="1">
              <a:lnSpc>
                <a:spcPct val="110000"/>
              </a:lnSpc>
            </a:pPr>
            <a:r>
              <a:rPr lang="en-US" sz="2400" dirty="0"/>
              <a:t>Prepare everyone for collaborative engineering team performance by helping create a relaxed environment where everyone can share ideas and participate more fully</a:t>
            </a:r>
          </a:p>
          <a:p>
            <a:pPr lvl="1">
              <a:lnSpc>
                <a:spcPct val="110000"/>
              </a:lnSpc>
            </a:pPr>
            <a:endParaRPr lang="en-US" sz="2400" dirty="0"/>
          </a:p>
          <a:p>
            <a:pPr lvl="1">
              <a:lnSpc>
                <a:spcPct val="110000"/>
              </a:lnSpc>
            </a:pPr>
            <a:r>
              <a:rPr lang="en-US" sz="2400" dirty="0"/>
              <a:t>Build rapport among the engineering team members</a:t>
            </a:r>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25</a:t>
            </a:fld>
            <a:endParaRPr lang="en-US" dirty="0"/>
          </a:p>
        </p:txBody>
      </p:sp>
    </p:spTree>
    <p:extLst>
      <p:ext uri="{BB962C8B-B14F-4D97-AF65-F5344CB8AC3E}">
        <p14:creationId xmlns:p14="http://schemas.microsoft.com/office/powerpoint/2010/main" val="40561331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308C7-81EF-4A62-BCE0-8324F41A276B}"/>
              </a:ext>
            </a:extLst>
          </p:cNvPr>
          <p:cNvSpPr>
            <a:spLocks noGrp="1"/>
          </p:cNvSpPr>
          <p:nvPr>
            <p:ph type="title"/>
          </p:nvPr>
        </p:nvSpPr>
        <p:spPr/>
        <p:txBody>
          <a:bodyPr/>
          <a:lstStyle/>
          <a:p>
            <a:r>
              <a:rPr lang="en-US" dirty="0"/>
              <a:t>The Process…</a:t>
            </a:r>
          </a:p>
        </p:txBody>
      </p:sp>
      <p:sp>
        <p:nvSpPr>
          <p:cNvPr id="3" name="Content Placeholder 2">
            <a:extLst>
              <a:ext uri="{FF2B5EF4-FFF2-40B4-BE49-F238E27FC236}">
                <a16:creationId xmlns:a16="http://schemas.microsoft.com/office/drawing/2014/main" id="{80FC85A9-09C9-4E2B-9AC1-2B8C42A056ED}"/>
              </a:ext>
            </a:extLst>
          </p:cNvPr>
          <p:cNvSpPr>
            <a:spLocks noGrp="1"/>
          </p:cNvSpPr>
          <p:nvPr>
            <p:ph idx="1"/>
          </p:nvPr>
        </p:nvSpPr>
        <p:spPr>
          <a:xfrm>
            <a:off x="628650" y="1363661"/>
            <a:ext cx="7886700" cy="5265739"/>
          </a:xfrm>
        </p:spPr>
        <p:txBody>
          <a:bodyPr>
            <a:normAutofit/>
          </a:bodyPr>
          <a:lstStyle/>
          <a:p>
            <a:r>
              <a:rPr lang="en-US" sz="2200" dirty="0"/>
              <a:t>Break into pairs within your team – if your team has an odd number of members, one group should include three members</a:t>
            </a:r>
          </a:p>
          <a:p>
            <a:pPr marL="0" indent="0">
              <a:buNone/>
            </a:pPr>
            <a:endParaRPr lang="en-US" sz="2200" dirty="0"/>
          </a:p>
          <a:p>
            <a:r>
              <a:rPr lang="en-US" sz="2200" dirty="0"/>
              <a:t>Answer the prompt for the first question using Slido – 1 minute</a:t>
            </a:r>
          </a:p>
          <a:p>
            <a:r>
              <a:rPr lang="en-US" sz="2200" dirty="0"/>
              <a:t>Pair off and Share Responses with your partner &amp; discuss – 2 minutes</a:t>
            </a:r>
          </a:p>
          <a:p>
            <a:r>
              <a:rPr lang="en-US" sz="2200" dirty="0"/>
              <a:t>Go around the team and each person introduces their partner – name &amp; skill – 5 minutes total</a:t>
            </a:r>
          </a:p>
          <a:p>
            <a:r>
              <a:rPr lang="en-US" sz="2200" dirty="0"/>
              <a:t>Review the full word cloud &amp; discuss – 2 minutes</a:t>
            </a:r>
          </a:p>
          <a:p>
            <a:endParaRPr lang="en-US" sz="2200" dirty="0"/>
          </a:p>
          <a:p>
            <a:r>
              <a:rPr lang="en-US" sz="2200" dirty="0"/>
              <a:t>Repeat for second question</a:t>
            </a:r>
          </a:p>
          <a:p>
            <a:endParaRPr lang="en-US" sz="2200" dirty="0"/>
          </a:p>
          <a:p>
            <a:r>
              <a:rPr lang="en-US" sz="2200" dirty="0"/>
              <a:t>Repeat for third question</a:t>
            </a:r>
          </a:p>
          <a:p>
            <a:endParaRPr lang="en-US" dirty="0"/>
          </a:p>
        </p:txBody>
      </p:sp>
      <p:sp>
        <p:nvSpPr>
          <p:cNvPr id="5" name="Slide Number Placeholder 4">
            <a:extLst>
              <a:ext uri="{FF2B5EF4-FFF2-40B4-BE49-F238E27FC236}">
                <a16:creationId xmlns:a16="http://schemas.microsoft.com/office/drawing/2014/main" id="{29707063-9FF8-4E36-A3D3-45AAB424B888}"/>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26</a:t>
            </a:fld>
            <a:endParaRPr lang="en-US" dirty="0"/>
          </a:p>
        </p:txBody>
      </p:sp>
    </p:spTree>
    <p:extLst>
      <p:ext uri="{BB962C8B-B14F-4D97-AF65-F5344CB8AC3E}">
        <p14:creationId xmlns:p14="http://schemas.microsoft.com/office/powerpoint/2010/main" val="41047694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31F894-FBE5-4774-822B-E198155E2E0A}"/>
              </a:ext>
            </a:extLst>
          </p:cNvPr>
          <p:cNvSpPr>
            <a:spLocks noGrp="1"/>
          </p:cNvSpPr>
          <p:nvPr>
            <p:ph type="title"/>
          </p:nvPr>
        </p:nvSpPr>
        <p:spPr>
          <a:xfrm>
            <a:off x="515125" y="1722430"/>
            <a:ext cx="2610329" cy="3345872"/>
          </a:xfrm>
        </p:spPr>
        <p:txBody>
          <a:bodyPr>
            <a:normAutofit/>
          </a:bodyPr>
          <a:lstStyle/>
          <a:p>
            <a:r>
              <a:rPr lang="en-US" dirty="0">
                <a:solidFill>
                  <a:srgbClr val="FFFFFF"/>
                </a:solidFill>
              </a:rPr>
              <a:t>Ice Breaker</a:t>
            </a:r>
            <a:br>
              <a:rPr lang="en-US" dirty="0">
                <a:solidFill>
                  <a:srgbClr val="FFFFFF"/>
                </a:solidFill>
              </a:rPr>
            </a:br>
            <a:br>
              <a:rPr lang="en-US" dirty="0">
                <a:solidFill>
                  <a:srgbClr val="FFFFFF"/>
                </a:solidFill>
              </a:rPr>
            </a:br>
            <a:r>
              <a:rPr lang="en-US" dirty="0">
                <a:solidFill>
                  <a:srgbClr val="FFFFFF"/>
                </a:solidFill>
              </a:rPr>
              <a:t>JEC 3232 side</a:t>
            </a:r>
            <a:br>
              <a:rPr lang="en-US" b="1" dirty="0">
                <a:latin typeface="Roboto" panose="02000000000000000000" pitchFamily="2" charset="0"/>
              </a:rPr>
            </a:br>
            <a:endParaRPr lang="en-US" dirty="0">
              <a:solidFill>
                <a:srgbClr val="FFFFFF"/>
              </a:solidFill>
            </a:endParaRPr>
          </a:p>
        </p:txBody>
      </p:sp>
      <p:sp>
        <p:nvSpPr>
          <p:cNvPr id="5" name="Content Placeholder 4">
            <a:extLst>
              <a:ext uri="{FF2B5EF4-FFF2-40B4-BE49-F238E27FC236}">
                <a16:creationId xmlns:a16="http://schemas.microsoft.com/office/drawing/2014/main" id="{41D17860-7CE9-192F-C54F-2C3A0EAA512B}"/>
              </a:ext>
            </a:extLst>
          </p:cNvPr>
          <p:cNvSpPr>
            <a:spLocks noGrp="1"/>
          </p:cNvSpPr>
          <p:nvPr>
            <p:ph idx="1"/>
          </p:nvPr>
        </p:nvSpPr>
        <p:spPr>
          <a:xfrm>
            <a:off x="4876503" y="1066800"/>
            <a:ext cx="3962400" cy="5562600"/>
          </a:xfrm>
        </p:spPr>
        <p:txBody>
          <a:bodyPr anchor="ctr">
            <a:normAutofit/>
          </a:bodyPr>
          <a:lstStyle/>
          <a:p>
            <a:endParaRPr lang="en-US" sz="2700" dirty="0"/>
          </a:p>
          <a:p>
            <a:r>
              <a:rPr lang="en-US" sz="2700" dirty="0"/>
              <a:t>SCAN this code</a:t>
            </a:r>
          </a:p>
          <a:p>
            <a:endParaRPr lang="en-US" sz="2700" dirty="0"/>
          </a:p>
          <a:p>
            <a:r>
              <a:rPr lang="en-US" sz="2700" dirty="0"/>
              <a:t>OR</a:t>
            </a:r>
          </a:p>
          <a:p>
            <a:pPr lvl="1"/>
            <a:r>
              <a:rPr lang="en-US" sz="2800" dirty="0"/>
              <a:t>Open slido.com on your smart phone or laptop</a:t>
            </a:r>
          </a:p>
          <a:p>
            <a:pPr lvl="1"/>
            <a:r>
              <a:rPr lang="en-US" sz="2800" dirty="0"/>
              <a:t>Join as a participant with</a:t>
            </a:r>
          </a:p>
          <a:p>
            <a:pPr marL="342900" lvl="1" indent="0">
              <a:buNone/>
            </a:pPr>
            <a:r>
              <a:rPr lang="en-US" sz="2800" b="1">
                <a:latin typeface="Roboto" panose="02000000000000000000" pitchFamily="2" charset="0"/>
              </a:rPr>
              <a:t>#1697651</a:t>
            </a:r>
            <a:endParaRPr lang="en-US" sz="2800" b="1" dirty="0">
              <a:latin typeface="Roboto" panose="02000000000000000000" pitchFamily="2" charset="0"/>
            </a:endParaRPr>
          </a:p>
        </p:txBody>
      </p:sp>
      <p:pic>
        <p:nvPicPr>
          <p:cNvPr id="6" name="Picture 5" descr="A black background with a black square&#10;&#10;Description automatically generated with medium confidence">
            <a:extLst>
              <a:ext uri="{FF2B5EF4-FFF2-40B4-BE49-F238E27FC236}">
                <a16:creationId xmlns:a16="http://schemas.microsoft.com/office/drawing/2014/main" id="{4A61B31F-6CEF-DC5C-F425-7A14631BE4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632" y="533400"/>
            <a:ext cx="4019550" cy="4019550"/>
          </a:xfrm>
          <a:prstGeom prst="rect">
            <a:avLst/>
          </a:prstGeom>
        </p:spPr>
      </p:pic>
    </p:spTree>
    <p:extLst>
      <p:ext uri="{BB962C8B-B14F-4D97-AF65-F5344CB8AC3E}">
        <p14:creationId xmlns:p14="http://schemas.microsoft.com/office/powerpoint/2010/main" val="21871286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93F17-89C3-8B0D-DC46-B9ABF6ABFE4A}"/>
              </a:ext>
            </a:extLst>
          </p:cNvPr>
          <p:cNvSpPr>
            <a:spLocks noGrp="1"/>
          </p:cNvSpPr>
          <p:nvPr>
            <p:ph type="title"/>
          </p:nvPr>
        </p:nvSpPr>
        <p:spPr/>
        <p:txBody>
          <a:bodyPr/>
          <a:lstStyle/>
          <a:p>
            <a:pPr algn="ctr"/>
            <a:r>
              <a:rPr lang="en-US" dirty="0">
                <a:latin typeface="Calibri" panose="020F0502020204030204" pitchFamily="34" charset="0"/>
                <a:cs typeface="Calibri" panose="020F0502020204030204" pitchFamily="34" charset="0"/>
              </a:rPr>
              <a:t>Capstone Course - Overview</a:t>
            </a:r>
          </a:p>
        </p:txBody>
      </p:sp>
      <p:graphicFrame>
        <p:nvGraphicFramePr>
          <p:cNvPr id="8" name="TextBox 5">
            <a:extLst>
              <a:ext uri="{FF2B5EF4-FFF2-40B4-BE49-F238E27FC236}">
                <a16:creationId xmlns:a16="http://schemas.microsoft.com/office/drawing/2014/main" id="{996732EE-C982-FD05-9CE3-4F68A87067E5}"/>
              </a:ext>
            </a:extLst>
          </p:cNvPr>
          <p:cNvGraphicFramePr/>
          <p:nvPr>
            <p:extLst>
              <p:ext uri="{D42A27DB-BD31-4B8C-83A1-F6EECF244321}">
                <p14:modId xmlns:p14="http://schemas.microsoft.com/office/powerpoint/2010/main" val="1165410598"/>
              </p:ext>
            </p:extLst>
          </p:nvPr>
        </p:nvGraphicFramePr>
        <p:xfrm>
          <a:off x="185977" y="2057400"/>
          <a:ext cx="4995623" cy="38945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Table 8">
            <a:extLst>
              <a:ext uri="{FF2B5EF4-FFF2-40B4-BE49-F238E27FC236}">
                <a16:creationId xmlns:a16="http://schemas.microsoft.com/office/drawing/2014/main" id="{FBD5BD2F-79F9-C428-4EDF-FCF9CEF2F6EE}"/>
              </a:ext>
            </a:extLst>
          </p:cNvPr>
          <p:cNvGraphicFramePr>
            <a:graphicFrameLocks noGrp="1"/>
          </p:cNvGraphicFramePr>
          <p:nvPr>
            <p:extLst>
              <p:ext uri="{D42A27DB-BD31-4B8C-83A1-F6EECF244321}">
                <p14:modId xmlns:p14="http://schemas.microsoft.com/office/powerpoint/2010/main" val="2812789114"/>
              </p:ext>
            </p:extLst>
          </p:nvPr>
        </p:nvGraphicFramePr>
        <p:xfrm>
          <a:off x="5257800" y="2057400"/>
          <a:ext cx="3807225" cy="4032250"/>
        </p:xfrm>
        <a:graphic>
          <a:graphicData uri="http://schemas.openxmlformats.org/drawingml/2006/table">
            <a:tbl>
              <a:tblPr/>
              <a:tblGrid>
                <a:gridCol w="1862146">
                  <a:extLst>
                    <a:ext uri="{9D8B030D-6E8A-4147-A177-3AD203B41FA5}">
                      <a16:colId xmlns:a16="http://schemas.microsoft.com/office/drawing/2014/main" val="2655779139"/>
                    </a:ext>
                  </a:extLst>
                </a:gridCol>
                <a:gridCol w="694671">
                  <a:extLst>
                    <a:ext uri="{9D8B030D-6E8A-4147-A177-3AD203B41FA5}">
                      <a16:colId xmlns:a16="http://schemas.microsoft.com/office/drawing/2014/main" val="908299919"/>
                    </a:ext>
                  </a:extLst>
                </a:gridCol>
                <a:gridCol w="625204">
                  <a:extLst>
                    <a:ext uri="{9D8B030D-6E8A-4147-A177-3AD203B41FA5}">
                      <a16:colId xmlns:a16="http://schemas.microsoft.com/office/drawing/2014/main" val="1799596535"/>
                    </a:ext>
                  </a:extLst>
                </a:gridCol>
                <a:gridCol w="625204">
                  <a:extLst>
                    <a:ext uri="{9D8B030D-6E8A-4147-A177-3AD203B41FA5}">
                      <a16:colId xmlns:a16="http://schemas.microsoft.com/office/drawing/2014/main" val="1646928995"/>
                    </a:ext>
                  </a:extLst>
                </a:gridCol>
              </a:tblGrid>
              <a:tr h="495300">
                <a:tc>
                  <a:txBody>
                    <a:bodyPr/>
                    <a:lstStyle/>
                    <a:p>
                      <a:pPr algn="ctr" rtl="0" fontAlgn="ctr"/>
                      <a:r>
                        <a:rPr lang="en-US" sz="900" b="1" i="0" u="none" strike="noStrike" dirty="0">
                          <a:solidFill>
                            <a:srgbClr val="FFFFFF"/>
                          </a:solidFill>
                          <a:effectLst/>
                          <a:highlight>
                            <a:srgbClr val="156082"/>
                          </a:highlight>
                          <a:latin typeface="Aptos" panose="020B0004020202020204" pitchFamily="34" charset="0"/>
                        </a:rPr>
                        <a:t>Deliverables</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900" b="1" i="0" u="none" strike="noStrike">
                          <a:solidFill>
                            <a:srgbClr val="FFFFFF"/>
                          </a:solidFill>
                          <a:effectLst/>
                          <a:highlight>
                            <a:srgbClr val="156082"/>
                          </a:highlight>
                          <a:latin typeface="Aptos" panose="020B0004020202020204" pitchFamily="34" charset="0"/>
                        </a:rPr>
                        <a:t>Level of Assessment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900" b="1" i="0" u="none" strike="noStrike" dirty="0">
                          <a:solidFill>
                            <a:srgbClr val="FFFFFF"/>
                          </a:solidFill>
                          <a:effectLst/>
                          <a:highlight>
                            <a:srgbClr val="156082"/>
                          </a:highlight>
                          <a:latin typeface="Aptos" panose="020B0004020202020204" pitchFamily="34" charset="0"/>
                        </a:rPr>
                        <a:t>% of </a:t>
                      </a:r>
                    </a:p>
                    <a:p>
                      <a:pPr algn="ctr" rtl="0" fontAlgn="ctr"/>
                      <a:r>
                        <a:rPr lang="en-US" sz="900" b="1" i="0" u="none" strike="noStrike" dirty="0">
                          <a:solidFill>
                            <a:srgbClr val="FFFFFF"/>
                          </a:solidFill>
                          <a:effectLst/>
                          <a:highlight>
                            <a:srgbClr val="156082"/>
                          </a:highlight>
                          <a:latin typeface="Aptos" panose="020B0004020202020204" pitchFamily="34" charset="0"/>
                        </a:rPr>
                        <a:t>Final Grade (Team)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900" b="1" i="0" u="none" strike="noStrike" dirty="0">
                          <a:solidFill>
                            <a:srgbClr val="FFFFFF"/>
                          </a:solidFill>
                          <a:effectLst/>
                          <a:highlight>
                            <a:srgbClr val="156082"/>
                          </a:highlight>
                          <a:latin typeface="Aptos" panose="020B0004020202020204" pitchFamily="34" charset="0"/>
                        </a:rPr>
                        <a:t>% of </a:t>
                      </a:r>
                    </a:p>
                    <a:p>
                      <a:pPr algn="ctr" rtl="0" fontAlgn="ctr"/>
                      <a:r>
                        <a:rPr lang="en-US" sz="900" b="1" i="0" u="none" strike="noStrike" dirty="0">
                          <a:solidFill>
                            <a:srgbClr val="FFFFFF"/>
                          </a:solidFill>
                          <a:effectLst/>
                          <a:highlight>
                            <a:srgbClr val="156082"/>
                          </a:highlight>
                          <a:latin typeface="Aptos" panose="020B0004020202020204" pitchFamily="34" charset="0"/>
                        </a:rPr>
                        <a:t>Final Grade (Individual)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56082"/>
                    </a:solidFill>
                  </a:tcPr>
                </a:tc>
                <a:extLst>
                  <a:ext uri="{0D108BD9-81ED-4DB2-BD59-A6C34878D82A}">
                    <a16:rowId xmlns:a16="http://schemas.microsoft.com/office/drawing/2014/main" val="4218052542"/>
                  </a:ext>
                </a:extLst>
              </a:tr>
              <a:tr h="196850">
                <a:tc>
                  <a:txBody>
                    <a:bodyPr/>
                    <a:lstStyle/>
                    <a:p>
                      <a:pPr algn="l" rtl="0" fontAlgn="ctr"/>
                      <a:r>
                        <a:rPr lang="en-US" sz="900" b="1" i="0" u="none" strike="noStrike">
                          <a:solidFill>
                            <a:srgbClr val="FFFFFF"/>
                          </a:solidFill>
                          <a:effectLst/>
                          <a:highlight>
                            <a:srgbClr val="156082"/>
                          </a:highlight>
                          <a:latin typeface="Aptos" panose="020B0004020202020204" pitchFamily="34" charset="0"/>
                        </a:rPr>
                        <a:t>Technical Progress #1</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6</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4032536432"/>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Benchmarking Memo</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883882270"/>
                  </a:ext>
                </a:extLst>
              </a:tr>
              <a:tr h="190500">
                <a:tc>
                  <a:txBody>
                    <a:bodyPr/>
                    <a:lstStyle/>
                    <a:p>
                      <a:pPr algn="l" rtl="0" fontAlgn="ctr"/>
                      <a:r>
                        <a:rPr lang="en-US" sz="900" b="1" i="0" u="none" strike="noStrike">
                          <a:solidFill>
                            <a:srgbClr val="FFFFFF"/>
                          </a:solidFill>
                          <a:effectLst/>
                          <a:highlight>
                            <a:srgbClr val="156082"/>
                          </a:highlight>
                          <a:latin typeface="Aptos" panose="020B0004020202020204" pitchFamily="34" charset="0"/>
                        </a:rPr>
                        <a:t>N&amp;R Speadsheet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4220375666"/>
                  </a:ext>
                </a:extLst>
              </a:tr>
              <a:tr h="190500">
                <a:tc>
                  <a:txBody>
                    <a:bodyPr/>
                    <a:lstStyle/>
                    <a:p>
                      <a:pPr algn="l" rtl="0" fontAlgn="ctr"/>
                      <a:r>
                        <a:rPr lang="en-US" sz="900" b="1" i="0" u="none" strike="noStrike">
                          <a:solidFill>
                            <a:srgbClr val="FFFFFF"/>
                          </a:solidFill>
                          <a:effectLst/>
                          <a:highlight>
                            <a:srgbClr val="156082"/>
                          </a:highlight>
                          <a:latin typeface="Aptos" panose="020B0004020202020204" pitchFamily="34" charset="0"/>
                        </a:rPr>
                        <a:t>Concept Generation PPT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3035963786"/>
                  </a:ext>
                </a:extLst>
              </a:tr>
              <a:tr h="266700">
                <a:tc rowSpan="2">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Board </a:t>
                      </a:r>
                      <a:r>
                        <a:rPr lang="en-US" sz="900" b="1" i="0" u="none" strike="noStrike">
                          <a:solidFill>
                            <a:srgbClr val="FFFFFF"/>
                          </a:solidFill>
                          <a:effectLst/>
                          <a:highlight>
                            <a:srgbClr val="156082"/>
                          </a:highlight>
                          <a:latin typeface="Aptos" panose="020B0004020202020204" pitchFamily="34" charset="0"/>
                        </a:rPr>
                        <a:t>of Directors </a:t>
                      </a:r>
                      <a:r>
                        <a:rPr lang="en-US" sz="900" b="1" i="0" u="none" strike="noStrike" dirty="0">
                          <a:solidFill>
                            <a:srgbClr val="FFFFFF"/>
                          </a:solidFill>
                          <a:effectLst/>
                          <a:highlight>
                            <a:srgbClr val="156082"/>
                          </a:highlight>
                          <a:latin typeface="Aptos" panose="020B0004020202020204" pitchFamily="34" charset="0"/>
                        </a:rPr>
                        <a:t>Review – </a:t>
                      </a:r>
                    </a:p>
                    <a:p>
                      <a:pPr algn="l" rtl="0" fontAlgn="ctr"/>
                      <a:r>
                        <a:rPr lang="en-US" sz="900" b="1" i="0" u="none" strike="noStrike" dirty="0">
                          <a:solidFill>
                            <a:srgbClr val="FFFFFF"/>
                          </a:solidFill>
                          <a:effectLst/>
                          <a:highlight>
                            <a:srgbClr val="156082"/>
                          </a:highlight>
                          <a:latin typeface="Aptos" panose="020B0004020202020204" pitchFamily="34" charset="0"/>
                        </a:rPr>
                        <a:t>Oral presentation</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278473649"/>
                  </a:ext>
                </a:extLst>
              </a:tr>
              <a:tr h="171450">
                <a:tc vMerge="1">
                  <a:txBody>
                    <a:bodyPr/>
                    <a:lstStyle/>
                    <a:p>
                      <a:endParaRPr lang="en-US"/>
                    </a:p>
                  </a:txBody>
                  <a:tcPr/>
                </a:tc>
                <a:tc>
                  <a:txBody>
                    <a:bodyPr/>
                    <a:lstStyle/>
                    <a:p>
                      <a:pPr algn="l" rtl="0" fontAlgn="ctr"/>
                      <a:r>
                        <a:rPr lang="en-US" sz="900" b="0" i="0" u="none" strike="noStrike">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621933817"/>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Tech Progress &amp; Project Mgmt. #2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6</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4100832891"/>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System Design Report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510110085"/>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Detailed Individual Design Report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6</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1997739198"/>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Client Meeting #2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809416424"/>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Client Meeting #3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820848347"/>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Tech Progress &amp; Project Mgmt. #3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6</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2719210177"/>
                  </a:ext>
                </a:extLst>
              </a:tr>
              <a:tr h="2032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Final Design Report +Poster</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15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3823740320"/>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Tech Progress &amp; Project Mgmt. #4</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6</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2615834152"/>
                  </a:ext>
                </a:extLst>
              </a:tr>
              <a:tr h="311150">
                <a:tc rowSpan="2">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Final Design Review Presentation + System Evaluation</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156082"/>
                    </a:solidFill>
                  </a:tcPr>
                </a:tc>
                <a:tc>
                  <a:txBody>
                    <a:bodyPr/>
                    <a:lstStyle/>
                    <a:p>
                      <a:pPr algn="l" rtl="0" fontAlgn="ctr"/>
                      <a:r>
                        <a:rPr lang="en-US" sz="900" b="0" i="0" u="none" strike="noStrike">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15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050264804"/>
                  </a:ext>
                </a:extLst>
              </a:tr>
              <a:tr h="190500">
                <a:tc vMerge="1">
                  <a:txBody>
                    <a:bodyPr/>
                    <a:lstStyle/>
                    <a:p>
                      <a:endParaRPr lang="en-US"/>
                    </a:p>
                  </a:txBody>
                  <a:tcPr/>
                </a:tc>
                <a:tc>
                  <a:txBody>
                    <a:bodyPr/>
                    <a:lstStyle/>
                    <a:p>
                      <a:pPr algn="l" rtl="0" fontAlgn="ctr"/>
                      <a:r>
                        <a:rPr lang="en-US" sz="900" b="0" i="0" u="none" strike="noStrike">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2974216316"/>
                  </a:ext>
                </a:extLst>
              </a:tr>
              <a:tr h="292100">
                <a:tc>
                  <a:txBody>
                    <a:bodyPr/>
                    <a:lstStyle/>
                    <a:p>
                      <a:pPr algn="l" fontAlgn="b"/>
                      <a:r>
                        <a:rPr lang="en-US" sz="1800" b="0" i="0" u="none" strike="noStrike">
                          <a:solidFill>
                            <a:srgbClr val="000000"/>
                          </a:solidFill>
                          <a:effectLst/>
                          <a:highlight>
                            <a:srgbClr val="156082"/>
                          </a:highlight>
                          <a:latin typeface="Arial" panose="020B0604020202020204" pitchFamily="34" charset="0"/>
                        </a:rPr>
                        <a:t> </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1" i="0" u="none" strike="noStrike">
                          <a:solidFill>
                            <a:srgbClr val="FFFFFF"/>
                          </a:solidFill>
                          <a:effectLst/>
                          <a:highlight>
                            <a:srgbClr val="156082"/>
                          </a:highlight>
                          <a:latin typeface="Aptos" panose="020B0004020202020204" pitchFamily="34" charset="0"/>
                        </a:rPr>
                        <a:t>Total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900" b="1" i="0" u="none" strike="noStrike">
                          <a:solidFill>
                            <a:srgbClr val="FFFFFF"/>
                          </a:solidFill>
                          <a:effectLst/>
                          <a:highlight>
                            <a:srgbClr val="156082"/>
                          </a:highlight>
                          <a:latin typeface="Aptos" panose="020B0004020202020204" pitchFamily="34" charset="0"/>
                        </a:rPr>
                        <a:t>60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900" b="1" i="0" u="none" strike="noStrike" dirty="0">
                          <a:solidFill>
                            <a:srgbClr val="FFFFFF"/>
                          </a:solidFill>
                          <a:effectLst/>
                          <a:highlight>
                            <a:srgbClr val="156082"/>
                          </a:highlight>
                          <a:latin typeface="Aptos" panose="020B0004020202020204" pitchFamily="34" charset="0"/>
                        </a:rPr>
                        <a:t>40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extLst>
                  <a:ext uri="{0D108BD9-81ED-4DB2-BD59-A6C34878D82A}">
                    <a16:rowId xmlns:a16="http://schemas.microsoft.com/office/drawing/2014/main" val="23628833"/>
                  </a:ext>
                </a:extLst>
              </a:tr>
            </a:tbl>
          </a:graphicData>
        </a:graphic>
      </p:graphicFrame>
    </p:spTree>
    <p:extLst>
      <p:ext uri="{BB962C8B-B14F-4D97-AF65-F5344CB8AC3E}">
        <p14:creationId xmlns:p14="http://schemas.microsoft.com/office/powerpoint/2010/main" val="39006240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Aptos" panose="02110004020202020204"/>
            </a:endParaRPr>
          </a:p>
        </p:txBody>
      </p:sp>
      <p:pic>
        <p:nvPicPr>
          <p:cNvPr id="17" name="Picture 16">
            <a:extLst>
              <a:ext uri="{FF2B5EF4-FFF2-40B4-BE49-F238E27FC236}">
                <a16:creationId xmlns:a16="http://schemas.microsoft.com/office/drawing/2014/main" id="{EFC111F0-54D3-E5A4-8C2B-E114D52FB487}"/>
              </a:ext>
            </a:extLst>
          </p:cNvPr>
          <p:cNvPicPr>
            <a:picLocks noChangeAspect="1"/>
          </p:cNvPicPr>
          <p:nvPr/>
        </p:nvPicPr>
        <p:blipFill>
          <a:blip r:embed="rId2">
            <a:alphaModFix amt="35000"/>
          </a:blip>
          <a:srcRect t="15730"/>
          <a:stretch/>
        </p:blipFill>
        <p:spPr>
          <a:xfrm>
            <a:off x="15" y="0"/>
            <a:ext cx="9143985" cy="6857999"/>
          </a:xfrm>
          <a:prstGeom prst="rect">
            <a:avLst/>
          </a:prstGeom>
        </p:spPr>
      </p:pic>
      <p:sp>
        <p:nvSpPr>
          <p:cNvPr id="2" name="Title 1">
            <a:extLst>
              <a:ext uri="{FF2B5EF4-FFF2-40B4-BE49-F238E27FC236}">
                <a16:creationId xmlns:a16="http://schemas.microsoft.com/office/drawing/2014/main" id="{4A860B72-803C-E2D3-7D56-ABD3B91DF5FE}"/>
              </a:ext>
            </a:extLst>
          </p:cNvPr>
          <p:cNvSpPr>
            <a:spLocks noGrp="1"/>
          </p:cNvSpPr>
          <p:nvPr>
            <p:ph type="title"/>
          </p:nvPr>
        </p:nvSpPr>
        <p:spPr>
          <a:xfrm>
            <a:off x="628650" y="1131094"/>
            <a:ext cx="7886700" cy="994172"/>
          </a:xfrm>
        </p:spPr>
        <p:txBody>
          <a:bodyPr>
            <a:normAutofit/>
          </a:bodyPr>
          <a:lstStyle/>
          <a:p>
            <a:pPr algn="ctr"/>
            <a:r>
              <a:rPr lang="en-US" dirty="0">
                <a:solidFill>
                  <a:srgbClr val="FFFFFF"/>
                </a:solidFill>
                <a:latin typeface="Calibri" panose="020F0502020204030204" pitchFamily="34" charset="0"/>
                <a:cs typeface="Calibri" panose="020F0502020204030204" pitchFamily="34" charset="0"/>
              </a:rPr>
              <a:t>Key Elements</a:t>
            </a:r>
          </a:p>
        </p:txBody>
      </p:sp>
      <p:graphicFrame>
        <p:nvGraphicFramePr>
          <p:cNvPr id="6" name="Content Placeholder 5">
            <a:extLst>
              <a:ext uri="{FF2B5EF4-FFF2-40B4-BE49-F238E27FC236}">
                <a16:creationId xmlns:a16="http://schemas.microsoft.com/office/drawing/2014/main" id="{C4BE9D81-E6D3-F59E-D975-136E2107AB96}"/>
              </a:ext>
            </a:extLst>
          </p:cNvPr>
          <p:cNvGraphicFramePr>
            <a:graphicFrameLocks noGrp="1"/>
          </p:cNvGraphicFramePr>
          <p:nvPr>
            <p:ph idx="1"/>
          </p:nvPr>
        </p:nvGraphicFramePr>
        <p:xfrm>
          <a:off x="628650" y="2226469"/>
          <a:ext cx="7886700" cy="3263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09291144"/>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274638"/>
            <a:ext cx="8229600" cy="792162"/>
          </a:xfrm>
        </p:spPr>
        <p:txBody>
          <a:bodyPr/>
          <a:lstStyle/>
          <a:p>
            <a:pPr eaLnBrk="1" hangingPunct="1"/>
            <a:r>
              <a:rPr lang="en-US" sz="3228" dirty="0"/>
              <a:t>Projects, Evaluators, &amp; Mentors - Section 4</a:t>
            </a:r>
          </a:p>
        </p:txBody>
      </p:sp>
      <p:graphicFrame>
        <p:nvGraphicFramePr>
          <p:cNvPr id="6" name="Table 5"/>
          <p:cNvGraphicFramePr>
            <a:graphicFrameLocks noGrp="1"/>
          </p:cNvGraphicFramePr>
          <p:nvPr/>
        </p:nvGraphicFramePr>
        <p:xfrm>
          <a:off x="452910" y="1140616"/>
          <a:ext cx="8180971" cy="3516543"/>
        </p:xfrm>
        <a:graphic>
          <a:graphicData uri="http://schemas.openxmlformats.org/drawingml/2006/table">
            <a:tbl>
              <a:tblPr/>
              <a:tblGrid>
                <a:gridCol w="1773497">
                  <a:extLst>
                    <a:ext uri="{9D8B030D-6E8A-4147-A177-3AD203B41FA5}">
                      <a16:colId xmlns:a16="http://schemas.microsoft.com/office/drawing/2014/main" val="20000"/>
                    </a:ext>
                  </a:extLst>
                </a:gridCol>
                <a:gridCol w="2191517">
                  <a:extLst>
                    <a:ext uri="{9D8B030D-6E8A-4147-A177-3AD203B41FA5}">
                      <a16:colId xmlns:a16="http://schemas.microsoft.com/office/drawing/2014/main" val="20001"/>
                    </a:ext>
                  </a:extLst>
                </a:gridCol>
                <a:gridCol w="1204512">
                  <a:extLst>
                    <a:ext uri="{9D8B030D-6E8A-4147-A177-3AD203B41FA5}">
                      <a16:colId xmlns:a16="http://schemas.microsoft.com/office/drawing/2014/main" val="20002"/>
                    </a:ext>
                  </a:extLst>
                </a:gridCol>
                <a:gridCol w="1055126">
                  <a:extLst>
                    <a:ext uri="{9D8B030D-6E8A-4147-A177-3AD203B41FA5}">
                      <a16:colId xmlns:a16="http://schemas.microsoft.com/office/drawing/2014/main" val="20003"/>
                    </a:ext>
                  </a:extLst>
                </a:gridCol>
                <a:gridCol w="1126365">
                  <a:extLst>
                    <a:ext uri="{9D8B030D-6E8A-4147-A177-3AD203B41FA5}">
                      <a16:colId xmlns:a16="http://schemas.microsoft.com/office/drawing/2014/main" val="20004"/>
                    </a:ext>
                  </a:extLst>
                </a:gridCol>
                <a:gridCol w="829954">
                  <a:extLst>
                    <a:ext uri="{9D8B030D-6E8A-4147-A177-3AD203B41FA5}">
                      <a16:colId xmlns:a16="http://schemas.microsoft.com/office/drawing/2014/main" val="20005"/>
                    </a:ext>
                  </a:extLst>
                </a:gridCol>
              </a:tblGrid>
              <a:tr h="371475">
                <a:tc>
                  <a:txBody>
                    <a:bodyPr/>
                    <a:lstStyle/>
                    <a:p>
                      <a:pPr algn="ctr" fontAlgn="ctr"/>
                      <a:r>
                        <a:rPr lang="en-US" sz="12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3293">
                <a:tc>
                  <a:txBody>
                    <a:bodyPr/>
                    <a:lstStyle/>
                    <a:p>
                      <a:pPr algn="l" fontAlgn="ctr"/>
                      <a:r>
                        <a:rPr lang="en-US" sz="1200" b="0" i="0" u="none" strike="noStrike">
                          <a:solidFill>
                            <a:srgbClr val="000000"/>
                          </a:solidFill>
                          <a:effectLst/>
                          <a:latin typeface="Calibri" panose="020F0502020204030204" pitchFamily="34" charset="0"/>
                        </a:rPr>
                        <a:t>Sikorsky</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Part Distortion During Machining</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Rahmi Ozisik</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Brad DeBoer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0070C0"/>
                          </a:solidFill>
                          <a:effectLst/>
                          <a:latin typeface="Calibri" panose="020F0502020204030204" pitchFamily="34" charset="0"/>
                        </a:rPr>
                        <a:t>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3293">
                <a:tc>
                  <a:txBody>
                    <a:bodyPr/>
                    <a:lstStyle/>
                    <a:p>
                      <a:pPr algn="l" fontAlgn="ctr"/>
                      <a:r>
                        <a:rPr lang="en-US" sz="1200" b="0" i="0" u="none" strike="noStrike">
                          <a:solidFill>
                            <a:srgbClr val="000000"/>
                          </a:solidFill>
                          <a:effectLst/>
                          <a:latin typeface="Calibri" panose="020F0502020204030204" pitchFamily="34" charset="0"/>
                        </a:rPr>
                        <a:t>Lockheed Martin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Persistent Identification for Manufacturing Processes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Muhsin Celik</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Brad DeBoer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0070C0"/>
                          </a:solidFill>
                          <a:effectLst/>
                          <a:latin typeface="Calibri" panose="020F050202020403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0070C0"/>
                          </a:solidFill>
                          <a:effectLst/>
                          <a:latin typeface="Calibri" panose="020F0502020204030204" pitchFamily="34" charset="0"/>
                        </a:rPr>
                        <a:t>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ctr"/>
                      <a:r>
                        <a:rPr lang="en-US" sz="1200" b="0" i="0" u="none" strike="noStrike">
                          <a:solidFill>
                            <a:srgbClr val="000000"/>
                          </a:solidFill>
                          <a:effectLst/>
                          <a:latin typeface="Calibri" panose="020F0502020204030204" pitchFamily="34" charset="0"/>
                        </a:rPr>
                        <a:t>MILL</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Swirled Plastic Parts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Rahmi Ozisik</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Aren Paster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ctr"/>
                      <a:r>
                        <a:rPr lang="en-US" sz="1200" b="0" i="0" u="none" strike="noStrike">
                          <a:solidFill>
                            <a:srgbClr val="000000"/>
                          </a:solidFill>
                          <a:effectLst/>
                          <a:latin typeface="Calibri" panose="020F0502020204030204" pitchFamily="34" charset="0"/>
                        </a:rPr>
                        <a:t>Design Lab</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Mechatronics Demonstration of 2D Motion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Indika Perera</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Junichi Kanai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71475">
                <a:tc>
                  <a:txBody>
                    <a:bodyPr/>
                    <a:lstStyle/>
                    <a:p>
                      <a:pPr algn="l" fontAlgn="ctr"/>
                      <a:r>
                        <a:rPr lang="en-US" sz="1200" b="0" i="0" u="none" strike="noStrike">
                          <a:solidFill>
                            <a:srgbClr val="000000"/>
                          </a:solidFill>
                          <a:effectLst/>
                          <a:latin typeface="Calibri" panose="020F0502020204030204" pitchFamily="34" charset="0"/>
                        </a:rPr>
                        <a:t>The Boeing Company</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Enterprise Test Vehicle Design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Indika Perera</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Aren Paster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71475">
                <a:tc>
                  <a:txBody>
                    <a:bodyPr/>
                    <a:lstStyle/>
                    <a:p>
                      <a:pPr algn="l" fontAlgn="ctr"/>
                      <a:r>
                        <a:rPr lang="en-US" sz="1200" b="0" i="0" u="none" strike="noStrike">
                          <a:solidFill>
                            <a:srgbClr val="000000"/>
                          </a:solidFill>
                          <a:effectLst/>
                          <a:latin typeface="Calibri" panose="020F0502020204030204" pitchFamily="34" charset="0"/>
                        </a:rPr>
                        <a:t>Plug Power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Autonomous Data Collection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Muhsin Celik</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Mark Anderson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0070C0"/>
                          </a:solidFill>
                          <a:effectLst/>
                          <a:latin typeface="Calibri" panose="020F050202020403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70C0"/>
                          </a:solidFill>
                          <a:effectLst/>
                          <a:latin typeface="Calibri" panose="020F0502020204030204" pitchFamily="34" charset="0"/>
                        </a:rPr>
                        <a:t>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71475">
                <a:tc>
                  <a:txBody>
                    <a:bodyPr/>
                    <a:lstStyle/>
                    <a:p>
                      <a:pPr marL="45720"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70C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a:solidFill>
                          <a:srgbClr val="0070C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71475">
                <a:tc>
                  <a:txBody>
                    <a:bodyPr/>
                    <a:lstStyle/>
                    <a:p>
                      <a:pPr marL="45720"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FF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FF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bl>
          </a:graphicData>
        </a:graphic>
      </p:graphicFrame>
      <p:sp>
        <p:nvSpPr>
          <p:cNvPr id="8" name="Slide Number Placeholder 7"/>
          <p:cNvSpPr>
            <a:spLocks noGrp="1"/>
          </p:cNvSpPr>
          <p:nvPr>
            <p:ph type="sldNum" sz="quarter" idx="12"/>
          </p:nvPr>
        </p:nvSpPr>
        <p:spPr/>
        <p:txBody>
          <a:bodyPr/>
          <a:lstStyle/>
          <a:p>
            <a:pPr>
              <a:defRPr/>
            </a:pPr>
            <a:fld id="{BE9A177C-BA89-4C10-A83E-404B5E42A65C}" type="slidenum">
              <a:rPr lang="en-US" smtClean="0"/>
              <a:pPr>
                <a:defRPr/>
              </a:pPr>
              <a:t>3</a:t>
            </a:fld>
            <a:endParaRPr lang="en-US" dirty="0"/>
          </a:p>
        </p:txBody>
      </p:sp>
      <p:grpSp>
        <p:nvGrpSpPr>
          <p:cNvPr id="5" name="Group 4">
            <a:extLst>
              <a:ext uri="{FF2B5EF4-FFF2-40B4-BE49-F238E27FC236}">
                <a16:creationId xmlns:a16="http://schemas.microsoft.com/office/drawing/2014/main" id="{5813A4F7-B840-8964-8156-51B6DA84A790}"/>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A79D52FD-8D73-5C61-F0FB-6CC387B7A409}"/>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A830ABD2-612D-081D-942C-5217CAEB0701}"/>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1402B7D5-F8B9-ACDD-91AD-C1F2DFA0C825}"/>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14DEC0C5-F5D2-AA5B-EFEF-4FA7A99F4F1A}"/>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0EB8EA68-1207-99AF-9E0C-607754EF60EE}"/>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4E75E28C-9E5D-ED87-9892-C601BAFD708E}"/>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61199678-F594-9308-B38E-4F6233796D0E}"/>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56CDAFD1-BFD1-B63C-073C-0E24253BF671}"/>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6B27F376-8E3E-4D04-A7AB-5896DBD145A5}"/>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E4B79AD5-01ED-D90C-92CA-A3E27B491633}"/>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C52BA0A9-4BF5-E722-AA1E-88D4674BD02C}"/>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E264ED77-636C-9B13-F01C-5BF2C55676ED}"/>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4EBB846C-58E7-516C-FBC3-A09A62EB1D5E}"/>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3414436E-17A8-93EC-7AC3-9273BC2F3F42}"/>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F5903E87-F98B-1345-0339-F3E3357A9684}"/>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03E75346-14D9-A710-C3AC-5FD334874822}"/>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B3ED47ED-A6EA-456A-2751-CBEB189C5456}"/>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697468D1-BC85-7B21-3CCB-BAF99D48AA1B}"/>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1482545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D2F12-6262-BBF6-CE30-320F3E9DC3B0}"/>
              </a:ext>
            </a:extLst>
          </p:cNvPr>
          <p:cNvSpPr>
            <a:spLocks noGrp="1"/>
          </p:cNvSpPr>
          <p:nvPr>
            <p:ph type="title"/>
          </p:nvPr>
        </p:nvSpPr>
        <p:spPr/>
        <p:txBody>
          <a:bodyPr/>
          <a:lstStyle/>
          <a:p>
            <a:pPr algn="ctr"/>
            <a:r>
              <a:rPr lang="en-US" dirty="0">
                <a:latin typeface="Calibri Light" panose="020F0302020204030204" pitchFamily="34" charset="0"/>
                <a:cs typeface="Calibri Light" panose="020F0302020204030204" pitchFamily="34" charset="0"/>
              </a:rPr>
              <a:t>40 min – Staff Introductions &amp; Project Launch</a:t>
            </a:r>
            <a:endParaRPr lang="en-US" dirty="0"/>
          </a:p>
        </p:txBody>
      </p:sp>
      <p:sp>
        <p:nvSpPr>
          <p:cNvPr id="3" name="Content Placeholder 2">
            <a:extLst>
              <a:ext uri="{FF2B5EF4-FFF2-40B4-BE49-F238E27FC236}">
                <a16:creationId xmlns:a16="http://schemas.microsoft.com/office/drawing/2014/main" id="{4645BE72-9AD8-0657-E15A-BEC450188AEB}"/>
              </a:ext>
            </a:extLst>
          </p:cNvPr>
          <p:cNvSpPr>
            <a:spLocks noGrp="1"/>
          </p:cNvSpPr>
          <p:nvPr>
            <p:ph idx="1"/>
          </p:nvPr>
        </p:nvSpPr>
        <p:spPr>
          <a:xfrm>
            <a:off x="628650" y="1825625"/>
            <a:ext cx="7886700" cy="4530726"/>
          </a:xfrm>
        </p:spPr>
        <p:txBody>
          <a:bodyPr>
            <a:normAutofit/>
          </a:bodyPr>
          <a:lstStyle/>
          <a:p>
            <a:r>
              <a:rPr lang="en-US" sz="2400" dirty="0"/>
              <a:t>Chief Engineer (CE) &amp; Project Engineer (PE) Introductions</a:t>
            </a:r>
          </a:p>
          <a:p>
            <a:pPr lvl="1"/>
            <a:r>
              <a:rPr lang="en-US" sz="2000" dirty="0"/>
              <a:t>Both individuals will stop by to meet with the team</a:t>
            </a:r>
          </a:p>
          <a:p>
            <a:pPr lvl="1"/>
            <a:endParaRPr lang="en-US" sz="2000" dirty="0"/>
          </a:p>
          <a:p>
            <a:r>
              <a:rPr lang="en-US" sz="2400" dirty="0"/>
              <a:t>Project Description Review</a:t>
            </a:r>
          </a:p>
          <a:p>
            <a:pPr lvl="1"/>
            <a:r>
              <a:rPr lang="en-US" sz="2000" dirty="0"/>
              <a:t>If you have not read the document yet, NOW is your chance. You need that information to do the next step effectively!</a:t>
            </a:r>
          </a:p>
          <a:p>
            <a:pPr lvl="1"/>
            <a:endParaRPr lang="en-US" sz="2000" dirty="0"/>
          </a:p>
          <a:p>
            <a:r>
              <a:rPr lang="en-US" sz="2400" dirty="0"/>
              <a:t>Discuss project as a t	</a:t>
            </a:r>
            <a:r>
              <a:rPr lang="en-US" sz="2400" dirty="0" err="1"/>
              <a:t>eam</a:t>
            </a:r>
            <a:r>
              <a:rPr lang="en-US" sz="2400" dirty="0"/>
              <a:t>.</a:t>
            </a:r>
          </a:p>
          <a:p>
            <a:pPr lvl="1"/>
            <a:r>
              <a:rPr lang="en-US" sz="2100" dirty="0"/>
              <a:t>Begin documenting Questions you have about the project. Share the complied list of questions in the Webex.</a:t>
            </a:r>
          </a:p>
        </p:txBody>
      </p:sp>
      <p:sp>
        <p:nvSpPr>
          <p:cNvPr id="5" name="Slide Number Placeholder 4">
            <a:extLst>
              <a:ext uri="{FF2B5EF4-FFF2-40B4-BE49-F238E27FC236}">
                <a16:creationId xmlns:a16="http://schemas.microsoft.com/office/drawing/2014/main" id="{2F71504E-42AC-4A63-8A7F-22B35B582C71}"/>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30</a:t>
            </a:fld>
            <a:endParaRPr lang="en-US" dirty="0"/>
          </a:p>
        </p:txBody>
      </p:sp>
    </p:spTree>
    <p:extLst>
      <p:ext uri="{BB962C8B-B14F-4D97-AF65-F5344CB8AC3E}">
        <p14:creationId xmlns:p14="http://schemas.microsoft.com/office/powerpoint/2010/main" val="16639169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pPr algn="ctr"/>
            <a:r>
              <a:rPr lang="en-US" sz="3600" dirty="0">
                <a:cs typeface="Calibri"/>
              </a:rPr>
              <a:t>15 min - Meet with Project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lnSpc>
                <a:spcPct val="150000"/>
              </a:lnSpc>
              <a:buNone/>
            </a:pPr>
            <a:r>
              <a:rPr lang="en-US" sz="2850" dirty="0">
                <a:ea typeface="+mn-lt"/>
                <a:cs typeface="+mn-lt"/>
              </a:rPr>
              <a:t>Project Engineer meets with each team:</a:t>
            </a:r>
          </a:p>
          <a:p>
            <a:pPr lvl="2"/>
            <a:r>
              <a:rPr lang="en-US" sz="2550" dirty="0">
                <a:ea typeface="+mn-lt"/>
                <a:cs typeface="+mn-lt"/>
              </a:rPr>
              <a:t>Explain the PE Role</a:t>
            </a:r>
          </a:p>
          <a:p>
            <a:pPr lvl="2"/>
            <a:r>
              <a:rPr lang="en-US" sz="2550" dirty="0">
                <a:ea typeface="+mn-lt"/>
                <a:cs typeface="+mn-lt"/>
              </a:rPr>
              <a:t>Check on team status / welfare</a:t>
            </a:r>
          </a:p>
          <a:p>
            <a:pPr lvl="2"/>
            <a:r>
              <a:rPr lang="en-US" sz="2550" dirty="0">
                <a:ea typeface="+mn-lt"/>
                <a:cs typeface="+mn-lt"/>
              </a:rPr>
              <a:t>Team member introductions</a:t>
            </a:r>
          </a:p>
          <a:p>
            <a:pPr lvl="2"/>
            <a:r>
              <a:rPr lang="en-US" sz="2550" dirty="0">
                <a:ea typeface="+mn-lt"/>
                <a:cs typeface="+mn-lt"/>
              </a:rPr>
              <a:t>Discuss project impressions</a:t>
            </a:r>
          </a:p>
          <a:p>
            <a:pPr lvl="2"/>
            <a:r>
              <a:rPr lang="en-US" sz="2550" dirty="0">
                <a:ea typeface="+mn-lt"/>
                <a:cs typeface="+mn-lt"/>
              </a:rPr>
              <a:t>PE’s background/experience</a:t>
            </a:r>
          </a:p>
          <a:p>
            <a:pPr lvl="2"/>
            <a:endParaRPr lang="en-US" sz="2550" dirty="0">
              <a:ea typeface="+mn-lt"/>
              <a:cs typeface="+mn-lt"/>
            </a:endParaRP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31</a:t>
            </a:fld>
            <a:endParaRPr lang="en-US" sz="1200" dirty="0"/>
          </a:p>
        </p:txBody>
      </p:sp>
      <p:sp>
        <p:nvSpPr>
          <p:cNvPr id="5" name="TextBox 4"/>
          <p:cNvSpPr txBox="1"/>
          <p:nvPr/>
        </p:nvSpPr>
        <p:spPr>
          <a:xfrm>
            <a:off x="1295400" y="4956597"/>
            <a:ext cx="5935108" cy="1269578"/>
          </a:xfrm>
          <a:prstGeom prst="rect">
            <a:avLst/>
          </a:prstGeom>
          <a:noFill/>
          <a:ln w="38100">
            <a:solidFill>
              <a:schemeClr val="accent2"/>
            </a:solidFill>
          </a:ln>
        </p:spPr>
        <p:txBody>
          <a:bodyPr wrap="square" rtlCol="0">
            <a:spAutoFit/>
          </a:bodyPr>
          <a:lstStyle/>
          <a:p>
            <a:pPr marL="0" lvl="2" algn="ctr"/>
            <a:r>
              <a:rPr lang="en-US" sz="2550" dirty="0">
                <a:ea typeface="+mn-lt"/>
                <a:cs typeface="+mn-lt"/>
              </a:rPr>
              <a:t>When not meeting with your PE or CE, team members generate/discuss questions about project.</a:t>
            </a:r>
            <a:endParaRPr lang="en-US" sz="2550" dirty="0"/>
          </a:p>
        </p:txBody>
      </p:sp>
    </p:spTree>
    <p:extLst>
      <p:ext uri="{BB962C8B-B14F-4D97-AF65-F5344CB8AC3E}">
        <p14:creationId xmlns:p14="http://schemas.microsoft.com/office/powerpoint/2010/main" val="32410559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pPr algn="ctr"/>
            <a:r>
              <a:rPr lang="en-US" sz="3600" dirty="0">
                <a:cs typeface="Calibri"/>
              </a:rPr>
              <a:t>10 min - Meet with Chief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lnSpc>
                <a:spcPct val="150000"/>
              </a:lnSpc>
              <a:buNone/>
            </a:pPr>
            <a:r>
              <a:rPr lang="en-US" sz="2850" dirty="0">
                <a:ea typeface="+mn-lt"/>
                <a:cs typeface="+mn-lt"/>
              </a:rPr>
              <a:t>Chief Engineer meets with each team:</a:t>
            </a:r>
          </a:p>
          <a:p>
            <a:pPr lvl="2"/>
            <a:r>
              <a:rPr lang="en-US" sz="2550" dirty="0">
                <a:ea typeface="+mn-lt"/>
                <a:cs typeface="+mn-lt"/>
              </a:rPr>
              <a:t>Explain the CE role</a:t>
            </a:r>
          </a:p>
          <a:p>
            <a:pPr lvl="2"/>
            <a:r>
              <a:rPr lang="en-US" sz="2550" dirty="0">
                <a:ea typeface="+mn-lt"/>
                <a:cs typeface="+mn-lt"/>
              </a:rPr>
              <a:t>Check on team status / welfare</a:t>
            </a:r>
          </a:p>
          <a:p>
            <a:pPr lvl="2"/>
            <a:r>
              <a:rPr lang="en-US" sz="2550" dirty="0">
                <a:ea typeface="+mn-lt"/>
                <a:cs typeface="+mn-lt"/>
              </a:rPr>
              <a:t>Team member introductions </a:t>
            </a:r>
          </a:p>
          <a:p>
            <a:pPr lvl="2"/>
            <a:r>
              <a:rPr lang="en-US" sz="2550" dirty="0">
                <a:ea typeface="+mn-lt"/>
                <a:cs typeface="+mn-lt"/>
              </a:rPr>
              <a:t>Discuss project impressions</a:t>
            </a:r>
          </a:p>
          <a:p>
            <a:pPr lvl="2"/>
            <a:r>
              <a:rPr lang="en-US" sz="2550" dirty="0">
                <a:ea typeface="+mn-lt"/>
                <a:cs typeface="+mn-lt"/>
              </a:rPr>
              <a:t>CE’s background/experience</a:t>
            </a: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32</a:t>
            </a:fld>
            <a:endParaRPr lang="en-US" sz="1200" dirty="0"/>
          </a:p>
        </p:txBody>
      </p:sp>
      <p:sp>
        <p:nvSpPr>
          <p:cNvPr id="6" name="TextBox 5"/>
          <p:cNvSpPr txBox="1"/>
          <p:nvPr/>
        </p:nvSpPr>
        <p:spPr>
          <a:xfrm>
            <a:off x="999093" y="4724400"/>
            <a:ext cx="5935108" cy="1269578"/>
          </a:xfrm>
          <a:prstGeom prst="rect">
            <a:avLst/>
          </a:prstGeom>
          <a:noFill/>
          <a:ln w="38100">
            <a:solidFill>
              <a:schemeClr val="accent2"/>
            </a:solidFill>
          </a:ln>
        </p:spPr>
        <p:txBody>
          <a:bodyPr wrap="square" rtlCol="0">
            <a:spAutoFit/>
          </a:bodyPr>
          <a:lstStyle/>
          <a:p>
            <a:pPr marL="0" lvl="2" algn="ctr"/>
            <a:r>
              <a:rPr lang="en-US" sz="2550" dirty="0">
                <a:ea typeface="+mn-lt"/>
                <a:cs typeface="+mn-lt"/>
              </a:rPr>
              <a:t>When not meeting with your PE or CE, team members generate/discuss questions about project.</a:t>
            </a:r>
            <a:endParaRPr lang="en-US" sz="2550" dirty="0"/>
          </a:p>
        </p:txBody>
      </p:sp>
    </p:spTree>
    <p:extLst>
      <p:ext uri="{BB962C8B-B14F-4D97-AF65-F5344CB8AC3E}">
        <p14:creationId xmlns:p14="http://schemas.microsoft.com/office/powerpoint/2010/main" val="19945250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20 min – Wrap Up </a:t>
            </a:r>
            <a:br>
              <a:rPr lang="en-US" sz="3600" dirty="0"/>
            </a:br>
            <a:r>
              <a:rPr lang="en-US" sz="3600" dirty="0"/>
              <a:t>Team Standards Agreement Intro</a:t>
            </a:r>
          </a:p>
        </p:txBody>
      </p:sp>
      <p:sp>
        <p:nvSpPr>
          <p:cNvPr id="3" name="Content Placeholder 2"/>
          <p:cNvSpPr>
            <a:spLocks noGrp="1"/>
          </p:cNvSpPr>
          <p:nvPr>
            <p:ph idx="1"/>
          </p:nvPr>
        </p:nvSpPr>
        <p:spPr>
          <a:xfrm>
            <a:off x="628650" y="1657668"/>
            <a:ext cx="7886700" cy="4729163"/>
          </a:xfrm>
        </p:spPr>
        <p:txBody>
          <a:bodyPr/>
          <a:lstStyle/>
          <a:p>
            <a:r>
              <a:rPr lang="en-US" dirty="0"/>
              <a:t>According to concepts in organizational behavior, there are five stages of team development (Tuckman’s Model, 1964): </a:t>
            </a:r>
            <a:r>
              <a:rPr lang="en-US" b="1" dirty="0"/>
              <a:t>forming, storming, norming, performing </a:t>
            </a:r>
            <a:r>
              <a:rPr lang="en-US" dirty="0"/>
              <a:t>and</a:t>
            </a:r>
            <a:r>
              <a:rPr lang="en-US" b="1" dirty="0"/>
              <a:t> adjourning</a:t>
            </a:r>
          </a:p>
          <a:p>
            <a:r>
              <a:rPr lang="en-US" dirty="0"/>
              <a:t>In high performing teams a </a:t>
            </a:r>
            <a:r>
              <a:rPr lang="en-US" b="1" dirty="0"/>
              <a:t>Team Standards Agreement</a:t>
            </a:r>
            <a:r>
              <a:rPr lang="en-US" dirty="0"/>
              <a:t> is often generated to establish procedures and roles to move the team more quickly into the performing stage</a:t>
            </a:r>
          </a:p>
          <a:p>
            <a:r>
              <a:rPr lang="en-US" dirty="0"/>
              <a:t>A Team Standards Agreement will be generated off-site by each team before Day 6</a:t>
            </a:r>
          </a:p>
          <a:p>
            <a:pPr lvl="1"/>
            <a:r>
              <a:rPr lang="en-US" dirty="0"/>
              <a:t>The Team Standards Agreement shall be posted to your team’s EDN Wiki page in accordance with the instructions on Wiki</a:t>
            </a:r>
          </a:p>
          <a:p>
            <a:pPr marL="342900" lvl="1" indent="0">
              <a:buNone/>
            </a:pPr>
            <a:r>
              <a:rPr lang="en-US" sz="1800" b="1" dirty="0">
                <a:solidFill>
                  <a:srgbClr val="0000FF"/>
                </a:solidFill>
              </a:rPr>
              <a:t>	EDN -&gt; Capstone Support -&gt; Wiki-&gt;  Task and Due Dates -&gt; </a:t>
            </a:r>
            <a:r>
              <a:rPr lang="en-US" b="1" dirty="0">
                <a:solidFill>
                  <a:srgbClr val="0000FF"/>
                </a:solidFill>
              </a:rPr>
              <a:t>			</a:t>
            </a:r>
            <a:r>
              <a:rPr lang="en-US" sz="1800" b="1" dirty="0">
                <a:solidFill>
                  <a:srgbClr val="0000FF"/>
                </a:solidFill>
                <a:hlinkClick r:id="rId2">
                  <a:extLst>
                    <a:ext uri="{A12FA001-AC4F-418D-AE19-62706E023703}">
                      <ahyp:hlinkClr xmlns:ahyp="http://schemas.microsoft.com/office/drawing/2018/hyperlinkcolor" val="tx"/>
                    </a:ext>
                  </a:extLst>
                </a:hlinkClick>
              </a:rPr>
              <a:t>Team Standards Agreement</a:t>
            </a:r>
            <a:r>
              <a:rPr lang="en-US" sz="1800" b="1" dirty="0">
                <a:solidFill>
                  <a:srgbClr val="0000FF"/>
                </a:solidFill>
              </a:rPr>
              <a:t> </a:t>
            </a:r>
          </a:p>
          <a:p>
            <a:endParaRPr lang="en-US" sz="1800" b="1" dirty="0">
              <a:solidFill>
                <a:srgbClr val="0000FF"/>
              </a:solidFill>
            </a:endParaRPr>
          </a:p>
          <a:p>
            <a:pPr lvl="1"/>
            <a:endParaRPr lang="en-US" dirty="0"/>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33</a:t>
            </a:fld>
            <a:endParaRPr lang="en-US" sz="1200" dirty="0"/>
          </a:p>
        </p:txBody>
      </p:sp>
      <p:sp>
        <p:nvSpPr>
          <p:cNvPr id="4" name="TextBox 3"/>
          <p:cNvSpPr txBox="1"/>
          <p:nvPr/>
        </p:nvSpPr>
        <p:spPr>
          <a:xfrm>
            <a:off x="1295400" y="5558771"/>
            <a:ext cx="5943600" cy="707886"/>
          </a:xfrm>
          <a:prstGeom prst="rect">
            <a:avLst/>
          </a:prstGeom>
          <a:noFill/>
          <a:ln w="38100">
            <a:solidFill>
              <a:srgbClr val="FF0000"/>
            </a:solidFill>
          </a:ln>
        </p:spPr>
        <p:txBody>
          <a:bodyPr wrap="square" rtlCol="0">
            <a:spAutoFit/>
          </a:bodyPr>
          <a:lstStyle/>
          <a:p>
            <a:pPr algn="ctr"/>
            <a:r>
              <a:rPr lang="en-US" sz="2000" dirty="0">
                <a:solidFill>
                  <a:srgbClr val="FF0000"/>
                </a:solidFill>
              </a:rPr>
              <a:t>Completed Team Standard Agreement should be posted to Wiki by </a:t>
            </a:r>
            <a:r>
              <a:rPr lang="en-US" sz="2000" b="1" dirty="0">
                <a:solidFill>
                  <a:srgbClr val="FF0000"/>
                </a:solidFill>
              </a:rPr>
              <a:t>START</a:t>
            </a:r>
            <a:r>
              <a:rPr lang="en-US" sz="2000" dirty="0">
                <a:solidFill>
                  <a:srgbClr val="FF0000"/>
                </a:solidFill>
              </a:rPr>
              <a:t> </a:t>
            </a:r>
            <a:r>
              <a:rPr lang="en-US" sz="2000" b="1" dirty="0">
                <a:solidFill>
                  <a:srgbClr val="FF0000"/>
                </a:solidFill>
              </a:rPr>
              <a:t>of Day 6</a:t>
            </a:r>
          </a:p>
        </p:txBody>
      </p:sp>
    </p:spTree>
    <p:extLst>
      <p:ext uri="{BB962C8B-B14F-4D97-AF65-F5344CB8AC3E}">
        <p14:creationId xmlns:p14="http://schemas.microsoft.com/office/powerpoint/2010/main" val="23473625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 Up – 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During the second week, there will be an     off-site, peer-led, Team-Building Retreat</a:t>
            </a:r>
          </a:p>
          <a:p>
            <a:r>
              <a:rPr lang="en-US" dirty="0">
                <a:cs typeface="Calibri"/>
              </a:rPr>
              <a:t>Retreat Goals:</a:t>
            </a:r>
          </a:p>
          <a:p>
            <a:pPr marR="0" lvl="1">
              <a:lnSpc>
                <a:spcPct val="80000"/>
              </a:lnSpc>
              <a:spcAft>
                <a:spcPts val="0"/>
              </a:spcAft>
            </a:pPr>
            <a:r>
              <a:rPr lang="en-US" sz="2400" dirty="0">
                <a:cs typeface="Calibri"/>
              </a:rPr>
              <a:t>Build positive foundations of teamwork and communication.</a:t>
            </a:r>
          </a:p>
          <a:p>
            <a:pPr marR="0" lvl="1">
              <a:lnSpc>
                <a:spcPct val="80000"/>
              </a:lnSpc>
              <a:spcAft>
                <a:spcPts val="0"/>
              </a:spcAft>
            </a:pPr>
            <a:r>
              <a:rPr lang="en-US" sz="2400" dirty="0">
                <a:cs typeface="Calibri"/>
              </a:rPr>
              <a:t>Foster motivation and accountability within teams.</a:t>
            </a:r>
          </a:p>
          <a:p>
            <a:pPr marR="0" lvl="1">
              <a:lnSpc>
                <a:spcPct val="80000"/>
              </a:lnSpc>
              <a:spcAft>
                <a:spcPts val="0"/>
              </a:spcAft>
            </a:pPr>
            <a:r>
              <a:rPr lang="en-US" sz="2400" dirty="0">
                <a:cs typeface="Calibri"/>
              </a:rPr>
              <a:t>Enhance leadership, working together, and getting to know each other.</a:t>
            </a:r>
          </a:p>
          <a:p>
            <a:pPr marR="0" lvl="1">
              <a:lnSpc>
                <a:spcPct val="80000"/>
              </a:lnSpc>
              <a:spcAft>
                <a:spcPts val="0"/>
              </a:spcAft>
            </a:pPr>
            <a:r>
              <a:rPr lang="en-US" sz="2400" dirty="0">
                <a:cs typeface="Calibri"/>
              </a:rPr>
              <a:t>Understand the importance of eye contact and active listening.</a:t>
            </a:r>
          </a:p>
          <a:p>
            <a:pPr marL="457200" lvl="1" indent="0">
              <a:buNone/>
            </a:pP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34</a:t>
            </a:fld>
            <a:endParaRPr lang="en-US" dirty="0"/>
          </a:p>
        </p:txBody>
      </p:sp>
    </p:spTree>
    <p:extLst>
      <p:ext uri="{BB962C8B-B14F-4D97-AF65-F5344CB8AC3E}">
        <p14:creationId xmlns:p14="http://schemas.microsoft.com/office/powerpoint/2010/main" val="40847096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a:xfrm>
            <a:off x="533400" y="240507"/>
            <a:ext cx="5029200" cy="1143000"/>
          </a:xfrm>
        </p:spPr>
        <p:txBody>
          <a:bodyPr>
            <a:normAutofit/>
          </a:bodyPr>
          <a:lstStyle/>
          <a:p>
            <a:pPr algn="l"/>
            <a:r>
              <a:rPr lang="en-US" sz="4000" dirty="0">
                <a:cs typeface="Calibri"/>
              </a:rPr>
              <a:t>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72657" y="1752600"/>
            <a:ext cx="8229600" cy="4525963"/>
          </a:xfrm>
        </p:spPr>
        <p:txBody>
          <a:bodyPr vert="horz" lIns="91440" tIns="45720" rIns="91440" bIns="45720" rtlCol="0" anchor="t">
            <a:normAutofit fontScale="92500" lnSpcReduction="20000"/>
          </a:bodyPr>
          <a:lstStyle/>
          <a:p>
            <a:r>
              <a:rPr lang="en-US" dirty="0">
                <a:cs typeface="Calibri"/>
              </a:rPr>
              <a:t>Location - Design Lab, JEC 3232</a:t>
            </a:r>
          </a:p>
          <a:p>
            <a:r>
              <a:rPr lang="en-US" dirty="0">
                <a:cs typeface="Calibri"/>
              </a:rPr>
              <a:t>Schedule - Three options:</a:t>
            </a:r>
          </a:p>
          <a:p>
            <a:pPr lvl="1">
              <a:tabLst>
                <a:tab pos="2514600" algn="l"/>
                <a:tab pos="3597275" algn="l"/>
              </a:tabLst>
            </a:pPr>
            <a:r>
              <a:rPr lang="en-US" dirty="0">
                <a:cs typeface="Calibri"/>
              </a:rPr>
              <a:t>Wednesday	9/4	6:00 – 8pm</a:t>
            </a:r>
          </a:p>
          <a:p>
            <a:pPr lvl="1">
              <a:tabLst>
                <a:tab pos="2514600" algn="l"/>
                <a:tab pos="3597275" algn="l"/>
              </a:tabLst>
            </a:pPr>
            <a:r>
              <a:rPr lang="en-US" dirty="0">
                <a:cs typeface="Calibri"/>
              </a:rPr>
              <a:t>Saturday	9/7	10:00am - NOON</a:t>
            </a:r>
          </a:p>
          <a:p>
            <a:pPr lvl="1">
              <a:tabLst>
                <a:tab pos="2514600" algn="l"/>
                <a:tab pos="3597275" algn="l"/>
              </a:tabLst>
            </a:pPr>
            <a:r>
              <a:rPr lang="en-US" dirty="0">
                <a:cs typeface="Calibri"/>
              </a:rPr>
              <a:t>Sunday	9/8	10:00am - NOON</a:t>
            </a:r>
          </a:p>
          <a:p>
            <a:r>
              <a:rPr lang="en-US" dirty="0">
                <a:cs typeface="Calibri"/>
              </a:rPr>
              <a:t>Attendance is expected (and incentivized with a little treat)</a:t>
            </a:r>
          </a:p>
          <a:p>
            <a:pPr lvl="1"/>
            <a:r>
              <a:rPr lang="en-US" dirty="0">
                <a:cs typeface="Calibri"/>
              </a:rPr>
              <a:t>Goal is to have entire or majority of team at one session</a:t>
            </a:r>
          </a:p>
          <a:p>
            <a:pPr lvl="1"/>
            <a:r>
              <a:rPr lang="en-US" dirty="0">
                <a:cs typeface="Calibri"/>
              </a:rPr>
              <a:t>If entire team can’t make same session, individuals will work with other teams during the event</a:t>
            </a:r>
          </a:p>
        </p:txBody>
      </p:sp>
      <p:sp>
        <p:nvSpPr>
          <p:cNvPr id="5" name="Slide Number Placeholder 4"/>
          <p:cNvSpPr>
            <a:spLocks noGrp="1"/>
          </p:cNvSpPr>
          <p:nvPr>
            <p:ph type="sldNum" sz="quarter" idx="12"/>
          </p:nvPr>
        </p:nvSpPr>
        <p:spPr/>
        <p:txBody>
          <a:bodyPr/>
          <a:lstStyle/>
          <a:p>
            <a:fld id="{B044824F-EBE0-443F-8A8F-F64816AF04DC}" type="slidenum">
              <a:rPr lang="en-US" smtClean="0"/>
              <a:t>35</a:t>
            </a:fld>
            <a:endParaRPr lang="en-US" dirty="0"/>
          </a:p>
        </p:txBody>
      </p:sp>
      <p:pic>
        <p:nvPicPr>
          <p:cNvPr id="6" name="Picture 5" descr="A group of people playing tug of war&#10;&#10;Description automatically generated">
            <a:extLst>
              <a:ext uri="{FF2B5EF4-FFF2-40B4-BE49-F238E27FC236}">
                <a16:creationId xmlns:a16="http://schemas.microsoft.com/office/drawing/2014/main" id="{A3420484-37DB-DF0E-F839-17B4567272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562600" y="304800"/>
            <a:ext cx="3429000" cy="2286000"/>
          </a:xfrm>
          <a:prstGeom prst="rect">
            <a:avLst/>
          </a:prstGeom>
        </p:spPr>
      </p:pic>
    </p:spTree>
    <p:extLst>
      <p:ext uri="{BB962C8B-B14F-4D97-AF65-F5344CB8AC3E}">
        <p14:creationId xmlns:p14="http://schemas.microsoft.com/office/powerpoint/2010/main" val="1311940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5105400" cy="4525963"/>
          </a:xfrm>
        </p:spPr>
        <p:txBody>
          <a:bodyPr vert="horz" lIns="91440" tIns="45720" rIns="91440" bIns="45720" rtlCol="0" anchor="t">
            <a:normAutofit/>
          </a:bodyPr>
          <a:lstStyle/>
          <a:p>
            <a:r>
              <a:rPr lang="en-US" dirty="0">
                <a:cs typeface="Calibri"/>
              </a:rPr>
              <a:t>Action Required!</a:t>
            </a:r>
          </a:p>
          <a:p>
            <a:pPr lvl="1"/>
            <a:r>
              <a:rPr lang="en-US" dirty="0">
                <a:cs typeface="Calibri"/>
              </a:rPr>
              <a:t>Determine which session works best for team</a:t>
            </a:r>
          </a:p>
          <a:p>
            <a:pPr lvl="1"/>
            <a:r>
              <a:rPr lang="en-US" dirty="0">
                <a:cs typeface="Calibri"/>
              </a:rPr>
              <a:t>Each individual must register by Close of Business (COB) on Tuesday, 9/3/24</a:t>
            </a:r>
          </a:p>
          <a:p>
            <a:pPr marL="457200" lvl="1" indent="0">
              <a:buNone/>
            </a:pPr>
            <a:endParaRPr lang="en-US" dirty="0">
              <a:cs typeface="Calibri"/>
            </a:endParaRPr>
          </a:p>
          <a:p>
            <a:pPr marL="457200" lvl="1" indent="0">
              <a:buNone/>
            </a:pPr>
            <a:r>
              <a:rPr lang="en-US" u="sng" dirty="0">
                <a:solidFill>
                  <a:srgbClr val="000000"/>
                </a:solidFill>
                <a:effectLst/>
                <a:latin typeface="Aptos" panose="020B0004020202020204" pitchFamily="34" charset="0"/>
                <a:ea typeface="Aptos" panose="020B0004020202020204" pitchFamily="34" charset="0"/>
                <a:cs typeface="Aptos" panose="020B0004020202020204" pitchFamily="34" charset="0"/>
                <a:hlinkClick r:id="rId3" tooltip="https://docs.google.com/spreadsheets/d/1s5LrGAP6knKlva1Pm0rcQL4NpK4FOPg-sy8KWppURzg/edit?gid=0#gid=0"/>
              </a:rPr>
              <a:t>Fall 2024 Capstone LEAP Training Sign Up Sheet</a:t>
            </a:r>
            <a:endParaRPr lang="en-US" u="sng" dirty="0">
              <a:solidFill>
                <a:srgbClr val="0563C1"/>
              </a:solidFill>
              <a:latin typeface="Calibri" panose="020F0502020204030204" pitchFamily="34" charset="0"/>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36</a:t>
            </a:fld>
            <a:endParaRPr lang="en-US" dirty="0"/>
          </a:p>
        </p:txBody>
      </p:sp>
      <p:pic>
        <p:nvPicPr>
          <p:cNvPr id="6" name="Picture 5" descr="A group of people in helmets on a tree trunk&#10;&#10;Description automatically generated">
            <a:extLst>
              <a:ext uri="{FF2B5EF4-FFF2-40B4-BE49-F238E27FC236}">
                <a16:creationId xmlns:a16="http://schemas.microsoft.com/office/drawing/2014/main" id="{8B87BA5F-9A6D-91FF-C5E7-8B5911BEBF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53075" y="1524000"/>
            <a:ext cx="3048000" cy="4061460"/>
          </a:xfrm>
          <a:prstGeom prst="rect">
            <a:avLst/>
          </a:prstGeom>
        </p:spPr>
      </p:pic>
    </p:spTree>
    <p:extLst>
      <p:ext uri="{BB962C8B-B14F-4D97-AF65-F5344CB8AC3E}">
        <p14:creationId xmlns:p14="http://schemas.microsoft.com/office/powerpoint/2010/main" val="20606818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 Up – Safety Training Intro</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Same material used for IED and other RPI courses &amp; labs</a:t>
            </a:r>
          </a:p>
          <a:p>
            <a:r>
              <a:rPr lang="en-US" dirty="0">
                <a:cs typeface="Calibri"/>
              </a:rPr>
              <a:t>Certification ONLY good for one year, must be valid through END of this semester</a:t>
            </a:r>
          </a:p>
          <a:p>
            <a:r>
              <a:rPr lang="en-US" dirty="0">
                <a:cs typeface="Calibri"/>
              </a:rPr>
              <a:t>Available on </a:t>
            </a:r>
            <a:r>
              <a:rPr lang="en-US" dirty="0" err="1">
                <a:cs typeface="Calibri"/>
              </a:rPr>
              <a:t>Percipio</a:t>
            </a:r>
            <a:r>
              <a:rPr lang="en-US" dirty="0">
                <a:cs typeface="Calibri"/>
              </a:rPr>
              <a:t> -&gt; under your required training</a:t>
            </a:r>
          </a:p>
        </p:txBody>
      </p:sp>
      <p:sp>
        <p:nvSpPr>
          <p:cNvPr id="5" name="Slide Number Placeholder 4"/>
          <p:cNvSpPr>
            <a:spLocks noGrp="1"/>
          </p:cNvSpPr>
          <p:nvPr>
            <p:ph type="sldNum" sz="quarter" idx="12"/>
          </p:nvPr>
        </p:nvSpPr>
        <p:spPr/>
        <p:txBody>
          <a:bodyPr/>
          <a:lstStyle/>
          <a:p>
            <a:fld id="{B044824F-EBE0-443F-8A8F-F64816AF04DC}" type="slidenum">
              <a:rPr lang="en-US" smtClean="0"/>
              <a:t>37</a:t>
            </a:fld>
            <a:endParaRPr lang="en-US" dirty="0"/>
          </a:p>
        </p:txBody>
      </p:sp>
    </p:spTree>
    <p:extLst>
      <p:ext uri="{BB962C8B-B14F-4D97-AF65-F5344CB8AC3E}">
        <p14:creationId xmlns:p14="http://schemas.microsoft.com/office/powerpoint/2010/main" val="24023963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Each day of the on-site (class) meetings will end with a wrap-up and discussion of next steps</a:t>
            </a:r>
          </a:p>
          <a:p>
            <a:endParaRPr lang="en-US" dirty="0">
              <a:cs typeface="Calibri"/>
            </a:endParaRPr>
          </a:p>
          <a:p>
            <a:r>
              <a:rPr lang="en-US" dirty="0">
                <a:cs typeface="Calibri"/>
              </a:rPr>
              <a:t>Team Engineers (YOU) are expected to </a:t>
            </a:r>
            <a:r>
              <a:rPr lang="en-US" b="1" dirty="0">
                <a:cs typeface="Calibri"/>
              </a:rPr>
              <a:t>complete Action Items/Meeting Prep work </a:t>
            </a:r>
            <a:r>
              <a:rPr lang="en-US" dirty="0">
                <a:cs typeface="Calibri"/>
              </a:rPr>
              <a:t>between on-site meetings to be prepared and make efficient use of meeting time.</a:t>
            </a:r>
          </a:p>
        </p:txBody>
      </p:sp>
      <p:sp>
        <p:nvSpPr>
          <p:cNvPr id="5" name="Slide Number Placeholder 4"/>
          <p:cNvSpPr>
            <a:spLocks noGrp="1"/>
          </p:cNvSpPr>
          <p:nvPr>
            <p:ph type="sldNum" sz="quarter" idx="12"/>
          </p:nvPr>
        </p:nvSpPr>
        <p:spPr/>
        <p:txBody>
          <a:bodyPr/>
          <a:lstStyle/>
          <a:p>
            <a:fld id="{B044824F-EBE0-443F-8A8F-F64816AF04DC}" type="slidenum">
              <a:rPr lang="en-US" smtClean="0"/>
              <a:t>38</a:t>
            </a:fld>
            <a:endParaRPr lang="en-US" dirty="0"/>
          </a:p>
        </p:txBody>
      </p:sp>
    </p:spTree>
    <p:extLst>
      <p:ext uri="{BB962C8B-B14F-4D97-AF65-F5344CB8AC3E}">
        <p14:creationId xmlns:p14="http://schemas.microsoft.com/office/powerpoint/2010/main" val="40398300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Looking forwards</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On Day 2, teams will </a:t>
            </a:r>
          </a:p>
          <a:p>
            <a:pPr lvl="1"/>
            <a:r>
              <a:rPr lang="en-US" dirty="0">
                <a:cs typeface="Calibri"/>
              </a:rPr>
              <a:t>Utilize and build on the work started today and continued off-site.</a:t>
            </a:r>
          </a:p>
          <a:p>
            <a:pPr lvl="1"/>
            <a:r>
              <a:rPr lang="en-US" dirty="0">
                <a:cs typeface="Calibri"/>
              </a:rPr>
              <a:t>Discuss and understand project better.</a:t>
            </a:r>
          </a:p>
          <a:p>
            <a:pPr lvl="1"/>
            <a:r>
              <a:rPr lang="en-US" dirty="0">
                <a:cs typeface="Calibri"/>
              </a:rPr>
              <a:t>Prepare for Project Kickoff meetings with client to take place during Day 3 or 4 (project-dependent)</a:t>
            </a:r>
          </a:p>
          <a:p>
            <a:pPr lvl="2"/>
            <a:r>
              <a:rPr lang="en-US" dirty="0">
                <a:cs typeface="Calibri"/>
              </a:rPr>
              <a:t>Establishing a strong list of questions to have a productive Project Kickoff meeting.</a:t>
            </a:r>
          </a:p>
        </p:txBody>
      </p:sp>
      <p:sp>
        <p:nvSpPr>
          <p:cNvPr id="5" name="Slide Number Placeholder 4"/>
          <p:cNvSpPr>
            <a:spLocks noGrp="1"/>
          </p:cNvSpPr>
          <p:nvPr>
            <p:ph type="sldNum" sz="quarter" idx="12"/>
          </p:nvPr>
        </p:nvSpPr>
        <p:spPr/>
        <p:txBody>
          <a:bodyPr/>
          <a:lstStyle/>
          <a:p>
            <a:fld id="{B044824F-EBE0-443F-8A8F-F64816AF04DC}" type="slidenum">
              <a:rPr lang="en-US" smtClean="0"/>
              <a:t>39</a:t>
            </a:fld>
            <a:endParaRPr lang="en-US" dirty="0"/>
          </a:p>
        </p:txBody>
      </p:sp>
    </p:spTree>
    <p:extLst>
      <p:ext uri="{BB962C8B-B14F-4D97-AF65-F5344CB8AC3E}">
        <p14:creationId xmlns:p14="http://schemas.microsoft.com/office/powerpoint/2010/main" val="25948241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noAutofit/>
          </a:bodyPr>
          <a:lstStyle/>
          <a:p>
            <a:r>
              <a:rPr lang="en-US" sz="6600" dirty="0">
                <a:cs typeface="Calibri"/>
              </a:rPr>
              <a:t>Welcome to </a:t>
            </a:r>
            <a:br>
              <a:rPr lang="en-US" sz="6600" dirty="0">
                <a:cs typeface="Calibri"/>
              </a:rPr>
            </a:br>
            <a:r>
              <a:rPr lang="en-US" sz="6600" dirty="0">
                <a:cs typeface="Calibri"/>
              </a:rPr>
              <a:t>Capstone Design</a:t>
            </a:r>
            <a:endParaRPr lang="en-US" sz="6600" dirty="0"/>
          </a:p>
        </p:txBody>
      </p:sp>
      <p:sp>
        <p:nvSpPr>
          <p:cNvPr id="3" name="Subtitle 2"/>
          <p:cNvSpPr>
            <a:spLocks noGrp="1"/>
          </p:cNvSpPr>
          <p:nvPr>
            <p:ph type="subTitle" idx="1"/>
          </p:nvPr>
        </p:nvSpPr>
        <p:spPr/>
        <p:txBody>
          <a:bodyPr vert="horz" lIns="91440" tIns="45720" rIns="91440" bIns="45720" rtlCol="0" anchor="t">
            <a:normAutofit/>
          </a:bodyPr>
          <a:lstStyle/>
          <a:p>
            <a:r>
              <a:rPr lang="en-US" b="1" dirty="0">
                <a:cs typeface="Calibri"/>
              </a:rPr>
              <a:t>Playbook</a:t>
            </a:r>
            <a:r>
              <a:rPr lang="en-US" dirty="0">
                <a:cs typeface="Calibri"/>
              </a:rPr>
              <a:t> for Day 1 through 10</a:t>
            </a:r>
          </a:p>
          <a:p>
            <a:r>
              <a:rPr lang="en-US" dirty="0">
                <a:cs typeface="Calibri"/>
              </a:rPr>
              <a:t>In-Class Meetings</a:t>
            </a:r>
            <a:endParaRPr lang="en-US" dirty="0"/>
          </a:p>
        </p:txBody>
      </p:sp>
      <p:pic>
        <p:nvPicPr>
          <p:cNvPr id="5" name="Picture 4">
            <a:extLst>
              <a:ext uri="{FF2B5EF4-FFF2-40B4-BE49-F238E27FC236}">
                <a16:creationId xmlns:a16="http://schemas.microsoft.com/office/drawing/2014/main" id="{F0C0B681-FC56-E548-7675-EA331DB5B3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1155" y="381000"/>
            <a:ext cx="2262489" cy="724295"/>
          </a:xfrm>
          <a:prstGeom prst="rect">
            <a:avLst/>
          </a:prstGeom>
        </p:spPr>
      </p:pic>
      <p:pic>
        <p:nvPicPr>
          <p:cNvPr id="8" name="Picture 7" descr="A black background with a black square&#10;&#10;Description automatically generated with medium confidence">
            <a:extLst>
              <a:ext uri="{FF2B5EF4-FFF2-40B4-BE49-F238E27FC236}">
                <a16:creationId xmlns:a16="http://schemas.microsoft.com/office/drawing/2014/main" id="{18B37399-C6B3-9516-5F22-9EA03A6702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1760" y="152400"/>
            <a:ext cx="1182626" cy="1182626"/>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2</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40</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2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1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35353902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2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41</a:t>
            </a:fld>
            <a:endParaRPr lang="en-US" sz="1200" dirty="0"/>
          </a:p>
        </p:txBody>
      </p:sp>
      <p:grpSp>
        <p:nvGrpSpPr>
          <p:cNvPr id="4" name="Group 3">
            <a:extLst>
              <a:ext uri="{FF2B5EF4-FFF2-40B4-BE49-F238E27FC236}">
                <a16:creationId xmlns:a16="http://schemas.microsoft.com/office/drawing/2014/main" id="{9E9ED6A9-1670-6166-6F33-AAFFF96FC98D}"/>
              </a:ext>
            </a:extLst>
          </p:cNvPr>
          <p:cNvGrpSpPr/>
          <p:nvPr/>
        </p:nvGrpSpPr>
        <p:grpSpPr>
          <a:xfrm>
            <a:off x="6858000" y="511662"/>
            <a:ext cx="2999703" cy="830997"/>
            <a:chOff x="7086600" y="886834"/>
            <a:chExt cx="2999703" cy="830997"/>
          </a:xfrm>
        </p:grpSpPr>
        <p:sp>
          <p:nvSpPr>
            <p:cNvPr id="7" name="TextBox 6">
              <a:extLst>
                <a:ext uri="{FF2B5EF4-FFF2-40B4-BE49-F238E27FC236}">
                  <a16:creationId xmlns:a16="http://schemas.microsoft.com/office/drawing/2014/main" id="{671B7D71-B10C-1FEC-222C-46D1A90BAE33}"/>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9" name="Oval 8">
              <a:extLst>
                <a:ext uri="{FF2B5EF4-FFF2-40B4-BE49-F238E27FC236}">
                  <a16:creationId xmlns:a16="http://schemas.microsoft.com/office/drawing/2014/main" id="{BA572AC6-823C-F2E8-B9C0-CDCDA0CB09AE}"/>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0" name="Isosceles Triangle 9">
              <a:extLst>
                <a:ext uri="{FF2B5EF4-FFF2-40B4-BE49-F238E27FC236}">
                  <a16:creationId xmlns:a16="http://schemas.microsoft.com/office/drawing/2014/main" id="{41EAD0C1-3456-298E-D883-B2025462BBF9}"/>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EECCBC53-205D-0FAC-ECC2-728D4A635EB0}"/>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8" name="Picture 7" descr="A screenshot of a project&#10;&#10;Description automatically generated">
            <a:extLst>
              <a:ext uri="{FF2B5EF4-FFF2-40B4-BE49-F238E27FC236}">
                <a16:creationId xmlns:a16="http://schemas.microsoft.com/office/drawing/2014/main" id="{A4AF3536-E0F1-A459-AC5A-6AE726E1D4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312" y="1939313"/>
            <a:ext cx="8441375" cy="4032504"/>
          </a:xfrm>
          <a:prstGeom prst="rect">
            <a:avLst/>
          </a:prstGeom>
        </p:spPr>
      </p:pic>
    </p:spTree>
    <p:extLst>
      <p:ext uri="{BB962C8B-B14F-4D97-AF65-F5344CB8AC3E}">
        <p14:creationId xmlns:p14="http://schemas.microsoft.com/office/powerpoint/2010/main" val="14271356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Design Lab Expectations </a:t>
            </a:r>
          </a:p>
        </p:txBody>
      </p:sp>
      <p:sp>
        <p:nvSpPr>
          <p:cNvPr id="3" name="Content Placeholder 2"/>
          <p:cNvSpPr>
            <a:spLocks noGrp="1"/>
          </p:cNvSpPr>
          <p:nvPr>
            <p:ph idx="1"/>
          </p:nvPr>
        </p:nvSpPr>
        <p:spPr>
          <a:xfrm>
            <a:off x="628650" y="1825625"/>
            <a:ext cx="7886700" cy="993775"/>
          </a:xfrm>
        </p:spPr>
        <p:txBody>
          <a:bodyPr>
            <a:noAutofit/>
          </a:bodyPr>
          <a:lstStyle/>
          <a:p>
            <a:pPr marL="0" indent="0" algn="ctr">
              <a:buNone/>
            </a:pPr>
            <a:r>
              <a:rPr lang="en-US" sz="2800" b="1" dirty="0">
                <a:solidFill>
                  <a:srgbClr val="FF0000"/>
                </a:solidFill>
              </a:rPr>
              <a:t>Action Item from Day 1</a:t>
            </a:r>
          </a:p>
          <a:p>
            <a:pPr marL="0" indent="0" algn="ctr">
              <a:buNone/>
            </a:pPr>
            <a:r>
              <a:rPr lang="en-US" sz="2000" b="1" dirty="0">
                <a:solidFill>
                  <a:srgbClr val="FF0000"/>
                </a:solidFill>
              </a:rPr>
              <a:t>Watch video on Capstone Introduction &amp; Expectations – Part 2</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42</a:t>
            </a:fld>
            <a:endParaRPr lang="en-US" sz="1200" dirty="0"/>
          </a:p>
        </p:txBody>
      </p:sp>
      <p:sp>
        <p:nvSpPr>
          <p:cNvPr id="4" name="TextBox 3">
            <a:extLst>
              <a:ext uri="{FF2B5EF4-FFF2-40B4-BE49-F238E27FC236}">
                <a16:creationId xmlns:a16="http://schemas.microsoft.com/office/drawing/2014/main" id="{05C9DFD9-EEDE-9276-94EB-CDABBC18AE90}"/>
              </a:ext>
            </a:extLst>
          </p:cNvPr>
          <p:cNvSpPr txBox="1"/>
          <p:nvPr/>
        </p:nvSpPr>
        <p:spPr>
          <a:xfrm>
            <a:off x="1828800" y="3026952"/>
            <a:ext cx="5105400" cy="461665"/>
          </a:xfrm>
          <a:prstGeom prst="rect">
            <a:avLst/>
          </a:prstGeom>
          <a:noFill/>
        </p:spPr>
        <p:txBody>
          <a:bodyPr wrap="square" rtlCol="0">
            <a:spAutoFit/>
          </a:bodyPr>
          <a:lstStyle/>
          <a:p>
            <a:r>
              <a:rPr lang="en-US" sz="2400" b="1" dirty="0">
                <a:solidFill>
                  <a:srgbClr val="0000FF"/>
                </a:solidFill>
              </a:rPr>
              <a:t>Knowledge Check – Through Kahoot</a:t>
            </a:r>
          </a:p>
        </p:txBody>
      </p:sp>
      <p:graphicFrame>
        <p:nvGraphicFramePr>
          <p:cNvPr id="11" name="TextBox 7">
            <a:extLst>
              <a:ext uri="{FF2B5EF4-FFF2-40B4-BE49-F238E27FC236}">
                <a16:creationId xmlns:a16="http://schemas.microsoft.com/office/drawing/2014/main" id="{B086E628-765C-0C48-EF4F-E82929D99610}"/>
              </a:ext>
            </a:extLst>
          </p:cNvPr>
          <p:cNvGraphicFramePr/>
          <p:nvPr/>
        </p:nvGraphicFramePr>
        <p:xfrm>
          <a:off x="628650" y="3801894"/>
          <a:ext cx="495300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Are You Ready Images – Browse 15,229 Stock Photos, Vectors, and Video |  Adobe Stock">
            <a:extLst>
              <a:ext uri="{FF2B5EF4-FFF2-40B4-BE49-F238E27FC236}">
                <a16:creationId xmlns:a16="http://schemas.microsoft.com/office/drawing/2014/main" id="{A3ECCA59-2C85-16FE-F13E-AB24FFE50E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325150">
            <a:off x="6469525" y="4876800"/>
            <a:ext cx="1828800" cy="104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59902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F7715-5A74-4F49-BFA3-372AC3AA40FA}"/>
              </a:ext>
            </a:extLst>
          </p:cNvPr>
          <p:cNvSpPr>
            <a:spLocks noGrp="1"/>
          </p:cNvSpPr>
          <p:nvPr>
            <p:ph type="title"/>
          </p:nvPr>
        </p:nvSpPr>
        <p:spPr>
          <a:xfrm>
            <a:off x="628650" y="107029"/>
            <a:ext cx="7886700" cy="1325563"/>
          </a:xfrm>
        </p:spPr>
        <p:txBody>
          <a:bodyPr>
            <a:normAutofit/>
          </a:bodyPr>
          <a:lstStyle/>
          <a:p>
            <a:pPr algn="ctr"/>
            <a:r>
              <a:rPr lang="en-US" sz="4000" dirty="0">
                <a:cs typeface="Calibri Light"/>
              </a:rPr>
              <a:t>15 min – Group Ideation Process</a:t>
            </a:r>
          </a:p>
        </p:txBody>
      </p:sp>
      <p:sp>
        <p:nvSpPr>
          <p:cNvPr id="3" name="Content Placeholder 2">
            <a:extLst>
              <a:ext uri="{FF2B5EF4-FFF2-40B4-BE49-F238E27FC236}">
                <a16:creationId xmlns:a16="http://schemas.microsoft.com/office/drawing/2014/main" id="{94B37055-CD9E-4DE0-BA65-2F7D056B27DB}"/>
              </a:ext>
            </a:extLst>
          </p:cNvPr>
          <p:cNvSpPr>
            <a:spLocks noGrp="1"/>
          </p:cNvSpPr>
          <p:nvPr>
            <p:ph idx="1"/>
          </p:nvPr>
        </p:nvSpPr>
        <p:spPr>
          <a:xfrm>
            <a:off x="533400" y="1093469"/>
            <a:ext cx="8229600" cy="5110484"/>
          </a:xfrm>
        </p:spPr>
        <p:txBody>
          <a:bodyPr vert="horz" lIns="91440" tIns="45720" rIns="91440" bIns="45720" rtlCol="0" anchor="t">
            <a:normAutofit fontScale="70000" lnSpcReduction="20000"/>
          </a:bodyPr>
          <a:lstStyle/>
          <a:p>
            <a:pPr marL="0" indent="0">
              <a:buNone/>
            </a:pPr>
            <a:r>
              <a:rPr lang="en-US" sz="3100" b="1" dirty="0">
                <a:cs typeface="Calibri"/>
              </a:rPr>
              <a:t>Goal</a:t>
            </a:r>
            <a:endParaRPr lang="en-US" sz="2600" b="1" dirty="0">
              <a:cs typeface="Calibri"/>
            </a:endParaRPr>
          </a:p>
          <a:p>
            <a:pPr marL="0" indent="0">
              <a:lnSpc>
                <a:spcPct val="120000"/>
              </a:lnSpc>
              <a:buNone/>
            </a:pPr>
            <a:r>
              <a:rPr lang="en-US" sz="2900" dirty="0">
                <a:cs typeface="Calibri"/>
              </a:rPr>
              <a:t>Learn and Apply the Group Ideation Process to Document Team Skills</a:t>
            </a:r>
          </a:p>
          <a:p>
            <a:pPr marL="0" indent="0">
              <a:buNone/>
            </a:pPr>
            <a:r>
              <a:rPr lang="en-US" sz="3100" b="1" dirty="0">
                <a:cs typeface="Calibri"/>
              </a:rPr>
              <a:t>Process</a:t>
            </a:r>
            <a:r>
              <a:rPr lang="en-US" sz="2000" b="1" dirty="0">
                <a:cs typeface="Calibri"/>
              </a:rPr>
              <a:t> </a:t>
            </a:r>
          </a:p>
          <a:p>
            <a:pPr marL="0" indent="0">
              <a:lnSpc>
                <a:spcPct val="120000"/>
              </a:lnSpc>
              <a:buNone/>
            </a:pPr>
            <a:r>
              <a:rPr lang="en-US" sz="2800" b="1" dirty="0">
                <a:cs typeface="Calibri"/>
              </a:rPr>
              <a:t>Time boxed exercise: </a:t>
            </a:r>
            <a:r>
              <a:rPr lang="en-US" sz="2800" dirty="0">
                <a:cs typeface="Calibri"/>
              </a:rPr>
              <a:t> </a:t>
            </a:r>
          </a:p>
          <a:p>
            <a:pPr marL="0" indent="0">
              <a:lnSpc>
                <a:spcPct val="120000"/>
              </a:lnSpc>
              <a:buNone/>
            </a:pPr>
            <a:r>
              <a:rPr lang="en-US" sz="2800" dirty="0">
                <a:cs typeface="Calibri"/>
              </a:rPr>
              <a:t>	It may feel rushed, things may not feel complete. </a:t>
            </a:r>
            <a:r>
              <a:rPr lang="en-US" sz="2800" b="1" dirty="0">
                <a:cs typeface="Calibri"/>
              </a:rPr>
              <a:t>THAT'S OK.</a:t>
            </a:r>
            <a:endParaRPr lang="en-US" sz="2800" b="1" dirty="0"/>
          </a:p>
          <a:p>
            <a:pPr marL="0" indent="0">
              <a:lnSpc>
                <a:spcPct val="120000"/>
              </a:lnSpc>
              <a:buNone/>
            </a:pPr>
            <a:r>
              <a:rPr lang="en-US" sz="2800" dirty="0">
                <a:cs typeface="Calibri"/>
              </a:rPr>
              <a:t>	You'll want more time. You can't have it. </a:t>
            </a:r>
            <a:br>
              <a:rPr lang="en-US" sz="2800" dirty="0">
                <a:cs typeface="Calibri"/>
              </a:rPr>
            </a:br>
            <a:r>
              <a:rPr lang="en-US" sz="2800" dirty="0">
                <a:cs typeface="Calibri"/>
              </a:rPr>
              <a:t>	Team </a:t>
            </a:r>
            <a:r>
              <a:rPr lang="en-US" sz="2800" b="1" dirty="0">
                <a:cs typeface="Calibri"/>
              </a:rPr>
              <a:t>must </a:t>
            </a:r>
            <a:r>
              <a:rPr lang="en-US" sz="2800" dirty="0">
                <a:cs typeface="Calibri"/>
              </a:rPr>
              <a:t>move on – the team has deadlines to meet! </a:t>
            </a:r>
            <a:endParaRPr lang="en-US" sz="1800" dirty="0">
              <a:cs typeface="Calibri"/>
            </a:endParaRPr>
          </a:p>
          <a:p>
            <a:pPr marL="0" indent="0">
              <a:buNone/>
            </a:pPr>
            <a:endParaRPr lang="en-US" sz="2600" dirty="0">
              <a:cs typeface="Calibri"/>
            </a:endParaRPr>
          </a:p>
          <a:p>
            <a:pPr marL="0" indent="0">
              <a:buNone/>
            </a:pPr>
            <a:r>
              <a:rPr lang="en-US" sz="2600" dirty="0">
                <a:cs typeface="Calibri"/>
              </a:rPr>
              <a:t>For EACH question:</a:t>
            </a:r>
            <a:endParaRPr lang="en-US" sz="2600" dirty="0"/>
          </a:p>
          <a:p>
            <a:r>
              <a:rPr lang="en-US" sz="2600" dirty="0">
                <a:cs typeface="Calibri"/>
              </a:rPr>
              <a:t>2 min</a:t>
            </a:r>
            <a:endParaRPr lang="en-US" sz="2600" dirty="0"/>
          </a:p>
          <a:p>
            <a:pPr lvl="1"/>
            <a:r>
              <a:rPr lang="en-US" sz="2600" dirty="0">
                <a:cs typeface="Calibri"/>
              </a:rPr>
              <a:t>Individual </a:t>
            </a:r>
            <a:r>
              <a:rPr lang="en-US" sz="2600" b="1" dirty="0">
                <a:cs typeface="Calibri"/>
              </a:rPr>
              <a:t>silent</a:t>
            </a:r>
            <a:r>
              <a:rPr lang="en-US" sz="2600" dirty="0">
                <a:cs typeface="Calibri"/>
              </a:rPr>
              <a:t> </a:t>
            </a:r>
            <a:r>
              <a:rPr lang="en-US" sz="2600" b="1" dirty="0">
                <a:cs typeface="Calibri"/>
              </a:rPr>
              <a:t>thought</a:t>
            </a:r>
            <a:r>
              <a:rPr lang="en-US" sz="2600" dirty="0">
                <a:cs typeface="Calibri"/>
              </a:rPr>
              <a:t> on content</a:t>
            </a:r>
          </a:p>
          <a:p>
            <a:pPr lvl="1"/>
            <a:r>
              <a:rPr lang="en-US" sz="2600" dirty="0">
                <a:cs typeface="Calibri"/>
              </a:rPr>
              <a:t>Write thoughts on Post-It Notes, </a:t>
            </a:r>
            <a:r>
              <a:rPr lang="en-US" sz="2600" b="1" dirty="0">
                <a:cs typeface="Calibri"/>
              </a:rPr>
              <a:t>one per Post-It</a:t>
            </a:r>
          </a:p>
          <a:p>
            <a:r>
              <a:rPr lang="en-US" sz="2600" dirty="0">
                <a:cs typeface="Calibri"/>
              </a:rPr>
              <a:t>2 min</a:t>
            </a:r>
          </a:p>
          <a:p>
            <a:pPr lvl="1"/>
            <a:r>
              <a:rPr lang="en-US" sz="2600" dirty="0">
                <a:cs typeface="Calibri"/>
              </a:rPr>
              <a:t>Place Post-Its onto whiteboard</a:t>
            </a:r>
          </a:p>
          <a:p>
            <a:pPr lvl="1"/>
            <a:r>
              <a:rPr lang="en-US" sz="2600" dirty="0">
                <a:cs typeface="Calibri"/>
              </a:rPr>
              <a:t>Quick discussion of similar, unique, or new answers</a:t>
            </a:r>
          </a:p>
          <a:p>
            <a:r>
              <a:rPr lang="en-US" sz="2600" dirty="0">
                <a:cs typeface="Calibri"/>
              </a:rPr>
              <a:t>Move on to next section of </a:t>
            </a:r>
            <a:r>
              <a:rPr lang="en-US" sz="2600">
                <a:cs typeface="Calibri"/>
              </a:rPr>
              <a:t>Ideation as </a:t>
            </a:r>
            <a:r>
              <a:rPr lang="en-US" sz="2600" dirty="0">
                <a:cs typeface="Calibri"/>
              </a:rPr>
              <a:t>a team</a:t>
            </a:r>
          </a:p>
          <a:p>
            <a:pPr marL="0" indent="0">
              <a:buNone/>
            </a:pPr>
            <a:endParaRPr lang="en-US" sz="2000" dirty="0">
              <a:cs typeface="Calibri"/>
            </a:endParaRPr>
          </a:p>
          <a:p>
            <a:endParaRPr lang="en-US" sz="2000" dirty="0">
              <a:cs typeface="Calibri"/>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43</a:t>
            </a:fld>
            <a:endParaRPr lang="en-US" dirty="0"/>
          </a:p>
        </p:txBody>
      </p:sp>
      <p:sp>
        <p:nvSpPr>
          <p:cNvPr id="4" name="Content Placeholder 2">
            <a:extLst>
              <a:ext uri="{FF2B5EF4-FFF2-40B4-BE49-F238E27FC236}">
                <a16:creationId xmlns:a16="http://schemas.microsoft.com/office/drawing/2014/main" id="{25C6D9D8-073D-A831-B88F-4564ABC2F486}"/>
              </a:ext>
            </a:extLst>
          </p:cNvPr>
          <p:cNvSpPr txBox="1">
            <a:spLocks/>
          </p:cNvSpPr>
          <p:nvPr/>
        </p:nvSpPr>
        <p:spPr>
          <a:xfrm>
            <a:off x="639283" y="3810001"/>
            <a:ext cx="6195060" cy="2393952"/>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sz="2000" dirty="0">
              <a:cs typeface="Calibri"/>
            </a:endParaRPr>
          </a:p>
          <a:p>
            <a:endParaRPr lang="en-US" sz="2000" dirty="0">
              <a:cs typeface="Calibri"/>
            </a:endParaRPr>
          </a:p>
          <a:p>
            <a:endParaRPr lang="en-US" sz="2000" dirty="0">
              <a:cs typeface="Calibri"/>
            </a:endParaRPr>
          </a:p>
        </p:txBody>
      </p:sp>
    </p:spTree>
    <p:extLst>
      <p:ext uri="{BB962C8B-B14F-4D97-AF65-F5344CB8AC3E}">
        <p14:creationId xmlns:p14="http://schemas.microsoft.com/office/powerpoint/2010/main" val="36846350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5A07A-3938-0223-6571-7F37168E37E9}"/>
              </a:ext>
            </a:extLst>
          </p:cNvPr>
          <p:cNvSpPr>
            <a:spLocks noGrp="1"/>
          </p:cNvSpPr>
          <p:nvPr>
            <p:ph type="title"/>
          </p:nvPr>
        </p:nvSpPr>
        <p:spPr/>
        <p:txBody>
          <a:bodyPr/>
          <a:lstStyle/>
          <a:p>
            <a:pPr algn="ctr"/>
            <a:r>
              <a:rPr lang="en-US" dirty="0"/>
              <a:t>Identifying Team Skills</a:t>
            </a:r>
          </a:p>
        </p:txBody>
      </p:sp>
      <p:sp>
        <p:nvSpPr>
          <p:cNvPr id="3" name="Content Placeholder 2">
            <a:extLst>
              <a:ext uri="{FF2B5EF4-FFF2-40B4-BE49-F238E27FC236}">
                <a16:creationId xmlns:a16="http://schemas.microsoft.com/office/drawing/2014/main" id="{0C95D4A1-00D6-0BAB-0F32-5C70F160A34B}"/>
              </a:ext>
            </a:extLst>
          </p:cNvPr>
          <p:cNvSpPr>
            <a:spLocks noGrp="1"/>
          </p:cNvSpPr>
          <p:nvPr>
            <p:ph idx="1"/>
          </p:nvPr>
        </p:nvSpPr>
        <p:spPr>
          <a:xfrm>
            <a:off x="628650" y="1825625"/>
            <a:ext cx="7219950" cy="4351338"/>
          </a:xfrm>
        </p:spPr>
        <p:txBody>
          <a:bodyPr>
            <a:normAutofit/>
          </a:bodyPr>
          <a:lstStyle/>
          <a:p>
            <a:pPr>
              <a:buBlip>
                <a:blip r:embed="rId2">
                  <a:extLst>
                    <a:ext uri="{837473B0-CC2E-450A-ABE3-18F120FF3D39}">
                      <a1611:picAttrSrcUrl xmlns:a1611="http://schemas.microsoft.com/office/drawing/2016/11/main" r:id="rId3"/>
                    </a:ext>
                  </a:extLst>
                </a:blip>
              </a:buBlip>
            </a:pPr>
            <a:r>
              <a:rPr lang="en-US" sz="2400" dirty="0">
                <a:ea typeface="+mj-lt"/>
                <a:cs typeface="+mj-lt"/>
              </a:rPr>
              <a:t>What classes can you personally call on to help with this project? </a:t>
            </a:r>
            <a:r>
              <a:rPr lang="en-US" sz="2400" dirty="0"/>
              <a:t>(2 min + 2 min)</a:t>
            </a:r>
          </a:p>
          <a:p>
            <a:pPr>
              <a:buBlip>
                <a:blip r:embed="rId2">
                  <a:extLst>
                    <a:ext uri="{837473B0-CC2E-450A-ABE3-18F120FF3D39}">
                      <a1611:picAttrSrcUrl xmlns:a1611="http://schemas.microsoft.com/office/drawing/2016/11/main" r:id="rId3"/>
                    </a:ext>
                  </a:extLst>
                </a:blip>
              </a:buBlip>
            </a:pPr>
            <a:endParaRPr lang="en-US" sz="2400" dirty="0">
              <a:ea typeface="+mj-lt"/>
              <a:cs typeface="+mj-lt"/>
            </a:endParaRPr>
          </a:p>
          <a:p>
            <a:pPr>
              <a:buBlip>
                <a:blip r:embed="rId2">
                  <a:extLst>
                    <a:ext uri="{837473B0-CC2E-450A-ABE3-18F120FF3D39}">
                      <a1611:picAttrSrcUrl xmlns:a1611="http://schemas.microsoft.com/office/drawing/2016/11/main" r:id="rId3"/>
                    </a:ext>
                  </a:extLst>
                </a:blip>
              </a:buBlip>
            </a:pPr>
            <a:r>
              <a:rPr lang="en-US" sz="2400" dirty="0">
                <a:ea typeface="+mj-lt"/>
                <a:cs typeface="+mj-lt"/>
              </a:rPr>
              <a:t>What experiences can you personally call on to help with this project? </a:t>
            </a:r>
            <a:r>
              <a:rPr lang="en-US" sz="2400" dirty="0"/>
              <a:t>(2 min + 2 min)</a:t>
            </a:r>
          </a:p>
          <a:p>
            <a:pPr>
              <a:buBlip>
                <a:blip r:embed="rId2">
                  <a:extLst>
                    <a:ext uri="{837473B0-CC2E-450A-ABE3-18F120FF3D39}">
                      <a1611:picAttrSrcUrl xmlns:a1611="http://schemas.microsoft.com/office/drawing/2016/11/main" r:id="rId3"/>
                    </a:ext>
                  </a:extLst>
                </a:blip>
              </a:buBlip>
            </a:pPr>
            <a:endParaRPr lang="en-US" sz="2400" dirty="0">
              <a:ea typeface="+mj-lt"/>
              <a:cs typeface="+mj-lt"/>
            </a:endParaRPr>
          </a:p>
          <a:p>
            <a:pPr>
              <a:buBlip>
                <a:blip r:embed="rId2">
                  <a:extLst>
                    <a:ext uri="{837473B0-CC2E-450A-ABE3-18F120FF3D39}">
                      <a1611:picAttrSrcUrl xmlns:a1611="http://schemas.microsoft.com/office/drawing/2016/11/main" r:id="rId3"/>
                    </a:ext>
                  </a:extLst>
                </a:blip>
              </a:buBlip>
            </a:pPr>
            <a:r>
              <a:rPr lang="en-US" sz="2400" dirty="0">
                <a:ea typeface="+mj-lt"/>
                <a:cs typeface="+mj-lt"/>
              </a:rPr>
              <a:t>What skills are the team missing BUT are probably needed for project? </a:t>
            </a:r>
            <a:r>
              <a:rPr lang="en-US" sz="2400" dirty="0"/>
              <a:t>(2 min + 2 min)</a:t>
            </a:r>
            <a:endParaRPr lang="en-US" sz="2400" dirty="0">
              <a:ea typeface="+mj-lt"/>
              <a:cs typeface="+mj-lt"/>
            </a:endParaRPr>
          </a:p>
          <a:p>
            <a:pPr marL="0" indent="0">
              <a:buNone/>
            </a:pPr>
            <a:endParaRPr lang="en-US" sz="2400" dirty="0">
              <a:ea typeface="+mj-lt"/>
              <a:cs typeface="+mj-lt"/>
            </a:endParaRPr>
          </a:p>
        </p:txBody>
      </p:sp>
      <p:sp>
        <p:nvSpPr>
          <p:cNvPr id="4" name="Slide Number Placeholder 3">
            <a:extLst>
              <a:ext uri="{FF2B5EF4-FFF2-40B4-BE49-F238E27FC236}">
                <a16:creationId xmlns:a16="http://schemas.microsoft.com/office/drawing/2014/main" id="{3907F02F-614E-275A-B9C3-FEF8C29562A0}"/>
              </a:ext>
            </a:extLst>
          </p:cNvPr>
          <p:cNvSpPr>
            <a:spLocks noGrp="1"/>
          </p:cNvSpPr>
          <p:nvPr>
            <p:ph type="sldNum" sz="quarter" idx="12"/>
          </p:nvPr>
        </p:nvSpPr>
        <p:spPr/>
        <p:txBody>
          <a:bodyPr/>
          <a:lstStyle/>
          <a:p>
            <a:fld id="{028FE254-016A-4E51-98AE-D4B4E3F12C32}" type="slidenum">
              <a:rPr lang="en-US" smtClean="0"/>
              <a:t>44</a:t>
            </a:fld>
            <a:endParaRPr lang="en-US" dirty="0"/>
          </a:p>
        </p:txBody>
      </p:sp>
    </p:spTree>
    <p:extLst>
      <p:ext uri="{BB962C8B-B14F-4D97-AF65-F5344CB8AC3E}">
        <p14:creationId xmlns:p14="http://schemas.microsoft.com/office/powerpoint/2010/main" val="143541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E00BF15-B885-4AF7-BEC5-8352FD38ADAE}"/>
              </a:ext>
            </a:extLst>
          </p:cNvPr>
          <p:cNvSpPr>
            <a:spLocks noGrp="1"/>
          </p:cNvSpPr>
          <p:nvPr>
            <p:ph type="title"/>
          </p:nvPr>
        </p:nvSpPr>
        <p:spPr/>
        <p:txBody>
          <a:bodyPr/>
          <a:lstStyle/>
          <a:p>
            <a:pPr algn="ctr"/>
            <a:r>
              <a:rPr lang="en-US" dirty="0"/>
              <a:t>15 min - Team Skill Assessment</a:t>
            </a:r>
          </a:p>
        </p:txBody>
      </p:sp>
      <p:sp>
        <p:nvSpPr>
          <p:cNvPr id="6" name="Text Placeholder 5">
            <a:extLst>
              <a:ext uri="{FF2B5EF4-FFF2-40B4-BE49-F238E27FC236}">
                <a16:creationId xmlns:a16="http://schemas.microsoft.com/office/drawing/2014/main" id="{5EC0F216-87A2-493B-B3FF-68C03115D622}"/>
              </a:ext>
            </a:extLst>
          </p:cNvPr>
          <p:cNvSpPr>
            <a:spLocks noGrp="1"/>
          </p:cNvSpPr>
          <p:nvPr>
            <p:ph type="body" idx="1"/>
          </p:nvPr>
        </p:nvSpPr>
        <p:spPr>
          <a:xfrm>
            <a:off x="627460" y="1321240"/>
            <a:ext cx="3868340" cy="823912"/>
          </a:xfrm>
        </p:spPr>
        <p:txBody>
          <a:bodyPr/>
          <a:lstStyle/>
          <a:p>
            <a:r>
              <a:rPr lang="en-US" dirty="0"/>
              <a:t>Shared by 2+ Team Members</a:t>
            </a:r>
          </a:p>
        </p:txBody>
      </p:sp>
      <p:sp>
        <p:nvSpPr>
          <p:cNvPr id="7" name="Content Placeholder 6">
            <a:extLst>
              <a:ext uri="{FF2B5EF4-FFF2-40B4-BE49-F238E27FC236}">
                <a16:creationId xmlns:a16="http://schemas.microsoft.com/office/drawing/2014/main" id="{FC505380-84CA-415E-B122-B7113DBA2CE5}"/>
              </a:ext>
            </a:extLst>
          </p:cNvPr>
          <p:cNvSpPr>
            <a:spLocks noGrp="1"/>
          </p:cNvSpPr>
          <p:nvPr>
            <p:ph sz="half" idx="2"/>
          </p:nvPr>
        </p:nvSpPr>
        <p:spPr>
          <a:xfrm>
            <a:off x="636985" y="2242248"/>
            <a:ext cx="3868340" cy="3684588"/>
          </a:xfrm>
        </p:spPr>
        <p:txBody>
          <a:bodyPr/>
          <a:lstStyle/>
          <a:p>
            <a:r>
              <a:rPr lang="en-US" dirty="0"/>
              <a:t>________________</a:t>
            </a:r>
          </a:p>
          <a:p>
            <a:r>
              <a:rPr lang="en-US" dirty="0"/>
              <a:t>________________</a:t>
            </a:r>
          </a:p>
        </p:txBody>
      </p:sp>
      <p:sp>
        <p:nvSpPr>
          <p:cNvPr id="8" name="Text Placeholder 7">
            <a:extLst>
              <a:ext uri="{FF2B5EF4-FFF2-40B4-BE49-F238E27FC236}">
                <a16:creationId xmlns:a16="http://schemas.microsoft.com/office/drawing/2014/main" id="{E0B0B165-4A22-4851-851B-41D8D694321C}"/>
              </a:ext>
            </a:extLst>
          </p:cNvPr>
          <p:cNvSpPr>
            <a:spLocks noGrp="1"/>
          </p:cNvSpPr>
          <p:nvPr>
            <p:ph type="body" sz="quarter" idx="3"/>
          </p:nvPr>
        </p:nvSpPr>
        <p:spPr>
          <a:xfrm>
            <a:off x="4626768" y="1321240"/>
            <a:ext cx="3887391" cy="823912"/>
          </a:xfrm>
        </p:spPr>
        <p:txBody>
          <a:bodyPr/>
          <a:lstStyle/>
          <a:p>
            <a:r>
              <a:rPr lang="en-US" dirty="0"/>
              <a:t>Unique Skills</a:t>
            </a:r>
          </a:p>
        </p:txBody>
      </p:sp>
      <p:sp>
        <p:nvSpPr>
          <p:cNvPr id="9" name="Content Placeholder 8">
            <a:extLst>
              <a:ext uri="{FF2B5EF4-FFF2-40B4-BE49-F238E27FC236}">
                <a16:creationId xmlns:a16="http://schemas.microsoft.com/office/drawing/2014/main" id="{D6DABB7A-DBF0-4904-A205-1C3647C36B81}"/>
              </a:ext>
            </a:extLst>
          </p:cNvPr>
          <p:cNvSpPr>
            <a:spLocks noGrp="1"/>
          </p:cNvSpPr>
          <p:nvPr>
            <p:ph sz="quarter" idx="4"/>
          </p:nvPr>
        </p:nvSpPr>
        <p:spPr>
          <a:xfrm>
            <a:off x="4636293" y="2242248"/>
            <a:ext cx="3887391" cy="3684588"/>
          </a:xfrm>
        </p:spPr>
        <p:txBody>
          <a:bodyPr/>
          <a:lstStyle/>
          <a:p>
            <a:r>
              <a:rPr lang="en-US" dirty="0"/>
              <a:t>_______________</a:t>
            </a:r>
          </a:p>
          <a:p>
            <a:r>
              <a:rPr lang="en-US" dirty="0"/>
              <a:t>_______________</a:t>
            </a:r>
          </a:p>
        </p:txBody>
      </p:sp>
      <p:sp>
        <p:nvSpPr>
          <p:cNvPr id="4" name="Slide Number Placeholder 3">
            <a:extLst>
              <a:ext uri="{FF2B5EF4-FFF2-40B4-BE49-F238E27FC236}">
                <a16:creationId xmlns:a16="http://schemas.microsoft.com/office/drawing/2014/main" id="{B2C7A554-1E7A-46EF-BE7F-A84F524E2410}"/>
              </a:ext>
            </a:extLst>
          </p:cNvPr>
          <p:cNvSpPr>
            <a:spLocks noGrp="1"/>
          </p:cNvSpPr>
          <p:nvPr>
            <p:ph type="sldNum" sz="quarter" idx="12"/>
          </p:nvPr>
        </p:nvSpPr>
        <p:spPr/>
        <p:txBody>
          <a:bodyPr/>
          <a:lstStyle/>
          <a:p>
            <a:fld id="{028FE254-016A-4E51-98AE-D4B4E3F12C32}" type="slidenum">
              <a:rPr lang="en-US" sz="1200" smtClean="0"/>
              <a:t>45</a:t>
            </a:fld>
            <a:endParaRPr lang="en-US" sz="1200" dirty="0"/>
          </a:p>
        </p:txBody>
      </p:sp>
      <p:sp>
        <p:nvSpPr>
          <p:cNvPr id="10" name="TextBox 9">
            <a:extLst>
              <a:ext uri="{FF2B5EF4-FFF2-40B4-BE49-F238E27FC236}">
                <a16:creationId xmlns:a16="http://schemas.microsoft.com/office/drawing/2014/main" id="{51C475A6-A298-4834-B34F-6CCDA113CE23}"/>
              </a:ext>
            </a:extLst>
          </p:cNvPr>
          <p:cNvSpPr txBox="1"/>
          <p:nvPr/>
        </p:nvSpPr>
        <p:spPr>
          <a:xfrm>
            <a:off x="3220451" y="3373877"/>
            <a:ext cx="2377574" cy="1156214"/>
          </a:xfrm>
          <a:prstGeom prst="rect">
            <a:avLst/>
          </a:prstGeom>
          <a:noFill/>
        </p:spPr>
        <p:txBody>
          <a:bodyPr wrap="none" rtlCol="0">
            <a:spAutoFit/>
          </a:bodyPr>
          <a:lstStyle/>
          <a:p>
            <a:r>
              <a:rPr lang="en-US" b="1" dirty="0"/>
              <a:t>Skill Gaps</a:t>
            </a:r>
          </a:p>
          <a:p>
            <a:pPr marL="171450" indent="-171450" defTabSz="685800">
              <a:lnSpc>
                <a:spcPct val="90000"/>
              </a:lnSpc>
              <a:spcBef>
                <a:spcPts val="750"/>
              </a:spcBef>
              <a:buFont typeface="Arial" panose="020B0604020202020204" pitchFamily="34" charset="0"/>
              <a:buChar char="•"/>
            </a:pPr>
            <a:r>
              <a:rPr lang="en-US" sz="2100" dirty="0"/>
              <a:t>_______________</a:t>
            </a:r>
          </a:p>
          <a:p>
            <a:pPr marL="171450" indent="-171450" defTabSz="685800">
              <a:lnSpc>
                <a:spcPct val="90000"/>
              </a:lnSpc>
              <a:spcBef>
                <a:spcPts val="750"/>
              </a:spcBef>
              <a:buFont typeface="Arial" panose="020B0604020202020204" pitchFamily="34" charset="0"/>
              <a:buChar char="•"/>
            </a:pPr>
            <a:r>
              <a:rPr lang="en-US" sz="2100" dirty="0"/>
              <a:t>_______________</a:t>
            </a:r>
          </a:p>
        </p:txBody>
      </p:sp>
      <p:sp>
        <p:nvSpPr>
          <p:cNvPr id="12" name="TextBox 11">
            <a:extLst>
              <a:ext uri="{FF2B5EF4-FFF2-40B4-BE49-F238E27FC236}">
                <a16:creationId xmlns:a16="http://schemas.microsoft.com/office/drawing/2014/main" id="{CF1C04A2-B472-4108-8A7A-13C1029A417C}"/>
              </a:ext>
            </a:extLst>
          </p:cNvPr>
          <p:cNvSpPr txBox="1"/>
          <p:nvPr/>
        </p:nvSpPr>
        <p:spPr>
          <a:xfrm>
            <a:off x="550070" y="4959606"/>
            <a:ext cx="7956945" cy="1200329"/>
          </a:xfrm>
          <a:prstGeom prst="rect">
            <a:avLst/>
          </a:prstGeom>
          <a:noFill/>
          <a:ln w="38100">
            <a:solidFill>
              <a:srgbClr val="FF0000"/>
            </a:solidFill>
          </a:ln>
        </p:spPr>
        <p:txBody>
          <a:bodyPr wrap="square" rtlCol="0">
            <a:spAutoFit/>
          </a:bodyPr>
          <a:lstStyle/>
          <a:p>
            <a:pPr algn="ctr"/>
            <a:r>
              <a:rPr lang="en-US" sz="2400" dirty="0"/>
              <a:t>Word Template on Day 2 Agenda Wiki</a:t>
            </a:r>
          </a:p>
          <a:p>
            <a:pPr algn="ctr"/>
            <a:r>
              <a:rPr lang="en-US" sz="2400" dirty="0"/>
              <a:t>Post the MS Word document to EDN Project Management forum thread by end of today’s meeting!</a:t>
            </a:r>
          </a:p>
        </p:txBody>
      </p:sp>
    </p:spTree>
    <p:extLst>
      <p:ext uri="{BB962C8B-B14F-4D97-AF65-F5344CB8AC3E}">
        <p14:creationId xmlns:p14="http://schemas.microsoft.com/office/powerpoint/2010/main" val="34060266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15882971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228600" y="274638"/>
            <a:ext cx="8686800" cy="1143000"/>
          </a:xfrm>
        </p:spPr>
        <p:txBody>
          <a:bodyPr>
            <a:normAutofit/>
          </a:bodyPr>
          <a:lstStyle/>
          <a:p>
            <a:r>
              <a:rPr lang="en-US" dirty="0">
                <a:cs typeface="Calibri"/>
              </a:rPr>
              <a:t>15 min – Design Process Step 1 !</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a:bodyPr>
          <a:lstStyle/>
          <a:p>
            <a:r>
              <a:rPr lang="en-US" dirty="0">
                <a:cs typeface="Calibri"/>
              </a:rPr>
              <a:t>Solve the Problem Your Customer Has!</a:t>
            </a:r>
          </a:p>
          <a:p>
            <a:pPr lvl="1"/>
            <a:r>
              <a:rPr lang="en-US" dirty="0">
                <a:cs typeface="Calibri"/>
              </a:rPr>
              <a:t>Seek to Understand What the Customer Needs</a:t>
            </a:r>
          </a:p>
          <a:p>
            <a:r>
              <a:rPr lang="en-US" dirty="0">
                <a:cs typeface="Calibri"/>
              </a:rPr>
              <a:t>Two Primary Set of Tools Based on Project Type</a:t>
            </a:r>
          </a:p>
          <a:p>
            <a:pPr lvl="1"/>
            <a:r>
              <a:rPr lang="en-US" dirty="0">
                <a:cs typeface="Calibri"/>
              </a:rPr>
              <a:t>Hardware Projects</a:t>
            </a:r>
          </a:p>
          <a:p>
            <a:pPr lvl="2"/>
            <a:r>
              <a:rPr lang="en-US" dirty="0">
                <a:cs typeface="Calibri"/>
              </a:rPr>
              <a:t>Needs and Requirements (covered in IED)</a:t>
            </a:r>
          </a:p>
          <a:p>
            <a:pPr lvl="1"/>
            <a:r>
              <a:rPr lang="en-US" dirty="0">
                <a:cs typeface="Calibri"/>
              </a:rPr>
              <a:t>Software Projects</a:t>
            </a:r>
          </a:p>
          <a:p>
            <a:pPr lvl="2"/>
            <a:r>
              <a:rPr lang="en-US" dirty="0">
                <a:cs typeface="Calibri"/>
              </a:rPr>
              <a:t>Use Cases</a:t>
            </a:r>
          </a:p>
          <a:p>
            <a:pPr lvl="2"/>
            <a:r>
              <a:rPr lang="en-US" dirty="0">
                <a:cs typeface="Calibri"/>
              </a:rPr>
              <a:t>User Stories</a:t>
            </a:r>
          </a:p>
        </p:txBody>
      </p:sp>
      <p:sp>
        <p:nvSpPr>
          <p:cNvPr id="5" name="Slide Number Placeholder 4"/>
          <p:cNvSpPr>
            <a:spLocks noGrp="1"/>
          </p:cNvSpPr>
          <p:nvPr>
            <p:ph type="sldNum" sz="quarter" idx="12"/>
          </p:nvPr>
        </p:nvSpPr>
        <p:spPr/>
        <p:txBody>
          <a:bodyPr/>
          <a:lstStyle/>
          <a:p>
            <a:fld id="{B044824F-EBE0-443F-8A8F-F64816AF04DC}" type="slidenum">
              <a:rPr lang="en-US" smtClean="0"/>
              <a:t>47</a:t>
            </a:fld>
            <a:endParaRPr lang="en-US" dirty="0"/>
          </a:p>
        </p:txBody>
      </p:sp>
      <p:sp>
        <p:nvSpPr>
          <p:cNvPr id="7" name="Rectangle 6"/>
          <p:cNvSpPr/>
          <p:nvPr/>
        </p:nvSpPr>
        <p:spPr>
          <a:xfrm>
            <a:off x="838200" y="5587425"/>
            <a:ext cx="7467600" cy="584775"/>
          </a:xfrm>
          <a:prstGeom prst="rect">
            <a:avLst/>
          </a:prstGeom>
        </p:spPr>
        <p:txBody>
          <a:bodyPr wrap="square">
            <a:spAutoFit/>
          </a:bodyPr>
          <a:lstStyle/>
          <a:p>
            <a:pPr algn="ctr"/>
            <a:r>
              <a:rPr lang="en-US" sz="3200" dirty="0">
                <a:cs typeface="Calibri"/>
              </a:rPr>
              <a:t>Projects with Both May Use All these Tools!</a:t>
            </a:r>
            <a:endParaRPr lang="en-US" sz="3200" dirty="0"/>
          </a:p>
        </p:txBody>
      </p:sp>
    </p:spTree>
    <p:extLst>
      <p:ext uri="{BB962C8B-B14F-4D97-AF65-F5344CB8AC3E}">
        <p14:creationId xmlns:p14="http://schemas.microsoft.com/office/powerpoint/2010/main" val="23797356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228600" y="274638"/>
            <a:ext cx="8686800" cy="1143000"/>
          </a:xfrm>
        </p:spPr>
        <p:txBody>
          <a:bodyPr>
            <a:normAutofit fontScale="90000"/>
          </a:bodyPr>
          <a:lstStyle/>
          <a:p>
            <a:r>
              <a:rPr lang="en-US" dirty="0">
                <a:cs typeface="Calibri"/>
              </a:rPr>
              <a:t>Documenting and Describing</a:t>
            </a:r>
            <a:br>
              <a:rPr lang="en-US" dirty="0">
                <a:cs typeface="Calibri"/>
              </a:rPr>
            </a:br>
            <a:r>
              <a:rPr lang="en-US" dirty="0">
                <a:cs typeface="Calibri"/>
              </a:rPr>
              <a:t>the Client problem</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a:bodyPr>
          <a:lstStyle/>
          <a:p>
            <a:r>
              <a:rPr lang="en-US" dirty="0">
                <a:cs typeface="Calibri"/>
              </a:rPr>
              <a:t>If Needed, Divide Your Team Into Two Groups</a:t>
            </a:r>
          </a:p>
          <a:p>
            <a:pPr lvl="1"/>
            <a:r>
              <a:rPr lang="en-US" dirty="0">
                <a:cs typeface="Calibri"/>
              </a:rPr>
              <a:t>Hardware</a:t>
            </a:r>
          </a:p>
          <a:p>
            <a:pPr lvl="1"/>
            <a:r>
              <a:rPr lang="en-US" dirty="0">
                <a:cs typeface="Calibri"/>
              </a:rPr>
              <a:t>Software</a:t>
            </a:r>
          </a:p>
          <a:p>
            <a:pPr lvl="1"/>
            <a:endParaRPr lang="en-US" dirty="0">
              <a:cs typeface="Calibri"/>
            </a:endParaRPr>
          </a:p>
          <a:p>
            <a:r>
              <a:rPr lang="en-US" dirty="0">
                <a:cs typeface="Calibri"/>
              </a:rPr>
              <a:t>Each Group Leverage The Appropriate Tools</a:t>
            </a:r>
          </a:p>
          <a:p>
            <a:pPr lvl="1"/>
            <a:r>
              <a:rPr lang="en-US" dirty="0">
                <a:cs typeface="Calibri"/>
              </a:rPr>
              <a:t>Develop The Appropriate Information</a:t>
            </a:r>
          </a:p>
        </p:txBody>
      </p:sp>
      <p:sp>
        <p:nvSpPr>
          <p:cNvPr id="5" name="Slide Number Placeholder 4"/>
          <p:cNvSpPr>
            <a:spLocks noGrp="1"/>
          </p:cNvSpPr>
          <p:nvPr>
            <p:ph type="sldNum" sz="quarter" idx="12"/>
          </p:nvPr>
        </p:nvSpPr>
        <p:spPr/>
        <p:txBody>
          <a:bodyPr/>
          <a:lstStyle/>
          <a:p>
            <a:fld id="{B044824F-EBE0-443F-8A8F-F64816AF04DC}" type="slidenum">
              <a:rPr lang="en-US" smtClean="0"/>
              <a:t>48</a:t>
            </a:fld>
            <a:endParaRPr lang="en-US" dirty="0"/>
          </a:p>
        </p:txBody>
      </p:sp>
    </p:spTree>
    <p:extLst>
      <p:ext uri="{BB962C8B-B14F-4D97-AF65-F5344CB8AC3E}">
        <p14:creationId xmlns:p14="http://schemas.microsoft.com/office/powerpoint/2010/main" val="31097457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228600" y="274638"/>
            <a:ext cx="8686800" cy="1143000"/>
          </a:xfrm>
        </p:spPr>
        <p:txBody>
          <a:bodyPr>
            <a:normAutofit fontScale="90000"/>
          </a:bodyPr>
          <a:lstStyle/>
          <a:p>
            <a:r>
              <a:rPr lang="en-US" dirty="0">
                <a:cs typeface="Calibri"/>
              </a:rPr>
              <a:t>Customer Needs &amp;  Engineering Requirements Introduction</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fontScale="92500" lnSpcReduction="20000"/>
          </a:bodyPr>
          <a:lstStyle/>
          <a:p>
            <a:r>
              <a:rPr lang="en-US" dirty="0">
                <a:solidFill>
                  <a:srgbClr val="00B050"/>
                </a:solidFill>
                <a:cs typeface="Calibri"/>
              </a:rPr>
              <a:t>Needs and Requirements workbook.xlsx </a:t>
            </a:r>
            <a:r>
              <a:rPr lang="en-US" dirty="0">
                <a:cs typeface="Calibri"/>
              </a:rPr>
              <a:t>spreadsheet is located at:</a:t>
            </a:r>
          </a:p>
          <a:p>
            <a:pPr lvl="1"/>
            <a:r>
              <a:rPr lang="en-US" dirty="0">
                <a:cs typeface="Calibri"/>
              </a:rPr>
              <a:t>[new project] Capstone Support Template Documents page </a:t>
            </a:r>
          </a:p>
          <a:p>
            <a:pPr lvl="1"/>
            <a:r>
              <a:rPr lang="en-US" dirty="0">
                <a:cs typeface="Calibri"/>
              </a:rPr>
              <a:t>[continuing project] Team’s Repository, Engineering Analysis folder</a:t>
            </a:r>
          </a:p>
          <a:p>
            <a:r>
              <a:rPr lang="en-US" dirty="0">
                <a:cs typeface="Calibri"/>
              </a:rPr>
              <a:t>Fill out based on team’s current (uninformed impression) of project</a:t>
            </a:r>
          </a:p>
          <a:p>
            <a:pPr lvl="1"/>
            <a:r>
              <a:rPr lang="en-US" dirty="0">
                <a:cs typeface="Calibri"/>
              </a:rPr>
              <a:t>This is first pass. Don’t worry that answers are not complete or verified by Client. You’ll be updating this often!</a:t>
            </a:r>
          </a:p>
        </p:txBody>
      </p:sp>
      <p:sp>
        <p:nvSpPr>
          <p:cNvPr id="5" name="Slide Number Placeholder 4"/>
          <p:cNvSpPr>
            <a:spLocks noGrp="1"/>
          </p:cNvSpPr>
          <p:nvPr>
            <p:ph type="sldNum" sz="quarter" idx="12"/>
          </p:nvPr>
        </p:nvSpPr>
        <p:spPr/>
        <p:txBody>
          <a:bodyPr/>
          <a:lstStyle/>
          <a:p>
            <a:fld id="{B044824F-EBE0-443F-8A8F-F64816AF04DC}" type="slidenum">
              <a:rPr lang="en-US" smtClean="0"/>
              <a:t>49</a:t>
            </a:fld>
            <a:endParaRPr lang="en-US" dirty="0"/>
          </a:p>
        </p:txBody>
      </p:sp>
      <p:sp>
        <p:nvSpPr>
          <p:cNvPr id="6" name="TextBox 5"/>
          <p:cNvSpPr/>
          <p:nvPr/>
        </p:nvSpPr>
        <p:spPr>
          <a:xfrm>
            <a:off x="0" y="5773029"/>
            <a:ext cx="9163440" cy="583321"/>
          </a:xfrm>
          <a:prstGeom prst="rect">
            <a:avLst/>
          </a:prstGeom>
          <a:gradFill rotWithShape="0">
            <a:gsLst>
              <a:gs pos="0">
                <a:srgbClr val="F08C56"/>
              </a:gs>
              <a:gs pos="100000">
                <a:srgbClr val="F57A27"/>
              </a:gs>
            </a:gsLst>
            <a:lin ang="5400000"/>
          </a:gradFill>
          <a:ln w="0">
            <a:noFill/>
          </a:ln>
          <a:effectLst>
            <a:outerShdw blurRad="57240" dist="19080" dir="5400000" algn="ctr" rotWithShape="0">
              <a:srgbClr val="000000">
                <a:alpha val="63000"/>
              </a:srgbClr>
            </a:outerShdw>
          </a:effectLst>
        </p:spPr>
        <p:style>
          <a:lnRef idx="0">
            <a:schemeClr val="accent2"/>
          </a:lnRef>
          <a:fillRef idx="3">
            <a:schemeClr val="accent2"/>
          </a:fillRef>
          <a:effectRef idx="3">
            <a:schemeClr val="accent2"/>
          </a:effectRef>
          <a:fontRef idx="minor"/>
        </p:style>
        <p:txBody>
          <a:bodyPr wrap="square" lIns="90000" tIns="45000" rIns="90000" bIns="45000" anchor="t">
            <a:spAutoFit/>
          </a:bodyPr>
          <a:lstStyle/>
          <a:p>
            <a:pPr algn="ctr">
              <a:lnSpc>
                <a:spcPct val="100000"/>
              </a:lnSpc>
            </a:pPr>
            <a:r>
              <a:rPr lang="en-US" sz="3200" b="1" strike="noStrike" spc="-1" dirty="0">
                <a:solidFill>
                  <a:schemeClr val="lt1"/>
                </a:solidFill>
                <a:latin typeface="Calibri"/>
              </a:rPr>
              <a:t>The Upcoming Exercise Will Help You Generate Ideas!</a:t>
            </a:r>
            <a:endParaRPr lang="en-US" sz="3200" b="0" strike="noStrike" spc="-1" dirty="0">
              <a:solidFill>
                <a:srgbClr val="000000"/>
              </a:solidFill>
              <a:latin typeface="Arial"/>
            </a:endParaRPr>
          </a:p>
        </p:txBody>
      </p:sp>
    </p:spTree>
    <p:extLst>
      <p:ext uri="{BB962C8B-B14F-4D97-AF65-F5344CB8AC3E}">
        <p14:creationId xmlns:p14="http://schemas.microsoft.com/office/powerpoint/2010/main" val="24382817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C3603-9A31-4EAF-A6A9-B1D4E7243BBE}"/>
              </a:ext>
            </a:extLst>
          </p:cNvPr>
          <p:cNvSpPr>
            <a:spLocks noGrp="1"/>
          </p:cNvSpPr>
          <p:nvPr>
            <p:ph type="title"/>
          </p:nvPr>
        </p:nvSpPr>
        <p:spPr/>
        <p:txBody>
          <a:bodyPr/>
          <a:lstStyle/>
          <a:p>
            <a:r>
              <a:rPr lang="en-US" dirty="0"/>
              <a:t>Link to Agendas</a:t>
            </a:r>
          </a:p>
        </p:txBody>
      </p:sp>
      <p:sp>
        <p:nvSpPr>
          <p:cNvPr id="3" name="Content Placeholder 2">
            <a:extLst>
              <a:ext uri="{FF2B5EF4-FFF2-40B4-BE49-F238E27FC236}">
                <a16:creationId xmlns:a16="http://schemas.microsoft.com/office/drawing/2014/main" id="{39866369-D5EF-4C4A-8CC0-2834FBE32C86}"/>
              </a:ext>
            </a:extLst>
          </p:cNvPr>
          <p:cNvSpPr>
            <a:spLocks noGrp="1"/>
          </p:cNvSpPr>
          <p:nvPr>
            <p:ph idx="1"/>
          </p:nvPr>
        </p:nvSpPr>
        <p:spPr/>
        <p:txBody>
          <a:bodyPr>
            <a:normAutofit fontScale="62500" lnSpcReduction="20000"/>
          </a:bodyPr>
          <a:lstStyle/>
          <a:p>
            <a:r>
              <a:rPr lang="en-US" dirty="0">
                <a:hlinkClick r:id="rId2" action="ppaction://hlinksldjump"/>
              </a:rPr>
              <a:t>Class 1</a:t>
            </a:r>
            <a:endParaRPr lang="en-US" dirty="0"/>
          </a:p>
          <a:p>
            <a:r>
              <a:rPr lang="en-US" dirty="0">
                <a:hlinkClick r:id="rId3" action="ppaction://hlinksldjump"/>
              </a:rPr>
              <a:t>Class 2</a:t>
            </a:r>
            <a:endParaRPr lang="en-US" dirty="0"/>
          </a:p>
          <a:p>
            <a:r>
              <a:rPr lang="en-US" dirty="0">
                <a:hlinkClick r:id="rId4" action="ppaction://hlinksldjump"/>
              </a:rPr>
              <a:t>Class 3</a:t>
            </a:r>
            <a:endParaRPr lang="en-US" dirty="0"/>
          </a:p>
          <a:p>
            <a:r>
              <a:rPr lang="en-US" dirty="0">
                <a:hlinkClick r:id="rId5" action="ppaction://hlinksldjump"/>
              </a:rPr>
              <a:t>Class 4</a:t>
            </a:r>
            <a:endParaRPr lang="en-US" dirty="0"/>
          </a:p>
          <a:p>
            <a:r>
              <a:rPr lang="en-US" dirty="0">
                <a:hlinkClick r:id="rId6" action="ppaction://hlinksldjump"/>
              </a:rPr>
              <a:t>Class 5</a:t>
            </a:r>
            <a:endParaRPr lang="en-US" dirty="0"/>
          </a:p>
          <a:p>
            <a:r>
              <a:rPr lang="en-US" dirty="0">
                <a:hlinkClick r:id="rId7" action="ppaction://hlinksldjump"/>
              </a:rPr>
              <a:t>Class 6</a:t>
            </a:r>
            <a:endParaRPr lang="en-US" dirty="0"/>
          </a:p>
          <a:p>
            <a:r>
              <a:rPr lang="en-US" dirty="0">
                <a:hlinkClick r:id="rId8" action="ppaction://hlinksldjump"/>
              </a:rPr>
              <a:t>Class 7</a:t>
            </a:r>
            <a:endParaRPr lang="en-US" dirty="0"/>
          </a:p>
          <a:p>
            <a:r>
              <a:rPr lang="en-US" dirty="0">
                <a:hlinkClick r:id="rId9" action="ppaction://hlinksldjump"/>
              </a:rPr>
              <a:t>Class 8</a:t>
            </a:r>
            <a:endParaRPr lang="en-US" dirty="0"/>
          </a:p>
          <a:p>
            <a:r>
              <a:rPr lang="en-US" dirty="0">
                <a:hlinkClick r:id="rId10" action="ppaction://hlinksldjump"/>
              </a:rPr>
              <a:t>Class 9</a:t>
            </a:r>
            <a:endParaRPr lang="en-US" dirty="0"/>
          </a:p>
          <a:p>
            <a:r>
              <a:rPr lang="en-US" dirty="0">
                <a:hlinkClick r:id="rId11" action="ppaction://hlinksldjump"/>
              </a:rPr>
              <a:t>Class 10</a:t>
            </a:r>
            <a:endParaRPr lang="en-US" dirty="0"/>
          </a:p>
          <a:p>
            <a:endParaRPr lang="en-US" dirty="0"/>
          </a:p>
          <a:p>
            <a:endParaRPr lang="en-US" dirty="0"/>
          </a:p>
          <a:p>
            <a:pPr marL="0" indent="0" algn="ctr">
              <a:buNone/>
            </a:pPr>
            <a:r>
              <a:rPr lang="en-US" dirty="0"/>
              <a:t>#Pro Tip – Current Action Items are listed ONE page before next class’s agenda</a:t>
            </a:r>
          </a:p>
          <a:p>
            <a:endParaRPr lang="en-US" dirty="0"/>
          </a:p>
          <a:p>
            <a:endParaRPr lang="en-US" dirty="0"/>
          </a:p>
        </p:txBody>
      </p:sp>
      <p:sp>
        <p:nvSpPr>
          <p:cNvPr id="5" name="Slide Number Placeholder 4">
            <a:extLst>
              <a:ext uri="{FF2B5EF4-FFF2-40B4-BE49-F238E27FC236}">
                <a16:creationId xmlns:a16="http://schemas.microsoft.com/office/drawing/2014/main" id="{9383D7C1-2217-4A56-BE45-40BE7925787F}"/>
              </a:ext>
            </a:extLst>
          </p:cNvPr>
          <p:cNvSpPr>
            <a:spLocks noGrp="1"/>
          </p:cNvSpPr>
          <p:nvPr>
            <p:ph type="sldNum" sz="quarter" idx="12"/>
          </p:nvPr>
        </p:nvSpPr>
        <p:spPr/>
        <p:txBody>
          <a:bodyPr/>
          <a:lstStyle/>
          <a:p>
            <a:fld id="{B044824F-EBE0-443F-8A8F-F64816AF04DC}" type="slidenum">
              <a:rPr lang="en-US" smtClean="0"/>
              <a:t>5</a:t>
            </a:fld>
            <a:endParaRPr lang="en-US" dirty="0"/>
          </a:p>
        </p:txBody>
      </p:sp>
    </p:spTree>
    <p:extLst>
      <p:ext uri="{BB962C8B-B14F-4D97-AF65-F5344CB8AC3E}">
        <p14:creationId xmlns:p14="http://schemas.microsoft.com/office/powerpoint/2010/main" val="39055095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Rectangle 5"/>
          <p:cNvSpPr/>
          <p:nvPr/>
        </p:nvSpPr>
        <p:spPr>
          <a:xfrm>
            <a:off x="617321" y="502920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chemeClr val="lt1"/>
              </a:solidFill>
              <a:latin typeface="Calibri"/>
            </a:endParaRPr>
          </a:p>
        </p:txBody>
      </p:sp>
      <p:sp>
        <p:nvSpPr>
          <p:cNvPr id="130" name="Rectangle 6"/>
          <p:cNvSpPr/>
          <p:nvPr/>
        </p:nvSpPr>
        <p:spPr>
          <a:xfrm>
            <a:off x="8238611" y="508455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chemeClr val="lt1"/>
              </a:solidFill>
              <a:latin typeface="Calibri"/>
            </a:endParaRPr>
          </a:p>
        </p:txBody>
      </p:sp>
      <p:grpSp>
        <p:nvGrpSpPr>
          <p:cNvPr id="3" name="Group 2"/>
          <p:cNvGrpSpPr/>
          <p:nvPr/>
        </p:nvGrpSpPr>
        <p:grpSpPr>
          <a:xfrm>
            <a:off x="180" y="287283"/>
            <a:ext cx="9143820" cy="6000750"/>
            <a:chOff x="0" y="857250"/>
            <a:chExt cx="9143820" cy="5143230"/>
          </a:xfrm>
        </p:grpSpPr>
        <p:pic>
          <p:nvPicPr>
            <p:cNvPr id="128" name="Picture 4"/>
            <p:cNvPicPr/>
            <p:nvPr/>
          </p:nvPicPr>
          <p:blipFill>
            <a:blip r:embed="rId2"/>
            <a:stretch/>
          </p:blipFill>
          <p:spPr>
            <a:xfrm>
              <a:off x="0" y="857250"/>
              <a:ext cx="9143820" cy="5143230"/>
            </a:xfrm>
            <a:prstGeom prst="rect">
              <a:avLst/>
            </a:prstGeom>
            <a:ln w="38100">
              <a:noFill/>
              <a:round/>
            </a:ln>
          </p:spPr>
        </p:pic>
        <p:sp>
          <p:nvSpPr>
            <p:cNvPr id="131" name="Rectangle 7"/>
            <p:cNvSpPr/>
            <p:nvPr/>
          </p:nvSpPr>
          <p:spPr>
            <a:xfrm>
              <a:off x="1213110" y="5064120"/>
              <a:ext cx="7156350" cy="884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grpSp>
      <p:sp>
        <p:nvSpPr>
          <p:cNvPr id="132" name="TextBox 8"/>
          <p:cNvSpPr/>
          <p:nvPr/>
        </p:nvSpPr>
        <p:spPr>
          <a:xfrm>
            <a:off x="717937" y="5274913"/>
            <a:ext cx="3896194" cy="806823"/>
          </a:xfrm>
          <a:prstGeom prst="rect">
            <a:avLst/>
          </a:prstGeom>
          <a:noFill/>
          <a:ln w="0">
            <a:noFill/>
          </a:ln>
        </p:spPr>
        <p:style>
          <a:lnRef idx="0">
            <a:scrgbClr r="0" g="0" b="0"/>
          </a:lnRef>
          <a:fillRef idx="0">
            <a:scrgbClr r="0" g="0" b="0"/>
          </a:fillRef>
          <a:effectRef idx="0">
            <a:scrgbClr r="0" g="0" b="0"/>
          </a:effectRef>
          <a:fontRef idx="minor"/>
        </p:style>
        <p:txBody>
          <a:bodyPr wrap="none" lIns="67500" tIns="33750" rIns="67500" bIns="33750" anchor="t">
            <a:spAutoFit/>
          </a:bodyPr>
          <a:lstStyle/>
          <a:p>
            <a:pPr algn="ctr">
              <a:lnSpc>
                <a:spcPct val="100000"/>
              </a:lnSpc>
            </a:pPr>
            <a:r>
              <a:rPr lang="en-US" sz="2400" b="1" spc="-1" dirty="0">
                <a:solidFill>
                  <a:srgbClr val="000000"/>
                </a:solidFill>
                <a:latin typeface="Calibri"/>
              </a:rPr>
              <a:t>We Use These Definitions for </a:t>
            </a:r>
          </a:p>
          <a:p>
            <a:pPr algn="ctr">
              <a:lnSpc>
                <a:spcPct val="100000"/>
              </a:lnSpc>
            </a:pPr>
            <a:r>
              <a:rPr lang="en-US" sz="2400" b="1" spc="-1" dirty="0">
                <a:solidFill>
                  <a:srgbClr val="000000"/>
                </a:solidFill>
                <a:latin typeface="Calibri"/>
              </a:rPr>
              <a:t>IED &amp; the Design Lab</a:t>
            </a:r>
            <a:endParaRPr lang="en-US" sz="2400" spc="-1" dirty="0">
              <a:solidFill>
                <a:srgbClr val="000000"/>
              </a:solidFill>
              <a:latin typeface="Arial"/>
            </a:endParaRPr>
          </a:p>
        </p:txBody>
      </p:sp>
      <p:sp>
        <p:nvSpPr>
          <p:cNvPr id="2" name="Rectangle 1">
            <a:extLst>
              <a:ext uri="{FF2B5EF4-FFF2-40B4-BE49-F238E27FC236}">
                <a16:creationId xmlns:a16="http://schemas.microsoft.com/office/drawing/2014/main" id="{FF989719-4AD6-41ED-A47D-F1737F8BC649}"/>
              </a:ext>
            </a:extLst>
          </p:cNvPr>
          <p:cNvSpPr/>
          <p:nvPr/>
        </p:nvSpPr>
        <p:spPr>
          <a:xfrm>
            <a:off x="499421" y="1418970"/>
            <a:ext cx="4114800" cy="3723840"/>
          </a:xfrm>
          <a:prstGeom prst="rect">
            <a:avLst/>
          </a:prstGeom>
          <a:noFill/>
          <a:ln w="508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7F78AF4-EC73-49CE-B5F0-7BF20E2D883E}"/>
              </a:ext>
            </a:extLst>
          </p:cNvPr>
          <p:cNvSpPr txBox="1"/>
          <p:nvPr/>
        </p:nvSpPr>
        <p:spPr>
          <a:xfrm>
            <a:off x="4862081" y="5385090"/>
            <a:ext cx="3409635" cy="646331"/>
          </a:xfrm>
          <a:prstGeom prst="rect">
            <a:avLst/>
          </a:prstGeom>
          <a:noFill/>
        </p:spPr>
        <p:txBody>
          <a:bodyPr wrap="square" rtlCol="0">
            <a:spAutoFit/>
          </a:bodyPr>
          <a:lstStyle/>
          <a:p>
            <a:r>
              <a:rPr lang="en-US" dirty="0"/>
              <a:t>Note – Key IED Course Materials in Capstone Support wiki.</a:t>
            </a:r>
          </a:p>
        </p:txBody>
      </p:sp>
      <p:sp>
        <p:nvSpPr>
          <p:cNvPr id="4" name="Rectangle 3">
            <a:extLst>
              <a:ext uri="{FF2B5EF4-FFF2-40B4-BE49-F238E27FC236}">
                <a16:creationId xmlns:a16="http://schemas.microsoft.com/office/drawing/2014/main" id="{648B50BF-F88A-058F-90F2-3CEB616FA9D2}"/>
              </a:ext>
            </a:extLst>
          </p:cNvPr>
          <p:cNvSpPr/>
          <p:nvPr/>
        </p:nvSpPr>
        <p:spPr>
          <a:xfrm>
            <a:off x="499421" y="5867400"/>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47B1979-4F5F-49BF-5070-557CD25F8204}"/>
              </a:ext>
            </a:extLst>
          </p:cNvPr>
          <p:cNvSpPr/>
          <p:nvPr/>
        </p:nvSpPr>
        <p:spPr>
          <a:xfrm>
            <a:off x="8000424" y="5723998"/>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a:extLst>
              <a:ext uri="{FF2B5EF4-FFF2-40B4-BE49-F238E27FC236}">
                <a16:creationId xmlns:a16="http://schemas.microsoft.com/office/drawing/2014/main" id="{7419E240-6ECF-6FE0-5F02-7E5440165E86}"/>
              </a:ext>
            </a:extLst>
          </p:cNvPr>
          <p:cNvSpPr>
            <a:spLocks noGrp="1"/>
          </p:cNvSpPr>
          <p:nvPr>
            <p:ph type="sldNum" sz="quarter" idx="12"/>
          </p:nvPr>
        </p:nvSpPr>
        <p:spPr/>
        <p:txBody>
          <a:bodyPr/>
          <a:lstStyle/>
          <a:p>
            <a:fld id="{B044824F-EBE0-443F-8A8F-F64816AF04DC}" type="slidenum">
              <a:rPr lang="en-US" smtClean="0"/>
              <a:t>50</a:t>
            </a:fld>
            <a:endParaRPr lang="en-US" dirty="0"/>
          </a:p>
        </p:txBody>
      </p:sp>
      <p:sp>
        <p:nvSpPr>
          <p:cNvPr id="8" name="PlaceHolder 1">
            <a:extLst>
              <a:ext uri="{FF2B5EF4-FFF2-40B4-BE49-F238E27FC236}">
                <a16:creationId xmlns:a16="http://schemas.microsoft.com/office/drawing/2014/main" id="{B1BC4619-D325-58D9-B2F8-E1B9016AA416}"/>
              </a:ext>
            </a:extLst>
          </p:cNvPr>
          <p:cNvSpPr txBox="1">
            <a:spLocks/>
          </p:cNvSpPr>
          <p:nvPr/>
        </p:nvSpPr>
        <p:spPr>
          <a:xfrm>
            <a:off x="617321" y="194544"/>
            <a:ext cx="7886430" cy="993870"/>
          </a:xfrm>
          <a:prstGeom prst="rect">
            <a:avLst/>
          </a:prstGeom>
          <a:noFill/>
          <a:ln w="0">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pPr>
            <a:r>
              <a:rPr lang="en-US" sz="3300" spc="-1" dirty="0">
                <a:solidFill>
                  <a:srgbClr val="000000"/>
                </a:solidFill>
                <a:latin typeface="Calibri Light"/>
              </a:rPr>
              <a:t>Developing Needs &amp; Requirements</a:t>
            </a:r>
            <a:endParaRPr lang="en-US" sz="3300" spc="-1" dirty="0">
              <a:solidFill>
                <a:srgbClr val="000000"/>
              </a:solidFill>
              <a:latin typeface="Calibri"/>
            </a:endParaRPr>
          </a:p>
        </p:txBody>
      </p:sp>
    </p:spTree>
    <p:extLst>
      <p:ext uri="{BB962C8B-B14F-4D97-AF65-F5344CB8AC3E}">
        <p14:creationId xmlns:p14="http://schemas.microsoft.com/office/powerpoint/2010/main" val="3252553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p:bldP spid="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PlaceHolder 1"/>
          <p:cNvSpPr>
            <a:spLocks noGrp="1"/>
          </p:cNvSpPr>
          <p:nvPr>
            <p:ph type="title" idx="4294967295"/>
          </p:nvPr>
        </p:nvSpPr>
        <p:spPr>
          <a:xfrm>
            <a:off x="628560" y="381000"/>
            <a:ext cx="7886430" cy="993870"/>
          </a:xfrm>
          <a:prstGeom prst="rect">
            <a:avLst/>
          </a:prstGeom>
          <a:noFill/>
          <a:ln w="0">
            <a:noFill/>
          </a:ln>
        </p:spPr>
        <p:txBody>
          <a:bodyPr anchor="ctr">
            <a:noAutofit/>
          </a:bodyPr>
          <a:lstStyle/>
          <a:p>
            <a:pPr>
              <a:lnSpc>
                <a:spcPct val="90000"/>
              </a:lnSpc>
            </a:pPr>
            <a:r>
              <a:rPr lang="en-US" sz="3300" spc="-1" dirty="0">
                <a:solidFill>
                  <a:srgbClr val="000000"/>
                </a:solidFill>
                <a:latin typeface="Calibri Light"/>
              </a:rPr>
              <a:t>Generating Ideas for Your Needs</a:t>
            </a:r>
            <a:endParaRPr lang="en-US" sz="3300" spc="-1" dirty="0">
              <a:solidFill>
                <a:srgbClr val="000000"/>
              </a:solidFill>
              <a:latin typeface="Calibri"/>
            </a:endParaRPr>
          </a:p>
        </p:txBody>
      </p:sp>
      <p:graphicFrame>
        <p:nvGraphicFramePr>
          <p:cNvPr id="2" name="Diagram1"/>
          <p:cNvGraphicFramePr/>
          <p:nvPr/>
        </p:nvGraphicFramePr>
        <p:xfrm>
          <a:off x="1405890" y="2503170"/>
          <a:ext cx="6095790" cy="40637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5" name="Arrow: Right 6"/>
          <p:cNvSpPr/>
          <p:nvPr/>
        </p:nvSpPr>
        <p:spPr>
          <a:xfrm rot="10800000">
            <a:off x="1418850" y="5297670"/>
            <a:ext cx="6083100" cy="385020"/>
          </a:xfrm>
          <a:prstGeom prst="rightArrow">
            <a:avLst>
              <a:gd name="adj1" fmla="val 50000"/>
              <a:gd name="adj2" fmla="val 50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chemeClr val="lt1"/>
              </a:solidFill>
              <a:latin typeface="Calibri"/>
            </a:endParaRPr>
          </a:p>
        </p:txBody>
      </p:sp>
      <p:sp>
        <p:nvSpPr>
          <p:cNvPr id="136" name="Arrow: Curved Left 9"/>
          <p:cNvSpPr/>
          <p:nvPr/>
        </p:nvSpPr>
        <p:spPr>
          <a:xfrm>
            <a:off x="7672050" y="4463100"/>
            <a:ext cx="729810" cy="121905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rgbClr val="000000"/>
              </a:solidFill>
              <a:latin typeface="Calibri"/>
            </a:endParaRPr>
          </a:p>
        </p:txBody>
      </p:sp>
      <p:sp>
        <p:nvSpPr>
          <p:cNvPr id="137" name="Arrow: Curved Left 10"/>
          <p:cNvSpPr/>
          <p:nvPr/>
        </p:nvSpPr>
        <p:spPr>
          <a:xfrm flipH="1" flipV="1">
            <a:off x="499770" y="4285980"/>
            <a:ext cx="735210" cy="129951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rgbClr val="000000"/>
              </a:solidFill>
              <a:latin typeface="Calibri"/>
            </a:endParaRPr>
          </a:p>
        </p:txBody>
      </p:sp>
      <p:sp>
        <p:nvSpPr>
          <p:cNvPr id="138" name="TextBox 11"/>
          <p:cNvSpPr/>
          <p:nvPr/>
        </p:nvSpPr>
        <p:spPr>
          <a:xfrm>
            <a:off x="3828157" y="5219370"/>
            <a:ext cx="1263678" cy="483658"/>
          </a:xfrm>
          <a:prstGeom prst="rect">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wrap="none" lIns="67500" tIns="33750" rIns="67500" bIns="33750" anchor="t">
            <a:spAutoFit/>
          </a:bodyPr>
          <a:lstStyle/>
          <a:p>
            <a:pPr algn="ctr">
              <a:lnSpc>
                <a:spcPct val="100000"/>
              </a:lnSpc>
            </a:pPr>
            <a:r>
              <a:rPr lang="en-US" sz="2700" b="1" i="1" spc="-1">
                <a:solidFill>
                  <a:schemeClr val="lt1"/>
                </a:solidFill>
                <a:latin typeface="Calibri"/>
              </a:rPr>
              <a:t>Repeat!</a:t>
            </a:r>
            <a:endParaRPr lang="en-US" sz="2700" spc="-1">
              <a:solidFill>
                <a:srgbClr val="000000"/>
              </a:solidFill>
              <a:latin typeface="Arial"/>
            </a:endParaRPr>
          </a:p>
        </p:txBody>
      </p:sp>
      <p:sp>
        <p:nvSpPr>
          <p:cNvPr id="139" name="PlaceHolder 2"/>
          <p:cNvSpPr>
            <a:spLocks noGrp="1"/>
          </p:cNvSpPr>
          <p:nvPr>
            <p:ph idx="4294967295"/>
          </p:nvPr>
        </p:nvSpPr>
        <p:spPr>
          <a:xfrm>
            <a:off x="628560" y="1461180"/>
            <a:ext cx="7886430" cy="3263220"/>
          </a:xfrm>
          <a:prstGeom prst="rect">
            <a:avLst/>
          </a:prstGeom>
          <a:noFill/>
          <a:ln w="0">
            <a:noFill/>
          </a:ln>
        </p:spPr>
        <p:txBody>
          <a:bodyPr anchor="t">
            <a:noAutofit/>
          </a:bodyPr>
          <a:lstStyle/>
          <a:p>
            <a:pPr indent="0">
              <a:lnSpc>
                <a:spcPct val="90000"/>
              </a:lnSpc>
              <a:spcBef>
                <a:spcPts val="751"/>
              </a:spcBef>
              <a:buNone/>
              <a:tabLst>
                <a:tab pos="0" algn="l"/>
              </a:tabLst>
            </a:pPr>
            <a:r>
              <a:rPr lang="en-US" sz="2100" spc="-1" dirty="0">
                <a:solidFill>
                  <a:srgbClr val="000000"/>
                </a:solidFill>
                <a:latin typeface="Calibri"/>
              </a:rPr>
              <a:t>The Engineering Team will Play “Spin for Needs” using the link on Day 2 Agenda</a:t>
            </a:r>
          </a:p>
          <a:p>
            <a:pPr indent="0">
              <a:lnSpc>
                <a:spcPct val="90000"/>
              </a:lnSpc>
              <a:spcBef>
                <a:spcPts val="751"/>
              </a:spcBef>
              <a:buNone/>
              <a:tabLst>
                <a:tab pos="0" algn="l"/>
              </a:tabLst>
            </a:pPr>
            <a:r>
              <a:rPr lang="en-US" sz="2400" b="1" dirty="0">
                <a:solidFill>
                  <a:srgbClr val="0000FF"/>
                </a:solidFill>
              </a:rPr>
              <a:t>EDN Capstone Support wiki -&gt; Capstone Daily Agendas -&gt; Day 2 Agenda</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r>
              <a:rPr lang="en-US" sz="1500" spc="-1" dirty="0">
                <a:solidFill>
                  <a:srgbClr val="000000"/>
                </a:solidFill>
                <a:latin typeface="Calibri"/>
              </a:rPr>
              <a:t>Start with the Needs you Previously Captured as part of your Meeting Prep!</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p:txBody>
      </p:sp>
      <p:sp>
        <p:nvSpPr>
          <p:cNvPr id="3" name="Slide Number Placeholder 2">
            <a:extLst>
              <a:ext uri="{FF2B5EF4-FFF2-40B4-BE49-F238E27FC236}">
                <a16:creationId xmlns:a16="http://schemas.microsoft.com/office/drawing/2014/main" id="{58A2A0D9-C971-CBB9-228B-7D632C2B77EE}"/>
              </a:ext>
            </a:extLst>
          </p:cNvPr>
          <p:cNvSpPr>
            <a:spLocks noGrp="1"/>
          </p:cNvSpPr>
          <p:nvPr>
            <p:ph type="sldNum" sz="quarter" idx="12"/>
          </p:nvPr>
        </p:nvSpPr>
        <p:spPr/>
        <p:txBody>
          <a:bodyPr/>
          <a:lstStyle/>
          <a:p>
            <a:fld id="{B044824F-EBE0-443F-8A8F-F64816AF04DC}" type="slidenum">
              <a:rPr lang="en-US" smtClean="0"/>
              <a:t>51</a:t>
            </a:fld>
            <a:endParaRPr lang="en-US" dirty="0"/>
          </a:p>
        </p:txBody>
      </p:sp>
    </p:spTree>
    <p:extLst>
      <p:ext uri="{BB962C8B-B14F-4D97-AF65-F5344CB8AC3E}">
        <p14:creationId xmlns:p14="http://schemas.microsoft.com/office/powerpoint/2010/main" val="382682338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a:bodyPr>
          <a:lstStyle/>
          <a:p>
            <a:pPr algn="ctr"/>
            <a:r>
              <a:rPr lang="en-US" sz="3200" dirty="0">
                <a:cs typeface="Calibri"/>
              </a:rPr>
              <a:t>Generation of </a:t>
            </a:r>
            <a:br>
              <a:rPr lang="en-US" sz="3200" dirty="0">
                <a:cs typeface="Calibri"/>
              </a:rPr>
            </a:br>
            <a:r>
              <a:rPr lang="en-US" sz="3200" dirty="0">
                <a:cs typeface="Calibri"/>
              </a:rPr>
              <a:t>Use Cases and User Stories</a:t>
            </a:r>
            <a:endParaRPr lang="en-US" sz="3200"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fontScale="92500" lnSpcReduction="20000"/>
          </a:bodyPr>
          <a:lstStyle/>
          <a:p>
            <a:r>
              <a:rPr lang="en-US" dirty="0">
                <a:solidFill>
                  <a:srgbClr val="00B050"/>
                </a:solidFill>
                <a:cs typeface="Calibri"/>
              </a:rPr>
              <a:t>Use Cases and User Stories </a:t>
            </a:r>
            <a:r>
              <a:rPr lang="en-US" dirty="0">
                <a:cs typeface="Calibri"/>
              </a:rPr>
              <a:t>document are located at:</a:t>
            </a:r>
          </a:p>
          <a:p>
            <a:pPr lvl="1"/>
            <a:r>
              <a:rPr lang="en-US" dirty="0">
                <a:cs typeface="Calibri"/>
              </a:rPr>
              <a:t>[new project] Capstone Support Template Documents page </a:t>
            </a:r>
          </a:p>
          <a:p>
            <a:pPr lvl="1"/>
            <a:r>
              <a:rPr lang="en-US" dirty="0">
                <a:cs typeface="Calibri"/>
              </a:rPr>
              <a:t>[continuing project] Team’s Repository, Engineering Analysis folder</a:t>
            </a:r>
          </a:p>
          <a:p>
            <a:r>
              <a:rPr lang="en-US" dirty="0">
                <a:cs typeface="Calibri"/>
              </a:rPr>
              <a:t>Fill out based on team’s current (uninformed impression) of project</a:t>
            </a:r>
          </a:p>
          <a:p>
            <a:pPr lvl="1"/>
            <a:r>
              <a:rPr lang="en-US" dirty="0">
                <a:cs typeface="Calibri"/>
              </a:rPr>
              <a:t>This is first pass. Don’t worry that answers are not complete or verified by Client. You’ll be updating this often!</a:t>
            </a:r>
          </a:p>
        </p:txBody>
      </p:sp>
      <p:sp>
        <p:nvSpPr>
          <p:cNvPr id="5" name="Slide Number Placeholder 4"/>
          <p:cNvSpPr>
            <a:spLocks noGrp="1"/>
          </p:cNvSpPr>
          <p:nvPr>
            <p:ph type="sldNum" sz="quarter" idx="12"/>
          </p:nvPr>
        </p:nvSpPr>
        <p:spPr/>
        <p:txBody>
          <a:bodyPr/>
          <a:lstStyle/>
          <a:p>
            <a:fld id="{B044824F-EBE0-443F-8A8F-F64816AF04DC}" type="slidenum">
              <a:rPr lang="en-US" smtClean="0"/>
              <a:t>52</a:t>
            </a:fld>
            <a:endParaRPr lang="en-US" dirty="0"/>
          </a:p>
        </p:txBody>
      </p:sp>
      <p:sp>
        <p:nvSpPr>
          <p:cNvPr id="6" name="TextBox 5"/>
          <p:cNvSpPr/>
          <p:nvPr/>
        </p:nvSpPr>
        <p:spPr>
          <a:xfrm>
            <a:off x="0" y="5773029"/>
            <a:ext cx="9163440" cy="583321"/>
          </a:xfrm>
          <a:prstGeom prst="rect">
            <a:avLst/>
          </a:prstGeom>
          <a:gradFill rotWithShape="0">
            <a:gsLst>
              <a:gs pos="0">
                <a:srgbClr val="F08C56"/>
              </a:gs>
              <a:gs pos="100000">
                <a:srgbClr val="F57A27"/>
              </a:gs>
            </a:gsLst>
            <a:lin ang="5400000"/>
          </a:gradFill>
          <a:ln w="0">
            <a:noFill/>
          </a:ln>
          <a:effectLst>
            <a:outerShdw blurRad="57240" dist="19080" dir="5400000" algn="ctr" rotWithShape="0">
              <a:srgbClr val="000000">
                <a:alpha val="63000"/>
              </a:srgbClr>
            </a:outerShdw>
          </a:effectLst>
        </p:spPr>
        <p:style>
          <a:lnRef idx="0">
            <a:schemeClr val="accent2"/>
          </a:lnRef>
          <a:fillRef idx="3">
            <a:schemeClr val="accent2"/>
          </a:fillRef>
          <a:effectRef idx="3">
            <a:schemeClr val="accent2"/>
          </a:effectRef>
          <a:fontRef idx="minor"/>
        </p:style>
        <p:txBody>
          <a:bodyPr wrap="square" lIns="90000" tIns="45000" rIns="90000" bIns="45000" anchor="t">
            <a:spAutoFit/>
          </a:bodyPr>
          <a:lstStyle/>
          <a:p>
            <a:pPr algn="ctr">
              <a:lnSpc>
                <a:spcPct val="100000"/>
              </a:lnSpc>
            </a:pPr>
            <a:r>
              <a:rPr lang="en-US" sz="3200" b="1" strike="noStrike" spc="-1" dirty="0">
                <a:solidFill>
                  <a:schemeClr val="lt1"/>
                </a:solidFill>
                <a:latin typeface="Calibri"/>
              </a:rPr>
              <a:t>The Upcoming Exercise Will Help You Generate Ideas!</a:t>
            </a:r>
            <a:endParaRPr lang="en-US" sz="3200" b="0" strike="noStrike" spc="-1" dirty="0">
              <a:solidFill>
                <a:srgbClr val="000000"/>
              </a:solidFill>
              <a:latin typeface="Arial"/>
            </a:endParaRPr>
          </a:p>
        </p:txBody>
      </p:sp>
    </p:spTree>
    <p:extLst>
      <p:ext uri="{BB962C8B-B14F-4D97-AF65-F5344CB8AC3E}">
        <p14:creationId xmlns:p14="http://schemas.microsoft.com/office/powerpoint/2010/main" val="41794590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User Stories</a:t>
            </a:r>
            <a:endParaRPr lang="en-US" dirty="0"/>
          </a:p>
        </p:txBody>
      </p:sp>
      <p:sp>
        <p:nvSpPr>
          <p:cNvPr id="3" name="Content Placeholder 2"/>
          <p:cNvSpPr>
            <a:spLocks noGrp="1"/>
          </p:cNvSpPr>
          <p:nvPr>
            <p:ph idx="1"/>
          </p:nvPr>
        </p:nvSpPr>
        <p:spPr/>
        <p:txBody>
          <a:bodyPr>
            <a:normAutofit fontScale="85000" lnSpcReduction="20000"/>
          </a:bodyPr>
          <a:lstStyle/>
          <a:p>
            <a:r>
              <a:rPr lang="en-US" dirty="0"/>
              <a:t>A </a:t>
            </a:r>
            <a:r>
              <a:rPr lang="en-US" u="sng" dirty="0">
                <a:hlinkClick r:id="rId2" tooltip="A beginner's guide to user stories - Boost blog"/>
              </a:rPr>
              <a:t>user story</a:t>
            </a:r>
            <a:r>
              <a:rPr lang="en-US" dirty="0"/>
              <a:t> is a short description of something that your customer will do when they come to your website or use your application/software,  focused on the value or result they get from doing this thing. They are written from the point of view of a person using your website or application, and written in the language that your customers would use.</a:t>
            </a:r>
          </a:p>
          <a:p>
            <a:r>
              <a:rPr lang="en-US" dirty="0"/>
              <a:t>A user story is usually written using the format: </a:t>
            </a:r>
            <a:br>
              <a:rPr lang="en-US" dirty="0"/>
            </a:br>
            <a:r>
              <a:rPr lang="en-US" i="1" dirty="0"/>
              <a:t>As an [</a:t>
            </a:r>
            <a:r>
              <a:rPr lang="en-US" b="1" i="1" dirty="0"/>
              <a:t>actor</a:t>
            </a:r>
            <a:r>
              <a:rPr lang="en-US" i="1" dirty="0"/>
              <a:t>] I want [</a:t>
            </a:r>
            <a:r>
              <a:rPr lang="en-US" b="1" i="1" dirty="0"/>
              <a:t>action</a:t>
            </a:r>
            <a:r>
              <a:rPr lang="en-US" i="1" dirty="0"/>
              <a:t>] so that [</a:t>
            </a:r>
            <a:r>
              <a:rPr lang="en-US" b="1" i="1" dirty="0"/>
              <a:t>achievement</a:t>
            </a:r>
            <a:r>
              <a:rPr lang="en-US" i="1" dirty="0"/>
              <a:t>]. </a:t>
            </a:r>
          </a:p>
          <a:p>
            <a:pPr marL="457200" indent="0">
              <a:buNone/>
            </a:pPr>
            <a:r>
              <a:rPr lang="en-US" i="1" dirty="0"/>
              <a:t>As a </a:t>
            </a:r>
            <a:r>
              <a:rPr lang="en-US" b="1" i="1" dirty="0"/>
              <a:t>Flickr member</a:t>
            </a:r>
            <a:r>
              <a:rPr lang="en-US" i="1" dirty="0"/>
              <a:t>, I want </a:t>
            </a:r>
            <a:r>
              <a:rPr lang="en-US" b="1" i="1" dirty="0"/>
              <a:t>to set different privacy levels on my photos</a:t>
            </a:r>
            <a:r>
              <a:rPr lang="en-US" i="1" dirty="0"/>
              <a:t>, so </a:t>
            </a:r>
            <a:r>
              <a:rPr lang="en-US" b="1" i="1" dirty="0"/>
              <a:t>I can control who sees which of my photos</a:t>
            </a:r>
            <a:r>
              <a:rPr lang="en-US" i="1" dirty="0"/>
              <a:t>.</a:t>
            </a:r>
            <a:endParaRPr lang="en-US" dirty="0"/>
          </a:p>
        </p:txBody>
      </p:sp>
      <p:sp>
        <p:nvSpPr>
          <p:cNvPr id="4" name="Rectangle 3"/>
          <p:cNvSpPr/>
          <p:nvPr/>
        </p:nvSpPr>
        <p:spPr>
          <a:xfrm>
            <a:off x="0" y="6185559"/>
            <a:ext cx="9144000" cy="261610"/>
          </a:xfrm>
          <a:prstGeom prst="rect">
            <a:avLst/>
          </a:prstGeom>
        </p:spPr>
        <p:txBody>
          <a:bodyPr wrap="square">
            <a:spAutoFit/>
          </a:bodyPr>
          <a:lstStyle/>
          <a:p>
            <a:pPr algn="ctr"/>
            <a:r>
              <a:rPr lang="en-US" sz="1100" b="1" dirty="0">
                <a:latin typeface="Times New Roman" panose="02020603050405020304" pitchFamily="18" charset="0"/>
                <a:ea typeface="Times New Roman" panose="02020603050405020304" pitchFamily="18" charset="0"/>
              </a:rPr>
              <a:t>From: </a:t>
            </a:r>
            <a:r>
              <a:rPr lang="en-US" sz="1100" b="1" u="sng" dirty="0">
                <a:solidFill>
                  <a:srgbClr val="0000FF"/>
                </a:solidFill>
                <a:latin typeface="Times New Roman" panose="02020603050405020304" pitchFamily="18" charset="0"/>
                <a:ea typeface="Times New Roman" panose="02020603050405020304" pitchFamily="18" charset="0"/>
                <a:hlinkClick r:id="rId3"/>
              </a:rPr>
              <a:t>https://www.boost.co.nz/blog/2012/01/use-cases-or-user-stories</a:t>
            </a:r>
            <a:r>
              <a:rPr lang="en-US" sz="1100" b="1" dirty="0">
                <a:latin typeface="Times New Roman" panose="02020603050405020304" pitchFamily="18" charset="0"/>
                <a:ea typeface="Times New Roman" panose="02020603050405020304" pitchFamily="18" charset="0"/>
              </a:rPr>
              <a:t> 8/28/2024</a:t>
            </a:r>
            <a:endParaRPr lang="en-US" sz="1100" dirty="0"/>
          </a:p>
        </p:txBody>
      </p:sp>
    </p:spTree>
    <p:extLst>
      <p:ext uri="{BB962C8B-B14F-4D97-AF65-F5344CB8AC3E}">
        <p14:creationId xmlns:p14="http://schemas.microsoft.com/office/powerpoint/2010/main" val="351464514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Use Cases</a:t>
            </a:r>
            <a:endParaRPr lang="en-US" dirty="0"/>
          </a:p>
        </p:txBody>
      </p:sp>
      <p:sp>
        <p:nvSpPr>
          <p:cNvPr id="3" name="Content Placeholder 2"/>
          <p:cNvSpPr>
            <a:spLocks noGrp="1"/>
          </p:cNvSpPr>
          <p:nvPr>
            <p:ph idx="1"/>
          </p:nvPr>
        </p:nvSpPr>
        <p:spPr>
          <a:xfrm>
            <a:off x="195943" y="1355357"/>
            <a:ext cx="8752114" cy="4830201"/>
          </a:xfrm>
        </p:spPr>
        <p:txBody>
          <a:bodyPr>
            <a:noAutofit/>
          </a:bodyPr>
          <a:lstStyle/>
          <a:p>
            <a:r>
              <a:rPr lang="en-US" sz="2400" dirty="0"/>
              <a:t>A </a:t>
            </a:r>
            <a:r>
              <a:rPr lang="en-US" sz="2400" u="sng" dirty="0">
                <a:hlinkClick r:id="rId2" tooltip="Use case - Wikipedia"/>
              </a:rPr>
              <a:t>use case</a:t>
            </a:r>
            <a:r>
              <a:rPr lang="en-US" sz="2400" dirty="0"/>
              <a:t> is a description of a set of interactions between a system and one or more actors (where ‘actor’ can be people, or other systems: for example, both online shoppers and PayPal can be actors). They are usually created as documents, and generally include this kind of information:</a:t>
            </a:r>
          </a:p>
          <a:p>
            <a:pPr lvl="1"/>
            <a:r>
              <a:rPr lang="en-US" sz="1800" dirty="0"/>
              <a:t>use case title</a:t>
            </a:r>
          </a:p>
          <a:p>
            <a:pPr lvl="1"/>
            <a:r>
              <a:rPr lang="en-US" sz="1800" dirty="0"/>
              <a:t>rationale/description/goal</a:t>
            </a:r>
          </a:p>
          <a:p>
            <a:pPr lvl="1"/>
            <a:r>
              <a:rPr lang="en-US" sz="1800" dirty="0"/>
              <a:t>actor/user</a:t>
            </a:r>
          </a:p>
          <a:p>
            <a:pPr lvl="1"/>
            <a:r>
              <a:rPr lang="en-US" sz="1800" dirty="0"/>
              <a:t>preconditions (the things that must have already happened in the system)</a:t>
            </a:r>
          </a:p>
          <a:p>
            <a:pPr lvl="1"/>
            <a:r>
              <a:rPr lang="en-US" sz="1800" dirty="0"/>
              <a:t>standard path or main success scenario (what will usually happen, described as a series of steps)</a:t>
            </a:r>
          </a:p>
          <a:p>
            <a:pPr lvl="1"/>
            <a:r>
              <a:rPr lang="en-US" sz="1800" dirty="0"/>
              <a:t>alternate paths or extensions (variations on the above/edge cases)</a:t>
            </a:r>
          </a:p>
          <a:p>
            <a:pPr lvl="1"/>
            <a:r>
              <a:rPr lang="en-US" sz="1800" dirty="0"/>
              <a:t>post conditions (what the system will have done by the end of the steps).</a:t>
            </a:r>
          </a:p>
          <a:p>
            <a:endParaRPr lang="en-US" sz="2400" dirty="0"/>
          </a:p>
        </p:txBody>
      </p:sp>
      <p:sp>
        <p:nvSpPr>
          <p:cNvPr id="4" name="Rectangle 3"/>
          <p:cNvSpPr/>
          <p:nvPr/>
        </p:nvSpPr>
        <p:spPr>
          <a:xfrm>
            <a:off x="0" y="6185559"/>
            <a:ext cx="9144000" cy="261610"/>
          </a:xfrm>
          <a:prstGeom prst="rect">
            <a:avLst/>
          </a:prstGeom>
        </p:spPr>
        <p:txBody>
          <a:bodyPr wrap="square">
            <a:spAutoFit/>
          </a:bodyPr>
          <a:lstStyle/>
          <a:p>
            <a:pPr algn="ctr"/>
            <a:r>
              <a:rPr lang="en-US" sz="1100" b="1" dirty="0">
                <a:latin typeface="Times New Roman" panose="02020603050405020304" pitchFamily="18" charset="0"/>
                <a:ea typeface="Times New Roman" panose="02020603050405020304" pitchFamily="18" charset="0"/>
              </a:rPr>
              <a:t>From: </a:t>
            </a:r>
            <a:r>
              <a:rPr lang="en-US" sz="1100" b="1" u="sng" dirty="0">
                <a:solidFill>
                  <a:srgbClr val="0000FF"/>
                </a:solidFill>
                <a:latin typeface="Times New Roman" panose="02020603050405020304" pitchFamily="18" charset="0"/>
                <a:ea typeface="Times New Roman" panose="02020603050405020304" pitchFamily="18" charset="0"/>
                <a:hlinkClick r:id="rId3"/>
              </a:rPr>
              <a:t>https://www.boost.co.nz/blog/2012/01/use-cases-or-user-stories</a:t>
            </a:r>
            <a:r>
              <a:rPr lang="en-US" sz="1100" b="1" dirty="0">
                <a:latin typeface="Times New Roman" panose="02020603050405020304" pitchFamily="18" charset="0"/>
                <a:ea typeface="Times New Roman" panose="02020603050405020304" pitchFamily="18" charset="0"/>
              </a:rPr>
              <a:t> 8/28/2024</a:t>
            </a:r>
            <a:endParaRPr lang="en-US" sz="1100" dirty="0"/>
          </a:p>
        </p:txBody>
      </p:sp>
    </p:spTree>
    <p:extLst>
      <p:ext uri="{BB962C8B-B14F-4D97-AF65-F5344CB8AC3E}">
        <p14:creationId xmlns:p14="http://schemas.microsoft.com/office/powerpoint/2010/main" val="385928463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Rectangle 5"/>
          <p:cNvSpPr/>
          <p:nvPr/>
        </p:nvSpPr>
        <p:spPr>
          <a:xfrm>
            <a:off x="617321" y="502920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chemeClr val="lt1"/>
              </a:solidFill>
              <a:latin typeface="Calibri"/>
            </a:endParaRPr>
          </a:p>
        </p:txBody>
      </p:sp>
      <p:sp>
        <p:nvSpPr>
          <p:cNvPr id="130" name="Rectangle 6"/>
          <p:cNvSpPr/>
          <p:nvPr/>
        </p:nvSpPr>
        <p:spPr>
          <a:xfrm>
            <a:off x="8238611" y="508455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chemeClr val="lt1"/>
              </a:solidFill>
              <a:latin typeface="Calibri"/>
            </a:endParaRPr>
          </a:p>
        </p:txBody>
      </p:sp>
      <p:sp>
        <p:nvSpPr>
          <p:cNvPr id="4" name="Rectangle 3">
            <a:extLst>
              <a:ext uri="{FF2B5EF4-FFF2-40B4-BE49-F238E27FC236}">
                <a16:creationId xmlns:a16="http://schemas.microsoft.com/office/drawing/2014/main" id="{648B50BF-F88A-058F-90F2-3CEB616FA9D2}"/>
              </a:ext>
            </a:extLst>
          </p:cNvPr>
          <p:cNvSpPr/>
          <p:nvPr/>
        </p:nvSpPr>
        <p:spPr>
          <a:xfrm>
            <a:off x="499421" y="5867400"/>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47B1979-4F5F-49BF-5070-557CD25F8204}"/>
              </a:ext>
            </a:extLst>
          </p:cNvPr>
          <p:cNvSpPr/>
          <p:nvPr/>
        </p:nvSpPr>
        <p:spPr>
          <a:xfrm>
            <a:off x="8000424" y="5723998"/>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p:cNvSpPr>
            <a:spLocks noGrp="1"/>
          </p:cNvSpPr>
          <p:nvPr>
            <p:ph type="title"/>
          </p:nvPr>
        </p:nvSpPr>
        <p:spPr/>
        <p:txBody>
          <a:bodyPr>
            <a:noAutofit/>
          </a:bodyPr>
          <a:lstStyle/>
          <a:p>
            <a:r>
              <a:rPr lang="en-US" sz="3600" spc="-1" dirty="0">
                <a:solidFill>
                  <a:srgbClr val="000000"/>
                </a:solidFill>
              </a:rPr>
              <a:t>Developing Use Cases and User Stories</a:t>
            </a:r>
            <a:endParaRPr lang="en-US" sz="3600" dirty="0"/>
          </a:p>
        </p:txBody>
      </p:sp>
      <p:sp>
        <p:nvSpPr>
          <p:cNvPr id="10" name="Content Placeholder 9"/>
          <p:cNvSpPr>
            <a:spLocks noGrp="1"/>
          </p:cNvSpPr>
          <p:nvPr>
            <p:ph idx="1"/>
          </p:nvPr>
        </p:nvSpPr>
        <p:spPr/>
        <p:txBody>
          <a:bodyPr>
            <a:normAutofit fontScale="92500" lnSpcReduction="20000"/>
          </a:bodyPr>
          <a:lstStyle/>
          <a:p>
            <a:r>
              <a:rPr lang="en-US" dirty="0"/>
              <a:t>The process can be similar for both</a:t>
            </a:r>
          </a:p>
          <a:p>
            <a:r>
              <a:rPr lang="en-US" dirty="0"/>
              <a:t>Until you have direct client feedback, role play yourselves in the client’s role</a:t>
            </a:r>
          </a:p>
          <a:p>
            <a:r>
              <a:rPr lang="en-US" dirty="0"/>
              <a:t>Identify things you would want or need to help you be successful in your job</a:t>
            </a:r>
          </a:p>
          <a:p>
            <a:r>
              <a:rPr lang="en-US" dirty="0"/>
              <a:t>As with Needs and Requirements, one would expect a relatively large number of User Stories or Use Cases. There is no specific target number!</a:t>
            </a:r>
          </a:p>
          <a:p>
            <a:r>
              <a:rPr lang="en-US" dirty="0"/>
              <a:t>The goal is to fully define the required functionality.</a:t>
            </a:r>
          </a:p>
        </p:txBody>
      </p:sp>
      <p:sp>
        <p:nvSpPr>
          <p:cNvPr id="7" name="Slide Number Placeholder 6">
            <a:extLst>
              <a:ext uri="{FF2B5EF4-FFF2-40B4-BE49-F238E27FC236}">
                <a16:creationId xmlns:a16="http://schemas.microsoft.com/office/drawing/2014/main" id="{7419E240-6ECF-6FE0-5F02-7E5440165E86}"/>
              </a:ext>
            </a:extLst>
          </p:cNvPr>
          <p:cNvSpPr>
            <a:spLocks noGrp="1"/>
          </p:cNvSpPr>
          <p:nvPr>
            <p:ph type="sldNum" sz="quarter" idx="12"/>
          </p:nvPr>
        </p:nvSpPr>
        <p:spPr/>
        <p:txBody>
          <a:bodyPr/>
          <a:lstStyle/>
          <a:p>
            <a:fld id="{B044824F-EBE0-443F-8A8F-F64816AF04DC}" type="slidenum">
              <a:rPr lang="en-US" smtClean="0"/>
              <a:t>55</a:t>
            </a:fld>
            <a:endParaRPr lang="en-US" dirty="0"/>
          </a:p>
        </p:txBody>
      </p:sp>
      <p:sp>
        <p:nvSpPr>
          <p:cNvPr id="8" name="PlaceHolder 1">
            <a:extLst>
              <a:ext uri="{FF2B5EF4-FFF2-40B4-BE49-F238E27FC236}">
                <a16:creationId xmlns:a16="http://schemas.microsoft.com/office/drawing/2014/main" id="{B1BC4619-D325-58D9-B2F8-E1B9016AA416}"/>
              </a:ext>
            </a:extLst>
          </p:cNvPr>
          <p:cNvSpPr txBox="1">
            <a:spLocks/>
          </p:cNvSpPr>
          <p:nvPr/>
        </p:nvSpPr>
        <p:spPr>
          <a:xfrm>
            <a:off x="617321" y="194543"/>
            <a:ext cx="7115890" cy="1028297"/>
          </a:xfrm>
          <a:prstGeom prst="rect">
            <a:avLst/>
          </a:prstGeom>
          <a:noFill/>
          <a:ln w="0">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pPr>
            <a:endParaRPr lang="en-US" sz="3300" spc="-1" dirty="0">
              <a:solidFill>
                <a:srgbClr val="000000"/>
              </a:solidFill>
              <a:latin typeface="Calibri"/>
            </a:endParaRPr>
          </a:p>
        </p:txBody>
      </p:sp>
    </p:spTree>
    <p:extLst>
      <p:ext uri="{BB962C8B-B14F-4D97-AF65-F5344CB8AC3E}">
        <p14:creationId xmlns:p14="http://schemas.microsoft.com/office/powerpoint/2010/main" val="380599455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pPr algn="ctr"/>
            <a:r>
              <a:rPr lang="en-US" sz="3600" dirty="0">
                <a:cs typeface="Calibri"/>
              </a:rPr>
              <a:t>10 min – Review Project Description</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lvl="2">
              <a:lnSpc>
                <a:spcPct val="100000"/>
              </a:lnSpc>
            </a:pPr>
            <a:r>
              <a:rPr lang="en-US" sz="3200" dirty="0">
                <a:ea typeface="+mn-lt"/>
                <a:cs typeface="+mn-lt"/>
              </a:rPr>
              <a:t>Re-Read Project Description</a:t>
            </a:r>
          </a:p>
          <a:p>
            <a:pPr lvl="2">
              <a:lnSpc>
                <a:spcPct val="100000"/>
              </a:lnSpc>
            </a:pPr>
            <a:endParaRPr lang="en-US" sz="3200" dirty="0">
              <a:ea typeface="+mn-lt"/>
              <a:cs typeface="+mn-lt"/>
            </a:endParaRPr>
          </a:p>
          <a:p>
            <a:pPr lvl="2">
              <a:lnSpc>
                <a:spcPct val="100000"/>
              </a:lnSpc>
            </a:pPr>
            <a:r>
              <a:rPr lang="en-US" sz="3200" dirty="0">
                <a:ea typeface="+mn-lt"/>
                <a:cs typeface="+mn-lt"/>
              </a:rPr>
              <a:t>PE is available to answer any fundamental project questions the Team may have</a:t>
            </a:r>
          </a:p>
          <a:p>
            <a:pPr marL="1028700" lvl="3" indent="0">
              <a:lnSpc>
                <a:spcPct val="100000"/>
              </a:lnSpc>
              <a:buNone/>
            </a:pPr>
            <a:r>
              <a:rPr lang="en-US" sz="3200" dirty="0">
                <a:ea typeface="+mn-lt"/>
                <a:cs typeface="+mn-lt"/>
              </a:rPr>
              <a:t>- </a:t>
            </a:r>
            <a:r>
              <a:rPr lang="en-US" sz="2800" dirty="0">
                <a:ea typeface="+mn-lt"/>
                <a:cs typeface="+mn-lt"/>
              </a:rPr>
              <a:t>Write these questions on the Whiteboard</a:t>
            </a:r>
            <a:endParaRPr lang="en-US" sz="320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56</a:t>
            </a:fld>
            <a:endParaRPr lang="en-US" sz="1200" dirty="0"/>
          </a:p>
        </p:txBody>
      </p:sp>
    </p:spTree>
    <p:extLst>
      <p:ext uri="{BB962C8B-B14F-4D97-AF65-F5344CB8AC3E}">
        <p14:creationId xmlns:p14="http://schemas.microsoft.com/office/powerpoint/2010/main" val="356913304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Autofit/>
          </a:bodyPr>
          <a:lstStyle/>
          <a:p>
            <a:r>
              <a:rPr lang="en-US" sz="3200" dirty="0">
                <a:cs typeface="Calibri"/>
              </a:rPr>
              <a:t>20 min – Generating</a:t>
            </a:r>
            <a:br>
              <a:rPr lang="en-US" sz="3200" dirty="0">
                <a:cs typeface="Calibri"/>
              </a:rPr>
            </a:br>
            <a:r>
              <a:rPr lang="en-US" sz="3200" dirty="0">
                <a:cs typeface="Calibri"/>
              </a:rPr>
              <a:t>Needs &amp; Requirements / </a:t>
            </a:r>
            <a:br>
              <a:rPr lang="en-US" sz="3200" dirty="0">
                <a:cs typeface="Calibri"/>
              </a:rPr>
            </a:br>
            <a:r>
              <a:rPr lang="en-US" sz="3200" dirty="0">
                <a:cs typeface="Calibri"/>
              </a:rPr>
              <a:t>User Stories and Use Cases</a:t>
            </a:r>
            <a:endParaRPr lang="en-US" sz="3200"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p:txBody>
          <a:bodyPr vert="horz" lIns="91440" tIns="45720" rIns="91440" bIns="45720" rtlCol="0" anchor="t">
            <a:normAutofit fontScale="85000" lnSpcReduction="20000"/>
          </a:bodyPr>
          <a:lstStyle/>
          <a:p>
            <a:r>
              <a:rPr lang="en-US" dirty="0">
                <a:cs typeface="Calibri"/>
              </a:rPr>
              <a:t>Read notes in template documents for tips</a:t>
            </a:r>
          </a:p>
          <a:p>
            <a:r>
              <a:rPr lang="en-US" dirty="0">
                <a:cs typeface="Calibri"/>
              </a:rPr>
              <a:t>Remove/combine duplicates</a:t>
            </a:r>
          </a:p>
          <a:p>
            <a:r>
              <a:rPr lang="en-US" spc="-1" dirty="0">
                <a:solidFill>
                  <a:srgbClr val="000000"/>
                </a:solidFill>
              </a:rPr>
              <a:t>Hardware Projects</a:t>
            </a:r>
          </a:p>
          <a:p>
            <a:pPr lvl="1"/>
            <a:r>
              <a:rPr lang="en-US" spc="-1" dirty="0">
                <a:solidFill>
                  <a:srgbClr val="000000"/>
                </a:solidFill>
              </a:rPr>
              <a:t>Add Requirements based on the Needs</a:t>
            </a:r>
            <a:endParaRPr lang="en-US" dirty="0">
              <a:cs typeface="Calibri"/>
            </a:endParaRPr>
          </a:p>
          <a:p>
            <a:pPr lvl="1"/>
            <a:r>
              <a:rPr lang="en-US" dirty="0">
                <a:cs typeface="Calibri"/>
              </a:rPr>
              <a:t>Unsure of a proper metric? Quick Google search to put in an educated guess</a:t>
            </a:r>
          </a:p>
          <a:p>
            <a:r>
              <a:rPr lang="en-US" dirty="0">
                <a:cs typeface="Calibri"/>
              </a:rPr>
              <a:t>Software Projects</a:t>
            </a:r>
          </a:p>
          <a:p>
            <a:pPr lvl="1"/>
            <a:r>
              <a:rPr lang="en-US" dirty="0">
                <a:cs typeface="Calibri"/>
              </a:rPr>
              <a:t>Can iterate between stories and cases. Cases may identify new stories and vice versa!</a:t>
            </a:r>
          </a:p>
          <a:p>
            <a:r>
              <a:rPr lang="en-US" dirty="0">
                <a:cs typeface="Calibri"/>
              </a:rPr>
              <a:t>Fill in holes/gaps after looking at categories</a:t>
            </a:r>
          </a:p>
          <a:p>
            <a:pPr lvl="1"/>
            <a:r>
              <a:rPr lang="en-US" dirty="0">
                <a:cs typeface="Calibri"/>
              </a:rPr>
              <a:t>Safety, Reliability, Maintainability, etc…</a:t>
            </a:r>
          </a:p>
        </p:txBody>
      </p:sp>
      <p:sp>
        <p:nvSpPr>
          <p:cNvPr id="5" name="Slide Number Placeholder 4"/>
          <p:cNvSpPr>
            <a:spLocks noGrp="1"/>
          </p:cNvSpPr>
          <p:nvPr>
            <p:ph type="sldNum" sz="quarter" idx="12"/>
          </p:nvPr>
        </p:nvSpPr>
        <p:spPr/>
        <p:txBody>
          <a:bodyPr/>
          <a:lstStyle/>
          <a:p>
            <a:fld id="{B044824F-EBE0-443F-8A8F-F64816AF04DC}" type="slidenum">
              <a:rPr lang="en-US" smtClean="0"/>
              <a:t>57</a:t>
            </a:fld>
            <a:endParaRPr lang="en-US" dirty="0"/>
          </a:p>
        </p:txBody>
      </p:sp>
      <p:sp>
        <p:nvSpPr>
          <p:cNvPr id="4" name="Rectangle 3"/>
          <p:cNvSpPr/>
          <p:nvPr/>
        </p:nvSpPr>
        <p:spPr>
          <a:xfrm>
            <a:off x="609600" y="5801380"/>
            <a:ext cx="7924800" cy="523220"/>
          </a:xfrm>
          <a:prstGeom prst="rect">
            <a:avLst/>
          </a:prstGeom>
        </p:spPr>
        <p:txBody>
          <a:bodyPr wrap="square">
            <a:spAutoFit/>
          </a:bodyPr>
          <a:lstStyle/>
          <a:p>
            <a:pPr algn="ctr"/>
            <a:r>
              <a:rPr lang="en-US" sz="2800" b="1" spc="-1" dirty="0">
                <a:solidFill>
                  <a:srgbClr val="000000"/>
                </a:solidFill>
              </a:rPr>
              <a:t>Take photo of whiteboard and post to Design Forum</a:t>
            </a:r>
          </a:p>
        </p:txBody>
      </p:sp>
    </p:spTree>
    <p:extLst>
      <p:ext uri="{BB962C8B-B14F-4D97-AF65-F5344CB8AC3E}">
        <p14:creationId xmlns:p14="http://schemas.microsoft.com/office/powerpoint/2010/main" val="409544920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63BF5-A4B1-C2DC-B2D2-9BBFAEBF0098}"/>
              </a:ext>
            </a:extLst>
          </p:cNvPr>
          <p:cNvSpPr>
            <a:spLocks noGrp="1"/>
          </p:cNvSpPr>
          <p:nvPr>
            <p:ph type="title"/>
          </p:nvPr>
        </p:nvSpPr>
        <p:spPr/>
        <p:txBody>
          <a:bodyPr>
            <a:normAutofit fontScale="90000"/>
          </a:bodyPr>
          <a:lstStyle/>
          <a:p>
            <a:r>
              <a:rPr lang="en-US" dirty="0"/>
              <a:t>10 mins - Client Meeting 1</a:t>
            </a:r>
            <a:br>
              <a:rPr lang="en-US" dirty="0"/>
            </a:br>
            <a:r>
              <a:rPr lang="en-US" dirty="0"/>
              <a:t>Project Kickoff</a:t>
            </a:r>
          </a:p>
        </p:txBody>
      </p:sp>
      <p:sp>
        <p:nvSpPr>
          <p:cNvPr id="3" name="Content Placeholder 2">
            <a:extLst>
              <a:ext uri="{FF2B5EF4-FFF2-40B4-BE49-F238E27FC236}">
                <a16:creationId xmlns:a16="http://schemas.microsoft.com/office/drawing/2014/main" id="{BA3B2819-468B-4185-43A6-60276A2BDDAC}"/>
              </a:ext>
            </a:extLst>
          </p:cNvPr>
          <p:cNvSpPr>
            <a:spLocks noGrp="1"/>
          </p:cNvSpPr>
          <p:nvPr>
            <p:ph idx="1"/>
          </p:nvPr>
        </p:nvSpPr>
        <p:spPr/>
        <p:txBody>
          <a:bodyPr/>
          <a:lstStyle/>
          <a:p>
            <a:r>
              <a:rPr lang="en-US" dirty="0"/>
              <a:t>PPT Template &amp; Instructions</a:t>
            </a:r>
          </a:p>
          <a:p>
            <a:pPr lvl="1"/>
            <a:r>
              <a:rPr lang="en-US" dirty="0"/>
              <a:t>Link on Day 2 Agenda Wiki Page</a:t>
            </a:r>
          </a:p>
          <a:p>
            <a:r>
              <a:rPr lang="en-US" dirty="0"/>
              <a:t>Translate information from the Project Description to the first few slides in the deck</a:t>
            </a:r>
          </a:p>
          <a:p>
            <a:r>
              <a:rPr lang="en-US" dirty="0"/>
              <a:t>Add your questions from today</a:t>
            </a:r>
          </a:p>
          <a:p>
            <a:r>
              <a:rPr lang="en-US" dirty="0"/>
              <a:t>Complete the slides before the meeting!</a:t>
            </a:r>
          </a:p>
        </p:txBody>
      </p:sp>
      <p:sp>
        <p:nvSpPr>
          <p:cNvPr id="4" name="Slide Number Placeholder 3">
            <a:extLst>
              <a:ext uri="{FF2B5EF4-FFF2-40B4-BE49-F238E27FC236}">
                <a16:creationId xmlns:a16="http://schemas.microsoft.com/office/drawing/2014/main" id="{778F2EA8-A579-2A1F-A286-9EDD2B234965}"/>
              </a:ext>
            </a:extLst>
          </p:cNvPr>
          <p:cNvSpPr>
            <a:spLocks noGrp="1"/>
          </p:cNvSpPr>
          <p:nvPr>
            <p:ph type="sldNum" sz="quarter" idx="12"/>
          </p:nvPr>
        </p:nvSpPr>
        <p:spPr/>
        <p:txBody>
          <a:bodyPr/>
          <a:lstStyle/>
          <a:p>
            <a:fld id="{B044824F-EBE0-443F-8A8F-F64816AF04DC}" type="slidenum">
              <a:rPr lang="en-US" smtClean="0"/>
              <a:t>58</a:t>
            </a:fld>
            <a:endParaRPr lang="en-US" dirty="0"/>
          </a:p>
        </p:txBody>
      </p:sp>
    </p:spTree>
    <p:extLst>
      <p:ext uri="{BB962C8B-B14F-4D97-AF65-F5344CB8AC3E}">
        <p14:creationId xmlns:p14="http://schemas.microsoft.com/office/powerpoint/2010/main" val="3088988355"/>
      </p:ext>
    </p:extLst>
  </p:cSld>
  <p:clrMapOvr>
    <a:masterClrMapping/>
  </p:clrMapOvr>
  <p:extLst>
    <p:ext uri="{6950BFC3-D8DA-4A85-94F7-54DA5524770B}">
      <p188:commentRel xmlns:p188="http://schemas.microsoft.com/office/powerpoint/2018/8/main" r:id="rId2"/>
    </p:ext>
  </p:extLs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10 mins – Communication &amp; Documentation Policies</a:t>
            </a:r>
          </a:p>
        </p:txBody>
      </p:sp>
      <p:sp>
        <p:nvSpPr>
          <p:cNvPr id="3" name="Content Placeholder 2"/>
          <p:cNvSpPr>
            <a:spLocks noGrp="1"/>
          </p:cNvSpPr>
          <p:nvPr>
            <p:ph idx="1"/>
          </p:nvPr>
        </p:nvSpPr>
        <p:spPr>
          <a:xfrm>
            <a:off x="628650" y="1545360"/>
            <a:ext cx="7886700" cy="4800600"/>
          </a:xfrm>
        </p:spPr>
        <p:txBody>
          <a:bodyPr>
            <a:normAutofit fontScale="92500" lnSpcReduction="20000"/>
          </a:bodyPr>
          <a:lstStyle/>
          <a:p>
            <a:r>
              <a:rPr lang="en-US" dirty="0"/>
              <a:t>Electronic Design Notebook - REQUIRED for all collaboration</a:t>
            </a:r>
          </a:p>
          <a:p>
            <a:r>
              <a:rPr lang="en-US" dirty="0">
                <a:cs typeface="Calibri"/>
              </a:rPr>
              <a:t>RPI OneDrive – only for </a:t>
            </a:r>
            <a:r>
              <a:rPr lang="en-US" dirty="0">
                <a:solidFill>
                  <a:srgbClr val="00B050"/>
                </a:solidFill>
                <a:cs typeface="Calibri"/>
              </a:rPr>
              <a:t>development of group </a:t>
            </a:r>
            <a:r>
              <a:rPr lang="en-US" dirty="0">
                <a:cs typeface="Calibri"/>
              </a:rPr>
              <a:t>deliverables</a:t>
            </a:r>
            <a:endParaRPr lang="en-US" dirty="0"/>
          </a:p>
          <a:p>
            <a:r>
              <a:rPr lang="en-US" dirty="0"/>
              <a:t>Webex – Team Chat</a:t>
            </a:r>
          </a:p>
          <a:p>
            <a:r>
              <a:rPr lang="en-US" dirty="0" err="1"/>
              <a:t>WhenIsGood</a:t>
            </a:r>
            <a:r>
              <a:rPr lang="en-US" dirty="0"/>
              <a:t> or When2Meet – meeting scheduling</a:t>
            </a:r>
          </a:p>
          <a:p>
            <a:endParaRPr lang="en-US" dirty="0"/>
          </a:p>
          <a:p>
            <a:r>
              <a:rPr lang="en-US" b="1" u="sng" dirty="0">
                <a:solidFill>
                  <a:srgbClr val="FF0000"/>
                </a:solidFill>
              </a:rPr>
              <a:t>Not Permitted</a:t>
            </a:r>
          </a:p>
          <a:p>
            <a:pPr lvl="1"/>
            <a:r>
              <a:rPr lang="en-US" dirty="0"/>
              <a:t>Slack, </a:t>
            </a:r>
            <a:r>
              <a:rPr lang="en-US" dirty="0" err="1"/>
              <a:t>GroupMe</a:t>
            </a:r>
            <a:r>
              <a:rPr lang="en-US" dirty="0"/>
              <a:t>, or Discord</a:t>
            </a:r>
          </a:p>
          <a:p>
            <a:pPr lvl="1"/>
            <a:r>
              <a:rPr lang="en-US" dirty="0"/>
              <a:t>Google Drive</a:t>
            </a:r>
          </a:p>
          <a:p>
            <a:pPr lvl="1"/>
            <a:r>
              <a:rPr lang="en-US" dirty="0"/>
              <a:t>Google Docs/Sheets/Slides</a:t>
            </a:r>
          </a:p>
          <a:p>
            <a:pPr lvl="1"/>
            <a:r>
              <a:rPr lang="en-US" dirty="0"/>
              <a:t>Other cloud-based tools for any use (schematics, mind maps, drawings, analysis, etc…) e.g., diagrams.net, etc.</a:t>
            </a:r>
          </a:p>
          <a:p>
            <a:pPr lvl="1"/>
            <a:r>
              <a:rPr lang="en-US" dirty="0"/>
              <a:t>RPI Box, RPI </a:t>
            </a:r>
            <a:r>
              <a:rPr lang="en-US" dirty="0" err="1"/>
              <a:t>Sharepoint</a:t>
            </a:r>
            <a:endParaRPr lang="en-US" dirty="0"/>
          </a:p>
          <a:p>
            <a:pPr lvl="1"/>
            <a:r>
              <a:rPr lang="en-US" dirty="0"/>
              <a:t>Texting, Instagram, WhatsApp, etc. for ANY project technical content</a:t>
            </a:r>
          </a:p>
          <a:p>
            <a:endParaRPr lang="en-US" dirty="0"/>
          </a:p>
          <a:p>
            <a:pPr>
              <a:lnSpc>
                <a:spcPct val="110000"/>
              </a:lnSpc>
              <a:spcBef>
                <a:spcPts val="600"/>
              </a:spcBef>
            </a:pPr>
            <a:r>
              <a:rPr lang="en-US" dirty="0"/>
              <a:t>Webex is good for chat and live meetings, but project documentation should start on and stay in the </a:t>
            </a:r>
            <a:r>
              <a:rPr lang="en-US" dirty="0">
                <a:cs typeface="Calibri"/>
              </a:rPr>
              <a:t>Electronic Design Notebook (</a:t>
            </a:r>
            <a:r>
              <a:rPr lang="en-US" dirty="0"/>
              <a:t>EDN) Forum or Repository.</a:t>
            </a:r>
          </a:p>
          <a:p>
            <a:pPr lvl="1"/>
            <a:r>
              <a:rPr lang="en-US" dirty="0"/>
              <a:t>Simple/easy solution is to never put it on Webex (or elsewhere) to begin with.</a:t>
            </a:r>
          </a:p>
        </p:txBody>
      </p:sp>
      <p:sp>
        <p:nvSpPr>
          <p:cNvPr id="5" name="Slide Number Placeholder 5"/>
          <p:cNvSpPr>
            <a:spLocks noGrp="1"/>
          </p:cNvSpPr>
          <p:nvPr>
            <p:ph type="sldNum" sz="quarter" idx="12"/>
          </p:nvPr>
        </p:nvSpPr>
        <p:spPr>
          <a:xfrm>
            <a:off x="6457950" y="6356351"/>
            <a:ext cx="2057400" cy="365125"/>
          </a:xfrm>
        </p:spPr>
        <p:txBody>
          <a:bodyPr/>
          <a:lstStyle/>
          <a:p>
            <a:fld id="{44AB1BA8-0F8B-49AE-8214-48FA05D4591D}" type="slidenum">
              <a:rPr lang="en-US" sz="1200" smtClean="0"/>
              <a:t>59</a:t>
            </a:fld>
            <a:endParaRPr lang="en-US" sz="1200" dirty="0"/>
          </a:p>
        </p:txBody>
      </p:sp>
    </p:spTree>
    <p:extLst>
      <p:ext uri="{BB962C8B-B14F-4D97-AF65-F5344CB8AC3E}">
        <p14:creationId xmlns:p14="http://schemas.microsoft.com/office/powerpoint/2010/main" val="14804544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533400" y="3810000"/>
            <a:ext cx="8077200" cy="2438400"/>
          </a:xfrm>
        </p:spPr>
        <p:txBody>
          <a:bodyPr>
            <a:normAutofit fontScale="70000" lnSpcReduction="20000"/>
          </a:bodyPr>
          <a:lstStyle/>
          <a:p>
            <a:r>
              <a:rPr lang="en-US" sz="5800" b="1" dirty="0">
                <a:solidFill>
                  <a:schemeClr val="tx1"/>
                </a:solidFill>
              </a:rPr>
              <a:t>Multidisciplinary Capstone Design</a:t>
            </a:r>
          </a:p>
          <a:p>
            <a:r>
              <a:rPr lang="en-US" b="1" dirty="0">
                <a:solidFill>
                  <a:schemeClr val="tx1"/>
                </a:solidFill>
              </a:rPr>
              <a:t>	</a:t>
            </a:r>
          </a:p>
          <a:p>
            <a:pPr marL="1371600" indent="-457200" algn="l">
              <a:buFont typeface="Arial" panose="020B0604020202020204" pitchFamily="34" charset="0"/>
              <a:buChar char="•"/>
              <a:tabLst>
                <a:tab pos="3027363" algn="l"/>
              </a:tabLst>
            </a:pPr>
            <a:r>
              <a:rPr lang="en-US" b="1" dirty="0">
                <a:solidFill>
                  <a:schemeClr val="tx1"/>
                </a:solidFill>
              </a:rPr>
              <a:t>ECSE 4900  	Electrical &amp; Computer Systems Engineers</a:t>
            </a:r>
          </a:p>
          <a:p>
            <a:pPr marL="1371600" indent="-457200" algn="l">
              <a:buFont typeface="Arial" panose="020B0604020202020204" pitchFamily="34" charset="0"/>
              <a:buChar char="•"/>
              <a:tabLst>
                <a:tab pos="3027363" algn="l"/>
              </a:tabLst>
            </a:pPr>
            <a:r>
              <a:rPr lang="en-US" b="1" dirty="0">
                <a:solidFill>
                  <a:schemeClr val="tx1"/>
                </a:solidFill>
              </a:rPr>
              <a:t>ISYE 4270 	Industrial Engineers</a:t>
            </a:r>
          </a:p>
          <a:p>
            <a:pPr marL="1371600" indent="-457200" algn="l">
              <a:buFont typeface="Arial" panose="020B0604020202020204" pitchFamily="34" charset="0"/>
              <a:buChar char="•"/>
              <a:tabLst>
                <a:tab pos="3027363" algn="l"/>
              </a:tabLst>
            </a:pPr>
            <a:r>
              <a:rPr lang="en-US" b="1" dirty="0">
                <a:solidFill>
                  <a:schemeClr val="tx1"/>
                </a:solidFill>
              </a:rPr>
              <a:t>MANE 4260  	Mechanical Engineers</a:t>
            </a:r>
          </a:p>
          <a:p>
            <a:pPr marL="1371600" indent="-457200" algn="l">
              <a:buFont typeface="Arial" panose="020B0604020202020204" pitchFamily="34" charset="0"/>
              <a:buChar char="•"/>
              <a:tabLst>
                <a:tab pos="3027363" algn="l"/>
              </a:tabLst>
            </a:pPr>
            <a:r>
              <a:rPr lang="en-US" b="1" dirty="0">
                <a:solidFill>
                  <a:schemeClr val="tx1"/>
                </a:solidFill>
              </a:rPr>
              <a:t>MTLE 4920  	Materials Engineers</a:t>
            </a:r>
          </a:p>
          <a:p>
            <a:endParaRPr lang="en-US" b="1" dirty="0">
              <a:solidFill>
                <a:schemeClr val="tx1"/>
              </a:solidFill>
            </a:endParaRPr>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79400" y="28575"/>
            <a:ext cx="8585200" cy="2795588"/>
          </a:xfrm>
        </p:spPr>
      </p:pic>
    </p:spTree>
    <p:extLst>
      <p:ext uri="{BB962C8B-B14F-4D97-AF65-F5344CB8AC3E}">
        <p14:creationId xmlns:p14="http://schemas.microsoft.com/office/powerpoint/2010/main" val="36062201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270" algn="ctr">
              <a:spcBef>
                <a:spcPts val="481"/>
              </a:spcBef>
              <a:buClr>
                <a:srgbClr val="000000"/>
              </a:buClr>
            </a:pPr>
            <a:r>
              <a:rPr lang="en-US" sz="3600" spc="-1" dirty="0">
                <a:solidFill>
                  <a:srgbClr val="000000"/>
                </a:solidFill>
                <a:uFill>
                  <a:solidFill>
                    <a:srgbClr val="FFFFFF"/>
                  </a:solidFill>
                </a:uFill>
              </a:rPr>
              <a:t>Electronic Design Notebook (EDN)</a:t>
            </a:r>
          </a:p>
        </p:txBody>
      </p:sp>
      <p:sp>
        <p:nvSpPr>
          <p:cNvPr id="3" name="Content Placeholder 2"/>
          <p:cNvSpPr>
            <a:spLocks noGrp="1"/>
          </p:cNvSpPr>
          <p:nvPr>
            <p:ph idx="1"/>
          </p:nvPr>
        </p:nvSpPr>
        <p:spPr>
          <a:xfrm>
            <a:off x="381000" y="1447800"/>
            <a:ext cx="8458200" cy="4724400"/>
          </a:xfrm>
        </p:spPr>
        <p:txBody>
          <a:bodyPr>
            <a:normAutofit fontScale="55000" lnSpcReduction="20000"/>
          </a:bodyPr>
          <a:lstStyle/>
          <a:p>
            <a:pPr lvl="1"/>
            <a:r>
              <a:rPr lang="en-US" sz="5000" dirty="0"/>
              <a:t>Integrated Project Management</a:t>
            </a:r>
          </a:p>
          <a:p>
            <a:pPr lvl="1"/>
            <a:r>
              <a:rPr lang="en-US" sz="5000" dirty="0"/>
              <a:t>Threaded Communication by topic, rather than a single unorganized stream</a:t>
            </a:r>
          </a:p>
          <a:p>
            <a:pPr lvl="1"/>
            <a:r>
              <a:rPr lang="en-US" sz="5000" dirty="0"/>
              <a:t>IP protection</a:t>
            </a:r>
          </a:p>
          <a:p>
            <a:pPr lvl="1"/>
            <a:r>
              <a:rPr lang="en-US" sz="5000" dirty="0"/>
              <a:t>Performance Evaluation - accountability and visibility</a:t>
            </a:r>
          </a:p>
          <a:p>
            <a:pPr lvl="1"/>
            <a:r>
              <a:rPr lang="en-US" sz="5000" dirty="0"/>
              <a:t>Secure access to team and Client</a:t>
            </a:r>
          </a:p>
          <a:p>
            <a:pPr lvl="1"/>
            <a:r>
              <a:rPr lang="en-US" sz="5000" dirty="0"/>
              <a:t>Backed up daily !</a:t>
            </a:r>
          </a:p>
          <a:p>
            <a:pPr marL="342900" lvl="1" indent="0">
              <a:buNone/>
            </a:pPr>
            <a:endParaRPr lang="en-US" sz="5000" dirty="0"/>
          </a:p>
          <a:p>
            <a:pPr marL="342900" lvl="1" indent="0">
              <a:buNone/>
            </a:pPr>
            <a:r>
              <a:rPr lang="en-US" sz="5000" dirty="0"/>
              <a:t>The EDN software was chosen as it currently meets the Design Lab’s needs better than the alternatives*.</a:t>
            </a:r>
          </a:p>
          <a:p>
            <a:pPr marL="342900" lvl="1" indent="0">
              <a:buNone/>
            </a:pPr>
            <a:endParaRPr lang="en-US" dirty="0"/>
          </a:p>
          <a:p>
            <a:pPr marL="342900" lvl="1" indent="0">
              <a:buNone/>
            </a:pPr>
            <a:endParaRPr lang="en-US" dirty="0"/>
          </a:p>
          <a:p>
            <a:pPr marL="342900" lvl="1" indent="0">
              <a:buNone/>
            </a:pPr>
            <a:endParaRPr lang="en-US" dirty="0"/>
          </a:p>
          <a:p>
            <a:pPr marL="342900" lvl="1" indent="0">
              <a:buNone/>
            </a:pPr>
            <a:endParaRPr lang="en-US" sz="1000" dirty="0"/>
          </a:p>
          <a:p>
            <a:pPr marL="342900" lvl="1" indent="0">
              <a:buNone/>
            </a:pPr>
            <a:r>
              <a:rPr lang="en-US" sz="2900" baseline="30000" dirty="0"/>
              <a:t>*</a:t>
            </a:r>
            <a:r>
              <a:rPr lang="en-US" sz="2900" dirty="0"/>
              <a:t> </a:t>
            </a:r>
            <a:r>
              <a:rPr lang="en-US" sz="2300" dirty="0">
                <a:hlinkClick r:id="rId2"/>
              </a:rPr>
              <a:t>https://designlab.eng.rpi.edu/edn/projects/capstone-support-dev/wiki/Why_Electronic_Design_Notebook_is_the_ONLY_choice</a:t>
            </a:r>
            <a:r>
              <a:rPr lang="en-US" sz="2300" dirty="0"/>
              <a:t> </a:t>
            </a:r>
          </a:p>
          <a:p>
            <a:pPr lvl="1"/>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60</a:t>
            </a:fld>
            <a:endParaRPr lang="en-US" sz="1200" dirty="0"/>
          </a:p>
        </p:txBody>
      </p:sp>
    </p:spTree>
    <p:extLst>
      <p:ext uri="{BB962C8B-B14F-4D97-AF65-F5344CB8AC3E}">
        <p14:creationId xmlns:p14="http://schemas.microsoft.com/office/powerpoint/2010/main" val="345405779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Should I Document?</a:t>
            </a:r>
            <a:endParaRPr lang="en-US" dirty="0"/>
          </a:p>
        </p:txBody>
      </p:sp>
      <p:sp>
        <p:nvSpPr>
          <p:cNvPr id="3" name="Content Placeholder 2"/>
          <p:cNvSpPr>
            <a:spLocks noGrp="1"/>
          </p:cNvSpPr>
          <p:nvPr>
            <p:ph idx="1"/>
          </p:nvPr>
        </p:nvSpPr>
        <p:spPr>
          <a:xfrm>
            <a:off x="301336" y="1371600"/>
            <a:ext cx="8541327" cy="3493727"/>
          </a:xfrm>
        </p:spPr>
        <p:txBody>
          <a:bodyPr>
            <a:noAutofit/>
          </a:bodyPr>
          <a:lstStyle/>
          <a:p>
            <a:pPr marL="270" indent="0" algn="ctr">
              <a:spcBef>
                <a:spcPts val="481"/>
              </a:spcBef>
              <a:buClr>
                <a:srgbClr val="000000"/>
              </a:buClr>
              <a:buNone/>
            </a:pPr>
            <a:r>
              <a:rPr lang="en-US" sz="4000" b="1" spc="-1" dirty="0">
                <a:solidFill>
                  <a:srgbClr val="000000"/>
                </a:solidFill>
                <a:uFill>
                  <a:solidFill>
                    <a:srgbClr val="FFFFFF"/>
                  </a:solidFill>
                </a:uFill>
                <a:latin typeface="Algerian" panose="04020705040A02060702" pitchFamily="82" charset="0"/>
              </a:rPr>
              <a:t>Everything</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Research, web links, </a:t>
            </a:r>
            <a:r>
              <a:rPr lang="en-US" sz="2100" b="1" spc="-1" dirty="0">
                <a:solidFill>
                  <a:srgbClr val="FF0000"/>
                </a:solidFill>
                <a:uFill>
                  <a:solidFill>
                    <a:srgbClr val="FFFFFF"/>
                  </a:solidFill>
                </a:uFill>
              </a:rPr>
              <a:t>ALL NOTES *</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Interviews and observations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Ideas, concepts, sketches, charts, diagrams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Calculations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Purchases - components models, vendors, cost</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Analyses – technical and non-technical</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Experiments, debugging, tests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Hypothesis, procedures, equipment used, steps taken, data, results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Future work/ideas</a:t>
            </a:r>
          </a:p>
          <a:p>
            <a:pPr marL="600210" lvl="1" indent="-257040">
              <a:spcBef>
                <a:spcPts val="481"/>
              </a:spcBef>
              <a:buClr>
                <a:srgbClr val="000000"/>
              </a:buClr>
              <a:buFont typeface="Arial"/>
              <a:buChar char="•"/>
            </a:pPr>
            <a:r>
              <a:rPr lang="en-US" sz="2100" spc="-1">
                <a:solidFill>
                  <a:srgbClr val="000000"/>
                </a:solidFill>
                <a:uFill>
                  <a:solidFill>
                    <a:srgbClr val="FFFFFF"/>
                  </a:solidFill>
                </a:uFill>
              </a:rPr>
              <a:t>Feedback on </a:t>
            </a:r>
            <a:r>
              <a:rPr lang="en-US" sz="2100" spc="-1" dirty="0">
                <a:solidFill>
                  <a:srgbClr val="000000"/>
                </a:solidFill>
                <a:uFill>
                  <a:solidFill>
                    <a:srgbClr val="FFFFFF"/>
                  </a:solidFill>
                </a:uFill>
              </a:rPr>
              <a:t>your teammates’ work</a:t>
            </a:r>
          </a:p>
        </p:txBody>
      </p:sp>
      <p:sp>
        <p:nvSpPr>
          <p:cNvPr id="6" name="Slide Number Placeholder 5"/>
          <p:cNvSpPr>
            <a:spLocks noGrp="1"/>
          </p:cNvSpPr>
          <p:nvPr>
            <p:ph type="sldNum" sz="quarter" idx="12"/>
          </p:nvPr>
        </p:nvSpPr>
        <p:spPr/>
        <p:txBody>
          <a:bodyPr/>
          <a:lstStyle/>
          <a:p>
            <a:fld id="{1E53C9B5-D1E4-41C4-9032-1ACE4595E517}" type="slidenum">
              <a:rPr lang="en-US" sz="1200" smtClean="0"/>
              <a:t>61</a:t>
            </a:fld>
            <a:endParaRPr lang="en-US" sz="1200" dirty="0"/>
          </a:p>
        </p:txBody>
      </p:sp>
      <p:sp>
        <p:nvSpPr>
          <p:cNvPr id="4" name="TextBox 3"/>
          <p:cNvSpPr txBox="1"/>
          <p:nvPr/>
        </p:nvSpPr>
        <p:spPr>
          <a:xfrm>
            <a:off x="2438400" y="5594624"/>
            <a:ext cx="5257800" cy="1200329"/>
          </a:xfrm>
          <a:prstGeom prst="rect">
            <a:avLst/>
          </a:prstGeom>
          <a:noFill/>
          <a:ln w="38100">
            <a:solidFill>
              <a:srgbClr val="FF0000"/>
            </a:solidFill>
          </a:ln>
        </p:spPr>
        <p:txBody>
          <a:bodyPr wrap="square" rtlCol="0">
            <a:spAutoFit/>
          </a:bodyPr>
          <a:lstStyle/>
          <a:p>
            <a:pPr algn="ctr"/>
            <a:r>
              <a:rPr lang="en-US" b="1" spc="-1" dirty="0">
                <a:solidFill>
                  <a:srgbClr val="FF0000"/>
                </a:solidFill>
                <a:uFill>
                  <a:solidFill>
                    <a:srgbClr val="FFFFFF"/>
                  </a:solidFill>
                </a:uFill>
              </a:rPr>
              <a:t>* </a:t>
            </a:r>
            <a:r>
              <a:rPr lang="en-US" dirty="0"/>
              <a:t>On-site / off-site – ALL meeting discussion/decisions &amp; individual work</a:t>
            </a:r>
          </a:p>
          <a:p>
            <a:pPr algn="ctr"/>
            <a:r>
              <a:rPr lang="en-US" dirty="0"/>
              <a:t>Although everyone should take notes, there should be a designated note taker for each meeting.</a:t>
            </a:r>
          </a:p>
        </p:txBody>
      </p:sp>
      <p:pic>
        <p:nvPicPr>
          <p:cNvPr id="7" name="Picture 6">
            <a:extLst>
              <a:ext uri="{FF2B5EF4-FFF2-40B4-BE49-F238E27FC236}">
                <a16:creationId xmlns:a16="http://schemas.microsoft.com/office/drawing/2014/main" id="{0DAADA6C-878B-4D97-BDD2-F0C6A82CE03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9323"/>
          <a:stretch/>
        </p:blipFill>
        <p:spPr>
          <a:xfrm flipH="1">
            <a:off x="6568969" y="1714752"/>
            <a:ext cx="1835362" cy="2019048"/>
          </a:xfrm>
          <a:prstGeom prst="rect">
            <a:avLst/>
          </a:prstGeom>
        </p:spPr>
      </p:pic>
      <p:sp>
        <p:nvSpPr>
          <p:cNvPr id="5" name="TextBox 4">
            <a:extLst>
              <a:ext uri="{FF2B5EF4-FFF2-40B4-BE49-F238E27FC236}">
                <a16:creationId xmlns:a16="http://schemas.microsoft.com/office/drawing/2014/main" id="{EB929855-A503-D2C5-4276-A00818342ECE}"/>
              </a:ext>
            </a:extLst>
          </p:cNvPr>
          <p:cNvSpPr txBox="1"/>
          <p:nvPr/>
        </p:nvSpPr>
        <p:spPr>
          <a:xfrm>
            <a:off x="6707252" y="2107398"/>
            <a:ext cx="1569718" cy="1354217"/>
          </a:xfrm>
          <a:prstGeom prst="rect">
            <a:avLst/>
          </a:prstGeom>
          <a:noFill/>
        </p:spPr>
        <p:txBody>
          <a:bodyPr wrap="square" rtlCol="0">
            <a:spAutoFit/>
          </a:bodyPr>
          <a:lstStyle/>
          <a:p>
            <a:pPr algn="ctr"/>
            <a:r>
              <a:rPr lang="en-US" dirty="0">
                <a:latin typeface="Segoe Script" panose="030B0504020000000003" pitchFamily="66" charset="0"/>
              </a:rPr>
              <a:t>Thou shalt document </a:t>
            </a:r>
            <a:r>
              <a:rPr lang="en-US" sz="2800" b="1" dirty="0">
                <a:latin typeface="Segoe Script" panose="030B0504020000000003" pitchFamily="66" charset="0"/>
              </a:rPr>
              <a:t>ALL</a:t>
            </a:r>
            <a:r>
              <a:rPr lang="en-US" dirty="0">
                <a:latin typeface="Segoe Script" panose="030B0504020000000003" pitchFamily="66" charset="0"/>
              </a:rPr>
              <a:t> </a:t>
            </a:r>
          </a:p>
          <a:p>
            <a:pPr algn="ctr"/>
            <a:r>
              <a:rPr lang="en-US" dirty="0">
                <a:latin typeface="Segoe Script" panose="030B0504020000000003" pitchFamily="66" charset="0"/>
              </a:rPr>
              <a:t>thy work </a:t>
            </a:r>
          </a:p>
        </p:txBody>
      </p:sp>
    </p:spTree>
    <p:extLst>
      <p:ext uri="{BB962C8B-B14F-4D97-AF65-F5344CB8AC3E}">
        <p14:creationId xmlns:p14="http://schemas.microsoft.com/office/powerpoint/2010/main" val="228421704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3785067"/>
            <a:ext cx="8229600" cy="2571283"/>
          </a:xfrm>
        </p:spPr>
        <p:txBody>
          <a:bodyPr vert="horz" lIns="91440" tIns="45720" rIns="91440" bIns="45720" rtlCol="0" anchor="t">
            <a:normAutofit lnSpcReduction="10000"/>
          </a:bodyPr>
          <a:lstStyle/>
          <a:p>
            <a:r>
              <a:rPr lang="en-US" sz="2800" dirty="0">
                <a:cs typeface="Calibri"/>
              </a:rPr>
              <a:t>As we move from On-site Meeting day 2 to day 3, we will transition from Onboarding to following the </a:t>
            </a:r>
            <a:r>
              <a:rPr lang="en-US" sz="2800" dirty="0"/>
              <a:t>Engineering Design Process and </a:t>
            </a:r>
            <a:r>
              <a:rPr lang="en-US" sz="2800" dirty="0">
                <a:cs typeface="Calibri"/>
              </a:rPr>
              <a:t>accelerating work on the project</a:t>
            </a:r>
          </a:p>
          <a:p>
            <a:pPr lvl="1"/>
            <a:r>
              <a:rPr lang="en-US" sz="2400" dirty="0">
                <a:cs typeface="Calibri"/>
              </a:rPr>
              <a:t>Off-site teambuilding activity (Onboarding) still to come</a:t>
            </a:r>
          </a:p>
          <a:p>
            <a:pPr lvl="1"/>
            <a:r>
              <a:rPr lang="en-US" sz="2400" dirty="0">
                <a:cs typeface="Calibri"/>
              </a:rPr>
              <a:t>Defining Client Needs has already begun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E084A838-DB95-F351-145D-FD099D2A3C91}"/>
              </a:ext>
            </a:extLst>
          </p:cNvPr>
          <p:cNvSpPr txBox="1"/>
          <p:nvPr/>
        </p:nvSpPr>
        <p:spPr>
          <a:xfrm>
            <a:off x="2400300" y="1425188"/>
            <a:ext cx="4343400" cy="646331"/>
          </a:xfrm>
          <a:prstGeom prst="rect">
            <a:avLst/>
          </a:prstGeom>
          <a:noFill/>
        </p:spPr>
        <p:txBody>
          <a:bodyPr wrap="square" rtlCol="0">
            <a:spAutoFit/>
          </a:bodyPr>
          <a:lstStyle/>
          <a:p>
            <a:r>
              <a:rPr lang="en-US" sz="3600" dirty="0"/>
              <a:t>Employee Onboarding</a:t>
            </a:r>
          </a:p>
        </p:txBody>
      </p:sp>
      <p:sp>
        <p:nvSpPr>
          <p:cNvPr id="8" name="Arrow: Down 7">
            <a:extLst>
              <a:ext uri="{FF2B5EF4-FFF2-40B4-BE49-F238E27FC236}">
                <a16:creationId xmlns:a16="http://schemas.microsoft.com/office/drawing/2014/main" id="{47E29070-7659-20DE-D259-A7FCE1E38269}"/>
              </a:ext>
            </a:extLst>
          </p:cNvPr>
          <p:cNvSpPr/>
          <p:nvPr/>
        </p:nvSpPr>
        <p:spPr>
          <a:xfrm>
            <a:off x="4381500" y="2063969"/>
            <a:ext cx="381000" cy="6858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6206721-34F1-0AC5-1BE9-9A47E2CFC369}"/>
              </a:ext>
            </a:extLst>
          </p:cNvPr>
          <p:cNvSpPr txBox="1"/>
          <p:nvPr/>
        </p:nvSpPr>
        <p:spPr>
          <a:xfrm>
            <a:off x="1847850" y="2749769"/>
            <a:ext cx="5448300" cy="646331"/>
          </a:xfrm>
          <a:prstGeom prst="rect">
            <a:avLst/>
          </a:prstGeom>
          <a:noFill/>
        </p:spPr>
        <p:txBody>
          <a:bodyPr wrap="square" rtlCol="0">
            <a:spAutoFit/>
          </a:bodyPr>
          <a:lstStyle/>
          <a:p>
            <a:pPr algn="ctr"/>
            <a:r>
              <a:rPr lang="en-US" sz="3600" dirty="0"/>
              <a:t>Engineering Design Process</a:t>
            </a:r>
          </a:p>
        </p:txBody>
      </p:sp>
    </p:spTree>
    <p:extLst>
      <p:ext uri="{BB962C8B-B14F-4D97-AF65-F5344CB8AC3E}">
        <p14:creationId xmlns:p14="http://schemas.microsoft.com/office/powerpoint/2010/main" val="364427681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75A7C-2364-233F-C7BF-D2D6D93FB817}"/>
              </a:ext>
            </a:extLst>
          </p:cNvPr>
          <p:cNvSpPr>
            <a:spLocks noGrp="1"/>
          </p:cNvSpPr>
          <p:nvPr>
            <p:ph type="title"/>
          </p:nvPr>
        </p:nvSpPr>
        <p:spPr/>
        <p:txBody>
          <a:bodyPr>
            <a:normAutofit/>
          </a:bodyPr>
          <a:lstStyle/>
          <a:p>
            <a:pPr algn="ctr"/>
            <a:r>
              <a:rPr lang="en-US" sz="4400" b="1" dirty="0">
                <a:latin typeface="+mn-lt"/>
              </a:rPr>
              <a:t>Day 3 &amp; 4 Activities</a:t>
            </a:r>
          </a:p>
        </p:txBody>
      </p:sp>
      <p:sp>
        <p:nvSpPr>
          <p:cNvPr id="4" name="Slide Number Placeholder 3">
            <a:extLst>
              <a:ext uri="{FF2B5EF4-FFF2-40B4-BE49-F238E27FC236}">
                <a16:creationId xmlns:a16="http://schemas.microsoft.com/office/drawing/2014/main" id="{5BFADEDD-B50C-B34B-0915-1CC25ABAF87C}"/>
              </a:ext>
            </a:extLst>
          </p:cNvPr>
          <p:cNvSpPr>
            <a:spLocks noGrp="1"/>
          </p:cNvSpPr>
          <p:nvPr>
            <p:ph type="sldNum" sz="quarter" idx="12"/>
          </p:nvPr>
        </p:nvSpPr>
        <p:spPr/>
        <p:txBody>
          <a:bodyPr/>
          <a:lstStyle/>
          <a:p>
            <a:fld id="{CC48B151-73E6-4005-9E41-BAC149615E2B}" type="slidenum">
              <a:rPr lang="en-US" smtClean="0"/>
              <a:t>63</a:t>
            </a:fld>
            <a:endParaRPr lang="en-US" dirty="0"/>
          </a:p>
        </p:txBody>
      </p:sp>
      <p:sp>
        <p:nvSpPr>
          <p:cNvPr id="5" name="Content Placeholder 4">
            <a:extLst>
              <a:ext uri="{FF2B5EF4-FFF2-40B4-BE49-F238E27FC236}">
                <a16:creationId xmlns:a16="http://schemas.microsoft.com/office/drawing/2014/main" id="{3F6A3CEB-851F-06D9-A067-66EA4489152A}"/>
              </a:ext>
            </a:extLst>
          </p:cNvPr>
          <p:cNvSpPr txBox="1">
            <a:spLocks noGrp="1"/>
          </p:cNvSpPr>
          <p:nvPr>
            <p:ph idx="1"/>
          </p:nvPr>
        </p:nvSpPr>
        <p:spPr>
          <a:xfrm>
            <a:off x="266700" y="1295400"/>
            <a:ext cx="8686800" cy="3709734"/>
          </a:xfrm>
          <a:prstGeom prst="rect">
            <a:avLst/>
          </a:prstGeom>
          <a:noFill/>
        </p:spPr>
        <p:txBody>
          <a:bodyPr wrap="square" rtlCol="0">
            <a:spAutoFit/>
          </a:bodyPr>
          <a:lstStyle/>
          <a:p>
            <a:pPr marL="0" indent="0">
              <a:lnSpc>
                <a:spcPct val="150000"/>
              </a:lnSpc>
              <a:buNone/>
            </a:pPr>
            <a:r>
              <a:rPr lang="en-US" sz="2800" dirty="0"/>
              <a:t>Over the next 2 on-site meetings, all teams will complete:</a:t>
            </a:r>
          </a:p>
          <a:p>
            <a:pPr marL="628650" lvl="1" indent="-285750"/>
            <a:r>
              <a:rPr lang="en-US" sz="2800" dirty="0"/>
              <a:t>Client Meeting #1 – Kickoff Meeting </a:t>
            </a:r>
          </a:p>
          <a:p>
            <a:pPr marL="628650" lvl="1" indent="-285750"/>
            <a:r>
              <a:rPr lang="en-US" sz="2800" dirty="0"/>
              <a:t>CE meeting with team</a:t>
            </a:r>
          </a:p>
          <a:p>
            <a:pPr marL="628650" lvl="1" indent="-285750"/>
            <a:r>
              <a:rPr lang="en-US" sz="2800" dirty="0"/>
              <a:t>Client Needs &amp; Requirements - development and review</a:t>
            </a:r>
          </a:p>
          <a:p>
            <a:pPr marL="628650" lvl="1" indent="-285750"/>
            <a:r>
              <a:rPr lang="en-US" sz="2800" dirty="0"/>
              <a:t>Review previous Final Presentation - ongoing projects only</a:t>
            </a:r>
          </a:p>
          <a:p>
            <a:pPr marL="628650" lvl="1" indent="-285750"/>
            <a:r>
              <a:rPr lang="en-US" sz="2800" dirty="0"/>
              <a:t>Benchmarking</a:t>
            </a:r>
          </a:p>
        </p:txBody>
      </p:sp>
      <p:sp>
        <p:nvSpPr>
          <p:cNvPr id="3" name="Rectangle 2">
            <a:extLst>
              <a:ext uri="{FF2B5EF4-FFF2-40B4-BE49-F238E27FC236}">
                <a16:creationId xmlns:a16="http://schemas.microsoft.com/office/drawing/2014/main" id="{41AD9675-486D-4684-F8E3-3998E781C816}"/>
              </a:ext>
            </a:extLst>
          </p:cNvPr>
          <p:cNvSpPr/>
          <p:nvPr/>
        </p:nvSpPr>
        <p:spPr>
          <a:xfrm>
            <a:off x="258679" y="5336481"/>
            <a:ext cx="7162800" cy="1384995"/>
          </a:xfrm>
          <a:prstGeom prst="rect">
            <a:avLst/>
          </a:prstGeom>
          <a:ln w="38100">
            <a:solidFill>
              <a:srgbClr val="FF0000"/>
            </a:solidFill>
          </a:ln>
        </p:spPr>
        <p:style>
          <a:lnRef idx="2">
            <a:schemeClr val="dk1"/>
          </a:lnRef>
          <a:fillRef idx="1">
            <a:schemeClr val="lt1"/>
          </a:fillRef>
          <a:effectRef idx="0">
            <a:schemeClr val="dk1"/>
          </a:effectRef>
          <a:fontRef idx="minor">
            <a:schemeClr val="dk1"/>
          </a:fontRef>
        </p:style>
        <p:txBody>
          <a:bodyPr wrap="square">
            <a:spAutoFit/>
          </a:bodyPr>
          <a:lstStyle/>
          <a:p>
            <a:r>
              <a:rPr lang="en-US" sz="2800" dirty="0">
                <a:cs typeface="Calibri"/>
              </a:rPr>
              <a:t>Client Needs and Engineering Requirements:</a:t>
            </a:r>
          </a:p>
          <a:p>
            <a:pPr lvl="1"/>
            <a:r>
              <a:rPr lang="en-US" sz="2800" dirty="0">
                <a:cs typeface="Calibri"/>
              </a:rPr>
              <a:t>Are </a:t>
            </a:r>
            <a:r>
              <a:rPr lang="en-US" sz="2800" i="1" dirty="0">
                <a:cs typeface="Calibri"/>
              </a:rPr>
              <a:t>not</a:t>
            </a:r>
            <a:r>
              <a:rPr lang="en-US" sz="2800" dirty="0">
                <a:cs typeface="Calibri"/>
              </a:rPr>
              <a:t> easy and require practice to do well!</a:t>
            </a:r>
          </a:p>
          <a:p>
            <a:pPr lvl="1"/>
            <a:r>
              <a:rPr lang="en-US" sz="2800" dirty="0">
                <a:cs typeface="Calibri"/>
              </a:rPr>
              <a:t>Guide your project throughout the semester</a:t>
            </a:r>
          </a:p>
        </p:txBody>
      </p:sp>
    </p:spTree>
    <p:extLst>
      <p:ext uri="{BB962C8B-B14F-4D97-AF65-F5344CB8AC3E}">
        <p14:creationId xmlns:p14="http://schemas.microsoft.com/office/powerpoint/2010/main" val="163465512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3</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64</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3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2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428282602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Day 3 Agenda</a:t>
            </a:r>
            <a:endParaRPr lang="en-US" dirty="0"/>
          </a:p>
        </p:txBody>
      </p:sp>
      <p:sp>
        <p:nvSpPr>
          <p:cNvPr id="3" name="Content Placeholder 2">
            <a:extLst>
              <a:ext uri="{FF2B5EF4-FFF2-40B4-BE49-F238E27FC236}">
                <a16:creationId xmlns:a16="http://schemas.microsoft.com/office/drawing/2014/main" id="{2ECF6639-957B-4B89-93EA-15A821965319}"/>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 </a:t>
            </a:r>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65</a:t>
            </a:fld>
            <a:endParaRPr lang="en-US" dirty="0"/>
          </a:p>
        </p:txBody>
      </p:sp>
      <p:pic>
        <p:nvPicPr>
          <p:cNvPr id="8" name="Picture 7" descr="A screenshot of a computer&#10;&#10;Description automatically generated">
            <a:extLst>
              <a:ext uri="{FF2B5EF4-FFF2-40B4-BE49-F238E27FC236}">
                <a16:creationId xmlns:a16="http://schemas.microsoft.com/office/drawing/2014/main" id="{AB7FB726-1D12-56FD-CCF8-62EBAB3792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038" y="1697952"/>
            <a:ext cx="8431924" cy="4806126"/>
          </a:xfrm>
          <a:prstGeom prst="rect">
            <a:avLst/>
          </a:prstGeom>
        </p:spPr>
      </p:pic>
      <p:grpSp>
        <p:nvGrpSpPr>
          <p:cNvPr id="4" name="Group 3">
            <a:extLst>
              <a:ext uri="{FF2B5EF4-FFF2-40B4-BE49-F238E27FC236}">
                <a16:creationId xmlns:a16="http://schemas.microsoft.com/office/drawing/2014/main" id="{8EBDC9E4-4FA3-C6A3-1F7C-D8D9059AFEE9}"/>
              </a:ext>
            </a:extLst>
          </p:cNvPr>
          <p:cNvGrpSpPr/>
          <p:nvPr/>
        </p:nvGrpSpPr>
        <p:grpSpPr>
          <a:xfrm>
            <a:off x="7086600" y="886834"/>
            <a:ext cx="2999703" cy="830997"/>
            <a:chOff x="7086600" y="886834"/>
            <a:chExt cx="2999703" cy="830997"/>
          </a:xfrm>
        </p:grpSpPr>
        <p:sp>
          <p:nvSpPr>
            <p:cNvPr id="5" name="TextBox 4">
              <a:extLst>
                <a:ext uri="{FF2B5EF4-FFF2-40B4-BE49-F238E27FC236}">
                  <a16:creationId xmlns:a16="http://schemas.microsoft.com/office/drawing/2014/main" id="{CADEC071-3F47-46D4-5ED9-F29FE6C07F7B}"/>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AAD588D1-D75B-9541-139D-29747E5196DA}"/>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DFF206F2-3B07-3B37-FD73-FD708E0613CD}"/>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B3BCC68-BA07-69CC-6591-994663698687}"/>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239913342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284704748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 min – Meet with CE</a:t>
            </a:r>
            <a:br>
              <a:rPr lang="en-US" dirty="0"/>
            </a:br>
            <a:r>
              <a:rPr lang="en-US" dirty="0"/>
              <a:t>(Day 3 or 4)</a:t>
            </a:r>
          </a:p>
        </p:txBody>
      </p:sp>
      <p:sp>
        <p:nvSpPr>
          <p:cNvPr id="3" name="Content Placeholder 2"/>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000" dirty="0"/>
              <a:t>Group discussions</a:t>
            </a:r>
          </a:p>
          <a:p>
            <a:pPr lvl="2"/>
            <a:r>
              <a:rPr lang="en-US" sz="2000" dirty="0"/>
              <a:t>Project Documentation on EDN</a:t>
            </a:r>
          </a:p>
          <a:p>
            <a:pPr lvl="2"/>
            <a:r>
              <a:rPr lang="en-US" sz="20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mtClean="0"/>
              <a:t>67</a:t>
            </a:fld>
            <a:endParaRPr lang="en-US" dirty="0"/>
          </a:p>
        </p:txBody>
      </p:sp>
      <p:pic>
        <p:nvPicPr>
          <p:cNvPr id="6" name="Picture 5" descr="[無料イラスト] 黒板と博士 - パブリックドメインQ：著作権フリー画像素材集"/>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112997776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fontScale="90000"/>
          </a:bodyPr>
          <a:lstStyle/>
          <a:p>
            <a:r>
              <a:rPr lang="en-US" dirty="0">
                <a:cs typeface="Calibri"/>
              </a:rPr>
              <a:t>45 min – Client Meeting #1 </a:t>
            </a:r>
            <a:br>
              <a:rPr lang="en-US" dirty="0">
                <a:cs typeface="Calibri"/>
              </a:rPr>
            </a:br>
            <a:r>
              <a:rPr lang="en-US" dirty="0">
                <a:cs typeface="Calibri"/>
              </a:rPr>
              <a:t>Kickoff Meeting</a:t>
            </a:r>
            <a:endParaRPr lang="en-US"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Client (name, major, relevant experience/skills)</a:t>
            </a:r>
          </a:p>
          <a:p>
            <a:pPr lvl="1"/>
            <a:r>
              <a:rPr lang="en-US" dirty="0">
                <a:cs typeface="Calibri"/>
              </a:rPr>
              <a:t>Client introduction to team</a:t>
            </a:r>
          </a:p>
          <a:p>
            <a:pPr lvl="1"/>
            <a:r>
              <a:rPr lang="en-US" dirty="0">
                <a:cs typeface="Calibri"/>
              </a:rPr>
              <a:t>Client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68</a:t>
            </a:fld>
            <a:endParaRPr lang="en-US" dirty="0"/>
          </a:p>
        </p:txBody>
      </p:sp>
      <p:sp>
        <p:nvSpPr>
          <p:cNvPr id="7" name="Rectangle 6"/>
          <p:cNvSpPr/>
          <p:nvPr/>
        </p:nvSpPr>
        <p:spPr>
          <a:xfrm>
            <a:off x="723900" y="5410200"/>
            <a:ext cx="7696200" cy="830997"/>
          </a:xfrm>
          <a:prstGeom prst="rect">
            <a:avLst/>
          </a:prstGeom>
          <a:ln w="38100">
            <a:solidFill>
              <a:srgbClr val="FF0000"/>
            </a:solidFill>
          </a:ln>
        </p:spPr>
        <p:txBody>
          <a:bodyPr wrap="square">
            <a:spAutoFit/>
          </a:bodyPr>
          <a:lstStyle/>
          <a:p>
            <a:pPr lvl="0" algn="ctr" defTabSz="685800"/>
            <a:r>
              <a:rPr lang="en-US" sz="2400" dirty="0">
                <a:solidFill>
                  <a:prstClr val="black"/>
                </a:solidFill>
                <a:cs typeface="Calibri"/>
              </a:rPr>
              <a:t>Document meeting minutes in </a:t>
            </a:r>
          </a:p>
          <a:p>
            <a:pPr lvl="0" algn="ctr" defTabSz="685800"/>
            <a:r>
              <a:rPr lang="en-US" sz="2400" dirty="0">
                <a:solidFill>
                  <a:prstClr val="black"/>
                </a:solidFill>
                <a:cs typeface="Calibri"/>
              </a:rPr>
              <a:t>Project Management Forum on EDN</a:t>
            </a:r>
          </a:p>
        </p:txBody>
      </p:sp>
    </p:spTree>
    <p:extLst>
      <p:ext uri="{BB962C8B-B14F-4D97-AF65-F5344CB8AC3E}">
        <p14:creationId xmlns:p14="http://schemas.microsoft.com/office/powerpoint/2010/main" val="115817613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fontScale="90000"/>
          </a:bodyPr>
          <a:lstStyle/>
          <a:p>
            <a:r>
              <a:rPr lang="en-US" dirty="0">
                <a:cs typeface="Calibri"/>
              </a:rPr>
              <a:t>30 min – Review Prior Presentation</a:t>
            </a:r>
            <a:br>
              <a:rPr lang="en-US" dirty="0">
                <a:cs typeface="Calibri"/>
              </a:rPr>
            </a:br>
            <a:r>
              <a:rPr lang="en-US" dirty="0">
                <a:cs typeface="Calibri"/>
              </a:rPr>
              <a:t>(if applicable)</a:t>
            </a:r>
            <a:endParaRPr lang="en-US"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fontScale="85000" lnSpcReduction="20000"/>
          </a:bodyPr>
          <a:lstStyle/>
          <a:p>
            <a:r>
              <a:rPr lang="en-US" dirty="0"/>
              <a:t>Team should review (outside of on-site meeting) the final PPT presentation given by previous engineering team</a:t>
            </a:r>
          </a:p>
          <a:p>
            <a:pPr lvl="1"/>
            <a:r>
              <a:rPr lang="en-US" dirty="0"/>
              <a:t>Forums-&gt;Final Deliverables</a:t>
            </a:r>
          </a:p>
          <a:p>
            <a:pPr lvl="1"/>
            <a:r>
              <a:rPr lang="en-US" dirty="0"/>
              <a:t>Repository-&gt;Reports-&gt;Final Reports</a:t>
            </a:r>
          </a:p>
          <a:p>
            <a:r>
              <a:rPr lang="en-US" dirty="0"/>
              <a:t>PE/CE will quickly walk-through slide deck and discuss:</a:t>
            </a:r>
          </a:p>
          <a:p>
            <a:pPr lvl="1"/>
            <a:r>
              <a:rPr lang="en-US" dirty="0"/>
              <a:t>Goals</a:t>
            </a:r>
          </a:p>
          <a:p>
            <a:pPr lvl="1"/>
            <a:r>
              <a:rPr lang="en-US" dirty="0"/>
              <a:t>Accomplishments / Successes</a:t>
            </a:r>
          </a:p>
          <a:p>
            <a:pPr lvl="1"/>
            <a:r>
              <a:rPr lang="en-US" dirty="0"/>
              <a:t>Challenges</a:t>
            </a:r>
          </a:p>
          <a:p>
            <a:pPr lvl="1"/>
            <a:r>
              <a:rPr lang="en-US" dirty="0"/>
              <a:t>Next steps</a:t>
            </a:r>
          </a:p>
          <a:p>
            <a:r>
              <a:rPr lang="en-US" dirty="0"/>
              <a:t>PE/CE will help to clear up confusion and answer any questions current engineering team may have</a:t>
            </a:r>
          </a:p>
        </p:txBody>
      </p:sp>
      <p:sp>
        <p:nvSpPr>
          <p:cNvPr id="5" name="Slide Number Placeholder 4"/>
          <p:cNvSpPr>
            <a:spLocks noGrp="1"/>
          </p:cNvSpPr>
          <p:nvPr>
            <p:ph type="sldNum" sz="quarter" idx="12"/>
          </p:nvPr>
        </p:nvSpPr>
        <p:spPr/>
        <p:txBody>
          <a:bodyPr/>
          <a:lstStyle/>
          <a:p>
            <a:fld id="{B044824F-EBE0-443F-8A8F-F64816AF04DC}" type="slidenum">
              <a:rPr lang="en-US" smtClean="0"/>
              <a:t>69</a:t>
            </a:fld>
            <a:endParaRPr lang="en-US" dirty="0"/>
          </a:p>
        </p:txBody>
      </p:sp>
    </p:spTree>
    <p:extLst>
      <p:ext uri="{BB962C8B-B14F-4D97-AF65-F5344CB8AC3E}">
        <p14:creationId xmlns:p14="http://schemas.microsoft.com/office/powerpoint/2010/main" val="2722238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Class 1 Agenda</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7</a:t>
            </a:fld>
            <a:endParaRPr lang="en-US" dirty="0"/>
          </a:p>
        </p:txBody>
      </p:sp>
      <p:grpSp>
        <p:nvGrpSpPr>
          <p:cNvPr id="3" name="Group 2">
            <a:extLst>
              <a:ext uri="{FF2B5EF4-FFF2-40B4-BE49-F238E27FC236}">
                <a16:creationId xmlns:a16="http://schemas.microsoft.com/office/drawing/2014/main" id="{06F08AD9-E2B4-156C-8D02-1D84AF0A910A}"/>
              </a:ext>
            </a:extLst>
          </p:cNvPr>
          <p:cNvGrpSpPr/>
          <p:nvPr/>
        </p:nvGrpSpPr>
        <p:grpSpPr>
          <a:xfrm>
            <a:off x="6781800" y="430639"/>
            <a:ext cx="2999703" cy="830997"/>
            <a:chOff x="7086600" y="886834"/>
            <a:chExt cx="2999703" cy="830997"/>
          </a:xfrm>
        </p:grpSpPr>
        <p:sp>
          <p:nvSpPr>
            <p:cNvPr id="4" name="TextBox 3">
              <a:extLst>
                <a:ext uri="{FF2B5EF4-FFF2-40B4-BE49-F238E27FC236}">
                  <a16:creationId xmlns:a16="http://schemas.microsoft.com/office/drawing/2014/main" id="{7EEAEA78-2B04-A185-DEBC-B0403B62CE92}"/>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6" name="Oval 5">
              <a:extLst>
                <a:ext uri="{FF2B5EF4-FFF2-40B4-BE49-F238E27FC236}">
                  <a16:creationId xmlns:a16="http://schemas.microsoft.com/office/drawing/2014/main" id="{330BB35B-E6FF-FC09-D5DE-4D86DD95E48C}"/>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7" name="Isosceles Triangle 6">
              <a:extLst>
                <a:ext uri="{FF2B5EF4-FFF2-40B4-BE49-F238E27FC236}">
                  <a16:creationId xmlns:a16="http://schemas.microsoft.com/office/drawing/2014/main" id="{2A8D6996-D2A8-90F9-DDF1-9B75A5B5900F}"/>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928930E-7874-9C4B-C611-B32EAB39C312}"/>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3" name="Content Placeholder 12" descr="A screenshot of a program&#10;&#10;Description automatically generated">
            <a:extLst>
              <a:ext uri="{FF2B5EF4-FFF2-40B4-BE49-F238E27FC236}">
                <a16:creationId xmlns:a16="http://schemas.microsoft.com/office/drawing/2014/main" id="{30D0D476-A5E8-A39A-B0BE-5B4E65E71A0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11365" y="1902375"/>
            <a:ext cx="7521269" cy="4030198"/>
          </a:xfrm>
        </p:spPr>
      </p:pic>
    </p:spTree>
    <p:extLst>
      <p:ext uri="{BB962C8B-B14F-4D97-AF65-F5344CB8AC3E}">
        <p14:creationId xmlns:p14="http://schemas.microsoft.com/office/powerpoint/2010/main" val="57513489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Design Lab Expectations </a:t>
            </a:r>
          </a:p>
        </p:txBody>
      </p:sp>
      <p:sp>
        <p:nvSpPr>
          <p:cNvPr id="3" name="Content Placeholder 2"/>
          <p:cNvSpPr>
            <a:spLocks noGrp="1"/>
          </p:cNvSpPr>
          <p:nvPr>
            <p:ph idx="1"/>
          </p:nvPr>
        </p:nvSpPr>
        <p:spPr>
          <a:xfrm>
            <a:off x="628650" y="1825625"/>
            <a:ext cx="7886700" cy="993775"/>
          </a:xfrm>
        </p:spPr>
        <p:txBody>
          <a:bodyPr>
            <a:noAutofit/>
          </a:bodyPr>
          <a:lstStyle/>
          <a:p>
            <a:pPr marL="0" indent="0" algn="ctr">
              <a:buNone/>
            </a:pPr>
            <a:r>
              <a:rPr lang="en-US" sz="2800" b="1" dirty="0">
                <a:solidFill>
                  <a:srgbClr val="FF0000"/>
                </a:solidFill>
              </a:rPr>
              <a:t>Action Item from Day 2</a:t>
            </a:r>
          </a:p>
          <a:p>
            <a:pPr marL="0" indent="0" algn="ctr">
              <a:buNone/>
            </a:pPr>
            <a:r>
              <a:rPr lang="en-US" sz="2000" b="1" dirty="0">
                <a:solidFill>
                  <a:srgbClr val="FF0000"/>
                </a:solidFill>
              </a:rPr>
              <a:t> Customer Needs video and Engineering Requirements video</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70</a:t>
            </a:fld>
            <a:endParaRPr lang="en-US" sz="1200" dirty="0"/>
          </a:p>
        </p:txBody>
      </p:sp>
      <p:sp>
        <p:nvSpPr>
          <p:cNvPr id="4" name="TextBox 3">
            <a:extLst>
              <a:ext uri="{FF2B5EF4-FFF2-40B4-BE49-F238E27FC236}">
                <a16:creationId xmlns:a16="http://schemas.microsoft.com/office/drawing/2014/main" id="{05C9DFD9-EEDE-9276-94EB-CDABBC18AE90}"/>
              </a:ext>
            </a:extLst>
          </p:cNvPr>
          <p:cNvSpPr txBox="1"/>
          <p:nvPr/>
        </p:nvSpPr>
        <p:spPr>
          <a:xfrm>
            <a:off x="1828800" y="3026952"/>
            <a:ext cx="5105400" cy="461665"/>
          </a:xfrm>
          <a:prstGeom prst="rect">
            <a:avLst/>
          </a:prstGeom>
          <a:noFill/>
        </p:spPr>
        <p:txBody>
          <a:bodyPr wrap="square" rtlCol="0">
            <a:spAutoFit/>
          </a:bodyPr>
          <a:lstStyle/>
          <a:p>
            <a:r>
              <a:rPr lang="en-US" sz="2400" b="1" dirty="0">
                <a:solidFill>
                  <a:srgbClr val="0000FF"/>
                </a:solidFill>
              </a:rPr>
              <a:t>Knowledge Check – Through Kahoot</a:t>
            </a:r>
          </a:p>
        </p:txBody>
      </p:sp>
      <p:graphicFrame>
        <p:nvGraphicFramePr>
          <p:cNvPr id="11" name="TextBox 7">
            <a:extLst>
              <a:ext uri="{FF2B5EF4-FFF2-40B4-BE49-F238E27FC236}">
                <a16:creationId xmlns:a16="http://schemas.microsoft.com/office/drawing/2014/main" id="{B086E628-765C-0C48-EF4F-E82929D99610}"/>
              </a:ext>
            </a:extLst>
          </p:cNvPr>
          <p:cNvGraphicFramePr/>
          <p:nvPr/>
        </p:nvGraphicFramePr>
        <p:xfrm>
          <a:off x="628650" y="3801894"/>
          <a:ext cx="495300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Are You Ready Images – Browse 15,229 Stock Photos, Vectors, and Video |  Adobe Stock">
            <a:extLst>
              <a:ext uri="{FF2B5EF4-FFF2-40B4-BE49-F238E27FC236}">
                <a16:creationId xmlns:a16="http://schemas.microsoft.com/office/drawing/2014/main" id="{A3ECCA59-2C85-16FE-F13E-AB24FFE50E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325150">
            <a:off x="6469525" y="4876800"/>
            <a:ext cx="1828800" cy="104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006285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a:bodyPr>
          <a:lstStyle/>
          <a:p>
            <a:r>
              <a:rPr lang="en-US" dirty="0">
                <a:cs typeface="Calibri"/>
              </a:rPr>
              <a:t>Benchmarking Memo</a:t>
            </a:r>
            <a:endParaRPr lang="en-US"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a:bodyPr>
          <a:lstStyle/>
          <a:p>
            <a:r>
              <a:rPr lang="en-US" dirty="0"/>
              <a:t>Individual Assignment</a:t>
            </a:r>
          </a:p>
          <a:p>
            <a:r>
              <a:rPr lang="en-US" dirty="0"/>
              <a:t>Post to Repository </a:t>
            </a:r>
            <a:r>
              <a:rPr lang="en-US" i="1" dirty="0"/>
              <a:t>working/Background Info </a:t>
            </a:r>
            <a:r>
              <a:rPr lang="en-US" dirty="0"/>
              <a:t>folder by START of </a:t>
            </a:r>
            <a:r>
              <a:rPr lang="en-US" dirty="0">
                <a:solidFill>
                  <a:srgbClr val="FF0000"/>
                </a:solidFill>
              </a:rPr>
              <a:t>Class 5</a:t>
            </a:r>
          </a:p>
          <a:p>
            <a:r>
              <a:rPr lang="en-US" dirty="0"/>
              <a:t>Instructions and rubric on Wiki</a:t>
            </a:r>
          </a:p>
          <a:p>
            <a:r>
              <a:rPr lang="en-US" sz="2400" b="1" dirty="0">
                <a:solidFill>
                  <a:srgbClr val="0000FF"/>
                </a:solidFill>
              </a:rPr>
              <a:t>EDN -&gt; Capstone Support -&gt; Wiki-&gt; Task and Due Dates</a:t>
            </a:r>
          </a:p>
          <a:p>
            <a:pPr lvl="1"/>
            <a:endParaRPr lang="en-US" dirty="0"/>
          </a:p>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71</a:t>
            </a:fld>
            <a:endParaRPr lang="en-US" dirty="0"/>
          </a:p>
        </p:txBody>
      </p:sp>
    </p:spTree>
    <p:extLst>
      <p:ext uri="{BB962C8B-B14F-4D97-AF65-F5344CB8AC3E}">
        <p14:creationId xmlns:p14="http://schemas.microsoft.com/office/powerpoint/2010/main" val="148233393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A1938-F66D-E4D7-FDAC-509F5AAEF36B}"/>
              </a:ext>
            </a:extLst>
          </p:cNvPr>
          <p:cNvSpPr>
            <a:spLocks noGrp="1"/>
          </p:cNvSpPr>
          <p:nvPr>
            <p:ph type="title"/>
          </p:nvPr>
        </p:nvSpPr>
        <p:spPr/>
        <p:txBody>
          <a:bodyPr>
            <a:normAutofit/>
          </a:bodyPr>
          <a:lstStyle/>
          <a:p>
            <a:r>
              <a:rPr lang="en-US" dirty="0"/>
              <a:t>Empathize with your Client </a:t>
            </a:r>
          </a:p>
        </p:txBody>
      </p:sp>
      <p:sp>
        <p:nvSpPr>
          <p:cNvPr id="3" name="Content Placeholder 2">
            <a:extLst>
              <a:ext uri="{FF2B5EF4-FFF2-40B4-BE49-F238E27FC236}">
                <a16:creationId xmlns:a16="http://schemas.microsoft.com/office/drawing/2014/main" id="{22299942-77C4-ADDF-52C9-A027D4DF1C62}"/>
              </a:ext>
            </a:extLst>
          </p:cNvPr>
          <p:cNvSpPr>
            <a:spLocks noGrp="1"/>
          </p:cNvSpPr>
          <p:nvPr>
            <p:ph idx="1"/>
          </p:nvPr>
        </p:nvSpPr>
        <p:spPr/>
        <p:txBody>
          <a:bodyPr>
            <a:normAutofit fontScale="92500"/>
          </a:bodyPr>
          <a:lstStyle/>
          <a:p>
            <a:pPr>
              <a:buFont typeface="Arial" panose="020B0604020202020204" pitchFamily="34" charset="0"/>
              <a:buChar char="•"/>
            </a:pPr>
            <a:r>
              <a:rPr lang="en-US" dirty="0"/>
              <a:t>Become curious about people you don't know. Empathetic people are people who are curious about those around them. ... </a:t>
            </a:r>
          </a:p>
          <a:p>
            <a:pPr>
              <a:buFont typeface="Arial" panose="020B0604020202020204" pitchFamily="34" charset="0"/>
              <a:buChar char="•"/>
            </a:pPr>
            <a:r>
              <a:rPr lang="en-US" dirty="0"/>
              <a:t>Focus on similarities rather than differences. ... </a:t>
            </a:r>
          </a:p>
          <a:p>
            <a:pPr>
              <a:buFont typeface="Arial" panose="020B0604020202020204" pitchFamily="34" charset="0"/>
              <a:buChar char="•"/>
            </a:pPr>
            <a:r>
              <a:rPr lang="en-US" dirty="0"/>
              <a:t>Put yourself in someone's shoes. ... </a:t>
            </a:r>
          </a:p>
          <a:p>
            <a:pPr>
              <a:buFont typeface="Arial" panose="020B0604020202020204" pitchFamily="34" charset="0"/>
              <a:buChar char="•"/>
            </a:pPr>
            <a:r>
              <a:rPr lang="en-US" dirty="0"/>
              <a:t>Listen, but also share. ... </a:t>
            </a:r>
          </a:p>
          <a:p>
            <a:pPr>
              <a:buFont typeface="Arial" panose="020B0604020202020204" pitchFamily="34" charset="0"/>
              <a:buChar char="•"/>
            </a:pPr>
            <a:r>
              <a:rPr lang="en-US" dirty="0"/>
              <a:t>Connect with social action movements. ... </a:t>
            </a:r>
          </a:p>
          <a:p>
            <a:pPr>
              <a:buFont typeface="Arial" panose="020B0604020202020204" pitchFamily="34" charset="0"/>
              <a:buChar char="•"/>
            </a:pPr>
            <a:r>
              <a:rPr lang="en-US" dirty="0"/>
              <a:t>Get creative with it.</a:t>
            </a:r>
          </a:p>
          <a:p>
            <a:endParaRPr lang="en-US" dirty="0"/>
          </a:p>
        </p:txBody>
      </p:sp>
      <p:sp>
        <p:nvSpPr>
          <p:cNvPr id="4" name="Slide Number Placeholder 3">
            <a:extLst>
              <a:ext uri="{FF2B5EF4-FFF2-40B4-BE49-F238E27FC236}">
                <a16:creationId xmlns:a16="http://schemas.microsoft.com/office/drawing/2014/main" id="{F0246EF1-6261-7F0A-C0A2-EE221961D60F}"/>
              </a:ext>
            </a:extLst>
          </p:cNvPr>
          <p:cNvSpPr>
            <a:spLocks noGrp="1"/>
          </p:cNvSpPr>
          <p:nvPr>
            <p:ph type="sldNum" sz="quarter" idx="12"/>
          </p:nvPr>
        </p:nvSpPr>
        <p:spPr/>
        <p:txBody>
          <a:bodyPr/>
          <a:lstStyle/>
          <a:p>
            <a:fld id="{B044824F-EBE0-443F-8A8F-F64816AF04DC}" type="slidenum">
              <a:rPr lang="en-US" smtClean="0"/>
              <a:t>72</a:t>
            </a:fld>
            <a:endParaRPr lang="en-US" dirty="0"/>
          </a:p>
        </p:txBody>
      </p:sp>
      <p:sp>
        <p:nvSpPr>
          <p:cNvPr id="7" name="TextBox 6">
            <a:extLst>
              <a:ext uri="{FF2B5EF4-FFF2-40B4-BE49-F238E27FC236}">
                <a16:creationId xmlns:a16="http://schemas.microsoft.com/office/drawing/2014/main" id="{827010F4-1D3A-5233-C6A9-26A8233A10DE}"/>
              </a:ext>
            </a:extLst>
          </p:cNvPr>
          <p:cNvSpPr txBox="1"/>
          <p:nvPr/>
        </p:nvSpPr>
        <p:spPr>
          <a:xfrm>
            <a:off x="744279" y="5987018"/>
            <a:ext cx="7655442" cy="369332"/>
          </a:xfrm>
          <a:prstGeom prst="rect">
            <a:avLst/>
          </a:prstGeom>
          <a:noFill/>
        </p:spPr>
        <p:txBody>
          <a:bodyPr wrap="square">
            <a:spAutoFit/>
          </a:bodyPr>
          <a:lstStyle/>
          <a:p>
            <a:pPr algn="ctr"/>
            <a:r>
              <a:rPr lang="en-US" dirty="0"/>
              <a:t>https://www.webmd.com/balance/features/how-to-be-more-empathetic</a:t>
            </a:r>
          </a:p>
        </p:txBody>
      </p:sp>
    </p:spTree>
    <p:extLst>
      <p:ext uri="{BB962C8B-B14F-4D97-AF65-F5344CB8AC3E}">
        <p14:creationId xmlns:p14="http://schemas.microsoft.com/office/powerpoint/2010/main" val="45380921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45 min – Update Needs &amp; Requirements</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152400" y="1600200"/>
            <a:ext cx="8763000" cy="4525963"/>
          </a:xfrm>
        </p:spPr>
        <p:txBody>
          <a:bodyPr vert="horz" lIns="91440" tIns="45720" rIns="91440" bIns="45720" rtlCol="0" anchor="t">
            <a:normAutofit/>
          </a:bodyPr>
          <a:lstStyle/>
          <a:p>
            <a:r>
              <a:rPr lang="en-US" dirty="0">
                <a:cs typeface="Calibri"/>
              </a:rPr>
              <a:t>Read notes in template document for tips</a:t>
            </a:r>
          </a:p>
          <a:p>
            <a:r>
              <a:rPr lang="en-US" dirty="0">
                <a:cs typeface="Calibri"/>
              </a:rPr>
              <a:t>Remove/combine duplicates</a:t>
            </a:r>
          </a:p>
          <a:p>
            <a:r>
              <a:rPr lang="en-US" dirty="0">
                <a:cs typeface="Calibri"/>
              </a:rPr>
              <a:t>Unsure of a proper metric?</a:t>
            </a:r>
          </a:p>
          <a:p>
            <a:pPr lvl="1"/>
            <a:r>
              <a:rPr lang="en-US" dirty="0">
                <a:cs typeface="Calibri"/>
              </a:rPr>
              <a:t>Quick Google search to put in an educated guess</a:t>
            </a:r>
          </a:p>
          <a:p>
            <a:r>
              <a:rPr lang="en-US" dirty="0">
                <a:cs typeface="Calibri"/>
              </a:rPr>
              <a:t>Fill in holes/gaps after looking at categories</a:t>
            </a:r>
          </a:p>
          <a:p>
            <a:pPr lvl="1"/>
            <a:r>
              <a:rPr lang="en-US" sz="1400" dirty="0">
                <a:cs typeface="Calibri"/>
                <a:hlinkClick r:id="rId2"/>
              </a:rPr>
              <a:t>https://designlab.eng.rpi.edu/edn/projects/capstone-support-dev/wiki/Requirements_Management</a:t>
            </a:r>
            <a:r>
              <a:rPr lang="en-US" sz="1400" dirty="0">
                <a:cs typeface="Calibri"/>
              </a:rPr>
              <a:t> </a:t>
            </a:r>
          </a:p>
          <a:p>
            <a:pPr lvl="1"/>
            <a:endParaRPr lang="en-US" sz="1400" dirty="0">
              <a:cs typeface="Calibri"/>
            </a:endParaRPr>
          </a:p>
          <a:p>
            <a:pPr lvl="1"/>
            <a:r>
              <a:rPr lang="en-US" dirty="0">
                <a:cs typeface="Calibri"/>
              </a:rPr>
              <a:t>Capstone Support Wiki -&gt; Knowledge Base -&gt; Requirements Management</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0793300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1"/>
            <a:ext cx="8229600" cy="3124200"/>
          </a:xfrm>
        </p:spPr>
        <p:txBody>
          <a:bodyPr vert="horz" lIns="91440" tIns="45720" rIns="91440" bIns="45720" rtlCol="0" anchor="t">
            <a:normAutofit/>
          </a:bodyPr>
          <a:lstStyle/>
          <a:p>
            <a:r>
              <a:rPr lang="en-US" dirty="0">
                <a:cs typeface="Calibri"/>
              </a:rPr>
              <a:t>Days 3 and 4 include:</a:t>
            </a:r>
          </a:p>
          <a:p>
            <a:pPr lvl="1"/>
            <a:r>
              <a:rPr lang="en-US" dirty="0">
                <a:cs typeface="Calibri"/>
              </a:rPr>
              <a:t>Teams’ initial Client Meeting</a:t>
            </a:r>
          </a:p>
          <a:p>
            <a:pPr lvl="1"/>
            <a:r>
              <a:rPr lang="en-US" dirty="0">
                <a:cs typeface="Calibri"/>
              </a:rPr>
              <a:t>Continuing development of Client Needs</a:t>
            </a:r>
          </a:p>
          <a:p>
            <a:pPr lvl="1"/>
            <a:r>
              <a:rPr lang="en-US" dirty="0">
                <a:cs typeface="Calibri"/>
              </a:rPr>
              <a:t>Beginning translating Client Needs into Engineering Requirements</a:t>
            </a:r>
          </a:p>
          <a:p>
            <a:pPr lvl="1"/>
            <a:r>
              <a:rPr lang="en-US" dirty="0">
                <a:cs typeface="Calibri"/>
              </a:rPr>
              <a:t>Review of prior team’s presentation (if applicable)</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21D56042-56C5-4F1B-827C-DD7CB137E066}"/>
              </a:ext>
            </a:extLst>
          </p:cNvPr>
          <p:cNvSpPr/>
          <p:nvPr/>
        </p:nvSpPr>
        <p:spPr>
          <a:xfrm>
            <a:off x="457200" y="5092005"/>
            <a:ext cx="8305800" cy="138499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2800" dirty="0">
                <a:cs typeface="Calibri"/>
              </a:rPr>
              <a:t>Client Needs and Engineering Requirements:</a:t>
            </a:r>
          </a:p>
          <a:p>
            <a:pPr lvl="1"/>
            <a:r>
              <a:rPr lang="en-US" sz="2800" dirty="0">
                <a:cs typeface="Calibri"/>
              </a:rPr>
              <a:t>Are </a:t>
            </a:r>
            <a:r>
              <a:rPr lang="en-US" sz="2800" i="1" dirty="0">
                <a:cs typeface="Calibri"/>
              </a:rPr>
              <a:t>not</a:t>
            </a:r>
            <a:r>
              <a:rPr lang="en-US" sz="2800" dirty="0">
                <a:cs typeface="Calibri"/>
              </a:rPr>
              <a:t> easy and require practice to do well!</a:t>
            </a:r>
          </a:p>
          <a:p>
            <a:pPr lvl="1"/>
            <a:r>
              <a:rPr lang="en-US" sz="2800" dirty="0">
                <a:cs typeface="Calibri"/>
              </a:rPr>
              <a:t>Guide your project throughout the semester</a:t>
            </a:r>
          </a:p>
        </p:txBody>
      </p:sp>
    </p:spTree>
    <p:extLst>
      <p:ext uri="{BB962C8B-B14F-4D97-AF65-F5344CB8AC3E}">
        <p14:creationId xmlns:p14="http://schemas.microsoft.com/office/powerpoint/2010/main" val="248063281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4</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75</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4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3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424480247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4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76</a:t>
            </a:fld>
            <a:endParaRPr lang="en-US" sz="1200" dirty="0"/>
          </a:p>
        </p:txBody>
      </p:sp>
      <p:pic>
        <p:nvPicPr>
          <p:cNvPr id="6" name="Picture 5" descr="A screenshot of a project&#10;&#10;Description automatically generated">
            <a:extLst>
              <a:ext uri="{FF2B5EF4-FFF2-40B4-BE49-F238E27FC236}">
                <a16:creationId xmlns:a16="http://schemas.microsoft.com/office/drawing/2014/main" id="{5666B1D9-C053-06BE-4D0B-537F36A6E0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1907" y="1392710"/>
            <a:ext cx="6500186" cy="4351037"/>
          </a:xfrm>
          <a:prstGeom prst="rect">
            <a:avLst/>
          </a:prstGeom>
        </p:spPr>
      </p:pic>
      <p:grpSp>
        <p:nvGrpSpPr>
          <p:cNvPr id="4" name="Group 3">
            <a:extLst>
              <a:ext uri="{FF2B5EF4-FFF2-40B4-BE49-F238E27FC236}">
                <a16:creationId xmlns:a16="http://schemas.microsoft.com/office/drawing/2014/main" id="{001BB96D-A5D5-14D3-E1D3-61DD7A78FA2C}"/>
              </a:ext>
            </a:extLst>
          </p:cNvPr>
          <p:cNvGrpSpPr/>
          <p:nvPr/>
        </p:nvGrpSpPr>
        <p:grpSpPr>
          <a:xfrm>
            <a:off x="7086600" y="886834"/>
            <a:ext cx="2999703" cy="830997"/>
            <a:chOff x="7086600" y="886834"/>
            <a:chExt cx="2999703" cy="830997"/>
          </a:xfrm>
        </p:grpSpPr>
        <p:sp>
          <p:nvSpPr>
            <p:cNvPr id="7" name="TextBox 6">
              <a:extLst>
                <a:ext uri="{FF2B5EF4-FFF2-40B4-BE49-F238E27FC236}">
                  <a16:creationId xmlns:a16="http://schemas.microsoft.com/office/drawing/2014/main" id="{5D9F3585-6A06-6F18-0664-11872463BFF0}"/>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F1BDEE8E-0A4F-4001-F9DF-1C4DFEDA42C6}"/>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7D18E3C8-D307-32C9-A311-87884E23E9C8}"/>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8092B58C-D845-D16F-52C1-CB1038F52998}"/>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331843446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44026947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a:bodyPr>
          <a:lstStyle/>
          <a:p>
            <a:r>
              <a:rPr lang="en-US" sz="4000" dirty="0">
                <a:cs typeface="Calibri"/>
              </a:rPr>
              <a:t>10 min - Benchmarking</a:t>
            </a:r>
            <a:endParaRPr lang="en-US" sz="4000"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Purpose</a:t>
            </a:r>
          </a:p>
          <a:p>
            <a:pPr lvl="1"/>
            <a:r>
              <a:rPr lang="en-US" b="1" dirty="0">
                <a:cs typeface="Calibri"/>
              </a:rPr>
              <a:t>Learn</a:t>
            </a:r>
            <a:r>
              <a:rPr lang="en-US" dirty="0">
                <a:cs typeface="Calibri"/>
              </a:rPr>
              <a:t> about Competitive Products</a:t>
            </a:r>
          </a:p>
          <a:p>
            <a:pPr lvl="2"/>
            <a:r>
              <a:rPr lang="en-US" dirty="0">
                <a:cs typeface="Calibri"/>
              </a:rPr>
              <a:t>Functions</a:t>
            </a:r>
          </a:p>
          <a:p>
            <a:pPr lvl="2"/>
            <a:r>
              <a:rPr lang="en-US" dirty="0">
                <a:cs typeface="Calibri"/>
              </a:rPr>
              <a:t>Fabrication Methods</a:t>
            </a:r>
          </a:p>
          <a:p>
            <a:pPr lvl="2"/>
            <a:r>
              <a:rPr lang="en-US" dirty="0">
                <a:cs typeface="Calibri"/>
              </a:rPr>
              <a:t>Operation</a:t>
            </a:r>
          </a:p>
          <a:p>
            <a:pPr lvl="2"/>
            <a:r>
              <a:rPr lang="en-US" dirty="0">
                <a:cs typeface="Calibri"/>
              </a:rPr>
              <a:t>Key Technologies</a:t>
            </a:r>
          </a:p>
          <a:p>
            <a:pPr lvl="2"/>
            <a:r>
              <a:rPr lang="en-US" dirty="0">
                <a:cs typeface="Calibri"/>
              </a:rPr>
              <a:t>Maintenance</a:t>
            </a:r>
          </a:p>
        </p:txBody>
      </p:sp>
      <p:sp>
        <p:nvSpPr>
          <p:cNvPr id="5" name="Slide Number Placeholder 4"/>
          <p:cNvSpPr>
            <a:spLocks noGrp="1"/>
          </p:cNvSpPr>
          <p:nvPr>
            <p:ph type="sldNum" sz="quarter" idx="12"/>
          </p:nvPr>
        </p:nvSpPr>
        <p:spPr/>
        <p:txBody>
          <a:bodyPr/>
          <a:lstStyle/>
          <a:p>
            <a:fld id="{B044824F-EBE0-443F-8A8F-F64816AF04DC}" type="slidenum">
              <a:rPr lang="en-US" smtClean="0"/>
              <a:t>78</a:t>
            </a:fld>
            <a:endParaRPr lang="en-US" dirty="0"/>
          </a:p>
        </p:txBody>
      </p:sp>
      <p:sp>
        <p:nvSpPr>
          <p:cNvPr id="6" name="TextBox 5"/>
          <p:cNvSpPr txBox="1"/>
          <p:nvPr/>
        </p:nvSpPr>
        <p:spPr>
          <a:xfrm>
            <a:off x="1143000" y="4953000"/>
            <a:ext cx="6858000" cy="523220"/>
          </a:xfrm>
          <a:prstGeom prst="rect">
            <a:avLst/>
          </a:prstGeom>
          <a:noFill/>
          <a:ln w="25400">
            <a:solidFill>
              <a:srgbClr val="FF0000"/>
            </a:solidFill>
          </a:ln>
        </p:spPr>
        <p:txBody>
          <a:bodyPr wrap="square" rtlCol="0">
            <a:spAutoFit/>
          </a:bodyPr>
          <a:lstStyle/>
          <a:p>
            <a:pPr algn="ctr"/>
            <a:r>
              <a:rPr lang="en-US" sz="2800" b="1" dirty="0"/>
              <a:t>Avoid Re-inventing the Wheel!</a:t>
            </a:r>
          </a:p>
        </p:txBody>
      </p:sp>
      <p:sp>
        <p:nvSpPr>
          <p:cNvPr id="8" name="Rectangle 7"/>
          <p:cNvSpPr/>
          <p:nvPr/>
        </p:nvSpPr>
        <p:spPr>
          <a:xfrm>
            <a:off x="483432" y="5638800"/>
            <a:ext cx="8203367" cy="646331"/>
          </a:xfrm>
          <a:prstGeom prst="rect">
            <a:avLst/>
          </a:prstGeom>
        </p:spPr>
        <p:txBody>
          <a:bodyPr wrap="square">
            <a:spAutoFit/>
          </a:bodyPr>
          <a:lstStyle/>
          <a:p>
            <a:pPr algn="ctr"/>
            <a:r>
              <a:rPr lang="en-US" dirty="0"/>
              <a:t>Reference: IED Textbook: </a:t>
            </a:r>
          </a:p>
          <a:p>
            <a:pPr algn="ctr"/>
            <a:r>
              <a:rPr lang="en-US" dirty="0"/>
              <a:t>Product Design and Development, Ulrich, Eppinger, and Yang- Product Specification</a:t>
            </a:r>
          </a:p>
        </p:txBody>
      </p:sp>
    </p:spTree>
    <p:extLst>
      <p:ext uri="{BB962C8B-B14F-4D97-AF65-F5344CB8AC3E}">
        <p14:creationId xmlns:p14="http://schemas.microsoft.com/office/powerpoint/2010/main" val="145166848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Benchmarking Examples</a:t>
            </a:r>
          </a:p>
        </p:txBody>
      </p:sp>
      <p:sp>
        <p:nvSpPr>
          <p:cNvPr id="4" name="Slide Number Placeholder 3"/>
          <p:cNvSpPr>
            <a:spLocks noGrp="1"/>
          </p:cNvSpPr>
          <p:nvPr>
            <p:ph type="sldNum" sz="quarter" idx="12"/>
          </p:nvPr>
        </p:nvSpPr>
        <p:spPr/>
        <p:txBody>
          <a:bodyPr/>
          <a:lstStyle/>
          <a:p>
            <a:fld id="{B044824F-EBE0-443F-8A8F-F64816AF04DC}" type="slidenum">
              <a:rPr lang="en-US" smtClean="0"/>
              <a:t>79</a:t>
            </a:fld>
            <a:endParaRPr lang="en-US" dirty="0"/>
          </a:p>
        </p:txBody>
      </p:sp>
      <p:pic>
        <p:nvPicPr>
          <p:cNvPr id="5" name="Content Placeholder 4"/>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698500" y="1143000"/>
            <a:ext cx="7747000" cy="3770313"/>
          </a:xfrm>
        </p:spPr>
      </p:pic>
      <p:sp>
        <p:nvSpPr>
          <p:cNvPr id="6" name="Rectangle 5"/>
          <p:cNvSpPr/>
          <p:nvPr/>
        </p:nvSpPr>
        <p:spPr>
          <a:xfrm>
            <a:off x="457200" y="4572000"/>
            <a:ext cx="8229600" cy="523220"/>
          </a:xfrm>
          <a:prstGeom prst="rect">
            <a:avLst/>
          </a:prstGeom>
        </p:spPr>
        <p:txBody>
          <a:bodyPr wrap="square">
            <a:spAutoFit/>
          </a:bodyPr>
          <a:lstStyle/>
          <a:p>
            <a:r>
              <a:rPr lang="en-US" sz="1400" dirty="0"/>
              <a:t>https://www.lightmetalage.com/news/industry-news/automotive/article-dismantling-and-analysis-of-vehicles-to-develop-optimal-applications/</a:t>
            </a:r>
          </a:p>
        </p:txBody>
      </p:sp>
      <p:sp>
        <p:nvSpPr>
          <p:cNvPr id="7" name="Rectangle 6"/>
          <p:cNvSpPr/>
          <p:nvPr/>
        </p:nvSpPr>
        <p:spPr>
          <a:xfrm>
            <a:off x="304800" y="5257800"/>
            <a:ext cx="8534400" cy="954107"/>
          </a:xfrm>
          <a:prstGeom prst="rect">
            <a:avLst/>
          </a:prstGeom>
        </p:spPr>
        <p:txBody>
          <a:bodyPr wrap="square">
            <a:spAutoFit/>
          </a:bodyPr>
          <a:lstStyle/>
          <a:p>
            <a:pPr algn="ctr"/>
            <a:r>
              <a:rPr lang="en-US" sz="2800" dirty="0"/>
              <a:t>Powertrain and Battery Pack Systems for the </a:t>
            </a:r>
            <a:br>
              <a:rPr lang="en-US" sz="2800" dirty="0"/>
            </a:br>
            <a:r>
              <a:rPr lang="en-US" sz="2800" dirty="0"/>
              <a:t>Tesla Model 3, BMW i3, and Chevy Bolt</a:t>
            </a:r>
          </a:p>
        </p:txBody>
      </p:sp>
    </p:spTree>
    <p:extLst>
      <p:ext uri="{BB962C8B-B14F-4D97-AF65-F5344CB8AC3E}">
        <p14:creationId xmlns:p14="http://schemas.microsoft.com/office/powerpoint/2010/main" val="4264522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91BCC-7988-412B-9C66-2806226F6946}"/>
              </a:ext>
            </a:extLst>
          </p:cNvPr>
          <p:cNvSpPr>
            <a:spLocks noGrp="1"/>
          </p:cNvSpPr>
          <p:nvPr>
            <p:ph type="title"/>
          </p:nvPr>
        </p:nvSpPr>
        <p:spPr/>
        <p:txBody>
          <a:bodyPr/>
          <a:lstStyle/>
          <a:p>
            <a:r>
              <a:rPr lang="en-US" dirty="0">
                <a:cs typeface="Calibri"/>
              </a:rPr>
              <a:t>5 min - Logistics</a:t>
            </a:r>
            <a:endParaRPr lang="en-US" dirty="0"/>
          </a:p>
        </p:txBody>
      </p:sp>
      <p:sp>
        <p:nvSpPr>
          <p:cNvPr id="3" name="Content Placeholder 2">
            <a:extLst>
              <a:ext uri="{FF2B5EF4-FFF2-40B4-BE49-F238E27FC236}">
                <a16:creationId xmlns:a16="http://schemas.microsoft.com/office/drawing/2014/main" id="{329642DE-BAC5-46EE-B662-07B509427D05}"/>
              </a:ext>
            </a:extLst>
          </p:cNvPr>
          <p:cNvSpPr>
            <a:spLocks noGrp="1"/>
          </p:cNvSpPr>
          <p:nvPr>
            <p:ph idx="1"/>
          </p:nvPr>
        </p:nvSpPr>
        <p:spPr>
          <a:xfrm>
            <a:off x="226757" y="1600200"/>
            <a:ext cx="8745792" cy="4525963"/>
          </a:xfrm>
        </p:spPr>
        <p:txBody>
          <a:bodyPr vert="horz" lIns="91440" tIns="45720" rIns="91440" bIns="45720" rtlCol="0" anchor="t">
            <a:normAutofit/>
          </a:bodyPr>
          <a:lstStyle/>
          <a:p>
            <a:r>
              <a:rPr lang="en-US" dirty="0">
                <a:cs typeface="Calibri"/>
              </a:rPr>
              <a:t>The Daily Meeting Agendas are on the Capstone Support Wiki - see link from your PE’s intro email</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8</a:t>
            </a:fld>
            <a:endParaRPr lang="en-US" dirty="0"/>
          </a:p>
        </p:txBody>
      </p:sp>
    </p:spTree>
    <p:extLst>
      <p:ext uri="{BB962C8B-B14F-4D97-AF65-F5344CB8AC3E}">
        <p14:creationId xmlns:p14="http://schemas.microsoft.com/office/powerpoint/2010/main" val="262175253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Benchmarking Examples</a:t>
            </a:r>
          </a:p>
        </p:txBody>
      </p:sp>
      <p:sp>
        <p:nvSpPr>
          <p:cNvPr id="3" name="Slide Number Placeholder 2"/>
          <p:cNvSpPr>
            <a:spLocks noGrp="1"/>
          </p:cNvSpPr>
          <p:nvPr>
            <p:ph type="sldNum" sz="quarter" idx="12"/>
          </p:nvPr>
        </p:nvSpPr>
        <p:spPr/>
        <p:txBody>
          <a:bodyPr/>
          <a:lstStyle/>
          <a:p>
            <a:fld id="{B044824F-EBE0-443F-8A8F-F64816AF04DC}" type="slidenum">
              <a:rPr lang="en-US" smtClean="0"/>
              <a:t>80</a:t>
            </a:fld>
            <a:endParaRPr lang="en-US" dirty="0"/>
          </a:p>
        </p:txBody>
      </p:sp>
      <p:sp>
        <p:nvSpPr>
          <p:cNvPr id="5" name="Rectangle 4"/>
          <p:cNvSpPr/>
          <p:nvPr/>
        </p:nvSpPr>
        <p:spPr>
          <a:xfrm>
            <a:off x="1047750" y="6179012"/>
            <a:ext cx="7181850" cy="523220"/>
          </a:xfrm>
          <a:prstGeom prst="rect">
            <a:avLst/>
          </a:prstGeom>
        </p:spPr>
        <p:txBody>
          <a:bodyPr wrap="square">
            <a:spAutoFit/>
          </a:bodyPr>
          <a:lstStyle/>
          <a:p>
            <a:pPr algn="ctr"/>
            <a:r>
              <a:rPr lang="en-US" sz="1400" dirty="0"/>
              <a:t>https://www.mckinsey.com/industries/automotive-and-assembly/our-insights/what-a-teardown-of-the-latest-electric-vehicles-reveals-about-the-future-of-mass-market-evs</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10885"/>
          <a:stretch/>
        </p:blipFill>
        <p:spPr>
          <a:xfrm>
            <a:off x="1047750" y="1261374"/>
            <a:ext cx="7048500" cy="4991100"/>
          </a:xfrm>
          <a:prstGeom prst="rect">
            <a:avLst/>
          </a:prstGeom>
        </p:spPr>
      </p:pic>
      <p:sp>
        <p:nvSpPr>
          <p:cNvPr id="7" name="Right Arrow 6"/>
          <p:cNvSpPr/>
          <p:nvPr/>
        </p:nvSpPr>
        <p:spPr>
          <a:xfrm rot="10800000">
            <a:off x="6324600" y="1179263"/>
            <a:ext cx="2362200" cy="31207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208052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cs typeface="Calibri"/>
              </a:rPr>
              <a:t>Benchmarking - Evaluation</a:t>
            </a:r>
            <a:endParaRPr lang="en-US" dirty="0"/>
          </a:p>
        </p:txBody>
      </p:sp>
      <p:sp>
        <p:nvSpPr>
          <p:cNvPr id="3" name="Content Placeholder 2"/>
          <p:cNvSpPr>
            <a:spLocks noGrp="1"/>
          </p:cNvSpPr>
          <p:nvPr>
            <p:ph idx="1"/>
          </p:nvPr>
        </p:nvSpPr>
        <p:spPr/>
        <p:txBody>
          <a:bodyPr/>
          <a:lstStyle/>
          <a:p>
            <a:pPr marL="0" lvl="0" indent="0">
              <a:buNone/>
            </a:pPr>
            <a:r>
              <a:rPr lang="en-US" dirty="0">
                <a:cs typeface="Calibri"/>
              </a:rPr>
              <a:t>Using the Projects Needs and Requirements</a:t>
            </a:r>
          </a:p>
          <a:p>
            <a:r>
              <a:rPr lang="en-US" dirty="0">
                <a:cs typeface="Calibri"/>
              </a:rPr>
              <a:t>Identify range of values across competitors</a:t>
            </a:r>
          </a:p>
          <a:p>
            <a:r>
              <a:rPr lang="en-US" dirty="0">
                <a:cs typeface="Calibri"/>
              </a:rPr>
              <a:t>Prefer verifiable facts over opinions</a:t>
            </a:r>
          </a:p>
          <a:p>
            <a:r>
              <a:rPr lang="en-US" dirty="0">
                <a:cs typeface="Calibri"/>
              </a:rPr>
              <a:t>Capture values / range of values / units</a:t>
            </a:r>
          </a:p>
          <a:p>
            <a:r>
              <a:rPr lang="en-US" dirty="0">
                <a:cs typeface="Calibri"/>
              </a:rPr>
              <a:t>Assess and prioritize which items are important for your project / client</a:t>
            </a:r>
          </a:p>
        </p:txBody>
      </p:sp>
      <p:sp>
        <p:nvSpPr>
          <p:cNvPr id="4" name="Slide Number Placeholder 3"/>
          <p:cNvSpPr>
            <a:spLocks noGrp="1"/>
          </p:cNvSpPr>
          <p:nvPr>
            <p:ph type="sldNum" sz="quarter" idx="12"/>
          </p:nvPr>
        </p:nvSpPr>
        <p:spPr/>
        <p:txBody>
          <a:bodyPr/>
          <a:lstStyle/>
          <a:p>
            <a:fld id="{B044824F-EBE0-443F-8A8F-F64816AF04DC}" type="slidenum">
              <a:rPr lang="en-US" smtClean="0"/>
              <a:t>81</a:t>
            </a:fld>
            <a:endParaRPr lang="en-US" dirty="0"/>
          </a:p>
        </p:txBody>
      </p:sp>
    </p:spTree>
    <p:extLst>
      <p:ext uri="{BB962C8B-B14F-4D97-AF65-F5344CB8AC3E}">
        <p14:creationId xmlns:p14="http://schemas.microsoft.com/office/powerpoint/2010/main" val="55658863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844"/>
            <a:ext cx="8229600" cy="1143000"/>
          </a:xfrm>
        </p:spPr>
        <p:txBody>
          <a:bodyPr>
            <a:normAutofit/>
          </a:bodyPr>
          <a:lstStyle/>
          <a:p>
            <a:pPr lvl="0"/>
            <a:r>
              <a:rPr lang="en-US" dirty="0">
                <a:cs typeface="Calibri"/>
              </a:rPr>
              <a:t>Benchmarking – Evaluation</a:t>
            </a:r>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82</a:t>
            </a:fld>
            <a:endParaRPr lang="en-US" dirty="0"/>
          </a:p>
        </p:txBody>
      </p:sp>
      <p:pic>
        <p:nvPicPr>
          <p:cNvPr id="6" name="Picture 3">
            <a:extLst>
              <a:ext uri="{FF2B5EF4-FFF2-40B4-BE49-F238E27FC236}">
                <a16:creationId xmlns:a16="http://schemas.microsoft.com/office/drawing/2014/main" id="{A2FFA790-2E19-8444-BEB1-213A4941016B}"/>
              </a:ext>
            </a:extLst>
          </p:cNvPr>
          <p:cNvPicPr>
            <a:picLocks noChangeArrowheads="1"/>
          </p:cNvPicPr>
          <p:nvPr/>
        </p:nvPicPr>
        <p:blipFill rotWithShape="1">
          <a:blip r:embed="rId2" cstate="print">
            <a:extLst>
              <a:ext uri="{28A0092B-C50C-407E-A947-70E740481C1C}">
                <a14:useLocalDpi xmlns:a14="http://schemas.microsoft.com/office/drawing/2010/main" val="0"/>
              </a:ext>
            </a:extLst>
          </a:blip>
          <a:srcRect t="1" r="3448" b="56856"/>
          <a:stretch/>
        </p:blipFill>
        <p:spPr bwMode="auto">
          <a:xfrm>
            <a:off x="304800" y="1873550"/>
            <a:ext cx="8534400" cy="3780623"/>
          </a:xfrm>
          <a:prstGeom prst="rect">
            <a:avLst/>
          </a:prstGeom>
          <a:noFill/>
          <a:ln w="19050">
            <a:solidFill>
              <a:schemeClr val="accent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504816" y="5769842"/>
            <a:ext cx="6134372" cy="923330"/>
          </a:xfrm>
          <a:prstGeom prst="rect">
            <a:avLst/>
          </a:prstGeom>
          <a:noFill/>
        </p:spPr>
        <p:txBody>
          <a:bodyPr wrap="none" rtlCol="0">
            <a:spAutoFit/>
          </a:bodyPr>
          <a:lstStyle/>
          <a:p>
            <a:pPr algn="ctr"/>
            <a:r>
              <a:rPr lang="en-US" dirty="0"/>
              <a:t>Data on </a:t>
            </a:r>
            <a:r>
              <a:rPr lang="en-US" sz="1800" dirty="0">
                <a:cs typeface="Calibri"/>
              </a:rPr>
              <a:t>suspension forks</a:t>
            </a:r>
          </a:p>
          <a:p>
            <a:pPr algn="ctr"/>
            <a:r>
              <a:rPr lang="en-US" dirty="0"/>
              <a:t>Courtesy of Ulrich and Eppinger Teaching Resource Website for </a:t>
            </a:r>
            <a:br>
              <a:rPr lang="en-US" dirty="0"/>
            </a:br>
            <a:r>
              <a:rPr lang="en-US" dirty="0"/>
              <a:t>Product Design and Development</a:t>
            </a:r>
          </a:p>
        </p:txBody>
      </p:sp>
      <p:sp>
        <p:nvSpPr>
          <p:cNvPr id="8" name="Left Brace 7"/>
          <p:cNvSpPr/>
          <p:nvPr/>
        </p:nvSpPr>
        <p:spPr>
          <a:xfrm rot="5400000">
            <a:off x="7298493" y="273303"/>
            <a:ext cx="292177" cy="2697162"/>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p:cNvSpPr txBox="1"/>
          <p:nvPr/>
        </p:nvSpPr>
        <p:spPr>
          <a:xfrm>
            <a:off x="6763273" y="1106463"/>
            <a:ext cx="1362617" cy="369332"/>
          </a:xfrm>
          <a:prstGeom prst="rect">
            <a:avLst/>
          </a:prstGeom>
          <a:noFill/>
        </p:spPr>
        <p:txBody>
          <a:bodyPr wrap="none" rtlCol="0">
            <a:spAutoFit/>
          </a:bodyPr>
          <a:lstStyle/>
          <a:p>
            <a:r>
              <a:rPr lang="en-US" b="1" dirty="0"/>
              <a:t>Competitors</a:t>
            </a:r>
          </a:p>
        </p:txBody>
      </p:sp>
      <p:sp>
        <p:nvSpPr>
          <p:cNvPr id="3" name="TextBox 2">
            <a:extLst>
              <a:ext uri="{FF2B5EF4-FFF2-40B4-BE49-F238E27FC236}">
                <a16:creationId xmlns:a16="http://schemas.microsoft.com/office/drawing/2014/main" id="{E0A8BA8E-7F74-4074-9B39-ED235E37DEFF}"/>
              </a:ext>
            </a:extLst>
          </p:cNvPr>
          <p:cNvSpPr txBox="1"/>
          <p:nvPr/>
        </p:nvSpPr>
        <p:spPr>
          <a:xfrm>
            <a:off x="1143000" y="2209800"/>
            <a:ext cx="3817327" cy="646331"/>
          </a:xfrm>
          <a:prstGeom prst="rect">
            <a:avLst/>
          </a:prstGeom>
          <a:noFill/>
        </p:spPr>
        <p:txBody>
          <a:bodyPr wrap="none" rtlCol="0">
            <a:spAutoFit/>
          </a:bodyPr>
          <a:lstStyle/>
          <a:p>
            <a:r>
              <a:rPr lang="en-US" b="1" dirty="0">
                <a:solidFill>
                  <a:srgbClr val="FF0000"/>
                </a:solidFill>
              </a:rPr>
              <a:t>Note – these are Performance Metrics</a:t>
            </a:r>
          </a:p>
          <a:p>
            <a:r>
              <a:rPr lang="en-US" b="1" dirty="0">
                <a:solidFill>
                  <a:srgbClr val="FF0000"/>
                </a:solidFill>
              </a:rPr>
              <a:t>NOT Requirements from Your Project</a:t>
            </a:r>
          </a:p>
        </p:txBody>
      </p:sp>
    </p:spTree>
    <p:extLst>
      <p:ext uri="{BB962C8B-B14F-4D97-AF65-F5344CB8AC3E}">
        <p14:creationId xmlns:p14="http://schemas.microsoft.com/office/powerpoint/2010/main" val="103807252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fontScale="90000"/>
          </a:bodyPr>
          <a:lstStyle/>
          <a:p>
            <a:r>
              <a:rPr lang="en-US" sz="4000" dirty="0">
                <a:cs typeface="Calibri"/>
              </a:rPr>
              <a:t>45 min – Client Meeting #1 </a:t>
            </a:r>
            <a:br>
              <a:rPr lang="en-US" sz="4000" dirty="0">
                <a:cs typeface="Calibri"/>
              </a:rPr>
            </a:br>
            <a:r>
              <a:rPr lang="en-US" sz="4000" dirty="0">
                <a:cs typeface="Calibri"/>
              </a:rPr>
              <a:t>Kickoff Meeting</a:t>
            </a:r>
            <a:endParaRPr lang="en-US" sz="4000"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Client (name, major, relevant experience/skills)</a:t>
            </a:r>
          </a:p>
          <a:p>
            <a:pPr lvl="1"/>
            <a:r>
              <a:rPr lang="en-US" dirty="0">
                <a:cs typeface="Calibri"/>
              </a:rPr>
              <a:t>Client introduction to team</a:t>
            </a:r>
          </a:p>
          <a:p>
            <a:pPr lvl="1"/>
            <a:r>
              <a:rPr lang="en-US" dirty="0">
                <a:cs typeface="Calibri"/>
              </a:rPr>
              <a:t>Client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83</a:t>
            </a:fld>
            <a:endParaRPr lang="en-US" dirty="0"/>
          </a:p>
        </p:txBody>
      </p:sp>
      <p:sp>
        <p:nvSpPr>
          <p:cNvPr id="6" name="Rectangle 5">
            <a:extLst>
              <a:ext uri="{FF2B5EF4-FFF2-40B4-BE49-F238E27FC236}">
                <a16:creationId xmlns:a16="http://schemas.microsoft.com/office/drawing/2014/main" id="{6CB046BF-8111-430E-BC90-67619C3C6B0E}"/>
              </a:ext>
            </a:extLst>
          </p:cNvPr>
          <p:cNvSpPr/>
          <p:nvPr/>
        </p:nvSpPr>
        <p:spPr>
          <a:xfrm>
            <a:off x="723900" y="5410200"/>
            <a:ext cx="7696200" cy="830997"/>
          </a:xfrm>
          <a:prstGeom prst="rect">
            <a:avLst/>
          </a:prstGeom>
          <a:ln w="28575">
            <a:solidFill>
              <a:srgbClr val="FF0000"/>
            </a:solidFill>
          </a:ln>
        </p:spPr>
        <p:txBody>
          <a:bodyPr wrap="square">
            <a:spAutoFit/>
          </a:bodyPr>
          <a:lstStyle/>
          <a:p>
            <a:pPr lvl="0" algn="ctr" defTabSz="685800"/>
            <a:r>
              <a:rPr lang="en-US" sz="2400" dirty="0">
                <a:solidFill>
                  <a:prstClr val="black"/>
                </a:solidFill>
                <a:cs typeface="Calibri"/>
              </a:rPr>
              <a:t>Document meeting minutes to </a:t>
            </a:r>
          </a:p>
          <a:p>
            <a:pPr lvl="0" algn="ctr" defTabSz="685800"/>
            <a:r>
              <a:rPr lang="en-US" sz="2400" dirty="0">
                <a:solidFill>
                  <a:prstClr val="black"/>
                </a:solidFill>
                <a:cs typeface="Calibri"/>
              </a:rPr>
              <a:t>Project Management Forum on EDN</a:t>
            </a:r>
          </a:p>
        </p:txBody>
      </p:sp>
    </p:spTree>
    <p:extLst>
      <p:ext uri="{BB962C8B-B14F-4D97-AF65-F5344CB8AC3E}">
        <p14:creationId xmlns:p14="http://schemas.microsoft.com/office/powerpoint/2010/main" val="216712790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lstStyle/>
          <a:p>
            <a:pPr algn="ctr"/>
            <a:r>
              <a:rPr lang="en-US" sz="4000" dirty="0"/>
              <a:t>55 min - Project Work</a:t>
            </a:r>
            <a:r>
              <a:rPr lang="en-US" dirty="0"/>
              <a:t>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dirty="0"/>
              <a:t>Refine Needs and Requirements Workbook and/or </a:t>
            </a:r>
            <a:br>
              <a:rPr lang="en-US" dirty="0"/>
            </a:br>
            <a:r>
              <a:rPr lang="en-US" dirty="0"/>
              <a:t>Use Cases &amp; User Stories</a:t>
            </a:r>
          </a:p>
          <a:p>
            <a:pPr lvl="1"/>
            <a:r>
              <a:rPr lang="en-US" dirty="0"/>
              <a:t>Needs</a:t>
            </a:r>
          </a:p>
          <a:p>
            <a:pPr lvl="2"/>
            <a:r>
              <a:rPr lang="en-US" dirty="0"/>
              <a:t>Ensure all </a:t>
            </a:r>
            <a:r>
              <a:rPr lang="en-US" b="1" dirty="0"/>
              <a:t>currently</a:t>
            </a:r>
            <a:r>
              <a:rPr lang="en-US" dirty="0"/>
              <a:t> known Customer Needs are documented. New ones will develop over time!</a:t>
            </a:r>
          </a:p>
          <a:p>
            <a:pPr lvl="1"/>
            <a:r>
              <a:rPr lang="en-US" dirty="0"/>
              <a:t>Requirements:</a:t>
            </a:r>
          </a:p>
          <a:p>
            <a:pPr lvl="2"/>
            <a:r>
              <a:rPr lang="en-US" dirty="0"/>
              <a:t>Associate with appropriate Customer Need(s)</a:t>
            </a:r>
          </a:p>
          <a:p>
            <a:pPr lvl="2"/>
            <a:r>
              <a:rPr lang="en-US" dirty="0"/>
              <a:t>Identify Measurements and Units (quantitative)</a:t>
            </a:r>
          </a:p>
          <a:p>
            <a:pPr lvl="2"/>
            <a:r>
              <a:rPr lang="en-US" dirty="0"/>
              <a:t>Ensure that Requirements are detailed, measurable and prioritized</a:t>
            </a:r>
          </a:p>
          <a:p>
            <a:pPr lvl="2"/>
            <a:r>
              <a:rPr lang="en-US" dirty="0"/>
              <a:t>Identify Applicable Engineering Standards</a:t>
            </a:r>
          </a:p>
          <a:p>
            <a:pPr lvl="1"/>
            <a:r>
              <a:rPr lang="en-US" dirty="0"/>
              <a:t>Use Cases</a:t>
            </a:r>
          </a:p>
          <a:p>
            <a:pPr marL="685800" lvl="2" indent="0">
              <a:buNone/>
            </a:pPr>
            <a:r>
              <a:rPr lang="en-US" dirty="0"/>
              <a:t>As a _____ I need to _____ so that _____</a:t>
            </a:r>
          </a:p>
          <a:p>
            <a:pPr lvl="1"/>
            <a:r>
              <a:rPr lang="en-US" dirty="0"/>
              <a:t>User Stories</a:t>
            </a:r>
          </a:p>
          <a:p>
            <a:pPr lvl="1"/>
            <a:r>
              <a:rPr lang="en-US" dirty="0"/>
              <a:t>Determine the Acceptance Criteria / Minimum Viable Product</a:t>
            </a:r>
          </a:p>
          <a:p>
            <a:pPr marL="0" indent="0">
              <a:buNone/>
            </a:pPr>
            <a:endParaRPr lang="en-US" dirty="0"/>
          </a:p>
          <a:p>
            <a:endParaRPr lang="en-US" dirty="0"/>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84</a:t>
            </a:fld>
            <a:endParaRPr lang="en-US" sz="1200" dirty="0"/>
          </a:p>
        </p:txBody>
      </p:sp>
      <p:pic>
        <p:nvPicPr>
          <p:cNvPr id="8" name="Picture 7">
            <a:extLst>
              <a:ext uri="{FF2B5EF4-FFF2-40B4-BE49-F238E27FC236}">
                <a16:creationId xmlns:a16="http://schemas.microsoft.com/office/drawing/2014/main" id="{3AC0B96F-1189-4C99-97CE-F3E0480A68B3}"/>
              </a:ext>
            </a:extLst>
          </p:cNvPr>
          <p:cNvPicPr>
            <a:picLocks noChangeAspect="1"/>
          </p:cNvPicPr>
          <p:nvPr/>
        </p:nvPicPr>
        <p:blipFill>
          <a:blip r:embed="rId2"/>
          <a:stretch>
            <a:fillRect/>
          </a:stretch>
        </p:blipFill>
        <p:spPr>
          <a:xfrm>
            <a:off x="5219700" y="3962400"/>
            <a:ext cx="2247900" cy="1129251"/>
          </a:xfrm>
          <a:prstGeom prst="rect">
            <a:avLst/>
          </a:prstGeom>
        </p:spPr>
      </p:pic>
      <p:sp>
        <p:nvSpPr>
          <p:cNvPr id="4" name="Rectangle 3">
            <a:extLst>
              <a:ext uri="{FF2B5EF4-FFF2-40B4-BE49-F238E27FC236}">
                <a16:creationId xmlns:a16="http://schemas.microsoft.com/office/drawing/2014/main" id="{AD674C57-A078-409B-98EE-0364DC607D33}"/>
              </a:ext>
            </a:extLst>
          </p:cNvPr>
          <p:cNvSpPr/>
          <p:nvPr/>
        </p:nvSpPr>
        <p:spPr>
          <a:xfrm>
            <a:off x="952500" y="5613482"/>
            <a:ext cx="7239000" cy="461665"/>
          </a:xfrm>
          <a:prstGeom prst="rect">
            <a:avLst/>
          </a:prstGeom>
          <a:ln>
            <a:solidFill>
              <a:srgbClr val="C00000"/>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400" dirty="0">
                <a:solidFill>
                  <a:schemeClr val="tx1"/>
                </a:solidFill>
              </a:rPr>
              <a:t>Continue To Generate Project Questions As You Go!</a:t>
            </a:r>
          </a:p>
        </p:txBody>
      </p:sp>
    </p:spTree>
    <p:extLst>
      <p:ext uri="{BB962C8B-B14F-4D97-AF65-F5344CB8AC3E}">
        <p14:creationId xmlns:p14="http://schemas.microsoft.com/office/powerpoint/2010/main" val="288282400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lstStyle/>
          <a:p>
            <a:pPr algn="ctr"/>
            <a:r>
              <a:rPr lang="en-US" sz="4000" dirty="0"/>
              <a:t>55 min - Project Work</a:t>
            </a:r>
            <a:r>
              <a:rPr lang="en-US" dirty="0"/>
              <a:t>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sz="2800" dirty="0"/>
              <a:t>Refine/Develop Follow-Up Questions for Client </a:t>
            </a:r>
          </a:p>
          <a:p>
            <a:pPr lvl="1"/>
            <a:r>
              <a:rPr lang="en-US" sz="2400" dirty="0"/>
              <a:t>If Team has already had Kickoff Meeting, what new questions have been identified as a result?</a:t>
            </a:r>
          </a:p>
          <a:p>
            <a:pPr lvl="2"/>
            <a:r>
              <a:rPr lang="en-US" sz="1800" dirty="0"/>
              <a:t>Clearly document, review with PE then email to Client, copy your PE &amp; CE</a:t>
            </a:r>
          </a:p>
          <a:p>
            <a:endParaRPr lang="en-US" sz="2800" dirty="0"/>
          </a:p>
          <a:p>
            <a:r>
              <a:rPr lang="en-US" sz="2800" dirty="0"/>
              <a:t>Background Research/Benchmarking</a:t>
            </a:r>
          </a:p>
          <a:p>
            <a:pPr lvl="1"/>
            <a:r>
              <a:rPr lang="en-US" sz="2400" dirty="0"/>
              <a:t>Discuss/document work done to date</a:t>
            </a:r>
          </a:p>
          <a:p>
            <a:pPr lvl="1"/>
            <a:r>
              <a:rPr lang="en-US" sz="2400" dirty="0"/>
              <a:t>Identify/document additional benchmarking needs</a:t>
            </a:r>
          </a:p>
          <a:p>
            <a:pPr marL="0" indent="0">
              <a:buNone/>
            </a:pPr>
            <a:endParaRPr lang="en-US" sz="2800" dirty="0"/>
          </a:p>
          <a:p>
            <a:endParaRPr lang="en-US" sz="2800" dirty="0"/>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85</a:t>
            </a:fld>
            <a:endParaRPr lang="en-US" sz="1200" dirty="0"/>
          </a:p>
        </p:txBody>
      </p:sp>
    </p:spTree>
    <p:extLst>
      <p:ext uri="{BB962C8B-B14F-4D97-AF65-F5344CB8AC3E}">
        <p14:creationId xmlns:p14="http://schemas.microsoft.com/office/powerpoint/2010/main" val="67985944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t>Project Work</a:t>
            </a:r>
          </a:p>
        </p:txBody>
      </p:sp>
      <p:sp>
        <p:nvSpPr>
          <p:cNvPr id="3" name="Content Placeholder 2"/>
          <p:cNvSpPr>
            <a:spLocks noGrp="1"/>
          </p:cNvSpPr>
          <p:nvPr>
            <p:ph idx="1"/>
          </p:nvPr>
        </p:nvSpPr>
        <p:spPr/>
        <p:txBody>
          <a:bodyPr>
            <a:normAutofit/>
          </a:bodyPr>
          <a:lstStyle/>
          <a:p>
            <a:r>
              <a:rPr lang="en-US" sz="2400" dirty="0"/>
              <a:t>Someone should take notes of meeting discussion</a:t>
            </a:r>
          </a:p>
          <a:p>
            <a:pPr marL="514350" lvl="2">
              <a:spcBef>
                <a:spcPts val="750"/>
              </a:spcBef>
            </a:pPr>
            <a:r>
              <a:rPr lang="en-US" sz="2000" dirty="0"/>
              <a:t>NOT as Word document, simply as plain text in Forum post.</a:t>
            </a:r>
          </a:p>
          <a:p>
            <a:pPr marL="171450" lvl="1">
              <a:spcBef>
                <a:spcPts val="750"/>
              </a:spcBef>
            </a:pPr>
            <a:r>
              <a:rPr lang="en-US" sz="2400" dirty="0"/>
              <a:t>Meeting Minutes instructions and template </a:t>
            </a:r>
            <a:r>
              <a:rPr lang="en-US" sz="1600" dirty="0">
                <a:hlinkClick r:id="rId2"/>
              </a:rPr>
              <a:t>https://designlab.eng.rpi.edu/edn/projects/capstone-support-dev/wiki/Meeting_Minutes</a:t>
            </a:r>
            <a:r>
              <a:rPr lang="en-US" sz="1600" dirty="0"/>
              <a:t> </a:t>
            </a:r>
          </a:p>
          <a:p>
            <a:r>
              <a:rPr lang="en-US" sz="2400" dirty="0"/>
              <a:t>Post your meeting minutes AT END of the meeting to 			Forums –&gt; Project Management</a:t>
            </a:r>
          </a:p>
          <a:p>
            <a:pPr lvl="1"/>
            <a:r>
              <a:rPr lang="en-US" sz="2400" dirty="0"/>
              <a:t>Others can reply to post with any corrections or additional information</a:t>
            </a:r>
          </a:p>
          <a:p>
            <a:pPr lvl="1"/>
            <a:r>
              <a:rPr lang="en-US" sz="2400" dirty="0"/>
              <a:t>Create separate thread for each meeting, e.g., “On-site 9/15”, to help organization and future searching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86</a:t>
            </a:fld>
            <a:endParaRPr lang="en-US" sz="1200" dirty="0"/>
          </a:p>
        </p:txBody>
      </p:sp>
    </p:spTree>
    <p:extLst>
      <p:ext uri="{BB962C8B-B14F-4D97-AF65-F5344CB8AC3E}">
        <p14:creationId xmlns:p14="http://schemas.microsoft.com/office/powerpoint/2010/main" val="22242037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30 min – Meet with CE</a:t>
            </a:r>
            <a:br>
              <a:rPr lang="en-US" dirty="0"/>
            </a:br>
            <a:r>
              <a:rPr lang="en-US" dirty="0"/>
              <a:t>(Day 3 or 4)</a:t>
            </a:r>
          </a:p>
        </p:txBody>
      </p:sp>
      <p:sp>
        <p:nvSpPr>
          <p:cNvPr id="3" name="Content Placeholder 2"/>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100" dirty="0"/>
              <a:t>Group discussions</a:t>
            </a:r>
          </a:p>
          <a:p>
            <a:pPr lvl="2"/>
            <a:r>
              <a:rPr lang="en-US" sz="2100" dirty="0"/>
              <a:t>Project Documentation on EDN</a:t>
            </a:r>
          </a:p>
          <a:p>
            <a:pPr lvl="2"/>
            <a:r>
              <a:rPr lang="en-US" sz="21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buFont typeface="Arial" panose="020B0604020202020204" pitchFamily="34" charset="0"/>
              <a:buChar char="•"/>
            </a:pPr>
            <a:endParaRPr lang="en-US" sz="2400" dirty="0"/>
          </a:p>
          <a:p>
            <a:pPr lvl="1"/>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87</a:t>
            </a:fld>
            <a:endParaRPr lang="en-US" sz="1200" dirty="0"/>
          </a:p>
        </p:txBody>
      </p:sp>
      <p:pic>
        <p:nvPicPr>
          <p:cNvPr id="6" name="Picture 5" descr="[無料イラスト] 黒板と博士 - パブリックドメインQ：著作権フリー画像素材集"/>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37896394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pPr algn="ctr"/>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p:txBody>
          <a:bodyPr vert="horz" lIns="91440" tIns="45720" rIns="91440" bIns="45720" rtlCol="0" anchor="t">
            <a:normAutofit/>
          </a:bodyPr>
          <a:lstStyle/>
          <a:p>
            <a:pPr marL="0" indent="0">
              <a:buNone/>
            </a:pPr>
            <a:r>
              <a:rPr lang="en-US" sz="2800" dirty="0">
                <a:cs typeface="Calibri"/>
              </a:rPr>
              <a:t>Day 5 will focus on Concept Generation</a:t>
            </a:r>
          </a:p>
          <a:p>
            <a:pPr marL="0" indent="0">
              <a:buNone/>
            </a:pPr>
            <a:endParaRPr lang="en-US" sz="2800" dirty="0">
              <a:cs typeface="Calibri"/>
            </a:endParaRPr>
          </a:p>
          <a:p>
            <a:pPr lvl="1"/>
            <a:r>
              <a:rPr lang="en-US" sz="2400" dirty="0">
                <a:cs typeface="Calibri"/>
              </a:rPr>
              <a:t>Now that teams have had time to identify the Client Needs and corresponding Engineering Requirements associated with their projects, it is time to identify potential concepts to address them.</a:t>
            </a:r>
          </a:p>
          <a:p>
            <a:pPr lvl="1"/>
            <a:endParaRPr lang="en-US" sz="2400" dirty="0">
              <a:cs typeface="Calibri"/>
            </a:endParaRPr>
          </a:p>
          <a:p>
            <a:pPr lvl="1"/>
            <a:r>
              <a:rPr lang="en-US" sz="2400" dirty="0">
                <a:cs typeface="Calibri"/>
              </a:rPr>
              <a:t>The Concept Generation activity during the Day 5 on-site meeting will utilize the ideation (Post-It Note) process that we have used previously.</a:t>
            </a:r>
          </a:p>
          <a:p>
            <a:endParaRPr lang="en-US" sz="2400"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984925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5</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89</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5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4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30204030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cs typeface="Calibri"/>
              </a:rPr>
              <a:t>Design Lab Mission</a:t>
            </a:r>
            <a:endParaRPr lang="en-US" dirty="0"/>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800100" y="1624012"/>
            <a:ext cx="7543800" cy="4525963"/>
          </a:xfrm>
        </p:spPr>
        <p:txBody>
          <a:bodyPr vert="horz" lIns="91440" tIns="45720" rIns="91440" bIns="45720" rtlCol="0" anchor="t">
            <a:normAutofit/>
          </a:bodyPr>
          <a:lstStyle/>
          <a:p>
            <a:pPr marL="0" indent="0" algn="ctr">
              <a:buNone/>
            </a:pPr>
            <a:endParaRPr lang="en-US" dirty="0">
              <a:ea typeface="+mn-lt"/>
              <a:cs typeface="+mn-lt"/>
            </a:endParaRPr>
          </a:p>
          <a:p>
            <a:pPr marL="0" indent="0" algn="ctr">
              <a:buNone/>
            </a:pPr>
            <a:r>
              <a:rPr lang="en-US" dirty="0">
                <a:ea typeface="+mn-lt"/>
                <a:cs typeface="+mn-lt"/>
              </a:rPr>
              <a:t>Develop </a:t>
            </a:r>
            <a:r>
              <a:rPr lang="en-US" b="1" dirty="0">
                <a:ea typeface="+mn-lt"/>
                <a:cs typeface="+mn-lt"/>
              </a:rPr>
              <a:t>High Performing Engineers </a:t>
            </a:r>
            <a:r>
              <a:rPr lang="en-US" dirty="0">
                <a:ea typeface="+mn-lt"/>
                <a:cs typeface="+mn-lt"/>
              </a:rPr>
              <a:t>by Mentoring Students in Professional and Engineering Design Practices Through </a:t>
            </a:r>
            <a:r>
              <a:rPr lang="en-US" b="1" dirty="0">
                <a:ea typeface="+mn-lt"/>
                <a:cs typeface="+mn-lt"/>
              </a:rPr>
              <a:t>Project Based Learning</a:t>
            </a:r>
            <a:r>
              <a:rPr lang="en-US" dirty="0">
                <a:ea typeface="+mn-lt"/>
                <a:cs typeface="+mn-lt"/>
              </a:rPr>
              <a:t>.</a:t>
            </a: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9</a:t>
            </a:fld>
            <a:endParaRPr lang="en-US" dirty="0"/>
          </a:p>
        </p:txBody>
      </p:sp>
    </p:spTree>
    <p:extLst>
      <p:ext uri="{BB962C8B-B14F-4D97-AF65-F5344CB8AC3E}">
        <p14:creationId xmlns:p14="http://schemas.microsoft.com/office/powerpoint/2010/main" val="21937435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5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90</a:t>
            </a:fld>
            <a:endParaRPr lang="en-US" sz="1200" dirty="0"/>
          </a:p>
        </p:txBody>
      </p:sp>
      <p:pic>
        <p:nvPicPr>
          <p:cNvPr id="7" name="Picture 6" descr="A close-up of a diagram&#10;&#10;Description automatically generated">
            <a:extLst>
              <a:ext uri="{FF2B5EF4-FFF2-40B4-BE49-F238E27FC236}">
                <a16:creationId xmlns:a16="http://schemas.microsoft.com/office/drawing/2014/main" id="{E3817DAD-BAA5-3BF4-3C9E-ECEC6F009A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324" y="1931911"/>
            <a:ext cx="7285351" cy="3170195"/>
          </a:xfrm>
          <a:prstGeom prst="rect">
            <a:avLst/>
          </a:prstGeom>
        </p:spPr>
      </p:pic>
      <p:grpSp>
        <p:nvGrpSpPr>
          <p:cNvPr id="4" name="Group 3">
            <a:extLst>
              <a:ext uri="{FF2B5EF4-FFF2-40B4-BE49-F238E27FC236}">
                <a16:creationId xmlns:a16="http://schemas.microsoft.com/office/drawing/2014/main" id="{51758DE9-23B5-C3B3-3BC9-8038109C3CA8}"/>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E525C35D-CE98-BEE0-796B-B4F7DEE6C736}"/>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2171962B-3CFD-B0A1-02E5-71F76EC775A9}"/>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FCC38BFC-9F71-8D7D-FB7F-854E57C9CBCB}"/>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F717E868-2CFC-5B1E-DCC7-2AD3599F0EB9}"/>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229045761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977" y="3246084"/>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99674252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lstStyle/>
          <a:p>
            <a:r>
              <a:rPr lang="en-US" dirty="0"/>
              <a:t>10 mins - Concept Generation</a:t>
            </a:r>
          </a:p>
        </p:txBody>
      </p:sp>
      <p:sp>
        <p:nvSpPr>
          <p:cNvPr id="11" name="TextBox 10">
            <a:extLst>
              <a:ext uri="{FF2B5EF4-FFF2-40B4-BE49-F238E27FC236}">
                <a16:creationId xmlns:a16="http://schemas.microsoft.com/office/drawing/2014/main" id="{D8677C7D-6EC1-F2CA-5BEE-392ABB28CAC5}"/>
              </a:ext>
            </a:extLst>
          </p:cNvPr>
          <p:cNvSpPr txBox="1"/>
          <p:nvPr/>
        </p:nvSpPr>
        <p:spPr>
          <a:xfrm>
            <a:off x="290946" y="1105623"/>
            <a:ext cx="8458200" cy="1143070"/>
          </a:xfrm>
          <a:prstGeom prst="rect">
            <a:avLst/>
          </a:prstGeom>
          <a:noFill/>
        </p:spPr>
        <p:txBody>
          <a:bodyPr wrap="square">
            <a:spAutoFit/>
          </a:bodyPr>
          <a:lstStyle/>
          <a:p>
            <a:pPr algn="ct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2"/>
              </a:rPr>
              <a:t>Slido.com</a:t>
            </a:r>
            <a:r>
              <a:rPr lang="en-US" sz="2400" b="1" dirty="0">
                <a:highlight>
                  <a:srgbClr val="FFFFFF"/>
                </a:highlight>
                <a:latin typeface="SlidoInter"/>
              </a:rPr>
              <a:t> </a:t>
            </a:r>
            <a:r>
              <a:rPr lang="en-US" sz="2400" dirty="0">
                <a:highlight>
                  <a:srgbClr val="FFFFFF"/>
                </a:highlight>
                <a:latin typeface="SlidoInter"/>
              </a:rPr>
              <a:t>with Code </a:t>
            </a:r>
            <a:r>
              <a:rPr lang="en-US" sz="2400" b="1" u="sng" dirty="0">
                <a:highlight>
                  <a:srgbClr val="FFFFFF"/>
                </a:highlight>
                <a:latin typeface="SlidoInter"/>
              </a:rPr>
              <a:t>#3964230</a:t>
            </a:r>
            <a:r>
              <a:rPr lang="en-US" sz="2400" dirty="0">
                <a:highlight>
                  <a:srgbClr val="FFFFFF"/>
                </a:highlight>
                <a:latin typeface="SlidoInter"/>
              </a:rPr>
              <a:t> </a:t>
            </a:r>
          </a:p>
          <a:p>
            <a:pPr algn="ctr">
              <a:lnSpc>
                <a:spcPct val="150000"/>
              </a:lnSpc>
            </a:pPr>
            <a:r>
              <a:rPr lang="en-US" sz="2400" b="1" dirty="0">
                <a:highlight>
                  <a:srgbClr val="FFFFFF"/>
                </a:highlight>
                <a:latin typeface="SlidoInter"/>
              </a:rPr>
              <a:t>(or) using the QR Code below</a:t>
            </a:r>
          </a:p>
        </p:txBody>
      </p:sp>
      <p:pic>
        <p:nvPicPr>
          <p:cNvPr id="9" name="Content Placeholder 8" descr="A black background with a black square&#10;&#10;Description automatically generated with medium confidence">
            <a:extLst>
              <a:ext uri="{FF2B5EF4-FFF2-40B4-BE49-F238E27FC236}">
                <a16:creationId xmlns:a16="http://schemas.microsoft.com/office/drawing/2014/main" id="{B0BA653D-6A2C-168F-B5C1-B116841CC77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96331" y="2248693"/>
            <a:ext cx="3928269" cy="3928269"/>
          </a:xfrm>
        </p:spPr>
      </p:pic>
    </p:spTree>
    <p:extLst>
      <p:ext uri="{BB962C8B-B14F-4D97-AF65-F5344CB8AC3E}">
        <p14:creationId xmlns:p14="http://schemas.microsoft.com/office/powerpoint/2010/main" val="334359522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60 min - Concept Generation</a:t>
            </a:r>
          </a:p>
        </p:txBody>
      </p:sp>
      <p:sp>
        <p:nvSpPr>
          <p:cNvPr id="3" name="Content Placeholder 2"/>
          <p:cNvSpPr>
            <a:spLocks noGrp="1"/>
          </p:cNvSpPr>
          <p:nvPr>
            <p:ph idx="1"/>
          </p:nvPr>
        </p:nvSpPr>
        <p:spPr/>
        <p:txBody>
          <a:bodyPr>
            <a:normAutofit fontScale="55000" lnSpcReduction="20000"/>
          </a:bodyPr>
          <a:lstStyle/>
          <a:p>
            <a:pPr marL="0" indent="0">
              <a:buNone/>
            </a:pPr>
            <a:r>
              <a:rPr lang="en-US" dirty="0"/>
              <a:t>Similar inclusive plan as previous exercises</a:t>
            </a:r>
          </a:p>
          <a:p>
            <a:endParaRPr lang="en-US" dirty="0"/>
          </a:p>
          <a:p>
            <a:r>
              <a:rPr lang="en-US" dirty="0"/>
              <a:t>5 min – Individually silently generate any concept to solve/address customer  needs/reqs </a:t>
            </a:r>
          </a:p>
          <a:p>
            <a:pPr lvl="1"/>
            <a:r>
              <a:rPr lang="en-US" dirty="0"/>
              <a:t>write separately on Post-It Notes</a:t>
            </a:r>
          </a:p>
          <a:p>
            <a:endParaRPr lang="en-US" dirty="0"/>
          </a:p>
          <a:p>
            <a:r>
              <a:rPr lang="en-US" dirty="0"/>
              <a:t>15 min – Place concepts on whiteboard</a:t>
            </a:r>
          </a:p>
          <a:p>
            <a:pPr lvl="1"/>
            <a:r>
              <a:rPr lang="en-US" dirty="0"/>
              <a:t>Organize list by topic</a:t>
            </a:r>
          </a:p>
          <a:p>
            <a:pPr lvl="1"/>
            <a:r>
              <a:rPr lang="en-US" dirty="0"/>
              <a:t>Eliminate duplicates</a:t>
            </a:r>
          </a:p>
          <a:p>
            <a:pPr lvl="1"/>
            <a:r>
              <a:rPr lang="en-US" dirty="0"/>
              <a:t>Add extra ideas you think of right now or are inspired by others ideas</a:t>
            </a:r>
          </a:p>
          <a:p>
            <a:endParaRPr lang="en-US" dirty="0"/>
          </a:p>
          <a:p>
            <a:r>
              <a:rPr lang="en-US" dirty="0"/>
              <a:t>30 min – Group discussion</a:t>
            </a:r>
          </a:p>
          <a:p>
            <a:pPr lvl="1"/>
            <a:r>
              <a:rPr lang="en-US" dirty="0"/>
              <a:t>Explain further to improve group understanding – if necessary</a:t>
            </a:r>
          </a:p>
          <a:p>
            <a:pPr lvl="1"/>
            <a:r>
              <a:rPr lang="en-US" dirty="0"/>
              <a:t>Look for missing/unaddressed needs –think of concepts to address them</a:t>
            </a:r>
          </a:p>
          <a:p>
            <a:pPr lvl="1"/>
            <a:r>
              <a:rPr lang="en-US" dirty="0"/>
              <a:t>Look for lone concepts – think of alternative ideas</a:t>
            </a:r>
          </a:p>
          <a:p>
            <a:pPr lvl="1"/>
            <a:endParaRPr lang="en-US" dirty="0"/>
          </a:p>
          <a:p>
            <a:pPr marL="0" indent="0">
              <a:buNone/>
            </a:pPr>
            <a:r>
              <a:rPr lang="en-US" dirty="0"/>
              <a:t>Note - CE will jump in to talk for 15 mins of this time block</a:t>
            </a:r>
          </a:p>
          <a:p>
            <a:pPr lvl="1"/>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93</a:t>
            </a:fld>
            <a:endParaRPr lang="en-US" sz="1200" dirty="0"/>
          </a:p>
        </p:txBody>
      </p:sp>
      <p:pic>
        <p:nvPicPr>
          <p:cNvPr id="6" name="Picture 5">
            <a:extLst>
              <a:ext uri="{FF2B5EF4-FFF2-40B4-BE49-F238E27FC236}">
                <a16:creationId xmlns:a16="http://schemas.microsoft.com/office/drawing/2014/main" id="{8C2C6285-190C-41BB-8A8B-BDAB299D8B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6800" y="2526985"/>
            <a:ext cx="1218473" cy="1325563"/>
          </a:xfrm>
          <a:prstGeom prst="rect">
            <a:avLst/>
          </a:prstGeom>
        </p:spPr>
      </p:pic>
    </p:spTree>
    <p:extLst>
      <p:ext uri="{BB962C8B-B14F-4D97-AF65-F5344CB8AC3E}">
        <p14:creationId xmlns:p14="http://schemas.microsoft.com/office/powerpoint/2010/main" val="58376018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5 min – Create Forum Threads (EDN)</a:t>
            </a:r>
          </a:p>
        </p:txBody>
      </p:sp>
      <p:sp>
        <p:nvSpPr>
          <p:cNvPr id="3" name="Content Placeholder 2"/>
          <p:cNvSpPr>
            <a:spLocks noGrp="1"/>
          </p:cNvSpPr>
          <p:nvPr>
            <p:ph idx="1"/>
          </p:nvPr>
        </p:nvSpPr>
        <p:spPr/>
        <p:txBody>
          <a:bodyPr/>
          <a:lstStyle/>
          <a:p>
            <a:r>
              <a:rPr lang="en-US" dirty="0"/>
              <a:t>Concept topics ARE the key discussions and work areas for the team </a:t>
            </a:r>
          </a:p>
          <a:p>
            <a:r>
              <a:rPr lang="en-US" dirty="0"/>
              <a:t>Create Design Forum threads for each topic</a:t>
            </a:r>
          </a:p>
          <a:p>
            <a:pPr lvl="1"/>
            <a:r>
              <a:rPr lang="en-US" dirty="0"/>
              <a:t>Use these thread to post explanation, sketches, calculations, etc…</a:t>
            </a:r>
          </a:p>
          <a:p>
            <a:pPr lvl="1"/>
            <a:r>
              <a:rPr lang="en-US" dirty="0"/>
              <a:t>Reply to teammate’s posts to move idea forwards and advance project</a:t>
            </a:r>
          </a:p>
          <a:p>
            <a:pPr lvl="1"/>
            <a:r>
              <a:rPr lang="en-US" dirty="0"/>
              <a:t>Includes links to material as appropriate but it is helpful to explain what can be found at the link</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94</a:t>
            </a:fld>
            <a:endParaRPr lang="en-US" sz="1200" dirty="0"/>
          </a:p>
        </p:txBody>
      </p:sp>
    </p:spTree>
    <p:extLst>
      <p:ext uri="{BB962C8B-B14F-4D97-AF65-F5344CB8AC3E}">
        <p14:creationId xmlns:p14="http://schemas.microsoft.com/office/powerpoint/2010/main" val="101819211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25 min – Research on Existing Technology</a:t>
            </a:r>
          </a:p>
        </p:txBody>
      </p:sp>
      <p:sp>
        <p:nvSpPr>
          <p:cNvPr id="3" name="Content Placeholder 2"/>
          <p:cNvSpPr>
            <a:spLocks noGrp="1"/>
          </p:cNvSpPr>
          <p:nvPr>
            <p:ph idx="1"/>
          </p:nvPr>
        </p:nvSpPr>
        <p:spPr/>
        <p:txBody>
          <a:bodyPr>
            <a:normAutofit/>
          </a:bodyPr>
          <a:lstStyle/>
          <a:p>
            <a:pPr marL="457200" lvl="1" indent="0">
              <a:buNone/>
            </a:pPr>
            <a:r>
              <a:rPr lang="en-US" dirty="0"/>
              <a:t>Research existing </a:t>
            </a:r>
            <a:r>
              <a:rPr lang="en-US" b="1" dirty="0"/>
              <a:t>technologies</a:t>
            </a:r>
            <a:r>
              <a:rPr lang="en-US" dirty="0"/>
              <a:t> identified to solve similar problems</a:t>
            </a:r>
          </a:p>
          <a:p>
            <a:pPr lvl="1">
              <a:buFont typeface="Arial" panose="020B0604020202020204" pitchFamily="34" charset="0"/>
              <a:buChar char="•"/>
            </a:pPr>
            <a:r>
              <a:rPr lang="en-US" dirty="0"/>
              <a:t>Industrial, consumer applications</a:t>
            </a:r>
          </a:p>
          <a:p>
            <a:pPr lvl="1">
              <a:buFont typeface="Arial" panose="020B0604020202020204" pitchFamily="34" charset="0"/>
              <a:buChar char="•"/>
            </a:pPr>
            <a:r>
              <a:rPr lang="en-US" dirty="0"/>
              <a:t>Limits of technology/equipment</a:t>
            </a:r>
          </a:p>
          <a:p>
            <a:pPr lvl="1">
              <a:buFont typeface="Arial" panose="020B0604020202020204" pitchFamily="34" charset="0"/>
              <a:buChar char="•"/>
            </a:pPr>
            <a:r>
              <a:rPr lang="en-US" dirty="0"/>
              <a:t>Cost, availability, production volume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95</a:t>
            </a:fld>
            <a:endParaRPr lang="en-US" sz="1200" dirty="0"/>
          </a:p>
        </p:txBody>
      </p:sp>
      <p:sp>
        <p:nvSpPr>
          <p:cNvPr id="6" name="TextBox 5">
            <a:extLst>
              <a:ext uri="{FF2B5EF4-FFF2-40B4-BE49-F238E27FC236}">
                <a16:creationId xmlns:a16="http://schemas.microsoft.com/office/drawing/2014/main" id="{82EC7BE5-E244-4C3B-BF1E-E30A0FBB2D3E}"/>
              </a:ext>
            </a:extLst>
          </p:cNvPr>
          <p:cNvSpPr txBox="1"/>
          <p:nvPr/>
        </p:nvSpPr>
        <p:spPr>
          <a:xfrm>
            <a:off x="436394" y="5105400"/>
            <a:ext cx="8271240" cy="954107"/>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algn="ctr"/>
            <a:r>
              <a:rPr lang="en-US" sz="2800" dirty="0"/>
              <a:t>Document Your Findings in the Concept Threads</a:t>
            </a:r>
          </a:p>
          <a:p>
            <a:pPr algn="ctr"/>
            <a:r>
              <a:rPr lang="en-US" sz="2800" dirty="0"/>
              <a:t>You Will Use Your Findings to Help Select Your Concepts</a:t>
            </a:r>
          </a:p>
        </p:txBody>
      </p:sp>
    </p:spTree>
    <p:extLst>
      <p:ext uri="{BB962C8B-B14F-4D97-AF65-F5344CB8AC3E}">
        <p14:creationId xmlns:p14="http://schemas.microsoft.com/office/powerpoint/2010/main" val="167544124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lnSpcReduction="10000"/>
          </a:bodyPr>
          <a:lstStyle/>
          <a:p>
            <a:r>
              <a:rPr lang="en-US" dirty="0">
                <a:cs typeface="Calibri"/>
              </a:rPr>
              <a:t>Which teams are working on ongoing projects?</a:t>
            </a:r>
          </a:p>
          <a:p>
            <a:pPr lvl="1"/>
            <a:r>
              <a:rPr lang="en-US" dirty="0">
                <a:cs typeface="Calibri"/>
              </a:rPr>
              <a:t>Have you reviewed the work (documentation) of prior teams? </a:t>
            </a:r>
          </a:p>
          <a:p>
            <a:pPr lvl="1"/>
            <a:r>
              <a:rPr lang="en-US" dirty="0">
                <a:cs typeface="Calibri"/>
              </a:rPr>
              <a:t>What did you find?</a:t>
            </a:r>
          </a:p>
          <a:p>
            <a:pPr lvl="1"/>
            <a:r>
              <a:rPr lang="en-US" dirty="0">
                <a:cs typeface="Calibri"/>
              </a:rPr>
              <a:t>What did you not find?</a:t>
            </a:r>
          </a:p>
          <a:p>
            <a:pPr lvl="1"/>
            <a:r>
              <a:rPr lang="en-US" dirty="0">
                <a:cs typeface="Calibri"/>
              </a:rPr>
              <a:t>Have you utilized the EDN’s search feature?</a:t>
            </a:r>
          </a:p>
          <a:p>
            <a:pPr lvl="1"/>
            <a:r>
              <a:rPr lang="en-US" dirty="0">
                <a:cs typeface="Calibri"/>
              </a:rPr>
              <a:t>Did the previous team utilize the wiki page?</a:t>
            </a:r>
          </a:p>
          <a:p>
            <a:pPr lvl="1"/>
            <a:r>
              <a:rPr lang="en-US" dirty="0">
                <a:cs typeface="Calibri"/>
              </a:rPr>
              <a:t>What were you able to find from the prior teams’ Webex, Google Drive, OneDrive, text messages, etc.?</a:t>
            </a: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7540473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a:bodyPr>
          <a:lstStyle/>
          <a:p>
            <a:r>
              <a:rPr lang="en-US" dirty="0">
                <a:cs typeface="Calibri"/>
              </a:rPr>
              <a:t>Which teams are working on new projects?</a:t>
            </a:r>
          </a:p>
          <a:p>
            <a:pPr lvl="1"/>
            <a:r>
              <a:rPr lang="en-US" dirty="0">
                <a:cs typeface="Calibri"/>
              </a:rPr>
              <a:t>You have a blank slate – Keep things organized!</a:t>
            </a:r>
          </a:p>
          <a:p>
            <a:pPr lvl="1"/>
            <a:endParaRPr lang="en-US" dirty="0">
              <a:cs typeface="Calibri"/>
            </a:endParaRP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2610088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a:bodyPr>
          <a:lstStyle/>
          <a:p>
            <a:r>
              <a:rPr lang="en-US" dirty="0">
                <a:cs typeface="Calibri"/>
              </a:rPr>
              <a:t>Having thorough and well-organized documentation will greatly ease creation of deliverables and graded assignments such as the ETM, System Design Report, DID, Client Update slide decks, and your Final Report!</a:t>
            </a:r>
          </a:p>
          <a:p>
            <a:pPr lvl="1"/>
            <a:endParaRPr lang="en-US" dirty="0">
              <a:cs typeface="Calibri"/>
            </a:endParaRP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6780462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6</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99</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6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5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21009581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9677</Words>
  <Application>Microsoft Office PowerPoint</Application>
  <PresentationFormat>On-screen Show (4:3)</PresentationFormat>
  <Paragraphs>1690</Paragraphs>
  <Slides>146</Slides>
  <Notes>60</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146</vt:i4>
      </vt:variant>
    </vt:vector>
  </HeadingPairs>
  <TitlesOfParts>
    <vt:vector size="161" baseType="lpstr">
      <vt:lpstr>Algerian</vt:lpstr>
      <vt:lpstr>Aptos</vt:lpstr>
      <vt:lpstr>Aptos Display</vt:lpstr>
      <vt:lpstr>Arial</vt:lpstr>
      <vt:lpstr>Calibri</vt:lpstr>
      <vt:lpstr>Calibri Light</vt:lpstr>
      <vt:lpstr>Roboto</vt:lpstr>
      <vt:lpstr>Segoe Script</vt:lpstr>
      <vt:lpstr>Segoe UI</vt:lpstr>
      <vt:lpstr>SlidoInter</vt:lpstr>
      <vt:lpstr>Times New Roman</vt:lpstr>
      <vt:lpstr>Office Theme</vt:lpstr>
      <vt:lpstr>1_Office Theme</vt:lpstr>
      <vt:lpstr>2_Office Theme</vt:lpstr>
      <vt:lpstr>3_Office Theme</vt:lpstr>
      <vt:lpstr>Projects, Evaluators, &amp; Mentors - Section 2</vt:lpstr>
      <vt:lpstr>Projects, Evaluators, &amp; Mentors - Section 3</vt:lpstr>
      <vt:lpstr>Projects, Evaluators, &amp; Mentors - Section 4</vt:lpstr>
      <vt:lpstr>Welcome to  Capstone Design</vt:lpstr>
      <vt:lpstr>Link to Agendas</vt:lpstr>
      <vt:lpstr>PowerPoint Presentation</vt:lpstr>
      <vt:lpstr>Class 1 Agenda</vt:lpstr>
      <vt:lpstr>5 min - Logistics</vt:lpstr>
      <vt:lpstr>Design Lab Mission</vt:lpstr>
      <vt:lpstr>Capstone Design Transition</vt:lpstr>
      <vt:lpstr>Capstone Design:  Practice Engineering in Safe Environment</vt:lpstr>
      <vt:lpstr>PowerPoint Presentation</vt:lpstr>
      <vt:lpstr>New Employee Onboarding  Day 1 Agenda</vt:lpstr>
      <vt:lpstr>Welcome to Your Project Team!</vt:lpstr>
      <vt:lpstr>Your Capstone Expectations</vt:lpstr>
      <vt:lpstr>Design Lab - Core Values</vt:lpstr>
      <vt:lpstr>Participation Expectations</vt:lpstr>
      <vt:lpstr>Work Expectations</vt:lpstr>
      <vt:lpstr>Capstone is More TEAM work than GROUP work</vt:lpstr>
      <vt:lpstr>Work Expectations</vt:lpstr>
      <vt:lpstr>Design Lab Communications &amp; Documentation Policies (1/2)</vt:lpstr>
      <vt:lpstr>Design Lab Communications &amp; Documentation Policies (2/2)</vt:lpstr>
      <vt:lpstr>PowerPoint Presentation</vt:lpstr>
      <vt:lpstr>Accountability Step #1</vt:lpstr>
      <vt:lpstr>25 mins - Ice Breaker</vt:lpstr>
      <vt:lpstr>The Process…</vt:lpstr>
      <vt:lpstr>Ice Breaker  JEC 3232 side </vt:lpstr>
      <vt:lpstr>Capstone Course - Overview</vt:lpstr>
      <vt:lpstr>Key Elements</vt:lpstr>
      <vt:lpstr>40 min – Staff Introductions &amp; Project Launch</vt:lpstr>
      <vt:lpstr>15 min - Meet with Project Engineer</vt:lpstr>
      <vt:lpstr>10 min - Meet with Chief Engineer</vt:lpstr>
      <vt:lpstr>20 min – Wrap Up  Team Standards Agreement Intro</vt:lpstr>
      <vt:lpstr>Wrap Up – Team-Building Retreat</vt:lpstr>
      <vt:lpstr>Team-Building Retreat</vt:lpstr>
      <vt:lpstr>Team-Building Retreat</vt:lpstr>
      <vt:lpstr>Wrap Up – Safety Training Intro</vt:lpstr>
      <vt:lpstr>Wrap-up</vt:lpstr>
      <vt:lpstr>Wrap-up – Looking forwards</vt:lpstr>
      <vt:lpstr>Action Items / Meeting Prep (previously called homework, to be completed BEFORE Meeting 2)</vt:lpstr>
      <vt:lpstr>Day 2 Agenda</vt:lpstr>
      <vt:lpstr>10 min – Design Lab Expectations </vt:lpstr>
      <vt:lpstr>15 min – Group Ideation Process</vt:lpstr>
      <vt:lpstr>Identifying Team Skills</vt:lpstr>
      <vt:lpstr>15 min - Team Skill Assessment</vt:lpstr>
      <vt:lpstr>Engineering Design Process Progression</vt:lpstr>
      <vt:lpstr>15 min – Design Process Step 1 !</vt:lpstr>
      <vt:lpstr>Documenting and Describing the Client problem</vt:lpstr>
      <vt:lpstr>Customer Needs &amp;  Engineering Requirements Introduction</vt:lpstr>
      <vt:lpstr>PowerPoint Presentation</vt:lpstr>
      <vt:lpstr>Generating Ideas for Your Needs</vt:lpstr>
      <vt:lpstr>Generation of  Use Cases and User Stories</vt:lpstr>
      <vt:lpstr>User Stories</vt:lpstr>
      <vt:lpstr>Use Cases</vt:lpstr>
      <vt:lpstr>Developing Use Cases and User Stories</vt:lpstr>
      <vt:lpstr>10 min – Review Project Description</vt:lpstr>
      <vt:lpstr>20 min – Generating Needs &amp; Requirements /  User Stories and Use Cases</vt:lpstr>
      <vt:lpstr>10 mins - Client Meeting 1 Project Kickoff</vt:lpstr>
      <vt:lpstr>10 mins – Communication &amp; Documentation Policies</vt:lpstr>
      <vt:lpstr>Electronic Design Notebook (EDN)</vt:lpstr>
      <vt:lpstr>What Should I Document?</vt:lpstr>
      <vt:lpstr>5 min - Wrap-up</vt:lpstr>
      <vt:lpstr>Day 3 &amp; 4 Activities</vt:lpstr>
      <vt:lpstr>Action Items / Meeting Prep (previously called homework, to be completed BEFORE Meeting 3)</vt:lpstr>
      <vt:lpstr>Day 3 Agenda</vt:lpstr>
      <vt:lpstr>Engineering Design Process Progression</vt:lpstr>
      <vt:lpstr>30 min – Meet with CE (Day 3 or 4)</vt:lpstr>
      <vt:lpstr>45 min – Client Meeting #1  Kickoff Meeting</vt:lpstr>
      <vt:lpstr>30 min – Review Prior Presentation (if applicable)</vt:lpstr>
      <vt:lpstr>10 min – Design Lab Expectations </vt:lpstr>
      <vt:lpstr>Benchmarking Memo</vt:lpstr>
      <vt:lpstr>Empathize with your Client </vt:lpstr>
      <vt:lpstr>45 min – Update Needs &amp; Requirements</vt:lpstr>
      <vt:lpstr>5 min – Wrap-up</vt:lpstr>
      <vt:lpstr>Action Items / Meeting Prep (previously called homework, to be completed BEFORE Meeting 4)</vt:lpstr>
      <vt:lpstr>Day 4 Agenda</vt:lpstr>
      <vt:lpstr>Engineering Design Process Progression</vt:lpstr>
      <vt:lpstr>10 min - Benchmarking</vt:lpstr>
      <vt:lpstr>Benchmarking Examples</vt:lpstr>
      <vt:lpstr>Benchmarking Examples</vt:lpstr>
      <vt:lpstr>Benchmarking - Evaluation</vt:lpstr>
      <vt:lpstr>Benchmarking – Evaluation</vt:lpstr>
      <vt:lpstr>45 min – Client Meeting #1  Kickoff Meeting</vt:lpstr>
      <vt:lpstr>55 min - Project Work </vt:lpstr>
      <vt:lpstr>55 min - Project Work </vt:lpstr>
      <vt:lpstr>Project Work</vt:lpstr>
      <vt:lpstr>30 min – Meet with CE (Day 3 or 4)</vt:lpstr>
      <vt:lpstr>10 min – Wrap-up</vt:lpstr>
      <vt:lpstr>Action Items / Meeting Prep (previously called homework, to be completed BEFORE Meeting 5)</vt:lpstr>
      <vt:lpstr>Day 5 Agenda</vt:lpstr>
      <vt:lpstr>Engineering Design Process Progression</vt:lpstr>
      <vt:lpstr>10 mins - Concept Generation</vt:lpstr>
      <vt:lpstr>60 min - Concept Generation</vt:lpstr>
      <vt:lpstr>5 min – Create Forum Threads (EDN)</vt:lpstr>
      <vt:lpstr>25 min – Research on Existing Technology</vt:lpstr>
      <vt:lpstr>Wrap-up - Documentation</vt:lpstr>
      <vt:lpstr>Wrap-up - Documentation</vt:lpstr>
      <vt:lpstr>Wrap-up - Documentation</vt:lpstr>
      <vt:lpstr>Action Items / Meeting Prep (previously called homework, to be completed BEFORE Meeting 6)</vt:lpstr>
      <vt:lpstr>Day 6 Agenda</vt:lpstr>
      <vt:lpstr>Engineering Design Process Progression</vt:lpstr>
      <vt:lpstr>10 min – Project Documentation &amp; EDN Usage</vt:lpstr>
      <vt:lpstr>What is Engineering Documentation?</vt:lpstr>
      <vt:lpstr>Why Document?</vt:lpstr>
      <vt:lpstr>Corporate Communication &amp; Documentation  Policies Reminder</vt:lpstr>
      <vt:lpstr>15 min - N&amp;R Reflective Update</vt:lpstr>
      <vt:lpstr>60 min – Project Work</vt:lpstr>
      <vt:lpstr>15 min – Identify Preliminary Deliverables</vt:lpstr>
      <vt:lpstr>10 min – Wrap-up</vt:lpstr>
      <vt:lpstr>Action Items / Meeting Prep (previously called homework, to be completed BEFORE Meeting 7)</vt:lpstr>
      <vt:lpstr>Day 7 Agenda</vt:lpstr>
      <vt:lpstr>Engineering Design Process Progression</vt:lpstr>
      <vt:lpstr>15 min – CE Time</vt:lpstr>
      <vt:lpstr>65 min – Concept Selection</vt:lpstr>
      <vt:lpstr>15 min – Finalize Project Deliverables</vt:lpstr>
      <vt:lpstr>5 min – Wrap-up</vt:lpstr>
      <vt:lpstr>Action Items / Meeting Prep (previously called homework, to be completed BEFORE Meeting 8)</vt:lpstr>
      <vt:lpstr>Day 8 Agenda</vt:lpstr>
      <vt:lpstr>Engineering Design Process Progression</vt:lpstr>
      <vt:lpstr>10 min – Project Planning Horse Race</vt:lpstr>
      <vt:lpstr>Defining Meaningful Tasks</vt:lpstr>
      <vt:lpstr>Defining Meaningful Tasks aka “SMART”</vt:lpstr>
      <vt:lpstr>20 min - ‘Post-It Note’ Project Planning</vt:lpstr>
      <vt:lpstr>‘Post-It Note’ Project Planning Exercise</vt:lpstr>
      <vt:lpstr>10 Min - Reflecting on your New Project Plan</vt:lpstr>
      <vt:lpstr>10 min – Wrap-up</vt:lpstr>
      <vt:lpstr>Wrap-up</vt:lpstr>
      <vt:lpstr>Action Items / Meeting Prep (previously called homework, to be completed BEFORE Meeting 9)</vt:lpstr>
      <vt:lpstr>Day 9 Agenda</vt:lpstr>
      <vt:lpstr>Engineering Design Process Progression</vt:lpstr>
      <vt:lpstr>30 min – Follow Team created Agenda</vt:lpstr>
      <vt:lpstr>10 min – CE reflection on Client Meeting #1</vt:lpstr>
      <vt:lpstr>15 min – PE Review Project Plan</vt:lpstr>
      <vt:lpstr>Action Items / Meeting Prep (previously called homework, to be completed BEFORE Meeting 10)</vt:lpstr>
      <vt:lpstr>Day 10 Agenda</vt:lpstr>
      <vt:lpstr>Engineering Design Process Progression</vt:lpstr>
      <vt:lpstr>20 min – System Design </vt:lpstr>
      <vt:lpstr>System Design Report Intro</vt:lpstr>
      <vt:lpstr>Detailed Individual Design Report Intro</vt:lpstr>
      <vt:lpstr>5 Min – Wrap-up</vt:lpstr>
      <vt:lpstr>All Employee Meetings</vt:lpstr>
      <vt:lpstr>Board of Directors Review is coming up NEXT WEEK</vt:lpstr>
      <vt:lpstr>Engineering Design Process</vt:lpstr>
      <vt:lpstr>95 min – Poster Creation</vt:lpstr>
      <vt:lpstr>Revision History </vt:lpstr>
      <vt:lpstr>Revision History - continued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dc:title>
  <dc:creator/>
  <cp:lastModifiedBy/>
  <cp:revision>1513</cp:revision>
  <dcterms:created xsi:type="dcterms:W3CDTF">2012-08-24T00:53:15Z</dcterms:created>
  <dcterms:modified xsi:type="dcterms:W3CDTF">2024-09-16T13:10:03Z</dcterms:modified>
</cp:coreProperties>
</file>