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9"/>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648"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649" r:id="rId142"/>
    <p:sldId id="651" r:id="rId143"/>
    <p:sldId id="653" r:id="rId144"/>
    <p:sldId id="654" r:id="rId145"/>
    <p:sldId id="650" r:id="rId146"/>
    <p:sldId id="655" r:id="rId147"/>
    <p:sldId id="620" r:id="rId148"/>
    <p:sldId id="647" r:id="rId149"/>
    <p:sldId id="564" r:id="rId150"/>
    <p:sldId id="568" r:id="rId151"/>
    <p:sldId id="567" r:id="rId152"/>
    <p:sldId id="482" r:id="rId153"/>
    <p:sldId id="553" r:id="rId154"/>
    <p:sldId id="378" r:id="rId155"/>
    <p:sldId id="350" r:id="rId156"/>
    <p:sldId id="338" r:id="rId157"/>
    <p:sldId id="352" r:id="rId1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7518" autoAdjust="0"/>
  </p:normalViewPr>
  <p:slideViewPr>
    <p:cSldViewPr>
      <p:cViewPr varScale="1">
        <p:scale>
          <a:sx n="70" d="100"/>
          <a:sy n="70" d="100"/>
        </p:scale>
        <p:origin x="1325" y="82"/>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commentAuthors" Target="commen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microsoft.com/office/2018/10/relationships/authors" Targe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5C5015A4-72F7-4CFD-8E0D-223E92AAA904}" srcId="{6CAAD430-3FA8-4D81-B99A-A23996706BB3}" destId="{BC7E90D8-CBCA-4054-9E46-A4F94AA9B1A9}" srcOrd="3" destOrd="0" parTransId="{F7E6F024-A36C-4B66-B651-861F00EAD77E}" sibTransId="{564A57FC-BD3F-4EF3-A695-6BDCB27490F5}"/>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5C5015A4-72F7-4CFD-8E0D-223E92AAA904}" srcId="{6CAAD430-3FA8-4D81-B99A-A23996706BB3}" destId="{BC7E90D8-CBCA-4054-9E46-A4F94AA9B1A9}" srcOrd="3" destOrd="0" parTransId="{F7E6F024-A36C-4B66-B651-861F00EAD77E}" sibTransId="{564A57FC-BD3F-4EF3-A695-6BDCB27490F5}"/>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9/30/2024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9/30/2024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9/30/2024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9/30/2024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9/30/2024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9/30/2024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9/30/2024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xmlns=""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 Min - System </a:t>
            </a:r>
            <a:r>
              <a:rPr lang="en-US" dirty="0" smtClean="0"/>
              <a:t>Design Intro</a:t>
            </a:r>
            <a:endParaRPr lang="en-US" dirty="0"/>
          </a:p>
        </p:txBody>
      </p:sp>
      <p:sp>
        <p:nvSpPr>
          <p:cNvPr id="3" name="Content Placeholder 2"/>
          <p:cNvSpPr>
            <a:spLocks noGrp="1"/>
          </p:cNvSpPr>
          <p:nvPr>
            <p:ph idx="1"/>
          </p:nvPr>
        </p:nvSpPr>
        <p:spPr/>
        <p:txBody>
          <a:bodyPr/>
          <a:lstStyle/>
          <a:p>
            <a:r>
              <a:rPr lang="en-US" dirty="0" smtClean="0"/>
              <a:t>Needs &amp; Requirements Established</a:t>
            </a:r>
          </a:p>
          <a:p>
            <a:r>
              <a:rPr lang="en-US" dirty="0" smtClean="0"/>
              <a:t>Concept Generation Provided road Range of Alternative Solutions</a:t>
            </a:r>
          </a:p>
          <a:p>
            <a:r>
              <a:rPr lang="en-US" dirty="0" smtClean="0"/>
              <a:t>Concept Selection Identified A Small Number of Concepts that </a:t>
            </a:r>
          </a:p>
          <a:p>
            <a:pPr lvl="1"/>
            <a:r>
              <a:rPr lang="en-US" dirty="0" smtClean="0"/>
              <a:t>Meet all the High Priority Needs OR </a:t>
            </a:r>
          </a:p>
          <a:p>
            <a:pPr lvl="1"/>
            <a:r>
              <a:rPr lang="en-US" dirty="0"/>
              <a:t>T</a:t>
            </a:r>
            <a:r>
              <a:rPr lang="en-US" dirty="0" smtClean="0"/>
              <a:t>hose For a Minimum Viable Product (MVP)</a:t>
            </a:r>
          </a:p>
          <a:p>
            <a:r>
              <a:rPr lang="en-US" dirty="0" smtClean="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138</a:t>
            </a:fld>
            <a:endParaRPr lang="en-US" dirty="0"/>
          </a:p>
        </p:txBody>
      </p:sp>
      <p:sp>
        <p:nvSpPr>
          <p:cNvPr id="5" name="TextBox 4"/>
          <p:cNvSpPr txBox="1"/>
          <p:nvPr/>
        </p:nvSpPr>
        <p:spPr>
          <a:xfrm>
            <a:off x="1676400" y="4191000"/>
            <a:ext cx="6165214" cy="584775"/>
          </a:xfrm>
          <a:prstGeom prst="rect">
            <a:avLst/>
          </a:prstGeom>
          <a:noFill/>
        </p:spPr>
        <p:txBody>
          <a:bodyPr wrap="none" rtlCol="0">
            <a:spAutoFit/>
          </a:bodyPr>
          <a:lstStyle/>
          <a:p>
            <a:pPr algn="ctr"/>
            <a:r>
              <a:rPr lang="en-US" sz="3200" b="1" dirty="0" smtClean="0"/>
              <a:t>But How Do These All Go Together!</a:t>
            </a:r>
            <a:endParaRPr lang="en-US" sz="3200" b="1" dirty="0"/>
          </a:p>
        </p:txBody>
      </p:sp>
    </p:spTree>
    <p:extLst>
      <p:ext uri="{BB962C8B-B14F-4D97-AF65-F5344CB8AC3E}">
        <p14:creationId xmlns:p14="http://schemas.microsoft.com/office/powerpoint/2010/main" val="15055545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Of Your High Level System Design</a:t>
            </a:r>
            <a:endParaRPr lang="en-US" sz="2800" dirty="0"/>
          </a:p>
        </p:txBody>
      </p:sp>
      <p:sp>
        <p:nvSpPr>
          <p:cNvPr id="3" name="Content Placeholder 2"/>
          <p:cNvSpPr>
            <a:spLocks noGrp="1"/>
          </p:cNvSpPr>
          <p:nvPr>
            <p:ph idx="1"/>
          </p:nvPr>
        </p:nvSpPr>
        <p:spPr/>
        <p:txBody>
          <a:bodyPr/>
          <a:lstStyle/>
          <a:p>
            <a:pPr marL="0" indent="0">
              <a:buNone/>
            </a:pPr>
            <a:r>
              <a:rPr lang="en-US" dirty="0" smtClean="0"/>
              <a:t>System Architecture Diagrams, aka, Block Diagrams</a:t>
            </a:r>
          </a:p>
          <a:p>
            <a:r>
              <a:rPr lang="en-US" dirty="0" smtClean="0"/>
              <a:t>Show Major Overall System Elements / Functions</a:t>
            </a:r>
          </a:p>
          <a:p>
            <a:r>
              <a:rPr lang="en-US" dirty="0" smtClean="0"/>
              <a:t>Show Interfaces  / Interconnections Between Elements</a:t>
            </a:r>
          </a:p>
          <a:p>
            <a:r>
              <a:rPr lang="en-US" dirty="0" smtClean="0"/>
              <a:t>Where Appropriate, Show Data Flow Between Elements</a:t>
            </a:r>
          </a:p>
          <a:p>
            <a:r>
              <a:rPr lang="en-US" dirty="0" smtClean="0"/>
              <a:t>Can Be Used to Show Before and After Situations</a:t>
            </a:r>
          </a:p>
          <a:p>
            <a:pPr lvl="1"/>
            <a:r>
              <a:rPr lang="en-US" dirty="0" smtClean="0"/>
              <a:t>Indicate What Is Removed, What is Added, What is Changed</a:t>
            </a:r>
          </a:p>
          <a:p>
            <a:r>
              <a:rPr lang="en-US" dirty="0" smtClean="0"/>
              <a:t>Can Show Organization of Elements</a:t>
            </a:r>
          </a:p>
          <a:p>
            <a:r>
              <a:rPr lang="en-US" dirty="0" smtClean="0"/>
              <a:t>Examples Found </a:t>
            </a:r>
            <a:r>
              <a:rPr lang="en-US" dirty="0"/>
              <a:t>by Searching for “block diagram </a:t>
            </a:r>
            <a:r>
              <a:rPr lang="en-US" dirty="0" smtClean="0"/>
              <a:t>for ________”</a:t>
            </a:r>
          </a:p>
          <a:p>
            <a:r>
              <a:rPr lang="en-US" dirty="0" smtClean="0"/>
              <a:t>Apply to All Fields of Engineering!</a:t>
            </a:r>
          </a:p>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smtClean="0"/>
              <a:t>Sample System Architecture Diagram - IOT</a:t>
            </a:r>
            <a:endParaRPr lang="en-US" dirty="0"/>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t>
            </a:r>
            <a:r>
              <a:rPr lang="en-US" b="1" dirty="0" smtClean="0"/>
              <a:t>Architecture</a:t>
            </a:r>
          </a:p>
          <a:p>
            <a:pPr algn="ctr"/>
            <a:r>
              <a:rPr lang="en-US" b="1" dirty="0" smtClean="0"/>
              <a:t>From the Capstone Support Wiki - Internet </a:t>
            </a:r>
            <a:r>
              <a:rPr lang="en-US" b="1" dirty="0"/>
              <a:t>of </a:t>
            </a:r>
            <a:r>
              <a:rPr lang="en-US" b="1" dirty="0" smtClean="0"/>
              <a:t>Things page</a:t>
            </a:r>
            <a:endParaRPr lang="en-US" b="1" dirty="0"/>
          </a:p>
        </p:txBody>
      </p:sp>
    </p:spTree>
    <p:extLst>
      <p:ext uri="{BB962C8B-B14F-4D97-AF65-F5344CB8AC3E}">
        <p14:creationId xmlns:p14="http://schemas.microsoft.com/office/powerpoint/2010/main" val="22906207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a:t>
            </a:r>
            <a:r>
              <a:rPr lang="en-US" sz="3200" dirty="0" smtClean="0"/>
              <a:t>Process</a:t>
            </a:r>
            <a:endParaRPr lang="en-US" sz="3200" dirty="0"/>
          </a:p>
        </p:txBody>
      </p:sp>
      <p:sp>
        <p:nvSpPr>
          <p:cNvPr id="3" name="Slide Number Placeholder 2"/>
          <p:cNvSpPr>
            <a:spLocks noGrp="1"/>
          </p:cNvSpPr>
          <p:nvPr>
            <p:ph type="sldNum" sz="quarter" idx="12"/>
          </p:nvPr>
        </p:nvSpPr>
        <p:spPr/>
        <p:txBody>
          <a:bodyPr/>
          <a:lstStyle/>
          <a:p>
            <a:fld id="{CC48B151-73E6-4005-9E41-BAC149615E2B}" type="slidenum">
              <a:rPr lang="en-US" smtClean="0"/>
              <a:t>141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Architecture Diagram </a:t>
            </a:r>
            <a:r>
              <a:rPr lang="en-US" sz="2800" dirty="0" smtClean="0"/>
              <a:t>- Mechanical</a:t>
            </a:r>
            <a:endParaRPr lang="en-US" sz="2800" dirty="0"/>
          </a:p>
        </p:txBody>
      </p:sp>
      <p:sp>
        <p:nvSpPr>
          <p:cNvPr id="4" name="Slide Number Placeholder 3"/>
          <p:cNvSpPr>
            <a:spLocks noGrp="1"/>
          </p:cNvSpPr>
          <p:nvPr>
            <p:ph type="sldNum" sz="quarter" idx="12"/>
          </p:nvPr>
        </p:nvSpPr>
        <p:spPr/>
        <p:txBody>
          <a:bodyPr/>
          <a:lstStyle/>
          <a:p>
            <a:fld id="{CC48B151-73E6-4005-9E41-BAC149615E2B}" type="slidenum">
              <a:rPr lang="en-US" smtClean="0"/>
              <a:t>142</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 Diagrams</a:t>
            </a:r>
            <a:endParaRPr lang="en-US" dirty="0"/>
          </a:p>
        </p:txBody>
      </p:sp>
      <p:sp>
        <p:nvSpPr>
          <p:cNvPr id="4" name="Content Placeholder 3"/>
          <p:cNvSpPr>
            <a:spLocks noGrp="1"/>
          </p:cNvSpPr>
          <p:nvPr>
            <p:ph idx="1"/>
          </p:nvPr>
        </p:nvSpPr>
        <p:spPr/>
        <p:txBody>
          <a:bodyPr/>
          <a:lstStyle/>
          <a:p>
            <a:r>
              <a:rPr lang="en-US" dirty="0" smtClean="0"/>
              <a:t>Label All Items in the Diagram</a:t>
            </a:r>
          </a:p>
          <a:p>
            <a:r>
              <a:rPr lang="en-US" dirty="0" smtClean="0"/>
              <a:t>Provide Explanation Of How It Addresses Project’s Needs</a:t>
            </a:r>
          </a:p>
          <a:p>
            <a:r>
              <a:rPr lang="en-US" dirty="0" smtClean="0"/>
              <a:t>Provide Brief Explanation Of Operation</a:t>
            </a:r>
            <a:endParaRPr lang="en-US" dirty="0"/>
          </a:p>
        </p:txBody>
      </p:sp>
      <p:sp>
        <p:nvSpPr>
          <p:cNvPr id="3" name="Slide Number Placeholder 2"/>
          <p:cNvSpPr>
            <a:spLocks noGrp="1"/>
          </p:cNvSpPr>
          <p:nvPr>
            <p:ph type="sldNum" sz="quarter" idx="12"/>
          </p:nvPr>
        </p:nvSpPr>
        <p:spPr/>
        <p:txBody>
          <a:bodyPr/>
          <a:lstStyle/>
          <a:p>
            <a:fld id="{CC48B151-73E6-4005-9E41-BAC149615E2B}" type="slidenum">
              <a:rPr lang="en-US" smtClean="0"/>
              <a:t>143</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99413940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lstStyle/>
          <a:p>
            <a:pPr algn="ctr"/>
            <a:r>
              <a:rPr lang="en-US" sz="3600" dirty="0">
                <a:cs typeface="Calibri Light"/>
              </a:rPr>
              <a:t>Day 13 Agenda</a:t>
            </a:r>
            <a:endParaRPr lang="en-US" dirty="0"/>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Upcoming Graded deliverables</a:t>
            </a:r>
          </a:p>
          <a:p>
            <a:pPr marL="0" indent="0">
              <a:buNone/>
            </a:pPr>
            <a:endParaRPr lang="en-US" dirty="0"/>
          </a:p>
          <a:p>
            <a:pPr marL="0" indent="0">
              <a:buNone/>
            </a:pPr>
            <a:r>
              <a:rPr lang="en-US" dirty="0"/>
              <a:t>System Design Report</a:t>
            </a:r>
          </a:p>
          <a:p>
            <a:r>
              <a:rPr lang="en-US" dirty="0"/>
              <a:t>Team assignment</a:t>
            </a:r>
          </a:p>
          <a:p>
            <a:r>
              <a:rPr lang="en-US" dirty="0"/>
              <a:t>5% of final grade</a:t>
            </a:r>
          </a:p>
          <a:p>
            <a:endParaRPr lang="en-US" dirty="0"/>
          </a:p>
          <a:p>
            <a:pPr marL="0" indent="0">
              <a:buNone/>
            </a:pPr>
            <a:r>
              <a:rPr lang="en-US"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145</a:t>
            </a:fld>
            <a:endParaRPr lang="en-US" dirty="0"/>
          </a:p>
        </p:txBody>
      </p:sp>
    </p:spTree>
    <p:extLst>
      <p:ext uri="{BB962C8B-B14F-4D97-AF65-F5344CB8AC3E}">
        <p14:creationId xmlns:p14="http://schemas.microsoft.com/office/powerpoint/2010/main" val="160192473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137585175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153</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905890"/>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xmlns=""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xmlns=""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8421</Words>
  <Application>Microsoft Office PowerPoint</Application>
  <PresentationFormat>On-screen Show (4:3)</PresentationFormat>
  <Paragraphs>1760</Paragraphs>
  <Slides>154</Slides>
  <Notes>59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154</vt:i4>
      </vt:variant>
    </vt:vector>
  </HeadingPairs>
  <TitlesOfParts>
    <vt:vector size="174" baseType="lpstr">
      <vt:lpstr>Yu Gothic</vt:lpstr>
      <vt:lpstr>游ゴシック Light</vt:lpstr>
      <vt:lpstr>Algerian</vt:lpstr>
      <vt:lpstr>Aptos</vt:lpstr>
      <vt:lpstr>Aptos Display</vt:lpstr>
      <vt:lpstr>Arial</vt:lpstr>
      <vt:lpstr>Calibri</vt:lpstr>
      <vt:lpstr>Calibri Light</vt:lpstr>
      <vt:lpstr>Inter</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Day 13 Agenda</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2024-09-30T14:46:58Z</dcterms:modified>
</cp:coreProperties>
</file>