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9" r:id="rId3"/>
    <p:sldId id="257" r:id="rId4"/>
    <p:sldId id="260" r:id="rId5"/>
    <p:sldId id="262" r:id="rId6"/>
    <p:sldId id="263" r:id="rId7"/>
    <p:sldId id="258" r:id="rId8"/>
    <p:sldId id="261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F73CDA-2672-466E-A522-B0D240EB3EBB}" v="1" dt="2024-08-21T18:17:31.1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9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1C1337-93E9-4F74-A71C-D938B668E825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1E0B55-2381-4CF9-8CA2-090460746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619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F7C9D-4822-4618-97DF-FFD9C66AA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612D06-F405-49A0-A2FD-2589D718DB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8C21B7-5223-443A-9043-2EE13B94D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C604B-920B-4B4B-9FF9-0B6B307A5875}" type="datetime1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59F9E0-484B-4FDE-A04C-3089BD013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97F529-E7BF-49E9-B11A-7796AE1B2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D7146-453D-4067-8460-892CCE63F07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B7258EB-CDDB-4D64-8C9F-4E7924418B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4570" y="151407"/>
            <a:ext cx="1385316" cy="44348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8D908F0-FB6D-4263-9B74-186861777673}"/>
              </a:ext>
            </a:extLst>
          </p:cNvPr>
          <p:cNvSpPr txBox="1"/>
          <p:nvPr userDrawn="1"/>
        </p:nvSpPr>
        <p:spPr>
          <a:xfrm>
            <a:off x="141583" y="49984"/>
            <a:ext cx="1019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Client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2123192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03343-5A07-4496-A0B9-BAEC33ADD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E8025E-F6B2-4F70-AE0D-B805B110B5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002846-8D39-48FF-9DE7-E2A29CAA8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68AE9-EC76-49E2-BD1C-28A1B70649CE}" type="datetime1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61D899-A917-4CAF-BCA1-4469779D1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A3F000-5114-458B-81F1-01904615B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D7146-453D-4067-8460-892CCE63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222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76F1A5-F0DD-40E5-929E-BA784AE941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19802B-6D22-466D-893B-5F93599CFD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A27C7E-4486-4C59-A52E-0395DA78E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E5F15-110B-4969-BBCA-F37007E350E0}" type="datetime1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6C10AB-B96C-47A3-B0AA-2187D5ACA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258871-C120-4070-98A0-D30E821F6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D7146-453D-4067-8460-892CCE63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425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67F07-E6F2-4B47-9B6D-CD882D5ED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384948-5B73-43D2-A8A0-2CF7076E9D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1EF4A9-3C41-49EC-91AA-252A03EC6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9266-A443-4818-9DB4-3EB7614311F6}" type="datetime1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FB3393-8BCF-4925-847F-F7963E8F1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55F944-201D-4045-8157-1AD30B444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D7146-453D-4067-8460-892CCE63F07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6B96EAC-A141-4995-B636-ABEC6EC1C8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4570" y="151407"/>
            <a:ext cx="1385316" cy="44348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79E53A7-880E-43DD-A024-C08339656E1C}"/>
              </a:ext>
            </a:extLst>
          </p:cNvPr>
          <p:cNvSpPr txBox="1"/>
          <p:nvPr userDrawn="1"/>
        </p:nvSpPr>
        <p:spPr>
          <a:xfrm>
            <a:off x="141583" y="49984"/>
            <a:ext cx="1019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Client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2468928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92BC3-6ECA-44FD-B55C-B5BA5E946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E1A8B-D442-47B2-AF04-34C03AE4E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39E38E-6E28-41B0-AA50-AF801570A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A275-E46E-4EB9-B5A8-A8173CC3E39D}" type="datetime1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FE8EE7-090E-4F21-A8BE-433B29A9E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990C9A-26D8-44B8-B240-EDE73A339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D7146-453D-4067-8460-892CCE63F07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9E48C70-7608-4C5B-9B74-09B70B2441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4570" y="151407"/>
            <a:ext cx="1385316" cy="44348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B68306E-CECF-4EFE-B0C3-08EA902E34D4}"/>
              </a:ext>
            </a:extLst>
          </p:cNvPr>
          <p:cNvSpPr txBox="1"/>
          <p:nvPr userDrawn="1"/>
        </p:nvSpPr>
        <p:spPr>
          <a:xfrm>
            <a:off x="141583" y="49984"/>
            <a:ext cx="1019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Client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2000227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525D5-4D68-4B69-9442-4F1F72E57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80237C-A212-466E-A3AC-B476980EB5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A368FB-75CB-4BA7-B960-F06A29AC12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772A73-CA46-41D4-97A6-BC5AA7F3B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AD255-70D4-4F39-BE02-A2A9F00139F0}" type="datetime1">
              <a:rPr lang="en-US" smtClean="0"/>
              <a:t>8/23/2024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12ECD1-083C-4742-9129-DCD056C0B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8F127B-4342-4A8F-932C-AEF516E44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D7146-453D-4067-8460-892CCE63F07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BED3C88-EB00-4EE3-AC88-FA51CB15F31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4570" y="151407"/>
            <a:ext cx="1385316" cy="44348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55AD571-D749-46FA-B968-74E38D6A0466}"/>
              </a:ext>
            </a:extLst>
          </p:cNvPr>
          <p:cNvSpPr txBox="1"/>
          <p:nvPr userDrawn="1"/>
        </p:nvSpPr>
        <p:spPr>
          <a:xfrm>
            <a:off x="141583" y="49984"/>
            <a:ext cx="1019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Client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3790822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92CEF-1785-469F-9568-E30FC0042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8888EF-353F-4DA8-B5CB-A3F5667D83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24A0EB-F68B-4A35-A391-EDE37B103B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8C54E5-949C-4C41-8285-E2CEA96654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6DBFC2-6C72-4DB5-8FA2-1C0005B4C4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9D60A8-E0F2-4832-9C25-8EB242262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030D-75B3-4D45-B807-EBD27DA19FA1}" type="datetime1">
              <a:rPr lang="en-US" smtClean="0"/>
              <a:t>8/23/2024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15904F-04D4-4350-ADE3-B89EEDE27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C23B3A-BF5A-441D-A62D-434E4D283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D7146-453D-4067-8460-892CCE63F07F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0B312E2-2FCA-4AB1-B82F-4D73A5F8D5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4570" y="151407"/>
            <a:ext cx="1385316" cy="44348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1BF42A4-1E85-4984-B173-E4B31A483565}"/>
              </a:ext>
            </a:extLst>
          </p:cNvPr>
          <p:cNvSpPr txBox="1"/>
          <p:nvPr userDrawn="1"/>
        </p:nvSpPr>
        <p:spPr>
          <a:xfrm>
            <a:off x="141583" y="49984"/>
            <a:ext cx="1019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Client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359095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5E860-F15E-464A-ABE9-3811A56CF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9E7380-44BA-4655-82EE-6E8FE8F39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85BA5-3752-429A-BA6D-E31BB2CDC5C4}" type="datetime1">
              <a:rPr lang="en-US" smtClean="0"/>
              <a:t>8/23/2024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169E68-CE91-407A-8877-8433740D0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BC892D-3E6E-49E6-A6E8-18BE08F55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D7146-453D-4067-8460-892CCE63F07F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4AA780A-9725-4A11-83B0-F8CB411481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4570" y="151407"/>
            <a:ext cx="1385316" cy="44348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324DD9F-3B7D-467E-8A05-552F0E1050BA}"/>
              </a:ext>
            </a:extLst>
          </p:cNvPr>
          <p:cNvSpPr txBox="1"/>
          <p:nvPr userDrawn="1"/>
        </p:nvSpPr>
        <p:spPr>
          <a:xfrm>
            <a:off x="141583" y="49984"/>
            <a:ext cx="1019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Client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2924987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907757-2BBA-4C2E-B0EF-49C999BB0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37558-4B05-412F-9AB3-D7F65AA4C388}" type="datetime1">
              <a:rPr lang="en-US" smtClean="0"/>
              <a:t>8/23/2024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E79C13-2059-4732-9DB0-A29CF4014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D5B6E2-C160-4961-B76B-D59BAB016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D7146-453D-4067-8460-892CCE63F07F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0624BED-6069-4ED2-B7BC-05E4D9D8770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4570" y="151407"/>
            <a:ext cx="1385316" cy="44348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4AE53D0-8C42-4F7C-9086-73CA905EEAFD}"/>
              </a:ext>
            </a:extLst>
          </p:cNvPr>
          <p:cNvSpPr txBox="1"/>
          <p:nvPr userDrawn="1"/>
        </p:nvSpPr>
        <p:spPr>
          <a:xfrm>
            <a:off x="141583" y="49984"/>
            <a:ext cx="1019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Client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523264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E9963-4BD5-4230-AFB3-DF01B057F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7F661F-8FA4-4868-B14E-3BC5BAE12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B35510-890A-4790-B9AC-B0935D8024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05A27C-199F-45DB-8F2A-5FCD91518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4FBDC-664D-4E4F-B990-6A8EB5E6E19F}" type="datetime1">
              <a:rPr lang="en-US" smtClean="0"/>
              <a:t>8/23/2024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BCCD06-8C03-43E1-8FF7-45E37CF1F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56D44B-F983-4130-A2AF-0E90DC6C8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D7146-453D-4067-8460-892CCE63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558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2AF00-A340-4288-86E2-CF4FDA32F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E3D933-502C-42C2-BA10-CF79BD477C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9BD7AD-DE10-4D36-80E8-0402505940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AA677A-3C42-4A54-BB93-9EB733D33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E28E8-B49D-4354-85AD-3A995DFA7EF4}" type="datetime1">
              <a:rPr lang="en-US" smtClean="0"/>
              <a:t>8/23/2024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92E390-A33D-422B-B7FB-F7A0BDC86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E5B0C4-09C3-44AE-AC25-F2D8269EB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D7146-453D-4067-8460-892CCE63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43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5FAD38-26B6-412E-964D-2E27EAA5C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E52805-3B71-46B0-8B86-6BFEA9EFF4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304924-D655-4E83-9B0A-2630D97808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71306-76B0-4DFF-BD49-ED380FAEAD75}" type="datetime1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EE446B-2CD8-4B29-B77B-F18CAD98C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2AEBF6-D430-44B1-BDC1-46D3287EE0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D7146-453D-4067-8460-892CCE63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166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8954D-E6F2-4E86-9F8C-CFA5E69B35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Concept Generation and Selection for</a:t>
            </a:r>
            <a:br>
              <a:rPr lang="en-US"/>
            </a:br>
            <a:r>
              <a:rPr lang="en-US"/>
              <a:t>&lt;Project Name&gt;</a:t>
            </a:r>
            <a:endParaRPr lang="en-US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D888FB01-AD32-4C10-8423-32038F2C11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B933DAE-A211-295D-8C5F-DB063B8AA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D7146-453D-4067-8460-892CCE63F07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171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18C00-D8A1-4E2E-B313-D289BBE65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ED52AD-6725-4FC1-954D-6B1B78B9B2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slide deck is the collection of system concepts for this project</a:t>
            </a:r>
          </a:p>
          <a:p>
            <a:r>
              <a:rPr lang="en-US" dirty="0"/>
              <a:t>Each concept has:</a:t>
            </a:r>
          </a:p>
          <a:p>
            <a:pPr lvl="1"/>
            <a:r>
              <a:rPr lang="en-US" dirty="0"/>
              <a:t>A unique name</a:t>
            </a:r>
          </a:p>
          <a:p>
            <a:pPr lvl="1"/>
            <a:r>
              <a:rPr lang="en-US" dirty="0"/>
              <a:t>A sketch or graphic</a:t>
            </a:r>
          </a:p>
          <a:p>
            <a:pPr lvl="1"/>
            <a:r>
              <a:rPr lang="en-US" dirty="0"/>
              <a:t>Explanation of the concept</a:t>
            </a:r>
          </a:p>
          <a:p>
            <a:pPr lvl="1"/>
            <a:r>
              <a:rPr lang="en-US" dirty="0"/>
              <a:t>List of Needs it addresses (referencing the Needs and Requirements spreadsheet)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901EB4-1510-5176-4563-9485335B8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D7146-453D-4067-8460-892CCE63F07F}" type="slidenum">
              <a:rPr lang="en-US" smtClean="0"/>
              <a:t>2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7C5DF11-D39C-108F-B73E-8DB081BF88CB}"/>
              </a:ext>
            </a:extLst>
          </p:cNvPr>
          <p:cNvSpPr txBox="1"/>
          <p:nvPr/>
        </p:nvSpPr>
        <p:spPr>
          <a:xfrm>
            <a:off x="1026795" y="5278874"/>
            <a:ext cx="1013841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dirty="0"/>
              <a:t>The Goal is to Have Many Concepts To Select From!</a:t>
            </a:r>
          </a:p>
        </p:txBody>
      </p:sp>
    </p:spTree>
    <p:extLst>
      <p:ext uri="{BB962C8B-B14F-4D97-AF65-F5344CB8AC3E}">
        <p14:creationId xmlns:p14="http://schemas.microsoft.com/office/powerpoint/2010/main" val="3901279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1210D-4129-4D60-8AB4-B65D2F330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C678806-6062-47D2-A9FD-C39FC55B6A8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7C0AE26-23D4-E417-1045-09A8EC6F2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D7146-453D-4067-8460-892CCE63F07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993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54C6ACE-413F-4521-9D4B-E55ADCEFD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&lt;Concept Name&gt; - Sketch(es) / Graphic(s)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4863B0E-906E-472B-8061-E23F4B097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Insert:</a:t>
            </a:r>
          </a:p>
          <a:p>
            <a:pPr lvl="1"/>
            <a:r>
              <a:rPr lang="en-US" sz="3200" dirty="0"/>
              <a:t>Sketches or graphics that illustrate the concept</a:t>
            </a:r>
          </a:p>
          <a:p>
            <a:pPr lvl="1"/>
            <a:r>
              <a:rPr lang="en-US" sz="3200" dirty="0"/>
              <a:t>Can be mechanical or electrical CAD or hand drawn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Copy this and the next slides for each concept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Organize as needed</a:t>
            </a:r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364E7A5-79FC-F4A6-AC50-E8FFE92FC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D7146-453D-4067-8460-892CCE63F07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707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54C6ACE-413F-4521-9D4B-E55ADCEFD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&lt;Concept Name&gt; - Explanation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4863B0E-906E-472B-8061-E23F4B097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8F42236-215A-447B-92B2-3D9E46BA4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D7146-453D-4067-8460-892CCE63F07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728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85201-8A66-4F9F-9EB6-B94648593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&lt;Concept Name&gt; - Needs &amp; Requirements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4FFBB9E-D271-4F02-BD56-3C54217CA0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7070847"/>
              </p:ext>
            </p:extLst>
          </p:nvPr>
        </p:nvGraphicFramePr>
        <p:xfrm>
          <a:off x="838200" y="1825625"/>
          <a:ext cx="10515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5630">
                  <a:extLst>
                    <a:ext uri="{9D8B030D-6E8A-4147-A177-3AD203B41FA5}">
                      <a16:colId xmlns:a16="http://schemas.microsoft.com/office/drawing/2014/main" val="1192301338"/>
                    </a:ext>
                  </a:extLst>
                </a:gridCol>
                <a:gridCol w="3987383">
                  <a:extLst>
                    <a:ext uri="{9D8B030D-6E8A-4147-A177-3AD203B41FA5}">
                      <a16:colId xmlns:a16="http://schemas.microsoft.com/office/drawing/2014/main" val="2459032454"/>
                    </a:ext>
                  </a:extLst>
                </a:gridCol>
                <a:gridCol w="5582587">
                  <a:extLst>
                    <a:ext uri="{9D8B030D-6E8A-4147-A177-3AD203B41FA5}">
                      <a16:colId xmlns:a16="http://schemas.microsoft.com/office/drawing/2014/main" val="2900650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Need 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Need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How this Concept Addresses the Need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55496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13079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35644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90563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AA5D982-E06B-4945-8EBB-6D9FF9F3B7D1}"/>
              </a:ext>
            </a:extLst>
          </p:cNvPr>
          <p:cNvSpPr txBox="1"/>
          <p:nvPr/>
        </p:nvSpPr>
        <p:spPr>
          <a:xfrm>
            <a:off x="1289155" y="5126635"/>
            <a:ext cx="96136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Need numbers and names should be copied from the </a:t>
            </a:r>
            <a:br>
              <a:rPr lang="en-US" sz="2400" dirty="0"/>
            </a:br>
            <a:r>
              <a:rPr lang="en-US" sz="2400" dirty="0"/>
              <a:t>Needs and Requirements spreadsheet to ensure they match.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9A1252C-3562-78AF-3513-8BDB285E2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D7146-453D-4067-8460-892CCE63F07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070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82952-C840-4CEE-AFE4-E267C85FC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 Selection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CB659D-4700-483E-AD43-004842DC43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C4E2D26-9AB1-35D2-1DDC-07FE0661F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D7146-453D-4067-8460-892CCE63F07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481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54C6ACE-413F-4521-9D4B-E55ADCEFD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 Selection Matrix</a:t>
            </a:r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9C270DDD-3851-4C73-81F5-81086B4612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4990942"/>
              </p:ext>
            </p:extLst>
          </p:nvPr>
        </p:nvGraphicFramePr>
        <p:xfrm>
          <a:off x="197370" y="1657507"/>
          <a:ext cx="11758285" cy="388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521">
                  <a:extLst>
                    <a:ext uri="{9D8B030D-6E8A-4147-A177-3AD203B41FA5}">
                      <a16:colId xmlns:a16="http://schemas.microsoft.com/office/drawing/2014/main" val="670926621"/>
                    </a:ext>
                  </a:extLst>
                </a:gridCol>
                <a:gridCol w="5087869">
                  <a:extLst>
                    <a:ext uri="{9D8B030D-6E8A-4147-A177-3AD203B41FA5}">
                      <a16:colId xmlns:a16="http://schemas.microsoft.com/office/drawing/2014/main" val="326287703"/>
                    </a:ext>
                  </a:extLst>
                </a:gridCol>
                <a:gridCol w="1319135">
                  <a:extLst>
                    <a:ext uri="{9D8B030D-6E8A-4147-A177-3AD203B41FA5}">
                      <a16:colId xmlns:a16="http://schemas.microsoft.com/office/drawing/2014/main" val="5807583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173961388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4183770496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11657752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Requirement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Metric / </a:t>
                      </a:r>
                      <a:br>
                        <a:rPr lang="en-US" dirty="0"/>
                      </a:br>
                      <a:r>
                        <a:rPr lang="en-US" dirty="0"/>
                        <a:t>Unit of Measure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&lt;Concept Name&gt;</a:t>
                      </a:r>
                    </a:p>
                    <a:p>
                      <a:pPr algn="ctr"/>
                      <a:r>
                        <a:rPr lang="en-US" dirty="0"/>
                        <a:t>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&lt;Concept Name&gt;</a:t>
                      </a:r>
                    </a:p>
                    <a:p>
                      <a:pPr algn="ctr"/>
                      <a:r>
                        <a:rPr lang="en-US" dirty="0"/>
                        <a:t>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&lt;Concept Name&gt;</a:t>
                      </a:r>
                    </a:p>
                    <a:p>
                      <a:pPr algn="ctr"/>
                      <a:r>
                        <a:rPr lang="en-US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28335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3761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90817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70002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0958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70538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9279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9478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037713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7C742F3-281C-4708-9A73-7B6F527EA5E2}"/>
              </a:ext>
            </a:extLst>
          </p:cNvPr>
          <p:cNvSpPr txBox="1"/>
          <p:nvPr/>
        </p:nvSpPr>
        <p:spPr>
          <a:xfrm>
            <a:off x="704538" y="5846163"/>
            <a:ext cx="108528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Clearly Identify the Concept(s) that Meets all Requirements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DB307C0-A02C-538D-F9BF-E7BE1782E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D7146-453D-4067-8460-892CCE63F07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373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B671A-F92F-4258-9240-98DA5C28E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/ Explanation of </a:t>
            </a:r>
            <a:br>
              <a:rPr lang="en-US" dirty="0"/>
            </a:br>
            <a:r>
              <a:rPr lang="en-US" dirty="0"/>
              <a:t>Proposed Concept(s)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8F9DDD-145B-4D46-B1DC-C84F0E19E8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9C9417-B1E4-8CA0-21D2-35CC84C1C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D7146-453D-4067-8460-892CCE63F07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3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208</Words>
  <Application>Microsoft Office PowerPoint</Application>
  <PresentationFormat>Widescreen</PresentationFormat>
  <Paragraphs>46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Aptos</vt:lpstr>
      <vt:lpstr>Arial</vt:lpstr>
      <vt:lpstr>Calibri</vt:lpstr>
      <vt:lpstr>Calibri Light</vt:lpstr>
      <vt:lpstr>Office Theme</vt:lpstr>
      <vt:lpstr>Concept Generation and Selection for &lt;Project Name&gt;</vt:lpstr>
      <vt:lpstr>Introduction</vt:lpstr>
      <vt:lpstr>Concepts</vt:lpstr>
      <vt:lpstr>&lt;Concept Name&gt; - Sketch(es) / Graphic(s)</vt:lpstr>
      <vt:lpstr>&lt;Concept Name&gt; - Explanation</vt:lpstr>
      <vt:lpstr>&lt;Concept Name&gt; - Needs &amp; Requirements</vt:lpstr>
      <vt:lpstr>Concept Selection</vt:lpstr>
      <vt:lpstr>Concept Selection Matrix</vt:lpstr>
      <vt:lpstr>Discussion / Explanation of  Proposed Concept(s)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Concept Generation and Selection for &lt;Project Name&gt;</dc:title>
  <dc:creator>mark</dc:creator>
  <cp:lastModifiedBy>Anderson, Mark</cp:lastModifiedBy>
  <cp:revision>8</cp:revision>
  <dcterms:created xsi:type="dcterms:W3CDTF">2024-07-16T19:14:13Z</dcterms:created>
  <dcterms:modified xsi:type="dcterms:W3CDTF">2024-08-23T20:33:45Z</dcterms:modified>
</cp:coreProperties>
</file>