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omments/modernComment_22E_B81E38C3.xml" ContentType="application/vnd.ms-powerpoint.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4">
  <p:sldMasterIdLst>
    <p:sldMasterId id="2147483648" r:id="rId1"/>
    <p:sldMasterId id="2147483660" r:id="rId2"/>
    <p:sldMasterId id="2147483672" r:id="rId3"/>
    <p:sldMasterId id="2147483684" r:id="rId4"/>
  </p:sldMasterIdLst>
  <p:notesMasterIdLst>
    <p:notesMasterId r:id="rId160"/>
  </p:notesMasterIdLst>
  <p:sldIdLst>
    <p:sldId id="383" r:id="rId5"/>
    <p:sldId id="384" r:id="rId6"/>
    <p:sldId id="385" r:id="rId7"/>
    <p:sldId id="256" r:id="rId8"/>
    <p:sldId id="339" r:id="rId9"/>
    <p:sldId id="415" r:id="rId10"/>
    <p:sldId id="276" r:id="rId11"/>
    <p:sldId id="257" r:id="rId12"/>
    <p:sldId id="490" r:id="rId13"/>
    <p:sldId id="275" r:id="rId14"/>
    <p:sldId id="462" r:id="rId15"/>
    <p:sldId id="463" r:id="rId16"/>
    <p:sldId id="483" r:id="rId17"/>
    <p:sldId id="566" r:id="rId18"/>
    <p:sldId id="629" r:id="rId19"/>
    <p:sldId id="491" r:id="rId20"/>
    <p:sldId id="274" r:id="rId21"/>
    <p:sldId id="464" r:id="rId22"/>
    <p:sldId id="492" r:id="rId23"/>
    <p:sldId id="258" r:id="rId24"/>
    <p:sldId id="400" r:id="rId25"/>
    <p:sldId id="613" r:id="rId26"/>
    <p:sldId id="617" r:id="rId27"/>
    <p:sldId id="265" r:id="rId28"/>
    <p:sldId id="422" r:id="rId29"/>
    <p:sldId id="506" r:id="rId30"/>
    <p:sldId id="547" r:id="rId31"/>
    <p:sldId id="632" r:id="rId32"/>
    <p:sldId id="631" r:id="rId33"/>
    <p:sldId id="489" r:id="rId34"/>
    <p:sldId id="423" r:id="rId35"/>
    <p:sldId id="424" r:id="rId36"/>
    <p:sldId id="429" r:id="rId37"/>
    <p:sldId id="292" r:id="rId38"/>
    <p:sldId id="487" r:id="rId39"/>
    <p:sldId id="488" r:id="rId40"/>
    <p:sldId id="578" r:id="rId41"/>
    <p:sldId id="521" r:id="rId42"/>
    <p:sldId id="531" r:id="rId43"/>
    <p:sldId id="554" r:id="rId44"/>
    <p:sldId id="264" r:id="rId45"/>
    <p:sldId id="389" r:id="rId46"/>
    <p:sldId id="493" r:id="rId47"/>
    <p:sldId id="557" r:id="rId48"/>
    <p:sldId id="473" r:id="rId49"/>
    <p:sldId id="592" r:id="rId50"/>
    <p:sldId id="289" r:id="rId51"/>
    <p:sldId id="641" r:id="rId52"/>
    <p:sldId id="640" r:id="rId53"/>
    <p:sldId id="468" r:id="rId54"/>
    <p:sldId id="469" r:id="rId55"/>
    <p:sldId id="636" r:id="rId56"/>
    <p:sldId id="637" r:id="rId57"/>
    <p:sldId id="638" r:id="rId58"/>
    <p:sldId id="639" r:id="rId59"/>
    <p:sldId id="460" r:id="rId60"/>
    <p:sldId id="471" r:id="rId61"/>
    <p:sldId id="558" r:id="rId62"/>
    <p:sldId id="329" r:id="rId63"/>
    <p:sldId id="330" r:id="rId64"/>
    <p:sldId id="331" r:id="rId65"/>
    <p:sldId id="536" r:id="rId66"/>
    <p:sldId id="546" r:id="rId67"/>
    <p:sldId id="621" r:id="rId68"/>
    <p:sldId id="287" r:id="rId69"/>
    <p:sldId id="593" r:id="rId70"/>
    <p:sldId id="340" r:id="rId71"/>
    <p:sldId id="288" r:id="rId72"/>
    <p:sldId id="290" r:id="rId73"/>
    <p:sldId id="642" r:id="rId74"/>
    <p:sldId id="643" r:id="rId75"/>
    <p:sldId id="559" r:id="rId76"/>
    <p:sldId id="393" r:id="rId77"/>
    <p:sldId id="616" r:id="rId78"/>
    <p:sldId id="622" r:id="rId79"/>
    <p:sldId id="293" r:id="rId80"/>
    <p:sldId id="594" r:id="rId81"/>
    <p:sldId id="586" r:id="rId82"/>
    <p:sldId id="587" r:id="rId83"/>
    <p:sldId id="588" r:id="rId84"/>
    <p:sldId id="589" r:id="rId85"/>
    <p:sldId id="590" r:id="rId86"/>
    <p:sldId id="394" r:id="rId87"/>
    <p:sldId id="342" r:id="rId88"/>
    <p:sldId id="618" r:id="rId89"/>
    <p:sldId id="601" r:id="rId90"/>
    <p:sldId id="474" r:id="rId91"/>
    <p:sldId id="583" r:id="rId92"/>
    <p:sldId id="623" r:id="rId93"/>
    <p:sldId id="518" r:id="rId94"/>
    <p:sldId id="595" r:id="rId95"/>
    <p:sldId id="644" r:id="rId96"/>
    <p:sldId id="343" r:id="rId97"/>
    <p:sldId id="344" r:id="rId98"/>
    <p:sldId id="580" r:id="rId99"/>
    <p:sldId id="534" r:id="rId100"/>
    <p:sldId id="550" r:id="rId101"/>
    <p:sldId id="551" r:id="rId102"/>
    <p:sldId id="624" r:id="rId103"/>
    <p:sldId id="298" r:id="rId104"/>
    <p:sldId id="596" r:id="rId105"/>
    <p:sldId id="645" r:id="rId106"/>
    <p:sldId id="446" r:id="rId107"/>
    <p:sldId id="447" r:id="rId108"/>
    <p:sldId id="450" r:id="rId109"/>
    <p:sldId id="602" r:id="rId110"/>
    <p:sldId id="603" r:id="rId111"/>
    <p:sldId id="633" r:id="rId112"/>
    <p:sldId id="528" r:id="rId113"/>
    <p:sldId id="625" r:id="rId114"/>
    <p:sldId id="300" r:id="rId115"/>
    <p:sldId id="646" r:id="rId116"/>
    <p:sldId id="597" r:id="rId117"/>
    <p:sldId id="382" r:id="rId118"/>
    <p:sldId id="584" r:id="rId119"/>
    <p:sldId id="634" r:id="rId120"/>
    <p:sldId id="529" r:id="rId121"/>
    <p:sldId id="626" r:id="rId122"/>
    <p:sldId id="302" r:id="rId123"/>
    <p:sldId id="598" r:id="rId124"/>
    <p:sldId id="648" r:id="rId125"/>
    <p:sldId id="494" r:id="rId126"/>
    <p:sldId id="404" r:id="rId127"/>
    <p:sldId id="495" r:id="rId128"/>
    <p:sldId id="496" r:id="rId129"/>
    <p:sldId id="486" r:id="rId130"/>
    <p:sldId id="530" r:id="rId131"/>
    <p:sldId id="535" r:id="rId132"/>
    <p:sldId id="627" r:id="rId133"/>
    <p:sldId id="304" r:id="rId134"/>
    <p:sldId id="599" r:id="rId135"/>
    <p:sldId id="395" r:id="rId136"/>
    <p:sldId id="619" r:id="rId137"/>
    <p:sldId id="396" r:id="rId138"/>
    <p:sldId id="628" r:id="rId139"/>
    <p:sldId id="562" r:id="rId140"/>
    <p:sldId id="600" r:id="rId141"/>
    <p:sldId id="564" r:id="rId142"/>
    <p:sldId id="649" r:id="rId143"/>
    <p:sldId id="651" r:id="rId144"/>
    <p:sldId id="653" r:id="rId145"/>
    <p:sldId id="654" r:id="rId146"/>
    <p:sldId id="650" r:id="rId147"/>
    <p:sldId id="655" r:id="rId148"/>
    <p:sldId id="620" r:id="rId149"/>
    <p:sldId id="482" r:id="rId150"/>
    <p:sldId id="553" r:id="rId151"/>
    <p:sldId id="656" r:id="rId152"/>
    <p:sldId id="647" r:id="rId153"/>
    <p:sldId id="568" r:id="rId154"/>
    <p:sldId id="567" r:id="rId155"/>
    <p:sldId id="378" r:id="rId156"/>
    <p:sldId id="350" r:id="rId157"/>
    <p:sldId id="338" r:id="rId158"/>
    <p:sldId id="352" r:id="rId15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93" autoAdjust="0"/>
    <p:restoredTop sz="87518" autoAdjust="0"/>
  </p:normalViewPr>
  <p:slideViewPr>
    <p:cSldViewPr>
      <p:cViewPr varScale="1">
        <p:scale>
          <a:sx n="83" d="100"/>
          <a:sy n="83" d="100"/>
        </p:scale>
        <p:origin x="1536" y="77"/>
      </p:cViewPr>
      <p:guideLst>
        <p:guide orient="horz" pos="2160"/>
        <p:guide pos="2880"/>
      </p:guideLst>
    </p:cSldViewPr>
  </p:slideViewPr>
  <p:notesTextViewPr>
    <p:cViewPr>
      <p:scale>
        <a:sx n="200" d="100"/>
        <a:sy n="200" d="100"/>
      </p:scale>
      <p:origin x="0" y="0"/>
    </p:cViewPr>
  </p:notesTextViewPr>
  <p:sorterViewPr>
    <p:cViewPr>
      <p:scale>
        <a:sx n="120" d="100"/>
        <a:sy n="120" d="100"/>
      </p:scale>
      <p:origin x="0" y="-19330"/>
    </p:cViewPr>
  </p:sorterViewPr>
  <p:notesViewPr>
    <p:cSldViewPr>
      <p:cViewPr varScale="1">
        <p:scale>
          <a:sx n="70" d="100"/>
          <a:sy n="70" d="100"/>
        </p:scale>
        <p:origin x="2995" y="7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notesMaster" Target="notesMasters/notesMaster1.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commentAuthors" Target="commentAuthors.xml"/><Relationship Id="rId16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viewProps" Target="viewProps.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tableStyles" Target="tableStyles.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s>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4269784-E3DE-41DF-A637-055F1507B6B2}">
      <dgm:prSet/>
      <dgm:spPr/>
      <dgm:t>
        <a:bodyPr/>
        <a:lstStyle/>
        <a:p>
          <a:r>
            <a:rPr lang="en-US"/>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a:t>Students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4269784-E3DE-41DF-A637-055F1507B6B2}">
      <dgm:prSet/>
      <dgm:spPr/>
      <dgm:t>
        <a:bodyPr/>
        <a:lstStyle/>
        <a:p>
          <a:r>
            <a:rPr lang="en-US"/>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a:t>Students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4269784-E3DE-41DF-A637-055F1507B6B2}">
      <dgm:prSet/>
      <dgm:spPr/>
      <dgm:t>
        <a:bodyPr/>
        <a:lstStyle/>
        <a:p>
          <a:r>
            <a:rPr lang="en-US"/>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a:t>Students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a:t>Selected Concepts </a:t>
          </a:r>
          <a:endParaRPr lang="en-US" dirty="0"/>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a:t>Selected Concepts </a:t>
          </a:r>
          <a:endParaRPr lang="en-US" dirty="0"/>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8295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50926" y="188588"/>
          <a:ext cx="456675" cy="456229"/>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58527" y="1949"/>
          <a:ext cx="3789947" cy="83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875" tIns="87875" rIns="87875" bIns="87875"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58527" y="1949"/>
        <a:ext cx="3789947" cy="830318"/>
      </dsp:txXfrm>
    </dsp:sp>
    <dsp:sp modelId="{75040839-A13D-498C-813C-C0168FF5A893}">
      <dsp:nvSpPr>
        <dsp:cNvPr id="0" name=""/>
        <dsp:cNvSpPr/>
      </dsp:nvSpPr>
      <dsp:spPr>
        <a:xfrm>
          <a:off x="0" y="1022054"/>
          <a:ext cx="4995623" cy="8295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50926" y="1208694"/>
          <a:ext cx="456675" cy="456229"/>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58527" y="1022054"/>
          <a:ext cx="3789947" cy="83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875" tIns="87875" rIns="87875" bIns="87875"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58527" y="1022054"/>
        <a:ext cx="3789947" cy="830318"/>
      </dsp:txXfrm>
    </dsp:sp>
    <dsp:sp modelId="{E0FC1C27-66E7-4622-9100-EA7E9F1B4C73}">
      <dsp:nvSpPr>
        <dsp:cNvPr id="0" name=""/>
        <dsp:cNvSpPr/>
      </dsp:nvSpPr>
      <dsp:spPr>
        <a:xfrm>
          <a:off x="0" y="2042160"/>
          <a:ext cx="4995623" cy="8295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50926" y="2228799"/>
          <a:ext cx="456675" cy="456229"/>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58527" y="2042160"/>
          <a:ext cx="3789947" cy="83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875" tIns="87875" rIns="87875" bIns="87875"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58527" y="2042160"/>
        <a:ext cx="3789947" cy="830318"/>
      </dsp:txXfrm>
    </dsp:sp>
    <dsp:sp modelId="{BC7DB535-2CBE-4E2D-89A5-EAFEEC2B8A85}">
      <dsp:nvSpPr>
        <dsp:cNvPr id="0" name=""/>
        <dsp:cNvSpPr/>
      </dsp:nvSpPr>
      <dsp:spPr>
        <a:xfrm>
          <a:off x="0" y="3062266"/>
          <a:ext cx="4995623" cy="8295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50926" y="3248905"/>
          <a:ext cx="456675" cy="456229"/>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58527" y="3062266"/>
          <a:ext cx="3789947" cy="83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875" tIns="87875" rIns="87875" bIns="87875"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58527" y="3062266"/>
        <a:ext cx="3789947" cy="8303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Each team design a name for Kahoot login</a:t>
          </a:r>
        </a:p>
        <a:p>
          <a:pPr marL="171450" lvl="1" indent="-171450" algn="l" defTabSz="755650">
            <a:lnSpc>
              <a:spcPct val="90000"/>
            </a:lnSpc>
            <a:spcBef>
              <a:spcPct val="0"/>
            </a:spcBef>
            <a:spcAft>
              <a:spcPct val="20000"/>
            </a:spcAft>
            <a:buChar char="•"/>
          </a:pPr>
          <a:r>
            <a:rPr lang="en-US" sz="1700" kern="1200"/>
            <a:t>One member in each team login to Kahoot using the given GAME PIN</a:t>
          </a:r>
        </a:p>
        <a:p>
          <a:pPr marL="171450" lvl="1" indent="-171450" algn="l" defTabSz="755650">
            <a:lnSpc>
              <a:spcPct val="90000"/>
            </a:lnSpc>
            <a:spcBef>
              <a:spcPct val="0"/>
            </a:spcBef>
            <a:spcAft>
              <a:spcPct val="20000"/>
            </a:spcAft>
            <a:buChar char="•"/>
          </a:pPr>
          <a:r>
            <a:rPr lang="en-US" sz="1700" kern="120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a:t>Students get one minute to answer each question</a:t>
          </a:r>
        </a:p>
        <a:p>
          <a:pPr marL="171450" lvl="1" indent="-171450" algn="l" defTabSz="755650">
            <a:lnSpc>
              <a:spcPct val="90000"/>
            </a:lnSpc>
            <a:spcBef>
              <a:spcPct val="0"/>
            </a:spcBef>
            <a:spcAft>
              <a:spcPct val="20000"/>
            </a:spcAft>
            <a:buChar char="•"/>
          </a:pPr>
          <a:r>
            <a:rPr lang="en-US" sz="1700" kern="120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Each team design a name for Kahoot login</a:t>
          </a:r>
        </a:p>
        <a:p>
          <a:pPr marL="171450" lvl="1" indent="-171450" algn="l" defTabSz="755650">
            <a:lnSpc>
              <a:spcPct val="90000"/>
            </a:lnSpc>
            <a:spcBef>
              <a:spcPct val="0"/>
            </a:spcBef>
            <a:spcAft>
              <a:spcPct val="20000"/>
            </a:spcAft>
            <a:buChar char="•"/>
          </a:pPr>
          <a:r>
            <a:rPr lang="en-US" sz="1700" kern="1200"/>
            <a:t>One member in each team login to Kahoot using the given GAME PIN</a:t>
          </a:r>
        </a:p>
        <a:p>
          <a:pPr marL="171450" lvl="1" indent="-171450" algn="l" defTabSz="755650">
            <a:lnSpc>
              <a:spcPct val="90000"/>
            </a:lnSpc>
            <a:spcBef>
              <a:spcPct val="0"/>
            </a:spcBef>
            <a:spcAft>
              <a:spcPct val="20000"/>
            </a:spcAft>
            <a:buChar char="•"/>
          </a:pPr>
          <a:r>
            <a:rPr lang="en-US" sz="1700" kern="120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a:t>Students get one minute to answer each question</a:t>
          </a:r>
        </a:p>
        <a:p>
          <a:pPr marL="171450" lvl="1" indent="-171450" algn="l" defTabSz="755650">
            <a:lnSpc>
              <a:spcPct val="90000"/>
            </a:lnSpc>
            <a:spcBef>
              <a:spcPct val="0"/>
            </a:spcBef>
            <a:spcAft>
              <a:spcPct val="20000"/>
            </a:spcAft>
            <a:buChar char="•"/>
          </a:pPr>
          <a:r>
            <a:rPr lang="en-US" sz="1700" kern="1200"/>
            <a:t>There are 4 questions</a:t>
          </a:r>
        </a:p>
      </dsp:txBody>
      <dsp:txXfrm>
        <a:off x="0" y="577386"/>
        <a:ext cx="4953000" cy="19582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Each team design a name for Kahoot login</a:t>
          </a:r>
        </a:p>
        <a:p>
          <a:pPr marL="171450" lvl="1" indent="-171450" algn="l" defTabSz="755650">
            <a:lnSpc>
              <a:spcPct val="90000"/>
            </a:lnSpc>
            <a:spcBef>
              <a:spcPct val="0"/>
            </a:spcBef>
            <a:spcAft>
              <a:spcPct val="20000"/>
            </a:spcAft>
            <a:buChar char="•"/>
          </a:pPr>
          <a:r>
            <a:rPr lang="en-US" sz="1700" kern="1200"/>
            <a:t>One member in each team login to Kahoot using the given GAME PIN</a:t>
          </a:r>
        </a:p>
        <a:p>
          <a:pPr marL="171450" lvl="1" indent="-171450" algn="l" defTabSz="755650">
            <a:lnSpc>
              <a:spcPct val="90000"/>
            </a:lnSpc>
            <a:spcBef>
              <a:spcPct val="0"/>
            </a:spcBef>
            <a:spcAft>
              <a:spcPct val="20000"/>
            </a:spcAft>
            <a:buChar char="•"/>
          </a:pPr>
          <a:r>
            <a:rPr lang="en-US" sz="1700" kern="120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a:t>Students get one minute to answer each question</a:t>
          </a:r>
        </a:p>
        <a:p>
          <a:pPr marL="171450" lvl="1" indent="-171450" algn="l" defTabSz="755650">
            <a:lnSpc>
              <a:spcPct val="90000"/>
            </a:lnSpc>
            <a:spcBef>
              <a:spcPct val="0"/>
            </a:spcBef>
            <a:spcAft>
              <a:spcPct val="20000"/>
            </a:spcAft>
            <a:buChar char="•"/>
          </a:pPr>
          <a:r>
            <a:rPr lang="en-US" sz="1700" kern="1200"/>
            <a:t>There are 4 questions</a:t>
          </a:r>
        </a:p>
      </dsp:txBody>
      <dsp:txXfrm>
        <a:off x="0" y="577386"/>
        <a:ext cx="4953000" cy="1958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t>Selected Concepts </a:t>
          </a:r>
          <a:endParaRPr lang="en-US" sz="1500" kern="1200" dirty="0"/>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Needs &amp; Requirements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995248" y="712806"/>
          <a:ext cx="3637026" cy="126309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2466975" y="3805688"/>
          <a:ext cx="704850" cy="451104"/>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127759" y="4166571"/>
          <a:ext cx="3383280" cy="845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Proposed Deliverables</a:t>
          </a:r>
        </a:p>
      </dsp:txBody>
      <dsp:txXfrm>
        <a:off x="1127759" y="4166571"/>
        <a:ext cx="3383280" cy="845820"/>
      </dsp:txXfrm>
    </dsp:sp>
    <dsp:sp modelId="{BF7E6AED-6FC5-4425-A290-9E4B7298F07F}">
      <dsp:nvSpPr>
        <dsp:cNvPr id="0" name=""/>
        <dsp:cNvSpPr/>
      </dsp:nvSpPr>
      <dsp:spPr>
        <a:xfrm>
          <a:off x="2317546" y="2073449"/>
          <a:ext cx="1268730" cy="126873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Selected Concepts </a:t>
          </a:r>
          <a:endParaRPr lang="en-US" sz="1200" kern="1200" dirty="0"/>
        </a:p>
      </dsp:txBody>
      <dsp:txXfrm>
        <a:off x="2503347" y="2259250"/>
        <a:ext cx="897128" cy="897128"/>
      </dsp:txXfrm>
    </dsp:sp>
    <dsp:sp modelId="{D246E528-507F-4FF3-8A77-0679076721BF}">
      <dsp:nvSpPr>
        <dsp:cNvPr id="0" name=""/>
        <dsp:cNvSpPr/>
      </dsp:nvSpPr>
      <dsp:spPr>
        <a:xfrm>
          <a:off x="1409699" y="1121619"/>
          <a:ext cx="1268730" cy="126873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Client Meeting #1 Objectives </a:t>
          </a:r>
        </a:p>
      </dsp:txBody>
      <dsp:txXfrm>
        <a:off x="1595500" y="1307420"/>
        <a:ext cx="897128" cy="897128"/>
      </dsp:txXfrm>
    </dsp:sp>
    <dsp:sp modelId="{E3E931DD-E6F1-4EC6-BDD5-84CE280C6596}">
      <dsp:nvSpPr>
        <dsp:cNvPr id="0" name=""/>
        <dsp:cNvSpPr/>
      </dsp:nvSpPr>
      <dsp:spPr>
        <a:xfrm>
          <a:off x="2706624" y="814869"/>
          <a:ext cx="1268730" cy="126873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Needs &amp; Requirements</a:t>
          </a:r>
        </a:p>
      </dsp:txBody>
      <dsp:txXfrm>
        <a:off x="2892425" y="1000670"/>
        <a:ext cx="897128" cy="897128"/>
      </dsp:txXfrm>
    </dsp:sp>
    <dsp:sp modelId="{4DDFF13B-A0E3-4D55-8A12-88615B2090CC}">
      <dsp:nvSpPr>
        <dsp:cNvPr id="0" name=""/>
        <dsp:cNvSpPr/>
      </dsp:nvSpPr>
      <dsp:spPr>
        <a:xfrm>
          <a:off x="845819" y="557739"/>
          <a:ext cx="3947160" cy="3157728"/>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3" tIns="46572" rIns="93143" bIns="46572"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43" tIns="46572" rIns="93143" bIns="46572" rtlCol="0"/>
          <a:lstStyle>
            <a:lvl1pPr algn="r">
              <a:defRPr sz="1200"/>
            </a:lvl1pPr>
          </a:lstStyle>
          <a:p>
            <a:fld id="{D0FE861C-486B-4E18-A0E9-A790238A915C}" type="datetimeFigureOut">
              <a:rPr lang="en-US" smtClean="0"/>
              <a:t>10/4/2024</a:t>
            </a:fld>
            <a:endParaRPr lang="en-US" dirty="0"/>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143" tIns="46572" rIns="93143" bIns="46572"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43" tIns="46572" rIns="93143" bIns="4657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43" tIns="46572" rIns="93143" bIns="465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3143" tIns="46572" rIns="93143" bIns="4657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399897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25</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34</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87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42</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43</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46</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61</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64</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65</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66</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67</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70</a:t>
            </a:fld>
            <a:endParaRPr lang="en-US" dirty="0"/>
          </a:p>
        </p:txBody>
      </p:sp>
    </p:spTree>
    <p:extLst>
      <p:ext uri="{BB962C8B-B14F-4D97-AF65-F5344CB8AC3E}">
        <p14:creationId xmlns:p14="http://schemas.microsoft.com/office/powerpoint/2010/main" val="113583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0450415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75</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76</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77</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78</a:t>
            </a:fld>
            <a:endParaRPr lang="en-US" dirty="0"/>
          </a:p>
        </p:txBody>
      </p:sp>
    </p:spTree>
    <p:extLst>
      <p:ext uri="{BB962C8B-B14F-4D97-AF65-F5344CB8AC3E}">
        <p14:creationId xmlns:p14="http://schemas.microsoft.com/office/powerpoint/2010/main" val="19877021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87</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88</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89</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91</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93</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95</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99</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101</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102</a:t>
            </a:fld>
            <a:endParaRPr lang="en-US" dirty="0"/>
          </a:p>
        </p:txBody>
      </p:sp>
    </p:spTree>
    <p:extLst>
      <p:ext uri="{BB962C8B-B14F-4D97-AF65-F5344CB8AC3E}">
        <p14:creationId xmlns:p14="http://schemas.microsoft.com/office/powerpoint/2010/main" val="7003201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103</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109</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110</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113</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118</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120</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124</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125</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129</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131</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133</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135</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137</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138</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BBFB2-EE6D-D9B9-55BE-657A384B4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25D30-E006-0CCF-A379-F498CB18D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EFBFD-4345-F499-AD72-9968E081F677}"/>
              </a:ext>
            </a:extLst>
          </p:cNvPr>
          <p:cNvSpPr>
            <a:spLocks noGrp="1"/>
          </p:cNvSpPr>
          <p:nvPr>
            <p:ph type="body" idx="1"/>
          </p:nvPr>
        </p:nvSpPr>
        <p:spPr/>
        <p:txBody>
          <a:bodyPr/>
          <a:lstStyle/>
          <a:p>
            <a:r>
              <a:rPr lang="en-US" dirty="0"/>
              <a:t>Day 9</a:t>
            </a:r>
          </a:p>
          <a:p>
            <a:endParaRPr lang="en-US" dirty="0"/>
          </a:p>
        </p:txBody>
      </p:sp>
      <p:sp>
        <p:nvSpPr>
          <p:cNvPr id="4" name="Slide Number Placeholder 3">
            <a:extLst>
              <a:ext uri="{FF2B5EF4-FFF2-40B4-BE49-F238E27FC236}">
                <a16:creationId xmlns:a16="http://schemas.microsoft.com/office/drawing/2014/main" id="{40E3939F-618D-36D3-328B-35DE6F5FD6C3}"/>
              </a:ext>
            </a:extLst>
          </p:cNvPr>
          <p:cNvSpPr>
            <a:spLocks noGrp="1"/>
          </p:cNvSpPr>
          <p:nvPr>
            <p:ph type="sldNum" sz="quarter" idx="10"/>
          </p:nvPr>
        </p:nvSpPr>
        <p:spPr/>
        <p:txBody>
          <a:bodyPr/>
          <a:lstStyle/>
          <a:p>
            <a:fld id="{5C821964-560F-4BDB-BAAF-EC529F5D9B05}" type="slidenum">
              <a:rPr lang="en-US" smtClean="0"/>
              <a:t>147</a:t>
            </a:fld>
            <a:endParaRPr lang="en-US" dirty="0"/>
          </a:p>
        </p:txBody>
      </p:sp>
    </p:spTree>
    <p:extLst>
      <p:ext uri="{BB962C8B-B14F-4D97-AF65-F5344CB8AC3E}">
        <p14:creationId xmlns:p14="http://schemas.microsoft.com/office/powerpoint/2010/main" val="366786075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152</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13</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19</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1821053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513F1D-B2AA-48CF-93C4-F9C9035B693D}" type="datetime1">
              <a:rPr lang="en-US" smtClean="0"/>
              <a:t>10/4/2024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A21CB-5BB2-49FE-A24C-634DDCE3D048}" type="datetime1">
              <a:rPr lang="en-US" smtClean="0"/>
              <a:t>10/4/2024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0E696-AAED-4211-8FBC-08CFB93FFA9E}" type="datetime1">
              <a:rPr lang="en-US" smtClean="0"/>
              <a:t>10/4/2024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A997CF-7B20-4037-8BB1-29DEE50F02AE}" type="datetime1">
              <a:rPr lang="en-US" smtClean="0"/>
              <a:t>10/4/2024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F6846-6ABD-46BF-BC24-C049DB9A2E81}" type="datetime1">
              <a:rPr lang="en-US" smtClean="0"/>
              <a:t>10/4/2024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C702CF-3A95-40F7-B3FF-C7ACABDA521C}" type="datetime1">
              <a:rPr lang="en-US" smtClean="0"/>
              <a:t>10/4/2024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B6DBD-D619-476C-A397-43FAB1B8FBF8}" type="datetime1">
              <a:rPr lang="en-US" smtClean="0"/>
              <a:t>10/4/2024</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02898-4514-43E7-8F08-E2BF9B58C8B3}" type="datetime1">
              <a:rPr lang="en-US" smtClean="0"/>
              <a:t>10/4/2024</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7441A-0BAC-4952-AEC7-804CF968087C}" type="datetime1">
              <a:rPr lang="en-US" smtClean="0"/>
              <a:t>10/4/2024</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F6033-F7CB-4E51-A93B-A78296EA5E62}" type="datetime1">
              <a:rPr lang="en-US" smtClean="0"/>
              <a:t>10/4/2024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3776EA7-9C35-46B6-B9DB-FF0ADC37837B}" type="datetime1">
              <a:rPr lang="en-US" smtClean="0"/>
              <a:t>10/4/2024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E3EC58-201F-4D04-9156-B136F8447585}" type="datetime1">
              <a:rPr lang="en-US" smtClean="0"/>
              <a:t>10/4/2024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02D5F1-911D-4491-8EEA-C2317AD3850A}" type="datetime1">
              <a:rPr lang="en-US" smtClean="0"/>
              <a:t>10/4/2024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E2E5C9-FB0E-491A-A38A-C4A45A87FCC9}" type="datetime1">
              <a:rPr lang="en-US" smtClean="0"/>
              <a:t>10/4/2024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5ADD67-4450-48DE-B33D-B16558549A02}" type="datetime1">
              <a:rPr lang="en-US" smtClean="0"/>
              <a:t>10/4/2024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42787DC-5E04-4CA3-8038-0D285C245AE6}" type="datetime1">
              <a:rPr lang="en-US" smtClean="0"/>
              <a:t>10/4/2024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445AE-B20B-4E6A-9DE4-F8FD45E32BB2}" type="datetime1">
              <a:rPr lang="en-US" smtClean="0"/>
              <a:t>10/4/2024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EED8B-7C15-4B6C-ACFF-A11CE195747F}" type="datetime1">
              <a:rPr lang="en-US" smtClean="0"/>
              <a:t>10/4/2024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458E4-984F-4265-A75F-5738CAD3C9C7}" type="datetime1">
              <a:rPr lang="en-US" smtClean="0"/>
              <a:t>10/4/2024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DD6CF5-1CF5-4EB6-9763-76F030CDC0A3}" type="datetime1">
              <a:rPr lang="en-US" smtClean="0"/>
              <a:t>10/4/2024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2B517-0625-484D-A470-34676D65FB5B}" type="datetime1">
              <a:rPr lang="en-US" smtClean="0"/>
              <a:t>10/4/2024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2139A-1B98-42B3-98CD-F1AC60E96582}" type="datetime1">
              <a:rPr lang="en-US" smtClean="0"/>
              <a:t>10/4/2024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D7704-E511-4B55-A70E-9C0CB04EB5B5}" type="datetime1">
              <a:rPr lang="en-US" smtClean="0"/>
              <a:t>10/4/2024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9052704-FA72-4C57-8162-5A410785F17F}" type="datetime1">
              <a:rPr lang="en-US" smtClean="0"/>
              <a:t>10/4/2024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5F94EF-CEBE-4BB9-BD2E-D4B5F0B5A003}" type="datetime1">
              <a:rPr lang="en-US" smtClean="0"/>
              <a:t>10/4/2024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2C9A1-080F-4081-A9B6-14ED6624200E}" type="datetime1">
              <a:rPr lang="en-US" smtClean="0"/>
              <a:t>10/4/2024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6FF09-FEB5-4309-BAE4-619043613F09}" type="datetime1">
              <a:rPr lang="en-US" smtClean="0"/>
              <a:t>10/4/2024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CA232C06-27A4-4378-BA17-6C6E18E4454F}" type="datetimeFigureOut">
              <a:rPr lang="en-US" smtClean="0"/>
              <a:t>10/4/2024</a:t>
            </a:fld>
            <a:endParaRPr lang="en-US"/>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CA232C06-27A4-4378-BA17-6C6E18E4454F}" type="datetimeFigureOut">
              <a:rPr lang="en-US" smtClean="0"/>
              <a:t>10/4/2024</a:t>
            </a:fld>
            <a:endParaRPr lang="en-US"/>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CA232C06-27A4-4378-BA17-6C6E18E4454F}" type="datetimeFigureOut">
              <a:rPr lang="en-US" smtClean="0"/>
              <a:t>10/4/2024</a:t>
            </a:fld>
            <a:endParaRPr lang="en-US"/>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CA232C06-27A4-4378-BA17-6C6E18E4454F}" type="datetimeFigureOut">
              <a:rPr lang="en-US" smtClean="0"/>
              <a:t>10/4/2024</a:t>
            </a:fld>
            <a:endParaRPr lang="en-US"/>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CA232C06-27A4-4378-BA17-6C6E18E4454F}" type="datetimeFigureOut">
              <a:rPr lang="en-US" smtClean="0"/>
              <a:t>10/4/2024</a:t>
            </a:fld>
            <a:endParaRPr lang="en-US"/>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CA232C06-27A4-4378-BA17-6C6E18E4454F}" type="datetimeFigureOut">
              <a:rPr lang="en-US" smtClean="0"/>
              <a:t>10/4/2024</a:t>
            </a:fld>
            <a:endParaRPr lang="en-US"/>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2833EA-2445-4601-B311-ED5E98BECADB}" type="datetime1">
              <a:rPr lang="en-US" smtClean="0"/>
              <a:t>10/4/2024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CA232C06-27A4-4378-BA17-6C6E18E4454F}" type="datetimeFigureOut">
              <a:rPr lang="en-US" smtClean="0"/>
              <a:t>10/4/2024</a:t>
            </a:fld>
            <a:endParaRPr lang="en-US"/>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CA232C06-27A4-4378-BA17-6C6E18E4454F}" type="datetimeFigureOut">
              <a:rPr lang="en-US" smtClean="0"/>
              <a:t>10/4/2024</a:t>
            </a:fld>
            <a:endParaRPr lang="en-US"/>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CA232C06-27A4-4378-BA17-6C6E18E4454F}" type="datetimeFigureOut">
              <a:rPr lang="en-US" smtClean="0"/>
              <a:t>10/4/2024</a:t>
            </a:fld>
            <a:endParaRPr lang="en-US"/>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CA232C06-27A4-4378-BA17-6C6E18E4454F}" type="datetimeFigureOut">
              <a:rPr lang="en-US" smtClean="0"/>
              <a:t>10/4/2024</a:t>
            </a:fld>
            <a:endParaRPr lang="en-US"/>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CA232C06-27A4-4378-BA17-6C6E18E4454F}" type="datetimeFigureOut">
              <a:rPr lang="en-US" smtClean="0"/>
              <a:t>10/4/2024</a:t>
            </a:fld>
            <a:endParaRPr lang="en-US"/>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330B92-8069-4533-A3E9-97D271154CB6}" type="datetime1">
              <a:rPr lang="en-US" smtClean="0"/>
              <a:t>10/4/2024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CE84CA-8EB9-496F-96CD-9BDC9583437D}" type="datetime1">
              <a:rPr lang="en-US" smtClean="0"/>
              <a:t>10/4/2024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E15C4-9F9C-4149-BE4D-08125668915A}" type="datetime1">
              <a:rPr lang="en-US" smtClean="0"/>
              <a:t>10/4/2024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6C13D4-7426-4595-A306-E8BD12F4766C}" type="datetime1">
              <a:rPr lang="en-US" smtClean="0"/>
              <a:t>10/4/2024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A6B048-E9D0-4C1F-B98C-60472DB25604}" type="datetime1">
              <a:rPr lang="en-US" smtClean="0"/>
              <a:t>10/4/2024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FEC0D-907B-42B8-9AE8-46C379D1B514}" type="datetime1">
              <a:rPr lang="en-US" smtClean="0"/>
              <a:t>10/4/2024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6066E1-CACC-41F6-AF95-5F3B4F34AD66}" type="datetime1">
              <a:rPr lang="en-US" smtClean="0"/>
              <a:t>10/4/2024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9D3F47-7496-4295-8C12-198760B09013}" type="datetime1">
              <a:rPr lang="en-US" smtClean="0"/>
              <a:t>10/4/2024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CA232C06-27A4-4378-BA17-6C6E18E4454F}" type="datetimeFigureOut">
              <a:rPr lang="en-US" smtClean="0"/>
              <a:t>10/4/2024</a:t>
            </a:fld>
            <a:endParaRPr lang="en-US"/>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2.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0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5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www.slido.com/" TargetMode="Externa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4.xml"/></Relationships>
</file>

<file path=ppt/slides/_rels/slide1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6.xml"/><Relationship Id="rId1" Type="http://schemas.openxmlformats.org/officeDocument/2006/relationships/slideLayout" Target="../slideLayouts/slideLayout24.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svg"/><Relationship Id="rId14" Type="http://schemas.openxmlformats.org/officeDocument/2006/relationships/image" Target="../media/image12.pn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8.xml"/></Relationships>
</file>

<file path=ppt/slides/_rels/slide14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8.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7.xml.rels><?xml version="1.0" encoding="UTF-8" standalone="yes"?>
<Relationships xmlns="http://schemas.openxmlformats.org/package/2006/relationships"><Relationship Id="rId3" Type="http://schemas.openxmlformats.org/officeDocument/2006/relationships/hyperlink" Target="https://designlab.eng.rpi.edu/edn/projects/capstone-support-dev/wiki/Board_of_Directors_Review" TargetMode="External"/><Relationship Id="rId2" Type="http://schemas.openxmlformats.org/officeDocument/2006/relationships/notesSlide" Target="../notesSlides/notesSlide58.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Tasks_and_Due_Dates" TargetMode="Externa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www.slido.com/"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designlab.eng.rpi.edu/edn/projects/capstone-support-dev/wiki/Course_Guidelines_and_Policies"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0.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docs.google.com/spreadsheets/d/1s5LrGAP6knKlva1Pm0rcQL4NpK4FOPg-sy8KWppURzg/edit?gid=0#gid=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111.xml"/><Relationship Id="rId3" Type="http://schemas.openxmlformats.org/officeDocument/2006/relationships/slide" Target="slide41.xml"/><Relationship Id="rId7" Type="http://schemas.openxmlformats.org/officeDocument/2006/relationships/slide" Target="slide100.xm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90.xml"/><Relationship Id="rId11" Type="http://schemas.openxmlformats.org/officeDocument/2006/relationships/slide" Target="slide136.xml"/><Relationship Id="rId5" Type="http://schemas.openxmlformats.org/officeDocument/2006/relationships/slide" Target="slide76.xml"/><Relationship Id="rId10" Type="http://schemas.openxmlformats.org/officeDocument/2006/relationships/slide" Target="slide130.xml"/><Relationship Id="rId4" Type="http://schemas.openxmlformats.org/officeDocument/2006/relationships/slide" Target="slide65.xml"/><Relationship Id="rId9" Type="http://schemas.openxmlformats.org/officeDocument/2006/relationships/slide" Target="slide119.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boost.co.nz/blog/2012/01/use-cases-or-user-stories" TargetMode="External"/><Relationship Id="rId2" Type="http://schemas.openxmlformats.org/officeDocument/2006/relationships/hyperlink" Target="http://www.boost.co.nz/blog/2010/09/user-stories"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boost.co.nz/blog/2012/01/use-cases-or-user-stories" TargetMode="External"/><Relationship Id="rId2" Type="http://schemas.openxmlformats.org/officeDocument/2006/relationships/hyperlink" Target="http://en.wikipedia.org/wiki/Use_case"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microsoft.com/office/2018/10/relationships/comments" Target="../comments/modernComment_22E_B81E38C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4.xml"/></Relationships>
</file>

<file path=ppt/slides/_rels/slide9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www.slido.com/" TargetMode="External"/><Relationship Id="rId1" Type="http://schemas.openxmlformats.org/officeDocument/2006/relationships/slideLayout" Target="../slideLayouts/slideLayout24.xml"/></Relationships>
</file>

<file path=ppt/slides/_rels/slide9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2</a:t>
            </a:r>
          </a:p>
        </p:txBody>
      </p:sp>
      <p:graphicFrame>
        <p:nvGraphicFramePr>
          <p:cNvPr id="6" name="Table 5"/>
          <p:cNvGraphicFramePr>
            <a:graphicFrameLocks noGrp="1"/>
          </p:cNvGraphicFramePr>
          <p:nvPr/>
        </p:nvGraphicFramePr>
        <p:xfrm>
          <a:off x="623501" y="1290381"/>
          <a:ext cx="7948999" cy="3314700"/>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Corning Incorporated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Crack Growth Measurement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Sandipan Mishra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chemeClr val="tx1"/>
                          </a:solidFill>
                          <a:effectLst/>
                          <a:latin typeface="Calibri" panose="020F050202020403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a:solidFill>
                            <a:srgbClr val="000000"/>
                          </a:solidFill>
                          <a:effectLst/>
                          <a:latin typeface="Calibri" panose="020F050202020403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Window Security for Passive Cooling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Sandipan Mishra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chemeClr val="tx1"/>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a:solidFill>
                            <a:srgbClr val="000000"/>
                          </a:solidFill>
                          <a:effectLst/>
                          <a:latin typeface="Calibri" panose="020F0502020204030204" pitchFamily="34" charset="0"/>
                        </a:rPr>
                        <a:t>Vermont Energy Investment Corp.</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Predictive Refrigerant Leak Modeling in VRF Systems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chemeClr val="tx1"/>
                          </a:solidFill>
                          <a:effectLst/>
                          <a:latin typeface="Calibri" panose="020F0502020204030204" pitchFamily="34" charset="0"/>
                        </a:rPr>
                        <a:t>Kannathal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r>
                        <a:rPr lang="en-US" sz="1200" b="0" i="0" u="none" strike="noStrike">
                          <a:solidFill>
                            <a:srgbClr val="000000"/>
                          </a:solidFill>
                          <a:effectLst/>
                          <a:latin typeface="Calibri" panose="020F0502020204030204" pitchFamily="34" charset="0"/>
                        </a:rPr>
                        <a:t>Western Digital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Rover-Based Assistive Device Development - Wheel Chair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chemeClr val="tx1"/>
                          </a:solidFill>
                          <a:effectLst/>
                          <a:latin typeface="Calibri" panose="020F050202020403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AE6BB1D7-9A84-7107-5AE6-DCA1B4E84A39}"/>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89F046D-7DED-9643-37F8-FDBC10B29496}"/>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928E5BC6-C606-0E2C-775E-D001CDCCE990}"/>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0473B39-5643-5999-79E1-0738B483C919}"/>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C332F859-44C7-6555-8729-0DDBD3E8180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E47F7E99-F93B-4DE4-ECED-E1B17C83EC53}"/>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30CE122C-F0AB-77D1-8065-70A7FC89AC6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9485C6C7-F79B-710A-C3B9-F05DD4BA9969}"/>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890BA311-8A37-5747-71B6-3443A1E2D41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6BBA0C61-CCEC-753A-0F83-985519BBF8DC}"/>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33EC196-4C32-BA87-7723-59117D458585}"/>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A8BECCB2-836C-41E9-E3A8-7005F853FEF5}"/>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FF95D042-D30D-15EE-738E-F5134CD0D44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33851D1D-4637-F647-A3DF-AEAD32A19521}"/>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48C34F3B-1C59-5B1C-E7BC-336C1BC6CCBF}"/>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85C85688-6BAE-B425-18AF-665BDD48FB48}"/>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CCAC2E59-668C-6C63-5A6E-9A046EE8A833}"/>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286D8CBF-CDCA-9276-50F7-AFBBFAB5AA36}"/>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E3A7B72-BC48-54EF-6D73-97986AB87BC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1712792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100</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10;&#10;Description automatically generated">
            <a:extLst>
              <a:ext uri="{FF2B5EF4-FFF2-40B4-BE49-F238E27FC236}">
                <a16:creationId xmlns:a16="http://schemas.microsoft.com/office/drawing/2014/main" id="{C037665D-DE15-BBCF-40B3-4204F2270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122" y="1870077"/>
            <a:ext cx="7323756" cy="3703423"/>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59941"/>
            <a:ext cx="8134350" cy="1325563"/>
          </a:xfrm>
        </p:spPr>
        <p:txBody>
          <a:bodyPr/>
          <a:lstStyle/>
          <a:p>
            <a:pPr algn="ctr"/>
            <a:r>
              <a:rPr lang="en-US" dirty="0"/>
              <a:t>10 min – Project Documentation &amp; EDN Usage</a:t>
            </a:r>
          </a:p>
        </p:txBody>
      </p:sp>
      <p:sp>
        <p:nvSpPr>
          <p:cNvPr id="3" name="Content Placeholder 2"/>
          <p:cNvSpPr>
            <a:spLocks noGrp="1"/>
          </p:cNvSpPr>
          <p:nvPr>
            <p:ph idx="1"/>
          </p:nvPr>
        </p:nvSpPr>
        <p:spPr>
          <a:xfrm>
            <a:off x="628650" y="1685504"/>
            <a:ext cx="7886700" cy="993775"/>
          </a:xfrm>
        </p:spPr>
        <p:txBody>
          <a:bodyPr>
            <a:noAutofit/>
          </a:bodyPr>
          <a:lstStyle/>
          <a:p>
            <a:pPr marL="0" indent="0" algn="ctr">
              <a:buNone/>
            </a:pPr>
            <a:r>
              <a:rPr lang="en-US" sz="2800" b="1" dirty="0">
                <a:solidFill>
                  <a:srgbClr val="FF0000"/>
                </a:solidFill>
              </a:rPr>
              <a:t>Action Item from Day 5</a:t>
            </a:r>
          </a:p>
          <a:p>
            <a:pPr marL="0" indent="0" algn="ctr">
              <a:buNone/>
            </a:pPr>
            <a:r>
              <a:rPr lang="en-US" sz="2000" b="1" dirty="0">
                <a:solidFill>
                  <a:srgbClr val="FF0000"/>
                </a:solidFill>
              </a:rPr>
              <a:t>Read Project Documentation Wiki page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102</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2019300" y="2895389"/>
            <a:ext cx="5105400" cy="461665"/>
          </a:xfrm>
          <a:prstGeom prst="rect">
            <a:avLst/>
          </a:prstGeom>
          <a:noFill/>
        </p:spPr>
        <p:txBody>
          <a:bodyPr wrap="square" rtlCol="0">
            <a:spAutoFit/>
          </a:bodyPr>
          <a:lstStyle/>
          <a:p>
            <a:pPr algn="ctr"/>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665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the final design report</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103</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104</a:t>
            </a:fld>
            <a:endParaRPr lang="en-US" sz="1200" dirty="0"/>
          </a:p>
        </p:txBody>
      </p:sp>
      <p:sp>
        <p:nvSpPr>
          <p:cNvPr id="5" name="TextBox 4"/>
          <p:cNvSpPr txBox="1"/>
          <p:nvPr/>
        </p:nvSpPr>
        <p:spPr>
          <a:xfrm>
            <a:off x="1009650" y="5257800"/>
            <a:ext cx="6477000" cy="707886"/>
          </a:xfrm>
          <a:prstGeom prst="rect">
            <a:avLst/>
          </a:prstGeom>
          <a:noFill/>
          <a:ln w="38100">
            <a:solidFill>
              <a:srgbClr val="FF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725" y="3340100"/>
            <a:ext cx="895350" cy="895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Corporate Communication &amp; Documentation </a:t>
            </a:r>
            <a:br>
              <a:rPr lang="en-US" dirty="0"/>
            </a:br>
            <a:r>
              <a:rPr lang="en-US" dirty="0"/>
              <a:t>Policies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Sharepoint</a:t>
            </a:r>
            <a:endParaRPr lang="en-US" dirty="0"/>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15 min - N&amp;R Reflective Update</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lstStyle/>
          <a:p>
            <a:pPr marL="0" indent="0">
              <a:buNone/>
            </a:pPr>
            <a:r>
              <a:rPr lang="en-US" dirty="0"/>
              <a:t>Based on the Concept Generation done during last on-site meeting, and thought/research done off-site, update the Needs &amp; Requirements list in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106</a:t>
            </a:fld>
            <a:endParaRPr lang="en-US" dirty="0"/>
          </a:p>
        </p:txBody>
      </p:sp>
    </p:spTree>
    <p:extLst>
      <p:ext uri="{BB962C8B-B14F-4D97-AF65-F5344CB8AC3E}">
        <p14:creationId xmlns:p14="http://schemas.microsoft.com/office/powerpoint/2010/main" val="36883694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628650" y="1524000"/>
            <a:ext cx="7886700" cy="4652963"/>
          </a:xfrm>
        </p:spPr>
        <p:txBody>
          <a:bodyPr>
            <a:normAutofit/>
          </a:bodyPr>
          <a:lstStyle/>
          <a:p>
            <a:pPr marL="0" indent="0">
              <a:buNone/>
            </a:pPr>
            <a:r>
              <a:rPr lang="en-US" sz="2400" dirty="0"/>
              <a:t>Revisit Concept Generation</a:t>
            </a:r>
          </a:p>
          <a:p>
            <a:r>
              <a:rPr lang="en-US" sz="2000" dirty="0"/>
              <a:t>Are the key / Minimum Viable Product Customer Needs addressed by at least 2 concepts?</a:t>
            </a:r>
          </a:p>
          <a:p>
            <a:pPr lvl="1"/>
            <a:r>
              <a:rPr lang="en-US" sz="2000" dirty="0"/>
              <a:t>If not -&gt; generate/research additional concepts</a:t>
            </a:r>
          </a:p>
          <a:p>
            <a:r>
              <a:rPr lang="en-US" sz="2000" dirty="0"/>
              <a:t>How could concepts be combined into a full system?</a:t>
            </a:r>
          </a:p>
          <a:p>
            <a:endParaRPr lang="en-US" sz="2000" dirty="0"/>
          </a:p>
          <a:p>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107</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8778240" y="6455664"/>
            <a:ext cx="336042" cy="365125"/>
          </a:xfrm>
        </p:spPr>
        <p:txBody>
          <a:bodyPr>
            <a:normAutofit fontScale="92500" lnSpcReduction="10000"/>
          </a:bodyPr>
          <a:lstStyle/>
          <a:p>
            <a:pPr>
              <a:spcAft>
                <a:spcPts val="600"/>
              </a:spcAft>
            </a:pPr>
            <a:fld id="{028FE254-016A-4E51-98AE-D4B4E3F12C32}" type="slidenum">
              <a:rPr lang="en-US" sz="1000">
                <a:solidFill>
                  <a:schemeClr val="tx1">
                    <a:lumMod val="50000"/>
                    <a:lumOff val="50000"/>
                  </a:schemeClr>
                </a:solidFill>
              </a:rPr>
              <a:pPr>
                <a:spcAft>
                  <a:spcPts val="600"/>
                </a:spcAft>
              </a:pPr>
              <a:t>108</a:t>
            </a:fld>
            <a:endParaRPr lang="en-US" sz="1000">
              <a:solidFill>
                <a:schemeClr val="tx1">
                  <a:lumMod val="50000"/>
                  <a:lumOff val="50000"/>
                </a:schemeClr>
              </a:solidFill>
            </a:endParaRP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958907527"/>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spTree>
    <p:extLst>
      <p:ext uri="{BB962C8B-B14F-4D97-AF65-F5344CB8AC3E}">
        <p14:creationId xmlns:p14="http://schemas.microsoft.com/office/powerpoint/2010/main" val="319884416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4">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spTree>
    <p:extLst>
      <p:ext uri="{BB962C8B-B14F-4D97-AF65-F5344CB8AC3E}">
        <p14:creationId xmlns:p14="http://schemas.microsoft.com/office/powerpoint/2010/main" val="2181266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11</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111</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schedule&#10;&#10;Description automatically generated">
            <a:extLst>
              <a:ext uri="{FF2B5EF4-FFF2-40B4-BE49-F238E27FC236}">
                <a16:creationId xmlns:a16="http://schemas.microsoft.com/office/drawing/2014/main" id="{953836CF-CB37-2A0F-487A-FE29990BC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481" y="1650859"/>
            <a:ext cx="6835037" cy="4934107"/>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4B94-0C6F-F05D-770B-CE8344ACEF98}"/>
              </a:ext>
            </a:extLst>
          </p:cNvPr>
          <p:cNvSpPr>
            <a:spLocks noGrp="1"/>
          </p:cNvSpPr>
          <p:nvPr>
            <p:ph type="title"/>
          </p:nvPr>
        </p:nvSpPr>
        <p:spPr/>
        <p:txBody>
          <a:bodyPr/>
          <a:lstStyle/>
          <a:p>
            <a:r>
              <a:rPr lang="en-US" dirty="0"/>
              <a:t>Safety Training was </a:t>
            </a:r>
            <a:r>
              <a:rPr lang="en-US" b="1" dirty="0">
                <a:solidFill>
                  <a:srgbClr val="FF0000"/>
                </a:solidFill>
              </a:rPr>
              <a:t>DUE by last class</a:t>
            </a:r>
          </a:p>
        </p:txBody>
      </p:sp>
      <p:sp>
        <p:nvSpPr>
          <p:cNvPr id="3" name="Content Placeholder 2">
            <a:extLst>
              <a:ext uri="{FF2B5EF4-FFF2-40B4-BE49-F238E27FC236}">
                <a16:creationId xmlns:a16="http://schemas.microsoft.com/office/drawing/2014/main" id="{7E8BD311-BB63-0AF9-1C95-2A07E0A0F020}"/>
              </a:ext>
            </a:extLst>
          </p:cNvPr>
          <p:cNvSpPr>
            <a:spLocks noGrp="1"/>
          </p:cNvSpPr>
          <p:nvPr>
            <p:ph idx="1"/>
          </p:nvPr>
        </p:nvSpPr>
        <p:spPr/>
        <p:txBody>
          <a:bodyPr/>
          <a:lstStyle/>
          <a:p>
            <a:r>
              <a:rPr lang="en-US" dirty="0"/>
              <a:t>Talk to PE if you are having difficulties and have not completed yet</a:t>
            </a:r>
          </a:p>
          <a:p>
            <a:r>
              <a:rPr lang="en-US" dirty="0"/>
              <a:t>Complete training TODAY</a:t>
            </a:r>
          </a:p>
        </p:txBody>
      </p:sp>
      <p:sp>
        <p:nvSpPr>
          <p:cNvPr id="4" name="Slide Number Placeholder 3">
            <a:extLst>
              <a:ext uri="{FF2B5EF4-FFF2-40B4-BE49-F238E27FC236}">
                <a16:creationId xmlns:a16="http://schemas.microsoft.com/office/drawing/2014/main" id="{0293CE33-ECDC-EAC3-CFEA-6B3754845DA4}"/>
              </a:ext>
            </a:extLst>
          </p:cNvPr>
          <p:cNvSpPr>
            <a:spLocks noGrp="1"/>
          </p:cNvSpPr>
          <p:nvPr>
            <p:ph type="sldNum" sz="quarter" idx="12"/>
          </p:nvPr>
        </p:nvSpPr>
        <p:spPr/>
        <p:txBody>
          <a:bodyPr/>
          <a:lstStyle/>
          <a:p>
            <a:fld id="{028FE254-016A-4E51-98AE-D4B4E3F12C32}" type="slidenum">
              <a:rPr lang="en-US" smtClean="0"/>
              <a:t>112</a:t>
            </a:fld>
            <a:endParaRPr lang="en-US" dirty="0"/>
          </a:p>
        </p:txBody>
      </p:sp>
    </p:spTree>
    <p:extLst>
      <p:ext uri="{BB962C8B-B14F-4D97-AF65-F5344CB8AC3E}">
        <p14:creationId xmlns:p14="http://schemas.microsoft.com/office/powerpoint/2010/main" val="428245853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CE Time</a:t>
            </a:r>
          </a:p>
        </p:txBody>
      </p:sp>
      <p:sp>
        <p:nvSpPr>
          <p:cNvPr id="3" name="Content Placeholder 2"/>
          <p:cNvSpPr>
            <a:spLocks noGrp="1"/>
          </p:cNvSpPr>
          <p:nvPr>
            <p:ph idx="1"/>
          </p:nvPr>
        </p:nvSpPr>
        <p:spPr/>
        <p:txBody>
          <a:bodyPr>
            <a:normAutofit/>
          </a:bodyPr>
          <a:lstStyle/>
          <a:p>
            <a:r>
              <a:rPr lang="en-US" sz="2800" dirty="0"/>
              <a:t>Meeting will be at team table</a:t>
            </a:r>
          </a:p>
          <a:p>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114</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65 min – Concept Selection</a:t>
            </a:r>
          </a:p>
        </p:txBody>
      </p:sp>
      <p:sp>
        <p:nvSpPr>
          <p:cNvPr id="3" name="Content Placeholder 2"/>
          <p:cNvSpPr>
            <a:spLocks noGrp="1"/>
          </p:cNvSpPr>
          <p:nvPr>
            <p:ph idx="1"/>
          </p:nvPr>
        </p:nvSpPr>
        <p:spPr/>
        <p:txBody>
          <a:bodyPr>
            <a:normAutofit lnSpcReduction="10000"/>
          </a:bodyPr>
          <a:lstStyle/>
          <a:p>
            <a:r>
              <a:rPr lang="en-US" sz="2800" dirty="0"/>
              <a:t>Use engineering and research to justify a choice of which concepts to pursue and develop further</a:t>
            </a:r>
          </a:p>
          <a:p>
            <a:endParaRPr lang="en-US" sz="2800" dirty="0"/>
          </a:p>
          <a:p>
            <a:r>
              <a:rPr lang="en-US" sz="2800" dirty="0"/>
              <a:t>Good reasons</a:t>
            </a:r>
          </a:p>
          <a:p>
            <a:pPr lvl="1"/>
            <a:r>
              <a:rPr lang="en-US" sz="2400" dirty="0"/>
              <a:t>Decision matrix</a:t>
            </a:r>
          </a:p>
          <a:p>
            <a:pPr lvl="1"/>
            <a:r>
              <a:rPr lang="en-US" sz="2400" dirty="0"/>
              <a:t>REAL numbers</a:t>
            </a:r>
          </a:p>
          <a:p>
            <a:pPr lvl="2"/>
            <a:r>
              <a:rPr lang="en-US" sz="2100" dirty="0"/>
              <a:t>based on your Requirements</a:t>
            </a:r>
          </a:p>
          <a:p>
            <a:pPr lvl="2"/>
            <a:r>
              <a:rPr lang="en-US" sz="2100" dirty="0"/>
              <a:t>values based on facts</a:t>
            </a:r>
          </a:p>
          <a:p>
            <a:r>
              <a:rPr lang="en-US" sz="2700" dirty="0"/>
              <a:t>Poor reasons</a:t>
            </a:r>
          </a:p>
          <a:p>
            <a:pPr lvl="2"/>
            <a:r>
              <a:rPr lang="en-US" sz="2100" dirty="0"/>
              <a:t>gut feelings, instinct</a:t>
            </a:r>
          </a:p>
          <a:p>
            <a:pPr lvl="2"/>
            <a:r>
              <a:rPr lang="en-US" sz="2100" dirty="0"/>
              <a:t>1’s/0’s or +’ / -’s pulled out of thin air</a:t>
            </a:r>
          </a:p>
          <a:p>
            <a:pPr lvl="2"/>
            <a:r>
              <a:rPr lang="en-US" sz="2100" dirty="0"/>
              <a:t>‘shiny’ marketing claims on sales website or </a:t>
            </a:r>
            <a:r>
              <a:rPr lang="en-US" sz="2100" dirty="0" err="1"/>
              <a:t>youtube</a:t>
            </a:r>
            <a:r>
              <a:rPr lang="en-US" sz="2100" dirty="0"/>
              <a:t>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115</a:t>
            </a:fld>
            <a:endParaRPr lang="en-US" sz="1200" dirty="0"/>
          </a:p>
        </p:txBody>
      </p:sp>
    </p:spTree>
    <p:extLst>
      <p:ext uri="{BB962C8B-B14F-4D97-AF65-F5344CB8AC3E}">
        <p14:creationId xmlns:p14="http://schemas.microsoft.com/office/powerpoint/2010/main" val="11203362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lstStyle/>
          <a:p>
            <a:r>
              <a:rPr lang="en-US" sz="3200" dirty="0"/>
              <a:t>15 min – Finalize Project Deliverables</a:t>
            </a:r>
            <a:endParaRPr lang="en-US" dirty="0"/>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a:xfrm>
            <a:off x="5486400" y="4953000"/>
            <a:ext cx="3409950" cy="1152093"/>
          </a:xfrm>
          <a:ln w="19050">
            <a:solidFill>
              <a:srgbClr val="FF0000"/>
            </a:solidFill>
          </a:ln>
        </p:spPr>
        <p:txBody>
          <a:bodyPr/>
          <a:lstStyle/>
          <a:p>
            <a:pPr marL="0" indent="0" algn="ctr">
              <a:buNone/>
            </a:pPr>
            <a:r>
              <a:rPr lang="en-US" dirty="0"/>
              <a:t>Solid list of deliverables will jumpstart project planning exercise on Day 8</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mtClean="0"/>
              <a:t>116</a:t>
            </a:fld>
            <a:endParaRPr lang="en-US" dirty="0"/>
          </a:p>
        </p:txBody>
      </p:sp>
      <p:graphicFrame>
        <p:nvGraphicFramePr>
          <p:cNvPr id="5" name="Diagram 4">
            <a:extLst>
              <a:ext uri="{FF2B5EF4-FFF2-40B4-BE49-F238E27FC236}">
                <a16:creationId xmlns:a16="http://schemas.microsoft.com/office/drawing/2014/main" id="{5F7EF1E6-448F-E31B-7C3D-D128D26C3B29}"/>
              </a:ext>
            </a:extLst>
          </p:cNvPr>
          <p:cNvGraphicFramePr/>
          <p:nvPr>
            <p:extLst>
              <p:ext uri="{D42A27DB-BD31-4B8C-83A1-F6EECF244321}">
                <p14:modId xmlns:p14="http://schemas.microsoft.com/office/powerpoint/2010/main" val="3645512548"/>
              </p:ext>
            </p:extLst>
          </p:nvPr>
        </p:nvGraphicFramePr>
        <p:xfrm>
          <a:off x="533400" y="1059268"/>
          <a:ext cx="5638800" cy="5570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13208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119</a:t>
            </a:fld>
            <a:endParaRPr lang="en-US" sz="1200" dirty="0"/>
          </a:p>
        </p:txBody>
      </p:sp>
      <p:pic>
        <p:nvPicPr>
          <p:cNvPr id="9" name="Picture 8" descr="A screenshot of a project plan&#10;&#10;Description automatically generated">
            <a:extLst>
              <a:ext uri="{FF2B5EF4-FFF2-40B4-BE49-F238E27FC236}">
                <a16:creationId xmlns:a16="http://schemas.microsoft.com/office/drawing/2014/main" id="{918D9B28-37BD-457A-89DD-6881563CD4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598" y="1767006"/>
            <a:ext cx="6492803" cy="3238781"/>
          </a:xfrm>
          <a:prstGeom prst="rect">
            <a:avLst/>
          </a:prstGeom>
        </p:spPr>
      </p:pic>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1115859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sz="3200" dirty="0"/>
              <a:t>Project Planning</a:t>
            </a:r>
            <a:endParaRPr lang="en-US" dirty="0"/>
          </a:p>
        </p:txBody>
      </p:sp>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Knowledge Check: Understanding of project planning</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a:t>
            </a:r>
            <a:r>
              <a:rPr lang="en-US" sz="2400" b="1" i="0" u="sng" dirty="0">
                <a:effectLst/>
                <a:latin typeface="Inter"/>
              </a:rPr>
              <a:t> 2760 893 </a:t>
            </a:r>
          </a:p>
          <a:p>
            <a:pPr algn="ctr">
              <a:lnSpc>
                <a:spcPct val="150000"/>
              </a:lnSpc>
            </a:pPr>
            <a:r>
              <a:rPr lang="en-US" sz="2400" b="1" dirty="0">
                <a:highlight>
                  <a:srgbClr val="FFFFFF"/>
                </a:highlight>
                <a:latin typeface="SlidoInter"/>
              </a:rPr>
              <a:t>(or) using the QR Code below</a:t>
            </a:r>
          </a:p>
        </p:txBody>
      </p:sp>
      <p:pic>
        <p:nvPicPr>
          <p:cNvPr id="10" name="Picture 9">
            <a:extLst>
              <a:ext uri="{FF2B5EF4-FFF2-40B4-BE49-F238E27FC236}">
                <a16:creationId xmlns:a16="http://schemas.microsoft.com/office/drawing/2014/main" id="{2865DB7C-48D6-FF23-66C8-253D5D63FF1C}"/>
              </a:ext>
            </a:extLst>
          </p:cNvPr>
          <p:cNvPicPr>
            <a:picLocks noChangeAspect="1"/>
          </p:cNvPicPr>
          <p:nvPr/>
        </p:nvPicPr>
        <p:blipFill>
          <a:blip r:embed="rId3"/>
          <a:stretch>
            <a:fillRect/>
          </a:stretch>
        </p:blipFill>
        <p:spPr>
          <a:xfrm>
            <a:off x="3162300" y="3276600"/>
            <a:ext cx="2819399" cy="2743200"/>
          </a:xfrm>
          <a:prstGeom prst="rect">
            <a:avLst/>
          </a:prstGeom>
        </p:spPr>
      </p:pic>
    </p:spTree>
    <p:extLst>
      <p:ext uri="{BB962C8B-B14F-4D97-AF65-F5344CB8AC3E}">
        <p14:creationId xmlns:p14="http://schemas.microsoft.com/office/powerpoint/2010/main" val="253002944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a:xfrm>
            <a:off x="304800" y="762000"/>
            <a:ext cx="7886700" cy="659390"/>
          </a:xfrm>
        </p:spPr>
        <p:txBody>
          <a:bodyPr/>
          <a:lstStyle/>
          <a:p>
            <a:r>
              <a:rPr lang="en-US" dirty="0"/>
              <a:t>Defining Meaningful Tasks</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320444" y="1371600"/>
            <a:ext cx="7299556" cy="5349876"/>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a:t>
            </a:r>
            <a:br>
              <a:rPr lang="en-US" sz="2200" dirty="0"/>
            </a:br>
            <a:r>
              <a:rPr lang="en-US" sz="2200" dirty="0"/>
              <a:t>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122</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2">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80 min - ‘Post-It Note’ Project Planning</a:t>
            </a:r>
          </a:p>
        </p:txBody>
      </p:sp>
    </p:spTree>
    <p:extLst>
      <p:ext uri="{BB962C8B-B14F-4D97-AF65-F5344CB8AC3E}">
        <p14:creationId xmlns:p14="http://schemas.microsoft.com/office/powerpoint/2010/main" val="29139532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123</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Project Planning Tips</a:t>
            </a:r>
          </a:p>
        </p:txBody>
      </p:sp>
    </p:spTree>
    <p:extLst>
      <p:ext uri="{BB962C8B-B14F-4D97-AF65-F5344CB8AC3E}">
        <p14:creationId xmlns:p14="http://schemas.microsoft.com/office/powerpoint/2010/main" val="181015784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20 min - ‘Post-It Note’ Project Planning</a:t>
            </a:r>
          </a:p>
        </p:txBody>
      </p:sp>
      <p:sp>
        <p:nvSpPr>
          <p:cNvPr id="3" name="Content Placeholder 2"/>
          <p:cNvSpPr>
            <a:spLocks noGrp="1"/>
          </p:cNvSpPr>
          <p:nvPr>
            <p:ph idx="1"/>
          </p:nvPr>
        </p:nvSpPr>
        <p:spPr>
          <a:xfrm>
            <a:off x="628650" y="1295400"/>
            <a:ext cx="8210550" cy="3950464"/>
          </a:xfrm>
        </p:spPr>
        <p:txBody>
          <a:bodyPr>
            <a:normAutofit lnSpcReduction="10000"/>
          </a:bodyPr>
          <a:lstStyle/>
          <a:p>
            <a:pPr marL="0" indent="0">
              <a:buNone/>
            </a:pPr>
            <a:r>
              <a:rPr lang="en-US" sz="1900" b="1" dirty="0"/>
              <a:t>10 min – Deliverables</a:t>
            </a:r>
          </a:p>
          <a:p>
            <a:r>
              <a:rPr lang="en-US" sz="1900" dirty="0"/>
              <a:t>Write each Deliverable from Client Meeting 2 Slides on a Post-It and </a:t>
            </a:r>
            <a:br>
              <a:rPr lang="en-US" sz="1900" dirty="0"/>
            </a:br>
            <a:r>
              <a:rPr lang="en-US" sz="1900" dirty="0"/>
              <a:t>place on the board/calendar at approximate due date. </a:t>
            </a:r>
          </a:p>
          <a:p>
            <a:r>
              <a:rPr lang="en-US" sz="1900" dirty="0"/>
              <a:t>Draw a box around the note so that it stands out.</a:t>
            </a:r>
          </a:p>
          <a:p>
            <a:pPr marL="0" indent="0">
              <a:buNone/>
            </a:pPr>
            <a:endParaRPr lang="en-US" sz="1900" dirty="0"/>
          </a:p>
          <a:p>
            <a:pPr marL="0" indent="0">
              <a:buNone/>
            </a:pPr>
            <a:r>
              <a:rPr lang="en-US" sz="1900" b="1" dirty="0"/>
              <a:t>10 min – Tasks</a:t>
            </a:r>
          </a:p>
          <a:p>
            <a:r>
              <a:rPr lang="en-US" sz="1900" dirty="0"/>
              <a:t>(Individually silently) Each team member generate list of TEN tasks which must </a:t>
            </a:r>
            <a:br>
              <a:rPr lang="en-US" sz="1900" dirty="0"/>
            </a:br>
            <a:r>
              <a:rPr lang="en-US" sz="1900" dirty="0"/>
              <a:t>be completed to accomplish the deliverables.</a:t>
            </a:r>
          </a:p>
          <a:p>
            <a:r>
              <a:rPr lang="en-US" sz="1900" dirty="0"/>
              <a:t>Off-site Action Item was to post 6 individual tasks to EDN, so start with those. </a:t>
            </a:r>
            <a:br>
              <a:rPr lang="en-US" sz="1900" dirty="0"/>
            </a:br>
            <a:r>
              <a:rPr lang="en-US" sz="1900" dirty="0"/>
              <a:t>Now create at least 4 more each.</a:t>
            </a:r>
          </a:p>
          <a:p>
            <a:r>
              <a:rPr lang="en-US" sz="1900" dirty="0"/>
              <a:t>Create 1 Post-It for each task</a:t>
            </a:r>
          </a:p>
          <a:p>
            <a:r>
              <a:rPr lang="en-US" sz="1900" dirty="0"/>
              <a:t>Add your initials to post-it in case there are questions about content</a:t>
            </a:r>
          </a:p>
          <a:p>
            <a:pPr marL="0" indent="0">
              <a:buNone/>
            </a:pPr>
            <a:endParaRPr lang="en-US" sz="16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124</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2057400" y="5245864"/>
            <a:ext cx="4697187" cy="1383536"/>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8294054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‘Post-It Note’ Project Planning Exercise</a:t>
            </a:r>
          </a:p>
        </p:txBody>
      </p:sp>
      <p:sp>
        <p:nvSpPr>
          <p:cNvPr id="3" name="Content Placeholder 2"/>
          <p:cNvSpPr>
            <a:spLocks noGrp="1"/>
          </p:cNvSpPr>
          <p:nvPr>
            <p:ph idx="1"/>
          </p:nvPr>
        </p:nvSpPr>
        <p:spPr>
          <a:xfrm>
            <a:off x="628650" y="14478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 </a:t>
            </a:r>
          </a:p>
          <a:p>
            <a:endParaRPr lang="en-US" dirty="0"/>
          </a:p>
          <a:p>
            <a:pPr marL="0" indent="0">
              <a:buNone/>
            </a:pPr>
            <a:r>
              <a:rPr lang="en-US" b="1" dirty="0"/>
              <a:t>40 min – Group organization of tasks</a:t>
            </a:r>
          </a:p>
          <a:p>
            <a:r>
              <a:rPr lang="en-US" dirty="0"/>
              <a:t>Add missing tasks, remove duplicates</a:t>
            </a:r>
          </a:p>
          <a:p>
            <a:r>
              <a:rPr lang="en-US" dirty="0"/>
              <a:t>Organize by subsystem or milestone</a:t>
            </a:r>
          </a:p>
          <a:p>
            <a:endParaRPr lang="en-US" dirty="0"/>
          </a:p>
          <a:p>
            <a:pPr marL="0" indent="0">
              <a:buNone/>
            </a:pPr>
            <a:r>
              <a:rPr lang="en-US" b="1" dirty="0"/>
              <a:t>10 min – Re-assign ownership (by color/initial)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125</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56948" y="5486400"/>
            <a:ext cx="9257919" cy="830997"/>
          </a:xfrm>
          <a:prstGeom prst="rect">
            <a:avLst/>
          </a:prstGeom>
          <a:noFill/>
        </p:spPr>
        <p:txBody>
          <a:bodyPr wrap="non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F0B8C-61D3-F464-846C-61BA7C6B5450}"/>
              </a:ext>
            </a:extLst>
          </p:cNvPr>
          <p:cNvSpPr>
            <a:spLocks noGrp="1"/>
          </p:cNvSpPr>
          <p:nvPr>
            <p:ph type="title"/>
          </p:nvPr>
        </p:nvSpPr>
        <p:spPr/>
        <p:txBody>
          <a:bodyPr/>
          <a:lstStyle/>
          <a:p>
            <a:r>
              <a:rPr lang="en-US" dirty="0"/>
              <a:t>10 Min - Reflecting on your New Project Plan</a:t>
            </a:r>
          </a:p>
        </p:txBody>
      </p:sp>
      <p:sp>
        <p:nvSpPr>
          <p:cNvPr id="3" name="Content Placeholder 2">
            <a:extLst>
              <a:ext uri="{FF2B5EF4-FFF2-40B4-BE49-F238E27FC236}">
                <a16:creationId xmlns:a16="http://schemas.microsoft.com/office/drawing/2014/main" id="{3FC60D4F-AB57-9387-9EBF-6FD4F99672C3}"/>
              </a:ext>
            </a:extLst>
          </p:cNvPr>
          <p:cNvSpPr>
            <a:spLocks noGrp="1"/>
          </p:cNvSpPr>
          <p:nvPr>
            <p:ph idx="1"/>
          </p:nvPr>
        </p:nvSpPr>
        <p:spPr/>
        <p:txBody>
          <a:bodyPr/>
          <a:lstStyle/>
          <a:p>
            <a:r>
              <a:rPr lang="en-US" sz="2400" dirty="0"/>
              <a:t>Take a few minutes to pause and reflect on the Project Plan the Engineering Team just created.</a:t>
            </a:r>
          </a:p>
          <a:p>
            <a:r>
              <a:rPr lang="en-US" sz="2400" dirty="0"/>
              <a:t>Use the prompts on this Wiki page to guide the discussion.</a:t>
            </a:r>
          </a:p>
          <a:p>
            <a:pPr lvl="1"/>
            <a:r>
              <a:rPr lang="en-US" sz="2400" b="1" dirty="0">
                <a:solidFill>
                  <a:srgbClr val="0000FF"/>
                </a:solidFill>
              </a:rPr>
              <a:t>EDN -&gt; Capstone Support -&gt; Wiki-&gt; Reflecting on your New Project Plan</a:t>
            </a:r>
            <a:endParaRPr lang="en-US" sz="2000" dirty="0"/>
          </a:p>
          <a:p>
            <a:pPr lvl="1"/>
            <a:endParaRPr lang="en-US" dirty="0"/>
          </a:p>
        </p:txBody>
      </p:sp>
      <p:sp>
        <p:nvSpPr>
          <p:cNvPr id="4" name="Slide Number Placeholder 3">
            <a:extLst>
              <a:ext uri="{FF2B5EF4-FFF2-40B4-BE49-F238E27FC236}">
                <a16:creationId xmlns:a16="http://schemas.microsoft.com/office/drawing/2014/main" id="{8BEF1E97-1A49-6412-7C53-EC71288A6E00}"/>
              </a:ext>
            </a:extLst>
          </p:cNvPr>
          <p:cNvSpPr>
            <a:spLocks noGrp="1"/>
          </p:cNvSpPr>
          <p:nvPr>
            <p:ph type="sldNum" sz="quarter" idx="12"/>
          </p:nvPr>
        </p:nvSpPr>
        <p:spPr/>
        <p:txBody>
          <a:bodyPr/>
          <a:lstStyle/>
          <a:p>
            <a:fld id="{028FE254-016A-4E51-98AE-D4B4E3F12C32}" type="slidenum">
              <a:rPr lang="en-US" smtClean="0"/>
              <a:t>126</a:t>
            </a:fld>
            <a:endParaRPr lang="en-US" dirty="0"/>
          </a:p>
        </p:txBody>
      </p:sp>
      <p:sp>
        <p:nvSpPr>
          <p:cNvPr id="5" name="TextBox 4">
            <a:extLst>
              <a:ext uri="{FF2B5EF4-FFF2-40B4-BE49-F238E27FC236}">
                <a16:creationId xmlns:a16="http://schemas.microsoft.com/office/drawing/2014/main" id="{3C46F085-16D8-6F7B-EE31-D63B1F2E4B89}"/>
              </a:ext>
            </a:extLst>
          </p:cNvPr>
          <p:cNvSpPr txBox="1"/>
          <p:nvPr/>
        </p:nvSpPr>
        <p:spPr>
          <a:xfrm>
            <a:off x="990600" y="4953000"/>
            <a:ext cx="4648200" cy="523220"/>
          </a:xfrm>
          <a:prstGeom prst="rect">
            <a:avLst/>
          </a:prstGeom>
          <a:noFill/>
          <a:ln w="38100">
            <a:solidFill>
              <a:srgbClr val="FF0000"/>
            </a:solidFill>
          </a:ln>
        </p:spPr>
        <p:txBody>
          <a:bodyPr wrap="square" rtlCol="0">
            <a:spAutoFit/>
          </a:bodyPr>
          <a:lstStyle/>
          <a:p>
            <a:pPr algn="ctr"/>
            <a:r>
              <a:rPr lang="en-US" sz="2800" dirty="0"/>
              <a:t>Focus on Process and Results</a:t>
            </a:r>
          </a:p>
        </p:txBody>
      </p:sp>
      <p:pic>
        <p:nvPicPr>
          <p:cNvPr id="7" name="Picture 6" descr="A blue stick figure holding a mirror&#10;&#10;Description automatically generated">
            <a:extLst>
              <a:ext uri="{FF2B5EF4-FFF2-40B4-BE49-F238E27FC236}">
                <a16:creationId xmlns:a16="http://schemas.microsoft.com/office/drawing/2014/main" id="{29EF9C53-2B62-040D-946B-472054CF8E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3657600"/>
            <a:ext cx="2247381" cy="2209800"/>
          </a:xfrm>
          <a:prstGeom prst="rect">
            <a:avLst/>
          </a:prstGeom>
        </p:spPr>
      </p:pic>
    </p:spTree>
    <p:extLst>
      <p:ext uri="{BB962C8B-B14F-4D97-AF65-F5344CB8AC3E}">
        <p14:creationId xmlns:p14="http://schemas.microsoft.com/office/powerpoint/2010/main" val="43122642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Needs &amp; Requirement list</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Actionable,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lvl="2"/>
            <a:r>
              <a:rPr lang="en-US" sz="2600" b="1" dirty="0">
                <a:solidFill>
                  <a:srgbClr val="0000FF"/>
                </a:solidFill>
              </a:rPr>
              <a:t>EDN -&gt; Capstone Support -&gt; Wiki-&gt; </a:t>
            </a:r>
            <a:r>
              <a:rPr lang="en-US" sz="2600" b="1" dirty="0" err="1">
                <a:solidFill>
                  <a:srgbClr val="0000FF"/>
                </a:solidFill>
                <a:hlinkClick r:id="rId2">
                  <a:extLst>
                    <a:ext uri="{A12FA001-AC4F-418D-AE19-62706E023703}">
                      <ahyp:hlinkClr xmlns:ahyp="http://schemas.microsoft.com/office/drawing/2018/hyperlinkcolor" val="tx"/>
                    </a:ext>
                  </a:extLst>
                </a:hlinkClick>
              </a:rPr>
              <a:t>Pro_Forma_Meeting_Agenda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13</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9" name="Content Placeholder 8" descr="A screenshot of a program&#10;&#10;Description automatically generated">
            <a:extLst>
              <a:ext uri="{FF2B5EF4-FFF2-40B4-BE49-F238E27FC236}">
                <a16:creationId xmlns:a16="http://schemas.microsoft.com/office/drawing/2014/main" id="{6AA92943-AEE4-962D-358A-419A11491B7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5798" y="2299865"/>
            <a:ext cx="7812404"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130</a:t>
            </a:fld>
            <a:endParaRPr lang="en-US" sz="1200" dirty="0"/>
          </a:p>
        </p:txBody>
      </p:sp>
      <p:grpSp>
        <p:nvGrpSpPr>
          <p:cNvPr id="4" name="Group 3">
            <a:extLst>
              <a:ext uri="{FF2B5EF4-FFF2-40B4-BE49-F238E27FC236}">
                <a16:creationId xmlns:a16="http://schemas.microsoft.com/office/drawing/2014/main" id="{F4C5C32F-E424-2219-0FED-DC0C11B7764E}"/>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33819F30-A48C-0989-AC76-59C2B25A16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36F6F7F7-5AF9-2D67-71C6-F8F654463CB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C3E64C51-DB49-9532-C065-1A9645115E0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3AFB4DE-169E-BA08-C6F4-327193B6C053}"/>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management&#10;&#10;Description automatically generated">
            <a:extLst>
              <a:ext uri="{FF2B5EF4-FFF2-40B4-BE49-F238E27FC236}">
                <a16:creationId xmlns:a16="http://schemas.microsoft.com/office/drawing/2014/main" id="{7A868516-7052-D27E-029F-F093478775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4254" y="1652087"/>
            <a:ext cx="6375492" cy="4494199"/>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30 min – Follow Team created Agenda</a:t>
            </a:r>
          </a:p>
        </p:txBody>
      </p:sp>
      <p:sp>
        <p:nvSpPr>
          <p:cNvPr id="3" name="Content Placeholder 2"/>
          <p:cNvSpPr>
            <a:spLocks noGrp="1"/>
          </p:cNvSpPr>
          <p:nvPr>
            <p:ph idx="1"/>
          </p:nvPr>
        </p:nvSpPr>
        <p:spPr/>
        <p:txBody>
          <a:bodyPr>
            <a:normAutofit/>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132</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10 min – CE reflection on Client Meeting #1</a:t>
            </a:r>
          </a:p>
        </p:txBody>
      </p:sp>
      <p:sp>
        <p:nvSpPr>
          <p:cNvPr id="3" name="Content Placeholder 2"/>
          <p:cNvSpPr>
            <a:spLocks noGrp="1"/>
          </p:cNvSpPr>
          <p:nvPr>
            <p:ph idx="1"/>
          </p:nvPr>
        </p:nvSpPr>
        <p:spPr/>
        <p:txBody>
          <a:bodyPr>
            <a:normAutofit/>
          </a:bodyPr>
          <a:lstStyle/>
          <a:p>
            <a:r>
              <a:rPr lang="en-US" sz="3200" dirty="0"/>
              <a:t>Feedback on team’s Client meeting</a:t>
            </a:r>
          </a:p>
          <a:p>
            <a:pPr lvl="1"/>
            <a:r>
              <a:rPr lang="en-US" sz="2800" dirty="0"/>
              <a:t>Review based on rubric</a:t>
            </a:r>
          </a:p>
          <a:p>
            <a:pPr lvl="1"/>
            <a:r>
              <a:rPr lang="en-US" sz="2800" dirty="0"/>
              <a:t>Deliverables</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133</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PE Review Project Plan</a:t>
            </a:r>
          </a:p>
        </p:txBody>
      </p:sp>
      <p:sp>
        <p:nvSpPr>
          <p:cNvPr id="3" name="Content Placeholder 2"/>
          <p:cNvSpPr>
            <a:spLocks noGrp="1"/>
          </p:cNvSpPr>
          <p:nvPr>
            <p:ph idx="1"/>
          </p:nvPr>
        </p:nvSpPr>
        <p:spPr/>
        <p:txBody>
          <a:bodyPr>
            <a:normAutofit/>
          </a:bodyPr>
          <a:lstStyle/>
          <a:p>
            <a:r>
              <a:rPr lang="en-US" sz="2400" dirty="0"/>
              <a:t>Many short individual tasks? Few large group tasks?</a:t>
            </a:r>
          </a:p>
          <a:p>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r>
              <a:rPr lang="en-US" sz="2400" dirty="0"/>
              <a:t>Equal division of labor across all team members?</a:t>
            </a:r>
          </a:p>
          <a:p>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134</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136</a:t>
            </a:fld>
            <a:endParaRPr lang="en-US" sz="1200" dirty="0"/>
          </a:p>
        </p:txBody>
      </p:sp>
      <p:grpSp>
        <p:nvGrpSpPr>
          <p:cNvPr id="4" name="Group 3">
            <a:extLst>
              <a:ext uri="{FF2B5EF4-FFF2-40B4-BE49-F238E27FC236}">
                <a16:creationId xmlns:a16="http://schemas.microsoft.com/office/drawing/2014/main" id="{63D8FE6F-CD34-4589-20AE-BF786B87A8ED}"/>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0A3FA4B1-D286-DB63-CA49-6F7ED93ADE6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EB2FB1CF-09E1-CE7C-2557-494509A51748}"/>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3AB0AADC-A5AA-5A24-6A82-7BEA96D66096}"/>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F8DD27F-4B8C-0F16-DA75-DB5F482C9F3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ADB4F8D-8B3A-953C-E7CC-110B5E188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093" y="1933420"/>
            <a:ext cx="5807813" cy="4351337"/>
          </a:xfrm>
          <a:prstGeom prst="rect">
            <a:avLst/>
          </a:prstGeom>
        </p:spPr>
      </p:pic>
    </p:spTree>
    <p:extLst>
      <p:ext uri="{BB962C8B-B14F-4D97-AF65-F5344CB8AC3E}">
        <p14:creationId xmlns:p14="http://schemas.microsoft.com/office/powerpoint/2010/main" val="352102987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minutes and post them to EDN</a:t>
            </a:r>
          </a:p>
          <a:p>
            <a:pPr lvl="1"/>
            <a:r>
              <a:rPr lang="en-US" dirty="0"/>
              <a:t>This should be done for EVERY on-site and off-site meeting. </a:t>
            </a:r>
          </a:p>
          <a:p>
            <a:pPr lvl="1"/>
            <a:r>
              <a:rPr lang="en-US" dirty="0"/>
              <a:t>Rotate responsibility. To be equitable, ALL team members should have a turn!</a:t>
            </a:r>
          </a:p>
          <a:p>
            <a:endParaRPr lang="en-US" dirty="0"/>
          </a:p>
          <a:p>
            <a:r>
              <a:rPr lang="en-US" dirty="0"/>
              <a:t>Complete overall system design – if not already done!</a:t>
            </a:r>
          </a:p>
          <a:p>
            <a:r>
              <a:rPr lang="en-US" dirty="0"/>
              <a:t>Create System Architecture diagram – if not already done!</a:t>
            </a:r>
          </a:p>
          <a:p>
            <a:r>
              <a:rPr lang="en-US" dirty="0"/>
              <a:t>Identify subsystem definitions and their owners (assignees)</a:t>
            </a:r>
          </a:p>
          <a:p>
            <a:pPr lvl="1"/>
            <a:r>
              <a:rPr lang="en-US" b="1" dirty="0"/>
              <a:t>One</a:t>
            </a:r>
            <a:r>
              <a:rPr lang="en-US" dirty="0"/>
              <a:t> person per subsystem</a:t>
            </a:r>
          </a:p>
          <a:p>
            <a:pPr lvl="1"/>
            <a:r>
              <a:rPr lang="en-US" dirty="0"/>
              <a:t>Can be Used as Categories in the EDN</a:t>
            </a:r>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138</a:t>
            </a:fld>
            <a:endParaRPr lang="en-US" sz="1200" dirty="0"/>
          </a:p>
        </p:txBody>
      </p:sp>
      <p:sp>
        <p:nvSpPr>
          <p:cNvPr id="4" name="Title 3"/>
          <p:cNvSpPr>
            <a:spLocks noGrp="1"/>
          </p:cNvSpPr>
          <p:nvPr>
            <p:ph type="title"/>
          </p:nvPr>
        </p:nvSpPr>
        <p:spPr/>
        <p:txBody>
          <a:bodyPr/>
          <a:lstStyle/>
          <a:p>
            <a:r>
              <a:rPr lang="en-US" dirty="0"/>
              <a:t>15 Min - System Design Intro</a:t>
            </a:r>
          </a:p>
        </p:txBody>
      </p:sp>
      <p:sp>
        <p:nvSpPr>
          <p:cNvPr id="6"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37585175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System Design Intro</a:t>
            </a:r>
          </a:p>
        </p:txBody>
      </p:sp>
      <p:sp>
        <p:nvSpPr>
          <p:cNvPr id="3" name="Content Placeholder 2"/>
          <p:cNvSpPr>
            <a:spLocks noGrp="1"/>
          </p:cNvSpPr>
          <p:nvPr>
            <p:ph idx="1"/>
          </p:nvPr>
        </p:nvSpPr>
        <p:spPr/>
        <p:txBody>
          <a:bodyPr/>
          <a:lstStyle/>
          <a:p>
            <a:pPr>
              <a:lnSpc>
                <a:spcPct val="150000"/>
              </a:lnSpc>
            </a:pPr>
            <a:r>
              <a:rPr lang="en-US" dirty="0"/>
              <a:t>Needs &amp; Requirements Established</a:t>
            </a:r>
          </a:p>
          <a:p>
            <a:pPr>
              <a:lnSpc>
                <a:spcPct val="150000"/>
              </a:lnSpc>
            </a:pPr>
            <a:r>
              <a:rPr lang="en-US" dirty="0"/>
              <a:t>Concept Generation Provided road Range of Alternative Solutions</a:t>
            </a:r>
          </a:p>
          <a:p>
            <a:pPr>
              <a:lnSpc>
                <a:spcPct val="150000"/>
              </a:lnSpc>
            </a:pPr>
            <a:r>
              <a:rPr lang="en-US" dirty="0"/>
              <a:t>Concept Selection Identified A Small Number of Concepts that </a:t>
            </a:r>
          </a:p>
          <a:p>
            <a:pPr lvl="1">
              <a:lnSpc>
                <a:spcPct val="150000"/>
              </a:lnSpc>
            </a:pPr>
            <a:r>
              <a:rPr lang="en-US" dirty="0"/>
              <a:t>Meet all the High Priority Needs OR </a:t>
            </a:r>
          </a:p>
          <a:p>
            <a:pPr lvl="1">
              <a:lnSpc>
                <a:spcPct val="150000"/>
              </a:lnSpc>
            </a:pPr>
            <a:r>
              <a:rPr lang="en-US" dirty="0"/>
              <a:t>Those For a Minimum Viable Product (MVP)</a:t>
            </a:r>
          </a:p>
          <a:p>
            <a:pPr>
              <a:lnSpc>
                <a:spcPct val="150000"/>
              </a:lnSpc>
            </a:pPr>
            <a:r>
              <a:rPr lang="en-US" dirty="0"/>
              <a:t>Subsystems For the Chosen Concept(s) Are Preliminarily Identified</a:t>
            </a:r>
          </a:p>
        </p:txBody>
      </p:sp>
      <p:sp>
        <p:nvSpPr>
          <p:cNvPr id="4" name="Slide Number Placeholder 3"/>
          <p:cNvSpPr>
            <a:spLocks noGrp="1"/>
          </p:cNvSpPr>
          <p:nvPr>
            <p:ph type="sldNum" sz="quarter" idx="12"/>
          </p:nvPr>
        </p:nvSpPr>
        <p:spPr/>
        <p:txBody>
          <a:bodyPr/>
          <a:lstStyle/>
          <a:p>
            <a:fld id="{CC48B151-73E6-4005-9E41-BAC149615E2B}" type="slidenum">
              <a:rPr lang="en-US" smtClean="0"/>
              <a:t>139</a:t>
            </a:fld>
            <a:endParaRPr lang="en-US" dirty="0"/>
          </a:p>
        </p:txBody>
      </p:sp>
      <p:sp>
        <p:nvSpPr>
          <p:cNvPr id="5" name="TextBox 4"/>
          <p:cNvSpPr txBox="1"/>
          <p:nvPr/>
        </p:nvSpPr>
        <p:spPr>
          <a:xfrm>
            <a:off x="1676400" y="5282625"/>
            <a:ext cx="6165214" cy="584775"/>
          </a:xfrm>
          <a:prstGeom prst="rect">
            <a:avLst/>
          </a:prstGeom>
          <a:noFill/>
        </p:spPr>
        <p:txBody>
          <a:bodyPr wrap="none" rtlCol="0">
            <a:spAutoFit/>
          </a:bodyPr>
          <a:lstStyle/>
          <a:p>
            <a:pPr algn="ctr"/>
            <a:r>
              <a:rPr lang="en-US" sz="3200" b="1" dirty="0"/>
              <a:t>But How Do These All Go Together!</a:t>
            </a:r>
          </a:p>
        </p:txBody>
      </p:sp>
    </p:spTree>
    <p:extLst>
      <p:ext uri="{BB962C8B-B14F-4D97-AF65-F5344CB8AC3E}">
        <p14:creationId xmlns:p14="http://schemas.microsoft.com/office/powerpoint/2010/main" val="1505554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lstStyle/>
          <a:p>
            <a:r>
              <a:rPr lang="en-US"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14</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Communication</a:t>
            </a:r>
            <a:r>
              <a:rPr lang="en-US" sz="2800" dirty="0"/>
              <a:t> Of Your High Level System Design</a:t>
            </a:r>
          </a:p>
        </p:txBody>
      </p:sp>
      <p:sp>
        <p:nvSpPr>
          <p:cNvPr id="3" name="Content Placeholder 2"/>
          <p:cNvSpPr>
            <a:spLocks noGrp="1"/>
          </p:cNvSpPr>
          <p:nvPr>
            <p:ph idx="1"/>
          </p:nvPr>
        </p:nvSpPr>
        <p:spPr/>
        <p:txBody>
          <a:bodyPr/>
          <a:lstStyle/>
          <a:p>
            <a:pPr marL="0" indent="0">
              <a:lnSpc>
                <a:spcPct val="100000"/>
              </a:lnSpc>
              <a:buNone/>
            </a:pPr>
            <a:r>
              <a:rPr lang="en-US" dirty="0"/>
              <a:t>System Architecture Diagrams, aka, Block Diagrams</a:t>
            </a:r>
          </a:p>
          <a:p>
            <a:pPr marL="0" indent="0">
              <a:lnSpc>
                <a:spcPct val="100000"/>
              </a:lnSpc>
              <a:buNone/>
            </a:pPr>
            <a:endParaRPr lang="en-US" dirty="0"/>
          </a:p>
          <a:p>
            <a:pPr marL="347663" indent="-347663">
              <a:lnSpc>
                <a:spcPct val="100000"/>
              </a:lnSpc>
              <a:buFont typeface="Wingdings" panose="05000000000000000000" pitchFamily="2" charset="2"/>
              <a:buChar char="Ø"/>
            </a:pPr>
            <a:r>
              <a:rPr lang="en-US" dirty="0"/>
              <a:t>Show Major Overall System Elements / Functions</a:t>
            </a:r>
          </a:p>
          <a:p>
            <a:pPr marL="347663" indent="-347663">
              <a:lnSpc>
                <a:spcPct val="100000"/>
              </a:lnSpc>
              <a:buFont typeface="Wingdings" panose="05000000000000000000" pitchFamily="2" charset="2"/>
              <a:buChar char="Ø"/>
            </a:pPr>
            <a:r>
              <a:rPr lang="en-US" dirty="0"/>
              <a:t>Show Interfaces  / Interconnections Between Elements</a:t>
            </a:r>
          </a:p>
          <a:p>
            <a:pPr marL="347663" indent="-347663">
              <a:lnSpc>
                <a:spcPct val="100000"/>
              </a:lnSpc>
              <a:buFont typeface="Wingdings" panose="05000000000000000000" pitchFamily="2" charset="2"/>
              <a:buChar char="Ø"/>
            </a:pPr>
            <a:r>
              <a:rPr lang="en-US" dirty="0"/>
              <a:t>Where Appropriate, Show Data Flow Between Elements</a:t>
            </a:r>
          </a:p>
          <a:p>
            <a:pPr marL="347663" indent="-347663">
              <a:lnSpc>
                <a:spcPct val="100000"/>
              </a:lnSpc>
              <a:buFont typeface="Wingdings" panose="05000000000000000000" pitchFamily="2" charset="2"/>
              <a:buChar char="Ø"/>
            </a:pPr>
            <a:r>
              <a:rPr lang="en-US" dirty="0"/>
              <a:t>Can Be Used to Show Before and After Situations</a:t>
            </a:r>
          </a:p>
          <a:p>
            <a:pPr marL="347663" lvl="1" indent="-347663">
              <a:lnSpc>
                <a:spcPct val="100000"/>
              </a:lnSpc>
              <a:buFont typeface="Wingdings" panose="05000000000000000000" pitchFamily="2" charset="2"/>
              <a:buChar char="Ø"/>
            </a:pPr>
            <a:r>
              <a:rPr lang="en-US" dirty="0"/>
              <a:t>Indicate What Is Removed, What is Added, What is Changed</a:t>
            </a:r>
          </a:p>
          <a:p>
            <a:pPr marL="347663" indent="-347663">
              <a:lnSpc>
                <a:spcPct val="100000"/>
              </a:lnSpc>
              <a:buFont typeface="Wingdings" panose="05000000000000000000" pitchFamily="2" charset="2"/>
              <a:buChar char="Ø"/>
            </a:pPr>
            <a:r>
              <a:rPr lang="en-US" dirty="0"/>
              <a:t>Can Show Organization of Elements</a:t>
            </a:r>
          </a:p>
          <a:p>
            <a:pPr marL="347663" indent="-347663">
              <a:lnSpc>
                <a:spcPct val="100000"/>
              </a:lnSpc>
              <a:buFont typeface="Wingdings" panose="05000000000000000000" pitchFamily="2" charset="2"/>
              <a:buChar char="Ø"/>
            </a:pPr>
            <a:r>
              <a:rPr lang="en-US" dirty="0"/>
              <a:t>Examples Found by Searching for “block diagram for ________”</a:t>
            </a:r>
          </a:p>
          <a:p>
            <a:pPr marL="347663" indent="-347663">
              <a:lnSpc>
                <a:spcPct val="100000"/>
              </a:lnSpc>
              <a:buFont typeface="Wingdings" panose="05000000000000000000" pitchFamily="2" charset="2"/>
              <a:buChar char="Ø"/>
            </a:pPr>
            <a:r>
              <a:rPr lang="en-US" dirty="0"/>
              <a:t>Apply to All Fields of Engineering!</a:t>
            </a:r>
          </a:p>
          <a:p>
            <a:pPr>
              <a:lnSpc>
                <a:spcPct val="100000"/>
              </a:lnSpc>
            </a:pPr>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140</a:t>
            </a:fld>
            <a:endParaRPr lang="en-US" dirty="0"/>
          </a:p>
        </p:txBody>
      </p:sp>
    </p:spTree>
    <p:extLst>
      <p:ext uri="{BB962C8B-B14F-4D97-AF65-F5344CB8AC3E}">
        <p14:creationId xmlns:p14="http://schemas.microsoft.com/office/powerpoint/2010/main" val="327483971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2400" y="1840468"/>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Server</a:t>
            </a:r>
          </a:p>
        </p:txBody>
      </p:sp>
      <p:sp>
        <p:nvSpPr>
          <p:cNvPr id="5" name="TextBox 4"/>
          <p:cNvSpPr txBox="1"/>
          <p:nvPr/>
        </p:nvSpPr>
        <p:spPr>
          <a:xfrm>
            <a:off x="1752600" y="35814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Pi</a:t>
            </a:r>
          </a:p>
        </p:txBody>
      </p:sp>
      <p:sp>
        <p:nvSpPr>
          <p:cNvPr id="6" name="TextBox 5"/>
          <p:cNvSpPr txBox="1"/>
          <p:nvPr/>
        </p:nvSpPr>
        <p:spPr>
          <a:xfrm>
            <a:off x="6096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10" name="Title 9"/>
          <p:cNvSpPr>
            <a:spLocks noGrp="1"/>
          </p:cNvSpPr>
          <p:nvPr>
            <p:ph type="title"/>
          </p:nvPr>
        </p:nvSpPr>
        <p:spPr/>
        <p:txBody>
          <a:bodyPr>
            <a:normAutofit/>
          </a:bodyPr>
          <a:lstStyle/>
          <a:p>
            <a:r>
              <a:rPr lang="en-US" dirty="0"/>
              <a:t>Sample System Architecture Diagram - IOT</a:t>
            </a:r>
          </a:p>
        </p:txBody>
      </p:sp>
      <p:cxnSp>
        <p:nvCxnSpPr>
          <p:cNvPr id="12" name="Straight Connector 11"/>
          <p:cNvCxnSpPr/>
          <p:nvPr/>
        </p:nvCxnSpPr>
        <p:spPr>
          <a:xfrm>
            <a:off x="685800" y="2971800"/>
            <a:ext cx="784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2590800"/>
            <a:ext cx="994055" cy="369332"/>
          </a:xfrm>
          <a:prstGeom prst="rect">
            <a:avLst/>
          </a:prstGeom>
          <a:noFill/>
        </p:spPr>
        <p:txBody>
          <a:bodyPr wrap="none" rtlCol="0">
            <a:spAutoFit/>
          </a:bodyPr>
          <a:lstStyle/>
          <a:p>
            <a:r>
              <a:rPr lang="en-US" dirty="0"/>
              <a:t>Network</a:t>
            </a:r>
          </a:p>
        </p:txBody>
      </p:sp>
      <p:cxnSp>
        <p:nvCxnSpPr>
          <p:cNvPr id="15" name="Straight Connector 14"/>
          <p:cNvCxnSpPr>
            <a:stCxn id="5" idx="0"/>
          </p:cNvCxnSpPr>
          <p:nvPr/>
        </p:nvCxnSpPr>
        <p:spPr>
          <a:xfrm flipV="1">
            <a:off x="2514600" y="2971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2"/>
          </p:cNvCxnSpPr>
          <p:nvPr/>
        </p:nvCxnSpPr>
        <p:spPr>
          <a:xfrm>
            <a:off x="4724400" y="22098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6" idx="0"/>
          </p:cNvCxnSpPr>
          <p:nvPr/>
        </p:nvCxnSpPr>
        <p:spPr>
          <a:xfrm flipH="1">
            <a:off x="1371600" y="3950732"/>
            <a:ext cx="11430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2"/>
            <a:endCxn id="38" idx="0"/>
          </p:cNvCxnSpPr>
          <p:nvPr/>
        </p:nvCxnSpPr>
        <p:spPr>
          <a:xfrm>
            <a:off x="2514600" y="3950732"/>
            <a:ext cx="9906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2"/>
            <a:endCxn id="44" idx="0"/>
          </p:cNvCxnSpPr>
          <p:nvPr/>
        </p:nvCxnSpPr>
        <p:spPr>
          <a:xfrm>
            <a:off x="2514600" y="3950732"/>
            <a:ext cx="3124200" cy="54506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10400" y="2286000"/>
            <a:ext cx="60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PC</a:t>
            </a:r>
          </a:p>
        </p:txBody>
      </p:sp>
      <p:sp>
        <p:nvSpPr>
          <p:cNvPr id="27" name="TextBox 26"/>
          <p:cNvSpPr txBox="1"/>
          <p:nvPr/>
        </p:nvSpPr>
        <p:spPr>
          <a:xfrm>
            <a:off x="7772400" y="22860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Laptop</a:t>
            </a:r>
          </a:p>
        </p:txBody>
      </p:sp>
      <p:cxnSp>
        <p:nvCxnSpPr>
          <p:cNvPr id="28" name="Straight Connector 27"/>
          <p:cNvCxnSpPr>
            <a:stCxn id="26" idx="2"/>
          </p:cNvCxnSpPr>
          <p:nvPr/>
        </p:nvCxnSpPr>
        <p:spPr>
          <a:xfrm>
            <a:off x="7315200" y="2655332"/>
            <a:ext cx="0" cy="307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2"/>
          </p:cNvCxnSpPr>
          <p:nvPr/>
        </p:nvCxnSpPr>
        <p:spPr>
          <a:xfrm>
            <a:off x="8229600" y="2655332"/>
            <a:ext cx="0" cy="316468"/>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8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5" name="Straight Connector 34"/>
          <p:cNvCxnSpPr>
            <a:stCxn id="33" idx="0"/>
          </p:cNvCxnSpPr>
          <p:nvPr/>
        </p:nvCxnSpPr>
        <p:spPr>
          <a:xfrm flipV="1">
            <a:off x="685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954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7" name="Straight Connector 36"/>
          <p:cNvCxnSpPr>
            <a:stCxn id="36" idx="0"/>
          </p:cNvCxnSpPr>
          <p:nvPr/>
        </p:nvCxnSpPr>
        <p:spPr>
          <a:xfrm flipV="1">
            <a:off x="17526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7432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39" name="TextBox 38"/>
          <p:cNvSpPr txBox="1"/>
          <p:nvPr/>
        </p:nvSpPr>
        <p:spPr>
          <a:xfrm>
            <a:off x="23622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0" name="Straight Connector 39"/>
          <p:cNvCxnSpPr>
            <a:stCxn id="39" idx="0"/>
          </p:cNvCxnSpPr>
          <p:nvPr/>
        </p:nvCxnSpPr>
        <p:spPr>
          <a:xfrm flipV="1">
            <a:off x="28194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290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2" name="Straight Connector 41"/>
          <p:cNvCxnSpPr>
            <a:stCxn id="41" idx="0"/>
          </p:cNvCxnSpPr>
          <p:nvPr/>
        </p:nvCxnSpPr>
        <p:spPr>
          <a:xfrm flipV="1">
            <a:off x="38862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8768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45" name="TextBox 44"/>
          <p:cNvSpPr txBox="1"/>
          <p:nvPr/>
        </p:nvSpPr>
        <p:spPr>
          <a:xfrm>
            <a:off x="44958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6" name="Straight Connector 45"/>
          <p:cNvCxnSpPr>
            <a:stCxn id="45" idx="0"/>
          </p:cNvCxnSpPr>
          <p:nvPr/>
        </p:nvCxnSpPr>
        <p:spPr>
          <a:xfrm flipV="1">
            <a:off x="49530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62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8" name="Straight Connector 47"/>
          <p:cNvCxnSpPr>
            <a:stCxn id="47" idx="0"/>
          </p:cNvCxnSpPr>
          <p:nvPr/>
        </p:nvCxnSpPr>
        <p:spPr>
          <a:xfrm flipV="1">
            <a:off x="6019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934200" y="35052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Esp32</a:t>
            </a:r>
          </a:p>
        </p:txBody>
      </p:sp>
      <p:sp>
        <p:nvSpPr>
          <p:cNvPr id="52" name="TextBox 51"/>
          <p:cNvSpPr txBox="1"/>
          <p:nvPr/>
        </p:nvSpPr>
        <p:spPr>
          <a:xfrm>
            <a:off x="67056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sp>
        <p:nvSpPr>
          <p:cNvPr id="53" name="TextBox 52"/>
          <p:cNvSpPr txBox="1"/>
          <p:nvPr/>
        </p:nvSpPr>
        <p:spPr>
          <a:xfrm>
            <a:off x="77724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54" name="Straight Connector 53"/>
          <p:cNvCxnSpPr/>
          <p:nvPr/>
        </p:nvCxnSpPr>
        <p:spPr>
          <a:xfrm flipV="1">
            <a:off x="7162800" y="3886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3" idx="0"/>
          </p:cNvCxnSpPr>
          <p:nvPr/>
        </p:nvCxnSpPr>
        <p:spPr>
          <a:xfrm flipV="1">
            <a:off x="8229600" y="3886200"/>
            <a:ext cx="0" cy="316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696200" y="2971800"/>
            <a:ext cx="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696200" y="3200400"/>
            <a:ext cx="739305" cy="276999"/>
          </a:xfrm>
          <a:prstGeom prst="rect">
            <a:avLst/>
          </a:prstGeom>
          <a:noFill/>
        </p:spPr>
        <p:txBody>
          <a:bodyPr wrap="none" rtlCol="0">
            <a:spAutoFit/>
          </a:bodyPr>
          <a:lstStyle/>
          <a:p>
            <a:r>
              <a:rPr lang="en-US" sz="1200" dirty="0"/>
              <a:t>Wifi only</a:t>
            </a:r>
          </a:p>
        </p:txBody>
      </p:sp>
      <p:sp>
        <p:nvSpPr>
          <p:cNvPr id="66" name="TextBox 65"/>
          <p:cNvSpPr txBox="1"/>
          <p:nvPr/>
        </p:nvSpPr>
        <p:spPr>
          <a:xfrm>
            <a:off x="2514600" y="3276600"/>
            <a:ext cx="1022588" cy="276999"/>
          </a:xfrm>
          <a:prstGeom prst="rect">
            <a:avLst/>
          </a:prstGeom>
          <a:noFill/>
        </p:spPr>
        <p:txBody>
          <a:bodyPr wrap="none" rtlCol="0">
            <a:spAutoFit/>
          </a:bodyPr>
          <a:lstStyle/>
          <a:p>
            <a:r>
              <a:rPr lang="en-US" sz="1200" dirty="0"/>
              <a:t>Wired or Wifi</a:t>
            </a:r>
          </a:p>
        </p:txBody>
      </p:sp>
      <p:sp>
        <p:nvSpPr>
          <p:cNvPr id="2" name="Rectangle 1"/>
          <p:cNvSpPr/>
          <p:nvPr/>
        </p:nvSpPr>
        <p:spPr>
          <a:xfrm>
            <a:off x="1885418" y="5835133"/>
            <a:ext cx="5677965" cy="646331"/>
          </a:xfrm>
          <a:prstGeom prst="rect">
            <a:avLst/>
          </a:prstGeom>
        </p:spPr>
        <p:txBody>
          <a:bodyPr wrap="none">
            <a:spAutoFit/>
          </a:bodyPr>
          <a:lstStyle/>
          <a:p>
            <a:pPr algn="ctr"/>
            <a:r>
              <a:rPr lang="en-US" b="1" dirty="0"/>
              <a:t>IoT Generic System Architecture</a:t>
            </a:r>
          </a:p>
          <a:p>
            <a:pPr algn="ctr"/>
            <a:r>
              <a:rPr lang="en-US" b="1" dirty="0"/>
              <a:t>From the Capstone Support Wiki - Internet of Things page</a:t>
            </a:r>
          </a:p>
        </p:txBody>
      </p:sp>
    </p:spTree>
    <p:extLst>
      <p:ext uri="{BB962C8B-B14F-4D97-AF65-F5344CB8AC3E}">
        <p14:creationId xmlns:p14="http://schemas.microsoft.com/office/powerpoint/2010/main" val="229062078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Sample System Architecture Diagram - Process</a:t>
            </a:r>
          </a:p>
        </p:txBody>
      </p:sp>
      <p:sp>
        <p:nvSpPr>
          <p:cNvPr id="3" name="Slide Number Placeholder 2"/>
          <p:cNvSpPr>
            <a:spLocks noGrp="1"/>
          </p:cNvSpPr>
          <p:nvPr>
            <p:ph type="sldNum" sz="quarter" idx="12"/>
          </p:nvPr>
        </p:nvSpPr>
        <p:spPr/>
        <p:txBody>
          <a:bodyPr/>
          <a:lstStyle/>
          <a:p>
            <a:fld id="{CC48B151-73E6-4005-9E41-BAC149615E2B}" type="slidenum">
              <a:rPr lang="en-US" smtClean="0"/>
              <a:t>142</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1371600"/>
            <a:ext cx="5486400" cy="4114800"/>
          </a:xfrm>
          <a:prstGeom prst="rect">
            <a:avLst/>
          </a:prstGeom>
        </p:spPr>
      </p:pic>
      <p:sp>
        <p:nvSpPr>
          <p:cNvPr id="8" name="Rectangle 7"/>
          <p:cNvSpPr/>
          <p:nvPr/>
        </p:nvSpPr>
        <p:spPr>
          <a:xfrm>
            <a:off x="1852082" y="5532946"/>
            <a:ext cx="5767917" cy="369332"/>
          </a:xfrm>
          <a:prstGeom prst="rect">
            <a:avLst/>
          </a:prstGeom>
        </p:spPr>
        <p:txBody>
          <a:bodyPr wrap="square">
            <a:spAutoFit/>
          </a:bodyPr>
          <a:lstStyle/>
          <a:p>
            <a:r>
              <a:rPr lang="en-US" dirty="0"/>
              <a:t>https://miro.com/diagramming/what-is-a-block-diagram/</a:t>
            </a:r>
          </a:p>
        </p:txBody>
      </p:sp>
    </p:spTree>
    <p:extLst>
      <p:ext uri="{BB962C8B-B14F-4D97-AF65-F5344CB8AC3E}">
        <p14:creationId xmlns:p14="http://schemas.microsoft.com/office/powerpoint/2010/main" val="58320810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Sample System </a:t>
            </a:r>
            <a:r>
              <a:rPr lang="en-US" sz="3200" dirty="0"/>
              <a:t>Architecture</a:t>
            </a:r>
            <a:r>
              <a:rPr lang="en-US" sz="2800" dirty="0"/>
              <a:t> Diagram - Mechanical</a:t>
            </a:r>
          </a:p>
        </p:txBody>
      </p:sp>
      <p:sp>
        <p:nvSpPr>
          <p:cNvPr id="4" name="Slide Number Placeholder 3"/>
          <p:cNvSpPr>
            <a:spLocks noGrp="1"/>
          </p:cNvSpPr>
          <p:nvPr>
            <p:ph type="sldNum" sz="quarter" idx="12"/>
          </p:nvPr>
        </p:nvSpPr>
        <p:spPr/>
        <p:txBody>
          <a:bodyPr/>
          <a:lstStyle/>
          <a:p>
            <a:fld id="{CC48B151-73E6-4005-9E41-BAC149615E2B}" type="slidenum">
              <a:rPr lang="en-US" smtClean="0"/>
              <a:t>143</a:t>
            </a:fld>
            <a:endParaRPr lang="en-US" dirty="0"/>
          </a:p>
        </p:txBody>
      </p:sp>
      <p:sp>
        <p:nvSpPr>
          <p:cNvPr id="5" name="Rectangle 4"/>
          <p:cNvSpPr/>
          <p:nvPr/>
        </p:nvSpPr>
        <p:spPr>
          <a:xfrm>
            <a:off x="762000" y="5552850"/>
            <a:ext cx="8229600" cy="369332"/>
          </a:xfrm>
          <a:prstGeom prst="rect">
            <a:avLst/>
          </a:prstGeom>
        </p:spPr>
        <p:txBody>
          <a:bodyPr wrap="square">
            <a:spAutoFit/>
          </a:bodyPr>
          <a:lstStyle/>
          <a:p>
            <a:r>
              <a:rPr lang="en-US" dirty="0"/>
              <a:t>https://www.researchgate.net/figure/Mechanical-Block-Diagram_fig3_282866893</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369986"/>
            <a:ext cx="5486400" cy="4118028"/>
          </a:xfrm>
          <a:prstGeom prst="rect">
            <a:avLst/>
          </a:prstGeom>
        </p:spPr>
      </p:pic>
    </p:spTree>
    <p:extLst>
      <p:ext uri="{BB962C8B-B14F-4D97-AF65-F5344CB8AC3E}">
        <p14:creationId xmlns:p14="http://schemas.microsoft.com/office/powerpoint/2010/main" val="371808431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Architecture Diagrams</a:t>
            </a:r>
          </a:p>
        </p:txBody>
      </p:sp>
      <p:sp>
        <p:nvSpPr>
          <p:cNvPr id="4" name="Content Placeholder 3"/>
          <p:cNvSpPr>
            <a:spLocks noGrp="1"/>
          </p:cNvSpPr>
          <p:nvPr>
            <p:ph idx="1"/>
          </p:nvPr>
        </p:nvSpPr>
        <p:spPr/>
        <p:txBody>
          <a:bodyPr/>
          <a:lstStyle/>
          <a:p>
            <a:pPr>
              <a:lnSpc>
                <a:spcPct val="150000"/>
              </a:lnSpc>
            </a:pPr>
            <a:r>
              <a:rPr lang="en-US" dirty="0"/>
              <a:t>Label All Items in the Diagram</a:t>
            </a:r>
          </a:p>
          <a:p>
            <a:pPr>
              <a:lnSpc>
                <a:spcPct val="150000"/>
              </a:lnSpc>
            </a:pPr>
            <a:r>
              <a:rPr lang="en-US" dirty="0"/>
              <a:t>Provide Explanation Of How It Addresses Project’s Needs</a:t>
            </a:r>
          </a:p>
          <a:p>
            <a:pPr>
              <a:lnSpc>
                <a:spcPct val="150000"/>
              </a:lnSpc>
            </a:pPr>
            <a:r>
              <a:rPr lang="en-US" dirty="0"/>
              <a:t>Provide Brief Explanation Of Operation</a:t>
            </a:r>
          </a:p>
        </p:txBody>
      </p:sp>
      <p:sp>
        <p:nvSpPr>
          <p:cNvPr id="3" name="Slide Number Placeholder 2"/>
          <p:cNvSpPr>
            <a:spLocks noGrp="1"/>
          </p:cNvSpPr>
          <p:nvPr>
            <p:ph type="sldNum" sz="quarter" idx="12"/>
          </p:nvPr>
        </p:nvSpPr>
        <p:spPr/>
        <p:txBody>
          <a:bodyPr/>
          <a:lstStyle/>
          <a:p>
            <a:fld id="{CC48B151-73E6-4005-9E41-BAC149615E2B}" type="slidenum">
              <a:rPr lang="en-US" smtClean="0"/>
              <a:t>144</a:t>
            </a:fld>
            <a:endParaRPr lang="en-US" dirty="0"/>
          </a:p>
        </p:txBody>
      </p:sp>
    </p:spTree>
    <p:extLst>
      <p:ext uri="{BB962C8B-B14F-4D97-AF65-F5344CB8AC3E}">
        <p14:creationId xmlns:p14="http://schemas.microsoft.com/office/powerpoint/2010/main" val="231146837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5 Min – Wrap-up</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and/or CE.</a:t>
            </a:r>
          </a:p>
          <a:p>
            <a:r>
              <a:rPr lang="en-US" dirty="0">
                <a:cs typeface="Calibri"/>
              </a:rPr>
              <a:t>These 4 hours per week of on-site meeting time may be the only available time for FULL Engineering team to meet. It is therefore recommended to use this time for group discussions, group work,  planning, updating Needs and Requirements, making decisions, etc. IF all that is complete / up to date, use the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145</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C5434-3734-521E-5A17-D2F3D8ACA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DC1382-7A6B-E1BA-1E22-968BBA436856}"/>
              </a:ext>
            </a:extLst>
          </p:cNvPr>
          <p:cNvSpPr>
            <a:spLocks noGrp="1"/>
          </p:cNvSpPr>
          <p:nvPr>
            <p:ph type="title"/>
          </p:nvPr>
        </p:nvSpPr>
        <p:spPr/>
        <p:txBody>
          <a:bodyPr/>
          <a:lstStyle/>
          <a:p>
            <a:r>
              <a:rPr lang="en-US" dirty="0"/>
              <a:t>Board of Directors Review</a:t>
            </a:r>
            <a:br>
              <a:rPr lang="en-US" dirty="0"/>
            </a:br>
            <a:r>
              <a:rPr lang="en-US" dirty="0"/>
              <a:t>is coming up </a:t>
            </a:r>
            <a:r>
              <a:rPr lang="en-US" dirty="0">
                <a:solidFill>
                  <a:srgbClr val="FF0000"/>
                </a:solidFill>
              </a:rPr>
              <a:t>NEXT WEEK</a:t>
            </a:r>
            <a:endParaRPr lang="en-US" dirty="0"/>
          </a:p>
        </p:txBody>
      </p:sp>
      <p:sp>
        <p:nvSpPr>
          <p:cNvPr id="3" name="Content Placeholder 2">
            <a:extLst>
              <a:ext uri="{FF2B5EF4-FFF2-40B4-BE49-F238E27FC236}">
                <a16:creationId xmlns:a16="http://schemas.microsoft.com/office/drawing/2014/main" id="{9850B0A3-352E-C4B5-2099-82BA5AF50A22}"/>
              </a:ext>
            </a:extLst>
          </p:cNvPr>
          <p:cNvSpPr>
            <a:spLocks noGrp="1"/>
          </p:cNvSpPr>
          <p:nvPr>
            <p:ph idx="1"/>
          </p:nvPr>
        </p:nvSpPr>
        <p:spPr/>
        <p:txBody>
          <a:bodyPr/>
          <a:lstStyle/>
          <a:p>
            <a:r>
              <a:rPr lang="en-US" dirty="0"/>
              <a:t>Read Wiki page with instructions</a:t>
            </a:r>
          </a:p>
          <a:p>
            <a:pPr lvl="1"/>
            <a:r>
              <a:rPr lang="en-US" sz="1600" dirty="0">
                <a:hlinkClick r:id="rId3"/>
              </a:rPr>
              <a:t>https://designlab.eng.rpi.edu/edn/projects/capstone-support-dev/wiki/Board_of_Directors_Review</a:t>
            </a:r>
            <a:r>
              <a:rPr lang="en-US" sz="1600" dirty="0"/>
              <a:t> </a:t>
            </a:r>
          </a:p>
          <a:p>
            <a:pPr lvl="1"/>
            <a:endParaRPr lang="en-US" dirty="0"/>
          </a:p>
          <a:p>
            <a:r>
              <a:rPr lang="en-US" dirty="0"/>
              <a:t>Create poster to show the Board</a:t>
            </a:r>
          </a:p>
          <a:p>
            <a:pPr lvl="1"/>
            <a:r>
              <a:rPr lang="en-US" dirty="0"/>
              <a:t>Rubric posted here </a:t>
            </a:r>
            <a:r>
              <a:rPr lang="en-US" sz="1300" dirty="0"/>
              <a:t>- </a:t>
            </a:r>
            <a:r>
              <a:rPr lang="en-US" sz="1300" dirty="0">
                <a:hlinkClick r:id="rId4"/>
              </a:rPr>
              <a:t>https://designlab.eng.rpi.edu/edn/projects/capstone-support-dev/wiki/Tasks_and_Due_Dates</a:t>
            </a:r>
            <a:r>
              <a:rPr lang="en-US" sz="1300" dirty="0"/>
              <a:t> </a:t>
            </a:r>
          </a:p>
          <a:p>
            <a:r>
              <a:rPr lang="en-US" dirty="0"/>
              <a:t>Divide team into 3 groups for review</a:t>
            </a:r>
          </a:p>
          <a:p>
            <a:pPr lvl="1"/>
            <a:r>
              <a:rPr lang="en-US" dirty="0"/>
              <a:t>Distribute majors and knowledge to improve performance</a:t>
            </a:r>
          </a:p>
          <a:p>
            <a:r>
              <a:rPr lang="en-US" b="1" dirty="0"/>
              <a:t>Practice</a:t>
            </a:r>
            <a:r>
              <a:rPr lang="en-US" dirty="0"/>
              <a:t> content to improve your comfort presenting</a:t>
            </a:r>
          </a:p>
          <a:p>
            <a:r>
              <a:rPr lang="en-US" dirty="0"/>
              <a:t>Expect audience questions throughout to ensure their understanding</a:t>
            </a:r>
          </a:p>
        </p:txBody>
      </p:sp>
      <p:sp>
        <p:nvSpPr>
          <p:cNvPr id="6" name="Slide Number Placeholder 2">
            <a:extLst>
              <a:ext uri="{FF2B5EF4-FFF2-40B4-BE49-F238E27FC236}">
                <a16:creationId xmlns:a16="http://schemas.microsoft.com/office/drawing/2014/main" id="{411C681A-DA5E-A34C-DE64-5EF5191DECBA}"/>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147</a:t>
            </a:fld>
            <a:endParaRPr lang="en-US" sz="1200" dirty="0"/>
          </a:p>
        </p:txBody>
      </p:sp>
      <p:sp>
        <p:nvSpPr>
          <p:cNvPr id="4" name="TextBox 3">
            <a:extLst>
              <a:ext uri="{FF2B5EF4-FFF2-40B4-BE49-F238E27FC236}">
                <a16:creationId xmlns:a16="http://schemas.microsoft.com/office/drawing/2014/main" id="{660431AB-4B44-1CF0-5451-2C49B1816163}"/>
              </a:ext>
            </a:extLst>
          </p:cNvPr>
          <p:cNvSpPr txBox="1"/>
          <p:nvPr/>
        </p:nvSpPr>
        <p:spPr>
          <a:xfrm>
            <a:off x="6572250" y="788661"/>
            <a:ext cx="158115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BDR Introduction</a:t>
            </a:r>
          </a:p>
        </p:txBody>
      </p:sp>
    </p:spTree>
    <p:extLst>
      <p:ext uri="{BB962C8B-B14F-4D97-AF65-F5344CB8AC3E}">
        <p14:creationId xmlns:p14="http://schemas.microsoft.com/office/powerpoint/2010/main" val="11306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DF55B-222D-CF57-27EC-6390C32352B3}"/>
              </a:ext>
            </a:extLst>
          </p:cNvPr>
          <p:cNvSpPr>
            <a:spLocks noGrp="1"/>
          </p:cNvSpPr>
          <p:nvPr>
            <p:ph type="title"/>
          </p:nvPr>
        </p:nvSpPr>
        <p:spPr/>
        <p:txBody>
          <a:bodyPr/>
          <a:lstStyle/>
          <a:p>
            <a:pPr algn="ctr"/>
            <a:r>
              <a:rPr lang="en-US" dirty="0"/>
              <a:t>BDR Poster &amp; Presentation Content</a:t>
            </a:r>
          </a:p>
        </p:txBody>
      </p:sp>
      <p:sp>
        <p:nvSpPr>
          <p:cNvPr id="3" name="Content Placeholder 2">
            <a:extLst>
              <a:ext uri="{FF2B5EF4-FFF2-40B4-BE49-F238E27FC236}">
                <a16:creationId xmlns:a16="http://schemas.microsoft.com/office/drawing/2014/main" id="{4374D97F-3B2E-3233-5D80-89152A409E60}"/>
              </a:ext>
            </a:extLst>
          </p:cNvPr>
          <p:cNvSpPr>
            <a:spLocks noGrp="1"/>
          </p:cNvSpPr>
          <p:nvPr>
            <p:ph idx="1"/>
          </p:nvPr>
        </p:nvSpPr>
        <p:spPr/>
        <p:txBody>
          <a:bodyPr/>
          <a:lstStyle/>
          <a:p>
            <a:r>
              <a:rPr lang="en-US" b="1" dirty="0"/>
              <a:t>Purpose of the Project</a:t>
            </a:r>
          </a:p>
          <a:p>
            <a:r>
              <a:rPr lang="en-US" b="1" dirty="0"/>
              <a:t>Past Work</a:t>
            </a:r>
          </a:p>
          <a:p>
            <a:r>
              <a:rPr lang="en-US" b="1" dirty="0"/>
              <a:t>Current Semester Objectives (System Requirements)</a:t>
            </a:r>
          </a:p>
          <a:p>
            <a:r>
              <a:rPr lang="en-US" b="1" dirty="0"/>
              <a:t>Technical Approach, Results, and Accomplishments </a:t>
            </a:r>
          </a:p>
          <a:p>
            <a:pPr lvl="1"/>
            <a:r>
              <a:rPr lang="en-US" b="1" dirty="0"/>
              <a:t>up until this review</a:t>
            </a:r>
          </a:p>
          <a:p>
            <a:r>
              <a:rPr lang="en-US" b="1" dirty="0"/>
              <a:t>Next Steps and Plan</a:t>
            </a:r>
          </a:p>
          <a:p>
            <a:endParaRPr lang="en-US" b="1" dirty="0"/>
          </a:p>
          <a:p>
            <a:pPr marL="0" indent="0">
              <a:buNone/>
            </a:pPr>
            <a:endParaRPr lang="en-US" dirty="0"/>
          </a:p>
          <a:p>
            <a:pPr marL="0" indent="0">
              <a:buNone/>
            </a:pPr>
            <a:r>
              <a:rPr lang="en-US" b="1" dirty="0"/>
              <a:t>IF</a:t>
            </a:r>
            <a:r>
              <a:rPr lang="en-US" dirty="0"/>
              <a:t> team has been creating good documentation - MUCH of this content can be copied from Client Meeting slides and from existing EDN forum posts</a:t>
            </a:r>
          </a:p>
        </p:txBody>
      </p:sp>
      <p:sp>
        <p:nvSpPr>
          <p:cNvPr id="4" name="Slide Number Placeholder 3">
            <a:extLst>
              <a:ext uri="{FF2B5EF4-FFF2-40B4-BE49-F238E27FC236}">
                <a16:creationId xmlns:a16="http://schemas.microsoft.com/office/drawing/2014/main" id="{6B563058-2F13-F0AC-00BC-E0A5DB8D1213}"/>
              </a:ext>
            </a:extLst>
          </p:cNvPr>
          <p:cNvSpPr>
            <a:spLocks noGrp="1"/>
          </p:cNvSpPr>
          <p:nvPr>
            <p:ph type="sldNum" sz="quarter" idx="12"/>
          </p:nvPr>
        </p:nvSpPr>
        <p:spPr/>
        <p:txBody>
          <a:bodyPr/>
          <a:lstStyle/>
          <a:p>
            <a:fld id="{028FE254-016A-4E51-98AE-D4B4E3F12C32}" type="slidenum">
              <a:rPr lang="en-US" smtClean="0"/>
              <a:t>148</a:t>
            </a:fld>
            <a:endParaRPr lang="en-US" dirty="0"/>
          </a:p>
        </p:txBody>
      </p:sp>
    </p:spTree>
    <p:extLst>
      <p:ext uri="{BB962C8B-B14F-4D97-AF65-F5344CB8AC3E}">
        <p14:creationId xmlns:p14="http://schemas.microsoft.com/office/powerpoint/2010/main" val="97043135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F486-3EE0-FAA0-67AF-2C0602E11083}"/>
              </a:ext>
            </a:extLst>
          </p:cNvPr>
          <p:cNvSpPr>
            <a:spLocks noGrp="1"/>
          </p:cNvSpPr>
          <p:nvPr>
            <p:ph type="title"/>
          </p:nvPr>
        </p:nvSpPr>
        <p:spPr/>
        <p:txBody>
          <a:bodyPr>
            <a:normAutofit/>
          </a:bodyPr>
          <a:lstStyle/>
          <a:p>
            <a:pPr marL="0" indent="0">
              <a:buNone/>
            </a:pPr>
            <a:r>
              <a:rPr lang="en-US" sz="3600" dirty="0"/>
              <a:t>Upcoming Graded deliverables</a:t>
            </a:r>
          </a:p>
        </p:txBody>
      </p:sp>
      <p:sp>
        <p:nvSpPr>
          <p:cNvPr id="3" name="Content Placeholder 2">
            <a:extLst>
              <a:ext uri="{FF2B5EF4-FFF2-40B4-BE49-F238E27FC236}">
                <a16:creationId xmlns:a16="http://schemas.microsoft.com/office/drawing/2014/main" id="{8E44A038-7A83-177B-C13C-B7FD577729F6}"/>
              </a:ext>
            </a:extLst>
          </p:cNvPr>
          <p:cNvSpPr>
            <a:spLocks noGrp="1"/>
          </p:cNvSpPr>
          <p:nvPr>
            <p:ph idx="1"/>
          </p:nvPr>
        </p:nvSpPr>
        <p:spPr/>
        <p:txBody>
          <a:bodyPr/>
          <a:lstStyle/>
          <a:p>
            <a:pPr marL="0" indent="0">
              <a:buNone/>
            </a:pPr>
            <a:r>
              <a:rPr lang="en-US" dirty="0"/>
              <a:t>10/17 (or) 10/18</a:t>
            </a:r>
          </a:p>
          <a:p>
            <a:pPr marL="0" indent="0">
              <a:buNone/>
            </a:pPr>
            <a:endParaRPr lang="en-US" dirty="0"/>
          </a:p>
          <a:p>
            <a:pPr marL="0" indent="0">
              <a:buNone/>
            </a:pPr>
            <a:r>
              <a:rPr lang="en-US" b="1" dirty="0"/>
              <a:t>System Design Report</a:t>
            </a:r>
          </a:p>
          <a:p>
            <a:r>
              <a:rPr lang="en-US" dirty="0"/>
              <a:t>Team assignment</a:t>
            </a:r>
          </a:p>
          <a:p>
            <a:r>
              <a:rPr lang="en-US" dirty="0"/>
              <a:t>5% of final grade</a:t>
            </a:r>
          </a:p>
          <a:p>
            <a:endParaRPr lang="en-US" dirty="0"/>
          </a:p>
          <a:p>
            <a:pPr marL="0" indent="0">
              <a:buNone/>
            </a:pPr>
            <a:r>
              <a:rPr lang="en-US" b="1" dirty="0"/>
              <a:t>Detailed Individual Design Report</a:t>
            </a:r>
          </a:p>
          <a:p>
            <a:r>
              <a:rPr lang="en-US" dirty="0"/>
              <a:t>Individual assignment</a:t>
            </a:r>
          </a:p>
          <a:p>
            <a:r>
              <a:rPr lang="en-US" dirty="0"/>
              <a:t>6% of final grade</a:t>
            </a:r>
          </a:p>
          <a:p>
            <a:endParaRPr lang="en-US" dirty="0"/>
          </a:p>
          <a:p>
            <a:pPr marL="0" indent="0">
              <a:buNone/>
            </a:pPr>
            <a:r>
              <a:rPr lang="en-US" dirty="0"/>
              <a:t>Submit both to Repo /working/Reports</a:t>
            </a:r>
          </a:p>
        </p:txBody>
      </p:sp>
      <p:sp>
        <p:nvSpPr>
          <p:cNvPr id="4" name="Slide Number Placeholder 3">
            <a:extLst>
              <a:ext uri="{FF2B5EF4-FFF2-40B4-BE49-F238E27FC236}">
                <a16:creationId xmlns:a16="http://schemas.microsoft.com/office/drawing/2014/main" id="{AF56D2C9-EC05-1414-5D4B-0F9C77646D60}"/>
              </a:ext>
            </a:extLst>
          </p:cNvPr>
          <p:cNvSpPr>
            <a:spLocks noGrp="1"/>
          </p:cNvSpPr>
          <p:nvPr>
            <p:ph type="sldNum" sz="quarter" idx="12"/>
          </p:nvPr>
        </p:nvSpPr>
        <p:spPr/>
        <p:txBody>
          <a:bodyPr/>
          <a:lstStyle/>
          <a:p>
            <a:fld id="{CC48B151-73E6-4005-9E41-BAC149615E2B}" type="slidenum">
              <a:rPr lang="en-US" smtClean="0"/>
              <a:t>149</a:t>
            </a:fld>
            <a:endParaRPr lang="en-US" dirty="0"/>
          </a:p>
        </p:txBody>
      </p:sp>
    </p:spTree>
    <p:extLst>
      <p:ext uri="{BB962C8B-B14F-4D97-AF65-F5344CB8AC3E}">
        <p14:creationId xmlns:p14="http://schemas.microsoft.com/office/powerpoint/2010/main" val="3313254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Your Capstone Expectations</a:t>
            </a:r>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7939" y="2895600"/>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3"/>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spTree>
    <p:extLst>
      <p:ext uri="{BB962C8B-B14F-4D97-AF65-F5344CB8AC3E}">
        <p14:creationId xmlns:p14="http://schemas.microsoft.com/office/powerpoint/2010/main" val="274098202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lstStyle/>
          <a:p>
            <a:pPr algn="ctr"/>
            <a:r>
              <a:rPr lang="en-US" dirty="0"/>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pPr marL="0" indent="0">
              <a:buNone/>
            </a:pPr>
            <a:r>
              <a:rPr lang="en-US" dirty="0"/>
              <a:t>Contents of document:</a:t>
            </a:r>
          </a:p>
          <a:p>
            <a:r>
              <a:rPr lang="en-US" dirty="0"/>
              <a:t>Updated / improved project description information</a:t>
            </a:r>
          </a:p>
          <a:p>
            <a:r>
              <a:rPr lang="en-US" dirty="0"/>
              <a:t>Key Needs &amp; Requirements</a:t>
            </a:r>
          </a:p>
          <a:p>
            <a:r>
              <a:rPr lang="en-US" dirty="0"/>
              <a:t>Concept generation/selection</a:t>
            </a:r>
          </a:p>
          <a:p>
            <a:r>
              <a:rPr lang="en-US" dirty="0"/>
              <a:t>System Design</a:t>
            </a:r>
          </a:p>
          <a:p>
            <a:r>
              <a:rPr lang="en-US" dirty="0"/>
              <a:t>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mtClean="0"/>
              <a:t>150</a:t>
            </a:fld>
            <a:endParaRPr lang="en-US" dirty="0"/>
          </a:p>
        </p:txBody>
      </p:sp>
    </p:spTree>
    <p:extLst>
      <p:ext uri="{BB962C8B-B14F-4D97-AF65-F5344CB8AC3E}">
        <p14:creationId xmlns:p14="http://schemas.microsoft.com/office/powerpoint/2010/main" val="345180410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lstStyle/>
          <a:p>
            <a:pPr algn="ctr"/>
            <a:r>
              <a:rPr lang="en-US" b="1" dirty="0"/>
              <a:t>D</a:t>
            </a:r>
            <a:r>
              <a:rPr lang="en-US" dirty="0"/>
              <a:t>etailed </a:t>
            </a:r>
            <a:r>
              <a:rPr lang="en-US" b="1" dirty="0"/>
              <a:t>I</a:t>
            </a:r>
            <a:r>
              <a:rPr lang="en-US" dirty="0"/>
              <a:t>ndividual </a:t>
            </a:r>
            <a:r>
              <a:rPr lang="en-US" b="1" dirty="0"/>
              <a:t>D</a:t>
            </a:r>
            <a:r>
              <a:rPr lang="en-US" dirty="0"/>
              <a:t>esign Report Intro</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p:txBody>
          <a:bodyPr/>
          <a:lstStyle/>
          <a:p>
            <a:r>
              <a:rPr lang="en-US" dirty="0"/>
              <a:t>System Architecture Diagram</a:t>
            </a:r>
          </a:p>
          <a:p>
            <a:r>
              <a:rPr lang="en-US" dirty="0"/>
              <a:t>Subsystem or portion YOU are responsible for</a:t>
            </a:r>
          </a:p>
          <a:p>
            <a:pPr lvl="1"/>
            <a:r>
              <a:rPr lang="en-US" dirty="0"/>
              <a:t>Related Needs &amp; </a:t>
            </a:r>
            <a:r>
              <a:rPr lang="en-US" dirty="0" err="1"/>
              <a:t>Reqs</a:t>
            </a:r>
            <a:r>
              <a:rPr lang="en-US" dirty="0"/>
              <a:t> (include # from spreadsheet in Repo)</a:t>
            </a:r>
          </a:p>
          <a:p>
            <a:pPr lvl="1"/>
            <a:r>
              <a:rPr lang="en-US" dirty="0"/>
              <a:t>Interfaces to other subsystems (refer to System Architecture)</a:t>
            </a:r>
          </a:p>
          <a:p>
            <a:pPr lvl="1"/>
            <a:r>
              <a:rPr lang="en-US" dirty="0"/>
              <a:t>Sketch/description of 1-2 leading concepts (list of forum thread links)</a:t>
            </a:r>
          </a:p>
          <a:p>
            <a:r>
              <a:rPr lang="en-US" dirty="0"/>
              <a:t>Perceived challenges/risks</a:t>
            </a:r>
          </a:p>
          <a:p>
            <a:r>
              <a:rPr lang="en-US" dirty="0"/>
              <a:t>YOUR next steps/plan</a:t>
            </a:r>
          </a:p>
          <a:p>
            <a:endParaRPr lang="en-US" dirty="0"/>
          </a:p>
          <a:p>
            <a:r>
              <a:rPr lang="en-US" dirty="0">
                <a:highlight>
                  <a:srgbClr val="FFFF00"/>
                </a:highlight>
              </a:rPr>
              <a:t>1,000 - 1,500 words</a:t>
            </a:r>
          </a:p>
          <a:p>
            <a:r>
              <a:rPr lang="en-US"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mtClean="0"/>
              <a:t>151</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4495800" y="5129651"/>
            <a:ext cx="4267200" cy="1200329"/>
          </a:xfrm>
          <a:prstGeom prst="rect">
            <a:avLst/>
          </a:prstGeom>
          <a:noFill/>
          <a:ln w="34925">
            <a:solidFill>
              <a:srgbClr val="FF0000"/>
            </a:solidFill>
          </a:ln>
        </p:spPr>
        <p:txBody>
          <a:bodyPr wrap="square" rtlCol="0">
            <a:spAutoFit/>
          </a:bodyPr>
          <a:lstStyle/>
          <a:p>
            <a:r>
              <a:rPr lang="en-US" dirty="0"/>
              <a:t>This is an INDIVIDUAL assignment. The document should speak to what YOU personally will contribute to the design and project demonstration.</a:t>
            </a:r>
          </a:p>
        </p:txBody>
      </p:sp>
    </p:spTree>
    <p:extLst>
      <p:ext uri="{BB962C8B-B14F-4D97-AF65-F5344CB8AC3E}">
        <p14:creationId xmlns:p14="http://schemas.microsoft.com/office/powerpoint/2010/main" val="390150329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152</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153</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92919852"/>
              </p:ext>
            </p:extLst>
          </p:nvPr>
        </p:nvGraphicFramePr>
        <p:xfrm>
          <a:off x="381000" y="1005329"/>
          <a:ext cx="8382000" cy="5082789"/>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4.0</a:t>
                      </a:r>
                    </a:p>
                  </a:txBody>
                  <a:tcPr marL="68580" marR="68580" marT="0" marB="0"/>
                </a:tc>
                <a:tc>
                  <a:txBody>
                    <a:bodyPr/>
                    <a:lstStyle/>
                    <a:p>
                      <a:pPr marL="0" marR="0" algn="l">
                        <a:spcBef>
                          <a:spcPts val="0"/>
                        </a:spcBef>
                        <a:spcAft>
                          <a:spcPts val="0"/>
                        </a:spcAft>
                      </a:pPr>
                      <a:r>
                        <a:rPr lang="en-US" sz="1200" dirty="0">
                          <a:effectLst/>
                          <a:latin typeface="+mj-lt"/>
                          <a:ea typeface="MS Mincho"/>
                        </a:rPr>
                        <a:t>7.8.24</a:t>
                      </a:r>
                    </a:p>
                  </a:txBody>
                  <a:tcPr marL="68580" marR="68580" marT="0" marB="0"/>
                </a:tc>
                <a:tc>
                  <a:txBody>
                    <a:bodyPr/>
                    <a:lstStyle/>
                    <a:p>
                      <a:pPr marL="0" marR="0" indent="0" algn="l" defTabSz="685800" rtl="0" eaLnBrk="1" latinLnBrk="0" hangingPunct="1">
                        <a:spcBef>
                          <a:spcPts val="0"/>
                        </a:spcBef>
                        <a:spcAft>
                          <a:spcPts val="0"/>
                        </a:spcAft>
                        <a:buNone/>
                      </a:pPr>
                      <a:r>
                        <a:rPr lang="en-US" sz="1200" kern="1200" dirty="0">
                          <a:solidFill>
                            <a:schemeClr val="dk1"/>
                          </a:solidFill>
                          <a:effectLst/>
                          <a:latin typeface="+mj-lt"/>
                          <a:ea typeface="MS Mincho"/>
                          <a:cs typeface="+mn-cs"/>
                        </a:rPr>
                        <a:t>AP, BD, MA</a:t>
                      </a:r>
                    </a:p>
                  </a:txBody>
                  <a:tcPr marL="68580" marR="68580" marT="0" marB="0"/>
                </a:tc>
                <a:tc>
                  <a:txBody>
                    <a:bodyPr/>
                    <a:lstStyle/>
                    <a:p>
                      <a:pPr marL="0" marR="0" algn="l">
                        <a:spcBef>
                          <a:spcPts val="0"/>
                        </a:spcBef>
                        <a:spcAft>
                          <a:spcPts val="0"/>
                        </a:spcAft>
                      </a:pPr>
                      <a:r>
                        <a:rPr lang="en-US" sz="1200" dirty="0">
                          <a:effectLst/>
                          <a:latin typeface="+mj-lt"/>
                          <a:ea typeface="MS Mincho"/>
                        </a:rPr>
                        <a:t>Full review and updating of new course flow</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4.1</a:t>
                      </a:r>
                    </a:p>
                  </a:txBody>
                  <a:tcPr marL="68580" marR="68580" marT="0" marB="0"/>
                </a:tc>
                <a:tc>
                  <a:txBody>
                    <a:bodyPr/>
                    <a:lstStyle/>
                    <a:p>
                      <a:pPr marL="0" marR="0" algn="l">
                        <a:spcBef>
                          <a:spcPts val="0"/>
                        </a:spcBef>
                        <a:spcAft>
                          <a:spcPts val="0"/>
                        </a:spcAft>
                      </a:pPr>
                      <a:r>
                        <a:rPr lang="en-US" sz="1200" b="0" dirty="0">
                          <a:effectLst/>
                          <a:latin typeface="+mj-lt"/>
                          <a:ea typeface="MS Mincho"/>
                        </a:rPr>
                        <a:t>7.23.24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Director’s letter removed from New Employee Packet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mj-lt"/>
                        <a:ea typeface="MS Mincho"/>
                      </a:endParaRP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4.2</a:t>
                      </a:r>
                    </a:p>
                  </a:txBody>
                  <a:tcPr marL="68580" marR="68580" marT="0" marB="0"/>
                </a:tc>
                <a:tc>
                  <a:txBody>
                    <a:bodyPr/>
                    <a:lstStyle/>
                    <a:p>
                      <a:pPr marL="0" marR="0" algn="l">
                        <a:spcBef>
                          <a:spcPts val="0"/>
                        </a:spcBef>
                        <a:spcAft>
                          <a:spcPts val="0"/>
                        </a:spcAft>
                      </a:pPr>
                      <a:r>
                        <a:rPr lang="en-US" sz="1200" b="0" dirty="0">
                          <a:effectLst/>
                          <a:latin typeface="+mj-lt"/>
                          <a:ea typeface="MS Mincho"/>
                        </a:rPr>
                        <a:t>7.25.24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Updating slides to match agenda and overall on-site plan</a:t>
                      </a:r>
                    </a:p>
                    <a:p>
                      <a:pPr marL="0" marR="0" algn="l">
                        <a:spcBef>
                          <a:spcPts val="0"/>
                        </a:spcBef>
                        <a:spcAft>
                          <a:spcPts val="0"/>
                        </a:spcAft>
                      </a:pPr>
                      <a:r>
                        <a:rPr lang="en-US" sz="1200" b="0" dirty="0">
                          <a:effectLst/>
                          <a:latin typeface="+mj-lt"/>
                          <a:ea typeface="MS Mincho"/>
                        </a:rPr>
                        <a:t>‘Design Lab Process Progression’ slide updated</a:t>
                      </a:r>
                    </a:p>
                    <a:p>
                      <a:pPr marL="0" marR="0" algn="l">
                        <a:spcBef>
                          <a:spcPts val="0"/>
                        </a:spcBef>
                        <a:spcAft>
                          <a:spcPts val="0"/>
                        </a:spcAft>
                      </a:pPr>
                      <a:r>
                        <a:rPr lang="en-US" sz="1200" b="0" dirty="0">
                          <a:effectLst/>
                          <a:latin typeface="+mj-lt"/>
                          <a:ea typeface="MS Mincho"/>
                        </a:rPr>
                        <a:t>Preferred pronouns added to Wiki post</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4.3</a:t>
                      </a:r>
                    </a:p>
                  </a:txBody>
                  <a:tcPr marL="68580" marR="68580" marT="0" marB="0"/>
                </a:tc>
                <a:tc>
                  <a:txBody>
                    <a:bodyPr/>
                    <a:lstStyle/>
                    <a:p>
                      <a:pPr marL="0" marR="0" algn="l">
                        <a:spcBef>
                          <a:spcPts val="0"/>
                        </a:spcBef>
                        <a:spcAft>
                          <a:spcPts val="0"/>
                        </a:spcAft>
                      </a:pPr>
                      <a:r>
                        <a:rPr lang="en-US" sz="1200" b="0" dirty="0">
                          <a:effectLst/>
                          <a:latin typeface="+mj-lt"/>
                          <a:ea typeface="MS Mincho"/>
                        </a:rPr>
                        <a:t>7.31.24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baseline="0" dirty="0">
                          <a:effectLst/>
                          <a:latin typeface="+mj-lt"/>
                          <a:ea typeface="MS Mincho"/>
                        </a:rPr>
                        <a:t>Some </a:t>
                      </a:r>
                      <a:r>
                        <a:rPr lang="en-US" sz="1200" b="0" kern="1200" dirty="0">
                          <a:solidFill>
                            <a:schemeClr val="dk1"/>
                          </a:solidFill>
                          <a:effectLst/>
                          <a:latin typeface="+mj-lt"/>
                          <a:ea typeface="MS Mincho"/>
                          <a:cs typeface="+mn-cs"/>
                        </a:rPr>
                        <a:t>shifting of content, adjustment of section durations Day 1 &amp; 2</a:t>
                      </a:r>
                    </a:p>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team meeting added to Day 1 OOC tasks</a:t>
                      </a:r>
                    </a:p>
                  </a:txBody>
                  <a:tcPr marL="68580" marR="68580" marT="0" marB="0"/>
                </a:tc>
                <a:extLst>
                  <a:ext uri="{0D108BD9-81ED-4DB2-BD59-A6C34878D82A}">
                    <a16:rowId xmlns:a16="http://schemas.microsoft.com/office/drawing/2014/main" val="1445296702"/>
                  </a:ext>
                </a:extLst>
              </a:tr>
              <a:tr h="0">
                <a:tc>
                  <a:txBody>
                    <a:bodyPr/>
                    <a:lstStyle/>
                    <a:p>
                      <a:pPr marL="0" marR="0" algn="l">
                        <a:spcBef>
                          <a:spcPts val="0"/>
                        </a:spcBef>
                        <a:spcAft>
                          <a:spcPts val="0"/>
                        </a:spcAft>
                      </a:pPr>
                      <a:r>
                        <a:rPr lang="en-US" sz="1200" b="0" dirty="0">
                          <a:effectLst/>
                          <a:latin typeface="+mj-lt"/>
                          <a:ea typeface="MS Mincho"/>
                        </a:rPr>
                        <a:t>4.4</a:t>
                      </a:r>
                    </a:p>
                  </a:txBody>
                  <a:tcPr marL="68580" marR="68580" marT="0" marB="0"/>
                </a:tc>
                <a:tc>
                  <a:txBody>
                    <a:bodyPr/>
                    <a:lstStyle/>
                    <a:p>
                      <a:pPr marL="0" marR="0" algn="l">
                        <a:spcBef>
                          <a:spcPts val="0"/>
                        </a:spcBef>
                        <a:spcAft>
                          <a:spcPts val="0"/>
                        </a:spcAft>
                      </a:pPr>
                      <a:r>
                        <a:rPr lang="en-US" sz="1200" b="0" dirty="0">
                          <a:effectLst/>
                          <a:latin typeface="+mj-lt"/>
                          <a:ea typeface="MS Mincho"/>
                        </a:rPr>
                        <a:t>8.1.24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 KN</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All Agenda slides &amp; Design Process slides updated</a:t>
                      </a:r>
                    </a:p>
                    <a:p>
                      <a:pPr marL="0" marR="0" algn="l">
                        <a:spcBef>
                          <a:spcPts val="0"/>
                        </a:spcBef>
                        <a:spcAft>
                          <a:spcPts val="0"/>
                        </a:spcAft>
                      </a:pPr>
                      <a:r>
                        <a:rPr lang="en-US" sz="1200" b="0" baseline="0" dirty="0">
                          <a:effectLst/>
                          <a:latin typeface="+mj-lt"/>
                          <a:ea typeface="MS Mincho"/>
                        </a:rPr>
                        <a:t>Notes added to adjust flow, point out content to add on days 2-5</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4.5</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‘Design a Vehicle’ N&amp;R activity pulled out into separate training PPT</a:t>
                      </a: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a:effectLst/>
                          <a:latin typeface="+mj-lt"/>
                          <a:ea typeface="MS Mincho"/>
                        </a:rPr>
                        <a:t>4.6</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AP,MA,BD,KN, JK</a:t>
                      </a:r>
                    </a:p>
                  </a:txBody>
                  <a:tcPr marL="68580" marR="68580" marT="0" marB="0"/>
                </a:tc>
                <a:tc>
                  <a:txBody>
                    <a:bodyPr/>
                    <a:lstStyle/>
                    <a:p>
                      <a:pPr marL="0" marR="0" algn="l">
                        <a:spcBef>
                          <a:spcPts val="0"/>
                        </a:spcBef>
                        <a:spcAft>
                          <a:spcPts val="0"/>
                        </a:spcAft>
                      </a:pPr>
                      <a:r>
                        <a:rPr lang="en-US" sz="1200" b="0" dirty="0">
                          <a:effectLst/>
                          <a:latin typeface="+mj-lt"/>
                          <a:ea typeface="MS Mincho"/>
                        </a:rPr>
                        <a:t>So many things, long meeting ironing out bugs and </a:t>
                      </a:r>
                      <a:r>
                        <a:rPr lang="en-US" sz="1200" b="0">
                          <a:effectLst/>
                          <a:latin typeface="+mj-lt"/>
                          <a:ea typeface="MS Mincho"/>
                        </a:rPr>
                        <a:t>making improvements</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4.7</a:t>
                      </a:r>
                    </a:p>
                  </a:txBody>
                  <a:tcPr marL="68580" marR="68580" marT="0" marB="0"/>
                </a:tc>
                <a:tc>
                  <a:txBody>
                    <a:bodyPr/>
                    <a:lstStyle/>
                    <a:p>
                      <a:pPr marL="0" marR="0" algn="l">
                        <a:spcBef>
                          <a:spcPts val="0"/>
                        </a:spcBef>
                        <a:spcAft>
                          <a:spcPts val="0"/>
                        </a:spcAft>
                      </a:pPr>
                      <a:r>
                        <a:rPr lang="en-US" sz="1200" dirty="0">
                          <a:effectLst/>
                          <a:latin typeface="+mj-lt"/>
                          <a:ea typeface="MS Mincho"/>
                        </a:rPr>
                        <a:t>8.12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OneDrive is OK for development of group files</a:t>
                      </a:r>
                    </a:p>
                  </a:txBody>
                  <a:tcPr marL="68580" marR="68580" marT="0" marB="0"/>
                </a:tc>
                <a:extLst>
                  <a:ext uri="{0D108BD9-81ED-4DB2-BD59-A6C34878D82A}">
                    <a16:rowId xmlns:a16="http://schemas.microsoft.com/office/drawing/2014/main" val="3050399495"/>
                  </a:ext>
                </a:extLst>
              </a:tr>
              <a:tr h="416402">
                <a:tc>
                  <a:txBody>
                    <a:bodyPr/>
                    <a:lstStyle/>
                    <a:p>
                      <a:pPr marL="0" marR="0" algn="l">
                        <a:spcBef>
                          <a:spcPts val="0"/>
                        </a:spcBef>
                        <a:spcAft>
                          <a:spcPts val="0"/>
                        </a:spcAft>
                      </a:pPr>
                      <a:r>
                        <a:rPr lang="en-US" sz="1200" dirty="0">
                          <a:effectLst/>
                          <a:latin typeface="+mj-lt"/>
                          <a:ea typeface="MS Mincho"/>
                        </a:rPr>
                        <a:t>4.8</a:t>
                      </a:r>
                    </a:p>
                  </a:txBody>
                  <a:tcPr marL="68580" marR="68580" marT="0" marB="0"/>
                </a:tc>
                <a:tc>
                  <a:txBody>
                    <a:bodyPr/>
                    <a:lstStyle/>
                    <a:p>
                      <a:pPr marL="0" marR="0" algn="l">
                        <a:spcBef>
                          <a:spcPts val="0"/>
                        </a:spcBef>
                        <a:spcAft>
                          <a:spcPts val="0"/>
                        </a:spcAft>
                      </a:pPr>
                      <a:r>
                        <a:rPr lang="en-US" sz="1200" dirty="0">
                          <a:effectLst/>
                          <a:latin typeface="+mj-lt"/>
                          <a:ea typeface="MS Mincho"/>
                        </a:rPr>
                        <a:t>8.15</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Out of Class tasks slides REMOVED. Contents shifted solely to Wiki Agenda slides</a:t>
                      </a: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r>
                        <a:rPr lang="en-US" sz="1200" dirty="0">
                          <a:effectLst/>
                          <a:latin typeface="+mj-lt"/>
                          <a:ea typeface="MS Mincho"/>
                        </a:rPr>
                        <a:t>4.9</a:t>
                      </a:r>
                    </a:p>
                  </a:txBody>
                  <a:tcPr marL="68580" marR="68580" marT="0" marB="0"/>
                </a:tc>
                <a:tc>
                  <a:txBody>
                    <a:bodyPr/>
                    <a:lstStyle/>
                    <a:p>
                      <a:pPr marL="0" marR="0" algn="l">
                        <a:spcBef>
                          <a:spcPts val="0"/>
                        </a:spcBef>
                        <a:spcAft>
                          <a:spcPts val="0"/>
                        </a:spcAft>
                      </a:pPr>
                      <a:r>
                        <a:rPr lang="en-US" sz="1200" dirty="0">
                          <a:effectLst/>
                          <a:latin typeface="+mj-lt"/>
                          <a:ea typeface="MS Mincho"/>
                        </a:rPr>
                        <a:t>8.19</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Slides on Project Questions removed, content shifted to Wiki</a:t>
                      </a:r>
                    </a:p>
                    <a:p>
                      <a:pPr marL="0" marR="0" algn="l">
                        <a:spcBef>
                          <a:spcPts val="0"/>
                        </a:spcBef>
                        <a:spcAft>
                          <a:spcPts val="0"/>
                        </a:spcAft>
                      </a:pPr>
                      <a:r>
                        <a:rPr lang="en-US" sz="1200" dirty="0">
                          <a:effectLst/>
                          <a:latin typeface="+mj-lt"/>
                          <a:ea typeface="MS Mincho"/>
                        </a:rPr>
                        <a:t>Updated order of Day 4 activities – benchmarking for whole class @ start</a:t>
                      </a:r>
                    </a:p>
                  </a:txBody>
                  <a:tcPr marL="68580" marR="68580" marT="0" marB="0"/>
                </a:tc>
                <a:extLst>
                  <a:ext uri="{0D108BD9-81ED-4DB2-BD59-A6C34878D82A}">
                    <a16:rowId xmlns:a16="http://schemas.microsoft.com/office/drawing/2014/main" val="1808898996"/>
                  </a:ext>
                </a:extLst>
              </a:tr>
              <a:tr h="303725">
                <a:tc>
                  <a:txBody>
                    <a:bodyPr/>
                    <a:lstStyle/>
                    <a:p>
                      <a:pPr marL="0" marR="0" algn="l">
                        <a:spcBef>
                          <a:spcPts val="0"/>
                        </a:spcBef>
                        <a:spcAft>
                          <a:spcPts val="0"/>
                        </a:spcAft>
                      </a:pPr>
                      <a:r>
                        <a:rPr lang="en-US" sz="1200" dirty="0">
                          <a:effectLst/>
                          <a:latin typeface="+mj-lt"/>
                          <a:ea typeface="MS Mincho"/>
                        </a:rPr>
                        <a:t>4.10</a:t>
                      </a:r>
                    </a:p>
                  </a:txBody>
                  <a:tcPr marL="68580" marR="68580" marT="0" marB="0"/>
                </a:tc>
                <a:tc>
                  <a:txBody>
                    <a:bodyPr/>
                    <a:lstStyle/>
                    <a:p>
                      <a:pPr marL="0" marR="0" algn="l">
                        <a:spcBef>
                          <a:spcPts val="0"/>
                        </a:spcBef>
                        <a:spcAft>
                          <a:spcPts val="0"/>
                        </a:spcAft>
                      </a:pPr>
                      <a:r>
                        <a:rPr lang="en-US" sz="1200" dirty="0">
                          <a:effectLst/>
                          <a:latin typeface="+mj-lt"/>
                          <a:ea typeface="MS Mincho"/>
                        </a:rPr>
                        <a:t>8.20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Updated Agenda images</a:t>
                      </a:r>
                    </a:p>
                    <a:p>
                      <a:pPr marL="171450" marR="0" indent="-171450" algn="l">
                        <a:spcBef>
                          <a:spcPts val="0"/>
                        </a:spcBef>
                        <a:spcAft>
                          <a:spcPts val="0"/>
                        </a:spcAft>
                        <a:buFontTx/>
                        <a:buChar char="-"/>
                      </a:pPr>
                      <a:r>
                        <a:rPr lang="en-US" sz="1200" dirty="0">
                          <a:effectLst/>
                          <a:latin typeface="+mj-lt"/>
                          <a:ea typeface="MS Mincho"/>
                        </a:rPr>
                        <a:t>Day 9/10 team Agenda block reduced to 30 mins</a:t>
                      </a:r>
                    </a:p>
                    <a:p>
                      <a:pPr marL="171450" marR="0" indent="-171450" algn="l">
                        <a:spcBef>
                          <a:spcPts val="0"/>
                        </a:spcBef>
                        <a:spcAft>
                          <a:spcPts val="0"/>
                        </a:spcAft>
                        <a:buFontTx/>
                        <a:buChar char="-"/>
                      </a:pPr>
                      <a:r>
                        <a:rPr lang="en-US" sz="1200" dirty="0">
                          <a:effectLst/>
                          <a:latin typeface="+mj-lt"/>
                          <a:ea typeface="MS Mincho"/>
                        </a:rPr>
                        <a:t>Day 9/10 added 10 mins of CE reflection on Client Meeting 1</a:t>
                      </a:r>
                    </a:p>
                    <a:p>
                      <a:pPr marL="0" marR="0" indent="0" algn="l">
                        <a:spcBef>
                          <a:spcPts val="0"/>
                        </a:spcBef>
                        <a:spcAft>
                          <a:spcPts val="0"/>
                        </a:spcAft>
                        <a:buFontTx/>
                        <a:buNone/>
                      </a:pPr>
                      <a:r>
                        <a:rPr lang="en-US" sz="1200" dirty="0">
                          <a:effectLst/>
                          <a:latin typeface="+mj-lt"/>
                          <a:ea typeface="MS Mincho"/>
                        </a:rPr>
                        <a:t>Removed daily reminders to download Playbook</a:t>
                      </a:r>
                    </a:p>
                    <a:p>
                      <a:pPr marL="0" marR="0" indent="0" algn="l">
                        <a:spcBef>
                          <a:spcPts val="0"/>
                        </a:spcBef>
                        <a:spcAft>
                          <a:spcPts val="0"/>
                        </a:spcAft>
                        <a:buFontTx/>
                        <a:buNone/>
                      </a:pPr>
                      <a:r>
                        <a:rPr lang="en-US" sz="1200" dirty="0">
                          <a:effectLst/>
                          <a:latin typeface="+mj-lt"/>
                          <a:ea typeface="MS Mincho"/>
                        </a:rPr>
                        <a:t>Modified formatting of Out of Class Task reminder slides</a:t>
                      </a:r>
                    </a:p>
                  </a:txBody>
                  <a:tcPr marL="68580" marR="68580" marT="0" marB="0"/>
                </a:tc>
                <a:extLst>
                  <a:ext uri="{0D108BD9-81ED-4DB2-BD59-A6C34878D82A}">
                    <a16:rowId xmlns:a16="http://schemas.microsoft.com/office/drawing/2014/main" val="697287899"/>
                  </a:ext>
                </a:extLst>
              </a:tr>
              <a:tr h="304800">
                <a:tc>
                  <a:txBody>
                    <a:bodyPr/>
                    <a:lstStyle/>
                    <a:p>
                      <a:pPr marL="0" marR="0" algn="l">
                        <a:spcBef>
                          <a:spcPts val="0"/>
                        </a:spcBef>
                        <a:spcAft>
                          <a:spcPts val="0"/>
                        </a:spcAft>
                      </a:pPr>
                      <a:r>
                        <a:rPr lang="en-US" sz="1200" dirty="0">
                          <a:effectLst/>
                          <a:latin typeface="+mj-lt"/>
                          <a:ea typeface="MS Mincho"/>
                        </a:rPr>
                        <a:t>4.11</a:t>
                      </a:r>
                    </a:p>
                  </a:txBody>
                  <a:tcPr marL="68580" marR="68580" marT="0" marB="0"/>
                </a:tc>
                <a:tc>
                  <a:txBody>
                    <a:bodyPr/>
                    <a:lstStyle/>
                    <a:p>
                      <a:pPr marL="0" marR="0" algn="l">
                        <a:spcBef>
                          <a:spcPts val="0"/>
                        </a:spcBef>
                        <a:spcAft>
                          <a:spcPts val="0"/>
                        </a:spcAft>
                      </a:pPr>
                      <a:r>
                        <a:rPr lang="en-US" sz="1200" dirty="0">
                          <a:effectLst/>
                          <a:latin typeface="+mj-lt"/>
                          <a:ea typeface="MS Mincho"/>
                        </a:rPr>
                        <a:t>8.21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MA</a:t>
                      </a:r>
                    </a:p>
                  </a:txBody>
                  <a:tcPr marL="68580" marR="68580" marT="0" marB="0"/>
                </a:tc>
                <a:tc>
                  <a:txBody>
                    <a:bodyPr/>
                    <a:lstStyle/>
                    <a:p>
                      <a:pPr marL="0" marR="0" algn="l">
                        <a:spcBef>
                          <a:spcPts val="0"/>
                        </a:spcBef>
                        <a:spcAft>
                          <a:spcPts val="0"/>
                        </a:spcAft>
                      </a:pPr>
                      <a:r>
                        <a:rPr lang="en-US" sz="1200" dirty="0">
                          <a:effectLst/>
                          <a:latin typeface="+mj-lt"/>
                          <a:ea typeface="MS Mincho"/>
                        </a:rPr>
                        <a:t>Formatting</a:t>
                      </a:r>
                      <a:r>
                        <a:rPr lang="en-US" sz="1200" baseline="0" dirty="0">
                          <a:effectLst/>
                          <a:latin typeface="+mj-lt"/>
                          <a:ea typeface="MS Mincho"/>
                        </a:rPr>
                        <a:t> – centered titles and better matched their fonts, enlarged some content, fix some bulleting. NO content changes</a:t>
                      </a: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154</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34246434"/>
              </p:ext>
            </p:extLst>
          </p:nvPr>
        </p:nvGraphicFramePr>
        <p:xfrm>
          <a:off x="381000" y="1143000"/>
          <a:ext cx="8382000" cy="5271460"/>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4.12</a:t>
                      </a:r>
                    </a:p>
                  </a:txBody>
                  <a:tcPr marL="68580" marR="68580" marT="0" marB="0"/>
                </a:tc>
                <a:tc>
                  <a:txBody>
                    <a:bodyPr/>
                    <a:lstStyle/>
                    <a:p>
                      <a:pPr marL="0" marR="0" algn="l">
                        <a:spcBef>
                          <a:spcPts val="0"/>
                        </a:spcBef>
                        <a:spcAft>
                          <a:spcPts val="0"/>
                        </a:spcAft>
                      </a:pPr>
                      <a:r>
                        <a:rPr lang="en-US" sz="1200" dirty="0">
                          <a:effectLst/>
                          <a:latin typeface="+mj-lt"/>
                          <a:ea typeface="MS Mincho"/>
                        </a:rPr>
                        <a:t>8.22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MA, KN, AP</a:t>
                      </a:r>
                    </a:p>
                  </a:txBody>
                  <a:tcPr marL="68580" marR="68580" marT="0" marB="0"/>
                </a:tc>
                <a:tc>
                  <a:txBody>
                    <a:bodyPr/>
                    <a:lstStyle/>
                    <a:p>
                      <a:pPr marL="0" marR="0" algn="l">
                        <a:spcBef>
                          <a:spcPts val="0"/>
                        </a:spcBef>
                        <a:spcAft>
                          <a:spcPts val="0"/>
                        </a:spcAft>
                      </a:pPr>
                      <a:r>
                        <a:rPr lang="en-US" sz="1200" dirty="0" err="1">
                          <a:effectLst/>
                          <a:latin typeface="+mj-lt"/>
                          <a:ea typeface="MS Mincho"/>
                        </a:rPr>
                        <a:t>Slido</a:t>
                      </a:r>
                      <a:r>
                        <a:rPr lang="en-US" sz="1200" dirty="0">
                          <a:effectLst/>
                          <a:latin typeface="+mj-lt"/>
                          <a:ea typeface="MS Mincho"/>
                        </a:rPr>
                        <a:t> content updated</a:t>
                      </a:r>
                    </a:p>
                    <a:p>
                      <a:pPr marL="0" marR="0" algn="l">
                        <a:spcBef>
                          <a:spcPts val="0"/>
                        </a:spcBef>
                        <a:spcAft>
                          <a:spcPts val="0"/>
                        </a:spcAft>
                      </a:pPr>
                      <a:r>
                        <a:rPr lang="en-US" sz="1200" dirty="0">
                          <a:effectLst/>
                          <a:latin typeface="+mj-lt"/>
                          <a:ea typeface="MS Mincho"/>
                        </a:rPr>
                        <a:t>Added time during day 6 + 7 to ideate and finalize project deliverables</a:t>
                      </a: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4.13</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8.26</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BD</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Corrected info for Ice Breaker (room typo, etc.)</a:t>
                      </a: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4.14</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8.26</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Fixed formatting of some links</a:t>
                      </a: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4.15</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8.30</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Agenda shifted day 1 to allow for team project discussion time, shorten wrap up time</a:t>
                      </a: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4.16</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9.3</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BD</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Meeting 2 - Animated prompts on “Identifying Team Skills” slide, moved “Review Project Description” slide to after N&amp;R/User Stories slides</a:t>
                      </a: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4.17</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9.5</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Added slide to introduce Benchmarking Memo</a:t>
                      </a: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4.18</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9.6</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Few small formatting and flow cleanup to Day 2</a:t>
                      </a: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4.19</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9.12</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Updated </a:t>
                      </a:r>
                      <a:r>
                        <a:rPr lang="en-US" sz="1200" kern="1200" dirty="0" err="1">
                          <a:solidFill>
                            <a:schemeClr val="dk1"/>
                          </a:solidFill>
                          <a:effectLst/>
                          <a:latin typeface="+mj-lt"/>
                          <a:ea typeface="MS Mincho"/>
                          <a:cs typeface="+mn-cs"/>
                        </a:rPr>
                        <a:t>Slido</a:t>
                      </a:r>
                      <a:r>
                        <a:rPr lang="en-US" sz="1200" kern="1200" dirty="0">
                          <a:solidFill>
                            <a:schemeClr val="dk1"/>
                          </a:solidFill>
                          <a:effectLst/>
                          <a:latin typeface="+mj-lt"/>
                          <a:ea typeface="MS Mincho"/>
                          <a:cs typeface="+mn-cs"/>
                        </a:rPr>
                        <a:t> link and slides for Day 5 Concept Generation</a:t>
                      </a: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4.20</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9.16</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Swap Kahoot for Horse Race on Day 6</a:t>
                      </a: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4.21</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9.19</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Added stern reminder for safety training on Day 7</a:t>
                      </a:r>
                    </a:p>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System Design Report and DID discussion shifted to Day 13</a:t>
                      </a:r>
                    </a:p>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4.22</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10.2</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Additional slide to list off BDR content</a:t>
                      </a: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r>
                        <a:rPr lang="en-US" sz="1200" dirty="0">
                          <a:effectLst/>
                          <a:latin typeface="+mj-lt"/>
                          <a:ea typeface="MS Mincho"/>
                        </a:rPr>
                        <a:t>4.23</a:t>
                      </a:r>
                    </a:p>
                  </a:txBody>
                  <a:tcPr marL="68580" marR="68580" marT="0" marB="0"/>
                </a:tc>
                <a:tc>
                  <a:txBody>
                    <a:bodyPr/>
                    <a:lstStyle/>
                    <a:p>
                      <a:pPr marL="0" marR="0" algn="l">
                        <a:spcBef>
                          <a:spcPts val="0"/>
                        </a:spcBef>
                        <a:spcAft>
                          <a:spcPts val="0"/>
                        </a:spcAft>
                      </a:pPr>
                      <a:r>
                        <a:rPr lang="en-US" sz="1200" dirty="0">
                          <a:effectLst/>
                          <a:latin typeface="+mj-lt"/>
                          <a:ea typeface="MS Mincho"/>
                        </a:rPr>
                        <a:t>10.3</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KN</a:t>
                      </a:r>
                    </a:p>
                  </a:txBody>
                  <a:tcPr marL="68580" marR="68580" marT="0" marB="0"/>
                </a:tc>
                <a:tc>
                  <a:txBody>
                    <a:bodyPr/>
                    <a:lstStyle/>
                    <a:p>
                      <a:pPr marL="0" marR="0" algn="l">
                        <a:spcBef>
                          <a:spcPts val="0"/>
                        </a:spcBef>
                        <a:spcAft>
                          <a:spcPts val="0"/>
                        </a:spcAft>
                      </a:pPr>
                      <a:r>
                        <a:rPr lang="en-US" sz="1200" dirty="0">
                          <a:effectLst/>
                          <a:latin typeface="+mj-lt"/>
                          <a:ea typeface="MS Mincho"/>
                        </a:rPr>
                        <a:t>Reordered BDR/system design report/DID report instructions</a:t>
                      </a: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r>
                        <a:rPr lang="en-US" sz="1200" dirty="0">
                          <a:effectLst/>
                          <a:latin typeface="+mj-lt"/>
                          <a:ea typeface="MS Mincho"/>
                        </a:rPr>
                        <a:t>4.24</a:t>
                      </a:r>
                    </a:p>
                  </a:txBody>
                  <a:tcPr marL="68580" marR="68580" marT="0" marB="0"/>
                </a:tc>
                <a:tc>
                  <a:txBody>
                    <a:bodyPr/>
                    <a:lstStyle/>
                    <a:p>
                      <a:pPr marL="0" marR="0" algn="l">
                        <a:spcBef>
                          <a:spcPts val="0"/>
                        </a:spcBef>
                        <a:spcAft>
                          <a:spcPts val="0"/>
                        </a:spcAft>
                      </a:pPr>
                      <a:r>
                        <a:rPr lang="en-US" sz="1200" dirty="0">
                          <a:effectLst/>
                          <a:latin typeface="+mj-lt"/>
                          <a:ea typeface="MS Mincho"/>
                        </a:rPr>
                        <a:t>10.4</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Small tweaks to BDR slides</a:t>
                      </a: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155</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3</a:t>
            </a:r>
          </a:p>
        </p:txBody>
      </p:sp>
      <p:graphicFrame>
        <p:nvGraphicFramePr>
          <p:cNvPr id="6" name="Table 5"/>
          <p:cNvGraphicFramePr>
            <a:graphicFrameLocks noGrp="1"/>
          </p:cNvGraphicFramePr>
          <p:nvPr/>
        </p:nvGraphicFramePr>
        <p:xfrm>
          <a:off x="452910" y="1140616"/>
          <a:ext cx="8180971" cy="3592324"/>
        </p:xfrm>
        <a:graphic>
          <a:graphicData uri="http://schemas.openxmlformats.org/drawingml/2006/table">
            <a:tbl>
              <a:tblPr/>
              <a:tblGrid>
                <a:gridCol w="1909290">
                  <a:extLst>
                    <a:ext uri="{9D8B030D-6E8A-4147-A177-3AD203B41FA5}">
                      <a16:colId xmlns:a16="http://schemas.microsoft.com/office/drawing/2014/main" val="20000"/>
                    </a:ext>
                  </a:extLst>
                </a:gridCol>
                <a:gridCol w="2055724">
                  <a:extLst>
                    <a:ext uri="{9D8B030D-6E8A-4147-A177-3AD203B41FA5}">
                      <a16:colId xmlns:a16="http://schemas.microsoft.com/office/drawing/2014/main" val="20001"/>
                    </a:ext>
                  </a:extLst>
                </a:gridCol>
                <a:gridCol w="1204512">
                  <a:extLst>
                    <a:ext uri="{9D8B030D-6E8A-4147-A177-3AD203B41FA5}">
                      <a16:colId xmlns:a16="http://schemas.microsoft.com/office/drawing/2014/main" val="20002"/>
                    </a:ext>
                  </a:extLst>
                </a:gridCol>
                <a:gridCol w="1055126">
                  <a:extLst>
                    <a:ext uri="{9D8B030D-6E8A-4147-A177-3AD203B41FA5}">
                      <a16:colId xmlns:a16="http://schemas.microsoft.com/office/drawing/2014/main" val="20003"/>
                    </a:ext>
                  </a:extLst>
                </a:gridCol>
                <a:gridCol w="1126365">
                  <a:extLst>
                    <a:ext uri="{9D8B030D-6E8A-4147-A177-3AD203B41FA5}">
                      <a16:colId xmlns:a16="http://schemas.microsoft.com/office/drawing/2014/main" val="20004"/>
                    </a:ext>
                  </a:extLst>
                </a:gridCol>
                <a:gridCol w="829954">
                  <a:extLst>
                    <a:ext uri="{9D8B030D-6E8A-4147-A177-3AD203B41FA5}">
                      <a16:colId xmlns:a16="http://schemas.microsoft.com/office/drawing/2014/main" val="20005"/>
                    </a:ext>
                  </a:extLst>
                </a:gridCol>
              </a:tblGrid>
              <a:tr h="408364">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408364">
                <a:tc>
                  <a:txBody>
                    <a:bodyPr/>
                    <a:lstStyle/>
                    <a:p>
                      <a:pPr algn="l" fontAlgn="ctr"/>
                      <a:r>
                        <a:rPr lang="en-US" sz="1200" b="0" i="0" u="none" strike="noStrike">
                          <a:solidFill>
                            <a:srgbClr val="000000"/>
                          </a:solidFill>
                          <a:effectLst/>
                          <a:latin typeface="Calibri" panose="020F050202020403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Design Lab Acoustics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Nima Ahmadi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08364">
                <a:tc>
                  <a:txBody>
                    <a:bodyPr/>
                    <a:lstStyle/>
                    <a:p>
                      <a:pPr algn="l" fontAlgn="ctr"/>
                      <a:r>
                        <a:rPr lang="en-US" sz="1200" b="0" i="0" u="none" strike="noStrike">
                          <a:solidFill>
                            <a:srgbClr val="000000"/>
                          </a:solidFill>
                          <a:effectLst/>
                          <a:latin typeface="Calibri" panose="020F0502020204030204" pitchFamily="34" charset="0"/>
                        </a:rPr>
                        <a:t>The Boeing Company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Aircraft Robotic Assembly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Nima Ahmadi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Kannathal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06376">
                <a:tc>
                  <a:txBody>
                    <a:bodyPr/>
                    <a:lstStyle/>
                    <a:p>
                      <a:pPr algn="l" fontAlgn="ctr"/>
                      <a:r>
                        <a:rPr lang="en-US" sz="1200" b="0" i="0" u="none" strike="noStrike">
                          <a:solidFill>
                            <a:srgbClr val="000000"/>
                          </a:solidFill>
                          <a:effectLst/>
                          <a:latin typeface="Calibri" panose="020F0502020204030204" pitchFamily="34" charset="0"/>
                        </a:rPr>
                        <a:t>Living Buildings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Rammed Earth Formwork Design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Clint Ballinger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08364">
                <a:tc>
                  <a:txBody>
                    <a:bodyPr/>
                    <a:lstStyle/>
                    <a:p>
                      <a:pPr algn="l" fontAlgn="ctr"/>
                      <a:r>
                        <a:rPr lang="en-US" sz="1200" b="0" i="0" u="none" strike="noStrike">
                          <a:solidFill>
                            <a:srgbClr val="000000"/>
                          </a:solidFill>
                          <a:effectLst/>
                          <a:latin typeface="Calibri" panose="020F0502020204030204" pitchFamily="34" charset="0"/>
                        </a:rPr>
                        <a:t>Jefferson Project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Cold-Conditions Sub-Surface Water Quality Sensor Development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08364">
                <a:tc>
                  <a:txBody>
                    <a:bodyPr/>
                    <a:lstStyle/>
                    <a:p>
                      <a:pPr algn="l" fontAlgn="ctr"/>
                      <a:r>
                        <a:rPr lang="en-US" sz="1200" b="0" i="0" u="none" strike="noStrike">
                          <a:solidFill>
                            <a:srgbClr val="000000"/>
                          </a:solidFill>
                          <a:effectLst/>
                          <a:latin typeface="Calibri" panose="020F0502020204030204" pitchFamily="34" charset="0"/>
                        </a:rPr>
                        <a:t>NYSDEC</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Heat Pump Demonstrator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06376">
                <a:tc>
                  <a:txBody>
                    <a:bodyPr/>
                    <a:lstStyle/>
                    <a:p>
                      <a:pPr algn="l" fontAlgn="ctr"/>
                      <a:r>
                        <a:rPr lang="en-US" sz="1200" b="0" i="0" u="none" strike="noStrike">
                          <a:solidFill>
                            <a:srgbClr val="000000"/>
                          </a:solidFill>
                          <a:effectLst/>
                          <a:latin typeface="Calibri" panose="020F0502020204030204" pitchFamily="34" charset="0"/>
                        </a:rPr>
                        <a:t>JBT Corporation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AGV Mast Lifting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Clint Ballinger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06376">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CE7A3CE6-F459-FAD9-9157-FF91F9339FC1}"/>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3463A646-3AA4-FF04-19E9-F6E839BFD8B4}"/>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600A0D5-4A03-7B58-0A3F-17C307A71430}"/>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16EBB126-9485-F158-7D7C-523FBAD4B0AB}"/>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25ED6452-5081-4551-B99A-62113EEEC7AC}"/>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BDBE6B4B-3DD7-588E-7E54-810302E97AF5}"/>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C3F3D5D2-C56B-4514-8F5D-C7115799183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48B2E7C-9D40-F078-4F7A-ACB104D4F97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4E023121-A570-C9C5-97A8-DD8844B73B37}"/>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168C3CE7-1EBA-1529-808D-7213F937F3C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D1115A66-5CCE-C2C4-EF4E-F34804B89179}"/>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A47B4AD4-C9F6-C2A1-2503-F4E0E32C6806}"/>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9FF025F3-54A3-E7FD-B8B8-88D7A47BCB3A}"/>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860F5ED-32A4-FF22-04BA-C65E6598387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24CD2D44-C194-EBB4-4837-26A9279BA17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0CD0B6B-CEEF-1586-0FEF-695EB3FDB738}"/>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AE1A5EE8-ADFA-3B82-E6A2-C78DB3504473}"/>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15146FA6-D4B2-D13C-F610-AB0B344A4ACF}"/>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0586128-FE3F-5F63-7CC0-1D60F7B0E13F}"/>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4054034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Work Expectations</a:t>
            </a:r>
            <a:endParaRPr lang="en-US"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of you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457200" y="1600201"/>
            <a:ext cx="8229600" cy="4426228"/>
          </a:xfrm>
        </p:spPr>
        <p:txBody>
          <a:bodyPr vert="horz" lIns="91440" tIns="45720" rIns="91440" bIns="45720" rtlCol="0" anchor="t">
            <a:normAutofit fontScale="70000" lnSpcReduction="20000"/>
          </a:bodyPr>
          <a:lstStyle/>
          <a:p>
            <a:r>
              <a:rPr lang="en-US" dirty="0">
                <a:cs typeface="Calibri"/>
              </a:rPr>
              <a:t>Written capstone communications are permitted using </a:t>
            </a:r>
            <a:r>
              <a:rPr lang="en-US" dirty="0">
                <a:solidFill>
                  <a:srgbClr val="FF0000"/>
                </a:solidFill>
                <a:cs typeface="Calibri"/>
              </a:rPr>
              <a:t>ONLY</a:t>
            </a:r>
            <a:r>
              <a:rPr lang="en-US" dirty="0">
                <a:cs typeface="Calibri"/>
              </a:rPr>
              <a:t> Design Lab tools:</a:t>
            </a:r>
          </a:p>
          <a:p>
            <a:pPr lvl="1"/>
            <a:r>
              <a:rPr lang="en-US" dirty="0">
                <a:cs typeface="Calibri"/>
              </a:rPr>
              <a:t>The Engineering Design Notebook (EDN)</a:t>
            </a:r>
          </a:p>
          <a:p>
            <a:pPr lvl="2"/>
            <a:r>
              <a:rPr lang="en-US" dirty="0">
                <a:cs typeface="Calibri"/>
              </a:rPr>
              <a:t>Native EDN posts</a:t>
            </a:r>
          </a:p>
          <a:p>
            <a:pPr lvl="2"/>
            <a:r>
              <a:rPr lang="en-US" dirty="0">
                <a:cs typeface="Calibri"/>
              </a:rPr>
              <a:t>MS Office files, CAD, etc.</a:t>
            </a:r>
          </a:p>
          <a:p>
            <a:pPr lvl="2"/>
            <a:r>
              <a:rPr lang="en-US" dirty="0">
                <a:cs typeface="Calibri"/>
              </a:rPr>
              <a:t>Repository via Subversion</a:t>
            </a:r>
          </a:p>
          <a:p>
            <a:pPr lvl="1"/>
            <a:r>
              <a:rPr lang="en-US" dirty="0">
                <a:cs typeface="Calibri"/>
              </a:rPr>
              <a:t>Webex</a:t>
            </a:r>
          </a:p>
          <a:p>
            <a:pPr lvl="1"/>
            <a:r>
              <a:rPr lang="en-US" dirty="0">
                <a:cs typeface="Calibri"/>
              </a:rPr>
              <a:t>RPI OneDrive – only for </a:t>
            </a:r>
            <a:r>
              <a:rPr lang="en-US" dirty="0">
                <a:solidFill>
                  <a:srgbClr val="00B050"/>
                </a:solidFill>
                <a:cs typeface="Calibri"/>
              </a:rPr>
              <a:t>development of group </a:t>
            </a:r>
            <a:r>
              <a:rPr lang="en-US" dirty="0">
                <a:cs typeface="Calibri"/>
              </a:rPr>
              <a:t>deliverables</a:t>
            </a:r>
          </a:p>
          <a:p>
            <a:r>
              <a:rPr lang="en-US" dirty="0">
                <a:cs typeface="Calibri"/>
              </a:rPr>
              <a:t>Use of any other cloud-based service, such as Google Drive/Docs/Sheets/Slides, GroupMe, Discord, Slack, Draw.io, etc. is </a:t>
            </a:r>
            <a:r>
              <a:rPr lang="en-US" dirty="0">
                <a:solidFill>
                  <a:srgbClr val="FF0000"/>
                </a:solidFill>
                <a:cs typeface="Calibri"/>
              </a:rPr>
              <a:t>FORBIDDEN</a:t>
            </a:r>
          </a:p>
          <a:p>
            <a:r>
              <a:rPr lang="en-US" dirty="0">
                <a:cs typeface="Calibri"/>
              </a:rPr>
              <a:t>Although supported by campus, RPI Box is also </a:t>
            </a:r>
            <a:r>
              <a:rPr lang="en-US" dirty="0">
                <a:solidFill>
                  <a:srgbClr val="FF0000"/>
                </a:solidFill>
                <a:cs typeface="Calibri"/>
              </a:rPr>
              <a:t>FORBIDDEN</a:t>
            </a:r>
          </a:p>
          <a:p>
            <a:r>
              <a:rPr lang="en-US" dirty="0">
                <a:cs typeface="Calibri"/>
              </a:rPr>
              <a:t>Scheduling services such as </a:t>
            </a:r>
            <a:r>
              <a:rPr lang="en-US" dirty="0" err="1">
                <a:cs typeface="Calibri"/>
              </a:rPr>
              <a:t>WhenIsGood</a:t>
            </a:r>
            <a:r>
              <a:rPr lang="en-US" dirty="0">
                <a:cs typeface="Calibri"/>
              </a:rPr>
              <a:t> &amp; When2Meet are acceptable for setting up meetings but must not contain any technical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marL="857250" lvl="1" indent="-457200" eaLnBrk="0" fontAlgn="base" hangingPunct="0">
              <a:spcBef>
                <a:spcPct val="0"/>
              </a:spcBef>
              <a:spcAft>
                <a:spcPct val="0"/>
              </a:spcAft>
              <a:buFont typeface="+mj-lt"/>
              <a:buAutoNum type="arabicPeriod"/>
            </a:pPr>
            <a:r>
              <a:rPr kumimoji="0" lang="en-US" altLang="en-US" sz="2200" b="0" i="0" u="none" strike="noStrike" cap="none" normalizeH="0" baseline="0" dirty="0">
                <a:ln>
                  <a:noFill/>
                </a:ln>
                <a:solidFill>
                  <a:schemeClr val="tx1"/>
                </a:solidFill>
                <a:effectLst/>
              </a:rPr>
              <a:t>Properly acknowledge and cite the use of generative AI tools.</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You are ultimately responsible for the content you submit.</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22</a:t>
            </a:fld>
            <a:endParaRPr lang="en-US" dirty="0"/>
          </a:p>
        </p:txBody>
      </p:sp>
      <p:pic>
        <p:nvPicPr>
          <p:cNvPr id="6" name="Content Placeholder 5">
            <a:extLst>
              <a:ext uri="{FF2B5EF4-FFF2-40B4-BE49-F238E27FC236}">
                <a16:creationId xmlns:a16="http://schemas.microsoft.com/office/drawing/2014/main" id="{DA7A1504-2A15-B2F6-33D9-305AFE55510D}"/>
              </a:ext>
            </a:extLst>
          </p:cNvPr>
          <p:cNvPicPr>
            <a:picLocks noChangeAspect="1"/>
          </p:cNvPicPr>
          <p:nvPr/>
        </p:nvPicPr>
        <p:blipFill>
          <a:blip r:embed="rId3"/>
          <a:stretch>
            <a:fillRect/>
          </a:stretch>
        </p:blipFill>
        <p:spPr>
          <a:xfrm>
            <a:off x="2114549" y="3810000"/>
            <a:ext cx="4914902" cy="1828800"/>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685800"/>
            <a:ext cx="8229600" cy="4525963"/>
          </a:xfrm>
        </p:spPr>
        <p:txBody>
          <a:bodyPr>
            <a:noAutofit/>
          </a:bodyPr>
          <a:lstStyle/>
          <a:p>
            <a:pPr marL="0" indent="0">
              <a:buNone/>
            </a:pPr>
            <a:r>
              <a:rPr lang="en-US" sz="2400" dirty="0"/>
              <a:t>Use a laptop or tablet for:</a:t>
            </a:r>
          </a:p>
          <a:p>
            <a:r>
              <a:rPr lang="en-US" sz="2400" dirty="0"/>
              <a:t>Note taking</a:t>
            </a:r>
          </a:p>
          <a:p>
            <a:r>
              <a:rPr lang="en-US" sz="2400" dirty="0"/>
              <a:t>CAD</a:t>
            </a:r>
          </a:p>
          <a:p>
            <a:r>
              <a:rPr lang="en-US" sz="2400" dirty="0"/>
              <a:t>Webex</a:t>
            </a:r>
          </a:p>
          <a:p>
            <a:endParaRPr lang="en-US" sz="2400" dirty="0"/>
          </a:p>
          <a:p>
            <a:pPr marL="0" indent="0">
              <a:buNone/>
            </a:pPr>
            <a:r>
              <a:rPr lang="en-US" sz="2400" dirty="0"/>
              <a:t>Use paper &amp; pencil for</a:t>
            </a:r>
          </a:p>
          <a:p>
            <a:r>
              <a:rPr lang="en-US" sz="2400" dirty="0"/>
              <a:t>Sketching</a:t>
            </a:r>
          </a:p>
          <a:p>
            <a:r>
              <a:rPr lang="en-US" sz="2400" dirty="0"/>
              <a:t>Quick math / calculations</a:t>
            </a:r>
          </a:p>
          <a:p>
            <a:pPr marL="0" indent="0">
              <a:buNone/>
            </a:pPr>
            <a:endParaRPr lang="en-US" sz="2400" dirty="0"/>
          </a:p>
          <a:p>
            <a:pPr marL="0" indent="0">
              <a:buNone/>
            </a:pPr>
            <a:r>
              <a:rPr lang="en-US" sz="2400"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23</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Tree>
    <p:extLst>
      <p:ext uri="{BB962C8B-B14F-4D97-AF65-F5344CB8AC3E}">
        <p14:creationId xmlns:p14="http://schemas.microsoft.com/office/powerpoint/2010/main" val="3131588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Sponsorship Agreement and Confidentiality</a:t>
            </a:r>
          </a:p>
          <a:p>
            <a:pPr marL="0" indent="0">
              <a:buNone/>
            </a:pPr>
            <a:r>
              <a:rPr lang="en-US" sz="2000" dirty="0">
                <a:ea typeface="+mn-lt"/>
                <a:cs typeface="+mn-lt"/>
              </a:rPr>
              <a:t>EDN -&gt; Capstone Support -&gt; </a:t>
            </a:r>
            <a:r>
              <a:rPr lang="en-US" sz="2000" dirty="0"/>
              <a:t>Course Guidelines and Policies -&gt; </a:t>
            </a:r>
            <a:r>
              <a:rPr lang="en-US" sz="2000" dirty="0">
                <a:hlinkClick r:id="rId2"/>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24</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a:t>
            </a:r>
            <a:br>
              <a:rPr lang="en-US" sz="2400" dirty="0"/>
            </a:br>
            <a:r>
              <a:rPr lang="en-US" sz="2400" dirty="0"/>
              <a:t>signatures in Adobe</a:t>
            </a:r>
          </a:p>
          <a:p>
            <a:pPr marL="285750" indent="-285750" fontAlgn="ctr">
              <a:buFont typeface="Arial" panose="020B0604020202020204" pitchFamily="34" charset="0"/>
              <a:buChar char="•"/>
            </a:pPr>
            <a:r>
              <a:rPr lang="en-US" sz="2400" dirty="0"/>
              <a:t>Recognition Waiver and Release	- </a:t>
            </a:r>
            <a:r>
              <a:rPr lang="en-US" sz="2400" b="1" dirty="0"/>
              <a:t>SIGN &amp; return by end of day</a:t>
            </a:r>
          </a:p>
          <a:p>
            <a:pPr marL="285750" indent="-285750" fontAlgn="t">
              <a:buFont typeface="Arial" panose="020B0604020202020204" pitchFamily="34" charset="0"/>
              <a:buChar char="•"/>
            </a:pPr>
            <a:r>
              <a:rPr lang="en-US" sz="2400" dirty="0"/>
              <a:t>Sponsorship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25</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lstStyle/>
          <a:p>
            <a:r>
              <a:rPr lang="en-US" dirty="0"/>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1"/>
            <a:ext cx="7886700" cy="5265739"/>
          </a:xfrm>
        </p:spPr>
        <p:txBody>
          <a:bodyPr>
            <a:normAutofit/>
          </a:bodyPr>
          <a:lstStyle/>
          <a:p>
            <a:r>
              <a:rPr lang="en-US" sz="2200" dirty="0"/>
              <a:t>Break into pairs within your team – if your team has an odd number of members, one group should include three members</a:t>
            </a:r>
          </a:p>
          <a:p>
            <a:pPr marL="0" indent="0">
              <a:buNone/>
            </a:pPr>
            <a:endParaRPr lang="en-US" sz="2200" dirty="0"/>
          </a:p>
          <a:p>
            <a:r>
              <a:rPr lang="en-US" sz="2200" dirty="0"/>
              <a:t>Answer the prompt for the first question using Slido – 1 minute</a:t>
            </a:r>
          </a:p>
          <a:p>
            <a:r>
              <a:rPr lang="en-US" sz="2200" dirty="0"/>
              <a:t>Pair off and Share Responses with your partner &amp; discuss – 2 minutes</a:t>
            </a:r>
          </a:p>
          <a:p>
            <a:r>
              <a:rPr lang="en-US" sz="2200" dirty="0"/>
              <a:t>Go around the team and each person introduces their partner – name &amp; skill – 5 minutes total</a:t>
            </a:r>
          </a:p>
          <a:p>
            <a:r>
              <a:rPr lang="en-US" sz="2200" dirty="0"/>
              <a:t>Review the full word cloud &amp; discuss – 2 minutes</a:t>
            </a:r>
          </a:p>
          <a:p>
            <a:endParaRPr lang="en-US" sz="2200" dirty="0"/>
          </a:p>
          <a:p>
            <a:r>
              <a:rPr lang="en-US" sz="2200" dirty="0"/>
              <a:t>Repeat for second question</a:t>
            </a:r>
          </a:p>
          <a:p>
            <a:endParaRPr lang="en-US" sz="2200" dirty="0"/>
          </a:p>
          <a:p>
            <a:r>
              <a:rPr lang="en-US" sz="2200"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26</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5" name="Content Placeholder 4">
            <a:extLst>
              <a:ext uri="{FF2B5EF4-FFF2-40B4-BE49-F238E27FC236}">
                <a16:creationId xmlns:a16="http://schemas.microsoft.com/office/drawing/2014/main" id="{41D17860-7CE9-192F-C54F-2C3A0EAA512B}"/>
              </a:ext>
            </a:extLst>
          </p:cNvPr>
          <p:cNvSpPr>
            <a:spLocks noGrp="1"/>
          </p:cNvSpPr>
          <p:nvPr>
            <p:ph idx="1"/>
          </p:nvPr>
        </p:nvSpPr>
        <p:spPr>
          <a:xfrm>
            <a:off x="4876503" y="1066800"/>
            <a:ext cx="3962400" cy="5562600"/>
          </a:xfrm>
        </p:spPr>
        <p:txBody>
          <a:bodyPr anchor="ctr">
            <a:normAutofit/>
          </a:bodyPr>
          <a:lstStyle/>
          <a:p>
            <a:endParaRPr lang="en-US" sz="2700" dirty="0"/>
          </a:p>
          <a:p>
            <a:r>
              <a:rPr lang="en-US" sz="2700" dirty="0"/>
              <a:t>SCAN this code</a:t>
            </a:r>
          </a:p>
          <a:p>
            <a:endParaRPr lang="en-US" sz="2700" dirty="0"/>
          </a:p>
          <a:p>
            <a:r>
              <a:rPr lang="en-US" sz="2700" dirty="0"/>
              <a:t>OR</a:t>
            </a:r>
          </a:p>
          <a:p>
            <a:pPr lvl="1"/>
            <a:r>
              <a:rPr lang="en-US" sz="2800" dirty="0"/>
              <a:t>Open slido.com on your smart phone or laptop</a:t>
            </a:r>
          </a:p>
          <a:p>
            <a:pPr lvl="1"/>
            <a:r>
              <a:rPr lang="en-US" sz="2800" dirty="0"/>
              <a:t>Join as a participant with</a:t>
            </a:r>
          </a:p>
          <a:p>
            <a:pPr marL="342900" lvl="1" indent="0">
              <a:buNone/>
            </a:pPr>
            <a:r>
              <a:rPr lang="en-US" sz="2800" b="1">
                <a:latin typeface="Roboto" panose="02000000000000000000" pitchFamily="2" charset="0"/>
              </a:rPr>
              <a:t>#1697651</a:t>
            </a:r>
            <a:endParaRPr lang="en-US" sz="2800" b="1" dirty="0">
              <a:latin typeface="Roboto" panose="02000000000000000000" pitchFamily="2" charset="0"/>
            </a:endParaRP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4A61B31F-6CEF-DC5C-F425-7A14631BE4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632" y="533400"/>
            <a:ext cx="4019550" cy="401955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lstStyle/>
          <a:p>
            <a:pPr algn="ctr"/>
            <a:r>
              <a:rPr lang="en-US"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Table 8">
            <a:extLst>
              <a:ext uri="{FF2B5EF4-FFF2-40B4-BE49-F238E27FC236}">
                <a16:creationId xmlns:a16="http://schemas.microsoft.com/office/drawing/2014/main" id="{FBD5BD2F-79F9-C428-4EDF-FCF9CEF2F6EE}"/>
              </a:ext>
            </a:extLst>
          </p:cNvPr>
          <p:cNvGraphicFramePr>
            <a:graphicFrameLocks noGrp="1"/>
          </p:cNvGraphicFramePr>
          <p:nvPr>
            <p:extLst>
              <p:ext uri="{D42A27DB-BD31-4B8C-83A1-F6EECF244321}">
                <p14:modId xmlns:p14="http://schemas.microsoft.com/office/powerpoint/2010/main" val="2812789114"/>
              </p:ext>
            </p:extLst>
          </p:nvPr>
        </p:nvGraphicFramePr>
        <p:xfrm>
          <a:off x="5257800" y="2057400"/>
          <a:ext cx="3807225" cy="4032250"/>
        </p:xfrm>
        <a:graphic>
          <a:graphicData uri="http://schemas.openxmlformats.org/drawingml/2006/table">
            <a:tbl>
              <a:tblPr/>
              <a:tblGrid>
                <a:gridCol w="1862146">
                  <a:extLst>
                    <a:ext uri="{9D8B030D-6E8A-4147-A177-3AD203B41FA5}">
                      <a16:colId xmlns:a16="http://schemas.microsoft.com/office/drawing/2014/main" val="2655779139"/>
                    </a:ext>
                  </a:extLst>
                </a:gridCol>
                <a:gridCol w="694671">
                  <a:extLst>
                    <a:ext uri="{9D8B030D-6E8A-4147-A177-3AD203B41FA5}">
                      <a16:colId xmlns:a16="http://schemas.microsoft.com/office/drawing/2014/main" val="908299919"/>
                    </a:ext>
                  </a:extLst>
                </a:gridCol>
                <a:gridCol w="625204">
                  <a:extLst>
                    <a:ext uri="{9D8B030D-6E8A-4147-A177-3AD203B41FA5}">
                      <a16:colId xmlns:a16="http://schemas.microsoft.com/office/drawing/2014/main" val="1799596535"/>
                    </a:ext>
                  </a:extLst>
                </a:gridCol>
                <a:gridCol w="625204">
                  <a:extLst>
                    <a:ext uri="{9D8B030D-6E8A-4147-A177-3AD203B41FA5}">
                      <a16:colId xmlns:a16="http://schemas.microsoft.com/office/drawing/2014/main" val="1646928995"/>
                    </a:ext>
                  </a:extLst>
                </a:gridCol>
              </a:tblGrid>
              <a:tr h="495300">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Deliverables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a:solidFill>
                            <a:srgbClr val="FFFFFF"/>
                          </a:solidFill>
                          <a:effectLst/>
                          <a:highlight>
                            <a:srgbClr val="156082"/>
                          </a:highlight>
                          <a:latin typeface="Aptos" panose="020B0004020202020204" pitchFamily="34" charset="0"/>
                        </a:rPr>
                        <a:t>Level of Assessment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4218052542"/>
                  </a:ext>
                </a:extLst>
              </a:tr>
              <a:tr h="196850">
                <a:tc>
                  <a:txBody>
                    <a:bodyPr/>
                    <a:lstStyle/>
                    <a:p>
                      <a:pPr algn="l" rtl="0" fontAlgn="ctr"/>
                      <a:r>
                        <a:rPr lang="en-US" sz="900" b="1" i="0" u="none" strike="noStrike">
                          <a:solidFill>
                            <a:srgbClr val="FFFFFF"/>
                          </a:solidFill>
                          <a:effectLst/>
                          <a:highlight>
                            <a:srgbClr val="156082"/>
                          </a:highlight>
                          <a:latin typeface="Aptos" panose="020B0004020202020204" pitchFamily="34" charset="0"/>
                        </a:rPr>
                        <a:t>Technical Progress #1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032536432"/>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Benchmarking Memo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883882270"/>
                  </a:ext>
                </a:extLst>
              </a:tr>
              <a:tr h="190500">
                <a:tc>
                  <a:txBody>
                    <a:bodyPr/>
                    <a:lstStyle/>
                    <a:p>
                      <a:pPr algn="l" rtl="0" fontAlgn="ctr"/>
                      <a:r>
                        <a:rPr lang="en-US" sz="900" b="1" i="0" u="none" strike="noStrike">
                          <a:solidFill>
                            <a:srgbClr val="FFFFFF"/>
                          </a:solidFill>
                          <a:effectLst/>
                          <a:highlight>
                            <a:srgbClr val="156082"/>
                          </a:highlight>
                          <a:latin typeface="Aptos" panose="020B0004020202020204" pitchFamily="34" charset="0"/>
                        </a:rPr>
                        <a:t>N&amp;R Speadsheet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4220375666"/>
                  </a:ext>
                </a:extLst>
              </a:tr>
              <a:tr h="190500">
                <a:tc>
                  <a:txBody>
                    <a:bodyPr/>
                    <a:lstStyle/>
                    <a:p>
                      <a:pPr algn="l" rtl="0" fontAlgn="ctr"/>
                      <a:r>
                        <a:rPr lang="en-US" sz="900" b="1" i="0" u="none" strike="noStrike">
                          <a:solidFill>
                            <a:srgbClr val="FFFFFF"/>
                          </a:solidFill>
                          <a:effectLst/>
                          <a:highlight>
                            <a:srgbClr val="156082"/>
                          </a:highlight>
                          <a:latin typeface="Aptos" panose="020B0004020202020204" pitchFamily="34" charset="0"/>
                        </a:rPr>
                        <a:t>Concept Generation PPT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035963786"/>
                  </a:ext>
                </a:extLst>
              </a:tr>
              <a:tr h="26670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Board </a:t>
                      </a:r>
                      <a:r>
                        <a:rPr lang="en-US" sz="900" b="1" i="0" u="none" strike="noStrike">
                          <a:solidFill>
                            <a:srgbClr val="FFFFFF"/>
                          </a:solidFill>
                          <a:effectLst/>
                          <a:highlight>
                            <a:srgbClr val="156082"/>
                          </a:highlight>
                          <a:latin typeface="Aptos" panose="020B0004020202020204" pitchFamily="34" charset="0"/>
                        </a:rPr>
                        <a:t>of Directors </a:t>
                      </a:r>
                      <a:r>
                        <a:rPr lang="en-US" sz="900" b="1" i="0" u="none" strike="noStrike" dirty="0">
                          <a:solidFill>
                            <a:srgbClr val="FFFFFF"/>
                          </a:solidFill>
                          <a:effectLst/>
                          <a:highlight>
                            <a:srgbClr val="156082"/>
                          </a:highlight>
                          <a:latin typeface="Aptos" panose="020B0004020202020204" pitchFamily="34" charset="0"/>
                        </a:rPr>
                        <a:t>Review – </a:t>
                      </a:r>
                    </a:p>
                    <a:p>
                      <a:pPr algn="l" rtl="0" fontAlgn="ctr"/>
                      <a:r>
                        <a:rPr lang="en-US" sz="900" b="1" i="0" u="none" strike="noStrike" dirty="0">
                          <a:solidFill>
                            <a:srgbClr val="FFFFFF"/>
                          </a:solidFill>
                          <a:effectLst/>
                          <a:highlight>
                            <a:srgbClr val="156082"/>
                          </a:highlight>
                          <a:latin typeface="Aptos" panose="020B0004020202020204" pitchFamily="34" charset="0"/>
                        </a:rPr>
                        <a:t>Oral presentation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278473649"/>
                  </a:ext>
                </a:extLst>
              </a:tr>
              <a:tr h="171450">
                <a:tc vMerge="1">
                  <a:txBody>
                    <a:bodyPr/>
                    <a:lstStyle/>
                    <a:p>
                      <a:endParaRPr lang="en-US"/>
                    </a:p>
                  </a:txBody>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62193381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100832891"/>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System Design Report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510110085"/>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Detailed Individual Design Report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1997739198"/>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09416424"/>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2084834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719210177"/>
                  </a:ext>
                </a:extLst>
              </a:tr>
              <a:tr h="2032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Design Report +Poster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823740320"/>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615834152"/>
                  </a:ext>
                </a:extLst>
              </a:tr>
              <a:tr h="31115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Design Review Presentation + System Evaluation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050264804"/>
                  </a:ext>
                </a:extLst>
              </a:tr>
              <a:tr h="190500">
                <a:tc vMerge="1">
                  <a:txBody>
                    <a:bodyPr/>
                    <a:lstStyle/>
                    <a:p>
                      <a:endParaRPr lang="en-US"/>
                    </a:p>
                  </a:txBody>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974216316"/>
                  </a:ext>
                </a:extLst>
              </a:tr>
              <a:tr h="292100">
                <a:tc>
                  <a:txBody>
                    <a:bodyPr/>
                    <a:lstStyle/>
                    <a:p>
                      <a:pPr algn="l" fontAlgn="b"/>
                      <a:r>
                        <a:rPr lang="en-US" sz="1800" b="0" i="0" u="none" strike="noStrike">
                          <a:solidFill>
                            <a:srgbClr val="000000"/>
                          </a:solidFill>
                          <a:effectLst/>
                          <a:highlight>
                            <a:srgbClr val="156082"/>
                          </a:highlight>
                          <a:latin typeface="Arial" panose="020B0604020202020204" pitchFamily="34" charset="0"/>
                        </a:rPr>
                        <a:t> </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1" i="0" u="none" strike="noStrike">
                          <a:solidFill>
                            <a:srgbClr val="FFFFFF"/>
                          </a:solidFill>
                          <a:effectLst/>
                          <a:highlight>
                            <a:srgbClr val="156082"/>
                          </a:highlight>
                          <a:latin typeface="Aptos" panose="020B0004020202020204" pitchFamily="34" charset="0"/>
                        </a:rPr>
                        <a:t>Total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a:solidFill>
                            <a:srgbClr val="FFFFFF"/>
                          </a:solidFill>
                          <a:effectLst/>
                          <a:highlight>
                            <a:srgbClr val="156082"/>
                          </a:highlight>
                          <a:latin typeface="Aptos" panose="020B0004020202020204" pitchFamily="34" charset="0"/>
                        </a:rPr>
                        <a:t>60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40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23628833"/>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4</a:t>
            </a:r>
          </a:p>
        </p:txBody>
      </p:sp>
      <p:graphicFrame>
        <p:nvGraphicFramePr>
          <p:cNvPr id="6" name="Table 5"/>
          <p:cNvGraphicFramePr>
            <a:graphicFrameLocks noGrp="1"/>
          </p:cNvGraphicFramePr>
          <p:nvPr/>
        </p:nvGraphicFramePr>
        <p:xfrm>
          <a:off x="452910" y="1140616"/>
          <a:ext cx="8180971" cy="3516543"/>
        </p:xfrm>
        <a:graphic>
          <a:graphicData uri="http://schemas.openxmlformats.org/drawingml/2006/table">
            <a:tbl>
              <a:tblPr/>
              <a:tblGrid>
                <a:gridCol w="1773497">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204512">
                  <a:extLst>
                    <a:ext uri="{9D8B030D-6E8A-4147-A177-3AD203B41FA5}">
                      <a16:colId xmlns:a16="http://schemas.microsoft.com/office/drawing/2014/main" val="20002"/>
                    </a:ext>
                  </a:extLst>
                </a:gridCol>
                <a:gridCol w="1055126">
                  <a:extLst>
                    <a:ext uri="{9D8B030D-6E8A-4147-A177-3AD203B41FA5}">
                      <a16:colId xmlns:a16="http://schemas.microsoft.com/office/drawing/2014/main" val="20003"/>
                    </a:ext>
                  </a:extLst>
                </a:gridCol>
                <a:gridCol w="1126365">
                  <a:extLst>
                    <a:ext uri="{9D8B030D-6E8A-4147-A177-3AD203B41FA5}">
                      <a16:colId xmlns:a16="http://schemas.microsoft.com/office/drawing/2014/main" val="20004"/>
                    </a:ext>
                  </a:extLst>
                </a:gridCol>
                <a:gridCol w="82995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3293">
                <a:tc>
                  <a:txBody>
                    <a:bodyPr/>
                    <a:lstStyle/>
                    <a:p>
                      <a:pPr algn="l" fontAlgn="ctr"/>
                      <a:r>
                        <a:rPr lang="en-US" sz="1200" b="0" i="0" u="none" strike="noStrike">
                          <a:solidFill>
                            <a:srgbClr val="000000"/>
                          </a:solidFill>
                          <a:effectLst/>
                          <a:latin typeface="Calibri" panose="020F0502020204030204" pitchFamily="34" charset="0"/>
                        </a:rPr>
                        <a:t>Sikorsky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Part Distortion During Machining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Rahmi Ozisik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3293">
                <a:tc>
                  <a:txBody>
                    <a:bodyPr/>
                    <a:lstStyle/>
                    <a:p>
                      <a:pPr algn="l" fontAlgn="ctr"/>
                      <a:r>
                        <a:rPr lang="en-US" sz="1200" b="0" i="0" u="none" strike="noStrike">
                          <a:solidFill>
                            <a:srgbClr val="000000"/>
                          </a:solidFill>
                          <a:effectLst/>
                          <a:latin typeface="Calibri" panose="020F0502020204030204" pitchFamily="34" charset="0"/>
                        </a:rPr>
                        <a:t>Lockheed Martin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Persistent Identification for Manufacturing Processes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a:solidFill>
                            <a:srgbClr val="000000"/>
                          </a:solidFill>
                          <a:effectLst/>
                          <a:latin typeface="Calibri" panose="020F0502020204030204" pitchFamily="34" charset="0"/>
                        </a:rPr>
                        <a:t>MILL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Swirled Plastic Parts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Rahmi Ozisik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r>
                        <a:rPr lang="en-US" sz="1200" b="0" i="0" u="none" strike="noStrike">
                          <a:solidFill>
                            <a:srgbClr val="000000"/>
                          </a:solidFill>
                          <a:effectLst/>
                          <a:latin typeface="Calibri" panose="020F050202020403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Mechatronics Demonstration of 2D Motion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Indika Perera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1475">
                <a:tc>
                  <a:txBody>
                    <a:bodyPr/>
                    <a:lstStyle/>
                    <a:p>
                      <a:pPr algn="l" fontAlgn="ctr"/>
                      <a:r>
                        <a:rPr lang="en-US" sz="1200" b="0" i="0" u="none" strike="noStrike">
                          <a:solidFill>
                            <a:srgbClr val="000000"/>
                          </a:solidFill>
                          <a:effectLst/>
                          <a:latin typeface="Calibri" panose="020F0502020204030204" pitchFamily="34" charset="0"/>
                        </a:rPr>
                        <a:t>The Boeing Company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Enterprise Test Vehicle Design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Indika Perera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1475">
                <a:tc>
                  <a:txBody>
                    <a:bodyPr/>
                    <a:lstStyle/>
                    <a:p>
                      <a:pPr algn="l" fontAlgn="ctr"/>
                      <a:r>
                        <a:rPr lang="en-US" sz="1200" b="0" i="0" u="none" strike="noStrike">
                          <a:solidFill>
                            <a:srgbClr val="000000"/>
                          </a:solidFill>
                          <a:effectLst/>
                          <a:latin typeface="Calibri" panose="020F0502020204030204" pitchFamily="34" charset="0"/>
                        </a:rPr>
                        <a:t>Plug Power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Autonomous Data Collection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70C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71475">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1475">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5813A4F7-B840-8964-8156-51B6DA84A790}"/>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A79D52FD-8D73-5C61-F0FB-6CC387B7A40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A830ABD2-612D-081D-942C-5217CAEB0701}"/>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1402B7D5-F8B9-ACDD-91AD-C1F2DFA0C825}"/>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4DEC0C5-F5D2-AA5B-EFEF-4FA7A99F4F1A}"/>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0EB8EA68-1207-99AF-9E0C-607754EF60EE}"/>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E75E28C-9E5D-ED87-9892-C601BAFD708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61199678-F594-9308-B38E-4F6233796D0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56CDAFD1-BFD1-B63C-073C-0E24253BF671}"/>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6B27F376-8E3E-4D04-A7AB-5896DBD145A5}"/>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E4B79AD5-01ED-D90C-92CA-A3E27B491633}"/>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52BA0A9-4BF5-E722-AA1E-88D4674BD02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E264ED77-636C-9B13-F01C-5BF2C55676ED}"/>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4EBB846C-58E7-516C-FBC3-A09A62EB1D5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3414436E-17A8-93EC-7AC3-9273BC2F3F42}"/>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F5903E87-F98B-1345-0339-F3E3357A9684}"/>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03E75346-14D9-A710-C3AC-5FD334874822}"/>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B3ED47ED-A6EA-456A-2751-CBEB189C5456}"/>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97468D1-BC85-7B21-3CCB-BAF99D48AA1B}"/>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148254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pPr algn="ctr"/>
            <a:r>
              <a:rPr lang="en-US" dirty="0">
                <a:latin typeface="Calibri Light" panose="020F0302020204030204" pitchFamily="34" charset="0"/>
                <a:cs typeface="Calibri Light" panose="020F0302020204030204" pitchFamily="34" charset="0"/>
              </a:rPr>
              <a:t>40 min – Staff Introductions &amp; Project Launch</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NOW is your chance. You need that information to do the next step effectively!</a:t>
            </a:r>
          </a:p>
          <a:p>
            <a:pPr lvl="1"/>
            <a:endParaRPr lang="en-US" sz="2000" dirty="0"/>
          </a:p>
          <a:p>
            <a:r>
              <a:rPr lang="en-US" sz="2400" dirty="0"/>
              <a:t>Discuss project as a t	</a:t>
            </a:r>
            <a:r>
              <a:rPr lang="en-US" sz="2400" dirty="0" err="1"/>
              <a:t>eam</a:t>
            </a:r>
            <a:r>
              <a:rPr lang="en-US" sz="2400" dirty="0"/>
              <a:t>.</a:t>
            </a:r>
          </a:p>
          <a:p>
            <a:pPr lvl="1"/>
            <a:r>
              <a:rPr lang="en-US" sz="2100" dirty="0"/>
              <a:t>Begin documenting Questions you have about the project. Share the complied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30</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31</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6" name="TextBox 5"/>
          <p:cNvSpPr txBox="1"/>
          <p:nvPr/>
        </p:nvSpPr>
        <p:spPr>
          <a:xfrm>
            <a:off x="999093" y="4724400"/>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20 min – Wrap Up </a:t>
            </a:r>
            <a:br>
              <a:rPr lang="en-US" sz="3600" dirty="0"/>
            </a:br>
            <a:r>
              <a:rPr lang="en-US" sz="3600" dirty="0"/>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33</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by </a:t>
            </a:r>
            <a:r>
              <a:rPr lang="en-US" sz="2000" b="1" dirty="0">
                <a:solidFill>
                  <a:srgbClr val="FF0000"/>
                </a:solidFill>
              </a:rPr>
              <a:t>START</a:t>
            </a:r>
            <a:r>
              <a:rPr lang="en-US" sz="2000" dirty="0">
                <a:solidFill>
                  <a:srgbClr val="FF0000"/>
                </a:solidFill>
              </a:rPr>
              <a:t> </a:t>
            </a:r>
            <a:r>
              <a:rPr lang="en-US" sz="2000" b="1" dirty="0">
                <a:solidFill>
                  <a:srgbClr val="FF0000"/>
                </a:solidFill>
              </a:rPr>
              <a:t>of Day 6</a:t>
            </a:r>
          </a:p>
        </p:txBody>
      </p:sp>
    </p:spTree>
    <p:extLst>
      <p:ext uri="{BB962C8B-B14F-4D97-AF65-F5344CB8AC3E}">
        <p14:creationId xmlns:p14="http://schemas.microsoft.com/office/powerpoint/2010/main" val="23473625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34</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7" y="1752600"/>
            <a:ext cx="8229600" cy="4525963"/>
          </a:xfrm>
        </p:spPr>
        <p:txBody>
          <a:bodyPr vert="horz" lIns="91440" tIns="45720" rIns="91440" bIns="45720" rtlCol="0" anchor="t">
            <a:normAutofit fontScale="92500" lnSpcReduction="20000"/>
          </a:bodyPr>
          <a:lstStyle/>
          <a:p>
            <a:r>
              <a:rPr lang="en-US" dirty="0">
                <a:cs typeface="Calibri"/>
              </a:rPr>
              <a:t>Location - Design Lab, JEC 3232</a:t>
            </a:r>
          </a:p>
          <a:p>
            <a:r>
              <a:rPr lang="en-US" dirty="0">
                <a:cs typeface="Calibri"/>
              </a:rPr>
              <a:t>Schedule - Three options:</a:t>
            </a:r>
          </a:p>
          <a:p>
            <a:pPr lvl="1">
              <a:tabLst>
                <a:tab pos="2514600" algn="l"/>
                <a:tab pos="3597275" algn="l"/>
              </a:tabLst>
            </a:pPr>
            <a:r>
              <a:rPr lang="en-US" dirty="0">
                <a:cs typeface="Calibri"/>
              </a:rPr>
              <a:t>Wednesday	9/4	6:00 – 8pm</a:t>
            </a:r>
          </a:p>
          <a:p>
            <a:pPr lvl="1">
              <a:tabLst>
                <a:tab pos="2514600" algn="l"/>
                <a:tab pos="3597275" algn="l"/>
              </a:tabLst>
            </a:pPr>
            <a:r>
              <a:rPr lang="en-US" dirty="0">
                <a:cs typeface="Calibri"/>
              </a:rPr>
              <a:t>Saturday	9/7	10:00am - NOON</a:t>
            </a:r>
          </a:p>
          <a:p>
            <a:pPr lvl="1">
              <a:tabLst>
                <a:tab pos="2514600" algn="l"/>
                <a:tab pos="3597275" algn="l"/>
              </a:tabLst>
            </a:pPr>
            <a:r>
              <a:rPr lang="en-US" dirty="0">
                <a:cs typeface="Calibri"/>
              </a:rPr>
              <a:t>Sunday	9/8	10:00am - NOON</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4525963"/>
          </a:xfrm>
        </p:spPr>
        <p:txBody>
          <a:bodyPr vert="horz" lIns="91440" tIns="45720" rIns="91440" bIns="45720" rtlCol="0" anchor="t">
            <a:normAutofit/>
          </a:bodyPr>
          <a:lstStyle/>
          <a:p>
            <a:r>
              <a:rPr lang="en-US" dirty="0">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Tuesday, 9/3/24</a:t>
            </a:r>
          </a:p>
          <a:p>
            <a:pPr marL="457200" lvl="1" indent="0">
              <a:buNone/>
            </a:pPr>
            <a:endParaRPr lang="en-US" dirty="0">
              <a:cs typeface="Calibri"/>
            </a:endParaRPr>
          </a:p>
          <a:p>
            <a:pPr marL="457200" lvl="1" indent="0">
              <a:buNone/>
            </a:pPr>
            <a:r>
              <a:rPr lang="en-US" u="sng" dirty="0">
                <a:solidFill>
                  <a:srgbClr val="000000"/>
                </a:solidFill>
                <a:effectLst/>
                <a:latin typeface="Aptos" panose="020B0004020202020204" pitchFamily="34" charset="0"/>
                <a:ea typeface="Aptos" panose="020B0004020202020204" pitchFamily="34" charset="0"/>
                <a:cs typeface="Aptos" panose="020B0004020202020204" pitchFamily="34" charset="0"/>
                <a:hlinkClick r:id="rId3" tooltip="https://docs.google.com/spreadsheets/d/1s5LrGAP6knKlva1Pm0rcQL4NpK4FOPg-sy8KWppURzg/edit?gid=0#gid=0"/>
              </a:rPr>
              <a:t>Fall 2024 Capstone LEAP Training Sign Up Sheet</a:t>
            </a:r>
            <a:endParaRPr lang="en-US" u="sng" dirty="0">
              <a:solidFill>
                <a:srgbClr val="0563C1"/>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a:t>
            </a:r>
            <a:r>
              <a:rPr lang="en-US" dirty="0" err="1">
                <a:cs typeface="Calibri"/>
              </a:rPr>
              <a:t>Percipio</a:t>
            </a:r>
            <a:r>
              <a:rPr lang="en-US" dirty="0">
                <a:cs typeface="Calibri"/>
              </a:rPr>
              <a:t> -&gt; under your required training</a:t>
            </a: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spTree>
    <p:extLst>
      <p:ext uri="{BB962C8B-B14F-4D97-AF65-F5344CB8AC3E}">
        <p14:creationId xmlns:p14="http://schemas.microsoft.com/office/powerpoint/2010/main" val="2402396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Project Kickoff meetings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1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41</a:t>
            </a:fld>
            <a:endParaRPr lang="en-US" sz="1200" dirty="0"/>
          </a:p>
        </p:txBody>
      </p:sp>
      <p:grpSp>
        <p:nvGrpSpPr>
          <p:cNvPr id="4" name="Group 3">
            <a:extLst>
              <a:ext uri="{FF2B5EF4-FFF2-40B4-BE49-F238E27FC236}">
                <a16:creationId xmlns:a16="http://schemas.microsoft.com/office/drawing/2014/main" id="{9E9ED6A9-1670-6166-6F33-AAFFF96FC98D}"/>
              </a:ext>
            </a:extLst>
          </p:cNvPr>
          <p:cNvGrpSpPr/>
          <p:nvPr/>
        </p:nvGrpSpPr>
        <p:grpSpPr>
          <a:xfrm>
            <a:off x="6858000" y="511662"/>
            <a:ext cx="2999703" cy="830997"/>
            <a:chOff x="7086600" y="886834"/>
            <a:chExt cx="2999703" cy="830997"/>
          </a:xfrm>
        </p:grpSpPr>
        <p:sp>
          <p:nvSpPr>
            <p:cNvPr id="7" name="TextBox 6">
              <a:extLst>
                <a:ext uri="{FF2B5EF4-FFF2-40B4-BE49-F238E27FC236}">
                  <a16:creationId xmlns:a16="http://schemas.microsoft.com/office/drawing/2014/main" id="{671B7D71-B10C-1FEC-222C-46D1A90BAE3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BA572AC6-823C-F2E8-B9C0-CDCDA0CB09AE}"/>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41EAD0C1-3456-298E-D883-B2025462BBF9}"/>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CCBC53-205D-0FAC-ECC2-728D4A635EB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4AF3536-E0F1-A459-AC5A-6AE726E1D4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312" y="1939313"/>
            <a:ext cx="8441375" cy="4032504"/>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42</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a:t>
            </a:r>
            <a:r>
              <a:rPr lang="en-US" sz="2600" b="1" dirty="0">
                <a:cs typeface="Calibri"/>
              </a:rPr>
              <a:t>one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a:t>
            </a:r>
            <a:r>
              <a:rPr lang="en-US" sz="2600">
                <a:cs typeface="Calibri"/>
              </a:rPr>
              <a:t>Ideation as </a:t>
            </a:r>
            <a:r>
              <a:rPr lang="en-US" sz="2600" dirty="0">
                <a:cs typeface="Calibri"/>
              </a:rPr>
              <a:t>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43</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lstStyle/>
          <a:p>
            <a:pPr algn="ctr"/>
            <a:r>
              <a:rPr lang="en-US" dirty="0"/>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mtClean="0"/>
              <a:t>44</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lstStyle/>
          <a:p>
            <a:pPr algn="ctr"/>
            <a:r>
              <a:rPr lang="en-US" dirty="0"/>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45</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Design Process Step 1 !</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Solve the Problem Your Customer Has!</a:t>
            </a:r>
          </a:p>
          <a:p>
            <a:pPr lvl="1"/>
            <a:r>
              <a:rPr lang="en-US" dirty="0">
                <a:cs typeface="Calibri"/>
              </a:rPr>
              <a:t>Seek to Understand What the Customer Needs</a:t>
            </a:r>
          </a:p>
          <a:p>
            <a:r>
              <a:rPr lang="en-US" dirty="0">
                <a:cs typeface="Calibri"/>
              </a:rPr>
              <a:t>Two Primary Set of Tools Based on Project Type</a:t>
            </a:r>
          </a:p>
          <a:p>
            <a:pPr lvl="1"/>
            <a:r>
              <a:rPr lang="en-US" dirty="0">
                <a:cs typeface="Calibri"/>
              </a:rPr>
              <a:t>Hardware Projects</a:t>
            </a:r>
          </a:p>
          <a:p>
            <a:pPr lvl="2"/>
            <a:r>
              <a:rPr lang="en-US" dirty="0">
                <a:cs typeface="Calibri"/>
              </a:rPr>
              <a:t>Needs and Requirements (covered in IED)</a:t>
            </a:r>
          </a:p>
          <a:p>
            <a:pPr lvl="1"/>
            <a:r>
              <a:rPr lang="en-US" dirty="0">
                <a:cs typeface="Calibri"/>
              </a:rPr>
              <a:t>Software Projects</a:t>
            </a:r>
          </a:p>
          <a:p>
            <a:pPr lvl="2"/>
            <a:r>
              <a:rPr lang="en-US" dirty="0">
                <a:cs typeface="Calibri"/>
              </a:rPr>
              <a:t>Use Cases</a:t>
            </a:r>
          </a:p>
          <a:p>
            <a:pPr lvl="2"/>
            <a:r>
              <a:rPr lang="en-US" dirty="0">
                <a:cs typeface="Calibri"/>
              </a:rPr>
              <a:t>User Stories</a:t>
            </a:r>
          </a:p>
        </p:txBody>
      </p:sp>
      <p:sp>
        <p:nvSpPr>
          <p:cNvPr id="5" name="Slide Number Placeholder 4"/>
          <p:cNvSpPr>
            <a:spLocks noGrp="1"/>
          </p:cNvSpPr>
          <p:nvPr>
            <p:ph type="sldNum" sz="quarter" idx="12"/>
          </p:nvPr>
        </p:nvSpPr>
        <p:spPr/>
        <p:txBody>
          <a:bodyPr/>
          <a:lstStyle/>
          <a:p>
            <a:fld id="{B044824F-EBE0-443F-8A8F-F64816AF04DC}" type="slidenum">
              <a:rPr lang="en-US" smtClean="0"/>
              <a:t>47</a:t>
            </a:fld>
            <a:endParaRPr lang="en-US" dirty="0"/>
          </a:p>
        </p:txBody>
      </p:sp>
      <p:sp>
        <p:nvSpPr>
          <p:cNvPr id="7" name="Rectangle 6"/>
          <p:cNvSpPr/>
          <p:nvPr/>
        </p:nvSpPr>
        <p:spPr>
          <a:xfrm>
            <a:off x="838200" y="5587425"/>
            <a:ext cx="7467600" cy="584775"/>
          </a:xfrm>
          <a:prstGeom prst="rect">
            <a:avLst/>
          </a:prstGeom>
        </p:spPr>
        <p:txBody>
          <a:bodyPr wrap="square">
            <a:spAutoFit/>
          </a:bodyPr>
          <a:lstStyle/>
          <a:p>
            <a:pPr algn="ctr"/>
            <a:r>
              <a:rPr lang="en-US" sz="3200" dirty="0">
                <a:cs typeface="Calibri"/>
              </a:rPr>
              <a:t>Projects with Both May Use All these Tools!</a:t>
            </a:r>
            <a:endParaRPr lang="en-US" sz="3200" dirty="0"/>
          </a:p>
        </p:txBody>
      </p:sp>
    </p:spTree>
    <p:extLst>
      <p:ext uri="{BB962C8B-B14F-4D97-AF65-F5344CB8AC3E}">
        <p14:creationId xmlns:p14="http://schemas.microsoft.com/office/powerpoint/2010/main" val="23797356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Documenting and Describing</a:t>
            </a:r>
            <a:br>
              <a:rPr lang="en-US" dirty="0">
                <a:cs typeface="Calibri"/>
              </a:rPr>
            </a:br>
            <a:r>
              <a:rPr lang="en-US" dirty="0">
                <a:cs typeface="Calibri"/>
              </a:rPr>
              <a:t>the Client problem</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If Needed, Divide Your Team Into Two Groups</a:t>
            </a:r>
          </a:p>
          <a:p>
            <a:pPr lvl="1"/>
            <a:r>
              <a:rPr lang="en-US" dirty="0">
                <a:cs typeface="Calibri"/>
              </a:rPr>
              <a:t>Hardware</a:t>
            </a:r>
          </a:p>
          <a:p>
            <a:pPr lvl="1"/>
            <a:r>
              <a:rPr lang="en-US" dirty="0">
                <a:cs typeface="Calibri"/>
              </a:rPr>
              <a:t>Software</a:t>
            </a:r>
          </a:p>
          <a:p>
            <a:pPr lvl="1"/>
            <a:endParaRPr lang="en-US" dirty="0">
              <a:cs typeface="Calibri"/>
            </a:endParaRPr>
          </a:p>
          <a:p>
            <a:r>
              <a:rPr lang="en-US" dirty="0">
                <a:cs typeface="Calibri"/>
              </a:rPr>
              <a:t>Each Group Leverage The Appropriate Tools</a:t>
            </a:r>
          </a:p>
          <a:p>
            <a:pPr lvl="1"/>
            <a:r>
              <a:rPr lang="en-US" dirty="0">
                <a:cs typeface="Calibri"/>
              </a:rPr>
              <a:t>Develop The Appropriate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48</a:t>
            </a:fld>
            <a:endParaRPr lang="en-US" dirty="0"/>
          </a:p>
        </p:txBody>
      </p:sp>
    </p:spTree>
    <p:extLst>
      <p:ext uri="{BB962C8B-B14F-4D97-AF65-F5344CB8AC3E}">
        <p14:creationId xmlns:p14="http://schemas.microsoft.com/office/powerpoint/2010/main" val="31097457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2438281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50</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4"/>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300" spc="-1" dirty="0">
                <a:solidFill>
                  <a:srgbClr val="000000"/>
                </a:solidFill>
                <a:latin typeface="Calibri Light"/>
              </a:rPr>
              <a:t>Developing Needs &amp; Requirements</a:t>
            </a:r>
            <a:endParaRPr lang="en-US" sz="3300" spc="-1" dirty="0">
              <a:solidFill>
                <a:srgbClr val="000000"/>
              </a:solidFill>
              <a:latin typeface="Calibri"/>
            </a:endParaRP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3300" spc="-1" dirty="0">
                <a:solidFill>
                  <a:srgbClr val="000000"/>
                </a:solidFill>
                <a:latin typeface="Calibri Light"/>
              </a:rPr>
              <a:t>Generating Ideas for Your Needs</a:t>
            </a:r>
            <a:endParaRPr lang="en-US" sz="3300" spc="-1" dirty="0">
              <a:solidFill>
                <a:srgbClr val="000000"/>
              </a:solidFill>
              <a:latin typeface="Calibri"/>
            </a:endParaRP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a:solidFill>
                  <a:schemeClr val="lt1"/>
                </a:solidFill>
                <a:latin typeface="Calibri"/>
              </a:rPr>
              <a:t>Repeat!</a:t>
            </a:r>
            <a:endParaRPr lang="en-US" sz="2700" spc="-1">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a:bodyPr>
          <a:lstStyle/>
          <a:p>
            <a:pPr algn="ctr"/>
            <a:r>
              <a:rPr lang="en-US" sz="3200" dirty="0">
                <a:cs typeface="Calibri"/>
              </a:rPr>
              <a:t>Generation of </a:t>
            </a:r>
            <a:br>
              <a:rPr lang="en-US" sz="3200" dirty="0">
                <a:cs typeface="Calibri"/>
              </a:rPr>
            </a:br>
            <a:r>
              <a:rPr lang="en-US" sz="3200" dirty="0">
                <a:cs typeface="Calibri"/>
              </a:rPr>
              <a:t>Use Cases and User Stories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Use Cases and User Stories </a:t>
            </a:r>
            <a:r>
              <a:rPr lang="en-US" dirty="0">
                <a:cs typeface="Calibri"/>
              </a:rPr>
              <a:t>document are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41794590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User Stories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A </a:t>
            </a:r>
            <a:r>
              <a:rPr lang="en-US" u="sng" dirty="0">
                <a:hlinkClick r:id="rId2" tooltip="A beginner's guide to user stories - Boost blog"/>
              </a:rPr>
              <a:t>user story</a:t>
            </a:r>
            <a:r>
              <a:rPr lang="en-US" dirty="0"/>
              <a:t> is a short description of something that your customer will do when they come to your website or use your application/software,  focused on the value or result they get from doing this thing. They are written from the point of view of a person using your website or application, and written in the language that your customers would use.</a:t>
            </a:r>
          </a:p>
          <a:p>
            <a:r>
              <a:rPr lang="en-US" dirty="0"/>
              <a:t>A user story is usually written using the format: </a:t>
            </a:r>
            <a:br>
              <a:rPr lang="en-US" dirty="0"/>
            </a:br>
            <a:r>
              <a:rPr lang="en-US" i="1" dirty="0"/>
              <a:t>As an [</a:t>
            </a:r>
            <a:r>
              <a:rPr lang="en-US" b="1" i="1" dirty="0"/>
              <a:t>actor</a:t>
            </a:r>
            <a:r>
              <a:rPr lang="en-US" i="1" dirty="0"/>
              <a:t>] I want [</a:t>
            </a:r>
            <a:r>
              <a:rPr lang="en-US" b="1" i="1" dirty="0"/>
              <a:t>action</a:t>
            </a:r>
            <a:r>
              <a:rPr lang="en-US" i="1" dirty="0"/>
              <a:t>] so that [</a:t>
            </a:r>
            <a:r>
              <a:rPr lang="en-US" b="1" i="1" dirty="0"/>
              <a:t>achievement</a:t>
            </a:r>
            <a:r>
              <a:rPr lang="en-US" i="1" dirty="0"/>
              <a:t>]. </a:t>
            </a:r>
          </a:p>
          <a:p>
            <a:pPr marL="457200" indent="0">
              <a:buNone/>
            </a:pPr>
            <a:r>
              <a:rPr lang="en-US" i="1" dirty="0"/>
              <a:t>As a </a:t>
            </a:r>
            <a:r>
              <a:rPr lang="en-US" b="1" i="1" dirty="0"/>
              <a:t>Flickr member</a:t>
            </a:r>
            <a:r>
              <a:rPr lang="en-US" i="1" dirty="0"/>
              <a:t>, I want </a:t>
            </a:r>
            <a:r>
              <a:rPr lang="en-US" b="1" i="1" dirty="0"/>
              <a:t>to set different privacy levels on my photos</a:t>
            </a:r>
            <a:r>
              <a:rPr lang="en-US" i="1" dirty="0"/>
              <a:t>, so </a:t>
            </a:r>
            <a:r>
              <a:rPr lang="en-US" b="1" i="1" dirty="0"/>
              <a:t>I can control who sees which of my photos</a:t>
            </a:r>
            <a:r>
              <a:rPr lang="en-US" i="1" dirty="0"/>
              <a:t>.</a:t>
            </a:r>
            <a:endParaRPr lang="en-US" dirty="0"/>
          </a:p>
        </p:txBody>
      </p:sp>
      <p:sp>
        <p:nvSpPr>
          <p:cNvPr id="4" name="Rectangle 3"/>
          <p:cNvSpPr/>
          <p:nvPr/>
        </p:nvSpPr>
        <p:spPr>
          <a:xfrm>
            <a:off x="0" y="6185559"/>
            <a:ext cx="9144000" cy="261610"/>
          </a:xfrm>
          <a:prstGeom prst="rect">
            <a:avLst/>
          </a:prstGeom>
        </p:spPr>
        <p:txBody>
          <a:bodyPr wrap="square">
            <a:spAutoFit/>
          </a:bodyPr>
          <a:lstStyle/>
          <a:p>
            <a:pPr algn="ctr"/>
            <a:r>
              <a:rPr lang="en-US" sz="1100" b="1" dirty="0">
                <a:latin typeface="Times New Roman" panose="02020603050405020304" pitchFamily="18" charset="0"/>
                <a:ea typeface="Times New Roman" panose="02020603050405020304" pitchFamily="18" charset="0"/>
              </a:rPr>
              <a:t>From: </a:t>
            </a:r>
            <a:r>
              <a:rPr lang="en-US" sz="1100" b="1" u="sng" dirty="0">
                <a:solidFill>
                  <a:srgbClr val="0000FF"/>
                </a:solidFill>
                <a:latin typeface="Times New Roman" panose="02020603050405020304" pitchFamily="18" charset="0"/>
                <a:ea typeface="Times New Roman" panose="02020603050405020304" pitchFamily="18" charset="0"/>
                <a:hlinkClick r:id="rId3"/>
              </a:rPr>
              <a:t>https://www.boost.co.nz/blog/2012/01/use-cases-or-user-stories</a:t>
            </a:r>
            <a:r>
              <a:rPr lang="en-US" sz="1100" b="1" dirty="0">
                <a:latin typeface="Times New Roman" panose="02020603050405020304" pitchFamily="18" charset="0"/>
                <a:ea typeface="Times New Roman" panose="02020603050405020304" pitchFamily="18" charset="0"/>
              </a:rPr>
              <a:t> 8/28/2024</a:t>
            </a:r>
            <a:endParaRPr lang="en-US" sz="1100" dirty="0"/>
          </a:p>
        </p:txBody>
      </p:sp>
    </p:spTree>
    <p:extLst>
      <p:ext uri="{BB962C8B-B14F-4D97-AF65-F5344CB8AC3E}">
        <p14:creationId xmlns:p14="http://schemas.microsoft.com/office/powerpoint/2010/main" val="35146451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 Cases</a:t>
            </a:r>
            <a:endParaRPr lang="en-US" dirty="0"/>
          </a:p>
        </p:txBody>
      </p:sp>
      <p:sp>
        <p:nvSpPr>
          <p:cNvPr id="3" name="Content Placeholder 2"/>
          <p:cNvSpPr>
            <a:spLocks noGrp="1"/>
          </p:cNvSpPr>
          <p:nvPr>
            <p:ph idx="1"/>
          </p:nvPr>
        </p:nvSpPr>
        <p:spPr>
          <a:xfrm>
            <a:off x="195943" y="1355357"/>
            <a:ext cx="8752114" cy="4830201"/>
          </a:xfrm>
        </p:spPr>
        <p:txBody>
          <a:bodyPr>
            <a:noAutofit/>
          </a:bodyPr>
          <a:lstStyle/>
          <a:p>
            <a:r>
              <a:rPr lang="en-US" sz="2400" dirty="0"/>
              <a:t>A </a:t>
            </a:r>
            <a:r>
              <a:rPr lang="en-US" sz="2400" u="sng" dirty="0">
                <a:hlinkClick r:id="rId2" tooltip="Use case - Wikipedia"/>
              </a:rPr>
              <a:t>use case</a:t>
            </a:r>
            <a:r>
              <a:rPr lang="en-US" sz="2400" dirty="0"/>
              <a:t> is a description of a set of interactions between a system and one or more actors (where ‘actor’ can be people, or other systems: for example, both online shoppers and PayPal can be actors). They are usually created as documents, and generally include this kind of information:</a:t>
            </a:r>
          </a:p>
          <a:p>
            <a:pPr lvl="1"/>
            <a:r>
              <a:rPr lang="en-US" sz="1800" dirty="0"/>
              <a:t>use case title</a:t>
            </a:r>
          </a:p>
          <a:p>
            <a:pPr lvl="1"/>
            <a:r>
              <a:rPr lang="en-US" sz="1800" dirty="0"/>
              <a:t>rationale/description/goal</a:t>
            </a:r>
          </a:p>
          <a:p>
            <a:pPr lvl="1"/>
            <a:r>
              <a:rPr lang="en-US" sz="1800" dirty="0"/>
              <a:t>actor/user</a:t>
            </a:r>
          </a:p>
          <a:p>
            <a:pPr lvl="1"/>
            <a:r>
              <a:rPr lang="en-US" sz="1800" dirty="0"/>
              <a:t>preconditions (the things that must have already happened in the system)</a:t>
            </a:r>
          </a:p>
          <a:p>
            <a:pPr lvl="1"/>
            <a:r>
              <a:rPr lang="en-US" sz="1800" dirty="0"/>
              <a:t>standard path or main success scenario (what will usually happen, described as a series of steps)</a:t>
            </a:r>
          </a:p>
          <a:p>
            <a:pPr lvl="1"/>
            <a:r>
              <a:rPr lang="en-US" sz="1800" dirty="0"/>
              <a:t>alternate paths or extensions (variations on the above/edge cases)</a:t>
            </a:r>
          </a:p>
          <a:p>
            <a:pPr lvl="1"/>
            <a:r>
              <a:rPr lang="en-US" sz="1800" dirty="0"/>
              <a:t>post conditions (what the system will have done by the end of the steps).</a:t>
            </a:r>
          </a:p>
          <a:p>
            <a:endParaRPr lang="en-US" sz="2400" dirty="0"/>
          </a:p>
        </p:txBody>
      </p:sp>
      <p:sp>
        <p:nvSpPr>
          <p:cNvPr id="4" name="Rectangle 3"/>
          <p:cNvSpPr/>
          <p:nvPr/>
        </p:nvSpPr>
        <p:spPr>
          <a:xfrm>
            <a:off x="0" y="6185559"/>
            <a:ext cx="9144000" cy="261610"/>
          </a:xfrm>
          <a:prstGeom prst="rect">
            <a:avLst/>
          </a:prstGeom>
        </p:spPr>
        <p:txBody>
          <a:bodyPr wrap="square">
            <a:spAutoFit/>
          </a:bodyPr>
          <a:lstStyle/>
          <a:p>
            <a:pPr algn="ctr"/>
            <a:r>
              <a:rPr lang="en-US" sz="1100" b="1" dirty="0">
                <a:latin typeface="Times New Roman" panose="02020603050405020304" pitchFamily="18" charset="0"/>
                <a:ea typeface="Times New Roman" panose="02020603050405020304" pitchFamily="18" charset="0"/>
              </a:rPr>
              <a:t>From: </a:t>
            </a:r>
            <a:r>
              <a:rPr lang="en-US" sz="1100" b="1" u="sng" dirty="0">
                <a:solidFill>
                  <a:srgbClr val="0000FF"/>
                </a:solidFill>
                <a:latin typeface="Times New Roman" panose="02020603050405020304" pitchFamily="18" charset="0"/>
                <a:ea typeface="Times New Roman" panose="02020603050405020304" pitchFamily="18" charset="0"/>
                <a:hlinkClick r:id="rId3"/>
              </a:rPr>
              <a:t>https://www.boost.co.nz/blog/2012/01/use-cases-or-user-stories</a:t>
            </a:r>
            <a:r>
              <a:rPr lang="en-US" sz="1100" b="1" dirty="0">
                <a:latin typeface="Times New Roman" panose="02020603050405020304" pitchFamily="18" charset="0"/>
                <a:ea typeface="Times New Roman" panose="02020603050405020304" pitchFamily="18" charset="0"/>
              </a:rPr>
              <a:t> 8/28/2024</a:t>
            </a:r>
            <a:endParaRPr lang="en-US" sz="1100" dirty="0"/>
          </a:p>
        </p:txBody>
      </p:sp>
    </p:spTree>
    <p:extLst>
      <p:ext uri="{BB962C8B-B14F-4D97-AF65-F5344CB8AC3E}">
        <p14:creationId xmlns:p14="http://schemas.microsoft.com/office/powerpoint/2010/main" val="38592846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p:txBody>
          <a:bodyPr>
            <a:noAutofit/>
          </a:bodyPr>
          <a:lstStyle/>
          <a:p>
            <a:r>
              <a:rPr lang="en-US" sz="3600" spc="-1" dirty="0">
                <a:solidFill>
                  <a:srgbClr val="000000"/>
                </a:solidFill>
              </a:rPr>
              <a:t>Developing Use Cases and User Stories</a:t>
            </a:r>
            <a:endParaRPr lang="en-US" sz="3600" dirty="0"/>
          </a:p>
        </p:txBody>
      </p:sp>
      <p:sp>
        <p:nvSpPr>
          <p:cNvPr id="10" name="Content Placeholder 9"/>
          <p:cNvSpPr>
            <a:spLocks noGrp="1"/>
          </p:cNvSpPr>
          <p:nvPr>
            <p:ph idx="1"/>
          </p:nvPr>
        </p:nvSpPr>
        <p:spPr/>
        <p:txBody>
          <a:bodyPr>
            <a:normAutofit fontScale="92500" lnSpcReduction="20000"/>
          </a:bodyPr>
          <a:lstStyle/>
          <a:p>
            <a:r>
              <a:rPr lang="en-US" dirty="0"/>
              <a:t>The process can be similar for both</a:t>
            </a:r>
          </a:p>
          <a:p>
            <a:r>
              <a:rPr lang="en-US" dirty="0"/>
              <a:t>Until you have direct client feedback, role play yourselves in the client’s role</a:t>
            </a:r>
          </a:p>
          <a:p>
            <a:r>
              <a:rPr lang="en-US" dirty="0"/>
              <a:t>Identify things you would want or need to help you be successful in your job</a:t>
            </a:r>
          </a:p>
          <a:p>
            <a:r>
              <a:rPr lang="en-US" dirty="0"/>
              <a:t>As with Needs and Requirements, one would expect a relatively large number of User Stories or Use Cases. There is no specific target number!</a:t>
            </a:r>
          </a:p>
          <a:p>
            <a:r>
              <a:rPr lang="en-US" dirty="0"/>
              <a:t>The goal is to fully define the required functionality.</a:t>
            </a:r>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55</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3"/>
            <a:ext cx="7115890" cy="1028297"/>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endParaRPr lang="en-US" sz="3300" spc="-1" dirty="0">
              <a:solidFill>
                <a:srgbClr val="000000"/>
              </a:solidFill>
              <a:latin typeface="Calibri"/>
            </a:endParaRPr>
          </a:p>
        </p:txBody>
      </p:sp>
    </p:spTree>
    <p:extLst>
      <p:ext uri="{BB962C8B-B14F-4D97-AF65-F5344CB8AC3E}">
        <p14:creationId xmlns:p14="http://schemas.microsoft.com/office/powerpoint/2010/main" val="38059945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is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56</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Autofit/>
          </a:bodyPr>
          <a:lstStyle/>
          <a:p>
            <a:r>
              <a:rPr lang="en-US" sz="3200" dirty="0">
                <a:cs typeface="Calibri"/>
              </a:rPr>
              <a:t>20 min – Generating</a:t>
            </a:r>
            <a:br>
              <a:rPr lang="en-US" sz="3200" dirty="0">
                <a:cs typeface="Calibri"/>
              </a:rPr>
            </a:br>
            <a:r>
              <a:rPr lang="en-US" sz="3200" dirty="0">
                <a:cs typeface="Calibri"/>
              </a:rPr>
              <a:t>Needs &amp; Requirements / </a:t>
            </a:r>
            <a:br>
              <a:rPr lang="en-US" sz="3200" dirty="0">
                <a:cs typeface="Calibri"/>
              </a:rPr>
            </a:br>
            <a:r>
              <a:rPr lang="en-US" sz="3200" dirty="0">
                <a:cs typeface="Calibri"/>
              </a:rPr>
              <a:t>User Stories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fontScale="85000" lnSpcReduction="20000"/>
          </a:bodyPr>
          <a:lstStyle/>
          <a:p>
            <a:r>
              <a:rPr lang="en-US" dirty="0">
                <a:cs typeface="Calibri"/>
              </a:rPr>
              <a:t>Read notes in template documents for tips</a:t>
            </a:r>
          </a:p>
          <a:p>
            <a:r>
              <a:rPr lang="en-US" dirty="0">
                <a:cs typeface="Calibri"/>
              </a:rPr>
              <a:t>Remove/combine duplicates</a:t>
            </a:r>
          </a:p>
          <a:p>
            <a:r>
              <a:rPr lang="en-US" spc="-1" dirty="0">
                <a:solidFill>
                  <a:srgbClr val="000000"/>
                </a:solidFill>
              </a:rPr>
              <a:t>Hardware Projects</a:t>
            </a:r>
          </a:p>
          <a:p>
            <a:pPr lvl="1"/>
            <a:r>
              <a:rPr lang="en-US" spc="-1" dirty="0">
                <a:solidFill>
                  <a:srgbClr val="000000"/>
                </a:solidFill>
              </a:rPr>
              <a:t>Add Requirements based on the Needs</a:t>
            </a:r>
            <a:endParaRPr lang="en-US" dirty="0">
              <a:cs typeface="Calibri"/>
            </a:endParaRPr>
          </a:p>
          <a:p>
            <a:pPr lvl="1"/>
            <a:r>
              <a:rPr lang="en-US" dirty="0">
                <a:cs typeface="Calibri"/>
              </a:rPr>
              <a:t>Unsure of a proper metric? Quick Google search to put in an educated guess</a:t>
            </a:r>
          </a:p>
          <a:p>
            <a:r>
              <a:rPr lang="en-US" dirty="0">
                <a:cs typeface="Calibri"/>
              </a:rPr>
              <a:t>Software Projects</a:t>
            </a:r>
          </a:p>
          <a:p>
            <a:pPr lvl="1"/>
            <a:r>
              <a:rPr lang="en-US" dirty="0">
                <a:cs typeface="Calibri"/>
              </a:rPr>
              <a:t>Can iterate between stories and cases. Cases may identify new stories and vice versa!</a:t>
            </a:r>
          </a:p>
          <a:p>
            <a:r>
              <a:rPr lang="en-US" dirty="0">
                <a:cs typeface="Calibri"/>
              </a:rPr>
              <a:t>Fill in holes/gaps after looking at categories</a:t>
            </a:r>
          </a:p>
          <a:p>
            <a:pPr lvl="1"/>
            <a:r>
              <a:rPr lang="en-US"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57</a:t>
            </a:fld>
            <a:endParaRPr lang="en-US" dirty="0"/>
          </a:p>
        </p:txBody>
      </p:sp>
      <p:sp>
        <p:nvSpPr>
          <p:cNvPr id="4" name="Rectangle 3"/>
          <p:cNvSpPr/>
          <p:nvPr/>
        </p:nvSpPr>
        <p:spPr>
          <a:xfrm>
            <a:off x="609600" y="5801380"/>
            <a:ext cx="7924800" cy="523220"/>
          </a:xfrm>
          <a:prstGeom prst="rect">
            <a:avLst/>
          </a:prstGeom>
        </p:spPr>
        <p:txBody>
          <a:bodyPr wrap="square">
            <a:spAutoFit/>
          </a:bodyPr>
          <a:lstStyle/>
          <a:p>
            <a:pPr algn="ctr"/>
            <a:r>
              <a:rPr lang="en-US" sz="2800" b="1" spc="-1" dirty="0">
                <a:solidFill>
                  <a:srgbClr val="000000"/>
                </a:solidFill>
              </a:rPr>
              <a:t>Take photo of whiteboard and post to Design Forum</a:t>
            </a:r>
          </a:p>
        </p:txBody>
      </p:sp>
    </p:spTree>
    <p:extLst>
      <p:ext uri="{BB962C8B-B14F-4D97-AF65-F5344CB8AC3E}">
        <p14:creationId xmlns:p14="http://schemas.microsoft.com/office/powerpoint/2010/main" val="40954492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 slides before the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58</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2"/>
    </p:ext>
  </p:extLs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mins – Communication &amp; Documentation Policies</a:t>
            </a:r>
          </a:p>
        </p:txBody>
      </p:sp>
      <p:sp>
        <p:nvSpPr>
          <p:cNvPr id="3" name="Content Placeholder 2"/>
          <p:cNvSpPr>
            <a:spLocks noGrp="1"/>
          </p:cNvSpPr>
          <p:nvPr>
            <p:ph idx="1"/>
          </p:nvPr>
        </p:nvSpPr>
        <p:spPr>
          <a:xfrm>
            <a:off x="628650" y="1545360"/>
            <a:ext cx="7886700" cy="4800600"/>
          </a:xfrm>
        </p:spPr>
        <p:txBody>
          <a:bodyPr>
            <a:normAutofit fontScale="925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Sharepoint</a:t>
            </a:r>
            <a:endParaRPr lang="en-US" dirty="0"/>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59</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60</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a:solidFill>
                  <a:srgbClr val="000000"/>
                </a:solidFill>
                <a:uFill>
                  <a:solidFill>
                    <a:srgbClr val="FFFFFF"/>
                  </a:solidFill>
                </a:uFill>
              </a:rPr>
              <a:t>Feedback on </a:t>
            </a:r>
            <a:r>
              <a:rPr lang="en-US" sz="2100" spc="-1" dirty="0">
                <a:solidFill>
                  <a:srgbClr val="000000"/>
                </a:solidFill>
                <a:uFill>
                  <a:solidFill>
                    <a:srgbClr val="FFFFFF"/>
                  </a:solidFill>
                </a:uFill>
              </a:rPr>
              <a:t>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61</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Defining Client Needs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b="1" dirty="0">
                <a:latin typeface="+mn-lt"/>
              </a:rPr>
              <a:t>Day 3 &amp; 4 Activities</a:t>
            </a: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mtClean="0"/>
              <a:t>63</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66700" y="1295400"/>
            <a:ext cx="8686800" cy="3709734"/>
          </a:xfrm>
          <a:prstGeom prst="rect">
            <a:avLst/>
          </a:prstGeom>
          <a:noFill/>
        </p:spPr>
        <p:txBody>
          <a:bodyPr wrap="square" rtlCol="0">
            <a:spAutoFit/>
          </a:bodyPr>
          <a:lstStyle/>
          <a:p>
            <a:pPr marL="0" indent="0">
              <a:lnSpc>
                <a:spcPct val="150000"/>
              </a:lnSpc>
              <a:buNone/>
            </a:pPr>
            <a:r>
              <a:rPr lang="en-US" sz="2800" dirty="0"/>
              <a:t>Over the next 2 on-site meetings, all teams will complete:</a:t>
            </a:r>
          </a:p>
          <a:p>
            <a:pPr marL="628650" lvl="1" indent="-285750"/>
            <a:r>
              <a:rPr lang="en-US" sz="2800" dirty="0"/>
              <a:t>Client Meeting #1 – Kickoff Meeting </a:t>
            </a:r>
          </a:p>
          <a:p>
            <a:pPr marL="628650" lvl="1" indent="-285750"/>
            <a:r>
              <a:rPr lang="en-US" sz="2800" dirty="0"/>
              <a:t>CE meeting with team</a:t>
            </a:r>
          </a:p>
          <a:p>
            <a:pPr marL="628650" lvl="1" indent="-285750"/>
            <a:r>
              <a:rPr lang="en-US" sz="2800" dirty="0"/>
              <a:t>Client Needs &amp; Requirements - development and review</a:t>
            </a:r>
          </a:p>
          <a:p>
            <a:pPr marL="628650" lvl="1" indent="-285750"/>
            <a:r>
              <a:rPr lang="en-US" sz="2800" dirty="0"/>
              <a:t>Review previous Final Presentation - ongoing projects only</a:t>
            </a:r>
          </a:p>
          <a:p>
            <a:pPr marL="628650" lvl="1" indent="-285750"/>
            <a:r>
              <a:rPr lang="en-US" sz="2800" dirty="0"/>
              <a:t>Benchmarking</a:t>
            </a:r>
          </a:p>
        </p:txBody>
      </p:sp>
      <p:sp>
        <p:nvSpPr>
          <p:cNvPr id="3" name="Rectangle 2">
            <a:extLst>
              <a:ext uri="{FF2B5EF4-FFF2-40B4-BE49-F238E27FC236}">
                <a16:creationId xmlns:a16="http://schemas.microsoft.com/office/drawing/2014/main" id="{41AD9675-486D-4684-F8E3-3998E781C816}"/>
              </a:ext>
            </a:extLst>
          </p:cNvPr>
          <p:cNvSpPr/>
          <p:nvPr/>
        </p:nvSpPr>
        <p:spPr>
          <a:xfrm>
            <a:off x="258679" y="5336481"/>
            <a:ext cx="7162800" cy="1384995"/>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16346551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65</a:t>
            </a:fld>
            <a:endParaRPr lang="en-US" dirty="0"/>
          </a:p>
        </p:txBody>
      </p:sp>
      <p:pic>
        <p:nvPicPr>
          <p:cNvPr id="8" name="Picture 7" descr="A screenshot of a computer&#10;&#10;Description automatically generated">
            <a:extLst>
              <a:ext uri="{FF2B5EF4-FFF2-40B4-BE49-F238E27FC236}">
                <a16:creationId xmlns:a16="http://schemas.microsoft.com/office/drawing/2014/main" id="{AB7FB726-1D12-56FD-CCF8-62EBAB379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38" y="1697952"/>
            <a:ext cx="8431924" cy="4806126"/>
          </a:xfrm>
          <a:prstGeom prst="rect">
            <a:avLst/>
          </a:prstGeom>
        </p:spPr>
      </p:pic>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3991334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67</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68</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69</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3" name="Content Placeholder 12" descr="A screenshot of a program&#10;&#10;Description automatically generated">
            <a:extLst>
              <a:ext uri="{FF2B5EF4-FFF2-40B4-BE49-F238E27FC236}">
                <a16:creationId xmlns:a16="http://schemas.microsoft.com/office/drawing/2014/main" id="{30D0D476-A5E8-A39A-B0BE-5B4E65E71A0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1365" y="1902375"/>
            <a:ext cx="7521269" cy="4030198"/>
          </a:xfrm>
        </p:spPr>
      </p:pic>
    </p:spTree>
    <p:extLst>
      <p:ext uri="{BB962C8B-B14F-4D97-AF65-F5344CB8AC3E}">
        <p14:creationId xmlns:p14="http://schemas.microsoft.com/office/powerpoint/2010/main" val="5751348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70</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0628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dirty="0">
                <a:cs typeface="Calibri"/>
              </a:rPr>
              <a:t>Benchmarking Memo</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START of </a:t>
            </a:r>
            <a:r>
              <a:rPr lang="en-US" dirty="0">
                <a:solidFill>
                  <a:srgbClr val="FF0000"/>
                </a:solidFill>
              </a:rPr>
              <a:t>Class 5</a:t>
            </a:r>
          </a:p>
          <a:p>
            <a:r>
              <a:rPr lang="en-US" dirty="0"/>
              <a:t>Instructions and rubric on Wiki</a:t>
            </a:r>
          </a:p>
          <a:p>
            <a:r>
              <a:rPr lang="en-US" sz="2400" b="1" dirty="0">
                <a:solidFill>
                  <a:srgbClr val="0000FF"/>
                </a:solidFill>
              </a:rPr>
              <a:t>EDN -&gt; Capstone Support -&gt; Wiki-&gt; Task and Due Dates</a:t>
            </a:r>
          </a:p>
          <a:p>
            <a:pPr lvl="1"/>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71</a:t>
            </a:fld>
            <a:endParaRPr lang="en-US" dirty="0"/>
          </a:p>
        </p:txBody>
      </p:sp>
    </p:spTree>
    <p:extLst>
      <p:ext uri="{BB962C8B-B14F-4D97-AF65-F5344CB8AC3E}">
        <p14:creationId xmlns:p14="http://schemas.microsoft.com/office/powerpoint/2010/main" val="14823339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fontScale="92500"/>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72</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4538092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Update 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lvl="1"/>
            <a:r>
              <a:rPr lang="en-US" dirty="0">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76</a:t>
            </a:fld>
            <a:endParaRPr lang="en-US" sz="1200" dirty="0"/>
          </a:p>
        </p:txBody>
      </p:sp>
      <p:pic>
        <p:nvPicPr>
          <p:cNvPr id="6" name="Picture 5" descr="A screenshot of a project&#10;&#10;Description automatically generated">
            <a:extLst>
              <a:ext uri="{FF2B5EF4-FFF2-40B4-BE49-F238E27FC236}">
                <a16:creationId xmlns:a16="http://schemas.microsoft.com/office/drawing/2014/main" id="{5666B1D9-C053-06BE-4D0B-537F36A6E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907" y="1392710"/>
            <a:ext cx="6500186" cy="4351037"/>
          </a:xfrm>
          <a:prstGeom prst="rect">
            <a:avLst/>
          </a:prstGeom>
        </p:spPr>
      </p:pic>
      <p:grpSp>
        <p:nvGrpSpPr>
          <p:cNvPr id="4" name="Group 3">
            <a:extLst>
              <a:ext uri="{FF2B5EF4-FFF2-40B4-BE49-F238E27FC236}">
                <a16:creationId xmlns:a16="http://schemas.microsoft.com/office/drawing/2014/main" id="{001BB96D-A5D5-14D3-E1D3-61DD7A78FA2C}"/>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5D9F3585-6A06-6F18-0664-11872463BFF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F1BDEE8E-0A4F-4001-F9DF-1C4DFEDA42C6}"/>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7D18E3C8-D307-32C9-A311-87884E23E9C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092B58C-D845-D16F-52C1-CB1038F5299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33184344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78</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4516684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79</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426452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80</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20805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cs typeface="Calibri"/>
              </a:rPr>
              <a:t>Benchmarking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Needs and Requirements</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81</a:t>
            </a:fld>
            <a:endParaRPr lang="en-US" dirty="0"/>
          </a:p>
        </p:txBody>
      </p:sp>
    </p:spTree>
    <p:extLst>
      <p:ext uri="{BB962C8B-B14F-4D97-AF65-F5344CB8AC3E}">
        <p14:creationId xmlns:p14="http://schemas.microsoft.com/office/powerpoint/2010/main" val="55658863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dirty="0">
                <a:cs typeface="Calibri"/>
              </a:rPr>
              <a:t>Benchmarking – Evaluation</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82</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10380725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83</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Workbook and/or </a:t>
            </a:r>
            <a:br>
              <a:rPr lang="en-US" dirty="0"/>
            </a:br>
            <a:r>
              <a:rPr lang="en-US" dirty="0"/>
              <a:t>Use Cases &amp; User Stories</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84</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219700" y="3962400"/>
            <a:ext cx="2247900" cy="1129251"/>
          </a:xfrm>
          <a:prstGeom prst="rect">
            <a:avLst/>
          </a:prstGeom>
        </p:spPr>
      </p:pic>
      <p:sp>
        <p:nvSpPr>
          <p:cNvPr id="4" name="Rectangle 3">
            <a:extLst>
              <a:ext uri="{FF2B5EF4-FFF2-40B4-BE49-F238E27FC236}">
                <a16:creationId xmlns:a16="http://schemas.microsoft.com/office/drawing/2014/main" id="{AD674C57-A078-409B-98EE-0364DC607D33}"/>
              </a:ext>
            </a:extLst>
          </p:cNvPr>
          <p:cNvSpPr/>
          <p:nvPr/>
        </p:nvSpPr>
        <p:spPr>
          <a:xfrm>
            <a:off x="952500" y="5613482"/>
            <a:ext cx="7239000" cy="461665"/>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solidFill>
                  <a:schemeClr val="tx1"/>
                </a:solidFill>
              </a:rPr>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85</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Project Work</a:t>
            </a:r>
          </a:p>
        </p:txBody>
      </p:sp>
      <p:sp>
        <p:nvSpPr>
          <p:cNvPr id="3" name="Content Placeholder 2"/>
          <p:cNvSpPr>
            <a:spLocks noGrp="1"/>
          </p:cNvSpPr>
          <p:nvPr>
            <p:ph idx="1"/>
          </p:nvPr>
        </p:nvSpPr>
        <p:spPr/>
        <p:txBody>
          <a:bodyPr>
            <a:normAutofit/>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86</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87</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Client Needs and corresponding Engineering Requirements associated with their projects,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8492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90</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10 mins - Concept Generation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290946" y="1105623"/>
            <a:ext cx="8458200" cy="1143070"/>
          </a:xfrm>
          <a:prstGeom prst="rect">
            <a:avLst/>
          </a:prstGeom>
          <a:noFill/>
        </p:spPr>
        <p:txBody>
          <a:bodyPr wrap="square">
            <a:spAutoFit/>
          </a:bodyPr>
          <a:lstStyle/>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#3964230</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pic>
        <p:nvPicPr>
          <p:cNvPr id="9" name="Content Placeholder 8" descr="A black background with a black square&#10;&#10;Description automatically generated with medium confidence">
            <a:extLst>
              <a:ext uri="{FF2B5EF4-FFF2-40B4-BE49-F238E27FC236}">
                <a16:creationId xmlns:a16="http://schemas.microsoft.com/office/drawing/2014/main" id="{B0BA653D-6A2C-168F-B5C1-B116841CC77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96331" y="2248693"/>
            <a:ext cx="3928269" cy="3928269"/>
          </a:xfrm>
        </p:spPr>
      </p:pic>
    </p:spTree>
    <p:extLst>
      <p:ext uri="{BB962C8B-B14F-4D97-AF65-F5344CB8AC3E}">
        <p14:creationId xmlns:p14="http://schemas.microsoft.com/office/powerpoint/2010/main" val="334359522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60 min - Concept Generation</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needs/reqs </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93</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526985"/>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94</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ETM, System Design Report, DID,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780462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10057</Words>
  <Application>Microsoft Office PowerPoint</Application>
  <PresentationFormat>On-screen Show (4:3)</PresentationFormat>
  <Paragraphs>1787</Paragraphs>
  <Slides>155</Slides>
  <Notes>59</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155</vt:i4>
      </vt:variant>
    </vt:vector>
  </HeadingPairs>
  <TitlesOfParts>
    <vt:vector size="172" baseType="lpstr">
      <vt:lpstr>Algerian</vt:lpstr>
      <vt:lpstr>Aptos</vt:lpstr>
      <vt:lpstr>Aptos Display</vt:lpstr>
      <vt:lpstr>Arial</vt:lpstr>
      <vt:lpstr>Calibri</vt:lpstr>
      <vt:lpstr>Calibri Light</vt:lpstr>
      <vt:lpstr>Inter</vt:lpstr>
      <vt:lpstr>Roboto</vt:lpstr>
      <vt:lpstr>Segoe Script</vt:lpstr>
      <vt:lpstr>Segoe UI</vt:lpstr>
      <vt:lpstr>SlidoInter</vt:lpstr>
      <vt:lpstr>Times New Roman</vt:lpstr>
      <vt:lpstr>Wingdings</vt:lpstr>
      <vt:lpstr>Office Theme</vt:lpstr>
      <vt:lpstr>1_Office Theme</vt:lpstr>
      <vt:lpstr>2_Office Theme</vt:lpstr>
      <vt:lpstr>3_Office Theme</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Your Capstone Expectations</vt:lpstr>
      <vt:lpstr>Design Lab - Core Values</vt:lpstr>
      <vt:lpstr>Participation Expectations</vt:lpstr>
      <vt:lpstr>Work Expectations</vt:lpstr>
      <vt:lpstr>Capstone is More TEAM work than GROUP work</vt:lpstr>
      <vt:lpstr>Work Expectations</vt:lpstr>
      <vt:lpstr>Design Lab Communications &amp; Documentation Policies (1/2)</vt:lpstr>
      <vt:lpstr>Design Lab Communications &amp; Documentation Policies (2/2)</vt:lpstr>
      <vt:lpstr>PowerPoint Presentation</vt:lpstr>
      <vt:lpstr>Accountability Step #1</vt:lpstr>
      <vt:lpstr>25 mins - Ice Breaker</vt:lpstr>
      <vt:lpstr>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20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10 min – Design Lab Expectations </vt:lpstr>
      <vt:lpstr>15 min – Group Ideation Process</vt:lpstr>
      <vt:lpstr>Identifying Team Skills</vt:lpstr>
      <vt:lpstr>15 min - Team Skill Assessment</vt:lpstr>
      <vt:lpstr>Engineering Design Process Progression</vt:lpstr>
      <vt:lpstr>15 min – Design Process Step 1 !</vt:lpstr>
      <vt:lpstr>Documenting and Describing the Client problem</vt:lpstr>
      <vt:lpstr>Customer Needs &amp;  Engineering Requirements Introduction</vt:lpstr>
      <vt:lpstr>PowerPoint Presentation</vt:lpstr>
      <vt:lpstr>Generating Ideas for Your Needs</vt:lpstr>
      <vt:lpstr>Generation of  Use Cases and User Stories</vt:lpstr>
      <vt:lpstr>User Stories</vt:lpstr>
      <vt:lpstr>Use Cases</vt:lpstr>
      <vt:lpstr>Developing Use Cases and User Stories</vt:lpstr>
      <vt:lpstr>10 min – Review Project Description</vt:lpstr>
      <vt:lpstr>20 min – Generating Needs &amp; Requirements /  User Stories and Use Cases</vt:lpstr>
      <vt:lpstr>10 mins - Client Meeting 1 Project Kickoff</vt:lpstr>
      <vt:lpstr>10 mins – Communication &amp; Documentation Policies</vt:lpstr>
      <vt:lpstr>Electronic Design Notebook (EDN)</vt:lpstr>
      <vt:lpstr>What Should I Document?</vt:lpstr>
      <vt:lpstr>5 min - Wrap-up</vt:lpstr>
      <vt:lpstr>Day 3 &amp; 4 Activities</vt:lpstr>
      <vt:lpstr>Action Items / Meeting Prep (previously called homework, to be completed BEFORE Meeting 3)</vt:lpstr>
      <vt:lpstr>Day 3 Agenda</vt:lpstr>
      <vt:lpstr>Engineering Design Process Progression</vt:lpstr>
      <vt:lpstr>30 min – Meet with CE (Day 3 or 4)</vt:lpstr>
      <vt:lpstr>45 min – Client Meeting #1  Kickoff Meeting</vt:lpstr>
      <vt:lpstr>30 min – Review Prior Presentation (if applicable)</vt:lpstr>
      <vt:lpstr>10 min – Design Lab Expectations </vt:lpstr>
      <vt:lpstr>Benchmarking Memo</vt:lpstr>
      <vt:lpstr>Empathize with your Client </vt:lpstr>
      <vt:lpstr>45 min – Update Needs &amp; Requirements</vt:lpstr>
      <vt:lpstr>5 min – Wrap-up</vt:lpstr>
      <vt:lpstr>Action Items / Meeting Prep (previously called homework, to be completed BEFORE Meeting 4)</vt:lpstr>
      <vt:lpstr>Day 4 Agenda</vt:lpstr>
      <vt:lpstr>Engineering Design Process Progression</vt:lpstr>
      <vt:lpstr>10 min - Benchmarking</vt:lpstr>
      <vt:lpstr>Benchmarking Examples</vt:lpstr>
      <vt:lpstr>Benchmarking Examples</vt:lpstr>
      <vt:lpstr>Benchmarking - Evaluation</vt:lpstr>
      <vt:lpstr>Benchmarking – Evaluation</vt:lpstr>
      <vt:lpstr>45 min – Client Meeting #1  Kickoff Meeting</vt:lpstr>
      <vt:lpstr>55 min - Project Work </vt:lpstr>
      <vt:lpstr>55 min - Project Work </vt:lpstr>
      <vt:lpstr>Project Work</vt:lpstr>
      <vt:lpstr>30 min – Meet with CE (Day 3 or 4)</vt:lpstr>
      <vt:lpstr>10 min – Wrap-up</vt:lpstr>
      <vt:lpstr>Action Items / Meeting Prep (previously called homework, to be completed BEFORE Meeting 5)</vt:lpstr>
      <vt:lpstr>Day 5 Agenda</vt:lpstr>
      <vt:lpstr>Engineering Design Process Progression</vt:lpstr>
      <vt:lpstr>10 mins - Concept Generation</vt:lpstr>
      <vt:lpstr>60 min - Concept Generation</vt:lpstr>
      <vt:lpstr>5 min – Create Forum Threads (EDN)</vt:lpstr>
      <vt:lpstr>25 min – Research on Existing Technology</vt:lpstr>
      <vt:lpstr>Wrap-up -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Project Documentation &amp; EDN Usage</vt:lpstr>
      <vt:lpstr>What is Engineering Documentation?</vt:lpstr>
      <vt:lpstr>Why Document?</vt:lpstr>
      <vt:lpstr>Corporate Communication &amp; Documentation  Policies Reminder</vt:lpstr>
      <vt:lpstr>15 min - N&amp;R Reflective Update</vt:lpstr>
      <vt:lpstr>60 min – Project Work</vt:lpstr>
      <vt:lpstr>15 min – Identify Preliminary Deliverables</vt:lpstr>
      <vt:lpstr>10 min – Wrap-up</vt:lpstr>
      <vt:lpstr>Action Items / Meeting Prep (previously called homework, to be completed BEFORE Meeting 7)</vt:lpstr>
      <vt:lpstr>Day 7 Agenda</vt:lpstr>
      <vt:lpstr>Safety Training was DUE by last class</vt:lpstr>
      <vt:lpstr>Engineering Design Process Progression</vt:lpstr>
      <vt:lpstr>15 min – CE Time</vt:lpstr>
      <vt:lpstr>65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Project Planning</vt:lpstr>
      <vt:lpstr>Defining Meaningful Tasks</vt:lpstr>
      <vt:lpstr>Defining Meaningful Tasks aka “SMART”</vt:lpstr>
      <vt:lpstr>20 min - ‘Post-It Note’ Project Planning</vt:lpstr>
      <vt:lpstr>‘Post-It Note’ Project Planning Exercise</vt:lpstr>
      <vt:lpstr>10 Min - Reflecting on your New Project Plan</vt:lpstr>
      <vt:lpstr>10 min – Wrap-up</vt:lpstr>
      <vt:lpstr>Wrap-up</vt:lpstr>
      <vt:lpstr>Action Items / Meeting Prep (previously called homework, to be completed BEFORE Meeting 9)</vt:lpstr>
      <vt:lpstr>Day 9 Agenda</vt:lpstr>
      <vt:lpstr>Engineering Design Process Progression</vt:lpstr>
      <vt:lpstr>30 min – Follow Team created Agenda</vt:lpstr>
      <vt:lpstr>10 min – CE reflection on Client Meeting #1</vt:lpstr>
      <vt:lpstr>15 min – PE Review Project Plan</vt:lpstr>
      <vt:lpstr>Action Items / Meeting Prep (previously called homework, to be completed BEFORE Meeting 10)</vt:lpstr>
      <vt:lpstr>Day 10 Agenda</vt:lpstr>
      <vt:lpstr>Engineering Design Process Progression</vt:lpstr>
      <vt:lpstr>15 Min - System Design Intro</vt:lpstr>
      <vt:lpstr>15 Min - System Design Intro</vt:lpstr>
      <vt:lpstr>Communication Of Your High Level System Design</vt:lpstr>
      <vt:lpstr>Sample System Architecture Diagram - IOT</vt:lpstr>
      <vt:lpstr>Sample System Architecture Diagram - Process</vt:lpstr>
      <vt:lpstr>Sample System Architecture Diagram - Mechanical</vt:lpstr>
      <vt:lpstr>System Architecture Diagrams</vt:lpstr>
      <vt:lpstr>5 Min – Wrap-up</vt:lpstr>
      <vt:lpstr>All Employee Meetings</vt:lpstr>
      <vt:lpstr>Board of Directors Review is coming up NEXT WEEK</vt:lpstr>
      <vt:lpstr>BDR Poster &amp; Presentation Content</vt:lpstr>
      <vt:lpstr>Upcoming Graded deliverables</vt:lpstr>
      <vt:lpstr>System Design Report Intro</vt:lpstr>
      <vt:lpstr>Detailed Individual Design Report Intro</vt:lpstr>
      <vt:lpstr>Engineering Design Process</vt:lpstr>
      <vt:lpstr>95 min – Poster Creation</vt:lpstr>
      <vt:lpstr>Revision History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2024-10-04T13:44:35Z</dcterms:modified>
</cp:coreProperties>
</file>