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22E_B81E38C3.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60"/>
  </p:notesMasterIdLst>
  <p:sldIdLst>
    <p:sldId id="383" r:id="rId5"/>
    <p:sldId id="384" r:id="rId6"/>
    <p:sldId id="385" r:id="rId7"/>
    <p:sldId id="256" r:id="rId8"/>
    <p:sldId id="339" r:id="rId9"/>
    <p:sldId id="415" r:id="rId10"/>
    <p:sldId id="276" r:id="rId11"/>
    <p:sldId id="257" r:id="rId12"/>
    <p:sldId id="490" r:id="rId13"/>
    <p:sldId id="275" r:id="rId14"/>
    <p:sldId id="462" r:id="rId15"/>
    <p:sldId id="463" r:id="rId16"/>
    <p:sldId id="483" r:id="rId17"/>
    <p:sldId id="566" r:id="rId18"/>
    <p:sldId id="629" r:id="rId19"/>
    <p:sldId id="491" r:id="rId20"/>
    <p:sldId id="274" r:id="rId21"/>
    <p:sldId id="464" r:id="rId22"/>
    <p:sldId id="492" r:id="rId23"/>
    <p:sldId id="258" r:id="rId24"/>
    <p:sldId id="400" r:id="rId25"/>
    <p:sldId id="613" r:id="rId26"/>
    <p:sldId id="617" r:id="rId27"/>
    <p:sldId id="265" r:id="rId28"/>
    <p:sldId id="422" r:id="rId29"/>
    <p:sldId id="506" r:id="rId30"/>
    <p:sldId id="547" r:id="rId31"/>
    <p:sldId id="632" r:id="rId32"/>
    <p:sldId id="631" r:id="rId33"/>
    <p:sldId id="489" r:id="rId34"/>
    <p:sldId id="423" r:id="rId35"/>
    <p:sldId id="424" r:id="rId36"/>
    <p:sldId id="429" r:id="rId37"/>
    <p:sldId id="292" r:id="rId38"/>
    <p:sldId id="487" r:id="rId39"/>
    <p:sldId id="488" r:id="rId40"/>
    <p:sldId id="578" r:id="rId41"/>
    <p:sldId id="521" r:id="rId42"/>
    <p:sldId id="531" r:id="rId43"/>
    <p:sldId id="554" r:id="rId44"/>
    <p:sldId id="264" r:id="rId45"/>
    <p:sldId id="389" r:id="rId46"/>
    <p:sldId id="493" r:id="rId47"/>
    <p:sldId id="557" r:id="rId48"/>
    <p:sldId id="473" r:id="rId49"/>
    <p:sldId id="592" r:id="rId50"/>
    <p:sldId id="289" r:id="rId51"/>
    <p:sldId id="641" r:id="rId52"/>
    <p:sldId id="640" r:id="rId53"/>
    <p:sldId id="468" r:id="rId54"/>
    <p:sldId id="469" r:id="rId55"/>
    <p:sldId id="636" r:id="rId56"/>
    <p:sldId id="637" r:id="rId57"/>
    <p:sldId id="638" r:id="rId58"/>
    <p:sldId id="639" r:id="rId59"/>
    <p:sldId id="460" r:id="rId60"/>
    <p:sldId id="471" r:id="rId61"/>
    <p:sldId id="558" r:id="rId62"/>
    <p:sldId id="329" r:id="rId63"/>
    <p:sldId id="330" r:id="rId64"/>
    <p:sldId id="331" r:id="rId65"/>
    <p:sldId id="536" r:id="rId66"/>
    <p:sldId id="546" r:id="rId67"/>
    <p:sldId id="621" r:id="rId68"/>
    <p:sldId id="287" r:id="rId69"/>
    <p:sldId id="593" r:id="rId70"/>
    <p:sldId id="340" r:id="rId71"/>
    <p:sldId id="288" r:id="rId72"/>
    <p:sldId id="290" r:id="rId73"/>
    <p:sldId id="642" r:id="rId74"/>
    <p:sldId id="643" r:id="rId75"/>
    <p:sldId id="559" r:id="rId76"/>
    <p:sldId id="393" r:id="rId77"/>
    <p:sldId id="616" r:id="rId78"/>
    <p:sldId id="622" r:id="rId79"/>
    <p:sldId id="293" r:id="rId80"/>
    <p:sldId id="594" r:id="rId81"/>
    <p:sldId id="586" r:id="rId82"/>
    <p:sldId id="587" r:id="rId83"/>
    <p:sldId id="588" r:id="rId84"/>
    <p:sldId id="589" r:id="rId85"/>
    <p:sldId id="590" r:id="rId86"/>
    <p:sldId id="394" r:id="rId87"/>
    <p:sldId id="342" r:id="rId88"/>
    <p:sldId id="618" r:id="rId89"/>
    <p:sldId id="601" r:id="rId90"/>
    <p:sldId id="474" r:id="rId91"/>
    <p:sldId id="583" r:id="rId92"/>
    <p:sldId id="623" r:id="rId93"/>
    <p:sldId id="518" r:id="rId94"/>
    <p:sldId id="595" r:id="rId95"/>
    <p:sldId id="644" r:id="rId96"/>
    <p:sldId id="343" r:id="rId97"/>
    <p:sldId id="344" r:id="rId98"/>
    <p:sldId id="580" r:id="rId99"/>
    <p:sldId id="534" r:id="rId100"/>
    <p:sldId id="550" r:id="rId101"/>
    <p:sldId id="551" r:id="rId102"/>
    <p:sldId id="624" r:id="rId103"/>
    <p:sldId id="298" r:id="rId104"/>
    <p:sldId id="596" r:id="rId105"/>
    <p:sldId id="645" r:id="rId106"/>
    <p:sldId id="446" r:id="rId107"/>
    <p:sldId id="447" r:id="rId108"/>
    <p:sldId id="450" r:id="rId109"/>
    <p:sldId id="602" r:id="rId110"/>
    <p:sldId id="603" r:id="rId111"/>
    <p:sldId id="633" r:id="rId112"/>
    <p:sldId id="528" r:id="rId113"/>
    <p:sldId id="625" r:id="rId114"/>
    <p:sldId id="300" r:id="rId115"/>
    <p:sldId id="646" r:id="rId116"/>
    <p:sldId id="597" r:id="rId117"/>
    <p:sldId id="382" r:id="rId118"/>
    <p:sldId id="584" r:id="rId119"/>
    <p:sldId id="634" r:id="rId120"/>
    <p:sldId id="529" r:id="rId121"/>
    <p:sldId id="626" r:id="rId122"/>
    <p:sldId id="302" r:id="rId123"/>
    <p:sldId id="598" r:id="rId124"/>
    <p:sldId id="648" r:id="rId125"/>
    <p:sldId id="494" r:id="rId126"/>
    <p:sldId id="404" r:id="rId127"/>
    <p:sldId id="495" r:id="rId128"/>
    <p:sldId id="496" r:id="rId129"/>
    <p:sldId id="486" r:id="rId130"/>
    <p:sldId id="530" r:id="rId131"/>
    <p:sldId id="535" r:id="rId132"/>
    <p:sldId id="627" r:id="rId133"/>
    <p:sldId id="304" r:id="rId134"/>
    <p:sldId id="599" r:id="rId135"/>
    <p:sldId id="395" r:id="rId136"/>
    <p:sldId id="619" r:id="rId137"/>
    <p:sldId id="396" r:id="rId138"/>
    <p:sldId id="628" r:id="rId139"/>
    <p:sldId id="562" r:id="rId140"/>
    <p:sldId id="600" r:id="rId141"/>
    <p:sldId id="564" r:id="rId142"/>
    <p:sldId id="649" r:id="rId143"/>
    <p:sldId id="651" r:id="rId144"/>
    <p:sldId id="653" r:id="rId145"/>
    <p:sldId id="654" r:id="rId146"/>
    <p:sldId id="650" r:id="rId147"/>
    <p:sldId id="655" r:id="rId148"/>
    <p:sldId id="620" r:id="rId149"/>
    <p:sldId id="482" r:id="rId150"/>
    <p:sldId id="553" r:id="rId151"/>
    <p:sldId id="656" r:id="rId152"/>
    <p:sldId id="647" r:id="rId153"/>
    <p:sldId id="568" r:id="rId154"/>
    <p:sldId id="567" r:id="rId155"/>
    <p:sldId id="378" r:id="rId156"/>
    <p:sldId id="350" r:id="rId157"/>
    <p:sldId id="338" r:id="rId158"/>
    <p:sldId id="352" r:id="rId1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87518" autoAdjust="0"/>
  </p:normalViewPr>
  <p:slideViewPr>
    <p:cSldViewPr>
      <p:cViewPr varScale="1">
        <p:scale>
          <a:sx n="87" d="100"/>
          <a:sy n="87" d="100"/>
        </p:scale>
        <p:origin x="1710" y="96"/>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1933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notesMaster" Target="notesMasters/notesMaster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commentAuthors" Target="commentAuthors.xml"/><Relationship Id="rId16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tableStyles" Target="tableStyle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10/4/2024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70</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102</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147</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152</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13</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182105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10/4/2024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10/4/2024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10/4/2024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10/4/2024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10/4/2024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10/4/2024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10/4/2024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10/4/2024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10/4/2024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10/4/2024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10/4/2024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10/4/2024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10/4/2024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10/4/2024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10/4/2024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10/4/2024</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10/4/2024</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10/4/2024</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10/4/2024</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10/4/2024</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10/4/2024</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10/4/2024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10/4/2024</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10/4/2024</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10/4/2024</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10/4/2024</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10/4/2024</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10/4/2024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10/4/2024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10/4/2024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10/4/2024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10/4/2024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10/4/2024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10/4/2024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10/4/2024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10/4/2024</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8.xml"/></Relationships>
</file>

<file path=ppt/slides/_rels/slide1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11.xml"/><Relationship Id="rId3" Type="http://schemas.openxmlformats.org/officeDocument/2006/relationships/slide" Target="slide41.xml"/><Relationship Id="rId7" Type="http://schemas.openxmlformats.org/officeDocument/2006/relationships/slide" Target="slide100.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90.xml"/><Relationship Id="rId11" Type="http://schemas.openxmlformats.org/officeDocument/2006/relationships/slide" Target="slide136.xml"/><Relationship Id="rId5" Type="http://schemas.openxmlformats.org/officeDocument/2006/relationships/slide" Target="slide76.xml"/><Relationship Id="rId10" Type="http://schemas.openxmlformats.org/officeDocument/2006/relationships/slide" Target="slide130.xml"/><Relationship Id="rId4" Type="http://schemas.openxmlformats.org/officeDocument/2006/relationships/slide" Target="slide65.xml"/><Relationship Id="rId9" Type="http://schemas.openxmlformats.org/officeDocument/2006/relationships/slide" Target="slide119.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nvGraphicFramePr>
        <p:xfrm>
          <a:off x="623501" y="1290381"/>
          <a:ext cx="7948999" cy="33147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Crack Growth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Window Security for Passive Cooling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dirty="0">
                          <a:solidFill>
                            <a:srgbClr val="000000"/>
                          </a:solidFill>
                          <a:effectLst/>
                          <a:latin typeface="Calibri" panose="020F050202020403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104</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106</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107</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108</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11</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112</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116</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126</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9" name="Content Placeholder 8" descr="A screenshot of a program&#10;&#10;Description automatically generated">
            <a:extLst>
              <a:ext uri="{FF2B5EF4-FFF2-40B4-BE49-F238E27FC236}">
                <a16:creationId xmlns:a16="http://schemas.microsoft.com/office/drawing/2014/main" id="{6AA92943-AEE4-962D-358A-419A11491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798" y="2299865"/>
            <a:ext cx="7812404"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139</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14</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Communication</a:t>
            </a:r>
            <a:r>
              <a:rPr lang="en-US" sz="2800" dirty="0"/>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140</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142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t>
            </a:r>
            <a:r>
              <a:rPr lang="en-US" sz="3200" dirty="0"/>
              <a:t>Architecture</a:t>
            </a:r>
            <a:r>
              <a:rPr lang="en-US" sz="2800" dirty="0"/>
              <a:t>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143</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144</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147</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148</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10/17 (or) 10/18</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Report</a:t>
            </a:r>
          </a:p>
          <a:p>
            <a:r>
              <a:rPr lang="en-US" dirty="0"/>
              <a:t>Individual assignment</a:t>
            </a:r>
          </a:p>
          <a:p>
            <a:r>
              <a:rPr lang="en-US" dirty="0"/>
              <a:t>6%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149</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150</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Reqs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151</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152</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153</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making improvements</a:t>
                      </a: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154</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10707232"/>
              </p:ext>
            </p:extLst>
          </p:nvPr>
        </p:nvGraphicFramePr>
        <p:xfrm>
          <a:off x="381000" y="1143000"/>
          <a:ext cx="8382000" cy="527146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a:effectLst/>
                          <a:latin typeface="+mj-lt"/>
                          <a:ea typeface="MS Mincho"/>
                        </a:rPr>
                        <a:t>Slido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Corrected info for Ice Breaker (room typo, etc.)</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formatting of some links</a:t>
                      </a: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Agenda shifted day 1 to allow for team project discussion time, shorten wrap up time</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Meeting 2 - Animated prompts on “Identifying Team Skills” slide, moved “Review Project Description” slide to after N&amp;R/User Stories slides</a:t>
                      </a: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slide to introduce Benchmarking Memo</a:t>
                      </a: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4.18</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Few small formatting and flow cleanup to Day 2</a:t>
                      </a: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4.19</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Slido link and slides for Day 5 Concept Generation</a:t>
                      </a: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4.20</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Swap Kahoot for Horse Race on Day 6</a:t>
                      </a: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4.21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9.19</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stern reminder for safety training on Day 7</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System Design Report and DID discussion shifted to Day 13</a:t>
                      </a:r>
                    </a:p>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4.22</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10.2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Additional slide to list off BDR content</a:t>
                      </a: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a:effectLst/>
                          <a:latin typeface="+mj-lt"/>
                          <a:ea typeface="MS Mincho"/>
                        </a:rPr>
                        <a:t>4.23</a:t>
                      </a:r>
                    </a:p>
                  </a:txBody>
                  <a:tcPr marL="68580" marR="68580" marT="0" marB="0"/>
                </a:tc>
                <a:tc>
                  <a:txBody>
                    <a:bodyPr/>
                    <a:lstStyle/>
                    <a:p>
                      <a:pPr marL="0" marR="0" algn="l">
                        <a:spcBef>
                          <a:spcPts val="0"/>
                        </a:spcBef>
                        <a:spcAft>
                          <a:spcPts val="0"/>
                        </a:spcAft>
                      </a:pPr>
                      <a:r>
                        <a:rPr lang="en-US" sz="1200" dirty="0">
                          <a:effectLst/>
                          <a:latin typeface="+mj-lt"/>
                          <a:ea typeface="MS Mincho"/>
                        </a:rPr>
                        <a:t>10.3</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KN</a:t>
                      </a:r>
                    </a:p>
                  </a:txBody>
                  <a:tcPr marL="68580" marR="68580" marT="0" marB="0"/>
                </a:tc>
                <a:tc>
                  <a:txBody>
                    <a:bodyPr/>
                    <a:lstStyle/>
                    <a:p>
                      <a:pPr marL="0" marR="0" algn="l">
                        <a:spcBef>
                          <a:spcPts val="0"/>
                        </a:spcBef>
                        <a:spcAft>
                          <a:spcPts val="0"/>
                        </a:spcAft>
                      </a:pPr>
                      <a:r>
                        <a:rPr lang="en-US" sz="1200" dirty="0">
                          <a:effectLst/>
                          <a:latin typeface="+mj-lt"/>
                          <a:ea typeface="MS Mincho"/>
                        </a:rPr>
                        <a:t>Reordered BDR/system design report/DID report instructions</a:t>
                      </a: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r>
                        <a:rPr lang="en-US" sz="1200" dirty="0">
                          <a:effectLst/>
                          <a:latin typeface="+mj-lt"/>
                          <a:ea typeface="MS Mincho"/>
                        </a:rPr>
                        <a:t>4.24</a:t>
                      </a:r>
                    </a:p>
                  </a:txBody>
                  <a:tcPr marL="68580" marR="68580" marT="0" marB="0"/>
                </a:tc>
                <a:tc>
                  <a:txBody>
                    <a:bodyPr/>
                    <a:lstStyle/>
                    <a:p>
                      <a:pPr marL="0" marR="0" algn="l">
                        <a:spcBef>
                          <a:spcPts val="0"/>
                        </a:spcBef>
                        <a:spcAft>
                          <a:spcPts val="0"/>
                        </a:spcAft>
                      </a:pPr>
                      <a:r>
                        <a:rPr lang="en-US" sz="1200" dirty="0">
                          <a:effectLst/>
                          <a:latin typeface="+mj-lt"/>
                          <a:ea typeface="MS Mincho"/>
                        </a:rPr>
                        <a:t>10.4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Small tweaks to BDR slides</a:t>
                      </a: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r>
                        <a:rPr lang="en-US" sz="1200" dirty="0">
                          <a:effectLst/>
                          <a:latin typeface="+mj-lt"/>
                          <a:ea typeface="MS Mincho"/>
                        </a:rPr>
                        <a:t>4.25</a:t>
                      </a:r>
                    </a:p>
                  </a:txBody>
                  <a:tcPr marL="68580" marR="68580" marT="0" marB="0"/>
                </a:tc>
                <a:tc>
                  <a:txBody>
                    <a:bodyPr/>
                    <a:lstStyle/>
                    <a:p>
                      <a:pPr marL="0" marR="0" algn="l">
                        <a:spcBef>
                          <a:spcPts val="0"/>
                        </a:spcBef>
                        <a:spcAft>
                          <a:spcPts val="0"/>
                        </a:spcAft>
                      </a:pPr>
                      <a:r>
                        <a:rPr lang="en-US" sz="1200" dirty="0">
                          <a:effectLst/>
                          <a:latin typeface="+mj-lt"/>
                          <a:ea typeface="MS Mincho"/>
                        </a:rPr>
                        <a:t>10.4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Fixed a couple spelling &amp; typo issues</a:t>
                      </a: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155</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nvGraphicFramePr>
        <p:xfrm>
          <a:off x="452910" y="1140616"/>
          <a:ext cx="8180971" cy="3592324"/>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r>
                        <a:rPr lang="en-US" sz="1200" b="0" i="0" u="none" strike="noStrike" dirty="0">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Design Lab Acoustics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r>
                        <a:rPr lang="en-US" sz="1200" b="0" i="0" u="none" strike="noStrike" dirty="0">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r>
                        <a:rPr lang="en-US" sz="1200" b="0" i="0" u="none" strike="noStrike" dirty="0">
                          <a:solidFill>
                            <a:srgbClr val="000000"/>
                          </a:solidFill>
                          <a:effectLst/>
                          <a:latin typeface="Calibri" panose="020F0502020204030204" pitchFamily="34" charset="0"/>
                        </a:rPr>
                        <a:t>Living Buildings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Rammed Earth Formwork Design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r>
                        <a:rPr lang="en-US" sz="1200" b="0" i="0" u="none" strike="noStrike" dirty="0">
                          <a:solidFill>
                            <a:srgbClr val="000000"/>
                          </a:solidFill>
                          <a:effectLst/>
                          <a:latin typeface="Calibri" panose="020F0502020204030204" pitchFamily="34" charset="0"/>
                        </a:rPr>
                        <a:t>Jefferson 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Cold-Conditions Sub-Surface Water Quality Sensor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r>
                        <a:rPr lang="en-US" sz="1200" b="0" i="0" u="none" strike="noStrike" dirty="0">
                          <a:solidFill>
                            <a:srgbClr val="000000"/>
                          </a:solidFill>
                          <a:effectLst/>
                          <a:latin typeface="Calibri" panose="020F0502020204030204" pitchFamily="34" charset="0"/>
                        </a:rPr>
                        <a:t>NYSDEC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Heat Pump Demonstrator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r>
                        <a:rPr lang="en-US" sz="1200" b="0" i="0" u="none" strike="noStrike" dirty="0">
                          <a:solidFill>
                            <a:srgbClr val="000000"/>
                          </a:solidFill>
                          <a:effectLst/>
                          <a:latin typeface="Calibri" panose="020F0502020204030204" pitchFamily="34" charset="0"/>
                        </a:rPr>
                        <a:t>JBT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AGV Mast Lifting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22</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23</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743071198"/>
              </p:ext>
            </p:extLst>
          </p:nvPr>
        </p:nvGraphicFramePr>
        <p:xfrm>
          <a:off x="5257800" y="2057400"/>
          <a:ext cx="3807225" cy="4032250"/>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Detailed Individual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Report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31115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 + System Evaluation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nvGraphicFramePr>
        <p:xfrm>
          <a:off x="452910" y="1140616"/>
          <a:ext cx="8180971" cy="3516543"/>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r>
                        <a:rPr lang="en-US" sz="1200" b="0" i="0" u="none" strike="noStrike" dirty="0">
                          <a:solidFill>
                            <a:srgbClr val="000000"/>
                          </a:solidFill>
                          <a:effectLst/>
                          <a:latin typeface="Calibri" panose="020F050202020403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Part Distortion During Machining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r>
                        <a:rPr lang="en-US" sz="1200" b="0" i="0" u="none" strike="noStrike" dirty="0">
                          <a:solidFill>
                            <a:srgbClr val="000000"/>
                          </a:solidFill>
                          <a:effectLst/>
                          <a:latin typeface="Calibri" panose="020F0502020204030204" pitchFamily="34" charset="0"/>
                        </a:rPr>
                        <a:t>Lockheed Martin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Persistent Identification for Manufacturing Processes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Swirled Plastic Parts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dirty="0">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Mechatronics Demonstration of 2D 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r>
                        <a:rPr lang="en-US" sz="1200" b="0" i="0" u="none" strike="noStrike" dirty="0">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Enterprise Test Vehicle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r>
                        <a:rPr lang="en-US" sz="1200" b="0" i="0" u="none" strike="noStrike" dirty="0">
                          <a:solidFill>
                            <a:srgbClr val="000000"/>
                          </a:solidFill>
                          <a:effectLst/>
                          <a:latin typeface="Calibri" panose="020F0502020204030204" pitchFamily="34" charset="0"/>
                        </a:rPr>
                        <a:t>Plug Power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Autonomous Data Collection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	.</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30</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20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12" y="1939313"/>
            <a:ext cx="8441375"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44</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Rectangle 6"/>
          <p:cNvSpPr/>
          <p:nvPr/>
        </p:nvSpPr>
        <p:spPr>
          <a:xfrm>
            <a:off x="838200" y="5587425"/>
            <a:ext cx="7467600" cy="584775"/>
          </a:xfrm>
          <a:prstGeom prst="rect">
            <a:avLst/>
          </a:prstGeom>
        </p:spPr>
        <p:txBody>
          <a:bodyPr wrap="square">
            <a:spAutoFit/>
          </a:bodyPr>
          <a:lstStyle/>
          <a:p>
            <a:pPr algn="ctr"/>
            <a:r>
              <a:rPr lang="en-US" sz="3200" dirty="0">
                <a:cs typeface="Calibri"/>
              </a:rPr>
              <a:t>Projects with Both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50</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56</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60</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61</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258679" y="5336481"/>
            <a:ext cx="7162800" cy="138499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65</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program&#10;&#10;Description automatically generated">
            <a:extLst>
              <a:ext uri="{FF2B5EF4-FFF2-40B4-BE49-F238E27FC236}">
                <a16:creationId xmlns:a16="http://schemas.microsoft.com/office/drawing/2014/main" id="{30D0D476-A5E8-A39A-B0BE-5B4E65E71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365" y="1902375"/>
            <a:ext cx="7521269" cy="4030198"/>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71</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72</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10065</Words>
  <Application>Microsoft Office PowerPoint</Application>
  <PresentationFormat>On-screen Show (4:3)</PresentationFormat>
  <Paragraphs>1791</Paragraphs>
  <Slides>155</Slides>
  <Notes>59</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155</vt:i4>
      </vt:variant>
    </vt:vector>
  </HeadingPairs>
  <TitlesOfParts>
    <vt:vector size="172" baseType="lpstr">
      <vt:lpstr>Algerian</vt:lpstr>
      <vt:lpstr>Aptos</vt:lpstr>
      <vt:lpstr>Aptos Display</vt:lpstr>
      <vt:lpstr>Arial</vt:lpstr>
      <vt:lpstr>Calibri</vt:lpstr>
      <vt:lpstr>Calibri Light</vt:lpstr>
      <vt:lpstr>Inter</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20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5 min - Wrap-up</vt:lpstr>
      <vt:lpstr>Day 3 &amp; 4 Activities</vt:lpstr>
      <vt:lpstr>Action Items / Meeting Prep (previously called homework, to be completed BEFORE Meeting 3)</vt:lpstr>
      <vt:lpstr>Day 3 Agenda</vt:lpstr>
      <vt:lpstr>Engineering Design Process Progression</vt:lpstr>
      <vt:lpstr>30 min – Meet with CE (Day 3 or 4)</vt:lpstr>
      <vt:lpstr>45 min – Client Meeting #1  Kickoff Meeting</vt:lpstr>
      <vt:lpstr>30 min – Review Prior Presentation (if applicable)</vt:lpstr>
      <vt:lpstr>10 min – Design Lab Expectations </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5 Min – Wrap-up</vt:lpstr>
      <vt:lpstr>All Employee Meetings</vt:lpstr>
      <vt:lpstr>Board of Directors Review is coming up NEXT WEEK</vt:lpstr>
      <vt:lpstr>BDR Poster &amp; Presentation Content</vt:lpstr>
      <vt:lpstr>Upcoming Graded deliverables</vt:lpstr>
      <vt:lpstr>System Design Report Intro</vt:lpstr>
      <vt:lpstr>Detailed Individual Design Report Intro</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2024-10-04T20:18:07Z</dcterms:modified>
</cp:coreProperties>
</file>