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080" r:id="rId1"/>
  </p:sldMasterIdLst>
  <p:notesMasterIdLst>
    <p:notesMasterId r:id="rId20"/>
  </p:notesMasterIdLst>
  <p:handoutMasterIdLst>
    <p:handoutMasterId r:id="rId21"/>
  </p:handoutMasterIdLst>
  <p:sldIdLst>
    <p:sldId id="3854" r:id="rId2"/>
    <p:sldId id="4069" r:id="rId3"/>
    <p:sldId id="4186" r:id="rId4"/>
    <p:sldId id="4179" r:id="rId5"/>
    <p:sldId id="4247" r:id="rId6"/>
    <p:sldId id="4248" r:id="rId7"/>
    <p:sldId id="4249" r:id="rId8"/>
    <p:sldId id="3935" r:id="rId9"/>
    <p:sldId id="4021" r:id="rId10"/>
    <p:sldId id="4023" r:id="rId11"/>
    <p:sldId id="4082" r:id="rId12"/>
    <p:sldId id="4172" r:id="rId13"/>
    <p:sldId id="4024" r:id="rId14"/>
    <p:sldId id="3939" r:id="rId15"/>
    <p:sldId id="4120" r:id="rId16"/>
    <p:sldId id="4197" r:id="rId17"/>
    <p:sldId id="4032" r:id="rId18"/>
    <p:sldId id="4011" r:id="rId19"/>
  </p:sldIdLst>
  <p:sldSz cx="9144000" cy="6858000" type="screen4x3"/>
  <p:notesSz cx="70104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b="1" i="1" kern="1200">
        <a:solidFill>
          <a:srgbClr val="00279F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b="1" i="1" kern="1200">
        <a:solidFill>
          <a:srgbClr val="00279F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b="1" i="1" kern="1200">
        <a:solidFill>
          <a:srgbClr val="00279F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b="1" i="1" kern="1200">
        <a:solidFill>
          <a:srgbClr val="00279F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b="1" i="1" kern="1200">
        <a:solidFill>
          <a:srgbClr val="00279F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000" b="1" i="1" kern="1200">
        <a:solidFill>
          <a:srgbClr val="00279F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000" b="1" i="1" kern="1200">
        <a:solidFill>
          <a:srgbClr val="00279F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000" b="1" i="1" kern="1200">
        <a:solidFill>
          <a:srgbClr val="00279F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000" b="1" i="1" kern="1200">
        <a:solidFill>
          <a:srgbClr val="00279F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e McCarthy" initials="JMY" lastIdx="6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00000"/>
    <a:srgbClr val="00CC00"/>
    <a:srgbClr val="A6A6A6"/>
    <a:srgbClr val="025BBC"/>
    <a:srgbClr val="1F497D"/>
    <a:srgbClr val="F2F2F2"/>
    <a:srgbClr val="2781E5"/>
    <a:srgbClr val="08080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1" autoAdjust="0"/>
    <p:restoredTop sz="95652" autoAdjust="0"/>
  </p:normalViewPr>
  <p:slideViewPr>
    <p:cSldViewPr snapToGrid="0">
      <p:cViewPr varScale="1">
        <p:scale>
          <a:sx n="17" d="100"/>
          <a:sy n="17" d="100"/>
        </p:scale>
        <p:origin x="-96" y="-835"/>
      </p:cViewPr>
      <p:guideLst>
        <p:guide orient="horz" pos="2472"/>
        <p:guide pos="5664"/>
        <p:guide pos="96"/>
        <p:guide pos="216"/>
        <p:guide pos="29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2923"/>
    </p:cViewPr>
  </p:sorterViewPr>
  <p:notesViewPr>
    <p:cSldViewPr snapToGrid="0">
      <p:cViewPr>
        <p:scale>
          <a:sx n="150" d="100"/>
          <a:sy n="150" d="100"/>
        </p:scale>
        <p:origin x="317" y="-2352"/>
      </p:cViewPr>
      <p:guideLst>
        <p:guide orient="horz" pos="2918"/>
        <p:guide pos="2210"/>
      </p:guideLst>
    </p:cSldViewPr>
  </p:notes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12-26T14:37:37.487" idx="62">
    <p:pos x="1763" y="3061"/>
    <p:text>Ideally a connection between the phone and the monitor ought to be flush middle. Possible to redraw this slide to do that and fit the other information around this construct?</p:text>
  </p:cm>
  <p:cm authorId="0" dt="2014-12-26T15:38:58.055" idx="61">
    <p:pos x="2691" y="1324"/>
    <p:text>DSG: Check to determine whether dotted lines are the CY standard way to show wireless connections.
If dotted lines are OK, we should define in a legend someplace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18013"/>
            <a:ext cx="5146675" cy="4183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682" tIns="45039" rIns="91682" bIns="450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3738"/>
            <a:ext cx="4652962" cy="3489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lnSpc>
                <a:spcPct val="80000"/>
              </a:lnSpc>
              <a:spcBef>
                <a:spcPts val="288"/>
              </a:spcBef>
            </a:pPr>
            <a:endParaRPr lang="zh-CN" altLang="zh-CN" sz="7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altLang="zh-CN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zh-CN" altLang="zh-CN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</a:rPr>
              <a:t>The following combination of multiple roles simultaneously:</a:t>
            </a:r>
          </a:p>
          <a:p>
            <a:r>
              <a:rPr lang="en-US" altLang="en-US" smtClean="0">
                <a:solidFill>
                  <a:srgbClr val="000000"/>
                </a:solidFill>
              </a:rPr>
              <a:t> Peripheral + Broadcaster </a:t>
            </a:r>
          </a:p>
          <a:p>
            <a:r>
              <a:rPr lang="en-US" altLang="en-US" smtClean="0">
                <a:solidFill>
                  <a:srgbClr val="000000"/>
                </a:solidFill>
              </a:rPr>
              <a:t> Peripheral + Observer</a:t>
            </a:r>
          </a:p>
          <a:p>
            <a:r>
              <a:rPr lang="en-US" altLang="en-US" smtClean="0">
                <a:solidFill>
                  <a:srgbClr val="000000"/>
                </a:solidFill>
              </a:rPr>
              <a:t> Central + Broadcaster</a:t>
            </a:r>
          </a:p>
          <a:p>
            <a:r>
              <a:rPr lang="en-US" altLang="en-US" smtClean="0">
                <a:solidFill>
                  <a:srgbClr val="000000"/>
                </a:solidFill>
              </a:rPr>
              <a:t> Central + Observer</a:t>
            </a:r>
            <a:endParaRPr lang="en-US" altLang="en-US" smtClean="0"/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zh-CN" altLang="zh-CN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57" tIns="46579" rIns="93157" bIns="46579"/>
          <a:lstStyle/>
          <a:p>
            <a:pPr algn="ctr" eaLnBrk="1" hangingPunct="1">
              <a:buClr>
                <a:schemeClr val="tx1"/>
              </a:buClr>
            </a:pPr>
            <a:fld id="{897A34ED-446C-4FAE-B419-9CB4A98B7680}" type="slidenum">
              <a:rPr lang="en-US" altLang="zh-CN"/>
              <a:pPr algn="ctr" eaLnBrk="1" hangingPunct="1">
                <a:buClr>
                  <a:schemeClr val="tx1"/>
                </a:buClr>
              </a:pPr>
              <a:t>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en-US" smtClean="0">
                <a:solidFill>
                  <a:srgbClr val="009900"/>
                </a:solidFill>
              </a:rPr>
              <a:t>BU Note: Connection interval is a BLE spec, ranging from 7.5ms to 4s. It determines the intervals at which a master device initiates an exchange of data with a slave device. </a:t>
            </a:r>
          </a:p>
          <a:p>
            <a:pPr>
              <a:buClr>
                <a:schemeClr val="tx1"/>
              </a:buClr>
            </a:pPr>
            <a:r>
              <a:rPr lang="en-US" altLang="en-US" smtClean="0">
                <a:solidFill>
                  <a:srgbClr val="009900"/>
                </a:solidFill>
              </a:rPr>
              <a:t>A 1-sec connection interval is the most typical use case for applications like HRMs &amp; pedometers.  A 5-min connection interval is out of spec for BLE. </a:t>
            </a:r>
          </a:p>
          <a:p>
            <a:pPr>
              <a:buClr>
                <a:schemeClr val="tx1"/>
              </a:buClr>
            </a:pPr>
            <a:r>
              <a:rPr lang="en-US" altLang="en-US" smtClean="0">
                <a:solidFill>
                  <a:srgbClr val="009900"/>
                </a:solidFill>
              </a:rPr>
              <a:t>We have added numbers for the relaxed, 4s connection interval BLE spec to the competitive slide.</a:t>
            </a:r>
          </a:p>
          <a:p>
            <a:endParaRPr lang="en-US" altLang="zh-CN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defTabSz="889000"/>
            <a:endParaRPr lang="de-DE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>
              <a:defRPr sz="1000" b="1" i="1">
                <a:solidFill>
                  <a:srgbClr val="0027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 b="1" i="1">
                <a:solidFill>
                  <a:srgbClr val="0027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 b="1" i="1">
                <a:solidFill>
                  <a:srgbClr val="0027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 b="1" i="1">
                <a:solidFill>
                  <a:srgbClr val="0027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 b="1" i="1">
                <a:solidFill>
                  <a:srgbClr val="0027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rgbClr val="0027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rgbClr val="0027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rgbClr val="0027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rgbClr val="0027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zh-CN" smtClean="0">
              <a:ea typeface="SimSun" panose="02010600030101010101" pitchFamily="2" charset="-122"/>
            </a:endParaRPr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1827213" cy="717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10" descr="6508_Title_White_Apr2012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206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5"/>
          <p:cNvSpPr txBox="1">
            <a:spLocks noChangeArrowheads="1"/>
          </p:cNvSpPr>
          <p:nvPr userDrawn="1"/>
        </p:nvSpPr>
        <p:spPr bwMode="auto">
          <a:xfrm>
            <a:off x="633413" y="6575425"/>
            <a:ext cx="8556625" cy="2159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800" b="0" i="0" dirty="0" smtClean="0">
                <a:solidFill>
                  <a:srgbClr val="A6A6A6"/>
                </a:solidFill>
                <a:ea typeface="宋体" pitchFamily="2" charset="-122"/>
              </a:rPr>
              <a:t>Introduction to BLE System Design</a:t>
            </a:r>
          </a:p>
        </p:txBody>
      </p:sp>
      <p:sp>
        <p:nvSpPr>
          <p:cNvPr id="8" name="TextBox 20"/>
          <p:cNvSpPr txBox="1">
            <a:spLocks noChangeArrowheads="1"/>
          </p:cNvSpPr>
          <p:nvPr userDrawn="1"/>
        </p:nvSpPr>
        <p:spPr bwMode="auto">
          <a:xfrm>
            <a:off x="52388" y="6572250"/>
            <a:ext cx="4046537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tabLst>
                <a:tab pos="685800" algn="l"/>
              </a:tabLst>
              <a:defRPr/>
            </a:pPr>
            <a:r>
              <a:rPr lang="en-US" sz="800" b="0" i="0" dirty="0" smtClean="0">
                <a:solidFill>
                  <a:srgbClr val="A6A6A6"/>
                </a:solidFill>
              </a:rPr>
              <a:t>001-93534 		Owner: GUL (RWEI, PMAD, GOPA, JFMD, JOCA, JHNW, GHR)</a:t>
            </a:r>
          </a:p>
          <a:p>
            <a:pPr eaLnBrk="1" hangingPunct="1">
              <a:tabLst>
                <a:tab pos="685800" algn="l"/>
              </a:tabLst>
              <a:defRPr/>
            </a:pPr>
            <a:r>
              <a:rPr lang="en-US" sz="800" b="0" i="0" dirty="0" smtClean="0">
                <a:solidFill>
                  <a:srgbClr val="A6A6A6"/>
                </a:solidFill>
              </a:rPr>
              <a:t>Rev 0 12/18/14	</a:t>
            </a:r>
          </a:p>
        </p:txBody>
      </p:sp>
      <p:sp>
        <p:nvSpPr>
          <p:cNvPr id="2549762" name="Rectangle 2"/>
          <p:cNvSpPr>
            <a:spLocks noGrp="1" noChangeAspect="1" noChangeArrowheads="1"/>
          </p:cNvSpPr>
          <p:nvPr>
            <p:ph type="subTitle" idx="1"/>
          </p:nvPr>
        </p:nvSpPr>
        <p:spPr bwMode="black">
          <a:xfrm>
            <a:off x="64008" y="5145088"/>
            <a:ext cx="5054600" cy="723900"/>
          </a:xfrm>
          <a:ln w="12700"/>
        </p:spPr>
        <p:txBody>
          <a:bodyPr lIns="90488" tIns="44450" rIns="90488" bIns="44450"/>
          <a:lstStyle>
            <a:lvl1pPr>
              <a:defRPr sz="2000" b="0">
                <a:solidFill>
                  <a:srgbClr val="025BBC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549763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64008" y="1911096"/>
            <a:ext cx="5135562" cy="2843784"/>
          </a:xfrm>
        </p:spPr>
        <p:txBody>
          <a:bodyPr lIns="45720" tIns="45720" rIns="45720" bIns="45720"/>
          <a:lstStyle>
            <a:lvl1pPr>
              <a:lnSpc>
                <a:spcPct val="100000"/>
              </a:lnSpc>
              <a:spcBef>
                <a:spcPct val="20000"/>
              </a:spcBef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" y="914400"/>
            <a:ext cx="8885238" cy="5537200"/>
          </a:xfrm>
        </p:spPr>
        <p:txBody>
          <a:bodyPr/>
          <a:lstStyle>
            <a:lvl1pPr marL="0" indent="0">
              <a:defRPr sz="1600" b="1"/>
            </a:lvl1pPr>
            <a:lvl2pPr>
              <a:defRPr sz="1400"/>
            </a:lvl2pPr>
            <a:lvl3pPr>
              <a:defRPr sz="1400"/>
            </a:lvl3pPr>
          </a:lstStyle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  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96513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title"/>
          </p:nvPr>
        </p:nvSpPr>
        <p:spPr bwMode="black">
          <a:xfrm>
            <a:off x="92075" y="239713"/>
            <a:ext cx="7348538" cy="474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1" name="Text Box 15"/>
          <p:cNvSpPr txBox="1">
            <a:spLocks noChangeArrowheads="1"/>
          </p:cNvSpPr>
          <p:nvPr/>
        </p:nvSpPr>
        <p:spPr bwMode="auto">
          <a:xfrm>
            <a:off x="0" y="6575425"/>
            <a:ext cx="9144000" cy="2159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 i="1">
                <a:solidFill>
                  <a:srgbClr val="00279F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800" b="0" i="0" dirty="0" smtClean="0">
                <a:solidFill>
                  <a:srgbClr val="A6A6A6"/>
                </a:solidFill>
                <a:ea typeface="宋体" pitchFamily="2" charset="-122"/>
              </a:rPr>
              <a:t>Introduction to BLE System Design</a:t>
            </a:r>
          </a:p>
        </p:txBody>
      </p:sp>
      <p:sp>
        <p:nvSpPr>
          <p:cNvPr id="2052" name="Rectangle 16"/>
          <p:cNvSpPr>
            <a:spLocks noChangeArrowheads="1"/>
          </p:cNvSpPr>
          <p:nvPr/>
        </p:nvSpPr>
        <p:spPr bwMode="auto">
          <a:xfrm>
            <a:off x="8472488" y="6608763"/>
            <a:ext cx="503237" cy="219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>
              <a:spcBef>
                <a:spcPct val="50000"/>
              </a:spcBef>
            </a:pPr>
            <a:fld id="{2846D1CA-3639-47C1-98A6-C9F64D9175AB}" type="slidenum">
              <a:rPr lang="en-US" altLang="zh-CN" sz="800" b="0" i="0">
                <a:solidFill>
                  <a:srgbClr val="A6A6A6"/>
                </a:solidFill>
                <a:ea typeface="SimSun" pitchFamily="2" charset="-122"/>
              </a:rPr>
              <a:pPr algn="r">
                <a:spcBef>
                  <a:spcPct val="50000"/>
                </a:spcBef>
              </a:pPr>
              <a:t>‹#›</a:t>
            </a:fld>
            <a:endParaRPr lang="en-US" altLang="zh-CN" sz="800" b="0" i="0">
              <a:solidFill>
                <a:srgbClr val="A6A6A6"/>
              </a:solidFill>
              <a:ea typeface="SimSun" pitchFamily="2" charset="-122"/>
            </a:endParaRPr>
          </a:p>
        </p:txBody>
      </p:sp>
      <p:grpSp>
        <p:nvGrpSpPr>
          <p:cNvPr id="1029" name="Group 23"/>
          <p:cNvGrpSpPr>
            <a:grpSpLocks/>
          </p:cNvGrpSpPr>
          <p:nvPr/>
        </p:nvGrpSpPr>
        <p:grpSpPr bwMode="auto">
          <a:xfrm>
            <a:off x="0" y="209550"/>
            <a:ext cx="9144000" cy="6400800"/>
            <a:chOff x="0" y="132"/>
            <a:chExt cx="5760" cy="4032"/>
          </a:xfrm>
        </p:grpSpPr>
        <p:pic>
          <p:nvPicPr>
            <p:cNvPr id="1032" name="Picture 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80" y="132"/>
              <a:ext cx="743" cy="2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033" name="Line 14"/>
            <p:cNvSpPr>
              <a:spLocks noChangeShapeType="1"/>
            </p:cNvSpPr>
            <p:nvPr/>
          </p:nvSpPr>
          <p:spPr bwMode="auto">
            <a:xfrm>
              <a:off x="0" y="569"/>
              <a:ext cx="576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488" tIns="44450" rIns="90488" bIns="44450" anchor="ctr">
              <a:spAutoFit/>
            </a:bodyPr>
            <a:lstStyle/>
            <a:p>
              <a:endParaRPr lang="en-US"/>
            </a:p>
          </p:txBody>
        </p:sp>
        <p:sp>
          <p:nvSpPr>
            <p:cNvPr id="1034" name="Line 17"/>
            <p:cNvSpPr>
              <a:spLocks noChangeShapeType="1"/>
            </p:cNvSpPr>
            <p:nvPr/>
          </p:nvSpPr>
          <p:spPr bwMode="auto">
            <a:xfrm>
              <a:off x="0" y="4164"/>
              <a:ext cx="576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488" tIns="44450" rIns="90488" bIns="4445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3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47738"/>
            <a:ext cx="8885238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  Third level</a:t>
            </a:r>
          </a:p>
        </p:txBody>
      </p:sp>
      <p:sp>
        <p:nvSpPr>
          <p:cNvPr id="11" name="TextBox 20"/>
          <p:cNvSpPr txBox="1">
            <a:spLocks noChangeArrowheads="1"/>
          </p:cNvSpPr>
          <p:nvPr userDrawn="1"/>
        </p:nvSpPr>
        <p:spPr bwMode="auto">
          <a:xfrm>
            <a:off x="52388" y="6572250"/>
            <a:ext cx="2757487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001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tabLst>
                <a:tab pos="685800" algn="l"/>
              </a:tabLst>
              <a:defRPr/>
            </a:pPr>
            <a:r>
              <a:rPr lang="en-US" sz="800" b="0" i="0" dirty="0" smtClean="0">
                <a:solidFill>
                  <a:srgbClr val="A6A6A6"/>
                </a:solidFill>
              </a:rPr>
              <a:t>001-93534 		Owner: GUL</a:t>
            </a:r>
          </a:p>
          <a:p>
            <a:pPr eaLnBrk="1" hangingPunct="1">
              <a:tabLst>
                <a:tab pos="685800" algn="l"/>
              </a:tabLst>
              <a:defRPr/>
            </a:pPr>
            <a:r>
              <a:rPr lang="en-US" sz="800" b="0" i="0" dirty="0" smtClean="0">
                <a:solidFill>
                  <a:srgbClr val="A6A6A6"/>
                </a:solidFill>
              </a:rPr>
              <a:t>Rev 0 12/18/14	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913" r:id="rId1"/>
    <p:sldLayoutId id="2147488908" r:id="rId2"/>
    <p:sldLayoutId id="2147488909" r:id="rId3"/>
    <p:sldLayoutId id="2147488910" r:id="rId4"/>
    <p:sldLayoutId id="2147488911" r:id="rId5"/>
    <p:sldLayoutId id="2147488912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79000"/>
        </a:lnSpc>
        <a:spcBef>
          <a:spcPct val="0"/>
        </a:spcBef>
        <a:spcAft>
          <a:spcPct val="0"/>
        </a:spcAft>
        <a:defRPr sz="3200">
          <a:solidFill>
            <a:srgbClr val="025BB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9000"/>
        </a:lnSpc>
        <a:spcBef>
          <a:spcPct val="0"/>
        </a:spcBef>
        <a:spcAft>
          <a:spcPct val="0"/>
        </a:spcAft>
        <a:defRPr sz="3200">
          <a:solidFill>
            <a:srgbClr val="025BBC"/>
          </a:solidFill>
          <a:latin typeface="Arial" charset="0"/>
        </a:defRPr>
      </a:lvl2pPr>
      <a:lvl3pPr algn="l" rtl="0" eaLnBrk="0" fontAlgn="base" hangingPunct="0">
        <a:lnSpc>
          <a:spcPct val="79000"/>
        </a:lnSpc>
        <a:spcBef>
          <a:spcPct val="0"/>
        </a:spcBef>
        <a:spcAft>
          <a:spcPct val="0"/>
        </a:spcAft>
        <a:defRPr sz="3200">
          <a:solidFill>
            <a:srgbClr val="025BBC"/>
          </a:solidFill>
          <a:latin typeface="Arial" charset="0"/>
        </a:defRPr>
      </a:lvl3pPr>
      <a:lvl4pPr algn="l" rtl="0" eaLnBrk="0" fontAlgn="base" hangingPunct="0">
        <a:lnSpc>
          <a:spcPct val="79000"/>
        </a:lnSpc>
        <a:spcBef>
          <a:spcPct val="0"/>
        </a:spcBef>
        <a:spcAft>
          <a:spcPct val="0"/>
        </a:spcAft>
        <a:defRPr sz="3200">
          <a:solidFill>
            <a:srgbClr val="025BBC"/>
          </a:solidFill>
          <a:latin typeface="Arial" charset="0"/>
        </a:defRPr>
      </a:lvl4pPr>
      <a:lvl5pPr algn="l" rtl="0" eaLnBrk="0" fontAlgn="base" hangingPunct="0">
        <a:lnSpc>
          <a:spcPct val="79000"/>
        </a:lnSpc>
        <a:spcBef>
          <a:spcPct val="0"/>
        </a:spcBef>
        <a:spcAft>
          <a:spcPct val="0"/>
        </a:spcAft>
        <a:defRPr sz="3200">
          <a:solidFill>
            <a:srgbClr val="025BBC"/>
          </a:solidFill>
          <a:latin typeface="Arial" charset="0"/>
        </a:defRPr>
      </a:lvl5pPr>
      <a:lvl6pPr marL="457200" algn="l" rtl="0" eaLnBrk="1" fontAlgn="base" hangingPunct="1">
        <a:lnSpc>
          <a:spcPct val="79000"/>
        </a:lnSpc>
        <a:spcBef>
          <a:spcPct val="0"/>
        </a:spcBef>
        <a:spcAft>
          <a:spcPct val="0"/>
        </a:spcAft>
        <a:defRPr sz="3200">
          <a:solidFill>
            <a:srgbClr val="025BBC"/>
          </a:solidFill>
          <a:latin typeface="Arial" charset="0"/>
        </a:defRPr>
      </a:lvl6pPr>
      <a:lvl7pPr marL="914400" algn="l" rtl="0" eaLnBrk="1" fontAlgn="base" hangingPunct="1">
        <a:lnSpc>
          <a:spcPct val="79000"/>
        </a:lnSpc>
        <a:spcBef>
          <a:spcPct val="0"/>
        </a:spcBef>
        <a:spcAft>
          <a:spcPct val="0"/>
        </a:spcAft>
        <a:defRPr sz="3200">
          <a:solidFill>
            <a:srgbClr val="025BBC"/>
          </a:solidFill>
          <a:latin typeface="Arial" charset="0"/>
        </a:defRPr>
      </a:lvl7pPr>
      <a:lvl8pPr marL="1371600" algn="l" rtl="0" eaLnBrk="1" fontAlgn="base" hangingPunct="1">
        <a:lnSpc>
          <a:spcPct val="79000"/>
        </a:lnSpc>
        <a:spcBef>
          <a:spcPct val="0"/>
        </a:spcBef>
        <a:spcAft>
          <a:spcPct val="0"/>
        </a:spcAft>
        <a:defRPr sz="3200">
          <a:solidFill>
            <a:srgbClr val="025BBC"/>
          </a:solidFill>
          <a:latin typeface="Arial" charset="0"/>
        </a:defRPr>
      </a:lvl8pPr>
      <a:lvl9pPr marL="1828800" algn="l" rtl="0" eaLnBrk="1" fontAlgn="base" hangingPunct="1">
        <a:lnSpc>
          <a:spcPct val="79000"/>
        </a:lnSpc>
        <a:spcBef>
          <a:spcPct val="0"/>
        </a:spcBef>
        <a:spcAft>
          <a:spcPct val="0"/>
        </a:spcAft>
        <a:defRPr sz="3200">
          <a:solidFill>
            <a:srgbClr val="025BB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Font typeface="Wingdings" pitchFamily="2" charset="2"/>
        <a:defRPr sz="1600" b="1">
          <a:solidFill>
            <a:srgbClr val="000000"/>
          </a:solidFill>
          <a:latin typeface="+mn-lt"/>
          <a:ea typeface="+mn-ea"/>
          <a:cs typeface="+mn-cs"/>
        </a:defRPr>
      </a:lvl1pPr>
      <a:lvl2pPr marL="1588" indent="-1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Font typeface="Wingdings" pitchFamily="2" charset="2"/>
        <a:defRPr sz="1400">
          <a:solidFill>
            <a:srgbClr val="000000"/>
          </a:solidFill>
          <a:latin typeface="+mn-lt"/>
        </a:defRPr>
      </a:lvl2pPr>
      <a:lvl3pPr marL="292100" indent="-2921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25000"/>
        <a:defRPr sz="1400">
          <a:solidFill>
            <a:srgbClr val="000000"/>
          </a:solidFill>
          <a:latin typeface="+mn-lt"/>
        </a:defRPr>
      </a:lvl3pPr>
      <a:lvl4pPr marL="685800" indent="6858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Font typeface="Arial" pitchFamily="34" charset="0"/>
        <a:defRPr sz="1600">
          <a:solidFill>
            <a:schemeClr val="tx1"/>
          </a:solidFill>
          <a:latin typeface="+mn-lt"/>
        </a:defRPr>
      </a:lvl4pPr>
      <a:lvl5pPr marL="914400" indent="914400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Clr>
          <a:schemeClr val="bg2"/>
        </a:buClr>
        <a:buSzPct val="100000"/>
        <a:defRPr sz="1600">
          <a:solidFill>
            <a:schemeClr val="tx2"/>
          </a:solidFill>
          <a:latin typeface="+mn-lt"/>
        </a:defRPr>
      </a:lvl5pPr>
      <a:lvl6pPr marL="13716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bg2"/>
        </a:buClr>
        <a:buSzPct val="100000"/>
        <a:defRPr sz="1600">
          <a:solidFill>
            <a:schemeClr val="tx2"/>
          </a:solidFill>
          <a:latin typeface="+mn-lt"/>
        </a:defRPr>
      </a:lvl6pPr>
      <a:lvl7pPr marL="18288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bg2"/>
        </a:buClr>
        <a:buSzPct val="100000"/>
        <a:defRPr sz="1600">
          <a:solidFill>
            <a:schemeClr val="tx2"/>
          </a:solidFill>
          <a:latin typeface="+mn-lt"/>
        </a:defRPr>
      </a:lvl7pPr>
      <a:lvl8pPr marL="22860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bg2"/>
        </a:buClr>
        <a:buSzPct val="100000"/>
        <a:defRPr sz="1600">
          <a:solidFill>
            <a:schemeClr val="tx2"/>
          </a:solidFill>
          <a:latin typeface="+mn-lt"/>
        </a:defRPr>
      </a:lvl8pPr>
      <a:lvl9pPr marL="2743200" algn="l" rtl="0" eaLnBrk="1" fontAlgn="base" hangingPunct="1">
        <a:lnSpc>
          <a:spcPct val="95000"/>
        </a:lnSpc>
        <a:spcBef>
          <a:spcPct val="25000"/>
        </a:spcBef>
        <a:spcAft>
          <a:spcPct val="0"/>
        </a:spcAft>
        <a:buClr>
          <a:schemeClr val="bg2"/>
        </a:buClr>
        <a:buSzPct val="100000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hyperlink" Target="http://www.cypress.com/go/AN9258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ypress.com/psoc4bledatashee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ypress.com/PSoCRoadmap" TargetMode="External"/><Relationship Id="rId13" Type="http://schemas.openxmlformats.org/officeDocument/2006/relationships/hyperlink" Target="http://www.cypress.com/go/AN91184" TargetMode="External"/><Relationship Id="rId18" Type="http://schemas.openxmlformats.org/officeDocument/2006/relationships/hyperlink" Target="http://www.cypress.com/BLECompliance" TargetMode="External"/><Relationship Id="rId3" Type="http://schemas.openxmlformats.org/officeDocument/2006/relationships/hyperlink" Target="http://www.cypress.com/BLE" TargetMode="External"/><Relationship Id="rId7" Type="http://schemas.openxmlformats.org/officeDocument/2006/relationships/hyperlink" Target="http://www.cypress.com/PRoCBLEDatasheet" TargetMode="External"/><Relationship Id="rId12" Type="http://schemas.openxmlformats.org/officeDocument/2006/relationships/hyperlink" Target="http://www.cypress.com/go/AN92584%20Available%20Q115" TargetMode="External"/><Relationship Id="rId17" Type="http://schemas.openxmlformats.org/officeDocument/2006/relationships/hyperlink" Target="http://www.cypress.com/?rID=102799" TargetMode="External"/><Relationship Id="rId2" Type="http://schemas.openxmlformats.org/officeDocument/2006/relationships/notesSlide" Target="../notesSlides/notesSlide12.xml"/><Relationship Id="rId16" Type="http://schemas.openxmlformats.org/officeDocument/2006/relationships/hyperlink" Target="http://www.cypress.com/go/AN85951" TargetMode="External"/><Relationship Id="rId20" Type="http://schemas.openxmlformats.org/officeDocument/2006/relationships/hyperlink" Target="http://www.amazon.com/Bluetooth-Low-Energy-Developers-Handbook/dp/013288836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press.com/PRoCBLE" TargetMode="External"/><Relationship Id="rId11" Type="http://schemas.openxmlformats.org/officeDocument/2006/relationships/hyperlink" Target="http://www.cypress.com/go/AN91267" TargetMode="External"/><Relationship Id="rId5" Type="http://schemas.openxmlformats.org/officeDocument/2006/relationships/hyperlink" Target="http://www.cypress.com/PSoC4BLEDatasheet" TargetMode="External"/><Relationship Id="rId15" Type="http://schemas.openxmlformats.org/officeDocument/2006/relationships/hyperlink" Target="http://www.cypress.com/go/AN91445" TargetMode="External"/><Relationship Id="rId10" Type="http://schemas.openxmlformats.org/officeDocument/2006/relationships/hyperlink" Target="http://www.cypress.com/CY8CKIT-042-BLE" TargetMode="External"/><Relationship Id="rId19" Type="http://schemas.openxmlformats.org/officeDocument/2006/relationships/hyperlink" Target="http://www.bluetooth.org/" TargetMode="External"/><Relationship Id="rId4" Type="http://schemas.openxmlformats.org/officeDocument/2006/relationships/hyperlink" Target="http://www.cypress.com/PSoC4BLE" TargetMode="External"/><Relationship Id="rId9" Type="http://schemas.openxmlformats.org/officeDocument/2006/relationships/hyperlink" Target="http://www.cypress.com/PSoCCreator" TargetMode="External"/><Relationship Id="rId14" Type="http://schemas.openxmlformats.org/officeDocument/2006/relationships/hyperlink" Target="http://www.cypress.com/go/AN96112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ypress.com/Creator" TargetMode="External"/><Relationship Id="rId13" Type="http://schemas.openxmlformats.org/officeDocument/2006/relationships/hyperlink" Target="http://www.cypress.com/AppNotes" TargetMode="External"/><Relationship Id="rId3" Type="http://schemas.openxmlformats.org/officeDocument/2006/relationships/hyperlink" Target="http://www.cypress.com/BLE" TargetMode="External"/><Relationship Id="rId7" Type="http://schemas.openxmlformats.org/officeDocument/2006/relationships/hyperlink" Target="http://www.cypress.com/Kits" TargetMode="External"/><Relationship Id="rId12" Type="http://schemas.openxmlformats.org/officeDocument/2006/relationships/hyperlink" Target="http://www.cypress.com/Forum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press.com/PSoC" TargetMode="External"/><Relationship Id="rId11" Type="http://schemas.openxmlformats.org/officeDocument/2006/relationships/hyperlink" Target="http://www.cypress.com/Store" TargetMode="External"/><Relationship Id="rId5" Type="http://schemas.openxmlformats.org/officeDocument/2006/relationships/hyperlink" Target="http://www.cypress.com/PRoCBLE" TargetMode="External"/><Relationship Id="rId10" Type="http://schemas.openxmlformats.org/officeDocument/2006/relationships/hyperlink" Target="http://www.cypress.com/Training" TargetMode="External"/><Relationship Id="rId4" Type="http://schemas.openxmlformats.org/officeDocument/2006/relationships/hyperlink" Target="http://www.cypress.com/PSoC4BLE" TargetMode="External"/><Relationship Id="rId9" Type="http://schemas.openxmlformats.org/officeDocument/2006/relationships/hyperlink" Target="http://www.cypress.com/support" TargetMode="External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1"/>
          <p:cNvSpPr>
            <a:spLocks noGrp="1"/>
          </p:cNvSpPr>
          <p:nvPr>
            <p:ph type="subTitle" idx="1"/>
          </p:nvPr>
        </p:nvSpPr>
        <p:spPr>
          <a:xfrm>
            <a:off x="0" y="5782301"/>
            <a:ext cx="7839075" cy="723900"/>
          </a:xfrm>
          <a:ln w="9525"/>
        </p:spPr>
        <p:txBody>
          <a:bodyPr/>
          <a:lstStyle/>
          <a:p>
            <a:pPr marL="0" indent="0"/>
            <a:r>
              <a:rPr lang="en-US" altLang="en-US" dirty="0" smtClean="0">
                <a:cs typeface="Arial" pitchFamily="34" charset="0"/>
              </a:rPr>
              <a:t>Easily Design Low-Power, Wireless Systems </a:t>
            </a:r>
            <a:r>
              <a:rPr lang="en-US" altLang="en-US" dirty="0" smtClean="0">
                <a:solidFill>
                  <a:schemeClr val="tx2"/>
                </a:solidFill>
                <a:cs typeface="Arial" pitchFamily="34" charset="0"/>
              </a:rPr>
              <a:t>for</a:t>
            </a:r>
            <a:r>
              <a:rPr lang="en-US" altLang="en-US" dirty="0" smtClean="0">
                <a:solidFill>
                  <a:srgbClr val="1F497D"/>
                </a:solidFill>
                <a:cs typeface="Arial" pitchFamily="34" charset="0"/>
              </a:rPr>
              <a:t> </a:t>
            </a:r>
            <a:r>
              <a:rPr lang="en-US" altLang="en-US" dirty="0" smtClean="0">
                <a:solidFill>
                  <a:schemeClr val="tx2"/>
                </a:solidFill>
                <a:cs typeface="Arial" pitchFamily="34" charset="0"/>
              </a:rPr>
              <a:t>the</a:t>
            </a:r>
            <a:br>
              <a:rPr lang="en-US" altLang="en-US" dirty="0" smtClean="0">
                <a:solidFill>
                  <a:schemeClr val="tx2"/>
                </a:solidFill>
                <a:cs typeface="Arial" pitchFamily="34" charset="0"/>
              </a:rPr>
            </a:br>
            <a:r>
              <a:rPr lang="en-US" altLang="en-US" dirty="0" smtClean="0">
                <a:solidFill>
                  <a:schemeClr val="tx2"/>
                </a:solidFill>
                <a:cs typeface="Arial" pitchFamily="34" charset="0"/>
              </a:rPr>
              <a:t>Internet of Things </a:t>
            </a:r>
            <a:r>
              <a:rPr lang="en-US" altLang="en-US" dirty="0" smtClean="0">
                <a:cs typeface="Arial" pitchFamily="34" charset="0"/>
              </a:rPr>
              <a:t>With the Most Integrated One-Chip BLE Solution</a:t>
            </a:r>
          </a:p>
        </p:txBody>
      </p:sp>
      <p:sp>
        <p:nvSpPr>
          <p:cNvPr id="4099" name="Title 2"/>
          <p:cNvSpPr>
            <a:spLocks noGrp="1"/>
          </p:cNvSpPr>
          <p:nvPr>
            <p:ph type="ctrTitle"/>
          </p:nvPr>
        </p:nvSpPr>
        <p:spPr>
          <a:xfrm>
            <a:off x="63500" y="2164944"/>
            <a:ext cx="5524500" cy="2336024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000" dirty="0" smtClean="0">
                <a:ea typeface="SimSun" pitchFamily="2" charset="-122"/>
              </a:rPr>
              <a:t>PSoC</a:t>
            </a:r>
            <a:r>
              <a:rPr lang="en-US" altLang="zh-CN" sz="2000" baseline="30000" dirty="0" smtClean="0">
                <a:ea typeface="SimSun" pitchFamily="2" charset="-122"/>
              </a:rPr>
              <a:t>®</a:t>
            </a:r>
            <a:r>
              <a:rPr lang="en-US" altLang="zh-CN" sz="2000" dirty="0" smtClean="0">
                <a:ea typeface="SimSun" pitchFamily="2" charset="-122"/>
              </a:rPr>
              <a:t> 4 BLE </a:t>
            </a:r>
            <a:br>
              <a:rPr lang="en-US" altLang="zh-CN" sz="2000" dirty="0" smtClean="0">
                <a:ea typeface="SimSun" pitchFamily="2" charset="-122"/>
              </a:rPr>
            </a:br>
            <a:r>
              <a:rPr lang="en-US" altLang="zh-CN" sz="1000" dirty="0" smtClean="0">
                <a:ea typeface="SimSun" pitchFamily="2" charset="-122"/>
              </a:rPr>
              <a:t/>
            </a:r>
            <a:br>
              <a:rPr lang="en-US" altLang="zh-CN" sz="1000" dirty="0" smtClean="0">
                <a:ea typeface="SimSun" pitchFamily="2" charset="-122"/>
              </a:rPr>
            </a:br>
            <a:r>
              <a:rPr lang="en-US" altLang="zh-CN" dirty="0" smtClean="0">
                <a:ea typeface="SimSun" pitchFamily="2" charset="-122"/>
              </a:rPr>
              <a:t>Introduction to BLE System Design</a:t>
            </a:r>
            <a:br>
              <a:rPr lang="en-US" altLang="zh-CN" dirty="0" smtClean="0">
                <a:ea typeface="SimSun" pitchFamily="2" charset="-122"/>
              </a:rPr>
            </a:br>
            <a:r>
              <a:rPr lang="en-US" altLang="zh-CN" sz="2000" dirty="0" smtClean="0">
                <a:ea typeface="SimSun" pitchFamily="2" charset="-122"/>
              </a:rPr>
              <a:t/>
            </a:r>
            <a:br>
              <a:rPr lang="en-US" altLang="zh-CN" sz="2000" dirty="0" smtClean="0">
                <a:ea typeface="SimSun" pitchFamily="2" charset="-122"/>
              </a:rPr>
            </a:br>
            <a:r>
              <a:rPr lang="en-US" altLang="zh-CN" sz="2000" dirty="0" smtClean="0">
                <a:ea typeface="SimSun" pitchFamily="2" charset="-122"/>
              </a:rPr>
              <a:t>BLE = Bluetooth Low Energy</a:t>
            </a:r>
            <a:br>
              <a:rPr lang="en-US" altLang="zh-CN" sz="2000" dirty="0" smtClean="0">
                <a:ea typeface="SimSun" pitchFamily="2" charset="-122"/>
              </a:rPr>
            </a:br>
            <a:r>
              <a:rPr lang="en-US" altLang="zh-CN" sz="2000" dirty="0" smtClean="0">
                <a:ea typeface="SimSun" pitchFamily="2" charset="-122"/>
              </a:rPr>
              <a:t>PSoC = Programmable System-on-Chip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183" y="4868213"/>
            <a:ext cx="4468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Patrick Kane</a:t>
            </a:r>
          </a:p>
          <a:p>
            <a:pPr algn="ctr"/>
            <a:r>
              <a:rPr lang="en-US" sz="1600" dirty="0" smtClean="0"/>
              <a:t>Director, Cypress University Alliance</a:t>
            </a:r>
          </a:p>
          <a:p>
            <a:pPr algn="ctr"/>
            <a:r>
              <a:rPr lang="en-US" sz="1600" dirty="0" smtClean="0"/>
              <a:t>pkx@cypress.com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4637088" y="6032500"/>
            <a:ext cx="4389437" cy="3524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4D4D4D"/>
              </a:buClr>
            </a:pPr>
            <a:endParaRPr lang="en-US" altLang="en-US" sz="1600" b="0" i="0">
              <a:solidFill>
                <a:srgbClr val="4D4D4D"/>
              </a:solidFill>
              <a:ea typeface="ＭＳ Ｐゴシック" pitchFamily="34" charset="-128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92075" y="42863"/>
            <a:ext cx="7348538" cy="868362"/>
          </a:xfrm>
        </p:spPr>
        <p:txBody>
          <a:bodyPr/>
          <a:lstStyle/>
          <a:p>
            <a:r>
              <a:rPr lang="en-US" altLang="en-US" dirty="0" smtClean="0">
                <a:cs typeface="Arial" pitchFamily="34" charset="0"/>
              </a:rPr>
              <a:t>PSoC 4 BLE Enables Low-Power Wireless Systems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500" y="3568700"/>
            <a:ext cx="6019800" cy="2103438"/>
          </a:xfrm>
        </p:spPr>
        <p:txBody>
          <a:bodyPr/>
          <a:lstStyle/>
          <a:p>
            <a:pPr marL="0" lvl="1" indent="0">
              <a:spcBef>
                <a:spcPts val="288"/>
              </a:spcBef>
            </a:pPr>
            <a:r>
              <a:rPr lang="en-US" altLang="en-US" b="1" smtClean="0">
                <a:cs typeface="Arial" pitchFamily="34" charset="0"/>
              </a:rPr>
              <a:t>PSoC 4 BLE has best-in-class low-power modes</a:t>
            </a:r>
          </a:p>
          <a:p>
            <a:pPr marL="0" indent="0"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Consumes lowest current in Stop mode with I/O </a:t>
            </a:r>
            <a:br>
              <a:rPr lang="en-US" altLang="en-US" sz="1400" b="0" smtClean="0">
                <a:cs typeface="Arial" pitchFamily="34" charset="0"/>
              </a:rPr>
            </a:br>
            <a:r>
              <a:rPr lang="en-US" altLang="en-US" sz="1400" b="0" smtClean="0">
                <a:cs typeface="Arial" pitchFamily="34" charset="0"/>
              </a:rPr>
              <a:t>  retention</a:t>
            </a:r>
          </a:p>
          <a:p>
            <a:pPr marL="0" indent="0"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Retains SRAM data in Hibernate mode</a:t>
            </a:r>
          </a:p>
          <a:p>
            <a:pPr marL="0" indent="0"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Retains complete system status in Deep-Sleep mode</a:t>
            </a:r>
          </a:p>
          <a:p>
            <a:pPr marL="0" indent="0"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Provides APIs to switch easily between power modes</a:t>
            </a:r>
          </a:p>
          <a:p>
            <a:pPr marL="0" indent="0"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Consumes avg. 26-μA for a 1-sec connection interval</a:t>
            </a:r>
            <a:endParaRPr lang="en-US" altLang="en-US" sz="1400" b="0" baseline="30000" smtClean="0">
              <a:cs typeface="Arial" pitchFamily="34" charset="0"/>
            </a:endParaRPr>
          </a:p>
          <a:p>
            <a:pPr marL="0" indent="0">
              <a:spcBef>
                <a:spcPts val="288"/>
              </a:spcBef>
            </a:pPr>
            <a:endParaRPr lang="en-US" altLang="en-US" sz="600" smtClean="0">
              <a:cs typeface="Arial" pitchFamily="34" charset="0"/>
            </a:endParaRPr>
          </a:p>
          <a:p>
            <a:pPr marL="0" lvl="1" indent="0">
              <a:spcBef>
                <a:spcPts val="288"/>
              </a:spcBef>
            </a:pPr>
            <a:r>
              <a:rPr lang="en-US" altLang="en-US" smtClean="0">
                <a:cs typeface="Arial" pitchFamily="34" charset="0"/>
              </a:rPr>
              <a:t>To learn more, download AN92584:</a:t>
            </a:r>
          </a:p>
          <a:p>
            <a:pPr marL="0" indent="0">
              <a:spcBef>
                <a:spcPts val="288"/>
              </a:spcBef>
            </a:pPr>
            <a:r>
              <a:rPr lang="en-US" altLang="en-US" sz="1400" b="0" i="1" smtClean="0">
                <a:cs typeface="Arial" pitchFamily="34" charset="0"/>
                <a:hlinkClick r:id="rId4"/>
              </a:rPr>
              <a:t>PSoC 4 BLE Measuring Power Consumption</a:t>
            </a:r>
            <a:endParaRPr lang="en-US" altLang="en-US" sz="1400" b="0" i="1" smtClean="0">
              <a:cs typeface="Arial" pitchFamily="34" charset="0"/>
            </a:endParaRPr>
          </a:p>
        </p:txBody>
      </p:sp>
      <p:graphicFrame>
        <p:nvGraphicFramePr>
          <p:cNvPr id="7" name="Group 67"/>
          <p:cNvGraphicFramePr>
            <a:graphicFrameLocks noGrp="1"/>
          </p:cNvGraphicFramePr>
          <p:nvPr/>
        </p:nvGraphicFramePr>
        <p:xfrm>
          <a:off x="173038" y="998538"/>
          <a:ext cx="8828085" cy="2433638"/>
        </p:xfrm>
        <a:graphic>
          <a:graphicData uri="http://schemas.openxmlformats.org/drawingml/2006/table">
            <a:tbl>
              <a:tblPr/>
              <a:tblGrid>
                <a:gridCol w="1052339"/>
                <a:gridCol w="1393731"/>
                <a:gridCol w="887825"/>
                <a:gridCol w="989793"/>
                <a:gridCol w="973017"/>
                <a:gridCol w="981405"/>
                <a:gridCol w="1660839"/>
                <a:gridCol w="889136"/>
              </a:tblGrid>
              <a:tr h="6014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Power Mode</a:t>
                      </a:r>
                    </a:p>
                  </a:txBody>
                  <a:tcPr marL="45715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5BB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Current Consumption</a:t>
                      </a:r>
                    </a:p>
                  </a:txBody>
                  <a:tcPr marL="45715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5BB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Code Execution</a:t>
                      </a:r>
                    </a:p>
                  </a:txBody>
                  <a:tcPr marL="45715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5BB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Digital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Peripherals Available</a:t>
                      </a:r>
                    </a:p>
                  </a:txBody>
                  <a:tcPr marL="45715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5BB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Analog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Peripherals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Available</a:t>
                      </a:r>
                    </a:p>
                  </a:txBody>
                  <a:tcPr marL="45715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5BB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Clock Sources Available</a:t>
                      </a:r>
                    </a:p>
                  </a:txBody>
                  <a:tcPr marL="45715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5BB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Wake-Up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Sources</a:t>
                      </a:r>
                    </a:p>
                  </a:txBody>
                  <a:tcPr marL="45715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5BB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Wake-Up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Time</a:t>
                      </a:r>
                    </a:p>
                  </a:txBody>
                  <a:tcPr marL="45715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25BBC"/>
                    </a:solidFill>
                  </a:tcPr>
                </a:tc>
              </a:tr>
              <a:tr h="2761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Active</a:t>
                      </a:r>
                    </a:p>
                  </a:txBody>
                  <a:tcPr marL="45715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2.5 mA @ 6 MHz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All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All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All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</a:tr>
              <a:tr h="2348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Sleep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1.3 mA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All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All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All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Any interrupt source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</a:tr>
              <a:tr h="5586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Deep-Sleep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4.3 μA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WDT</a:t>
                      </a:r>
                      <a:r>
                        <a:rPr kumimoji="0" lang="en-US" alt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, LCD</a:t>
                      </a:r>
                      <a:r>
                        <a:rPr kumimoji="0" lang="en-US" alt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, I</a:t>
                      </a:r>
                      <a:r>
                        <a:rPr kumimoji="0" lang="en-US" alt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C/SPI, </a:t>
                      </a:r>
                      <a:b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Link-Layer</a:t>
                      </a:r>
                      <a:r>
                        <a:rPr kumimoji="0" lang="en-US" alt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Comparator, Opamps, POR</a:t>
                      </a:r>
                      <a:r>
                        <a:rPr kumimoji="0" lang="en-US" alt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, BOD</a:t>
                      </a:r>
                      <a:r>
                        <a:rPr kumimoji="0" lang="en-US" alt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WCO</a:t>
                      </a:r>
                      <a:r>
                        <a:rPr kumimoji="0" lang="en-US" alt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, </a:t>
                      </a:r>
                      <a:b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32-kHz ILO</a:t>
                      </a:r>
                      <a:r>
                        <a:rPr kumimoji="0" lang="en-US" alt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Comparator, GPIO</a:t>
                      </a:r>
                      <a:r>
                        <a:rPr kumimoji="0" lang="en-US" alt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8</a:t>
                      </a: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, WDT, SCB</a:t>
                      </a:r>
                      <a:r>
                        <a:rPr kumimoji="0" lang="en-US" alt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25 μs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</a:tr>
              <a:tr h="3752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Hibernate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150 nA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Comparator, POR, BOD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Comparator, GPIO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 ms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</a:tr>
              <a:tr h="3872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Stop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20 nA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Wake-Up pin,</a:t>
                      </a:r>
                      <a:b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XRES</a:t>
                      </a:r>
                      <a:r>
                        <a:rPr kumimoji="0" lang="en-US" alt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en-US" alt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ms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24" marR="9524" marT="950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FA"/>
                    </a:solidFill>
                  </a:tcPr>
                </a:tc>
              </a:tr>
            </a:tbl>
          </a:graphicData>
        </a:graphic>
      </p:graphicFrame>
      <p:sp>
        <p:nvSpPr>
          <p:cNvPr id="33862" name="TextBox 1"/>
          <p:cNvSpPr txBox="1">
            <a:spLocks noChangeArrowheads="1"/>
          </p:cNvSpPr>
          <p:nvPr/>
        </p:nvSpPr>
        <p:spPr bwMode="auto">
          <a:xfrm>
            <a:off x="63500" y="6126163"/>
            <a:ext cx="91440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1947863" algn="l"/>
                <a:tab pos="3827463" algn="l"/>
                <a:tab pos="5884863" algn="l"/>
              </a:tabLst>
            </a:pPr>
            <a:r>
              <a:rPr lang="en-US" altLang="en-US" sz="800" b="0" i="0" baseline="30000">
                <a:solidFill>
                  <a:srgbClr val="000000"/>
                </a:solidFill>
                <a:ea typeface="ＭＳ Ｐゴシック" pitchFamily="34" charset="-128"/>
              </a:rPr>
              <a:t>1 </a:t>
            </a:r>
            <a:r>
              <a:rPr lang="en-US" altLang="en-US" sz="800" b="0" i="0">
                <a:solidFill>
                  <a:srgbClr val="000000"/>
                </a:solidFill>
                <a:ea typeface="ＭＳ Ｐゴシック" pitchFamily="34" charset="-128"/>
              </a:rPr>
              <a:t>Watchdog timer   	</a:t>
            </a:r>
            <a:r>
              <a:rPr lang="en-US" altLang="en-US" sz="800" b="0" i="0" baseline="30000">
                <a:solidFill>
                  <a:srgbClr val="000000"/>
                </a:solidFill>
                <a:ea typeface="ＭＳ Ｐゴシック" pitchFamily="34" charset="-128"/>
              </a:rPr>
              <a:t> 4 </a:t>
            </a:r>
            <a:r>
              <a:rPr lang="en-US" altLang="en-US" sz="800" b="0" i="0">
                <a:solidFill>
                  <a:srgbClr val="000000"/>
                </a:solidFill>
                <a:ea typeface="ＭＳ Ｐゴシック" pitchFamily="34" charset="-128"/>
              </a:rPr>
              <a:t>Power-on-reset 		</a:t>
            </a:r>
          </a:p>
          <a:p>
            <a:pPr eaLnBrk="1" hangingPunct="1">
              <a:tabLst>
                <a:tab pos="1947863" algn="l"/>
                <a:tab pos="3827463" algn="l"/>
                <a:tab pos="5884863" algn="l"/>
              </a:tabLst>
            </a:pPr>
            <a:r>
              <a:rPr lang="en-US" altLang="en-US" sz="800" b="0" i="0" baseline="30000">
                <a:solidFill>
                  <a:srgbClr val="000000"/>
                </a:solidFill>
                <a:ea typeface="ＭＳ Ｐゴシック" pitchFamily="34" charset="-128"/>
              </a:rPr>
              <a:t>2 </a:t>
            </a:r>
            <a:r>
              <a:rPr lang="en-US" altLang="en-US" sz="800" b="0" i="0">
                <a:solidFill>
                  <a:srgbClr val="000000"/>
                </a:solidFill>
                <a:ea typeface="ＭＳ Ｐゴシック" pitchFamily="34" charset="-128"/>
              </a:rPr>
              <a:t>Liquid crystal display 	</a:t>
            </a:r>
            <a:r>
              <a:rPr lang="en-US" altLang="en-US" sz="800" b="0" i="0" baseline="30000">
                <a:solidFill>
                  <a:srgbClr val="000000"/>
                </a:solidFill>
                <a:ea typeface="ＭＳ Ｐゴシック" pitchFamily="34" charset="-128"/>
              </a:rPr>
              <a:t> 5 </a:t>
            </a:r>
            <a:r>
              <a:rPr lang="en-US" altLang="en-US" sz="800" b="0" i="0">
                <a:solidFill>
                  <a:srgbClr val="000000"/>
                </a:solidFill>
                <a:ea typeface="ＭＳ Ｐゴシック" pitchFamily="34" charset="-128"/>
              </a:rPr>
              <a:t>Brownout-detect 	</a:t>
            </a:r>
            <a:r>
              <a:rPr lang="en-US" altLang="en-US" sz="800" b="0" i="0" baseline="30000">
                <a:solidFill>
                  <a:srgbClr val="000000"/>
                </a:solidFill>
                <a:ea typeface="ＭＳ Ｐゴシック" pitchFamily="34" charset="-128"/>
              </a:rPr>
              <a:t> 7 </a:t>
            </a:r>
            <a:r>
              <a:rPr lang="en-US" altLang="en-US" sz="800" b="0" i="0">
                <a:solidFill>
                  <a:srgbClr val="000000"/>
                </a:solidFill>
                <a:ea typeface="ＭＳ Ｐゴシック" pitchFamily="34" charset="-128"/>
              </a:rPr>
              <a:t>32-kHz internal low-speed oscillator	</a:t>
            </a:r>
            <a:r>
              <a:rPr lang="en-US" altLang="en-US" sz="800" b="0" i="0" baseline="30000">
                <a:solidFill>
                  <a:srgbClr val="000000"/>
                </a:solidFill>
                <a:ea typeface="ＭＳ Ｐゴシック" pitchFamily="34" charset="-128"/>
              </a:rPr>
              <a:t> 9 </a:t>
            </a:r>
            <a:r>
              <a:rPr lang="en-US" altLang="en-US" sz="800" b="0" i="0">
                <a:solidFill>
                  <a:srgbClr val="000000"/>
                </a:solidFill>
                <a:ea typeface="ＭＳ Ｐゴシック" pitchFamily="34" charset="-128"/>
              </a:rPr>
              <a:t>Serial communication block 	</a:t>
            </a:r>
          </a:p>
          <a:p>
            <a:pPr eaLnBrk="1" hangingPunct="1">
              <a:tabLst>
                <a:tab pos="1947863" algn="l"/>
                <a:tab pos="3827463" algn="l"/>
                <a:tab pos="5884863" algn="l"/>
              </a:tabLst>
            </a:pPr>
            <a:r>
              <a:rPr lang="en-US" altLang="en-US" sz="800" b="0" i="0" baseline="30000">
                <a:solidFill>
                  <a:srgbClr val="000000"/>
                </a:solidFill>
                <a:ea typeface="ＭＳ Ｐゴシック" pitchFamily="34" charset="-128"/>
              </a:rPr>
              <a:t>3 </a:t>
            </a:r>
            <a:r>
              <a:rPr lang="en-US" altLang="en-US" sz="800" b="0" i="0">
                <a:solidFill>
                  <a:srgbClr val="000000"/>
                </a:solidFill>
                <a:ea typeface="ＭＳ Ｐゴシック" pitchFamily="34" charset="-128"/>
              </a:rPr>
              <a:t>Digital logic managing BLE protocol   	</a:t>
            </a:r>
            <a:r>
              <a:rPr lang="en-US" altLang="en-US" sz="800" b="0" i="0" baseline="30000">
                <a:solidFill>
                  <a:srgbClr val="000000"/>
                </a:solidFill>
                <a:ea typeface="ＭＳ Ｐゴシック" pitchFamily="34" charset="-128"/>
              </a:rPr>
              <a:t> 6 </a:t>
            </a:r>
            <a:r>
              <a:rPr lang="en-US" altLang="en-US" sz="800" b="0" i="0">
                <a:solidFill>
                  <a:srgbClr val="000000"/>
                </a:solidFill>
                <a:ea typeface="ＭＳ Ｐゴシック" pitchFamily="34" charset="-128"/>
              </a:rPr>
              <a:t>32-kHz watch crystal oscillator 	</a:t>
            </a:r>
            <a:r>
              <a:rPr lang="en-US" altLang="en-US" sz="800" b="0" i="0" baseline="30000">
                <a:solidFill>
                  <a:srgbClr val="000000"/>
                </a:solidFill>
                <a:ea typeface="ＭＳ Ｐゴシック" pitchFamily="34" charset="-128"/>
              </a:rPr>
              <a:t> 8 </a:t>
            </a:r>
            <a:r>
              <a:rPr lang="en-US" altLang="en-US" sz="800" b="0" i="0">
                <a:solidFill>
                  <a:srgbClr val="000000"/>
                </a:solidFill>
                <a:ea typeface="ＭＳ Ｐゴシック" pitchFamily="34" charset="-128"/>
              </a:rPr>
              <a:t>General-purpose input/output 	</a:t>
            </a:r>
            <a:r>
              <a:rPr lang="en-US" altLang="en-US" sz="800" b="0" i="0" baseline="30000">
                <a:solidFill>
                  <a:srgbClr val="000000"/>
                </a:solidFill>
                <a:ea typeface="ＭＳ Ｐゴシック" pitchFamily="34" charset="-128"/>
              </a:rPr>
              <a:t> 10 </a:t>
            </a:r>
            <a:r>
              <a:rPr lang="en-US" altLang="en-US" sz="800" b="0" i="0">
                <a:solidFill>
                  <a:srgbClr val="000000"/>
                </a:solidFill>
                <a:ea typeface="ＭＳ Ｐゴシック" pitchFamily="34" charset="-128"/>
              </a:rPr>
              <a:t>External reset 	</a:t>
            </a:r>
          </a:p>
          <a:p>
            <a:pPr eaLnBrk="1" hangingPunct="1">
              <a:tabLst>
                <a:tab pos="1947863" algn="l"/>
                <a:tab pos="3827463" algn="l"/>
                <a:tab pos="5884863" algn="l"/>
              </a:tabLst>
            </a:pPr>
            <a:r>
              <a:rPr lang="en-US" altLang="en-US" sz="800" b="0" i="0">
                <a:solidFill>
                  <a:srgbClr val="000000"/>
                </a:solidFill>
                <a:ea typeface="ＭＳ Ｐゴシック" pitchFamily="34" charset="-128"/>
              </a:rPr>
              <a:t>				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48188" y="3465513"/>
            <a:ext cx="44783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  <a:defRPr/>
            </a:pPr>
            <a:r>
              <a:rPr lang="en-US" sz="1200" b="0" i="0" u="sng" kern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PSoC 4 BLE Current Consumption</a:t>
            </a:r>
          </a:p>
        </p:txBody>
      </p:sp>
      <p:sp>
        <p:nvSpPr>
          <p:cNvPr id="33864" name="Rectangle 3"/>
          <p:cNvSpPr txBox="1">
            <a:spLocks noChangeArrowheads="1"/>
          </p:cNvSpPr>
          <p:nvPr/>
        </p:nvSpPr>
        <p:spPr bwMode="auto">
          <a:xfrm>
            <a:off x="3856038" y="3903663"/>
            <a:ext cx="12192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spcAft>
                <a:spcPts val="100"/>
              </a:spcAft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b="0" i="0">
                <a:solidFill>
                  <a:srgbClr val="000000"/>
                </a:solidFill>
                <a:ea typeface="ＭＳ Ｐゴシック" pitchFamily="34" charset="-128"/>
              </a:rPr>
              <a:t>20</a:t>
            </a:r>
          </a:p>
          <a:p>
            <a:pPr algn="r">
              <a:spcBef>
                <a:spcPct val="20000"/>
              </a:spcBef>
              <a:spcAft>
                <a:spcPts val="100"/>
              </a:spcAft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b="0" i="0">
                <a:solidFill>
                  <a:srgbClr val="000000"/>
                </a:solidFill>
                <a:ea typeface="ＭＳ Ｐゴシック" pitchFamily="34" charset="-128"/>
              </a:rPr>
              <a:t>18</a:t>
            </a:r>
          </a:p>
          <a:p>
            <a:pPr algn="r">
              <a:spcBef>
                <a:spcPct val="20000"/>
              </a:spcBef>
              <a:spcAft>
                <a:spcPts val="100"/>
              </a:spcAft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b="0" i="0">
                <a:solidFill>
                  <a:srgbClr val="000000"/>
                </a:solidFill>
                <a:ea typeface="ＭＳ Ｐゴシック" pitchFamily="34" charset="-128"/>
              </a:rPr>
              <a:t>16</a:t>
            </a:r>
          </a:p>
          <a:p>
            <a:pPr algn="r">
              <a:spcBef>
                <a:spcPct val="20000"/>
              </a:spcBef>
              <a:spcAft>
                <a:spcPts val="100"/>
              </a:spcAft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b="0" i="0">
                <a:solidFill>
                  <a:srgbClr val="000000"/>
                </a:solidFill>
                <a:ea typeface="ＭＳ Ｐゴシック" pitchFamily="34" charset="-128"/>
              </a:rPr>
              <a:t>14</a:t>
            </a:r>
          </a:p>
          <a:p>
            <a:pPr algn="r">
              <a:spcBef>
                <a:spcPct val="20000"/>
              </a:spcBef>
              <a:spcAft>
                <a:spcPts val="100"/>
              </a:spcAft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b="0" i="0">
                <a:solidFill>
                  <a:srgbClr val="000000"/>
                </a:solidFill>
                <a:ea typeface="ＭＳ Ｐゴシック" pitchFamily="34" charset="-128"/>
              </a:rPr>
              <a:t>12</a:t>
            </a:r>
          </a:p>
          <a:p>
            <a:pPr algn="r">
              <a:spcBef>
                <a:spcPct val="20000"/>
              </a:spcBef>
              <a:spcAft>
                <a:spcPts val="100"/>
              </a:spcAft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b="0" i="0">
                <a:solidFill>
                  <a:srgbClr val="000000"/>
                </a:solidFill>
                <a:ea typeface="ＭＳ Ｐゴシック" pitchFamily="34" charset="-128"/>
              </a:rPr>
              <a:t>10</a:t>
            </a:r>
          </a:p>
          <a:p>
            <a:pPr algn="r">
              <a:spcBef>
                <a:spcPct val="20000"/>
              </a:spcBef>
              <a:spcAft>
                <a:spcPts val="100"/>
              </a:spcAft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b="0" i="0">
                <a:solidFill>
                  <a:srgbClr val="000000"/>
                </a:solidFill>
                <a:ea typeface="ＭＳ Ｐゴシック" pitchFamily="34" charset="-128"/>
              </a:rPr>
              <a:t>8</a:t>
            </a:r>
          </a:p>
          <a:p>
            <a:pPr algn="r">
              <a:spcBef>
                <a:spcPct val="20000"/>
              </a:spcBef>
              <a:spcAft>
                <a:spcPts val="100"/>
              </a:spcAft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b="0" i="0">
                <a:solidFill>
                  <a:srgbClr val="000000"/>
                </a:solidFill>
                <a:ea typeface="ＭＳ Ｐゴシック" pitchFamily="34" charset="-128"/>
              </a:rPr>
              <a:t>6</a:t>
            </a:r>
          </a:p>
          <a:p>
            <a:pPr algn="r">
              <a:spcBef>
                <a:spcPct val="20000"/>
              </a:spcBef>
              <a:spcAft>
                <a:spcPts val="100"/>
              </a:spcAft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b="0" i="0">
                <a:solidFill>
                  <a:srgbClr val="000000"/>
                </a:solidFill>
                <a:ea typeface="ＭＳ Ｐゴシック" pitchFamily="34" charset="-128"/>
              </a:rPr>
              <a:t>4</a:t>
            </a:r>
          </a:p>
          <a:p>
            <a:pPr algn="r">
              <a:spcBef>
                <a:spcPct val="20000"/>
              </a:spcBef>
              <a:spcAft>
                <a:spcPts val="100"/>
              </a:spcAft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b="0" i="0">
                <a:solidFill>
                  <a:srgbClr val="000000"/>
                </a:solidFill>
                <a:ea typeface="ＭＳ Ｐゴシック" pitchFamily="34" charset="-128"/>
              </a:rPr>
              <a:t>2</a:t>
            </a:r>
          </a:p>
          <a:p>
            <a:pPr algn="r">
              <a:spcBef>
                <a:spcPct val="20000"/>
              </a:spcBef>
              <a:spcAft>
                <a:spcPts val="100"/>
              </a:spcAft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b="0" i="0">
                <a:solidFill>
                  <a:srgbClr val="000000"/>
                </a:solidFill>
                <a:ea typeface="ＭＳ Ｐゴシック" pitchFamily="34" charset="-128"/>
              </a:rPr>
              <a:t>0</a:t>
            </a:r>
          </a:p>
          <a:p>
            <a:pPr algn="r">
              <a:spcBef>
                <a:spcPct val="20000"/>
              </a:spcBef>
              <a:spcAft>
                <a:spcPts val="100"/>
              </a:spcAft>
              <a:buClr>
                <a:srgbClr val="025BBC"/>
              </a:buClr>
              <a:buSzPct val="100000"/>
              <a:buFont typeface="Wingdings" pitchFamily="2" charset="2"/>
              <a:buNone/>
            </a:pPr>
            <a:endParaRPr lang="en-US" altLang="zh-CN" sz="800" b="0" i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aphicFrame>
        <p:nvGraphicFramePr>
          <p:cNvPr id="33865" name="Object 110"/>
          <p:cNvGraphicFramePr>
            <a:graphicFrameLocks noChangeAspect="1"/>
          </p:cNvGraphicFramePr>
          <p:nvPr/>
        </p:nvGraphicFramePr>
        <p:xfrm>
          <a:off x="4637088" y="3736975"/>
          <a:ext cx="4389437" cy="2628900"/>
        </p:xfrm>
        <a:graphic>
          <a:graphicData uri="http://schemas.openxmlformats.org/presentationml/2006/ole">
            <p:oleObj spid="_x0000_s33865" name="Visio" r:id="rId5" imgW="8076327" imgH="4879008" progId="">
              <p:embed/>
            </p:oleObj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089775" y="4216400"/>
          <a:ext cx="1884363" cy="1046164"/>
        </p:xfrm>
        <a:graphic>
          <a:graphicData uri="http://schemas.openxmlformats.org/drawingml/2006/table">
            <a:tbl>
              <a:tblPr/>
              <a:tblGrid>
                <a:gridCol w="338138"/>
                <a:gridCol w="658812"/>
                <a:gridCol w="887413"/>
              </a:tblGrid>
              <a:tr h="149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Stage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Power Mode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Activity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Active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Oscillator Startup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Sleep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Oscillator Startup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Sleep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RF Transmit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Sleep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RF Receive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Active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Stack Processing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4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Deep-Sleep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WCO On</a:t>
                      </a:r>
                    </a:p>
                  </a:txBody>
                  <a:tcPr marL="27442" marR="27442" marT="9167" marB="18335" anchor="b" horzOverflow="overflow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932488" y="4152900"/>
            <a:ext cx="12192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  <a:defRPr/>
            </a:pPr>
            <a:r>
              <a:rPr lang="en-US" sz="800" b="0" i="0" kern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Average current consumption for connection interval of 1 sec = </a:t>
            </a:r>
            <a:r>
              <a:rPr lang="en-US" sz="800" i="0" kern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18.9 µA </a:t>
            </a:r>
          </a:p>
        </p:txBody>
      </p:sp>
      <p:cxnSp>
        <p:nvCxnSpPr>
          <p:cNvPr id="33901" name="Straight Connector 59"/>
          <p:cNvCxnSpPr>
            <a:cxnSpLocks noChangeAspect="1" noChangeShapeType="1"/>
          </p:cNvCxnSpPr>
          <p:nvPr/>
        </p:nvCxnSpPr>
        <p:spPr bwMode="auto">
          <a:xfrm rot="5400000" flipH="1">
            <a:off x="7623175" y="4840288"/>
            <a:ext cx="0" cy="2222500"/>
          </a:xfrm>
          <a:prstGeom prst="line">
            <a:avLst/>
          </a:prstGeom>
          <a:noFill/>
          <a:ln w="12700" algn="ctr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7305675" y="6024563"/>
            <a:ext cx="547688" cy="138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  <a:defRPr/>
            </a:pPr>
            <a:r>
              <a:rPr lang="en-US" sz="800" b="0" i="0" kern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Deep-Sleep</a:t>
            </a:r>
          </a:p>
        </p:txBody>
      </p:sp>
      <p:cxnSp>
        <p:nvCxnSpPr>
          <p:cNvPr id="33903" name="Straight Connector 59"/>
          <p:cNvCxnSpPr>
            <a:cxnSpLocks noChangeAspect="1" noChangeShapeType="1"/>
          </p:cNvCxnSpPr>
          <p:nvPr/>
        </p:nvCxnSpPr>
        <p:spPr bwMode="auto">
          <a:xfrm rot="5400000" flipH="1">
            <a:off x="6240463" y="5676900"/>
            <a:ext cx="0" cy="549275"/>
          </a:xfrm>
          <a:prstGeom prst="line">
            <a:avLst/>
          </a:prstGeom>
          <a:noFill/>
          <a:ln w="12700" algn="ctr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110288" y="6024563"/>
            <a:ext cx="284162" cy="138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  <a:defRPr/>
            </a:pPr>
            <a:r>
              <a:rPr lang="en-US" sz="800" b="0" i="0" kern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Active</a:t>
            </a:r>
          </a:p>
        </p:txBody>
      </p:sp>
      <p:cxnSp>
        <p:nvCxnSpPr>
          <p:cNvPr id="33905" name="Straight Connector 59"/>
          <p:cNvCxnSpPr>
            <a:cxnSpLocks noChangeAspect="1" noChangeShapeType="1"/>
          </p:cNvCxnSpPr>
          <p:nvPr/>
        </p:nvCxnSpPr>
        <p:spPr bwMode="auto">
          <a:xfrm rot="5400000" flipH="1">
            <a:off x="5534026" y="5521325"/>
            <a:ext cx="0" cy="860425"/>
          </a:xfrm>
          <a:prstGeom prst="line">
            <a:avLst/>
          </a:prstGeom>
          <a:noFill/>
          <a:ln w="12700" algn="ctr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5383213" y="6024563"/>
            <a:ext cx="265112" cy="138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  <a:defRPr/>
            </a:pPr>
            <a:r>
              <a:rPr lang="en-US" sz="800" b="0" i="0" kern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Sleep</a:t>
            </a:r>
          </a:p>
        </p:txBody>
      </p:sp>
      <p:cxnSp>
        <p:nvCxnSpPr>
          <p:cNvPr id="33907" name="Straight Connector 59"/>
          <p:cNvCxnSpPr>
            <a:cxnSpLocks noChangeAspect="1" noChangeShapeType="1"/>
          </p:cNvCxnSpPr>
          <p:nvPr/>
        </p:nvCxnSpPr>
        <p:spPr bwMode="auto">
          <a:xfrm rot="5400000" flipH="1">
            <a:off x="4848226" y="5768975"/>
            <a:ext cx="0" cy="365125"/>
          </a:xfrm>
          <a:prstGeom prst="line">
            <a:avLst/>
          </a:prstGeom>
          <a:noFill/>
          <a:ln w="12700" algn="ctr">
            <a:solidFill>
              <a:srgbClr val="000000"/>
            </a:solidFill>
            <a:round/>
            <a:headEnd type="triangle" w="med" len="med"/>
            <a:tailEnd/>
          </a:ln>
        </p:spPr>
      </p:cxn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930775" y="6024563"/>
            <a:ext cx="292100" cy="1365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  <a:defRPr/>
            </a:pPr>
            <a:r>
              <a:rPr lang="en-US" sz="800" b="0" i="0" kern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Active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 rot="16200000">
            <a:off x="4267200" y="4584700"/>
            <a:ext cx="976313" cy="138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  <a:defRPr/>
            </a:pPr>
            <a:r>
              <a:rPr lang="en-US" sz="800" b="0" i="0" kern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Current (mA)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6646863" y="5835650"/>
            <a:ext cx="976312" cy="1365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  <a:defRPr/>
            </a:pPr>
            <a:r>
              <a:rPr lang="en-US" sz="800" b="0" i="0" kern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Time (µs)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5510213" y="5595938"/>
            <a:ext cx="4572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  <a:defRPr/>
            </a:pPr>
            <a:r>
              <a:rPr lang="en-US" sz="800" b="0" i="0" kern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1,000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6138863" y="5595938"/>
            <a:ext cx="4572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  <a:defRPr/>
            </a:pPr>
            <a:r>
              <a:rPr lang="en-US" sz="800" b="0" i="0" kern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2,000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6672263" y="5595938"/>
            <a:ext cx="4572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  <a:defRPr/>
            </a:pPr>
            <a:r>
              <a:rPr lang="en-US" sz="800" b="0" i="0" kern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3,000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7215188" y="5595938"/>
            <a:ext cx="4572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  <a:defRPr/>
            </a:pPr>
            <a:r>
              <a:rPr lang="en-US" sz="800" b="0" i="0" kern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4,000</a:t>
            </a: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7862888" y="5595938"/>
            <a:ext cx="633412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  <a:defRPr/>
            </a:pPr>
            <a:r>
              <a:rPr lang="en-US" sz="800" b="0" i="0" kern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999,000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8377238" y="5595938"/>
            <a:ext cx="757237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  <a:defRPr/>
            </a:pPr>
            <a:r>
              <a:rPr lang="en-US" sz="800" b="0" i="0" kern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1,000,000</a:t>
            </a:r>
          </a:p>
        </p:txBody>
      </p:sp>
      <p:sp>
        <p:nvSpPr>
          <p:cNvPr id="33917" name="Rectangle 3"/>
          <p:cNvSpPr txBox="1">
            <a:spLocks noChangeArrowheads="1"/>
          </p:cNvSpPr>
          <p:nvPr/>
        </p:nvSpPr>
        <p:spPr bwMode="auto">
          <a:xfrm>
            <a:off x="4948238" y="5595938"/>
            <a:ext cx="4572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b="0" i="0">
                <a:solidFill>
                  <a:srgbClr val="000000"/>
                </a:solidFill>
                <a:ea typeface="ＭＳ Ｐゴシック" pitchFamily="34" charset="-128"/>
              </a:rPr>
              <a:t>0</a:t>
            </a:r>
          </a:p>
        </p:txBody>
      </p:sp>
      <p:sp>
        <p:nvSpPr>
          <p:cNvPr id="33918" name="Rectangle 3"/>
          <p:cNvSpPr txBox="1">
            <a:spLocks noChangeArrowheads="1"/>
          </p:cNvSpPr>
          <p:nvPr/>
        </p:nvSpPr>
        <p:spPr bwMode="auto">
          <a:xfrm>
            <a:off x="4967288" y="5033963"/>
            <a:ext cx="242887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i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</a:p>
        </p:txBody>
      </p:sp>
      <p:sp>
        <p:nvSpPr>
          <p:cNvPr id="33919" name="Rectangle 3"/>
          <p:cNvSpPr txBox="1">
            <a:spLocks noChangeArrowheads="1"/>
          </p:cNvSpPr>
          <p:nvPr/>
        </p:nvSpPr>
        <p:spPr bwMode="auto">
          <a:xfrm>
            <a:off x="5243513" y="5119688"/>
            <a:ext cx="242887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i="0">
                <a:solidFill>
                  <a:srgbClr val="000000"/>
                </a:solidFill>
                <a:ea typeface="ＭＳ Ｐゴシック" pitchFamily="34" charset="-128"/>
              </a:rPr>
              <a:t>B</a:t>
            </a:r>
          </a:p>
        </p:txBody>
      </p:sp>
      <p:sp>
        <p:nvSpPr>
          <p:cNvPr id="33920" name="Rectangle 3"/>
          <p:cNvSpPr txBox="1">
            <a:spLocks noChangeArrowheads="1"/>
          </p:cNvSpPr>
          <p:nvPr/>
        </p:nvSpPr>
        <p:spPr bwMode="auto">
          <a:xfrm>
            <a:off x="5614988" y="3871913"/>
            <a:ext cx="242887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i="0">
                <a:solidFill>
                  <a:srgbClr val="000000"/>
                </a:solidFill>
                <a:ea typeface="ＭＳ Ｐゴシック" pitchFamily="34" charset="-128"/>
              </a:rPr>
              <a:t>C</a:t>
            </a:r>
          </a:p>
        </p:txBody>
      </p:sp>
      <p:sp>
        <p:nvSpPr>
          <p:cNvPr id="33921" name="Rectangle 3"/>
          <p:cNvSpPr txBox="1">
            <a:spLocks noChangeArrowheads="1"/>
          </p:cNvSpPr>
          <p:nvPr/>
        </p:nvSpPr>
        <p:spPr bwMode="auto">
          <a:xfrm>
            <a:off x="5795963" y="4052888"/>
            <a:ext cx="242887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i="0">
                <a:solidFill>
                  <a:srgbClr val="000000"/>
                </a:solidFill>
                <a:ea typeface="ＭＳ Ｐゴシック" pitchFamily="34" charset="-128"/>
              </a:rPr>
              <a:t>D</a:t>
            </a:r>
          </a:p>
        </p:txBody>
      </p:sp>
      <p:sp>
        <p:nvSpPr>
          <p:cNvPr id="33922" name="Rectangle 3"/>
          <p:cNvSpPr txBox="1">
            <a:spLocks noChangeArrowheads="1"/>
          </p:cNvSpPr>
          <p:nvPr/>
        </p:nvSpPr>
        <p:spPr bwMode="auto">
          <a:xfrm>
            <a:off x="6091238" y="5053013"/>
            <a:ext cx="242887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i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</a:p>
        </p:txBody>
      </p:sp>
      <p:sp>
        <p:nvSpPr>
          <p:cNvPr id="33923" name="Rectangle 3"/>
          <p:cNvSpPr txBox="1">
            <a:spLocks noChangeArrowheads="1"/>
          </p:cNvSpPr>
          <p:nvPr/>
        </p:nvSpPr>
        <p:spPr bwMode="auto">
          <a:xfrm>
            <a:off x="7462838" y="5405438"/>
            <a:ext cx="242887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025BBC"/>
              </a:buClr>
              <a:buSzPct val="100000"/>
              <a:buFont typeface="Wingdings" pitchFamily="2" charset="2"/>
              <a:buNone/>
            </a:pPr>
            <a:r>
              <a:rPr lang="en-US" altLang="zh-CN" sz="800" i="0">
                <a:solidFill>
                  <a:srgbClr val="000000"/>
                </a:solidFill>
                <a:ea typeface="ＭＳ Ｐゴシック" pitchFamily="34" charset="-128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92075" y="228600"/>
            <a:ext cx="7348538" cy="474663"/>
          </a:xfrm>
        </p:spPr>
        <p:txBody>
          <a:bodyPr/>
          <a:lstStyle/>
          <a:p>
            <a:r>
              <a:rPr lang="en-US" altLang="en-US" smtClean="0">
                <a:cs typeface="Arial" pitchFamily="34" charset="0"/>
              </a:rPr>
              <a:t>PSoC Terms</a:t>
            </a:r>
          </a:p>
        </p:txBody>
      </p:sp>
      <p:pic>
        <p:nvPicPr>
          <p:cNvPr id="15363" name="Picture 12" descr="8437_PSoC_BLE_r1.0.jpg"/>
          <p:cNvPicPr>
            <a:picLocks noChangeAspect="1"/>
          </p:cNvPicPr>
          <p:nvPr/>
        </p:nvPicPr>
        <p:blipFill>
          <a:blip r:embed="rId3"/>
          <a:srcRect l="14781" t="6732" r="15948" b="14932"/>
          <a:stretch>
            <a:fillRect/>
          </a:stretch>
        </p:blipFill>
        <p:spPr bwMode="auto">
          <a:xfrm>
            <a:off x="5637213" y="1028700"/>
            <a:ext cx="3108325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ontent Placeholder 1"/>
          <p:cNvSpPr>
            <a:spLocks noGrp="1"/>
          </p:cNvSpPr>
          <p:nvPr>
            <p:ph idx="1"/>
          </p:nvPr>
        </p:nvSpPr>
        <p:spPr>
          <a:xfrm>
            <a:off x="63500" y="914400"/>
            <a:ext cx="8885238" cy="5537200"/>
          </a:xfrm>
        </p:spPr>
        <p:txBody>
          <a:bodyPr/>
          <a:lstStyle/>
          <a:p>
            <a:pPr>
              <a:spcBef>
                <a:spcPts val="288"/>
              </a:spcBef>
            </a:pPr>
            <a:r>
              <a:rPr lang="en-US" altLang="en-US" smtClean="0">
                <a:solidFill>
                  <a:srgbClr val="025BBC"/>
                </a:solidFill>
                <a:cs typeface="Arial" pitchFamily="34" charset="0"/>
              </a:rPr>
              <a:t>PSoC Creator™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PSoC 3, PSoC 4 and PSoC 5LP Integrated Design Environment (IDE)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Software that installs on your PC that allows: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  Concurrent hardware and firmware design of PSoC systems, or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  Hardware design followed by export to popular IDEs</a:t>
            </a:r>
          </a:p>
          <a:p>
            <a:pPr marL="0" lvl="2">
              <a:spcBef>
                <a:spcPts val="288"/>
              </a:spcBef>
            </a:pPr>
            <a:endParaRPr lang="en-US" altLang="en-US" sz="600" smtClean="0">
              <a:cs typeface="Arial" pitchFamily="34" charset="0"/>
            </a:endParaRPr>
          </a:p>
          <a:p>
            <a:pPr>
              <a:spcBef>
                <a:spcPts val="288"/>
              </a:spcBef>
            </a:pPr>
            <a:r>
              <a:rPr lang="en-US" altLang="en-US" smtClean="0">
                <a:solidFill>
                  <a:srgbClr val="025BBC"/>
                </a:solidFill>
                <a:cs typeface="Arial" pitchFamily="34" charset="0"/>
              </a:rPr>
              <a:t>Components</a:t>
            </a:r>
          </a:p>
          <a:p>
            <a:pPr>
              <a:spcBef>
                <a:spcPts val="288"/>
              </a:spcBef>
            </a:pPr>
            <a:r>
              <a:rPr lang="en-US" altLang="en-US" sz="1400" smtClean="0">
                <a:cs typeface="Arial" pitchFamily="34" charset="0"/>
              </a:rPr>
              <a:t>Free </a:t>
            </a:r>
            <a:r>
              <a:rPr lang="en-US" altLang="ja-JP" sz="1400" smtClean="0">
                <a:ea typeface="ＭＳ Ｐゴシック" pitchFamily="34" charset="-128"/>
                <a:cs typeface="Arial" pitchFamily="34" charset="0"/>
              </a:rPr>
              <a:t>embedded ICs </a:t>
            </a:r>
            <a:r>
              <a:rPr lang="en-US" altLang="ja-JP" sz="1400" b="0" smtClean="0">
                <a:ea typeface="ＭＳ Ｐゴシック" pitchFamily="34" charset="-128"/>
                <a:cs typeface="Arial" pitchFamily="34" charset="0"/>
              </a:rPr>
              <a:t>represented by an icon in </a:t>
            </a:r>
            <a:r>
              <a:rPr lang="en-US" altLang="ja-JP" sz="1400" smtClean="0">
                <a:ea typeface="ＭＳ Ｐゴシック" pitchFamily="34" charset="-128"/>
                <a:cs typeface="Arial" pitchFamily="34" charset="0"/>
              </a:rPr>
              <a:t>PSoC Creator </a:t>
            </a:r>
            <a:r>
              <a:rPr lang="en-US" altLang="ja-JP" sz="1400" b="0" smtClean="0">
                <a:ea typeface="ＭＳ Ｐゴシック" pitchFamily="34" charset="-128"/>
                <a:cs typeface="Arial" pitchFamily="34" charset="0"/>
              </a:rPr>
              <a:t>software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Used to </a:t>
            </a:r>
            <a:r>
              <a:rPr lang="en-US" altLang="en-US" sz="1400" smtClean="0">
                <a:cs typeface="Arial" pitchFamily="34" charset="0"/>
              </a:rPr>
              <a:t>integrate multiple ICs </a:t>
            </a:r>
            <a:r>
              <a:rPr lang="en-US" altLang="en-US" sz="1400" b="0" smtClean="0">
                <a:cs typeface="Arial" pitchFamily="34" charset="0"/>
              </a:rPr>
              <a:t>and system interfaces into one </a:t>
            </a:r>
            <a:r>
              <a:rPr lang="en-US" altLang="en-US" sz="1400" smtClean="0">
                <a:cs typeface="Arial" pitchFamily="34" charset="0"/>
              </a:rPr>
              <a:t>PSoC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Dragged and dropped as icons to design systems in PSoC Creator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Inherently connected to the MCU via the main system bus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The </a:t>
            </a:r>
            <a:r>
              <a:rPr lang="en-US" altLang="en-US" sz="1400" smtClean="0">
                <a:cs typeface="Arial" pitchFamily="34" charset="0"/>
              </a:rPr>
              <a:t>BLE Component </a:t>
            </a:r>
            <a:r>
              <a:rPr lang="en-US" altLang="en-US" sz="1400" b="0" smtClean="0">
                <a:cs typeface="Arial" pitchFamily="34" charset="0"/>
              </a:rPr>
              <a:t>creates </a:t>
            </a:r>
            <a:r>
              <a:rPr lang="en-US" altLang="en-US" sz="1400" smtClean="0">
                <a:cs typeface="Arial" pitchFamily="34" charset="0"/>
              </a:rPr>
              <a:t>Bluetooth Smart </a:t>
            </a:r>
            <a:r>
              <a:rPr lang="en-US" altLang="en-US" sz="1400" b="0" smtClean="0">
                <a:cs typeface="Arial" pitchFamily="34" charset="0"/>
              </a:rPr>
              <a:t>products in minutes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The </a:t>
            </a:r>
            <a:r>
              <a:rPr lang="en-US" altLang="en-US" sz="1400" smtClean="0">
                <a:cs typeface="Arial" pitchFamily="34" charset="0"/>
              </a:rPr>
              <a:t>Programmable Analog Components </a:t>
            </a:r>
            <a:r>
              <a:rPr lang="en-US" altLang="en-US" sz="1400" b="0" smtClean="0">
                <a:cs typeface="Arial" pitchFamily="34" charset="0"/>
              </a:rPr>
              <a:t>are used for sensors</a:t>
            </a:r>
          </a:p>
          <a:p>
            <a:pPr marL="0" lvl="2">
              <a:spcBef>
                <a:spcPts val="288"/>
              </a:spcBef>
            </a:pPr>
            <a:endParaRPr lang="en-US" altLang="en-US" sz="600" smtClean="0">
              <a:cs typeface="Arial" pitchFamily="34" charset="0"/>
            </a:endParaRPr>
          </a:p>
          <a:p>
            <a:pPr>
              <a:spcBef>
                <a:spcPts val="288"/>
              </a:spcBef>
            </a:pPr>
            <a:r>
              <a:rPr lang="en-US" altLang="en-US" smtClean="0">
                <a:solidFill>
                  <a:srgbClr val="025BBC"/>
                </a:solidFill>
                <a:cs typeface="Arial" pitchFamily="34" charset="0"/>
              </a:rPr>
              <a:t>Component Configuration Tools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Simple graphical user interfaces in PSoC Creator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Embedded in each Component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Used to customize Component parameters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Accessed by right-clicking a Component</a:t>
            </a:r>
          </a:p>
          <a:p>
            <a:pPr marL="0" lvl="2">
              <a:spcBef>
                <a:spcPts val="288"/>
              </a:spcBef>
            </a:pPr>
            <a:endParaRPr lang="en-US" altLang="en-US" sz="600" smtClean="0">
              <a:cs typeface="Arial" pitchFamily="34" charset="0"/>
            </a:endParaRPr>
          </a:p>
          <a:p>
            <a:pPr>
              <a:spcBef>
                <a:spcPts val="288"/>
              </a:spcBef>
            </a:pPr>
            <a:r>
              <a:rPr lang="en-US" altLang="en-US" smtClean="0">
                <a:solidFill>
                  <a:schemeClr val="bg2"/>
                </a:solidFill>
                <a:cs typeface="Arial" pitchFamily="34" charset="0"/>
                <a:sym typeface="Symbol" pitchFamily="18" charset="2"/>
              </a:rPr>
              <a:t>Application Programming Interfaces (API)</a:t>
            </a:r>
          </a:p>
          <a:p>
            <a:pPr marL="0" lvl="1">
              <a:spcBef>
                <a:spcPts val="288"/>
              </a:spcBef>
            </a:pPr>
            <a:r>
              <a:rPr lang="en-US" altLang="en-US" smtClean="0">
                <a:ea typeface="SimSun" pitchFamily="2" charset="-122"/>
                <a:sym typeface="Symbol" pitchFamily="18" charset="2"/>
              </a:rPr>
              <a:t>Simplified set of instructions used to interact with a Component</a:t>
            </a:r>
          </a:p>
          <a:p>
            <a:pPr marL="0" lvl="1">
              <a:spcBef>
                <a:spcPts val="288"/>
              </a:spcBef>
            </a:pPr>
            <a:r>
              <a:rPr lang="en-US" altLang="en-US" smtClean="0">
                <a:ea typeface="SimSun" pitchFamily="2" charset="-122"/>
                <a:sym typeface="Symbol" pitchFamily="18" charset="2"/>
              </a:rPr>
              <a:t>Reduces the firmware complexity of a design</a:t>
            </a:r>
            <a:endParaRPr lang="en-US" altLang="en-US" sz="1200" smtClean="0">
              <a:cs typeface="Arial" pitchFamily="34" charset="0"/>
            </a:endParaRPr>
          </a:p>
          <a:p>
            <a:pPr>
              <a:spcBef>
                <a:spcPts val="288"/>
              </a:spcBef>
            </a:pPr>
            <a:endParaRPr lang="en-US" altLang="en-US" sz="1200" smtClean="0">
              <a:cs typeface="Arial" pitchFamily="34" charset="0"/>
            </a:endParaRPr>
          </a:p>
        </p:txBody>
      </p:sp>
      <p:sp>
        <p:nvSpPr>
          <p:cNvPr id="15365" name="TextBox 9"/>
          <p:cNvSpPr txBox="1">
            <a:spLocks noChangeArrowheads="1"/>
          </p:cNvSpPr>
          <p:nvPr/>
        </p:nvSpPr>
        <p:spPr bwMode="auto">
          <a:xfrm>
            <a:off x="7851775" y="960438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0" i="0">
                <a:solidFill>
                  <a:srgbClr val="025BBC"/>
                </a:solidFill>
                <a:ea typeface="ＭＳ Ｐゴシック" pitchFamily="34" charset="-128"/>
              </a:rPr>
              <a:t>75+ </a:t>
            </a:r>
            <a:r>
              <a:rPr lang="en-US" altLang="en-US" i="0">
                <a:solidFill>
                  <a:srgbClr val="025BBC"/>
                </a:solidFill>
                <a:ea typeface="ＭＳ Ｐゴシック" pitchFamily="34" charset="-128"/>
              </a:rPr>
              <a:t>Components</a:t>
            </a:r>
            <a:r>
              <a:rPr lang="en-US" altLang="en-US" b="0" i="0">
                <a:solidFill>
                  <a:srgbClr val="025BBC"/>
                </a:solidFill>
                <a:ea typeface="ＭＳ Ｐゴシック" pitchFamily="34" charset="-128"/>
              </a:rPr>
              <a:t> available</a:t>
            </a:r>
          </a:p>
        </p:txBody>
      </p:sp>
      <p:sp>
        <p:nvSpPr>
          <p:cNvPr id="15366" name="Oval 10"/>
          <p:cNvSpPr>
            <a:spLocks noChangeArrowheads="1"/>
          </p:cNvSpPr>
          <p:nvPr/>
        </p:nvSpPr>
        <p:spPr bwMode="auto">
          <a:xfrm>
            <a:off x="5710238" y="1050925"/>
            <a:ext cx="2592387" cy="1806575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4D4D4D"/>
              </a:buClr>
            </a:pPr>
            <a:endParaRPr lang="en-US" altLang="en-US" sz="1800" b="0" i="0">
              <a:solidFill>
                <a:srgbClr val="4D4D4D"/>
              </a:solidFill>
              <a:ea typeface="ＭＳ Ｐゴシック" pitchFamily="34" charset="-128"/>
            </a:endParaRPr>
          </a:p>
          <a:p>
            <a:pPr algn="ctr" eaLnBrk="1" hangingPunct="1">
              <a:buClr>
                <a:srgbClr val="4D4D4D"/>
              </a:buClr>
            </a:pPr>
            <a:endParaRPr lang="en-US" altLang="en-US" sz="1800" b="0" i="0">
              <a:solidFill>
                <a:srgbClr val="4D4D4D"/>
              </a:solidFill>
              <a:ea typeface="ＭＳ Ｐゴシック" pitchFamily="34" charset="-128"/>
            </a:endParaRPr>
          </a:p>
          <a:p>
            <a:pPr algn="ctr" eaLnBrk="1" hangingPunct="1">
              <a:buClr>
                <a:srgbClr val="4D4D4D"/>
              </a:buClr>
            </a:pPr>
            <a:endParaRPr lang="en-US" altLang="en-US" sz="1800" b="0" i="0">
              <a:solidFill>
                <a:srgbClr val="4D4D4D"/>
              </a:solidFill>
              <a:ea typeface="ＭＳ Ｐゴシック" pitchFamily="34" charset="-128"/>
            </a:endParaRPr>
          </a:p>
        </p:txBody>
      </p:sp>
      <p:sp>
        <p:nvSpPr>
          <p:cNvPr id="15367" name="Rectangle 1"/>
          <p:cNvSpPr>
            <a:spLocks noChangeArrowheads="1"/>
          </p:cNvSpPr>
          <p:nvPr/>
        </p:nvSpPr>
        <p:spPr bwMode="auto">
          <a:xfrm>
            <a:off x="92075" y="1954213"/>
            <a:ext cx="571500" cy="25241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4D4D4D"/>
              </a:buClr>
            </a:pPr>
            <a:endParaRPr lang="en-US" altLang="en-US" sz="1600" b="0" i="0">
              <a:solidFill>
                <a:srgbClr val="4D4D4D"/>
              </a:solidFill>
              <a:ea typeface="ＭＳ Ｐゴシック" pitchFamily="34" charset="-128"/>
            </a:endParaRPr>
          </a:p>
        </p:txBody>
      </p:sp>
      <p:sp>
        <p:nvSpPr>
          <p:cNvPr id="15368" name="Oval 10"/>
          <p:cNvSpPr>
            <a:spLocks noChangeArrowheads="1"/>
          </p:cNvSpPr>
          <p:nvPr/>
        </p:nvSpPr>
        <p:spPr bwMode="auto">
          <a:xfrm>
            <a:off x="6335713" y="3221038"/>
            <a:ext cx="657225" cy="457200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4D4D4D"/>
              </a:buClr>
            </a:pPr>
            <a:endParaRPr lang="en-US" altLang="en-US" sz="1800" b="0" i="0">
              <a:solidFill>
                <a:srgbClr val="4D4D4D"/>
              </a:solidFill>
              <a:ea typeface="ＭＳ Ｐゴシック" pitchFamily="34" charset="-128"/>
            </a:endParaRPr>
          </a:p>
          <a:p>
            <a:pPr algn="ctr" eaLnBrk="1" hangingPunct="1">
              <a:buClr>
                <a:srgbClr val="4D4D4D"/>
              </a:buClr>
            </a:pPr>
            <a:endParaRPr lang="en-US" altLang="en-US" sz="1800" b="0" i="0">
              <a:solidFill>
                <a:srgbClr val="4D4D4D"/>
              </a:solidFill>
              <a:ea typeface="ＭＳ Ｐゴシック" pitchFamily="34" charset="-128"/>
            </a:endParaRPr>
          </a:p>
          <a:p>
            <a:pPr algn="ctr" eaLnBrk="1" hangingPunct="1">
              <a:buClr>
                <a:srgbClr val="4D4D4D"/>
              </a:buClr>
            </a:pPr>
            <a:endParaRPr lang="en-US" altLang="en-US" sz="1800" b="0" i="0">
              <a:solidFill>
                <a:srgbClr val="4D4D4D"/>
              </a:solidFill>
              <a:ea typeface="ＭＳ Ｐゴシック" pitchFamily="34" charset="-128"/>
            </a:endParaRPr>
          </a:p>
        </p:txBody>
      </p:sp>
      <p:sp>
        <p:nvSpPr>
          <p:cNvPr id="15369" name="Oval 10"/>
          <p:cNvSpPr>
            <a:spLocks noChangeArrowheads="1"/>
          </p:cNvSpPr>
          <p:nvPr/>
        </p:nvSpPr>
        <p:spPr bwMode="auto">
          <a:xfrm rot="-2700000">
            <a:off x="7900988" y="2840038"/>
            <a:ext cx="1101725" cy="768350"/>
          </a:xfrm>
          <a:prstGeom prst="ellips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4D4D4D"/>
              </a:buClr>
            </a:pPr>
            <a:endParaRPr lang="en-US" altLang="en-US" sz="1800" b="0" i="0">
              <a:solidFill>
                <a:srgbClr val="4D4D4D"/>
              </a:solidFill>
              <a:ea typeface="ＭＳ Ｐゴシック" pitchFamily="34" charset="-128"/>
            </a:endParaRPr>
          </a:p>
          <a:p>
            <a:pPr algn="ctr" eaLnBrk="1" hangingPunct="1">
              <a:buClr>
                <a:srgbClr val="4D4D4D"/>
              </a:buClr>
            </a:pPr>
            <a:endParaRPr lang="en-US" altLang="en-US" sz="1800" b="0" i="0">
              <a:solidFill>
                <a:srgbClr val="4D4D4D"/>
              </a:solidFill>
              <a:ea typeface="ＭＳ Ｐゴシック" pitchFamily="34" charset="-128"/>
            </a:endParaRPr>
          </a:p>
          <a:p>
            <a:pPr algn="ctr" eaLnBrk="1" hangingPunct="1">
              <a:buClr>
                <a:srgbClr val="4D4D4D"/>
              </a:buClr>
            </a:pPr>
            <a:endParaRPr lang="en-US" altLang="en-US" sz="1800" b="0" i="0">
              <a:solidFill>
                <a:srgbClr val="4D4D4D"/>
              </a:solidFill>
              <a:ea typeface="ＭＳ Ｐゴシック" pitchFamily="34" charset="-128"/>
            </a:endParaRPr>
          </a:p>
        </p:txBody>
      </p:sp>
      <p:sp>
        <p:nvSpPr>
          <p:cNvPr id="15370" name="TextBox 7"/>
          <p:cNvSpPr txBox="1">
            <a:spLocks noChangeArrowheads="1"/>
          </p:cNvSpPr>
          <p:nvPr/>
        </p:nvSpPr>
        <p:spPr bwMode="auto">
          <a:xfrm>
            <a:off x="5635625" y="3754438"/>
            <a:ext cx="1908175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en-US" altLang="en-US" i="0">
                <a:solidFill>
                  <a:srgbClr val="025BBC"/>
                </a:solidFill>
                <a:ea typeface="ＭＳ Ｐゴシック" pitchFamily="34" charset="-128"/>
              </a:rPr>
              <a:t>BLE Component </a:t>
            </a:r>
            <a:r>
              <a:rPr lang="en-US" altLang="en-US" b="0" i="0">
                <a:solidFill>
                  <a:srgbClr val="025BBC"/>
                </a:solidFill>
                <a:ea typeface="ＭＳ Ｐゴシック" pitchFamily="34" charset="-128"/>
              </a:rPr>
              <a:t>creates </a:t>
            </a:r>
            <a:r>
              <a:rPr lang="en-US" altLang="en-US" i="0">
                <a:solidFill>
                  <a:srgbClr val="025BBC"/>
                </a:solidFill>
                <a:ea typeface="ＭＳ Ｐゴシック" pitchFamily="34" charset="-128"/>
              </a:rPr>
              <a:t>Bluetooth Smart </a:t>
            </a:r>
            <a:r>
              <a:rPr lang="en-US" altLang="en-US" b="0" i="0">
                <a:solidFill>
                  <a:srgbClr val="025BBC"/>
                </a:solidFill>
                <a:ea typeface="ＭＳ Ｐゴシック" pitchFamily="34" charset="-128"/>
              </a:rPr>
              <a:t>products</a:t>
            </a:r>
          </a:p>
        </p:txBody>
      </p:sp>
      <p:sp>
        <p:nvSpPr>
          <p:cNvPr id="15371" name="TextBox 7"/>
          <p:cNvSpPr txBox="1">
            <a:spLocks noChangeArrowheads="1"/>
          </p:cNvSpPr>
          <p:nvPr/>
        </p:nvSpPr>
        <p:spPr bwMode="auto">
          <a:xfrm>
            <a:off x="7329488" y="3754438"/>
            <a:ext cx="16637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en-US" altLang="en-US" i="0">
                <a:solidFill>
                  <a:srgbClr val="025BBC"/>
                </a:solidFill>
                <a:ea typeface="ＭＳ Ｐゴシック" pitchFamily="34" charset="-128"/>
              </a:rPr>
              <a:t>Programmable Analog Components </a:t>
            </a:r>
            <a:r>
              <a:rPr lang="en-US" altLang="en-US" b="0" i="0">
                <a:solidFill>
                  <a:srgbClr val="025BBC"/>
                </a:solidFill>
                <a:ea typeface="ＭＳ Ｐゴシック" pitchFamily="34" charset="-128"/>
              </a:rPr>
              <a:t>create sensor interfaces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"/>
          <p:cNvSpPr>
            <a:spLocks noGrp="1"/>
          </p:cNvSpPr>
          <p:nvPr>
            <p:ph idx="1"/>
          </p:nvPr>
        </p:nvSpPr>
        <p:spPr>
          <a:xfrm>
            <a:off x="63500" y="914400"/>
            <a:ext cx="8885238" cy="5537200"/>
          </a:xfrm>
        </p:spPr>
        <p:txBody>
          <a:bodyPr/>
          <a:lstStyle/>
          <a:p>
            <a:pPr>
              <a:spcBef>
                <a:spcPts val="288"/>
              </a:spcBef>
              <a:defRPr/>
            </a:pPr>
            <a:r>
              <a:rPr lang="en-US" altLang="en-US" dirty="0" smtClean="0">
                <a:solidFill>
                  <a:schemeClr val="bg2"/>
                </a:solidFill>
                <a:cs typeface="Arial" panose="020B0604020202020204" pitchFamily="34" charset="0"/>
              </a:rPr>
              <a:t>PSoC 4 BLE</a:t>
            </a:r>
          </a:p>
          <a:p>
            <a:pPr>
              <a:spcBef>
                <a:spcPts val="288"/>
              </a:spcBef>
              <a:defRPr/>
            </a:pPr>
            <a:r>
              <a:rPr lang="en-US" altLang="en-US" sz="1400" b="0" dirty="0" smtClean="0">
                <a:cs typeface="Arial" panose="020B0604020202020204" pitchFamily="34" charset="0"/>
              </a:rPr>
              <a:t>A PSoC 4 IC with an integrated BLE radio</a:t>
            </a:r>
          </a:p>
          <a:p>
            <a:pPr>
              <a:spcBef>
                <a:spcPts val="288"/>
              </a:spcBef>
              <a:defRPr/>
            </a:pPr>
            <a:r>
              <a:rPr lang="en-US" altLang="en-US" sz="1400" b="0" dirty="0" smtClean="0">
                <a:cs typeface="Arial" panose="020B0604020202020204" pitchFamily="34" charset="0"/>
              </a:rPr>
              <a:t>Includes a royalty-free BLE Protocol Stack compatible with Bluetooth 4.1</a:t>
            </a:r>
          </a:p>
          <a:p>
            <a:pPr>
              <a:spcBef>
                <a:spcPts val="288"/>
              </a:spcBef>
              <a:defRPr/>
            </a:pPr>
            <a:endParaRPr lang="en-US" altLang="en-US" sz="1000" dirty="0" smtClean="0">
              <a:solidFill>
                <a:schemeClr val="bg2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spcBef>
                <a:spcPts val="288"/>
              </a:spcBef>
              <a:defRPr/>
            </a:pPr>
            <a:r>
              <a:rPr lang="en-US" altLang="en-US" dirty="0" smtClean="0">
                <a:solidFill>
                  <a:schemeClr val="bg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Bluetooth Low Energy Subsystem (BLESS)</a:t>
            </a:r>
          </a:p>
          <a:p>
            <a:pPr>
              <a:spcBef>
                <a:spcPts val="288"/>
              </a:spcBef>
              <a:defRPr/>
            </a:pPr>
            <a:r>
              <a:rPr lang="en-US" altLang="en-US" sz="1400" b="0" dirty="0" smtClean="0">
                <a:cs typeface="Arial" panose="020B0604020202020204" pitchFamily="34" charset="0"/>
                <a:sym typeface="Symbol" panose="05050102010706020507" pitchFamily="18" charset="2"/>
              </a:rPr>
              <a:t>A hardware system that consists of the BLE link layer, digital physical layer (PHY) and the RF transceiver</a:t>
            </a:r>
          </a:p>
          <a:p>
            <a:pPr>
              <a:spcBef>
                <a:spcPts val="288"/>
              </a:spcBef>
              <a:defRPr/>
            </a:pPr>
            <a:endParaRPr lang="en-US" altLang="en-US" sz="1000" b="0" dirty="0" smtClean="0"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spcBef>
                <a:spcPts val="288"/>
              </a:spcBef>
              <a:defRPr/>
            </a:pPr>
            <a:r>
              <a:rPr lang="en-US" altLang="en-US" dirty="0" smtClean="0">
                <a:solidFill>
                  <a:srgbClr val="025BBC"/>
                </a:solidFill>
                <a:cs typeface="Arial" panose="020B0604020202020204" pitchFamily="34" charset="0"/>
              </a:rPr>
              <a:t>CapSense</a:t>
            </a:r>
            <a:r>
              <a:rPr lang="en-US" altLang="en-US" baseline="30000" dirty="0" smtClean="0">
                <a:solidFill>
                  <a:srgbClr val="025BBC"/>
                </a:solidFill>
                <a:cs typeface="Arial" panose="020B0604020202020204" pitchFamily="34" charset="0"/>
              </a:rPr>
              <a:t>®</a:t>
            </a:r>
          </a:p>
          <a:p>
            <a:pPr>
              <a:spcBef>
                <a:spcPts val="288"/>
              </a:spcBef>
              <a:defRPr/>
            </a:pPr>
            <a:r>
              <a:rPr lang="en-US" altLang="en-US" sz="1400" b="0" dirty="0" smtClean="0">
                <a:cs typeface="Arial" panose="020B0604020202020204" pitchFamily="34" charset="0"/>
              </a:rPr>
              <a:t>Cypress’</a:t>
            </a:r>
            <a:r>
              <a:rPr lang="en-US" altLang="ja-JP" sz="1400" b="0" dirty="0" smtClean="0">
                <a:ea typeface="ＭＳ Ｐゴシック" panose="020B0600070205080204" pitchFamily="34" charset="-128"/>
                <a:cs typeface="Arial" panose="020B0604020202020204" pitchFamily="34" charset="0"/>
              </a:rPr>
              <a:t>s touch-sensing user interface solution</a:t>
            </a:r>
          </a:p>
          <a:p>
            <a:pPr>
              <a:spcBef>
                <a:spcPts val="288"/>
              </a:spcBef>
              <a:defRPr/>
            </a:pPr>
            <a:r>
              <a:rPr lang="en-US" altLang="en-US" sz="1400" b="0" dirty="0" smtClean="0">
                <a:cs typeface="Arial" panose="020B0604020202020204" pitchFamily="34" charset="0"/>
              </a:rPr>
              <a:t>The industry’</a:t>
            </a:r>
            <a:r>
              <a:rPr lang="en-US" altLang="ja-JP" sz="1400" b="0" dirty="0" smtClean="0">
                <a:ea typeface="ＭＳ Ｐゴシック" panose="020B0600070205080204" pitchFamily="34" charset="-128"/>
              </a:rPr>
              <a:t>s No. 1 solution in sales by 4x over No. 2</a:t>
            </a:r>
          </a:p>
          <a:p>
            <a:pPr>
              <a:spcBef>
                <a:spcPts val="288"/>
              </a:spcBef>
              <a:defRPr/>
            </a:pPr>
            <a:endParaRPr lang="en-US" altLang="ja-JP" sz="1000" b="0" dirty="0" smtClean="0">
              <a:ea typeface="ＭＳ Ｐゴシック" panose="020B0600070205080204" pitchFamily="34" charset="-128"/>
            </a:endParaRPr>
          </a:p>
          <a:p>
            <a:pPr>
              <a:spcBef>
                <a:spcPts val="288"/>
              </a:spcBef>
              <a:defRPr/>
            </a:pPr>
            <a:r>
              <a:rPr lang="en-US" altLang="en-US" dirty="0" smtClean="0">
                <a:solidFill>
                  <a:schemeClr val="bg2"/>
                </a:solidFill>
                <a:cs typeface="Arial" panose="020B0604020202020204" pitchFamily="34" charset="0"/>
              </a:rPr>
              <a:t>Universal Digital Block (UDB)</a:t>
            </a:r>
          </a:p>
          <a:p>
            <a:pPr>
              <a:spcBef>
                <a:spcPts val="288"/>
              </a:spcBef>
              <a:defRPr/>
            </a:pPr>
            <a:r>
              <a:rPr lang="en-US" altLang="en-US" sz="1400" b="0" dirty="0" smtClean="0">
                <a:cs typeface="Arial" panose="020B0604020202020204" pitchFamily="34" charset="0"/>
              </a:rPr>
              <a:t>PSoC programmable digital logic block containing:</a:t>
            </a:r>
          </a:p>
          <a:p>
            <a:pPr>
              <a:spcBef>
                <a:spcPts val="288"/>
              </a:spcBef>
              <a:defRPr/>
            </a:pPr>
            <a:r>
              <a:rPr lang="en-US" altLang="en-US" sz="1400" b="0" dirty="0" smtClean="0">
                <a:cs typeface="Arial" panose="020B0604020202020204" pitchFamily="34" charset="0"/>
              </a:rPr>
              <a:t>  Two programmable logic devices (PLDs)</a:t>
            </a:r>
          </a:p>
          <a:p>
            <a:pPr>
              <a:spcBef>
                <a:spcPts val="288"/>
              </a:spcBef>
              <a:defRPr/>
            </a:pPr>
            <a:r>
              <a:rPr lang="en-US" altLang="en-US" sz="1400" b="0" dirty="0" smtClean="0">
                <a:cs typeface="Arial" panose="020B0604020202020204" pitchFamily="34" charset="0"/>
              </a:rPr>
              <a:t>  One programmable data path with an arithmetic logic unit</a:t>
            </a:r>
          </a:p>
          <a:p>
            <a:pPr>
              <a:spcBef>
                <a:spcPts val="288"/>
              </a:spcBef>
              <a:defRPr/>
            </a:pPr>
            <a:r>
              <a:rPr lang="en-US" altLang="en-US" sz="1400" b="0" dirty="0" smtClean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en-US" altLang="en-US" sz="1400" b="0" dirty="0" smtClean="0">
                <a:cs typeface="Arial" panose="020B0604020202020204" pitchFamily="34" charset="0"/>
              </a:rPr>
              <a:t>Status and control registers</a:t>
            </a:r>
          </a:p>
          <a:p>
            <a:pPr>
              <a:spcBef>
                <a:spcPts val="288"/>
              </a:spcBef>
              <a:defRPr/>
            </a:pPr>
            <a:r>
              <a:rPr lang="en-US" altLang="en-US" sz="1400" b="0" dirty="0" smtClean="0">
                <a:cs typeface="Arial" panose="020B0604020202020204" pitchFamily="34" charset="0"/>
              </a:rPr>
              <a:t>Configured with PSoC Creator using: 1) PSoC Creator Components, 2) the graphical state machine editor, or </a:t>
            </a:r>
          </a:p>
          <a:p>
            <a:pPr>
              <a:spcBef>
                <a:spcPts val="288"/>
              </a:spcBef>
              <a:defRPr/>
            </a:pPr>
            <a:r>
              <a:rPr lang="en-US" altLang="en-US" sz="1400" b="0" dirty="0" smtClean="0">
                <a:cs typeface="Arial" panose="020B0604020202020204" pitchFamily="34" charset="0"/>
              </a:rPr>
              <a:t>  3) Verilog code</a:t>
            </a:r>
          </a:p>
          <a:p>
            <a:pPr>
              <a:spcBef>
                <a:spcPts val="288"/>
              </a:spcBef>
              <a:defRPr/>
            </a:pPr>
            <a:endParaRPr lang="en-US" altLang="en-US" sz="1000" b="0" dirty="0" smtClean="0">
              <a:cs typeface="Arial" panose="020B0604020202020204" pitchFamily="34" charset="0"/>
            </a:endParaRPr>
          </a:p>
          <a:p>
            <a:pPr>
              <a:spcBef>
                <a:spcPts val="288"/>
              </a:spcBef>
              <a:defRPr/>
            </a:pPr>
            <a:r>
              <a:rPr lang="en-US" altLang="en-US" dirty="0" smtClean="0">
                <a:solidFill>
                  <a:schemeClr val="bg2"/>
                </a:solidFill>
                <a:cs typeface="Arial" panose="020B0604020202020204" pitchFamily="34" charset="0"/>
              </a:rPr>
              <a:t>Continuous Time Block (CTBm)</a:t>
            </a:r>
          </a:p>
          <a:p>
            <a:pPr>
              <a:spcBef>
                <a:spcPts val="288"/>
              </a:spcBef>
              <a:defRPr/>
            </a:pPr>
            <a:r>
              <a:rPr lang="en-US" altLang="en-US" sz="1400" b="0" dirty="0" smtClean="0">
                <a:cs typeface="Arial" panose="020B0604020202020204" pitchFamily="34" charset="0"/>
              </a:rPr>
              <a:t>Programmable analog block used to implement opamps, PGAs, comparators, etc. </a:t>
            </a:r>
          </a:p>
          <a:p>
            <a:pPr marL="0" lvl="1" indent="0">
              <a:spcBef>
                <a:spcPts val="288"/>
              </a:spcBef>
              <a:defRPr/>
            </a:pPr>
            <a:endParaRPr lang="en-US" altLang="en-US" sz="1000" dirty="0" smtClean="0">
              <a:cs typeface="Arial" panose="020B0604020202020204" pitchFamily="34" charset="0"/>
            </a:endParaRPr>
          </a:p>
          <a:p>
            <a:pPr marL="0" lvl="1" indent="0">
              <a:spcBef>
                <a:spcPts val="288"/>
              </a:spcBef>
              <a:defRPr/>
            </a:pPr>
            <a:endParaRPr lang="en-US" altLang="en-US" sz="1000" dirty="0" smtClean="0">
              <a:cs typeface="Arial" panose="020B0604020202020204" pitchFamily="34" charset="0"/>
            </a:endParaRPr>
          </a:p>
          <a:p>
            <a:pPr marL="0" lvl="1" indent="0">
              <a:spcBef>
                <a:spcPts val="288"/>
              </a:spcBef>
              <a:defRPr/>
            </a:pPr>
            <a:endParaRPr lang="en-US" altLang="en-US" dirty="0" smtClean="0">
              <a:cs typeface="Arial" panose="020B0604020202020204" pitchFamily="34" charset="0"/>
            </a:endParaRPr>
          </a:p>
          <a:p>
            <a:pPr marL="0" lvl="1" indent="0">
              <a:spcBef>
                <a:spcPts val="288"/>
              </a:spcBef>
              <a:defRPr/>
            </a:pPr>
            <a:endParaRPr lang="en-US" altLang="en-US" dirty="0" smtClean="0"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  <a:defRPr/>
            </a:pPr>
            <a:endParaRPr lang="en-US" altLang="en-US" dirty="0" smtClean="0">
              <a:cs typeface="Arial" panose="020B0604020202020204" pitchFamily="34" charset="0"/>
            </a:endParaRPr>
          </a:p>
        </p:txBody>
      </p:sp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92075" y="228600"/>
            <a:ext cx="7348538" cy="474663"/>
          </a:xfrm>
        </p:spPr>
        <p:txBody>
          <a:bodyPr/>
          <a:lstStyle/>
          <a:p>
            <a:r>
              <a:rPr lang="en-US" altLang="en-US" smtClean="0">
                <a:cs typeface="Arial" pitchFamily="34" charset="0"/>
              </a:rPr>
              <a:t>PSoC Terms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32"/>
          <p:cNvSpPr>
            <a:spLocks noChangeArrowheads="1"/>
          </p:cNvSpPr>
          <p:nvPr/>
        </p:nvSpPr>
        <p:spPr bwMode="auto">
          <a:xfrm>
            <a:off x="68263" y="1085850"/>
            <a:ext cx="4313237" cy="738188"/>
          </a:xfrm>
          <a:prstGeom prst="roundRect">
            <a:avLst>
              <a:gd name="adj" fmla="val 15120"/>
            </a:avLst>
          </a:prstGeom>
          <a:noFill/>
          <a:ln w="12700">
            <a:solidFill>
              <a:srgbClr val="003366"/>
            </a:solidFill>
            <a:round/>
            <a:headEnd/>
            <a:tailEnd/>
          </a:ln>
        </p:spPr>
        <p:txBody>
          <a:bodyPr wrap="none" tIns="137160" bIns="91440"/>
          <a:lstStyle/>
          <a:p>
            <a:pPr>
              <a:buClr>
                <a:srgbClr val="262626"/>
              </a:buClr>
              <a:buSzPct val="100000"/>
              <a:defRPr/>
            </a:pPr>
            <a:r>
              <a:rPr lang="en-US" altLang="en-US" sz="1100" b="0" i="0" dirty="0">
                <a:solidFill>
                  <a:srgbClr val="1F497D"/>
                </a:solidFill>
                <a:ea typeface="ＭＳ Ｐゴシック" pitchFamily="34" charset="-128"/>
                <a:cs typeface="+mn-cs"/>
              </a:rPr>
              <a:t>Sports and fitness monitors, wearable electronics, medical devices, </a:t>
            </a:r>
            <a:br>
              <a:rPr lang="en-US" altLang="en-US" sz="1100" b="0" i="0" dirty="0">
                <a:solidFill>
                  <a:srgbClr val="1F497D"/>
                </a:solidFill>
                <a:ea typeface="ＭＳ Ｐゴシック" pitchFamily="34" charset="-128"/>
                <a:cs typeface="+mn-cs"/>
              </a:rPr>
            </a:br>
            <a:r>
              <a:rPr lang="en-US" altLang="en-US" sz="1100" b="0" i="0" dirty="0">
                <a:solidFill>
                  <a:srgbClr val="1F497D"/>
                </a:solidFill>
                <a:ea typeface="ＭＳ Ｐゴシック" pitchFamily="34" charset="-128"/>
                <a:cs typeface="+mn-cs"/>
              </a:rPr>
              <a:t>  home automation solutions, game controllers, sensor-based </a:t>
            </a:r>
            <a:br>
              <a:rPr lang="en-US" altLang="en-US" sz="1100" b="0" i="0" dirty="0">
                <a:solidFill>
                  <a:srgbClr val="1F497D"/>
                </a:solidFill>
                <a:ea typeface="ＭＳ Ｐゴシック" pitchFamily="34" charset="-128"/>
                <a:cs typeface="+mn-cs"/>
              </a:rPr>
            </a:br>
            <a:r>
              <a:rPr lang="en-US" altLang="en-US" sz="1100" b="0" i="0" dirty="0">
                <a:solidFill>
                  <a:srgbClr val="1F497D"/>
                </a:solidFill>
                <a:ea typeface="ＭＳ Ｐゴシック" pitchFamily="34" charset="-128"/>
                <a:cs typeface="+mn-cs"/>
              </a:rPr>
              <a:t>  low-power systems for IoT</a:t>
            </a:r>
          </a:p>
        </p:txBody>
      </p:sp>
      <p:sp>
        <p:nvSpPr>
          <p:cNvPr id="31747" name="AutoShape 32"/>
          <p:cNvSpPr>
            <a:spLocks noChangeArrowheads="1"/>
          </p:cNvSpPr>
          <p:nvPr/>
        </p:nvSpPr>
        <p:spPr bwMode="auto">
          <a:xfrm>
            <a:off x="68263" y="2030413"/>
            <a:ext cx="4324350" cy="3409950"/>
          </a:xfrm>
          <a:prstGeom prst="roundRect">
            <a:avLst>
              <a:gd name="adj" fmla="val 6009"/>
            </a:avLst>
          </a:prstGeom>
          <a:noFill/>
          <a:ln w="12700">
            <a:solidFill>
              <a:srgbClr val="003366"/>
            </a:solidFill>
            <a:round/>
            <a:headEnd/>
            <a:tailEnd/>
          </a:ln>
        </p:spPr>
        <p:txBody>
          <a:bodyPr wrap="none" tIns="118872" bIns="36576"/>
          <a:lstStyle/>
          <a:p>
            <a:pPr marL="171450" indent="-171450">
              <a:spcBef>
                <a:spcPts val="200"/>
              </a:spcBef>
              <a:buClr>
                <a:srgbClr val="4D4D4D"/>
              </a:buClr>
            </a:pPr>
            <a:r>
              <a:rPr lang="en-US" altLang="zh-CN" sz="1100" i="0">
                <a:solidFill>
                  <a:srgbClr val="1F497D"/>
                </a:solidFill>
                <a:ea typeface="ＭＳ Ｐゴシック" pitchFamily="34" charset="-128"/>
              </a:rPr>
              <a:t>32-bit MCU subsystem</a:t>
            </a:r>
          </a:p>
          <a:p>
            <a:pPr marL="171450" indent="-171450">
              <a:buClr>
                <a:srgbClr val="4D4D4D"/>
              </a:buClr>
            </a:pP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48-MHz ARM</a:t>
            </a:r>
            <a:r>
              <a:rPr lang="en-US" altLang="zh-CN" sz="1100" b="0" i="0" baseline="30000">
                <a:solidFill>
                  <a:srgbClr val="1F497D"/>
                </a:solidFill>
                <a:ea typeface="ＭＳ Ｐゴシック" pitchFamily="34" charset="-128"/>
              </a:rPr>
              <a:t>®</a:t>
            </a: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 Cortex™-M0 CPU</a:t>
            </a:r>
          </a:p>
          <a:p>
            <a:pPr marL="171450" indent="-171450">
              <a:buClr>
                <a:srgbClr val="4D4D4D"/>
              </a:buClr>
            </a:pP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Up to 256KB flash and 32KB SRAM</a:t>
            </a:r>
          </a:p>
          <a:p>
            <a:pPr marL="171450" indent="-171450">
              <a:spcBef>
                <a:spcPts val="200"/>
              </a:spcBef>
              <a:buClr>
                <a:srgbClr val="4D4D4D"/>
              </a:buClr>
            </a:pPr>
            <a:r>
              <a:rPr lang="en-US" altLang="zh-CN" sz="1100" i="0">
                <a:solidFill>
                  <a:srgbClr val="1F497D"/>
                </a:solidFill>
                <a:ea typeface="ＭＳ Ｐゴシック" pitchFamily="34" charset="-128"/>
              </a:rPr>
              <a:t>Programmable AFE</a:t>
            </a:r>
            <a:endParaRPr lang="en-US" altLang="zh-CN" sz="1100" i="0" baseline="30000">
              <a:solidFill>
                <a:srgbClr val="1F497D"/>
              </a:solidFill>
              <a:ea typeface="ＭＳ Ｐゴシック" pitchFamily="34" charset="-128"/>
            </a:endParaRPr>
          </a:p>
          <a:p>
            <a:pPr marL="171450" indent="-171450">
              <a:buClr>
                <a:srgbClr val="4D4D4D"/>
              </a:buClr>
            </a:pP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Four opamps, configurable as PGAs, comparators, filters, etc.</a:t>
            </a:r>
          </a:p>
          <a:p>
            <a:pPr marL="171450" indent="-171450">
              <a:buClr>
                <a:srgbClr val="4D4D4D"/>
              </a:buClr>
            </a:pP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One 12-bit, 1-Msps SAR</a:t>
            </a:r>
            <a:r>
              <a:rPr lang="en-US" altLang="zh-CN" sz="1100" b="0" i="0" baseline="30000">
                <a:solidFill>
                  <a:srgbClr val="1F497D"/>
                </a:solidFill>
                <a:ea typeface="ＭＳ Ｐゴシック" pitchFamily="34" charset="-128"/>
              </a:rPr>
              <a:t>1</a:t>
            </a: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 ADC</a:t>
            </a:r>
          </a:p>
          <a:p>
            <a:pPr marL="171450" indent="-171450">
              <a:spcBef>
                <a:spcPts val="200"/>
              </a:spcBef>
              <a:buClr>
                <a:srgbClr val="4D4D4D"/>
              </a:buClr>
            </a:pPr>
            <a:r>
              <a:rPr lang="en-US" altLang="zh-CN" sz="1100" i="0">
                <a:solidFill>
                  <a:srgbClr val="1F497D"/>
                </a:solidFill>
                <a:ea typeface="ＭＳ Ｐゴシック" pitchFamily="34" charset="-128"/>
              </a:rPr>
              <a:t>CapSense</a:t>
            </a:r>
            <a:r>
              <a:rPr lang="en-US" altLang="zh-CN" sz="1100" b="0" i="0" baseline="30000">
                <a:solidFill>
                  <a:srgbClr val="1F497D"/>
                </a:solidFill>
                <a:ea typeface="ＭＳ Ｐゴシック" pitchFamily="34" charset="-128"/>
              </a:rPr>
              <a:t>®</a:t>
            </a:r>
            <a:r>
              <a:rPr lang="en-US" altLang="zh-CN" sz="1100" i="0">
                <a:solidFill>
                  <a:srgbClr val="1F497D"/>
                </a:solidFill>
                <a:ea typeface="ＭＳ Ｐゴシック" pitchFamily="34" charset="-128"/>
              </a:rPr>
              <a:t> with SmartSense™ Auto-tuning</a:t>
            </a:r>
          </a:p>
          <a:p>
            <a:pPr marL="171450" indent="-171450">
              <a:buClr>
                <a:srgbClr val="4D4D4D"/>
              </a:buClr>
            </a:pP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One Cypress Capacitive Sigma-Delta™ (CSD) controller with </a:t>
            </a:r>
          </a:p>
          <a:p>
            <a:pPr marL="171450" indent="-171450">
              <a:buClr>
                <a:srgbClr val="4D4D4D"/>
              </a:buClr>
            </a:pP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  touchpad capability</a:t>
            </a:r>
          </a:p>
          <a:p>
            <a:pPr marL="171450" indent="-171450">
              <a:spcBef>
                <a:spcPts val="200"/>
              </a:spcBef>
              <a:buClr>
                <a:srgbClr val="4D4D4D"/>
              </a:buClr>
            </a:pPr>
            <a:r>
              <a:rPr lang="en-US" altLang="zh-CN" sz="1100" i="0">
                <a:solidFill>
                  <a:srgbClr val="1F497D"/>
                </a:solidFill>
                <a:ea typeface="ＭＳ Ｐゴシック" pitchFamily="34" charset="-128"/>
              </a:rPr>
              <a:t>Programmable digital logic</a:t>
            </a:r>
          </a:p>
          <a:p>
            <a:pPr marL="171450" indent="-171450">
              <a:buClr>
                <a:srgbClr val="4D4D4D"/>
              </a:buClr>
            </a:pP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Four Universal Digital Blocks (UDB</a:t>
            </a:r>
            <a:r>
              <a:rPr lang="en-US" altLang="zh-CN" sz="1100" b="0" i="0" baseline="30000">
                <a:solidFill>
                  <a:srgbClr val="1F497D"/>
                </a:solidFill>
                <a:ea typeface="ＭＳ Ｐゴシック" pitchFamily="34" charset="-128"/>
              </a:rPr>
              <a:t>2</a:t>
            </a: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s): custom digital peripherals</a:t>
            </a:r>
          </a:p>
          <a:p>
            <a:pPr marL="171450" indent="-171450">
              <a:buClr>
                <a:srgbClr val="4D4D4D"/>
              </a:buClr>
            </a:pP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Four configurable TCPWM</a:t>
            </a:r>
            <a:r>
              <a:rPr lang="en-US" altLang="zh-CN" sz="1100" b="0" i="0" baseline="30000">
                <a:solidFill>
                  <a:srgbClr val="1F497D"/>
                </a:solidFill>
                <a:ea typeface="ＭＳ Ｐゴシック" pitchFamily="34" charset="-128"/>
              </a:rPr>
              <a:t>3</a:t>
            </a: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 blocks: 16-bit timer, counter or PWM</a:t>
            </a:r>
          </a:p>
          <a:p>
            <a:pPr marL="171450" indent="-171450">
              <a:buClr>
                <a:srgbClr val="4D4D4D"/>
              </a:buClr>
            </a:pP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Two configurable serial communication blocks (SCB</a:t>
            </a:r>
            <a:r>
              <a:rPr lang="en-US" altLang="zh-CN" sz="1100" b="0" i="0" baseline="30000">
                <a:solidFill>
                  <a:srgbClr val="1F497D"/>
                </a:solidFill>
                <a:ea typeface="ＭＳ Ｐゴシック" pitchFamily="34" charset="-128"/>
              </a:rPr>
              <a:t>4</a:t>
            </a: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s):</a:t>
            </a:r>
          </a:p>
          <a:p>
            <a:pPr marL="171450" indent="-171450">
              <a:buClr>
                <a:srgbClr val="4D4D4D"/>
              </a:buClr>
            </a:pP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  I</a:t>
            </a:r>
            <a:r>
              <a:rPr lang="en-US" altLang="zh-CN" sz="1100" b="0" i="0" baseline="30000">
                <a:solidFill>
                  <a:srgbClr val="1F497D"/>
                </a:solidFill>
                <a:ea typeface="ＭＳ Ｐゴシック" pitchFamily="34" charset="-128"/>
              </a:rPr>
              <a:t>2</a:t>
            </a: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C master or slave, SPI</a:t>
            </a:r>
            <a:r>
              <a:rPr lang="en-US" altLang="zh-CN" sz="1100" b="0" i="0" baseline="30000">
                <a:solidFill>
                  <a:srgbClr val="1F497D"/>
                </a:solidFill>
                <a:ea typeface="ＭＳ Ｐゴシック" pitchFamily="34" charset="-128"/>
              </a:rPr>
              <a:t> </a:t>
            </a: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master or slave, or UART</a:t>
            </a:r>
          </a:p>
          <a:p>
            <a:pPr marL="171450" indent="-171450">
              <a:spcBef>
                <a:spcPts val="200"/>
              </a:spcBef>
              <a:buClr>
                <a:srgbClr val="4D4D4D"/>
              </a:buClr>
            </a:pPr>
            <a:r>
              <a:rPr lang="en-US" altLang="zh-CN" sz="1100" i="0">
                <a:solidFill>
                  <a:srgbClr val="1F497D"/>
                </a:solidFill>
                <a:ea typeface="ＭＳ Ｐゴシック" pitchFamily="34" charset="-128"/>
              </a:rPr>
              <a:t>Packages</a:t>
            </a:r>
          </a:p>
          <a:p>
            <a:pPr marL="171450" indent="-171450">
              <a:buClr>
                <a:srgbClr val="4D4D4D"/>
              </a:buClr>
            </a:pP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56-pin QFN (7 x 7 x 0.6 mm), 68-ball CSP (3.9 x 3.5 x 0.55 mm)</a:t>
            </a:r>
          </a:p>
          <a:p>
            <a:pPr marL="171450" indent="-171450">
              <a:spcBef>
                <a:spcPts val="200"/>
              </a:spcBef>
              <a:buClr>
                <a:srgbClr val="4D4D4D"/>
              </a:buClr>
            </a:pPr>
            <a:r>
              <a:rPr lang="en-US" altLang="zh-CN" sz="1100" i="0">
                <a:solidFill>
                  <a:srgbClr val="1F497D"/>
                </a:solidFill>
                <a:ea typeface="ＭＳ Ｐゴシック" pitchFamily="34" charset="-128"/>
              </a:rPr>
              <a:t>Bluetooth Smart connectivity with Bluetooth 4.1 </a:t>
            </a:r>
          </a:p>
          <a:p>
            <a:pPr marL="171450" indent="-171450">
              <a:buClr>
                <a:srgbClr val="4D4D4D"/>
              </a:buClr>
            </a:pPr>
            <a:r>
              <a:rPr lang="en-US" altLang="zh-CN" sz="1100" b="0" i="0">
                <a:solidFill>
                  <a:srgbClr val="1F497D"/>
                </a:solidFill>
                <a:ea typeface="ＭＳ Ｐゴシック" pitchFamily="34" charset="-128"/>
              </a:rPr>
              <a:t>2.4-GHz BLE radio with integrated Balun</a:t>
            </a:r>
            <a:endParaRPr lang="en-US" altLang="zh-CN" sz="1100" b="0" i="0" baseline="30000">
              <a:solidFill>
                <a:srgbClr val="1F497D"/>
              </a:solidFill>
              <a:ea typeface="ＭＳ Ｐゴシック" pitchFamily="34" charset="-128"/>
            </a:endParaRPr>
          </a:p>
        </p:txBody>
      </p:sp>
      <p:sp>
        <p:nvSpPr>
          <p:cNvPr id="31748" name="AutoShape 32"/>
          <p:cNvSpPr>
            <a:spLocks noChangeArrowheads="1"/>
          </p:cNvSpPr>
          <p:nvPr/>
        </p:nvSpPr>
        <p:spPr bwMode="auto">
          <a:xfrm>
            <a:off x="4491038" y="1138238"/>
            <a:ext cx="4546600" cy="4311650"/>
          </a:xfrm>
          <a:prstGeom prst="roundRect">
            <a:avLst>
              <a:gd name="adj" fmla="val 6009"/>
            </a:avLst>
          </a:prstGeom>
          <a:noFill/>
          <a:ln w="12700">
            <a:solidFill>
              <a:srgbClr val="003366"/>
            </a:solidFill>
            <a:round/>
            <a:headEnd/>
            <a:tailEnd/>
          </a:ln>
        </p:spPr>
        <p:txBody>
          <a:bodyPr wrap="none" lIns="128016" tIns="0" rIns="137160" bIns="36576" anchor="b"/>
          <a:lstStyle/>
          <a:p>
            <a:pPr marL="231775" indent="-231775" eaLnBrk="1" hangingPunct="1">
              <a:buClr>
                <a:srgbClr val="4D4D4D"/>
              </a:buClr>
            </a:pPr>
            <a:endParaRPr lang="en-US" altLang="en-US" sz="1100" i="0">
              <a:solidFill>
                <a:srgbClr val="003366"/>
              </a:solidFill>
              <a:ea typeface="ＭＳ Ｐゴシック" pitchFamily="34" charset="-128"/>
            </a:endParaRPr>
          </a:p>
          <a:p>
            <a:pPr marL="231775" indent="-231775" eaLnBrk="1" hangingPunct="1">
              <a:buClr>
                <a:srgbClr val="4D4D4D"/>
              </a:buClr>
            </a:pPr>
            <a:endParaRPr lang="en-US" altLang="en-US" sz="1100" i="0">
              <a:solidFill>
                <a:srgbClr val="003366"/>
              </a:solidFill>
              <a:ea typeface="ＭＳ Ｐゴシック" pitchFamily="34" charset="-128"/>
            </a:endParaRPr>
          </a:p>
        </p:txBody>
      </p:sp>
      <p:sp>
        <p:nvSpPr>
          <p:cNvPr id="35845" name="AutoShape 32"/>
          <p:cNvSpPr>
            <a:spLocks noChangeArrowheads="1"/>
          </p:cNvSpPr>
          <p:nvPr/>
        </p:nvSpPr>
        <p:spPr bwMode="auto">
          <a:xfrm>
            <a:off x="4487863" y="5694363"/>
            <a:ext cx="4565650" cy="592137"/>
          </a:xfrm>
          <a:prstGeom prst="roundRect">
            <a:avLst>
              <a:gd name="adj" fmla="val 15120"/>
            </a:avLst>
          </a:prstGeom>
          <a:noFill/>
          <a:ln w="12700">
            <a:solidFill>
              <a:srgbClr val="003366"/>
            </a:solidFill>
            <a:round/>
            <a:headEnd/>
            <a:tailEnd/>
          </a:ln>
        </p:spPr>
        <p:txBody>
          <a:bodyPr wrap="none" tIns="137160" bIns="91440"/>
          <a:lstStyle/>
          <a:p>
            <a:pPr indent="-90488">
              <a:buClr>
                <a:srgbClr val="4D4D4D"/>
              </a:buClr>
              <a:defRPr/>
            </a:pPr>
            <a:r>
              <a:rPr lang="en-US" altLang="en-US" sz="1100" b="0" i="0" dirty="0">
                <a:solidFill>
                  <a:srgbClr val="1F497D"/>
                </a:solidFill>
                <a:ea typeface="ＭＳ Ｐゴシック" pitchFamily="34" charset="-128"/>
                <a:cs typeface="+mn-cs"/>
              </a:rPr>
              <a:t>Sampling: 	Now</a:t>
            </a:r>
          </a:p>
          <a:p>
            <a:pPr indent="-90488">
              <a:buClr>
                <a:srgbClr val="4D4D4D"/>
              </a:buClr>
              <a:defRPr/>
            </a:pPr>
            <a:r>
              <a:rPr lang="en-US" altLang="en-US" sz="1100" b="0" i="0" dirty="0">
                <a:solidFill>
                  <a:srgbClr val="1F497D"/>
                </a:solidFill>
                <a:ea typeface="ＭＳ Ｐゴシック" pitchFamily="34" charset="-128"/>
                <a:cs typeface="+mn-cs"/>
              </a:rPr>
              <a:t>Production:	128KB Now, 256KB Q2 2015</a:t>
            </a:r>
          </a:p>
        </p:txBody>
      </p:sp>
      <p:sp>
        <p:nvSpPr>
          <p:cNvPr id="31750" name="AutoShape 32"/>
          <p:cNvSpPr>
            <a:spLocks noChangeArrowheads="1"/>
          </p:cNvSpPr>
          <p:nvPr/>
        </p:nvSpPr>
        <p:spPr bwMode="auto">
          <a:xfrm>
            <a:off x="68263" y="5695950"/>
            <a:ext cx="4324350" cy="593725"/>
          </a:xfrm>
          <a:prstGeom prst="roundRect">
            <a:avLst>
              <a:gd name="adj" fmla="val 15120"/>
            </a:avLst>
          </a:prstGeom>
          <a:noFill/>
          <a:ln w="12700">
            <a:solidFill>
              <a:srgbClr val="003366"/>
            </a:solidFill>
            <a:round/>
            <a:headEnd/>
            <a:tailEnd/>
          </a:ln>
        </p:spPr>
        <p:txBody>
          <a:bodyPr wrap="none" tIns="137160" bIns="91440"/>
          <a:lstStyle/>
          <a:p>
            <a:pPr indent="-90488">
              <a:buClr>
                <a:srgbClr val="4D4D4D"/>
              </a:buClr>
            </a:pPr>
            <a:r>
              <a:rPr lang="en-US" altLang="zh-CN" sz="1100" b="0" i="0" dirty="0" smtClean="0">
                <a:solidFill>
                  <a:srgbClr val="1F497D"/>
                </a:solidFill>
                <a:ea typeface="ＭＳ Ｐゴシック" pitchFamily="34" charset="-128"/>
              </a:rPr>
              <a:t>Datasheet</a:t>
            </a:r>
            <a:r>
              <a:rPr lang="en-US" altLang="zh-CN" sz="1100" b="0" i="0" dirty="0">
                <a:solidFill>
                  <a:srgbClr val="1F497D"/>
                </a:solidFill>
                <a:ea typeface="ＭＳ Ｐゴシック" pitchFamily="34" charset="-128"/>
              </a:rPr>
              <a:t>:  </a:t>
            </a:r>
            <a:r>
              <a:rPr lang="en-US" altLang="zh-CN" sz="1100" b="0" i="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altLang="zh-CN" sz="1100" b="0" i="0" dirty="0">
                <a:solidFill>
                  <a:srgbClr val="1F497D"/>
                </a:solidFill>
                <a:ea typeface="ＭＳ Ｐゴシック" pitchFamily="34" charset="-128"/>
                <a:hlinkClick r:id="rId3"/>
              </a:rPr>
              <a:t>PSoC 4 BLE Datasheet</a:t>
            </a:r>
            <a:endParaRPr lang="en-US" altLang="zh-CN" sz="1100" b="0" i="0" dirty="0">
              <a:solidFill>
                <a:srgbClr val="02448D"/>
              </a:solidFill>
              <a:ea typeface="ＭＳ Ｐゴシック" pitchFamily="34" charset="-128"/>
            </a:endParaRPr>
          </a:p>
        </p:txBody>
      </p:sp>
      <p:sp>
        <p:nvSpPr>
          <p:cNvPr id="150532" name="AutoShape 33"/>
          <p:cNvSpPr>
            <a:spLocks noChangeArrowheads="1"/>
          </p:cNvSpPr>
          <p:nvPr/>
        </p:nvSpPr>
        <p:spPr bwMode="auto">
          <a:xfrm>
            <a:off x="79375" y="938213"/>
            <a:ext cx="1277938" cy="274637"/>
          </a:xfrm>
          <a:prstGeom prst="roundRect">
            <a:avLst>
              <a:gd name="adj" fmla="val 31903"/>
            </a:avLst>
          </a:prstGeom>
          <a:gradFill rotWithShape="1">
            <a:gsLst>
              <a:gs pos="0">
                <a:srgbClr val="173F77"/>
              </a:gs>
              <a:gs pos="100000">
                <a:srgbClr val="006699"/>
              </a:gs>
            </a:gsLst>
            <a:lin ang="2700000" scaled="1"/>
          </a:gradFill>
          <a:ln w="28575">
            <a:solidFill>
              <a:srgbClr val="0C5388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4D4D4D"/>
              </a:buClr>
              <a:defRPr/>
            </a:pPr>
            <a:r>
              <a:rPr lang="en-US" sz="1200" i="0" dirty="0">
                <a:solidFill>
                  <a:srgbClr val="EAEAEA"/>
                </a:solidFill>
                <a:ea typeface="ＭＳ Ｐゴシック" pitchFamily="34" charset="-128"/>
                <a:cs typeface="+mn-cs"/>
              </a:rPr>
              <a:t>Applications</a:t>
            </a:r>
          </a:p>
        </p:txBody>
      </p:sp>
      <p:sp>
        <p:nvSpPr>
          <p:cNvPr id="150534" name="AutoShape 33"/>
          <p:cNvSpPr>
            <a:spLocks noChangeArrowheads="1"/>
          </p:cNvSpPr>
          <p:nvPr/>
        </p:nvSpPr>
        <p:spPr bwMode="auto">
          <a:xfrm>
            <a:off x="79375" y="1892300"/>
            <a:ext cx="1314450" cy="274638"/>
          </a:xfrm>
          <a:prstGeom prst="roundRect">
            <a:avLst>
              <a:gd name="adj" fmla="val 31903"/>
            </a:avLst>
          </a:prstGeom>
          <a:gradFill rotWithShape="1">
            <a:gsLst>
              <a:gs pos="0">
                <a:srgbClr val="173F77"/>
              </a:gs>
              <a:gs pos="100000">
                <a:srgbClr val="006699"/>
              </a:gs>
            </a:gsLst>
            <a:lin ang="2700000" scaled="1"/>
          </a:gradFill>
          <a:ln w="28575">
            <a:solidFill>
              <a:srgbClr val="0C5388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4D4D4D"/>
              </a:buClr>
              <a:defRPr/>
            </a:pPr>
            <a:r>
              <a:rPr lang="en-US" sz="1200" i="0" dirty="0">
                <a:solidFill>
                  <a:srgbClr val="EAEAEA"/>
                </a:solidFill>
                <a:ea typeface="ＭＳ Ｐゴシック" pitchFamily="34" charset="-128"/>
                <a:cs typeface="+mn-cs"/>
              </a:rPr>
              <a:t>Features</a:t>
            </a:r>
          </a:p>
        </p:txBody>
      </p:sp>
      <p:sp>
        <p:nvSpPr>
          <p:cNvPr id="150536" name="AutoShape 33"/>
          <p:cNvSpPr>
            <a:spLocks noChangeArrowheads="1"/>
          </p:cNvSpPr>
          <p:nvPr/>
        </p:nvSpPr>
        <p:spPr bwMode="auto">
          <a:xfrm>
            <a:off x="79375" y="5529263"/>
            <a:ext cx="1306513" cy="274637"/>
          </a:xfrm>
          <a:prstGeom prst="roundRect">
            <a:avLst>
              <a:gd name="adj" fmla="val 31903"/>
            </a:avLst>
          </a:prstGeom>
          <a:gradFill rotWithShape="1">
            <a:gsLst>
              <a:gs pos="0">
                <a:srgbClr val="173F77"/>
              </a:gs>
              <a:gs pos="100000">
                <a:srgbClr val="006699"/>
              </a:gs>
            </a:gsLst>
            <a:lin ang="2700000" scaled="1"/>
          </a:gradFill>
          <a:ln w="28575">
            <a:solidFill>
              <a:srgbClr val="0C5388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4D4D4D"/>
              </a:buClr>
              <a:defRPr/>
            </a:pPr>
            <a:r>
              <a:rPr lang="en-US" sz="1200" i="0" dirty="0">
                <a:solidFill>
                  <a:srgbClr val="EAEAEA"/>
                </a:solidFill>
                <a:ea typeface="ＭＳ Ｐゴシック" pitchFamily="34" charset="-128"/>
                <a:cs typeface="+mn-cs"/>
              </a:rPr>
              <a:t>Collateral</a:t>
            </a:r>
          </a:p>
        </p:txBody>
      </p:sp>
      <p:sp>
        <p:nvSpPr>
          <p:cNvPr id="150538" name="AutoShape 33"/>
          <p:cNvSpPr>
            <a:spLocks noChangeArrowheads="1"/>
          </p:cNvSpPr>
          <p:nvPr/>
        </p:nvSpPr>
        <p:spPr bwMode="auto">
          <a:xfrm>
            <a:off x="4508500" y="938213"/>
            <a:ext cx="1311275" cy="274637"/>
          </a:xfrm>
          <a:prstGeom prst="roundRect">
            <a:avLst>
              <a:gd name="adj" fmla="val 31903"/>
            </a:avLst>
          </a:prstGeom>
          <a:gradFill rotWithShape="1">
            <a:gsLst>
              <a:gs pos="0">
                <a:srgbClr val="173F77"/>
              </a:gs>
              <a:gs pos="100000">
                <a:srgbClr val="006699"/>
              </a:gs>
            </a:gsLst>
            <a:lin ang="2700000" scaled="1"/>
          </a:gradFill>
          <a:ln w="28575">
            <a:solidFill>
              <a:srgbClr val="1F497D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4D4D4D"/>
              </a:buClr>
              <a:defRPr/>
            </a:pPr>
            <a:r>
              <a:rPr lang="en-US" sz="1200" i="0" dirty="0">
                <a:solidFill>
                  <a:srgbClr val="EAEAEA"/>
                </a:solidFill>
                <a:ea typeface="ＭＳ Ｐゴシック" pitchFamily="34" charset="-128"/>
                <a:cs typeface="+mn-cs"/>
              </a:rPr>
              <a:t>Block Diagram</a:t>
            </a:r>
          </a:p>
        </p:txBody>
      </p:sp>
      <p:sp>
        <p:nvSpPr>
          <p:cNvPr id="150540" name="AutoShape 33"/>
          <p:cNvSpPr>
            <a:spLocks noChangeArrowheads="1"/>
          </p:cNvSpPr>
          <p:nvPr/>
        </p:nvSpPr>
        <p:spPr bwMode="auto">
          <a:xfrm>
            <a:off x="4487863" y="5529263"/>
            <a:ext cx="1287462" cy="274637"/>
          </a:xfrm>
          <a:prstGeom prst="roundRect">
            <a:avLst>
              <a:gd name="adj" fmla="val 31903"/>
            </a:avLst>
          </a:prstGeom>
          <a:gradFill rotWithShape="1">
            <a:gsLst>
              <a:gs pos="0">
                <a:srgbClr val="173F77"/>
              </a:gs>
              <a:gs pos="100000">
                <a:srgbClr val="006699"/>
              </a:gs>
            </a:gsLst>
            <a:lin ang="2700000" scaled="1"/>
          </a:gradFill>
          <a:ln w="28575">
            <a:solidFill>
              <a:srgbClr val="0C5388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4D4D4D"/>
              </a:buClr>
              <a:defRPr/>
            </a:pPr>
            <a:r>
              <a:rPr lang="en-US" sz="1200" i="0" dirty="0">
                <a:solidFill>
                  <a:srgbClr val="EAEAEA"/>
                </a:solidFill>
                <a:ea typeface="ＭＳ Ｐゴシック" pitchFamily="34" charset="-128"/>
                <a:cs typeface="+mn-cs"/>
              </a:rPr>
              <a:t>Availability</a:t>
            </a:r>
          </a:p>
        </p:txBody>
      </p:sp>
      <p:sp>
        <p:nvSpPr>
          <p:cNvPr id="35852" name="TextBox 14"/>
          <p:cNvSpPr txBox="1">
            <a:spLocks noChangeArrowheads="1"/>
          </p:cNvSpPr>
          <p:nvPr/>
        </p:nvSpPr>
        <p:spPr bwMode="auto">
          <a:xfrm>
            <a:off x="0" y="6286500"/>
            <a:ext cx="9118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946275" algn="l"/>
                <a:tab pos="3368675" algn="l"/>
              </a:tabLst>
              <a:defRPr/>
            </a:pPr>
            <a:r>
              <a:rPr lang="en-US" altLang="en-US" sz="800" b="0" i="0" baseline="3000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1</a:t>
            </a:r>
            <a:r>
              <a:rPr lang="en-US" altLang="en-US" sz="8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 Successive approximation register	                            </a:t>
            </a:r>
            <a:r>
              <a:rPr lang="en-US" altLang="en-US" sz="800" b="0" i="0" baseline="30000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r>
              <a:rPr lang="en-US" altLang="en-US" sz="800" b="0" i="0" dirty="0">
                <a:solidFill>
                  <a:srgbClr val="000000"/>
                </a:solidFill>
                <a:ea typeface="ＭＳ Ｐゴシック" pitchFamily="34" charset="-128"/>
              </a:rPr>
              <a:t> Timer, counter, pulse-width modulator; configurable as 16-bit timer, counter, pulse-width modulator blocks </a:t>
            </a:r>
            <a:endParaRPr lang="en-US" altLang="en-US" sz="800" b="0" i="0" dirty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  <a:p>
            <a:pPr>
              <a:defRPr/>
            </a:pPr>
            <a:r>
              <a:rPr lang="en-US" altLang="en-US" sz="800" b="0" i="0" baseline="30000" dirty="0">
                <a:solidFill>
                  <a:srgbClr val="000000"/>
                </a:solidFill>
                <a:ea typeface="ＭＳ Ｐゴシック" pitchFamily="34" charset="-128"/>
              </a:rPr>
              <a:t>2 </a:t>
            </a:r>
            <a:r>
              <a:rPr lang="en-US" altLang="en-US" sz="800" b="0" i="0" dirty="0">
                <a:solidFill>
                  <a:srgbClr val="000000"/>
                </a:solidFill>
                <a:ea typeface="ＭＳ Ｐゴシック" pitchFamily="34" charset="-128"/>
              </a:rPr>
              <a:t>Universal Digital Block 		</a:t>
            </a:r>
            <a:r>
              <a:rPr lang="en-US" altLang="en-US" sz="800" b="0" i="0" baseline="3000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4 </a:t>
            </a:r>
            <a:r>
              <a:rPr lang="en-US" altLang="en-US" sz="8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Serial communication block configurable as I</a:t>
            </a:r>
            <a:r>
              <a:rPr lang="en-US" altLang="en-US" sz="800" b="0" i="0" baseline="3000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2</a:t>
            </a:r>
            <a:r>
              <a:rPr lang="en-US" altLang="en-US" sz="8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C/SPI/UART</a:t>
            </a:r>
          </a:p>
        </p:txBody>
      </p:sp>
      <p:sp>
        <p:nvSpPr>
          <p:cNvPr id="31757" name="Rectangle 6"/>
          <p:cNvSpPr>
            <a:spLocks noChangeArrowheads="1"/>
          </p:cNvSpPr>
          <p:nvPr/>
        </p:nvSpPr>
        <p:spPr bwMode="auto">
          <a:xfrm>
            <a:off x="4646613" y="1347788"/>
            <a:ext cx="4248150" cy="3875087"/>
          </a:xfrm>
          <a:prstGeom prst="rect">
            <a:avLst/>
          </a:prstGeom>
          <a:solidFill>
            <a:srgbClr val="C8C8C8"/>
          </a:solidFill>
          <a:ln w="28575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ctr">
              <a:buClr>
                <a:srgbClr val="4D4D4D"/>
              </a:buClr>
            </a:pPr>
            <a:endParaRPr lang="en-US" altLang="zh-CN" sz="800" i="0">
              <a:solidFill>
                <a:srgbClr val="000000"/>
              </a:solidFill>
              <a:ea typeface="ＭＳ Ｐゴシック" pitchFamily="34" charset="-128"/>
            </a:endParaRPr>
          </a:p>
          <a:p>
            <a:pPr algn="ctr">
              <a:buClr>
                <a:srgbClr val="4D4D4D"/>
              </a:buClr>
            </a:pPr>
            <a:endParaRPr lang="en-US" altLang="zh-CN" sz="800" i="0">
              <a:solidFill>
                <a:srgbClr val="4D4D4D"/>
              </a:solidFill>
              <a:ea typeface="ＭＳ Ｐゴシック" pitchFamily="34" charset="-128"/>
            </a:endParaRPr>
          </a:p>
        </p:txBody>
      </p:sp>
      <p:sp>
        <p:nvSpPr>
          <p:cNvPr id="31758" name="Rectangle 12"/>
          <p:cNvSpPr>
            <a:spLocks noChangeArrowheads="1"/>
          </p:cNvSpPr>
          <p:nvPr/>
        </p:nvSpPr>
        <p:spPr bwMode="auto">
          <a:xfrm>
            <a:off x="4803775" y="1717675"/>
            <a:ext cx="1058863" cy="881063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</a:pPr>
            <a:endParaRPr lang="en-US" altLang="zh-CN" sz="800" i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5" name="Rectangle 12"/>
          <p:cNvSpPr>
            <a:spLocks noChangeArrowheads="1"/>
          </p:cNvSpPr>
          <p:nvPr/>
        </p:nvSpPr>
        <p:spPr bwMode="auto">
          <a:xfrm>
            <a:off x="4803775" y="3324225"/>
            <a:ext cx="1058863" cy="554038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Flash </a:t>
            </a:r>
            <a:b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</a:b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(256KB)</a:t>
            </a:r>
          </a:p>
        </p:txBody>
      </p:sp>
      <p:sp>
        <p:nvSpPr>
          <p:cNvPr id="56" name="Rectangle 12"/>
          <p:cNvSpPr>
            <a:spLocks noChangeArrowheads="1"/>
          </p:cNvSpPr>
          <p:nvPr/>
        </p:nvSpPr>
        <p:spPr bwMode="auto">
          <a:xfrm>
            <a:off x="4803775" y="3937000"/>
            <a:ext cx="1058863" cy="555625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SRAM</a:t>
            </a:r>
          </a:p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(32KB)</a:t>
            </a:r>
          </a:p>
        </p:txBody>
      </p:sp>
      <p:sp>
        <p:nvSpPr>
          <p:cNvPr id="31761" name="Rectangle 12"/>
          <p:cNvSpPr>
            <a:spLocks noChangeArrowheads="1"/>
          </p:cNvSpPr>
          <p:nvPr/>
        </p:nvSpPr>
        <p:spPr bwMode="auto">
          <a:xfrm>
            <a:off x="4803775" y="4552950"/>
            <a:ext cx="1058863" cy="554038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</a:pPr>
            <a:r>
              <a:rPr lang="en-US" altLang="zh-CN" sz="800" i="0">
                <a:solidFill>
                  <a:srgbClr val="FFFFFF"/>
                </a:solidFill>
                <a:ea typeface="ＭＳ Ｐゴシック" pitchFamily="34" charset="-128"/>
              </a:rPr>
              <a:t>Serial Wire Debug</a:t>
            </a:r>
            <a:endParaRPr lang="en-US" altLang="zh-CN" sz="800" i="0" baseline="300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0" name="Rectangle 12"/>
          <p:cNvSpPr>
            <a:spLocks noChangeArrowheads="1"/>
          </p:cNvSpPr>
          <p:nvPr/>
        </p:nvSpPr>
        <p:spPr bwMode="auto">
          <a:xfrm rot="16200000">
            <a:off x="6211887" y="3286126"/>
            <a:ext cx="3389313" cy="252412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Programmable Interconnect and Routing</a:t>
            </a:r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8093075" y="1717675"/>
            <a:ext cx="641350" cy="234950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GPIO x8</a:t>
            </a:r>
          </a:p>
        </p:txBody>
      </p:sp>
      <p:sp>
        <p:nvSpPr>
          <p:cNvPr id="31764" name="Rectangle 55"/>
          <p:cNvSpPr>
            <a:spLocks noChangeArrowheads="1"/>
          </p:cNvSpPr>
          <p:nvPr/>
        </p:nvSpPr>
        <p:spPr bwMode="auto">
          <a:xfrm>
            <a:off x="4724400" y="1566863"/>
            <a:ext cx="1519238" cy="3594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buClr>
                <a:srgbClr val="4D4D4D"/>
              </a:buClr>
            </a:pPr>
            <a:endParaRPr lang="en-US" altLang="zh-CN" sz="800" i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765" name="Rectangle 55"/>
          <p:cNvSpPr>
            <a:spLocks noChangeArrowheads="1"/>
          </p:cNvSpPr>
          <p:nvPr/>
        </p:nvSpPr>
        <p:spPr bwMode="auto">
          <a:xfrm>
            <a:off x="7713663" y="1566863"/>
            <a:ext cx="1095375" cy="3594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buClr>
                <a:srgbClr val="4D4D4D"/>
              </a:buClr>
            </a:pPr>
            <a:endParaRPr lang="en-US" altLang="zh-CN" sz="800" i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766" name="Rectangle 55"/>
          <p:cNvSpPr>
            <a:spLocks noChangeArrowheads="1"/>
          </p:cNvSpPr>
          <p:nvPr/>
        </p:nvSpPr>
        <p:spPr bwMode="auto">
          <a:xfrm>
            <a:off x="6296025" y="2827338"/>
            <a:ext cx="1363663" cy="23336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buClr>
                <a:srgbClr val="4D4D4D"/>
              </a:buClr>
            </a:pPr>
            <a:endParaRPr lang="en-US" altLang="zh-CN" sz="800" i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5" name="TextBox 49"/>
          <p:cNvSpPr txBox="1">
            <a:spLocks noChangeArrowheads="1"/>
          </p:cNvSpPr>
          <p:nvPr/>
        </p:nvSpPr>
        <p:spPr bwMode="auto">
          <a:xfrm>
            <a:off x="4714875" y="1381125"/>
            <a:ext cx="2144713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4D4D4D"/>
              </a:buClr>
              <a:defRPr/>
            </a:pPr>
            <a:r>
              <a:rPr lang="en-US" i="0" dirty="0">
                <a:solidFill>
                  <a:srgbClr val="1F497D"/>
                </a:solidFill>
                <a:ea typeface="ＭＳ Ｐゴシック" pitchFamily="34" charset="-128"/>
                <a:cs typeface="+mn-cs"/>
              </a:rPr>
              <a:t>PSoC 4 BLE</a:t>
            </a:r>
          </a:p>
        </p:txBody>
      </p:sp>
      <p:sp>
        <p:nvSpPr>
          <p:cNvPr id="31768" name="TextBox 65"/>
          <p:cNvSpPr txBox="1">
            <a:spLocks noChangeArrowheads="1"/>
          </p:cNvSpPr>
          <p:nvPr/>
        </p:nvSpPr>
        <p:spPr bwMode="auto">
          <a:xfrm>
            <a:off x="4941888" y="2060575"/>
            <a:ext cx="788987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>
                <a:srgbClr val="4D4D4D"/>
              </a:buClr>
            </a:pPr>
            <a:r>
              <a:rPr lang="en-US" altLang="zh-CN" sz="800" i="0">
                <a:solidFill>
                  <a:srgbClr val="FFFFFF"/>
                </a:solidFill>
                <a:ea typeface="ＭＳ Ｐゴシック" pitchFamily="34" charset="-128"/>
              </a:rPr>
              <a:t>CORTEX-M0</a:t>
            </a:r>
          </a:p>
          <a:p>
            <a:pPr algn="ctr">
              <a:buClr>
                <a:srgbClr val="4D4D4D"/>
              </a:buClr>
            </a:pPr>
            <a:endParaRPr lang="en-US" altLang="zh-CN" sz="800" i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>
              <a:buClr>
                <a:srgbClr val="4D4D4D"/>
              </a:buClr>
            </a:pPr>
            <a:r>
              <a:rPr lang="en-US" altLang="zh-CN" sz="800" i="0">
                <a:solidFill>
                  <a:srgbClr val="FFFFFF"/>
                </a:solidFill>
                <a:ea typeface="ＭＳ Ｐゴシック" pitchFamily="34" charset="-128"/>
              </a:rPr>
              <a:t>48 MHz</a:t>
            </a:r>
          </a:p>
        </p:txBody>
      </p:sp>
      <p:sp>
        <p:nvSpPr>
          <p:cNvPr id="67" name="TextBox 52"/>
          <p:cNvSpPr txBox="1">
            <a:spLocks noChangeArrowheads="1"/>
          </p:cNvSpPr>
          <p:nvPr/>
        </p:nvSpPr>
        <p:spPr bwMode="auto">
          <a:xfrm>
            <a:off x="6362700" y="2859088"/>
            <a:ext cx="15573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1F497D"/>
                </a:solidFill>
                <a:ea typeface="ＭＳ Ｐゴシック" pitchFamily="34" charset="-128"/>
                <a:cs typeface="+mn-cs"/>
              </a:rPr>
              <a:t>Programmable Digital</a:t>
            </a:r>
          </a:p>
          <a:p>
            <a:pPr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1F497D"/>
                </a:solidFill>
                <a:ea typeface="ＭＳ Ｐゴシック" pitchFamily="34" charset="-128"/>
                <a:cs typeface="+mn-cs"/>
              </a:rPr>
              <a:t>Blocks</a:t>
            </a:r>
          </a:p>
        </p:txBody>
      </p:sp>
      <p:sp>
        <p:nvSpPr>
          <p:cNvPr id="68" name="Rectangle 12"/>
          <p:cNvSpPr>
            <a:spLocks noChangeArrowheads="1"/>
          </p:cNvSpPr>
          <p:nvPr/>
        </p:nvSpPr>
        <p:spPr bwMode="auto">
          <a:xfrm>
            <a:off x="6353175" y="4133850"/>
            <a:ext cx="1257300" cy="280988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SCB</a:t>
            </a:r>
            <a:r>
              <a:rPr lang="en-US" sz="800" i="0" baseline="3000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4</a:t>
            </a: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 x2</a:t>
            </a:r>
          </a:p>
        </p:txBody>
      </p:sp>
      <p:sp>
        <p:nvSpPr>
          <p:cNvPr id="69" name="Rectangle 12"/>
          <p:cNvSpPr>
            <a:spLocks noChangeArrowheads="1"/>
          </p:cNvSpPr>
          <p:nvPr/>
        </p:nvSpPr>
        <p:spPr bwMode="auto">
          <a:xfrm>
            <a:off x="6353175" y="3708400"/>
            <a:ext cx="1257300" cy="279400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TCPWM</a:t>
            </a:r>
            <a:r>
              <a:rPr lang="en-US" sz="800" i="0" baseline="3000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3</a:t>
            </a: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 x4</a:t>
            </a:r>
          </a:p>
        </p:txBody>
      </p:sp>
      <p:sp>
        <p:nvSpPr>
          <p:cNvPr id="70" name="Rectangle 12"/>
          <p:cNvSpPr>
            <a:spLocks noChangeArrowheads="1"/>
          </p:cNvSpPr>
          <p:nvPr/>
        </p:nvSpPr>
        <p:spPr bwMode="auto">
          <a:xfrm>
            <a:off x="6353175" y="3282950"/>
            <a:ext cx="1257300" cy="280988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UDB</a:t>
            </a:r>
            <a:r>
              <a:rPr lang="en-US" sz="800" i="0" baseline="3000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2</a:t>
            </a: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 x4</a:t>
            </a:r>
          </a:p>
        </p:txBody>
      </p:sp>
      <p:sp>
        <p:nvSpPr>
          <p:cNvPr id="71" name="Freeform 44"/>
          <p:cNvSpPr>
            <a:spLocks/>
          </p:cNvSpPr>
          <p:nvPr/>
        </p:nvSpPr>
        <p:spPr bwMode="auto">
          <a:xfrm>
            <a:off x="7008813" y="1881188"/>
            <a:ext cx="601662" cy="396875"/>
          </a:xfrm>
          <a:custGeom>
            <a:avLst/>
            <a:gdLst>
              <a:gd name="T0" fmla="*/ 0 w 735"/>
              <a:gd name="T1" fmla="*/ 2147483647 h 387"/>
              <a:gd name="T2" fmla="*/ 2147483647 w 735"/>
              <a:gd name="T3" fmla="*/ 0 h 387"/>
              <a:gd name="T4" fmla="*/ 2147483647 w 735"/>
              <a:gd name="T5" fmla="*/ 0 h 387"/>
              <a:gd name="T6" fmla="*/ 2147483647 w 735"/>
              <a:gd name="T7" fmla="*/ 2147483647 h 387"/>
              <a:gd name="T8" fmla="*/ 2147483647 w 735"/>
              <a:gd name="T9" fmla="*/ 2147483647 h 387"/>
              <a:gd name="T10" fmla="*/ 0 w 735"/>
              <a:gd name="T11" fmla="*/ 2147483647 h 38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35"/>
              <a:gd name="T19" fmla="*/ 0 h 387"/>
              <a:gd name="T20" fmla="*/ 735 w 735"/>
              <a:gd name="T21" fmla="*/ 387 h 38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35" h="387">
                <a:moveTo>
                  <a:pt x="0" y="193"/>
                </a:moveTo>
                <a:lnTo>
                  <a:pt x="192" y="0"/>
                </a:lnTo>
                <a:lnTo>
                  <a:pt x="735" y="0"/>
                </a:lnTo>
                <a:lnTo>
                  <a:pt x="735" y="387"/>
                </a:lnTo>
                <a:lnTo>
                  <a:pt x="192" y="387"/>
                </a:lnTo>
                <a:lnTo>
                  <a:pt x="0" y="193"/>
                </a:lnTo>
                <a:close/>
              </a:path>
            </a:pathLst>
          </a:cu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SAR</a:t>
            </a:r>
            <a:r>
              <a:rPr lang="en-US" sz="800" i="0" baseline="3000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1</a:t>
            </a: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 ADC</a:t>
            </a:r>
          </a:p>
        </p:txBody>
      </p:sp>
      <p:sp>
        <p:nvSpPr>
          <p:cNvPr id="31774" name="Rectangle 55"/>
          <p:cNvSpPr>
            <a:spLocks noChangeArrowheads="1"/>
          </p:cNvSpPr>
          <p:nvPr/>
        </p:nvSpPr>
        <p:spPr bwMode="auto">
          <a:xfrm>
            <a:off x="6296025" y="1566863"/>
            <a:ext cx="1363663" cy="1206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buClr>
                <a:srgbClr val="4D4D4D"/>
              </a:buClr>
            </a:pPr>
            <a:endParaRPr lang="en-US" altLang="zh-CN" sz="800" i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4" name="TextBox 51"/>
          <p:cNvSpPr txBox="1">
            <a:spLocks noChangeArrowheads="1"/>
          </p:cNvSpPr>
          <p:nvPr/>
        </p:nvSpPr>
        <p:spPr bwMode="auto">
          <a:xfrm>
            <a:off x="6362700" y="1587500"/>
            <a:ext cx="12890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1F497D"/>
                </a:solidFill>
                <a:ea typeface="ＭＳ Ｐゴシック" pitchFamily="34" charset="-128"/>
                <a:cs typeface="+mn-cs"/>
              </a:rPr>
              <a:t>Programmable Analog</a:t>
            </a:r>
            <a:br>
              <a:rPr lang="en-US" sz="800" i="0" dirty="0">
                <a:solidFill>
                  <a:srgbClr val="1F497D"/>
                </a:solidFill>
                <a:ea typeface="ＭＳ Ｐゴシック" pitchFamily="34" charset="-128"/>
                <a:cs typeface="+mn-cs"/>
              </a:rPr>
            </a:br>
            <a:r>
              <a:rPr lang="en-US" sz="800" i="0" dirty="0">
                <a:solidFill>
                  <a:srgbClr val="1F497D"/>
                </a:solidFill>
                <a:ea typeface="MS PGothic" panose="020B0600070205080204" pitchFamily="34" charset="-128"/>
                <a:cs typeface="+mn-cs"/>
              </a:rPr>
              <a:t>Blocks</a:t>
            </a:r>
            <a:endParaRPr lang="en-US" sz="800" i="0" dirty="0">
              <a:solidFill>
                <a:srgbClr val="1F497D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75" name="Rectangle 12"/>
          <p:cNvSpPr>
            <a:spLocks noChangeArrowheads="1"/>
          </p:cNvSpPr>
          <p:nvPr/>
        </p:nvSpPr>
        <p:spPr bwMode="auto">
          <a:xfrm>
            <a:off x="6353175" y="1881188"/>
            <a:ext cx="601663" cy="396875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Opamp x4</a:t>
            </a:r>
          </a:p>
        </p:txBody>
      </p:sp>
      <p:sp>
        <p:nvSpPr>
          <p:cNvPr id="77" name="Rectangle 12"/>
          <p:cNvSpPr>
            <a:spLocks noChangeArrowheads="1"/>
          </p:cNvSpPr>
          <p:nvPr/>
        </p:nvSpPr>
        <p:spPr bwMode="auto">
          <a:xfrm>
            <a:off x="6353175" y="2335213"/>
            <a:ext cx="601663" cy="396875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CMP</a:t>
            </a:r>
          </a:p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x2</a:t>
            </a:r>
          </a:p>
        </p:txBody>
      </p:sp>
      <p:pic>
        <p:nvPicPr>
          <p:cNvPr id="31778" name="Picture 54" descr="arm-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1873250"/>
            <a:ext cx="7143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TextBox 51"/>
          <p:cNvSpPr txBox="1">
            <a:spLocks noChangeArrowheads="1"/>
          </p:cNvSpPr>
          <p:nvPr/>
        </p:nvSpPr>
        <p:spPr bwMode="auto">
          <a:xfrm>
            <a:off x="7777163" y="1587500"/>
            <a:ext cx="11652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1F497D"/>
                </a:solidFill>
                <a:ea typeface="ＭＳ Ｐゴシック" pitchFamily="34" charset="-128"/>
                <a:cs typeface="+mn-cs"/>
              </a:rPr>
              <a:t>I/O Subsystem</a:t>
            </a:r>
          </a:p>
        </p:txBody>
      </p:sp>
      <p:sp>
        <p:nvSpPr>
          <p:cNvPr id="80" name="TextBox 51"/>
          <p:cNvSpPr txBox="1">
            <a:spLocks noChangeArrowheads="1"/>
          </p:cNvSpPr>
          <p:nvPr/>
        </p:nvSpPr>
        <p:spPr bwMode="auto">
          <a:xfrm>
            <a:off x="4795838" y="1582738"/>
            <a:ext cx="136207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1F497D"/>
                </a:solidFill>
                <a:ea typeface="ＭＳ Ｐゴシック" pitchFamily="34" charset="-128"/>
                <a:cs typeface="+mn-cs"/>
              </a:rPr>
              <a:t>MCU Subsystem</a:t>
            </a:r>
          </a:p>
        </p:txBody>
      </p:sp>
      <p:sp>
        <p:nvSpPr>
          <p:cNvPr id="81" name="Rectangle 12"/>
          <p:cNvSpPr>
            <a:spLocks noChangeArrowheads="1"/>
          </p:cNvSpPr>
          <p:nvPr/>
        </p:nvSpPr>
        <p:spPr bwMode="auto">
          <a:xfrm>
            <a:off x="6353175" y="4560888"/>
            <a:ext cx="1257300" cy="280987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Segment LCD Drive</a:t>
            </a:r>
          </a:p>
        </p:txBody>
      </p:sp>
      <p:sp>
        <p:nvSpPr>
          <p:cNvPr id="88" name="Rectangle 12"/>
          <p:cNvSpPr>
            <a:spLocks noChangeArrowheads="1"/>
          </p:cNvSpPr>
          <p:nvPr/>
        </p:nvSpPr>
        <p:spPr bwMode="auto">
          <a:xfrm>
            <a:off x="8093075" y="2506663"/>
            <a:ext cx="641350" cy="233362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GPIO x8</a:t>
            </a:r>
          </a:p>
        </p:txBody>
      </p:sp>
      <p:sp>
        <p:nvSpPr>
          <p:cNvPr id="89" name="Rectangle 12"/>
          <p:cNvSpPr>
            <a:spLocks noChangeArrowheads="1"/>
          </p:cNvSpPr>
          <p:nvPr/>
        </p:nvSpPr>
        <p:spPr bwMode="auto">
          <a:xfrm>
            <a:off x="8093075" y="3295650"/>
            <a:ext cx="641350" cy="233363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GPIO x8</a:t>
            </a:r>
          </a:p>
        </p:txBody>
      </p:sp>
      <p:sp>
        <p:nvSpPr>
          <p:cNvPr id="90" name="Rectangle 12"/>
          <p:cNvSpPr>
            <a:spLocks noChangeArrowheads="1"/>
          </p:cNvSpPr>
          <p:nvPr/>
        </p:nvSpPr>
        <p:spPr bwMode="auto">
          <a:xfrm>
            <a:off x="8093075" y="4084638"/>
            <a:ext cx="641350" cy="233362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GPIO x8</a:t>
            </a:r>
          </a:p>
        </p:txBody>
      </p:sp>
      <p:sp>
        <p:nvSpPr>
          <p:cNvPr id="91" name="Rectangle 12"/>
          <p:cNvSpPr>
            <a:spLocks noChangeArrowheads="1"/>
          </p:cNvSpPr>
          <p:nvPr/>
        </p:nvSpPr>
        <p:spPr bwMode="auto">
          <a:xfrm>
            <a:off x="8093075" y="4873625"/>
            <a:ext cx="641350" cy="233363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GPIO x4</a:t>
            </a:r>
          </a:p>
        </p:txBody>
      </p:sp>
      <p:sp>
        <p:nvSpPr>
          <p:cNvPr id="93" name="Rectangle 12"/>
          <p:cNvSpPr>
            <a:spLocks noChangeArrowheads="1"/>
          </p:cNvSpPr>
          <p:nvPr/>
        </p:nvSpPr>
        <p:spPr bwMode="auto">
          <a:xfrm rot="16200000">
            <a:off x="4356894" y="3286919"/>
            <a:ext cx="3387725" cy="252413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Advanced High-Performance Bus (AHB)</a:t>
            </a:r>
          </a:p>
        </p:txBody>
      </p:sp>
      <p:sp>
        <p:nvSpPr>
          <p:cNvPr id="94" name="Rectangle 12"/>
          <p:cNvSpPr>
            <a:spLocks noChangeArrowheads="1"/>
          </p:cNvSpPr>
          <p:nvPr/>
        </p:nvSpPr>
        <p:spPr bwMode="auto">
          <a:xfrm>
            <a:off x="7008813" y="2335213"/>
            <a:ext cx="601662" cy="396875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CSD</a:t>
            </a:r>
          </a:p>
        </p:txBody>
      </p:sp>
      <p:sp>
        <p:nvSpPr>
          <p:cNvPr id="31788" name="Title 23"/>
          <p:cNvSpPr txBox="1">
            <a:spLocks/>
          </p:cNvSpPr>
          <p:nvPr/>
        </p:nvSpPr>
        <p:spPr bwMode="auto">
          <a:xfrm>
            <a:off x="92075" y="228600"/>
            <a:ext cx="73485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9000"/>
              </a:lnSpc>
            </a:pPr>
            <a:endParaRPr lang="zh-CN" altLang="zh-CN" sz="3200" b="0" i="0">
              <a:solidFill>
                <a:srgbClr val="025BBC"/>
              </a:solidFill>
              <a:ea typeface="ＭＳ Ｐゴシック" pitchFamily="34" charset="-128"/>
            </a:endParaRPr>
          </a:p>
        </p:txBody>
      </p:sp>
      <p:sp>
        <p:nvSpPr>
          <p:cNvPr id="50" name="Rectangle 12"/>
          <p:cNvSpPr>
            <a:spLocks noChangeArrowheads="1"/>
          </p:cNvSpPr>
          <p:nvPr/>
        </p:nvSpPr>
        <p:spPr bwMode="auto">
          <a:xfrm>
            <a:off x="4803775" y="2682875"/>
            <a:ext cx="1058863" cy="554038"/>
          </a:xfrm>
          <a:prstGeom prst="rect">
            <a:avLst/>
          </a:prstGeom>
          <a:solidFill>
            <a:srgbClr val="1F497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4D4D4D"/>
              </a:buClr>
              <a:defRPr/>
            </a:pPr>
            <a:r>
              <a:rPr lang="en-US" sz="800" i="0" dirty="0">
                <a:solidFill>
                  <a:srgbClr val="FFFFFF"/>
                </a:solidFill>
                <a:ea typeface="ＭＳ Ｐゴシック" pitchFamily="34" charset="-128"/>
                <a:cs typeface="+mn-cs"/>
              </a:rPr>
              <a:t>BLE Subsystem</a:t>
            </a:r>
          </a:p>
        </p:txBody>
      </p:sp>
      <p:sp>
        <p:nvSpPr>
          <p:cNvPr id="31790" name="Title 2"/>
          <p:cNvSpPr>
            <a:spLocks noGrp="1"/>
          </p:cNvSpPr>
          <p:nvPr>
            <p:ph type="title"/>
          </p:nvPr>
        </p:nvSpPr>
        <p:spPr>
          <a:xfrm>
            <a:off x="92075" y="42863"/>
            <a:ext cx="7650163" cy="868362"/>
          </a:xfrm>
        </p:spPr>
        <p:txBody>
          <a:bodyPr/>
          <a:lstStyle/>
          <a:p>
            <a:r>
              <a:rPr lang="en-US" altLang="en-US" dirty="0" smtClean="0">
                <a:cs typeface="Arial" pitchFamily="34" charset="0"/>
              </a:rPr>
              <a:t>PSoC 4 BLE Integrates Programmable AFEs, Digital Logic and CapSense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xfrm>
            <a:off x="92075" y="228600"/>
            <a:ext cx="7348538" cy="481013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PSoC 4 BLE One-Chip Solution 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3500" y="914400"/>
            <a:ext cx="8980488" cy="5537200"/>
          </a:xfrm>
        </p:spPr>
        <p:txBody>
          <a:bodyPr/>
          <a:lstStyle/>
          <a:p>
            <a:pPr eaLnBrk="1" hangingPunct="1">
              <a:spcBef>
                <a:spcPts val="288"/>
              </a:spcBef>
              <a:defRPr/>
            </a:pPr>
            <a:r>
              <a:rPr lang="en-US" altLang="zh-CN" dirty="0" smtClean="0">
                <a:ea typeface="SimSun" panose="02010600030101010101" pitchFamily="2" charset="-122"/>
              </a:rPr>
              <a:t>PSoC 4 BLE </a:t>
            </a:r>
          </a:p>
          <a:p>
            <a:pPr marL="0" lvl="1" indent="0" eaLnBrk="1" hangingPunct="1">
              <a:spcBef>
                <a:spcPts val="288"/>
              </a:spcBef>
              <a:defRPr/>
            </a:pPr>
            <a:r>
              <a:rPr lang="en-US" altLang="zh-CN" dirty="0" smtClean="0">
                <a:ea typeface="SimSun" panose="02010600030101010101" pitchFamily="2" charset="-122"/>
              </a:rPr>
              <a:t>1. Integrates programmable AFEs and digital logic, CapSense and an ARM Cortex™-M0 CPU with a BLE radio</a:t>
            </a:r>
          </a:p>
          <a:p>
            <a:pPr marL="0" lvl="1" indent="0" eaLnBrk="1" hangingPunct="1">
              <a:spcBef>
                <a:spcPts val="288"/>
              </a:spcBef>
              <a:defRPr/>
            </a:pPr>
            <a:r>
              <a:rPr lang="en-US" altLang="zh-CN" dirty="0" smtClean="0">
                <a:ea typeface="SimSun" panose="02010600030101010101" pitchFamily="2" charset="-122"/>
                <a:cs typeface="Arial" panose="020B0604020202020204" pitchFamily="34" charset="0"/>
              </a:rPr>
              <a:t>2. </a:t>
            </a:r>
            <a:r>
              <a:rPr lang="en-US" altLang="zh-CN" dirty="0" smtClean="0">
                <a:ea typeface="SimSun" panose="02010600030101010101" pitchFamily="2" charset="-122"/>
              </a:rPr>
              <a:t>Delivers five flexible, easy-to-use, low-power modes</a:t>
            </a:r>
          </a:p>
          <a:p>
            <a:pPr marL="0" lvl="1" indent="0" eaLnBrk="1" hangingPunct="1">
              <a:spcBef>
                <a:spcPts val="288"/>
              </a:spcBef>
              <a:defRPr/>
            </a:pPr>
            <a:r>
              <a:rPr lang="en-US" altLang="zh-CN" dirty="0" smtClean="0">
                <a:ea typeface="SimSun" panose="02010600030101010101" pitchFamily="2" charset="-122"/>
              </a:rPr>
              <a:t>3a. S</a:t>
            </a:r>
            <a:r>
              <a:rPr lang="en-US" altLang="en-US" dirty="0" smtClean="0">
                <a:cs typeface="Arial" panose="020B0604020202020204" pitchFamily="34" charset="0"/>
              </a:rPr>
              <a:t>implifies RF board design by i</a:t>
            </a:r>
            <a:r>
              <a:rPr lang="en-US" altLang="zh-CN" dirty="0" smtClean="0">
                <a:ea typeface="SimSun" panose="02010600030101010101" pitchFamily="2" charset="-122"/>
              </a:rPr>
              <a:t>ntegrating the </a:t>
            </a:r>
            <a:r>
              <a:rPr lang="en-US" altLang="en-US" dirty="0" smtClean="0">
                <a:cs typeface="Arial" panose="020B0604020202020204" pitchFamily="34" charset="0"/>
              </a:rPr>
              <a:t>Balun</a:t>
            </a:r>
            <a:endParaRPr lang="en-US" altLang="zh-CN" baseline="30000" dirty="0" smtClean="0">
              <a:ea typeface="SimSun" panose="02010600030101010101" pitchFamily="2" charset="-122"/>
            </a:endParaRPr>
          </a:p>
          <a:p>
            <a:pPr marL="0" lvl="1" indent="0" eaLnBrk="1" hangingPunct="1">
              <a:spcBef>
                <a:spcPts val="288"/>
              </a:spcBef>
              <a:defRPr/>
            </a:pPr>
            <a:r>
              <a:rPr lang="en-US" altLang="zh-CN" dirty="0" smtClean="0">
                <a:ea typeface="SimSun" panose="02010600030101010101" pitchFamily="2" charset="-122"/>
              </a:rPr>
              <a:t>3b. Enables complete system design in PSoC Creator</a:t>
            </a:r>
          </a:p>
          <a:p>
            <a:pPr marL="0" lvl="1" indent="0" eaLnBrk="1" hangingPunct="1">
              <a:spcBef>
                <a:spcPts val="288"/>
              </a:spcBef>
              <a:defRPr/>
            </a:pPr>
            <a:r>
              <a:rPr lang="en-US" altLang="zh-CN" dirty="0" smtClean="0">
                <a:ea typeface="SimSun" panose="02010600030101010101" pitchFamily="2" charset="-122"/>
              </a:rPr>
              <a:t>3c. Simplifies the BLE Protocol Stack and BLE Profile</a:t>
            </a:r>
            <a:r>
              <a:rPr lang="en-US" altLang="zh-CN" baseline="30000" dirty="0" smtClean="0">
                <a:ea typeface="SimSun" panose="02010600030101010101" pitchFamily="2" charset="-122"/>
              </a:rPr>
              <a:t>1</a:t>
            </a:r>
            <a:r>
              <a:rPr lang="en-US" altLang="zh-CN" dirty="0" smtClean="0">
                <a:ea typeface="SimSun" panose="02010600030101010101" pitchFamily="2" charset="-122"/>
              </a:rPr>
              <a:t> configuration with the easy-to-use BLE Component</a:t>
            </a:r>
          </a:p>
          <a:p>
            <a:pPr marL="342900" lvl="1" indent="-342900" eaLnBrk="1" hangingPunct="1">
              <a:defRPr/>
            </a:pPr>
            <a:endParaRPr lang="en-US" altLang="zh-CN" dirty="0" smtClean="0">
              <a:ea typeface="SimSun" panose="02010600030101010101" pitchFamily="2" charset="-122"/>
            </a:endParaRPr>
          </a:p>
        </p:txBody>
      </p:sp>
      <p:sp>
        <p:nvSpPr>
          <p:cNvPr id="29700" name="TextBox 43"/>
          <p:cNvSpPr txBox="1">
            <a:spLocks noChangeArrowheads="1"/>
          </p:cNvSpPr>
          <p:nvPr/>
        </p:nvSpPr>
        <p:spPr bwMode="auto">
          <a:xfrm>
            <a:off x="347663" y="5110163"/>
            <a:ext cx="24717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eaLnBrk="1" hangingPunct="1">
              <a:buClr>
                <a:srgbClr val="4D4D4D"/>
              </a:buClr>
            </a:pPr>
            <a:r>
              <a:rPr lang="en-US" altLang="en-US" sz="1200" b="0" i="0">
                <a:solidFill>
                  <a:srgbClr val="000000"/>
                </a:solidFill>
              </a:rPr>
              <a:t>Integrate AFEs, digital logic, CapSense and an ARM Cortex-M0 with a BLE radio…</a:t>
            </a:r>
          </a:p>
        </p:txBody>
      </p:sp>
      <p:sp>
        <p:nvSpPr>
          <p:cNvPr id="29701" name="TextBox 23"/>
          <p:cNvSpPr txBox="1">
            <a:spLocks noChangeArrowheads="1"/>
          </p:cNvSpPr>
          <p:nvPr/>
        </p:nvSpPr>
        <p:spPr bwMode="auto">
          <a:xfrm>
            <a:off x="347663" y="2687638"/>
            <a:ext cx="23288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eaLnBrk="1" hangingPunct="1"/>
            <a:r>
              <a:rPr lang="en-US" altLang="en-US" sz="1200" b="0" i="0" u="sng">
                <a:solidFill>
                  <a:srgbClr val="000000"/>
                </a:solidFill>
              </a:rPr>
              <a:t>AFE ICs + BLE MCU + Stack</a:t>
            </a:r>
          </a:p>
        </p:txBody>
      </p:sp>
      <p:sp>
        <p:nvSpPr>
          <p:cNvPr id="29702" name="TextBox 48"/>
          <p:cNvSpPr txBox="1">
            <a:spLocks noChangeArrowheads="1"/>
          </p:cNvSpPr>
          <p:nvPr/>
        </p:nvSpPr>
        <p:spPr bwMode="auto">
          <a:xfrm>
            <a:off x="1417638" y="2990850"/>
            <a:ext cx="8429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buClr>
                <a:srgbClr val="4D4D4D"/>
              </a:buClr>
            </a:pPr>
            <a:r>
              <a:rPr lang="en-US" altLang="en-US" sz="800" b="0" i="0">
                <a:solidFill>
                  <a:srgbClr val="000000"/>
                </a:solidFill>
              </a:rPr>
              <a:t>Dual-Channel </a:t>
            </a:r>
            <a:br>
              <a:rPr lang="en-US" altLang="en-US" sz="800" b="0" i="0">
                <a:solidFill>
                  <a:srgbClr val="000000"/>
                </a:solidFill>
              </a:rPr>
            </a:br>
            <a:r>
              <a:rPr lang="en-US" altLang="en-US" sz="800" b="0" i="0">
                <a:solidFill>
                  <a:srgbClr val="000000"/>
                </a:solidFill>
              </a:rPr>
              <a:t>Opamp</a:t>
            </a:r>
          </a:p>
        </p:txBody>
      </p:sp>
      <p:sp>
        <p:nvSpPr>
          <p:cNvPr id="29703" name="TextBox 48"/>
          <p:cNvSpPr txBox="1">
            <a:spLocks noChangeArrowheads="1"/>
          </p:cNvSpPr>
          <p:nvPr/>
        </p:nvSpPr>
        <p:spPr bwMode="auto">
          <a:xfrm>
            <a:off x="331788" y="3946525"/>
            <a:ext cx="6413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Clr>
                <a:srgbClr val="4D4D4D"/>
              </a:buClr>
            </a:pPr>
            <a:r>
              <a:rPr lang="en-US" altLang="en-US" sz="800" b="0" i="0">
                <a:solidFill>
                  <a:srgbClr val="000000"/>
                </a:solidFill>
              </a:rPr>
              <a:t>BLE MCU</a:t>
            </a:r>
          </a:p>
        </p:txBody>
      </p:sp>
      <p:pic>
        <p:nvPicPr>
          <p:cNvPr id="29704" name="Picture 25" descr="OPA33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5425" y="3367088"/>
            <a:ext cx="703263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TextBox 48"/>
          <p:cNvSpPr txBox="1">
            <a:spLocks noChangeArrowheads="1"/>
          </p:cNvSpPr>
          <p:nvPr/>
        </p:nvSpPr>
        <p:spPr bwMode="auto">
          <a:xfrm>
            <a:off x="1317625" y="3946525"/>
            <a:ext cx="8175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Clr>
                <a:srgbClr val="4D4D4D"/>
              </a:buClr>
            </a:pPr>
            <a:r>
              <a:rPr lang="en-US" altLang="en-US" sz="800" b="0" i="0">
                <a:solidFill>
                  <a:srgbClr val="000000"/>
                </a:solidFill>
              </a:rPr>
              <a:t>BLE 4.1 Spec</a:t>
            </a:r>
          </a:p>
        </p:txBody>
      </p:sp>
      <p:pic>
        <p:nvPicPr>
          <p:cNvPr id="29706" name="Picture 39" descr="http://www.nordicsemi.com/var/ezwebin_site/storage/images/news/press-releases/product-related-news/lower-cost-and-memory-variant-of-nordic-semiconductor-s-award-winning-nrf51822-targets-the-most-price-sensitive-consumer-products/317238-1-eng-GB/Lower-cost-and-memory-variant-of-Nordic-Semiconductor-s-award-winning-nRF51822-targets-the-most-price-sensitive-consumer-products_full_article.jpg"/>
          <p:cNvPicPr>
            <a:picLocks noChangeAspect="1" noChangeArrowheads="1"/>
          </p:cNvPicPr>
          <p:nvPr/>
        </p:nvPicPr>
        <p:blipFill>
          <a:blip r:embed="rId4"/>
          <a:srcRect l="8112" t="1917" r="9685" b="1515"/>
          <a:stretch>
            <a:fillRect/>
          </a:stretch>
        </p:blipFill>
        <p:spPr bwMode="auto">
          <a:xfrm>
            <a:off x="379413" y="4165600"/>
            <a:ext cx="936625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6525" y="4171950"/>
            <a:ext cx="730250" cy="844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9708" name="TextBox 48"/>
          <p:cNvSpPr txBox="1">
            <a:spLocks noChangeArrowheads="1"/>
          </p:cNvSpPr>
          <p:nvPr/>
        </p:nvSpPr>
        <p:spPr bwMode="auto">
          <a:xfrm>
            <a:off x="431800" y="2990850"/>
            <a:ext cx="925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buClr>
                <a:srgbClr val="4D4D4D"/>
              </a:buClr>
            </a:pPr>
            <a:r>
              <a:rPr lang="en-US" altLang="en-US" sz="800" b="0" i="0">
                <a:solidFill>
                  <a:srgbClr val="000000"/>
                </a:solidFill>
              </a:rPr>
              <a:t>Instrumentation </a:t>
            </a:r>
            <a:br>
              <a:rPr lang="en-US" altLang="en-US" sz="800" b="0" i="0">
                <a:solidFill>
                  <a:srgbClr val="000000"/>
                </a:solidFill>
              </a:rPr>
            </a:br>
            <a:r>
              <a:rPr lang="en-US" altLang="en-US" sz="800" b="0" i="0">
                <a:solidFill>
                  <a:srgbClr val="000000"/>
                </a:solidFill>
              </a:rPr>
              <a:t>Amplifier</a:t>
            </a:r>
          </a:p>
        </p:txBody>
      </p:sp>
      <p:pic>
        <p:nvPicPr>
          <p:cNvPr id="29709" name="Picture 1" descr="MCHP-6N11_2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9900" y="3297238"/>
            <a:ext cx="6667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24"/>
          <p:cNvSpPr txBox="1">
            <a:spLocks noChangeArrowheads="1"/>
          </p:cNvSpPr>
          <p:nvPr/>
        </p:nvSpPr>
        <p:spPr bwMode="auto">
          <a:xfrm>
            <a:off x="3232150" y="2687638"/>
            <a:ext cx="3565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eaLnBrk="1" hangingPunct="1"/>
            <a:r>
              <a:rPr lang="en-US" altLang="en-US" sz="1200" b="0" i="0" u="sng">
                <a:solidFill>
                  <a:srgbClr val="000000"/>
                </a:solidFill>
              </a:rPr>
              <a:t>Complete BLE System Design in PSoC Creator</a:t>
            </a:r>
          </a:p>
        </p:txBody>
      </p:sp>
      <p:sp>
        <p:nvSpPr>
          <p:cNvPr id="29711" name="TextBox 43"/>
          <p:cNvSpPr txBox="1">
            <a:spLocks noChangeArrowheads="1"/>
          </p:cNvSpPr>
          <p:nvPr/>
        </p:nvSpPr>
        <p:spPr bwMode="auto">
          <a:xfrm>
            <a:off x="3232150" y="5110163"/>
            <a:ext cx="3322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eaLnBrk="1" hangingPunct="1">
              <a:buClr>
                <a:srgbClr val="4D4D4D"/>
              </a:buClr>
            </a:pPr>
            <a:r>
              <a:rPr lang="en-US" altLang="en-US" sz="1200" b="0" i="0">
                <a:solidFill>
                  <a:srgbClr val="000000"/>
                </a:solidFill>
              </a:rPr>
              <a:t>And complete your system design easily using PSoC Creator and PSoC Components…</a:t>
            </a:r>
          </a:p>
        </p:txBody>
      </p:sp>
      <p:pic>
        <p:nvPicPr>
          <p:cNvPr id="29712" name="Picture 20" descr="P1010243.jpg"/>
          <p:cNvPicPr>
            <a:picLocks noChangeAspect="1"/>
          </p:cNvPicPr>
          <p:nvPr/>
        </p:nvPicPr>
        <p:blipFill>
          <a:blip r:embed="rId7"/>
          <a:srcRect l="10843" t="9465" r="18501" b="9444"/>
          <a:stretch>
            <a:fillRect/>
          </a:stretch>
        </p:blipFill>
        <p:spPr bwMode="auto">
          <a:xfrm>
            <a:off x="7388225" y="3044825"/>
            <a:ext cx="1196975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 bwMode="auto">
          <a:xfrm>
            <a:off x="7011988" y="5110163"/>
            <a:ext cx="2127250" cy="461962"/>
          </a:xfrm>
          <a:prstGeom prst="rect">
            <a:avLst/>
          </a:prstGeom>
          <a:noFill/>
        </p:spPr>
        <p:txBody>
          <a:bodyPr lIns="0">
            <a:spAutoFit/>
          </a:bodyPr>
          <a:lstStyle/>
          <a:p>
            <a:pPr>
              <a:buClr>
                <a:schemeClr val="tx1"/>
              </a:buClr>
              <a:defRPr/>
            </a:pPr>
            <a:r>
              <a:rPr lang="en-US" sz="1200" b="0" i="0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To create your </a:t>
            </a:r>
            <a:r>
              <a:rPr lang="en-US" sz="1200" b="0" i="0" dirty="0" err="1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PSoC</a:t>
            </a:r>
            <a:r>
              <a:rPr lang="en-US" sz="1200" b="0" i="0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 4 BLE </a:t>
            </a:r>
          </a:p>
          <a:p>
            <a:pPr>
              <a:buClr>
                <a:schemeClr val="tx1"/>
              </a:buClr>
              <a:defRPr/>
            </a:pPr>
            <a:r>
              <a:rPr lang="en-US" sz="1200" b="0" i="0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</a:rPr>
              <a:t>one-chip solution for the IoT</a:t>
            </a:r>
          </a:p>
        </p:txBody>
      </p:sp>
      <p:sp>
        <p:nvSpPr>
          <p:cNvPr id="29714" name="TextBox 23"/>
          <p:cNvSpPr txBox="1">
            <a:spLocks noChangeArrowheads="1"/>
          </p:cNvSpPr>
          <p:nvPr/>
        </p:nvSpPr>
        <p:spPr bwMode="auto">
          <a:xfrm>
            <a:off x="6846888" y="2687638"/>
            <a:ext cx="2525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eaLnBrk="1" hangingPunct="1"/>
            <a:r>
              <a:rPr lang="en-US" altLang="en-US" sz="1200" b="0" i="0" u="sng">
                <a:solidFill>
                  <a:srgbClr val="000000"/>
                </a:solidFill>
              </a:rPr>
              <a:t>PSoC 4 BLE One-Chip Solution</a:t>
            </a:r>
          </a:p>
        </p:txBody>
      </p:sp>
      <p:sp>
        <p:nvSpPr>
          <p:cNvPr id="29715" name="Right Arrow 34"/>
          <p:cNvSpPr>
            <a:spLocks noChangeArrowheads="1"/>
          </p:cNvSpPr>
          <p:nvPr/>
        </p:nvSpPr>
        <p:spPr bwMode="auto">
          <a:xfrm>
            <a:off x="6789738" y="3754438"/>
            <a:ext cx="576262" cy="328612"/>
          </a:xfrm>
          <a:prstGeom prst="rightArrow">
            <a:avLst>
              <a:gd name="adj1" fmla="val 50000"/>
              <a:gd name="adj2" fmla="val 71980"/>
            </a:avLst>
          </a:prstGeom>
          <a:solidFill>
            <a:srgbClr val="025B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4D4D4D"/>
              </a:buClr>
            </a:pPr>
            <a:endParaRPr lang="en-US" altLang="en-US" sz="1600">
              <a:solidFill>
                <a:srgbClr val="4D4D4D"/>
              </a:solidFill>
            </a:endParaRPr>
          </a:p>
        </p:txBody>
      </p:sp>
      <p:sp>
        <p:nvSpPr>
          <p:cNvPr id="29716" name="Rectangle 10"/>
          <p:cNvSpPr>
            <a:spLocks noChangeArrowheads="1"/>
          </p:cNvSpPr>
          <p:nvPr/>
        </p:nvSpPr>
        <p:spPr bwMode="auto">
          <a:xfrm>
            <a:off x="63500" y="6375400"/>
            <a:ext cx="9144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eaLnBrk="1" hangingPunct="1"/>
            <a:r>
              <a:rPr lang="en-US" altLang="en-US" sz="800" b="0" i="0" baseline="30000">
                <a:solidFill>
                  <a:srgbClr val="000000"/>
                </a:solidFill>
              </a:rPr>
              <a:t>1</a:t>
            </a:r>
            <a:r>
              <a:rPr lang="en-US" altLang="en-US" sz="800" b="0" i="0">
                <a:solidFill>
                  <a:srgbClr val="000000"/>
                </a:solidFill>
              </a:rPr>
              <a:t> </a:t>
            </a:r>
            <a:r>
              <a:rPr lang="en-US" altLang="en-US" sz="800" b="0" i="0">
                <a:solidFill>
                  <a:srgbClr val="000000"/>
                </a:solidFill>
                <a:sym typeface="Symbol" pitchFamily="18" charset="2"/>
              </a:rPr>
              <a:t>A Bluetooth specification that guarantees application-level interoperability between devices that use the same Profile</a:t>
            </a:r>
            <a:endParaRPr lang="en-US" altLang="en-US" sz="800" b="0" i="0" baseline="30000">
              <a:solidFill>
                <a:srgbClr val="000000"/>
              </a:solidFill>
            </a:endParaRPr>
          </a:p>
        </p:txBody>
      </p:sp>
      <p:pic>
        <p:nvPicPr>
          <p:cNvPr id="29717" name="Picture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0075" y="3014663"/>
            <a:ext cx="3600450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8" name="TextBox 2"/>
          <p:cNvSpPr txBox="1">
            <a:spLocks noChangeArrowheads="1"/>
          </p:cNvSpPr>
          <p:nvPr/>
        </p:nvSpPr>
        <p:spPr bwMode="auto">
          <a:xfrm>
            <a:off x="2819400" y="3290888"/>
            <a:ext cx="557213" cy="106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700" b="0" i="0">
                <a:solidFill>
                  <a:srgbClr val="000000"/>
                </a:solidFill>
              </a:rPr>
              <a:t>VREF_IN</a:t>
            </a:r>
          </a:p>
        </p:txBody>
      </p:sp>
      <p:sp>
        <p:nvSpPr>
          <p:cNvPr id="29719" name="TextBox 24"/>
          <p:cNvSpPr txBox="1">
            <a:spLocks noChangeArrowheads="1"/>
          </p:cNvSpPr>
          <p:nvPr/>
        </p:nvSpPr>
        <p:spPr bwMode="auto">
          <a:xfrm>
            <a:off x="2881313" y="3738563"/>
            <a:ext cx="557212" cy="10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700" b="0" i="0">
                <a:solidFill>
                  <a:srgbClr val="000000"/>
                </a:solidFill>
              </a:rPr>
              <a:t>Electrode1</a:t>
            </a:r>
          </a:p>
        </p:txBody>
      </p:sp>
      <p:sp>
        <p:nvSpPr>
          <p:cNvPr id="29720" name="TextBox 25"/>
          <p:cNvSpPr txBox="1">
            <a:spLocks noChangeArrowheads="1"/>
          </p:cNvSpPr>
          <p:nvPr/>
        </p:nvSpPr>
        <p:spPr bwMode="auto">
          <a:xfrm>
            <a:off x="2760663" y="4157663"/>
            <a:ext cx="557212" cy="10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700" b="0" i="0">
                <a:solidFill>
                  <a:srgbClr val="000000"/>
                </a:solidFill>
              </a:rPr>
              <a:t>VREF</a:t>
            </a:r>
          </a:p>
        </p:txBody>
      </p:sp>
      <p:sp>
        <p:nvSpPr>
          <p:cNvPr id="29721" name="Right Arrow 34"/>
          <p:cNvSpPr>
            <a:spLocks noChangeArrowheads="1"/>
          </p:cNvSpPr>
          <p:nvPr/>
        </p:nvSpPr>
        <p:spPr bwMode="auto">
          <a:xfrm>
            <a:off x="2381250" y="3824288"/>
            <a:ext cx="574675" cy="331787"/>
          </a:xfrm>
          <a:prstGeom prst="rightArrow">
            <a:avLst>
              <a:gd name="adj1" fmla="val 50000"/>
              <a:gd name="adj2" fmla="val 71840"/>
            </a:avLst>
          </a:prstGeom>
          <a:solidFill>
            <a:srgbClr val="025B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Clr>
                <a:srgbClr val="4D4D4D"/>
              </a:buClr>
            </a:pPr>
            <a:endParaRPr lang="en-US" altLang="en-US" sz="1600">
              <a:solidFill>
                <a:srgbClr val="4D4D4D"/>
              </a:solidFill>
            </a:endParaRPr>
          </a:p>
        </p:txBody>
      </p:sp>
      <p:sp>
        <p:nvSpPr>
          <p:cNvPr id="29722" name="TextBox 26"/>
          <p:cNvSpPr txBox="1">
            <a:spLocks noChangeArrowheads="1"/>
          </p:cNvSpPr>
          <p:nvPr/>
        </p:nvSpPr>
        <p:spPr bwMode="auto">
          <a:xfrm>
            <a:off x="2881313" y="4492625"/>
            <a:ext cx="557212" cy="106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700" b="0" i="0">
                <a:solidFill>
                  <a:srgbClr val="000000"/>
                </a:solidFill>
              </a:rPr>
              <a:t>Electrode2</a:t>
            </a:r>
          </a:p>
        </p:txBody>
      </p:sp>
      <p:sp>
        <p:nvSpPr>
          <p:cNvPr id="29723" name="TextBox 27"/>
          <p:cNvSpPr txBox="1">
            <a:spLocks noChangeArrowheads="1"/>
          </p:cNvSpPr>
          <p:nvPr/>
        </p:nvSpPr>
        <p:spPr bwMode="auto">
          <a:xfrm>
            <a:off x="3773488" y="3509963"/>
            <a:ext cx="381000" cy="10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700" b="0" i="0">
                <a:solidFill>
                  <a:srgbClr val="000000"/>
                </a:solidFill>
              </a:rPr>
              <a:t>Opamp1</a:t>
            </a:r>
          </a:p>
        </p:txBody>
      </p:sp>
      <p:sp>
        <p:nvSpPr>
          <p:cNvPr id="29724" name="TextBox 28"/>
          <p:cNvSpPr txBox="1">
            <a:spLocks noChangeArrowheads="1"/>
          </p:cNvSpPr>
          <p:nvPr/>
        </p:nvSpPr>
        <p:spPr bwMode="auto">
          <a:xfrm>
            <a:off x="4445000" y="3509963"/>
            <a:ext cx="401638" cy="10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700" b="0" i="0">
                <a:solidFill>
                  <a:srgbClr val="000000"/>
                </a:solidFill>
              </a:rPr>
              <a:t>Opamp2</a:t>
            </a:r>
          </a:p>
        </p:txBody>
      </p:sp>
      <p:sp>
        <p:nvSpPr>
          <p:cNvPr id="29725" name="TextBox 29"/>
          <p:cNvSpPr txBox="1">
            <a:spLocks noChangeArrowheads="1"/>
          </p:cNvSpPr>
          <p:nvPr/>
        </p:nvSpPr>
        <p:spPr bwMode="auto">
          <a:xfrm>
            <a:off x="4481513" y="4149725"/>
            <a:ext cx="369887" cy="106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700" b="0" i="0">
                <a:solidFill>
                  <a:srgbClr val="000000"/>
                </a:solidFill>
              </a:rPr>
              <a:t>Opamp3</a:t>
            </a:r>
          </a:p>
        </p:txBody>
      </p:sp>
      <p:sp>
        <p:nvSpPr>
          <p:cNvPr id="29726" name="TextBox 30"/>
          <p:cNvSpPr txBox="1">
            <a:spLocks noChangeArrowheads="1"/>
          </p:cNvSpPr>
          <p:nvPr/>
        </p:nvSpPr>
        <p:spPr bwMode="auto">
          <a:xfrm>
            <a:off x="4935538" y="3654425"/>
            <a:ext cx="285750" cy="10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700" b="0" i="0">
                <a:solidFill>
                  <a:srgbClr val="000000"/>
                </a:solidFill>
              </a:rPr>
              <a:t>VREF</a:t>
            </a:r>
          </a:p>
        </p:txBody>
      </p:sp>
      <p:sp>
        <p:nvSpPr>
          <p:cNvPr id="29727" name="TextBox 31"/>
          <p:cNvSpPr txBox="1">
            <a:spLocks noChangeArrowheads="1"/>
          </p:cNvSpPr>
          <p:nvPr/>
        </p:nvSpPr>
        <p:spPr bwMode="auto">
          <a:xfrm>
            <a:off x="4935538" y="3757613"/>
            <a:ext cx="200025" cy="122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800" b="0" i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9728" name="TextBox 32"/>
          <p:cNvSpPr txBox="1">
            <a:spLocks noChangeArrowheads="1"/>
          </p:cNvSpPr>
          <p:nvPr/>
        </p:nvSpPr>
        <p:spPr bwMode="auto">
          <a:xfrm>
            <a:off x="5286375" y="3506788"/>
            <a:ext cx="355600" cy="10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700" b="0" i="0">
                <a:solidFill>
                  <a:srgbClr val="000000"/>
                </a:solidFill>
              </a:rPr>
              <a:t>Opamp4</a:t>
            </a:r>
          </a:p>
        </p:txBody>
      </p:sp>
      <p:sp>
        <p:nvSpPr>
          <p:cNvPr id="29729" name="TextBox 33"/>
          <p:cNvSpPr txBox="1">
            <a:spLocks noChangeArrowheads="1"/>
          </p:cNvSpPr>
          <p:nvPr/>
        </p:nvSpPr>
        <p:spPr bwMode="auto">
          <a:xfrm>
            <a:off x="5972175" y="3352800"/>
            <a:ext cx="407988" cy="10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700" b="0" i="0">
                <a:solidFill>
                  <a:srgbClr val="000000"/>
                </a:solidFill>
              </a:rPr>
              <a:t>SARADC</a:t>
            </a:r>
          </a:p>
        </p:txBody>
      </p:sp>
      <p:sp>
        <p:nvSpPr>
          <p:cNvPr id="29730" name="TextBox 34"/>
          <p:cNvSpPr txBox="1">
            <a:spLocks noChangeArrowheads="1"/>
          </p:cNvSpPr>
          <p:nvPr/>
        </p:nvSpPr>
        <p:spPr bwMode="auto">
          <a:xfrm>
            <a:off x="4872038" y="4506913"/>
            <a:ext cx="285750" cy="10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700" b="0" i="0">
                <a:solidFill>
                  <a:srgbClr val="000000"/>
                </a:solidFill>
              </a:rPr>
              <a:t>VREF2</a:t>
            </a:r>
          </a:p>
        </p:txBody>
      </p:sp>
      <p:sp>
        <p:nvSpPr>
          <p:cNvPr id="29731" name="TextBox 35"/>
          <p:cNvSpPr txBox="1">
            <a:spLocks noChangeArrowheads="1"/>
          </p:cNvSpPr>
          <p:nvPr/>
        </p:nvSpPr>
        <p:spPr bwMode="auto">
          <a:xfrm>
            <a:off x="4989513" y="4381500"/>
            <a:ext cx="231775" cy="123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800" b="0" i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9732" name="TextBox 36"/>
          <p:cNvSpPr txBox="1">
            <a:spLocks noChangeArrowheads="1"/>
          </p:cNvSpPr>
          <p:nvPr/>
        </p:nvSpPr>
        <p:spPr bwMode="auto">
          <a:xfrm>
            <a:off x="3686175" y="4841875"/>
            <a:ext cx="555625" cy="10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700" b="0" i="0">
                <a:solidFill>
                  <a:srgbClr val="000000"/>
                </a:solidFill>
              </a:rPr>
              <a:t>VREF_IN2</a:t>
            </a:r>
          </a:p>
        </p:txBody>
      </p:sp>
      <p:sp>
        <p:nvSpPr>
          <p:cNvPr id="29733" name="TextBox 37"/>
          <p:cNvSpPr txBox="1">
            <a:spLocks noChangeArrowheads="1"/>
          </p:cNvSpPr>
          <p:nvPr/>
        </p:nvSpPr>
        <p:spPr bwMode="auto">
          <a:xfrm>
            <a:off x="5273675" y="4479925"/>
            <a:ext cx="598488" cy="10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700" b="0" i="0">
                <a:solidFill>
                  <a:srgbClr val="000000"/>
                </a:solidFill>
              </a:rPr>
              <a:t>Accelerometer</a:t>
            </a:r>
          </a:p>
        </p:txBody>
      </p:sp>
      <p:sp>
        <p:nvSpPr>
          <p:cNvPr id="29734" name="TextBox 38"/>
          <p:cNvSpPr txBox="1">
            <a:spLocks noChangeArrowheads="1"/>
          </p:cNvSpPr>
          <p:nvPr/>
        </p:nvSpPr>
        <p:spPr bwMode="auto">
          <a:xfrm>
            <a:off x="5899150" y="4479925"/>
            <a:ext cx="419100" cy="10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700" b="0" i="0">
                <a:solidFill>
                  <a:srgbClr val="000000"/>
                </a:solidFill>
              </a:rPr>
              <a:t>CapSense</a:t>
            </a:r>
          </a:p>
        </p:txBody>
      </p:sp>
      <p:sp>
        <p:nvSpPr>
          <p:cNvPr id="29735" name="TextBox 39"/>
          <p:cNvSpPr txBox="1">
            <a:spLocks noChangeArrowheads="1"/>
          </p:cNvSpPr>
          <p:nvPr/>
        </p:nvSpPr>
        <p:spPr bwMode="auto">
          <a:xfrm>
            <a:off x="6323013" y="4479925"/>
            <a:ext cx="385762" cy="10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700" b="0" i="0">
                <a:solidFill>
                  <a:srgbClr val="000000"/>
                </a:solidFill>
              </a:rPr>
              <a:t>BLE</a:t>
            </a:r>
          </a:p>
        </p:txBody>
      </p:sp>
      <p:sp>
        <p:nvSpPr>
          <p:cNvPr id="29736" name="TextBox 40"/>
          <p:cNvSpPr txBox="1">
            <a:spLocks noChangeArrowheads="1"/>
          </p:cNvSpPr>
          <p:nvPr/>
        </p:nvSpPr>
        <p:spPr bwMode="auto">
          <a:xfrm>
            <a:off x="5618163" y="4911725"/>
            <a:ext cx="665162" cy="122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/>
            <a:r>
              <a:rPr lang="en-US" altLang="en-US" sz="800" b="0" i="0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Bluetooth Low Energy Pioneer Kit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63500" y="914400"/>
            <a:ext cx="8885238" cy="5537200"/>
          </a:xfrm>
        </p:spPr>
        <p:txBody>
          <a:bodyPr/>
          <a:lstStyle/>
          <a:p>
            <a:pPr>
              <a:spcBef>
                <a:spcPts val="288"/>
              </a:spcBef>
            </a:pPr>
            <a:r>
              <a:rPr lang="en-US" altLang="en-US" smtClean="0">
                <a:cs typeface="Arial" pitchFamily="34" charset="0"/>
              </a:rPr>
              <a:t>The $49 BLE Pioneer Kit (CY8CKIT-042-BLE) contains:</a:t>
            </a:r>
          </a:p>
          <a:p>
            <a:pPr>
              <a:spcBef>
                <a:spcPts val="288"/>
              </a:spcBef>
            </a:pPr>
            <a:endParaRPr lang="en-US" altLang="en-US" sz="600" b="0" smtClean="0">
              <a:cs typeface="Arial" pitchFamily="34" charset="0"/>
            </a:endParaRPr>
          </a:p>
          <a:p>
            <a:pPr>
              <a:spcBef>
                <a:spcPts val="288"/>
              </a:spcBef>
            </a:pPr>
            <a:r>
              <a:rPr lang="en-US" altLang="en-US" smtClean="0">
                <a:cs typeface="Arial" pitchFamily="34" charset="0"/>
              </a:rPr>
              <a:t>BLE Pioneer Baseboard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Provides access to all PSoC 4 BLE GPIOs</a:t>
            </a:r>
            <a:endParaRPr lang="en-US" altLang="en-US" sz="1400" b="0" smtClean="0">
              <a:solidFill>
                <a:srgbClr val="FF0000"/>
              </a:solidFill>
              <a:cs typeface="Arial" pitchFamily="34" charset="0"/>
            </a:endParaRP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Is compatible with Arduino™ and Digilent</a:t>
            </a:r>
            <a:r>
              <a:rPr lang="en-US" altLang="en-US" sz="1400" b="0" baseline="30000" smtClean="0">
                <a:cs typeface="Arial" pitchFamily="34" charset="0"/>
              </a:rPr>
              <a:t>®</a:t>
            </a:r>
            <a:r>
              <a:rPr lang="en-US" altLang="en-US" sz="1400" b="0" smtClean="0">
                <a:cs typeface="Arial" pitchFamily="34" charset="0"/>
              </a:rPr>
              <a:t> Pmod™ hardware ecosystems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Features on-board CapSense slider, RGB LED, push buttons and Cypress F-RAM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Includes on-board PSoC 5LP for program and debug (KitProg)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Supports 1.9 V, 3.3 V or 5 V, including coin-cell battery operation</a:t>
            </a:r>
          </a:p>
          <a:p>
            <a:pPr>
              <a:spcBef>
                <a:spcPts val="288"/>
              </a:spcBef>
            </a:pPr>
            <a:endParaRPr lang="en-US" altLang="en-US" sz="600" b="0" smtClean="0">
              <a:cs typeface="Arial" pitchFamily="34" charset="0"/>
            </a:endParaRPr>
          </a:p>
          <a:p>
            <a:pPr>
              <a:spcBef>
                <a:spcPts val="288"/>
              </a:spcBef>
            </a:pPr>
            <a:r>
              <a:rPr lang="en-US" altLang="en-US" smtClean="0">
                <a:cs typeface="Arial" pitchFamily="34" charset="0"/>
              </a:rPr>
              <a:t>BLE Modules (2): 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Contains two FCC-certified</a:t>
            </a:r>
            <a:r>
              <a:rPr lang="en-US" altLang="en-US" sz="1400" b="0" baseline="30000" smtClean="0">
                <a:cs typeface="Arial" pitchFamily="34" charset="0"/>
              </a:rPr>
              <a:t>1</a:t>
            </a:r>
            <a:r>
              <a:rPr lang="en-US" altLang="en-US" sz="1400" b="0" smtClean="0">
                <a:cs typeface="Arial" pitchFamily="34" charset="0"/>
              </a:rPr>
              <a:t> BLE modules that plug into the BLE Pioneer Baseboard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Features on-board PCB antenna and provide access to all GPIOs</a:t>
            </a:r>
            <a:endParaRPr lang="en-US" altLang="en-US" sz="1400" b="0" smtClean="0">
              <a:solidFill>
                <a:srgbClr val="FF0000"/>
              </a:solidFill>
              <a:cs typeface="Arial" pitchFamily="34" charset="0"/>
            </a:endParaRP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Supports BLE-UART bridge via an on-board four-pin header</a:t>
            </a:r>
          </a:p>
          <a:p>
            <a:pPr>
              <a:spcBef>
                <a:spcPts val="288"/>
              </a:spcBef>
            </a:pPr>
            <a:endParaRPr lang="en-US" altLang="en-US" sz="600" b="0" smtClean="0">
              <a:cs typeface="Arial" pitchFamily="34" charset="0"/>
            </a:endParaRPr>
          </a:p>
          <a:p>
            <a:pPr>
              <a:spcBef>
                <a:spcPts val="288"/>
              </a:spcBef>
            </a:pPr>
            <a:r>
              <a:rPr lang="en-US" altLang="en-US" smtClean="0">
                <a:cs typeface="Arial" pitchFamily="34" charset="0"/>
              </a:rPr>
              <a:t>BLE USB Dongle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Enables a PC to act as the BLE host for developing and debugging BLE peripherals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Features an on-board LED, push button and KitProg for program and debug</a:t>
            </a:r>
          </a:p>
          <a:p>
            <a:pPr>
              <a:spcBef>
                <a:spcPts val="288"/>
              </a:spcBef>
            </a:pPr>
            <a:endParaRPr lang="en-US" altLang="en-US" sz="600" b="0" smtClean="0">
              <a:cs typeface="Arial" pitchFamily="34" charset="0"/>
            </a:endParaRPr>
          </a:p>
          <a:p>
            <a:pPr>
              <a:spcBef>
                <a:spcPts val="288"/>
              </a:spcBef>
            </a:pPr>
            <a:r>
              <a:rPr lang="en-US" altLang="en-US" smtClean="0">
                <a:cs typeface="Arial" pitchFamily="34" charset="0"/>
              </a:rPr>
              <a:t>Example Projects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Demonstrates how to use PSoC Creator to implement common BLE profiles, such</a:t>
            </a:r>
            <a:br>
              <a:rPr lang="en-US" altLang="en-US" sz="1400" b="0" smtClean="0">
                <a:cs typeface="Arial" pitchFamily="34" charset="0"/>
              </a:rPr>
            </a:br>
            <a:r>
              <a:rPr lang="en-US" altLang="en-US" sz="1400" b="0" smtClean="0">
                <a:cs typeface="Arial" pitchFamily="34" charset="0"/>
              </a:rPr>
              <a:t>  as Heart Rate Monitor (HRM), Glucose Meter and Human Interface Device (HID)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>
                <a:cs typeface="Arial" pitchFamily="34" charset="0"/>
              </a:rPr>
              <a:t>Includes iOS and Android mobile apps with full source code</a:t>
            </a:r>
          </a:p>
          <a:p>
            <a:pPr>
              <a:spcBef>
                <a:spcPts val="288"/>
              </a:spcBef>
            </a:pPr>
            <a:endParaRPr lang="en-US" altLang="en-US" sz="1400" b="0" smtClean="0">
              <a:cs typeface="Arial" pitchFamily="34" charset="0"/>
            </a:endParaRPr>
          </a:p>
          <a:p>
            <a:endParaRPr lang="en-US" altLang="en-US" smtClean="0"/>
          </a:p>
        </p:txBody>
      </p:sp>
      <p:sp>
        <p:nvSpPr>
          <p:cNvPr id="39940" name="TextBox 112"/>
          <p:cNvSpPr txBox="1">
            <a:spLocks noChangeArrowheads="1"/>
          </p:cNvSpPr>
          <p:nvPr/>
        </p:nvSpPr>
        <p:spPr bwMode="auto">
          <a:xfrm>
            <a:off x="6780213" y="1058863"/>
            <a:ext cx="26177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4D4D4D"/>
              </a:buClr>
            </a:pPr>
            <a:r>
              <a:rPr lang="en-US" altLang="en-US" sz="1200" b="0" i="0" u="sng">
                <a:solidFill>
                  <a:srgbClr val="000000"/>
                </a:solidFill>
                <a:ea typeface="ＭＳ Ｐゴシック" pitchFamily="34" charset="-128"/>
              </a:rPr>
              <a:t>BLE Pioneer Baseboard</a:t>
            </a:r>
          </a:p>
        </p:txBody>
      </p:sp>
      <p:pic>
        <p:nvPicPr>
          <p:cNvPr id="39941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27838" y="1322388"/>
            <a:ext cx="2270125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942" name="Group 1"/>
          <p:cNvGrpSpPr>
            <a:grpSpLocks/>
          </p:cNvGrpSpPr>
          <p:nvPr/>
        </p:nvGrpSpPr>
        <p:grpSpPr bwMode="auto">
          <a:xfrm>
            <a:off x="6772275" y="2674938"/>
            <a:ext cx="2616200" cy="1350962"/>
            <a:chOff x="6700789" y="2984033"/>
            <a:chExt cx="2616200" cy="1349421"/>
          </a:xfrm>
        </p:grpSpPr>
        <p:pic>
          <p:nvPicPr>
            <p:cNvPr id="39951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75145" y="3274946"/>
              <a:ext cx="683572" cy="1058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52" name="TextBox 112"/>
            <p:cNvSpPr txBox="1">
              <a:spLocks noChangeArrowheads="1"/>
            </p:cNvSpPr>
            <p:nvPr/>
          </p:nvSpPr>
          <p:spPr bwMode="auto">
            <a:xfrm>
              <a:off x="6700789" y="2984033"/>
              <a:ext cx="2616200" cy="276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buClr>
                  <a:srgbClr val="4D4D4D"/>
                </a:buClr>
              </a:pPr>
              <a:r>
                <a:rPr lang="en-US" altLang="en-US" sz="1200" b="0" i="0" u="sng">
                  <a:solidFill>
                    <a:srgbClr val="000000"/>
                  </a:solidFill>
                  <a:ea typeface="ＭＳ Ｐゴシック" pitchFamily="34" charset="-128"/>
                </a:rPr>
                <a:t>PSoC 4 BLE Module</a:t>
              </a:r>
            </a:p>
          </p:txBody>
        </p:sp>
      </p:grpSp>
      <p:pic>
        <p:nvPicPr>
          <p:cNvPr id="39943" name="Picture 9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6413" y="4421188"/>
            <a:ext cx="20288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Box 112"/>
          <p:cNvSpPr txBox="1">
            <a:spLocks noChangeArrowheads="1"/>
          </p:cNvSpPr>
          <p:nvPr/>
        </p:nvSpPr>
        <p:spPr bwMode="auto">
          <a:xfrm>
            <a:off x="6772275" y="4135438"/>
            <a:ext cx="261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4D4D4D"/>
              </a:buClr>
            </a:pPr>
            <a:r>
              <a:rPr lang="en-US" altLang="en-US" sz="1200" b="0" i="0" u="sng">
                <a:solidFill>
                  <a:srgbClr val="000000"/>
                </a:solidFill>
                <a:ea typeface="ＭＳ Ｐゴシック" pitchFamily="34" charset="-128"/>
              </a:rPr>
              <a:t>BLE USB Dongle</a:t>
            </a:r>
          </a:p>
        </p:txBody>
      </p:sp>
      <p:sp>
        <p:nvSpPr>
          <p:cNvPr id="39945" name="TextBox 112"/>
          <p:cNvSpPr txBox="1">
            <a:spLocks noChangeArrowheads="1"/>
          </p:cNvSpPr>
          <p:nvPr/>
        </p:nvSpPr>
        <p:spPr bwMode="auto">
          <a:xfrm>
            <a:off x="6772275" y="5351463"/>
            <a:ext cx="261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4D4D4D"/>
              </a:buClr>
            </a:pPr>
            <a:r>
              <a:rPr lang="en-US" altLang="en-US" sz="1200" b="0" i="0" u="sng">
                <a:solidFill>
                  <a:srgbClr val="000000"/>
                </a:solidFill>
                <a:ea typeface="ＭＳ Ｐゴシック" pitchFamily="34" charset="-128"/>
              </a:rPr>
              <a:t>Example iOS and Android Apps </a:t>
            </a:r>
          </a:p>
        </p:txBody>
      </p:sp>
      <p:pic>
        <p:nvPicPr>
          <p:cNvPr id="39946" name="Picture 15" descr="http://www.lunawebs.com/uploads/files/14865/xlarge/app-development-ios_android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00863" y="5602288"/>
            <a:ext cx="138747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7" name="Rectangle 10"/>
          <p:cNvSpPr>
            <a:spLocks noChangeArrowheads="1"/>
          </p:cNvSpPr>
          <p:nvPr/>
        </p:nvSpPr>
        <p:spPr bwMode="auto">
          <a:xfrm>
            <a:off x="63500" y="6249988"/>
            <a:ext cx="914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eaLnBrk="1" hangingPunct="1"/>
            <a:r>
              <a:rPr lang="en-US" altLang="en-US" sz="800" b="0" i="0" baseline="30000">
                <a:solidFill>
                  <a:srgbClr val="000000"/>
                </a:solidFill>
              </a:rPr>
              <a:t>1</a:t>
            </a:r>
            <a:r>
              <a:rPr lang="en-US" altLang="en-US" sz="800" b="0" i="0">
                <a:solidFill>
                  <a:srgbClr val="000000"/>
                </a:solidFill>
              </a:rPr>
              <a:t> A mark on electronic products manufactured or sold in the U.S. certifying that its electromagnetic interference </a:t>
            </a:r>
          </a:p>
          <a:p>
            <a:pPr marL="228600" indent="-228600" eaLnBrk="1" hangingPunct="1"/>
            <a:r>
              <a:rPr lang="en-US" altLang="en-US" sz="800" b="0" i="0">
                <a:solidFill>
                  <a:srgbClr val="000000"/>
                </a:solidFill>
              </a:rPr>
              <a:t>  is under limits defined by the Federal Communications Commission</a:t>
            </a:r>
            <a:endParaRPr lang="en-US" altLang="en-US" sz="800" b="0" i="0" baseline="30000">
              <a:solidFill>
                <a:srgbClr val="00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7564438" y="2984500"/>
            <a:ext cx="0" cy="1074738"/>
          </a:xfrm>
          <a:prstGeom prst="straightConnector1">
            <a:avLst/>
          </a:prstGeom>
          <a:ln>
            <a:solidFill>
              <a:srgbClr val="A6A6A6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 bwMode="auto">
          <a:xfrm flipH="1">
            <a:off x="6856413" y="4059238"/>
            <a:ext cx="708025" cy="6350"/>
          </a:xfrm>
          <a:prstGeom prst="straightConnector1">
            <a:avLst/>
          </a:prstGeom>
          <a:ln>
            <a:solidFill>
              <a:srgbClr val="A6A6A6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950" name="TextBox 12"/>
          <p:cNvSpPr txBox="1">
            <a:spLocks noChangeArrowheads="1"/>
          </p:cNvSpPr>
          <p:nvPr/>
        </p:nvSpPr>
        <p:spPr bwMode="auto">
          <a:xfrm>
            <a:off x="7627938" y="3490913"/>
            <a:ext cx="14128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en-US" b="0" i="0">
                <a:solidFill>
                  <a:srgbClr val="A6A6A6"/>
                </a:solidFill>
              </a:rPr>
              <a:t>Dimensions: </a:t>
            </a:r>
            <a:br>
              <a:rPr lang="en-US" altLang="en-US" b="0" i="0">
                <a:solidFill>
                  <a:srgbClr val="A6A6A6"/>
                </a:solidFill>
              </a:rPr>
            </a:br>
            <a:r>
              <a:rPr lang="en-US" altLang="en-US" b="0" i="0">
                <a:solidFill>
                  <a:srgbClr val="A6A6A6"/>
                </a:solidFill>
              </a:rPr>
              <a:t>28 mm x 46 mm</a:t>
            </a:r>
          </a:p>
          <a:p>
            <a:r>
              <a:rPr lang="en-US" altLang="en-US" b="0" i="0">
                <a:solidFill>
                  <a:srgbClr val="A6A6A6"/>
                </a:solidFill>
              </a:rPr>
              <a:t>FCC-Certified</a:t>
            </a:r>
          </a:p>
          <a:p>
            <a:r>
              <a:rPr lang="en-US" altLang="en-US" b="0" i="0">
                <a:solidFill>
                  <a:srgbClr val="A6A6A6"/>
                </a:solidFill>
              </a:rPr>
              <a:t>PCB Antenna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2" descr="PSoC4 BLE module P101255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57" t="19070" r="23293" b="17957"/>
          <a:stretch>
            <a:fillRect/>
          </a:stretch>
        </p:blipFill>
        <p:spPr bwMode="auto">
          <a:xfrm>
            <a:off x="7440613" y="2081213"/>
            <a:ext cx="1636712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11" descr="base board P1012546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57" t="18082" r="5380" b="20148"/>
          <a:stretch>
            <a:fillRect/>
          </a:stretch>
        </p:blipFill>
        <p:spPr bwMode="auto">
          <a:xfrm>
            <a:off x="822325" y="2038350"/>
            <a:ext cx="567055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itle 1"/>
          <p:cNvSpPr>
            <a:spLocks noGrp="1"/>
          </p:cNvSpPr>
          <p:nvPr>
            <p:ph type="title"/>
          </p:nvPr>
        </p:nvSpPr>
        <p:spPr>
          <a:xfrm>
            <a:off x="92075" y="42863"/>
            <a:ext cx="7348538" cy="868362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  <a:cs typeface="Arial" pitchFamily="34" charset="0"/>
              </a:rPr>
              <a:t>BLE Pioneer Baseboard and</a:t>
            </a:r>
            <a:br>
              <a:rPr lang="en-US" altLang="zh-CN" smtClean="0">
                <a:ea typeface="SimSun" pitchFamily="2" charset="-122"/>
                <a:cs typeface="Arial" pitchFamily="34" charset="0"/>
              </a:rPr>
            </a:br>
            <a:r>
              <a:rPr lang="en-US" altLang="zh-CN" smtClean="0">
                <a:ea typeface="SimSun" pitchFamily="2" charset="-122"/>
                <a:cs typeface="Arial" pitchFamily="34" charset="0"/>
              </a:rPr>
              <a:t>PSoC 4 BLE Module</a:t>
            </a:r>
          </a:p>
        </p:txBody>
      </p:sp>
      <p:sp>
        <p:nvSpPr>
          <p:cNvPr id="40965" name="TextBox 12"/>
          <p:cNvSpPr txBox="1">
            <a:spLocks noChangeArrowheads="1"/>
          </p:cNvSpPr>
          <p:nvPr/>
        </p:nvSpPr>
        <p:spPr bwMode="auto">
          <a:xfrm>
            <a:off x="990600" y="950913"/>
            <a:ext cx="54229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 eaLnBrk="1" hangingPunct="1"/>
            <a:r>
              <a:rPr lang="en-US" altLang="zh-CN" sz="1200" b="0" i="0" u="sng">
                <a:solidFill>
                  <a:srgbClr val="000000"/>
                </a:solidFill>
                <a:ea typeface="SimSun" pitchFamily="2" charset="-122"/>
              </a:rPr>
              <a:t>BLE Pioneer Baseboard</a:t>
            </a:r>
          </a:p>
        </p:txBody>
      </p:sp>
      <p:sp>
        <p:nvSpPr>
          <p:cNvPr id="40966" name="TextBox 13"/>
          <p:cNvSpPr txBox="1">
            <a:spLocks noChangeArrowheads="1"/>
          </p:cNvSpPr>
          <p:nvPr/>
        </p:nvSpPr>
        <p:spPr bwMode="auto">
          <a:xfrm>
            <a:off x="7339013" y="950913"/>
            <a:ext cx="17922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 eaLnBrk="1" hangingPunct="1"/>
            <a:r>
              <a:rPr lang="en-US" altLang="zh-CN" sz="1200" b="0" i="0" u="sng">
                <a:solidFill>
                  <a:srgbClr val="000000"/>
                </a:solidFill>
                <a:ea typeface="SimSun" pitchFamily="2" charset="-122"/>
              </a:rPr>
              <a:t>PSoC 4 BLE Module </a:t>
            </a:r>
          </a:p>
        </p:txBody>
      </p:sp>
      <p:cxnSp>
        <p:nvCxnSpPr>
          <p:cNvPr id="83" name="Elbow Connector 30"/>
          <p:cNvCxnSpPr>
            <a:cxnSpLocks noChangeShapeType="1"/>
          </p:cNvCxnSpPr>
          <p:nvPr/>
        </p:nvCxnSpPr>
        <p:spPr bwMode="auto">
          <a:xfrm>
            <a:off x="836613" y="1951038"/>
            <a:ext cx="1905000" cy="661987"/>
          </a:xfrm>
          <a:prstGeom prst="bentConnector3">
            <a:avLst>
              <a:gd name="adj1" fmla="val 50000"/>
            </a:avLst>
          </a:prstGeom>
          <a:noFill/>
          <a:ln w="44450">
            <a:solidFill>
              <a:schemeClr val="bg1"/>
            </a:solidFill>
            <a:miter lim="800000"/>
            <a:headEnd/>
            <a:tailEnd type="triangle" w="med" len="med"/>
          </a:ln>
          <a:effectLst>
            <a:outerShdw blurRad="63500" algn="ctr" rotWithShape="0">
              <a:schemeClr val="bg1">
                <a:alpha val="74998"/>
              </a:schemeClr>
            </a:outerShdw>
          </a:effectLst>
          <a:extLst/>
        </p:spPr>
      </p:cxnSp>
      <p:cxnSp>
        <p:nvCxnSpPr>
          <p:cNvPr id="84" name="Elbow Connector 59"/>
          <p:cNvCxnSpPr>
            <a:cxnSpLocks noChangeShapeType="1"/>
          </p:cNvCxnSpPr>
          <p:nvPr/>
        </p:nvCxnSpPr>
        <p:spPr bwMode="auto">
          <a:xfrm>
            <a:off x="1000125" y="1951038"/>
            <a:ext cx="1708150" cy="657225"/>
          </a:xfrm>
          <a:prstGeom prst="bentConnector3">
            <a:avLst>
              <a:gd name="adj1" fmla="val 46398"/>
            </a:avLst>
          </a:prstGeom>
          <a:noFill/>
          <a:ln w="25400">
            <a:solidFill>
              <a:srgbClr val="000000"/>
            </a:solidFill>
            <a:miter lim="800000"/>
            <a:headEnd/>
            <a:tailEnd type="triangle" w="med" len="med"/>
          </a:ln>
          <a:effectLst>
            <a:outerShdw blurRad="63500" algn="ctr" rotWithShape="0">
              <a:schemeClr val="bg1">
                <a:alpha val="74998"/>
              </a:schemeClr>
            </a:outerShdw>
          </a:effectLst>
          <a:extLst/>
        </p:spPr>
      </p:cxnSp>
      <p:sp>
        <p:nvSpPr>
          <p:cNvPr id="40969" name="TextBox 9"/>
          <p:cNvSpPr txBox="1">
            <a:spLocks noChangeArrowheads="1"/>
          </p:cNvSpPr>
          <p:nvPr/>
        </p:nvSpPr>
        <p:spPr bwMode="auto">
          <a:xfrm>
            <a:off x="4868863" y="5461000"/>
            <a:ext cx="12366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CapSense</a:t>
            </a:r>
            <a:r>
              <a:rPr lang="en-US" altLang="en-US" b="0" i="0" baseline="30000">
                <a:solidFill>
                  <a:srgbClr val="000000"/>
                </a:solidFill>
              </a:rPr>
              <a:t>®</a:t>
            </a:r>
            <a:r>
              <a:rPr lang="en-US" altLang="en-US" b="0" i="0">
                <a:solidFill>
                  <a:srgbClr val="000000"/>
                </a:solidFill>
              </a:rPr>
              <a:t> Slider</a:t>
            </a:r>
          </a:p>
        </p:txBody>
      </p:sp>
      <p:sp>
        <p:nvSpPr>
          <p:cNvPr id="40970" name="TextBox 17"/>
          <p:cNvSpPr txBox="1">
            <a:spLocks noChangeArrowheads="1"/>
          </p:cNvSpPr>
          <p:nvPr/>
        </p:nvSpPr>
        <p:spPr bwMode="auto">
          <a:xfrm>
            <a:off x="1376363" y="5408613"/>
            <a:ext cx="1336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KitProg: </a:t>
            </a:r>
          </a:p>
          <a:p>
            <a:pPr algn="ctr"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PSoC 5LP-based</a:t>
            </a:r>
          </a:p>
          <a:p>
            <a:pPr algn="ctr"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Programmer</a:t>
            </a:r>
          </a:p>
          <a:p>
            <a:pPr algn="ctr"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and Debugger</a:t>
            </a:r>
          </a:p>
        </p:txBody>
      </p:sp>
      <p:cxnSp>
        <p:nvCxnSpPr>
          <p:cNvPr id="91" name="Straight Arrow Connector 90"/>
          <p:cNvCxnSpPr/>
          <p:nvPr/>
        </p:nvCxnSpPr>
        <p:spPr>
          <a:xfrm flipV="1">
            <a:off x="2203450" y="3738563"/>
            <a:ext cx="0" cy="1619250"/>
          </a:xfrm>
          <a:prstGeom prst="straightConnector1">
            <a:avLst/>
          </a:prstGeom>
          <a:ln w="444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 bwMode="auto">
          <a:xfrm flipH="1" flipV="1">
            <a:off x="2203450" y="3765550"/>
            <a:ext cx="4763" cy="1547813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3" name="TextBox 17"/>
          <p:cNvSpPr txBox="1">
            <a:spLocks noChangeArrowheads="1"/>
          </p:cNvSpPr>
          <p:nvPr/>
        </p:nvSpPr>
        <p:spPr bwMode="auto">
          <a:xfrm>
            <a:off x="-19050" y="4510088"/>
            <a:ext cx="1076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Diligent </a:t>
            </a:r>
            <a:br>
              <a:rPr lang="en-US" altLang="en-US" b="0" i="0">
                <a:solidFill>
                  <a:srgbClr val="000000"/>
                </a:solidFill>
              </a:rPr>
            </a:br>
            <a:r>
              <a:rPr lang="en-US" altLang="en-US" b="0" i="0">
                <a:solidFill>
                  <a:srgbClr val="000000"/>
                </a:solidFill>
              </a:rPr>
              <a:t>Pmod</a:t>
            </a:r>
            <a:r>
              <a:rPr lang="en-US" altLang="en-US" b="0" i="0" baseline="30000">
                <a:solidFill>
                  <a:srgbClr val="000000"/>
                </a:solidFill>
              </a:rPr>
              <a:t>™</a:t>
            </a:r>
            <a:r>
              <a:rPr lang="en-US" altLang="en-US" b="0" i="0">
                <a:solidFill>
                  <a:srgbClr val="000000"/>
                </a:solidFill>
              </a:rPr>
              <a:t> Compatible I/O Header</a:t>
            </a:r>
          </a:p>
        </p:txBody>
      </p:sp>
      <p:grpSp>
        <p:nvGrpSpPr>
          <p:cNvPr id="40974" name="Group 101"/>
          <p:cNvGrpSpPr>
            <a:grpSpLocks/>
          </p:cNvGrpSpPr>
          <p:nvPr/>
        </p:nvGrpSpPr>
        <p:grpSpPr bwMode="auto">
          <a:xfrm>
            <a:off x="698500" y="4814888"/>
            <a:ext cx="814388" cy="0"/>
            <a:chOff x="1881188" y="4987925"/>
            <a:chExt cx="814387" cy="0"/>
          </a:xfrm>
        </p:grpSpPr>
        <p:cxnSp>
          <p:nvCxnSpPr>
            <p:cNvPr id="100" name="Straight Arrow Connector 99"/>
            <p:cNvCxnSpPr/>
            <p:nvPr/>
          </p:nvCxnSpPr>
          <p:spPr>
            <a:xfrm>
              <a:off x="1881188" y="4987925"/>
              <a:ext cx="814387" cy="0"/>
            </a:xfrm>
            <a:prstGeom prst="straightConnector1">
              <a:avLst/>
            </a:prstGeom>
            <a:ln w="444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 bwMode="auto">
            <a:xfrm>
              <a:off x="1906588" y="4987925"/>
              <a:ext cx="750887" cy="0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75" name="TextBox 17"/>
          <p:cNvSpPr txBox="1">
            <a:spLocks noChangeArrowheads="1"/>
          </p:cNvSpPr>
          <p:nvPr/>
        </p:nvSpPr>
        <p:spPr bwMode="auto">
          <a:xfrm>
            <a:off x="2570163" y="5502275"/>
            <a:ext cx="14097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Ardunio™ Compatible I/O Header (J1 and J2)</a:t>
            </a:r>
          </a:p>
        </p:txBody>
      </p:sp>
      <p:grpSp>
        <p:nvGrpSpPr>
          <p:cNvPr id="40976" name="Group 117"/>
          <p:cNvGrpSpPr>
            <a:grpSpLocks/>
          </p:cNvGrpSpPr>
          <p:nvPr/>
        </p:nvGrpSpPr>
        <p:grpSpPr bwMode="auto">
          <a:xfrm>
            <a:off x="712788" y="2528888"/>
            <a:ext cx="695325" cy="46037"/>
            <a:chOff x="1881188" y="4987925"/>
            <a:chExt cx="814387" cy="0"/>
          </a:xfrm>
        </p:grpSpPr>
        <p:cxnSp>
          <p:nvCxnSpPr>
            <p:cNvPr id="119" name="Straight Arrow Connector 118"/>
            <p:cNvCxnSpPr/>
            <p:nvPr/>
          </p:nvCxnSpPr>
          <p:spPr>
            <a:xfrm>
              <a:off x="1881188" y="4987925"/>
              <a:ext cx="814387" cy="0"/>
            </a:xfrm>
            <a:prstGeom prst="straightConnector1">
              <a:avLst/>
            </a:prstGeom>
            <a:ln w="444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 bwMode="auto">
            <a:xfrm>
              <a:off x="1907219" y="4987925"/>
              <a:ext cx="751170" cy="0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977" name="Group 120"/>
          <p:cNvGrpSpPr>
            <a:grpSpLocks/>
          </p:cNvGrpSpPr>
          <p:nvPr/>
        </p:nvGrpSpPr>
        <p:grpSpPr bwMode="auto">
          <a:xfrm>
            <a:off x="736600" y="2338388"/>
            <a:ext cx="814388" cy="0"/>
            <a:chOff x="1881188" y="4987925"/>
            <a:chExt cx="814387" cy="0"/>
          </a:xfrm>
        </p:grpSpPr>
        <p:cxnSp>
          <p:nvCxnSpPr>
            <p:cNvPr id="122" name="Straight Arrow Connector 121"/>
            <p:cNvCxnSpPr/>
            <p:nvPr/>
          </p:nvCxnSpPr>
          <p:spPr>
            <a:xfrm>
              <a:off x="1881188" y="4987925"/>
              <a:ext cx="814387" cy="0"/>
            </a:xfrm>
            <a:prstGeom prst="straightConnector1">
              <a:avLst/>
            </a:prstGeom>
            <a:ln w="444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 bwMode="auto">
            <a:xfrm>
              <a:off x="1906588" y="4987925"/>
              <a:ext cx="750887" cy="0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78" name="TextBox 17"/>
          <p:cNvSpPr txBox="1">
            <a:spLocks noChangeArrowheads="1"/>
          </p:cNvSpPr>
          <p:nvPr/>
        </p:nvSpPr>
        <p:spPr bwMode="auto">
          <a:xfrm>
            <a:off x="-19050" y="2198688"/>
            <a:ext cx="8477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Status LED</a:t>
            </a:r>
          </a:p>
        </p:txBody>
      </p:sp>
      <p:sp>
        <p:nvSpPr>
          <p:cNvPr id="40979" name="TextBox 17"/>
          <p:cNvSpPr txBox="1">
            <a:spLocks noChangeArrowheads="1"/>
          </p:cNvSpPr>
          <p:nvPr/>
        </p:nvSpPr>
        <p:spPr bwMode="auto">
          <a:xfrm>
            <a:off x="-19050" y="2398713"/>
            <a:ext cx="8477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Power LED</a:t>
            </a:r>
          </a:p>
        </p:txBody>
      </p:sp>
      <p:grpSp>
        <p:nvGrpSpPr>
          <p:cNvPr id="40980" name="Group 125"/>
          <p:cNvGrpSpPr>
            <a:grpSpLocks/>
          </p:cNvGrpSpPr>
          <p:nvPr/>
        </p:nvGrpSpPr>
        <p:grpSpPr bwMode="auto">
          <a:xfrm>
            <a:off x="2430463" y="1703388"/>
            <a:ext cx="1198562" cy="412750"/>
            <a:chOff x="4222750" y="1609725"/>
            <a:chExt cx="1198563" cy="479425"/>
          </a:xfrm>
        </p:grpSpPr>
        <p:cxnSp>
          <p:nvCxnSpPr>
            <p:cNvPr id="127" name="Straight Arrow Connector 126"/>
            <p:cNvCxnSpPr/>
            <p:nvPr/>
          </p:nvCxnSpPr>
          <p:spPr bwMode="auto">
            <a:xfrm>
              <a:off x="4222750" y="1786743"/>
              <a:ext cx="0" cy="302407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 bwMode="auto">
            <a:xfrm>
              <a:off x="5421313" y="1786743"/>
              <a:ext cx="0" cy="302407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>
              <a:off x="4222750" y="1797807"/>
              <a:ext cx="1198563" cy="0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/>
            <p:nvPr/>
          </p:nvCxnSpPr>
          <p:spPr>
            <a:xfrm>
              <a:off x="4830763" y="1609725"/>
              <a:ext cx="0" cy="1825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81" name="TextBox 17"/>
          <p:cNvSpPr txBox="1">
            <a:spLocks noChangeArrowheads="1"/>
          </p:cNvSpPr>
          <p:nvPr/>
        </p:nvSpPr>
        <p:spPr bwMode="auto">
          <a:xfrm>
            <a:off x="2103438" y="1303338"/>
            <a:ext cx="2028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Ardunio™</a:t>
            </a:r>
            <a:r>
              <a:rPr lang="en-US" altLang="en-US" b="0" i="0" baseline="30000">
                <a:solidFill>
                  <a:srgbClr val="000000"/>
                </a:solidFill>
              </a:rPr>
              <a:t> </a:t>
            </a:r>
            <a:r>
              <a:rPr lang="en-US" altLang="en-US" b="0" i="0">
                <a:solidFill>
                  <a:srgbClr val="000000"/>
                </a:solidFill>
              </a:rPr>
              <a:t>Compatible I/O Header (J3 and J4)</a:t>
            </a:r>
          </a:p>
        </p:txBody>
      </p:sp>
      <p:grpSp>
        <p:nvGrpSpPr>
          <p:cNvPr id="40982" name="Group 137"/>
          <p:cNvGrpSpPr>
            <a:grpSpLocks/>
          </p:cNvGrpSpPr>
          <p:nvPr/>
        </p:nvGrpSpPr>
        <p:grpSpPr bwMode="auto">
          <a:xfrm>
            <a:off x="2647950" y="5038725"/>
            <a:ext cx="1135063" cy="415925"/>
            <a:chOff x="4679044" y="5289550"/>
            <a:chExt cx="1133856" cy="598488"/>
          </a:xfrm>
        </p:grpSpPr>
        <p:cxnSp>
          <p:nvCxnSpPr>
            <p:cNvPr id="139" name="Straight Arrow Connector 138"/>
            <p:cNvCxnSpPr/>
            <p:nvPr/>
          </p:nvCxnSpPr>
          <p:spPr bwMode="auto">
            <a:xfrm flipV="1">
              <a:off x="4690145" y="5289550"/>
              <a:ext cx="0" cy="299245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/>
            <p:nvPr/>
          </p:nvCxnSpPr>
          <p:spPr bwMode="auto">
            <a:xfrm flipV="1">
              <a:off x="5801799" y="5294119"/>
              <a:ext cx="0" cy="294676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>
              <a:off x="4679044" y="5584226"/>
              <a:ext cx="1133856" cy="0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>
              <a:off x="5297511" y="5570520"/>
              <a:ext cx="0" cy="317518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Arrow Connector 142"/>
          <p:cNvCxnSpPr>
            <a:stCxn id="40969" idx="0"/>
          </p:cNvCxnSpPr>
          <p:nvPr/>
        </p:nvCxnSpPr>
        <p:spPr bwMode="auto">
          <a:xfrm flipH="1" flipV="1">
            <a:off x="5484813" y="5035550"/>
            <a:ext cx="3175" cy="425450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 bwMode="auto">
          <a:xfrm>
            <a:off x="698500" y="3984625"/>
            <a:ext cx="277813" cy="0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 bwMode="auto">
          <a:xfrm>
            <a:off x="593725" y="2908300"/>
            <a:ext cx="277813" cy="0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86" name="TextBox 9"/>
          <p:cNvSpPr txBox="1">
            <a:spLocks noChangeArrowheads="1"/>
          </p:cNvSpPr>
          <p:nvPr/>
        </p:nvSpPr>
        <p:spPr bwMode="auto">
          <a:xfrm>
            <a:off x="-19050" y="3776663"/>
            <a:ext cx="976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PSoC 5LP I/O Header (J8)</a:t>
            </a:r>
          </a:p>
        </p:txBody>
      </p:sp>
      <p:sp>
        <p:nvSpPr>
          <p:cNvPr id="40987" name="TextBox 9"/>
          <p:cNvSpPr txBox="1">
            <a:spLocks noChangeArrowheads="1"/>
          </p:cNvSpPr>
          <p:nvPr/>
        </p:nvSpPr>
        <p:spPr bwMode="auto">
          <a:xfrm>
            <a:off x="-19050" y="2751138"/>
            <a:ext cx="8223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USB Connector (J13)</a:t>
            </a:r>
          </a:p>
        </p:txBody>
      </p:sp>
      <p:cxnSp>
        <p:nvCxnSpPr>
          <p:cNvPr id="153" name="Straight Arrow Connector 152"/>
          <p:cNvCxnSpPr/>
          <p:nvPr/>
        </p:nvCxnSpPr>
        <p:spPr bwMode="auto">
          <a:xfrm flipH="1">
            <a:off x="6413500" y="3432175"/>
            <a:ext cx="357188" cy="0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 bwMode="auto">
          <a:xfrm flipH="1">
            <a:off x="6413500" y="2914650"/>
            <a:ext cx="357188" cy="0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 bwMode="auto">
          <a:xfrm>
            <a:off x="8143875" y="1693863"/>
            <a:ext cx="7938" cy="385762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 bwMode="auto">
          <a:xfrm flipH="1">
            <a:off x="6413500" y="2600325"/>
            <a:ext cx="357188" cy="0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2" name="TextBox 9"/>
          <p:cNvSpPr txBox="1">
            <a:spLocks noChangeArrowheads="1"/>
          </p:cNvSpPr>
          <p:nvPr/>
        </p:nvSpPr>
        <p:spPr bwMode="auto">
          <a:xfrm>
            <a:off x="6724650" y="3224213"/>
            <a:ext cx="7334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Proximity Header (J14)</a:t>
            </a:r>
          </a:p>
        </p:txBody>
      </p:sp>
      <p:sp>
        <p:nvSpPr>
          <p:cNvPr id="40993" name="TextBox 9"/>
          <p:cNvSpPr txBox="1">
            <a:spLocks noChangeArrowheads="1"/>
          </p:cNvSpPr>
          <p:nvPr/>
        </p:nvSpPr>
        <p:spPr bwMode="auto">
          <a:xfrm>
            <a:off x="6732588" y="3748088"/>
            <a:ext cx="638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Push Button</a:t>
            </a:r>
          </a:p>
        </p:txBody>
      </p:sp>
      <p:sp>
        <p:nvSpPr>
          <p:cNvPr id="40994" name="TextBox 9"/>
          <p:cNvSpPr txBox="1">
            <a:spLocks noChangeArrowheads="1"/>
          </p:cNvSpPr>
          <p:nvPr/>
        </p:nvSpPr>
        <p:spPr bwMode="auto">
          <a:xfrm>
            <a:off x="6724650" y="2690813"/>
            <a:ext cx="6953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BLE Reset Button</a:t>
            </a:r>
          </a:p>
        </p:txBody>
      </p:sp>
      <p:sp>
        <p:nvSpPr>
          <p:cNvPr id="40995" name="TextBox 9"/>
          <p:cNvSpPr txBox="1">
            <a:spLocks noChangeArrowheads="1"/>
          </p:cNvSpPr>
          <p:nvPr/>
        </p:nvSpPr>
        <p:spPr bwMode="auto">
          <a:xfrm>
            <a:off x="6724650" y="2452688"/>
            <a:ext cx="8001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RGB LED</a:t>
            </a:r>
          </a:p>
        </p:txBody>
      </p:sp>
      <p:grpSp>
        <p:nvGrpSpPr>
          <p:cNvPr id="40996" name="Group 161"/>
          <p:cNvGrpSpPr>
            <a:grpSpLocks/>
          </p:cNvGrpSpPr>
          <p:nvPr/>
        </p:nvGrpSpPr>
        <p:grpSpPr bwMode="auto">
          <a:xfrm>
            <a:off x="4687888" y="1655763"/>
            <a:ext cx="1198562" cy="412750"/>
            <a:chOff x="4222750" y="1609725"/>
            <a:chExt cx="1198563" cy="479425"/>
          </a:xfrm>
        </p:grpSpPr>
        <p:cxnSp>
          <p:nvCxnSpPr>
            <p:cNvPr id="163" name="Straight Arrow Connector 162"/>
            <p:cNvCxnSpPr/>
            <p:nvPr/>
          </p:nvCxnSpPr>
          <p:spPr bwMode="auto">
            <a:xfrm>
              <a:off x="4222750" y="1786743"/>
              <a:ext cx="0" cy="302407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/>
            <p:nvPr/>
          </p:nvCxnSpPr>
          <p:spPr bwMode="auto">
            <a:xfrm>
              <a:off x="5421313" y="1786743"/>
              <a:ext cx="0" cy="302407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>
              <a:off x="4222750" y="1797807"/>
              <a:ext cx="1198563" cy="0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>
            <a:xfrm>
              <a:off x="4830763" y="1609725"/>
              <a:ext cx="0" cy="182550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97" name="TextBox 17"/>
          <p:cNvSpPr txBox="1">
            <a:spLocks noChangeArrowheads="1"/>
          </p:cNvSpPr>
          <p:nvPr/>
        </p:nvSpPr>
        <p:spPr bwMode="auto">
          <a:xfrm>
            <a:off x="4494213" y="1303338"/>
            <a:ext cx="1485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BLE Module Header (J10 and J11)</a:t>
            </a:r>
          </a:p>
        </p:txBody>
      </p:sp>
      <p:sp>
        <p:nvSpPr>
          <p:cNvPr id="40998" name="TextBox 9"/>
          <p:cNvSpPr txBox="1">
            <a:spLocks noChangeArrowheads="1"/>
          </p:cNvSpPr>
          <p:nvPr/>
        </p:nvSpPr>
        <p:spPr bwMode="auto">
          <a:xfrm>
            <a:off x="-19050" y="1674813"/>
            <a:ext cx="14938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System Power 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Supply Jumper 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(J16)</a:t>
            </a:r>
          </a:p>
        </p:txBody>
      </p:sp>
      <p:grpSp>
        <p:nvGrpSpPr>
          <p:cNvPr id="40999" name="Group 175"/>
          <p:cNvGrpSpPr>
            <a:grpSpLocks/>
          </p:cNvGrpSpPr>
          <p:nvPr/>
        </p:nvGrpSpPr>
        <p:grpSpPr bwMode="auto">
          <a:xfrm flipH="1">
            <a:off x="3713163" y="1731963"/>
            <a:ext cx="523875" cy="1090612"/>
            <a:chOff x="3040247" y="1798637"/>
            <a:chExt cx="836426" cy="806451"/>
          </a:xfrm>
        </p:grpSpPr>
        <p:cxnSp>
          <p:nvCxnSpPr>
            <p:cNvPr id="177" name="Elbow Connector 30"/>
            <p:cNvCxnSpPr>
              <a:cxnSpLocks noChangeShapeType="1"/>
            </p:cNvCxnSpPr>
            <p:nvPr/>
          </p:nvCxnSpPr>
          <p:spPr bwMode="auto">
            <a:xfrm rot="16200000" flipH="1">
              <a:off x="3055821" y="1783063"/>
              <a:ext cx="805277" cy="836426"/>
            </a:xfrm>
            <a:prstGeom prst="bentConnector3">
              <a:avLst>
                <a:gd name="adj1" fmla="val 100864"/>
              </a:avLst>
            </a:prstGeom>
            <a:noFill/>
            <a:ln w="44450">
              <a:solidFill>
                <a:schemeClr val="bg1"/>
              </a:solidFill>
              <a:miter lim="800000"/>
              <a:headEnd/>
              <a:tailEnd type="triangle" w="med" len="med"/>
            </a:ln>
            <a:effectLst>
              <a:outerShdw blurRad="63500" algn="ctr" rotWithShape="0">
                <a:schemeClr val="bg1">
                  <a:alpha val="74998"/>
                </a:schemeClr>
              </a:outerShdw>
            </a:effectLst>
            <a:extLst/>
          </p:spPr>
        </p:cxnSp>
        <p:cxnSp>
          <p:nvCxnSpPr>
            <p:cNvPr id="178" name="Elbow Connector 59"/>
            <p:cNvCxnSpPr>
              <a:cxnSpLocks noChangeShapeType="1"/>
            </p:cNvCxnSpPr>
            <p:nvPr/>
          </p:nvCxnSpPr>
          <p:spPr bwMode="auto">
            <a:xfrm rot="16200000" flipH="1">
              <a:off x="3034957" y="1803926"/>
              <a:ext cx="806451" cy="795872"/>
            </a:xfrm>
            <a:prstGeom prst="bentConnector3">
              <a:avLst>
                <a:gd name="adj1" fmla="val 100824"/>
              </a:avLst>
            </a:prstGeom>
            <a:noFill/>
            <a:ln w="25400">
              <a:solidFill>
                <a:srgbClr val="000000"/>
              </a:solidFill>
              <a:miter lim="800000"/>
              <a:headEnd/>
              <a:tailEnd type="triangle" w="med" len="med"/>
            </a:ln>
            <a:effectLst>
              <a:outerShdw blurRad="63500" algn="ctr" rotWithShape="0">
                <a:schemeClr val="bg1">
                  <a:alpha val="74998"/>
                </a:schemeClr>
              </a:outerShdw>
            </a:effectLst>
            <a:extLst/>
          </p:spPr>
        </p:cxnSp>
      </p:grpSp>
      <p:sp>
        <p:nvSpPr>
          <p:cNvPr id="41000" name="TextBox 17"/>
          <p:cNvSpPr txBox="1">
            <a:spLocks noChangeArrowheads="1"/>
          </p:cNvSpPr>
          <p:nvPr/>
        </p:nvSpPr>
        <p:spPr bwMode="auto">
          <a:xfrm>
            <a:off x="3754438" y="1509713"/>
            <a:ext cx="9810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LDO 5V-1.9V</a:t>
            </a:r>
          </a:p>
        </p:txBody>
      </p:sp>
      <p:grpSp>
        <p:nvGrpSpPr>
          <p:cNvPr id="41001" name="Group 180"/>
          <p:cNvGrpSpPr>
            <a:grpSpLocks/>
          </p:cNvGrpSpPr>
          <p:nvPr/>
        </p:nvGrpSpPr>
        <p:grpSpPr bwMode="auto">
          <a:xfrm>
            <a:off x="8240713" y="3500438"/>
            <a:ext cx="1587" cy="1898650"/>
            <a:chOff x="3742606" y="3806091"/>
            <a:chExt cx="2" cy="1783007"/>
          </a:xfrm>
        </p:grpSpPr>
        <p:cxnSp>
          <p:nvCxnSpPr>
            <p:cNvPr id="182" name="Straight Arrow Connector 181"/>
            <p:cNvCxnSpPr/>
            <p:nvPr/>
          </p:nvCxnSpPr>
          <p:spPr>
            <a:xfrm flipV="1">
              <a:off x="3742608" y="3806091"/>
              <a:ext cx="0" cy="1742755"/>
            </a:xfrm>
            <a:prstGeom prst="straightConnector1">
              <a:avLst/>
            </a:prstGeom>
            <a:ln w="444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 bwMode="auto">
            <a:xfrm flipH="1" flipV="1">
              <a:off x="3742606" y="3846342"/>
              <a:ext cx="0" cy="1742756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002" name="TextBox 9"/>
          <p:cNvSpPr txBox="1">
            <a:spLocks noChangeArrowheads="1"/>
          </p:cNvSpPr>
          <p:nvPr/>
        </p:nvSpPr>
        <p:spPr bwMode="auto">
          <a:xfrm>
            <a:off x="7523163" y="5405438"/>
            <a:ext cx="1423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PSoC 4 BLE </a:t>
            </a:r>
          </a:p>
          <a:p>
            <a:pPr algn="ctr"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CY8C4247LQI-BL483</a:t>
            </a:r>
          </a:p>
        </p:txBody>
      </p:sp>
      <p:sp>
        <p:nvSpPr>
          <p:cNvPr id="41003" name="TextBox 17"/>
          <p:cNvSpPr txBox="1">
            <a:spLocks noChangeArrowheads="1"/>
          </p:cNvSpPr>
          <p:nvPr/>
        </p:nvSpPr>
        <p:spPr bwMode="auto">
          <a:xfrm>
            <a:off x="7518400" y="1263650"/>
            <a:ext cx="1374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PCB Wiggle Antenna</a:t>
            </a:r>
            <a:br>
              <a:rPr lang="en-US" altLang="en-US" b="0" i="0">
                <a:solidFill>
                  <a:srgbClr val="000000"/>
                </a:solidFill>
              </a:rPr>
            </a:br>
            <a:r>
              <a:rPr lang="en-US" altLang="en-US" b="0" i="0">
                <a:solidFill>
                  <a:srgbClr val="000000"/>
                </a:solidFill>
              </a:rPr>
              <a:t>(for BLE Radio)</a:t>
            </a:r>
          </a:p>
        </p:txBody>
      </p:sp>
      <p:cxnSp>
        <p:nvCxnSpPr>
          <p:cNvPr id="191" name="Straight Arrow Connector 190"/>
          <p:cNvCxnSpPr/>
          <p:nvPr/>
        </p:nvCxnSpPr>
        <p:spPr bwMode="auto">
          <a:xfrm flipH="1">
            <a:off x="6413500" y="3946525"/>
            <a:ext cx="357188" cy="0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cs typeface="Arial" pitchFamily="34" charset="0"/>
              </a:rPr>
              <a:t>References and Links</a:t>
            </a:r>
          </a:p>
        </p:txBody>
      </p:sp>
      <p:sp>
        <p:nvSpPr>
          <p:cNvPr id="128003" name="Content Placeholder 3"/>
          <p:cNvSpPr>
            <a:spLocks noGrp="1"/>
          </p:cNvSpPr>
          <p:nvPr>
            <p:ph idx="1"/>
          </p:nvPr>
        </p:nvSpPr>
        <p:spPr>
          <a:xfrm>
            <a:off x="63500" y="914400"/>
            <a:ext cx="8885238" cy="5537200"/>
          </a:xfrm>
        </p:spPr>
        <p:txBody>
          <a:bodyPr/>
          <a:lstStyle/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b="1" dirty="0" smtClean="0">
                <a:cs typeface="Arial" panose="020B0604020202020204" pitchFamily="34" charset="0"/>
              </a:rPr>
              <a:t>Product Webpages:</a:t>
            </a: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dirty="0" smtClean="0">
                <a:cs typeface="Arial" panose="020B0604020202020204" pitchFamily="34" charset="0"/>
              </a:rPr>
              <a:t>Cypress’s BLE solutions webpage: </a:t>
            </a:r>
            <a:r>
              <a:rPr lang="en-US" altLang="en-US" dirty="0" smtClean="0">
                <a:cs typeface="Arial" panose="020B0604020202020204" pitchFamily="34" charset="0"/>
                <a:hlinkClick r:id="rId3"/>
              </a:rPr>
              <a:t>www.cypress.com/BLE</a:t>
            </a:r>
            <a:endParaRPr lang="en-US" altLang="en-US" dirty="0" smtClean="0">
              <a:cs typeface="Arial" panose="020B0604020202020204" pitchFamily="34" charset="0"/>
            </a:endParaRP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dirty="0" smtClean="0">
                <a:cs typeface="Arial" panose="020B0604020202020204" pitchFamily="34" charset="0"/>
              </a:rPr>
              <a:t>PSoC 4 BLE Product webpage: </a:t>
            </a:r>
            <a:r>
              <a:rPr lang="en-US" altLang="en-US" dirty="0" smtClean="0">
                <a:cs typeface="Arial" panose="020B0604020202020204" pitchFamily="34" charset="0"/>
                <a:hlinkClick r:id="rId4"/>
              </a:rPr>
              <a:t>www.cypress.com/PSoC4BLE</a:t>
            </a:r>
            <a:endParaRPr lang="en-US" altLang="en-US" dirty="0" smtClean="0">
              <a:cs typeface="Arial" panose="020B0604020202020204" pitchFamily="34" charset="0"/>
            </a:endParaRP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dirty="0" smtClean="0">
                <a:cs typeface="Arial" panose="020B0604020202020204" pitchFamily="34" charset="0"/>
              </a:rPr>
              <a:t>PSoC 4 BLE Product datasheet: </a:t>
            </a:r>
            <a:r>
              <a:rPr lang="en-US" altLang="en-US" dirty="0" smtClean="0">
                <a:cs typeface="Arial" panose="020B0604020202020204" pitchFamily="34" charset="0"/>
                <a:hlinkClick r:id="rId5"/>
              </a:rPr>
              <a:t>www.cypress.com/PSoC4BLEDatasheet</a:t>
            </a:r>
            <a:endParaRPr lang="en-US" altLang="en-US" dirty="0" smtClean="0">
              <a:cs typeface="Arial" panose="020B0604020202020204" pitchFamily="34" charset="0"/>
            </a:endParaRP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dirty="0" smtClean="0">
                <a:cs typeface="Arial" panose="020B0604020202020204" pitchFamily="34" charset="0"/>
              </a:rPr>
              <a:t>PRoC BLE Product webpage: </a:t>
            </a:r>
            <a:r>
              <a:rPr lang="en-US" altLang="en-US" dirty="0" smtClean="0">
                <a:cs typeface="Arial" panose="020B0604020202020204" pitchFamily="34" charset="0"/>
                <a:hlinkClick r:id="rId6"/>
              </a:rPr>
              <a:t>www.cypress.com/PRoCBLE</a:t>
            </a:r>
            <a:endParaRPr lang="en-US" altLang="en-US" dirty="0" smtClean="0">
              <a:cs typeface="Arial" panose="020B0604020202020204" pitchFamily="34" charset="0"/>
            </a:endParaRP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dirty="0" smtClean="0">
                <a:cs typeface="Arial" panose="020B0604020202020204" pitchFamily="34" charset="0"/>
              </a:rPr>
              <a:t>PRoC BLE Product datasheet: </a:t>
            </a:r>
            <a:r>
              <a:rPr lang="en-US" altLang="en-US" dirty="0" smtClean="0">
                <a:cs typeface="Arial" panose="020B0604020202020204" pitchFamily="34" charset="0"/>
                <a:hlinkClick r:id="rId7"/>
              </a:rPr>
              <a:t>www.cypress.com/PRoCBLEDatasheet</a:t>
            </a:r>
            <a:endParaRPr lang="en-US" altLang="en-US" dirty="0" smtClean="0">
              <a:cs typeface="Arial" panose="020B0604020202020204" pitchFamily="34" charset="0"/>
            </a:endParaRP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dirty="0" smtClean="0">
                <a:cs typeface="Arial" panose="020B0604020202020204" pitchFamily="34" charset="0"/>
              </a:rPr>
              <a:t>PSoC family roadmap: </a:t>
            </a:r>
            <a:r>
              <a:rPr lang="en-US" altLang="en-US" dirty="0" smtClean="0">
                <a:cs typeface="Arial" panose="020B0604020202020204" pitchFamily="34" charset="0"/>
                <a:hlinkClick r:id="rId8"/>
              </a:rPr>
              <a:t>www.cypress.com/PSoCRoadmap</a:t>
            </a:r>
            <a:endParaRPr lang="en-US" altLang="en-US" dirty="0" smtClean="0">
              <a:cs typeface="Arial" panose="020B0604020202020204" pitchFamily="34" charset="0"/>
            </a:endParaRP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dirty="0" smtClean="0">
                <a:cs typeface="Arial" panose="020B0604020202020204" pitchFamily="34" charset="0"/>
              </a:rPr>
              <a:t>PSoC Creator IDE: </a:t>
            </a:r>
            <a:r>
              <a:rPr lang="en-US" altLang="en-US" dirty="0" smtClean="0">
                <a:cs typeface="Arial" panose="020B0604020202020204" pitchFamily="34" charset="0"/>
                <a:hlinkClick r:id="rId9"/>
              </a:rPr>
              <a:t>www.cypress.com/PSoCCreator</a:t>
            </a:r>
            <a:endParaRPr lang="en-US" altLang="en-US" dirty="0" smtClean="0">
              <a:cs typeface="Arial" panose="020B0604020202020204" pitchFamily="34" charset="0"/>
            </a:endParaRP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dirty="0" smtClean="0">
                <a:cs typeface="Arial" panose="020B0604020202020204" pitchFamily="34" charset="0"/>
              </a:rPr>
              <a:t>BLE Pioneer Kit: </a:t>
            </a:r>
            <a:r>
              <a:rPr lang="en-US" altLang="en-US" dirty="0" smtClean="0">
                <a:cs typeface="Arial" panose="020B0604020202020204" pitchFamily="34" charset="0"/>
                <a:hlinkClick r:id="rId10"/>
              </a:rPr>
              <a:t>www.cypress.com/CY8CKIT-042-BLE</a:t>
            </a:r>
            <a:endParaRPr lang="en-US" altLang="en-US" dirty="0" smtClean="0">
              <a:cs typeface="Arial" panose="020B0604020202020204" pitchFamily="34" charset="0"/>
            </a:endParaRP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endParaRPr lang="en-US" altLang="en-US" sz="600" dirty="0" smtClean="0">
              <a:cs typeface="Arial" panose="020B0604020202020204" pitchFamily="34" charset="0"/>
            </a:endParaRP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b="1" dirty="0" smtClean="0">
                <a:cs typeface="Arial" panose="020B0604020202020204" pitchFamily="34" charset="0"/>
              </a:rPr>
              <a:t>Application Notes:</a:t>
            </a: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dirty="0" smtClean="0">
                <a:cs typeface="Arial" panose="020B0604020202020204" pitchFamily="34" charset="0"/>
              </a:rPr>
              <a:t>Getting Started with PSoC 4 BLE (AN791267): </a:t>
            </a:r>
            <a:r>
              <a:rPr lang="en-US" altLang="en-US" dirty="0" smtClean="0">
                <a:cs typeface="Arial" panose="020B0604020202020204" pitchFamily="34" charset="0"/>
                <a:hlinkClick r:id="rId11"/>
              </a:rPr>
              <a:t>www.cypress.com/go/AN91267</a:t>
            </a:r>
            <a:endParaRPr lang="en-US" altLang="en-US" dirty="0" smtClean="0">
              <a:cs typeface="Arial" panose="020B0604020202020204" pitchFamily="34" charset="0"/>
            </a:endParaRP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dirty="0" smtClean="0">
                <a:solidFill>
                  <a:srgbClr val="A6A6A6"/>
                </a:solidFill>
                <a:cs typeface="Arial" panose="020B0604020202020204" pitchFamily="34" charset="0"/>
              </a:rPr>
              <a:t>Available Q115: PSoC 4 BLE Measuring Power Consumption (AN92584): </a:t>
            </a:r>
            <a:r>
              <a:rPr lang="en-US" altLang="en-US" dirty="0" smtClean="0">
                <a:solidFill>
                  <a:srgbClr val="A6A6A6"/>
                </a:solidFill>
                <a:cs typeface="Arial" panose="020B0604020202020204" pitchFamily="34" charset="0"/>
                <a:hlinkClick r:id="rId12"/>
              </a:rPr>
              <a:t>www.cypress.com/go/AN92584</a:t>
            </a:r>
            <a:endParaRPr lang="en-US" altLang="en-US" dirty="0" smtClean="0">
              <a:solidFill>
                <a:srgbClr val="A6A6A6"/>
              </a:solidFill>
              <a:cs typeface="Arial" panose="020B0604020202020204" pitchFamily="34" charset="0"/>
            </a:endParaRP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dirty="0" smtClean="0">
                <a:solidFill>
                  <a:srgbClr val="A6A6A6"/>
                </a:solidFill>
                <a:cs typeface="Arial" panose="020B0604020202020204" pitchFamily="34" charset="0"/>
              </a:rPr>
              <a:t>Available Q115: Creating BLE Applications Using PSoC 4 BLE (AN91184): </a:t>
            </a:r>
            <a:r>
              <a:rPr lang="en-US" altLang="en-US" dirty="0" smtClean="0">
                <a:solidFill>
                  <a:srgbClr val="A6A6A6"/>
                </a:solidFill>
                <a:cs typeface="Arial" panose="020B0604020202020204" pitchFamily="34" charset="0"/>
                <a:hlinkClick r:id="rId13"/>
              </a:rPr>
              <a:t>www.cypress.com/go/AN91184</a:t>
            </a:r>
            <a:endParaRPr lang="en-US" altLang="en-US" dirty="0" smtClean="0">
              <a:solidFill>
                <a:srgbClr val="A6A6A6"/>
              </a:solidFill>
              <a:cs typeface="Arial" panose="020B0604020202020204" pitchFamily="34" charset="0"/>
            </a:endParaRP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dirty="0" smtClean="0">
                <a:solidFill>
                  <a:srgbClr val="A6A6A6"/>
                </a:solidFill>
                <a:cs typeface="Arial" panose="020B0604020202020204" pitchFamily="34" charset="0"/>
              </a:rPr>
              <a:t>Available Q115: Creating Custom Profiles Using PSoC 4 BLE (AN96112): </a:t>
            </a:r>
            <a:r>
              <a:rPr lang="en-US" altLang="en-US" dirty="0" smtClean="0">
                <a:solidFill>
                  <a:srgbClr val="A6A6A6"/>
                </a:solidFill>
                <a:cs typeface="Arial" panose="020B0604020202020204" pitchFamily="34" charset="0"/>
                <a:hlinkClick r:id="rId14"/>
              </a:rPr>
              <a:t>www.cypress.com/go/AN96112</a:t>
            </a:r>
            <a:endParaRPr lang="en-US" altLang="en-US" dirty="0" smtClean="0">
              <a:solidFill>
                <a:srgbClr val="A6A6A6"/>
              </a:solidFill>
              <a:cs typeface="Arial" panose="020B0604020202020204" pitchFamily="34" charset="0"/>
            </a:endParaRP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endParaRPr lang="en-US" altLang="en-US" sz="600" dirty="0" smtClean="0">
              <a:cs typeface="Arial" panose="020B0604020202020204" pitchFamily="34" charset="0"/>
            </a:endParaRP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b="1" dirty="0" smtClean="0">
                <a:cs typeface="Arial" panose="020B0604020202020204" pitchFamily="34" charset="0"/>
              </a:rPr>
              <a:t>Design Guides:</a:t>
            </a: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dirty="0" smtClean="0">
                <a:cs typeface="Arial" panose="020B0604020202020204" pitchFamily="34" charset="0"/>
              </a:rPr>
              <a:t>PSoC 4 BLE Antenna Design Guide: </a:t>
            </a:r>
            <a:r>
              <a:rPr lang="en-US" altLang="en-US" dirty="0" smtClean="0">
                <a:cs typeface="Arial" panose="020B0604020202020204" pitchFamily="34" charset="0"/>
                <a:hlinkClick r:id="rId15"/>
              </a:rPr>
              <a:t>www.cypress.com/go/AN91445 </a:t>
            </a:r>
            <a:endParaRPr lang="en-US" altLang="en-US" dirty="0" smtClean="0">
              <a:cs typeface="Arial" panose="020B0604020202020204" pitchFamily="34" charset="0"/>
            </a:endParaRPr>
          </a:p>
          <a:p>
            <a:pPr lvl="1" indent="0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dirty="0" smtClean="0">
                <a:cs typeface="Arial" panose="020B0604020202020204" pitchFamily="34" charset="0"/>
              </a:rPr>
              <a:t>CapSense Design Guide: </a:t>
            </a:r>
            <a:r>
              <a:rPr lang="en-US" altLang="en-US" dirty="0" smtClean="0">
                <a:cs typeface="Arial" panose="020B0604020202020204" pitchFamily="34" charset="0"/>
                <a:hlinkClick r:id="rId16"/>
              </a:rPr>
              <a:t>www.cypress.com/go/AN85951</a:t>
            </a:r>
            <a:r>
              <a:rPr lang="en-US" altLang="en-US" dirty="0" smtClean="0"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ts val="100"/>
              </a:spcBef>
              <a:buClr>
                <a:srgbClr val="025BBC"/>
              </a:buClr>
              <a:defRPr/>
            </a:pPr>
            <a:endParaRPr lang="en-US" altLang="en-US" dirty="0" smtClean="0">
              <a:cs typeface="Arial" panose="020B0604020202020204" pitchFamily="34" charset="0"/>
            </a:endParaRPr>
          </a:p>
          <a:p>
            <a:pPr lvl="1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b="1" dirty="0" smtClean="0">
                <a:cs typeface="Arial" panose="020B0604020202020204" pitchFamily="34" charset="0"/>
              </a:rPr>
              <a:t>BLE Frequently Asked Questions (FAQ): </a:t>
            </a:r>
            <a:r>
              <a:rPr lang="en-US" altLang="en-US" b="1" dirty="0" smtClean="0">
                <a:cs typeface="Arial" panose="020B0604020202020204" pitchFamily="34" charset="0"/>
                <a:hlinkClick r:id="rId17"/>
              </a:rPr>
              <a:t>http://www.cypress.com/PSoC4BLEKBA</a:t>
            </a:r>
            <a:endParaRPr lang="en-US" altLang="en-US" b="1" dirty="0" smtClean="0">
              <a:cs typeface="Arial" panose="020B0604020202020204" pitchFamily="34" charset="0"/>
            </a:endParaRPr>
          </a:p>
          <a:p>
            <a:pPr lvl="1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b="1" dirty="0" smtClean="0">
                <a:cs typeface="Arial" panose="020B0604020202020204" pitchFamily="34" charset="0"/>
              </a:rPr>
              <a:t>BLE Compliance and Interoperability Report: </a:t>
            </a:r>
            <a:r>
              <a:rPr lang="en-US" altLang="en-US" b="1" dirty="0" smtClean="0">
                <a:cs typeface="Arial" panose="020B0604020202020204" pitchFamily="34" charset="0"/>
                <a:hlinkClick r:id="rId18"/>
              </a:rPr>
              <a:t>www.cypress.com/BLECompliance</a:t>
            </a:r>
            <a:endParaRPr lang="en-US" altLang="en-US" b="1" dirty="0" smtClean="0">
              <a:cs typeface="Arial" panose="020B0604020202020204" pitchFamily="34" charset="0"/>
            </a:endParaRPr>
          </a:p>
          <a:p>
            <a:pPr lvl="1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b="1" dirty="0" smtClean="0">
                <a:cs typeface="Arial" panose="020B0604020202020204" pitchFamily="34" charset="0"/>
              </a:rPr>
              <a:t>Bluetooth SIG website: </a:t>
            </a:r>
            <a:r>
              <a:rPr lang="en-US" altLang="en-US" b="1" dirty="0" smtClean="0">
                <a:cs typeface="Arial" panose="020B0604020202020204" pitchFamily="34" charset="0"/>
                <a:hlinkClick r:id="rId19"/>
              </a:rPr>
              <a:t>www.bluetooth.org</a:t>
            </a:r>
            <a:endParaRPr lang="en-US" altLang="en-US" b="1" dirty="0" smtClean="0">
              <a:cs typeface="Arial" panose="020B0604020202020204" pitchFamily="34" charset="0"/>
            </a:endParaRPr>
          </a:p>
          <a:p>
            <a:pPr lvl="1">
              <a:spcBef>
                <a:spcPts val="200"/>
              </a:spcBef>
              <a:buClr>
                <a:srgbClr val="025BBC"/>
              </a:buClr>
              <a:defRPr/>
            </a:pPr>
            <a:r>
              <a:rPr lang="en-US" altLang="en-US" b="1" dirty="0" smtClean="0">
                <a:cs typeface="Arial" panose="020B0604020202020204" pitchFamily="34" charset="0"/>
              </a:rPr>
              <a:t>Bluetooth Low Energy - The Developer’s Handbook, Robin </a:t>
            </a:r>
            <a:r>
              <a:rPr lang="en-US" altLang="en-US" b="1" dirty="0" err="1" smtClean="0">
                <a:cs typeface="Arial" panose="020B0604020202020204" pitchFamily="34" charset="0"/>
              </a:rPr>
              <a:t>Heydon</a:t>
            </a:r>
            <a:r>
              <a:rPr lang="en-US" altLang="en-US" b="1" dirty="0" smtClean="0">
                <a:cs typeface="Arial" panose="020B0604020202020204" pitchFamily="34" charset="0"/>
              </a:rPr>
              <a:t>: </a:t>
            </a:r>
            <a:r>
              <a:rPr lang="en-US" altLang="en-US" b="1" dirty="0" smtClean="0">
                <a:cs typeface="Arial" panose="020B0604020202020204" pitchFamily="34" charset="0"/>
                <a:hlinkClick r:id="rId20"/>
              </a:rPr>
              <a:t>ISBN-10:013288836X</a:t>
            </a:r>
            <a:endParaRPr lang="en-US" altLang="en-US" b="1" dirty="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4"/>
          <p:cNvSpPr>
            <a:spLocks noChangeArrowheads="1"/>
          </p:cNvSpPr>
          <p:nvPr/>
        </p:nvSpPr>
        <p:spPr bwMode="auto">
          <a:xfrm>
            <a:off x="265113" y="989013"/>
            <a:ext cx="8705850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1139825" lvl="2" indent="-225425" eaLnBrk="1" hangingPunct="1">
              <a:lnSpc>
                <a:spcPct val="95000"/>
              </a:lnSpc>
              <a:spcBef>
                <a:spcPct val="25000"/>
              </a:spcBef>
              <a:buClr>
                <a:srgbClr val="025BBC"/>
              </a:buClr>
              <a:buSzPct val="100000"/>
              <a:buFontTx/>
              <a:buChar char="•"/>
            </a:pPr>
            <a:endParaRPr lang="zh-CN" altLang="zh-CN" sz="2000">
              <a:solidFill>
                <a:srgbClr val="262626"/>
              </a:solidFill>
              <a:ea typeface="SimSun" pitchFamily="2" charset="-122"/>
            </a:endParaRPr>
          </a:p>
        </p:txBody>
      </p:sp>
      <p:sp>
        <p:nvSpPr>
          <p:cNvPr id="111619" name="Title 8"/>
          <p:cNvSpPr txBox="1">
            <a:spLocks/>
          </p:cNvSpPr>
          <p:nvPr/>
        </p:nvSpPr>
        <p:spPr bwMode="auto">
          <a:xfrm>
            <a:off x="92075" y="239713"/>
            <a:ext cx="7348538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9000"/>
              </a:lnSpc>
              <a:buClr>
                <a:schemeClr val="tx1"/>
              </a:buClr>
            </a:pPr>
            <a:endParaRPr lang="zh-CN" altLang="zh-CN" sz="3200">
              <a:solidFill>
                <a:srgbClr val="025BBC"/>
              </a:solidFill>
              <a:ea typeface="SimSun" pitchFamily="2" charset="-122"/>
            </a:endParaRPr>
          </a:p>
        </p:txBody>
      </p:sp>
      <p:sp>
        <p:nvSpPr>
          <p:cNvPr id="111620" name="Title 3"/>
          <p:cNvSpPr>
            <a:spLocks noGrp="1"/>
          </p:cNvSpPr>
          <p:nvPr>
            <p:ph type="title"/>
          </p:nvPr>
        </p:nvSpPr>
        <p:spPr bwMode="auto"/>
        <p:txBody>
          <a:bodyPr lIns="91440" tIns="45720" rIns="91440" bIns="45720" anchor="t"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General Online Resources</a:t>
            </a:r>
          </a:p>
        </p:txBody>
      </p:sp>
      <p:sp>
        <p:nvSpPr>
          <p:cNvPr id="111621" name="Content Placeholder 4"/>
          <p:cNvSpPr>
            <a:spLocks noGrp="1"/>
          </p:cNvSpPr>
          <p:nvPr>
            <p:ph idx="1"/>
          </p:nvPr>
        </p:nvSpPr>
        <p:spPr>
          <a:xfrm>
            <a:off x="63500" y="914400"/>
            <a:ext cx="8885238" cy="5537200"/>
          </a:xfrm>
        </p:spPr>
        <p:txBody>
          <a:bodyPr/>
          <a:lstStyle/>
          <a:p>
            <a:pPr lvl="1" eaLnBrk="1" hangingPunct="1">
              <a:spcBef>
                <a:spcPts val="288"/>
              </a:spcBef>
            </a:pPr>
            <a:r>
              <a:rPr lang="en-US" altLang="zh-CN" b="1" smtClean="0">
                <a:ea typeface="SimSun" pitchFamily="2" charset="-122"/>
              </a:rPr>
              <a:t>BLE: </a:t>
            </a:r>
            <a:r>
              <a:rPr lang="en-US" altLang="zh-CN" b="1" smtClean="0">
                <a:ea typeface="SimSun" pitchFamily="2" charset="-122"/>
                <a:hlinkClick r:id="rId3"/>
              </a:rPr>
              <a:t>www.cypress.com/BLE</a:t>
            </a:r>
            <a:r>
              <a:rPr lang="en-US" altLang="zh-CN" b="1" smtClean="0">
                <a:ea typeface="SimSun" pitchFamily="2" charset="-122"/>
              </a:rPr>
              <a:t> </a:t>
            </a:r>
          </a:p>
          <a:p>
            <a:pPr lvl="1" eaLnBrk="1" hangingPunct="1">
              <a:spcBef>
                <a:spcPts val="288"/>
              </a:spcBef>
            </a:pPr>
            <a:r>
              <a:rPr lang="en-US" altLang="zh-CN" b="1" smtClean="0">
                <a:ea typeface="SimSun" pitchFamily="2" charset="-122"/>
              </a:rPr>
              <a:t>PSoC 4 BLE: </a:t>
            </a:r>
            <a:r>
              <a:rPr lang="en-US" altLang="zh-CN" b="1" smtClean="0">
                <a:ea typeface="SimSun" pitchFamily="2" charset="-122"/>
                <a:hlinkClick r:id="rId4"/>
              </a:rPr>
              <a:t>www.cypress.com/PSoC4BLE</a:t>
            </a:r>
            <a:endParaRPr lang="en-US" altLang="zh-CN" b="1" smtClean="0">
              <a:ea typeface="SimSun" pitchFamily="2" charset="-122"/>
            </a:endParaRPr>
          </a:p>
          <a:p>
            <a:pPr lvl="1" eaLnBrk="1" hangingPunct="1">
              <a:spcBef>
                <a:spcPts val="288"/>
              </a:spcBef>
            </a:pPr>
            <a:r>
              <a:rPr lang="en-US" altLang="zh-CN" b="1" smtClean="0">
                <a:ea typeface="SimSun" pitchFamily="2" charset="-122"/>
              </a:rPr>
              <a:t>PRoC BLE: </a:t>
            </a:r>
            <a:r>
              <a:rPr lang="en-US" altLang="zh-CN" b="1" smtClean="0">
                <a:ea typeface="SimSun" pitchFamily="2" charset="-122"/>
                <a:hlinkClick r:id="rId5"/>
              </a:rPr>
              <a:t>www.cypress.com/PRoCBLE</a:t>
            </a:r>
            <a:endParaRPr lang="en-US" altLang="zh-CN" b="1" smtClean="0">
              <a:ea typeface="SimSun" pitchFamily="2" charset="-122"/>
            </a:endParaRPr>
          </a:p>
          <a:p>
            <a:pPr lvl="1" eaLnBrk="1" hangingPunct="1">
              <a:spcBef>
                <a:spcPts val="288"/>
              </a:spcBef>
            </a:pPr>
            <a:r>
              <a:rPr lang="en-US" altLang="zh-CN" b="1" smtClean="0">
                <a:ea typeface="SimSun" pitchFamily="2" charset="-122"/>
              </a:rPr>
              <a:t>PSoC: </a:t>
            </a:r>
            <a:r>
              <a:rPr lang="en-US" altLang="zh-CN" b="1" smtClean="0">
                <a:ea typeface="SimSun" pitchFamily="2" charset="-122"/>
                <a:hlinkClick r:id="rId6"/>
              </a:rPr>
              <a:t>www.cypress.com/PSoC</a:t>
            </a:r>
            <a:endParaRPr lang="en-US" altLang="zh-CN" b="1" smtClean="0">
              <a:ea typeface="SimSun" pitchFamily="2" charset="-122"/>
            </a:endParaRPr>
          </a:p>
          <a:p>
            <a:pPr lvl="1" eaLnBrk="1" hangingPunct="1">
              <a:spcBef>
                <a:spcPts val="288"/>
              </a:spcBef>
            </a:pPr>
            <a:r>
              <a:rPr lang="en-US" altLang="zh-CN" b="1" smtClean="0">
                <a:ea typeface="SimSun" pitchFamily="2" charset="-122"/>
              </a:rPr>
              <a:t>Kits: </a:t>
            </a:r>
            <a:r>
              <a:rPr lang="en-US" altLang="zh-CN" b="1" smtClean="0">
                <a:ea typeface="SimSun" pitchFamily="2" charset="-122"/>
                <a:hlinkClick r:id="rId7"/>
              </a:rPr>
              <a:t>www.cypress.com/kits</a:t>
            </a:r>
            <a:endParaRPr lang="en-US" altLang="zh-CN" b="1" smtClean="0">
              <a:ea typeface="SimSun" pitchFamily="2" charset="-122"/>
            </a:endParaRPr>
          </a:p>
          <a:p>
            <a:pPr lvl="1" eaLnBrk="1" hangingPunct="1">
              <a:spcBef>
                <a:spcPts val="288"/>
              </a:spcBef>
            </a:pPr>
            <a:r>
              <a:rPr lang="en-US" altLang="zh-CN" b="1" smtClean="0">
                <a:ea typeface="SimSun" pitchFamily="2" charset="-122"/>
              </a:rPr>
              <a:t>PSoC Creator: </a:t>
            </a:r>
            <a:r>
              <a:rPr lang="en-US" altLang="zh-CN" b="1" smtClean="0">
                <a:ea typeface="SimSun" pitchFamily="2" charset="-122"/>
                <a:hlinkClick r:id="rId8"/>
              </a:rPr>
              <a:t>www.cypress.com/Creator</a:t>
            </a:r>
            <a:endParaRPr lang="en-US" altLang="zh-CN" b="1" smtClean="0">
              <a:ea typeface="SimSun" pitchFamily="2" charset="-122"/>
            </a:endParaRPr>
          </a:p>
          <a:p>
            <a:pPr lvl="1" eaLnBrk="1" hangingPunct="1">
              <a:spcBef>
                <a:spcPts val="288"/>
              </a:spcBef>
            </a:pPr>
            <a:r>
              <a:rPr lang="en-US" altLang="zh-CN" b="1" smtClean="0">
                <a:ea typeface="SimSun" pitchFamily="2" charset="-122"/>
              </a:rPr>
              <a:t>Support: </a:t>
            </a:r>
            <a:r>
              <a:rPr lang="en-US" altLang="zh-CN" b="1" smtClean="0">
                <a:ea typeface="SimSun" pitchFamily="2" charset="-122"/>
                <a:hlinkClick r:id="rId9"/>
              </a:rPr>
              <a:t>www.cypress.com/support</a:t>
            </a:r>
            <a:endParaRPr lang="en-US" altLang="zh-CN" b="1" smtClean="0">
              <a:ea typeface="SimSun" pitchFamily="2" charset="-122"/>
            </a:endParaRPr>
          </a:p>
          <a:p>
            <a:pPr lvl="1" eaLnBrk="1" hangingPunct="1">
              <a:spcBef>
                <a:spcPts val="288"/>
              </a:spcBef>
            </a:pPr>
            <a:r>
              <a:rPr lang="en-US" altLang="zh-CN" b="1" smtClean="0">
                <a:ea typeface="SimSun" pitchFamily="2" charset="-122"/>
              </a:rPr>
              <a:t>Training: </a:t>
            </a:r>
            <a:r>
              <a:rPr lang="en-US" altLang="zh-CN" b="1" smtClean="0">
                <a:ea typeface="SimSun" pitchFamily="2" charset="-122"/>
                <a:hlinkClick r:id="rId10"/>
              </a:rPr>
              <a:t>www.cypress.com/training</a:t>
            </a:r>
            <a:endParaRPr lang="en-US" altLang="zh-CN" b="1" smtClean="0">
              <a:ea typeface="SimSun" pitchFamily="2" charset="-122"/>
            </a:endParaRPr>
          </a:p>
          <a:p>
            <a:pPr lvl="1" eaLnBrk="1" hangingPunct="1">
              <a:spcBef>
                <a:spcPts val="288"/>
              </a:spcBef>
            </a:pPr>
            <a:r>
              <a:rPr lang="en-US" altLang="zh-CN" b="1" smtClean="0">
                <a:ea typeface="SimSun" pitchFamily="2" charset="-122"/>
              </a:rPr>
              <a:t>Cypress Store: </a:t>
            </a:r>
            <a:r>
              <a:rPr lang="en-US" altLang="zh-CN" b="1" smtClean="0">
                <a:ea typeface="SimSun" pitchFamily="2" charset="-122"/>
                <a:hlinkClick r:id="rId11"/>
              </a:rPr>
              <a:t>www.cypress.com/store</a:t>
            </a:r>
            <a:endParaRPr lang="en-US" altLang="zh-CN" b="1" smtClean="0">
              <a:ea typeface="SimSun" pitchFamily="2" charset="-122"/>
            </a:endParaRPr>
          </a:p>
          <a:p>
            <a:pPr lvl="1" eaLnBrk="1" hangingPunct="1">
              <a:spcBef>
                <a:spcPts val="288"/>
              </a:spcBef>
            </a:pPr>
            <a:r>
              <a:rPr lang="en-US" altLang="zh-CN" b="1" smtClean="0">
                <a:ea typeface="SimSun" pitchFamily="2" charset="-122"/>
              </a:rPr>
              <a:t>Community &amp; forums: </a:t>
            </a:r>
            <a:r>
              <a:rPr lang="en-US" altLang="zh-CN" b="1" smtClean="0">
                <a:ea typeface="SimSun" pitchFamily="2" charset="-122"/>
                <a:hlinkClick r:id="rId12"/>
              </a:rPr>
              <a:t>www.cypress.com/forums</a:t>
            </a:r>
            <a:endParaRPr lang="en-US" altLang="zh-CN" b="1" smtClean="0">
              <a:ea typeface="SimSun" pitchFamily="2" charset="-122"/>
            </a:endParaRPr>
          </a:p>
          <a:p>
            <a:pPr lvl="1" eaLnBrk="1" hangingPunct="1">
              <a:spcBef>
                <a:spcPts val="288"/>
              </a:spcBef>
            </a:pPr>
            <a:r>
              <a:rPr lang="en-US" altLang="zh-CN" b="1" smtClean="0">
                <a:ea typeface="SimSun" pitchFamily="2" charset="-122"/>
              </a:rPr>
              <a:t>Application Notes: </a:t>
            </a:r>
            <a:r>
              <a:rPr lang="en-US" altLang="zh-CN" b="1" smtClean="0">
                <a:ea typeface="SimSun" pitchFamily="2" charset="-122"/>
                <a:hlinkClick r:id="rId13"/>
              </a:rPr>
              <a:t>www.cypress.com/AppNotes</a:t>
            </a:r>
            <a:endParaRPr lang="en-US" altLang="zh-CN" b="1" smtClean="0">
              <a:ea typeface="SimSun" pitchFamily="2" charset="-122"/>
            </a:endParaRPr>
          </a:p>
          <a:p>
            <a:pPr eaLnBrk="1" hangingPunct="1"/>
            <a:endParaRPr lang="en-US" altLang="zh-CN" smtClean="0">
              <a:ea typeface="SimSun" pitchFamily="2" charset="-122"/>
            </a:endParaRPr>
          </a:p>
        </p:txBody>
      </p:sp>
      <p:sp>
        <p:nvSpPr>
          <p:cNvPr id="111622" name="TextBox 8"/>
          <p:cNvSpPr txBox="1">
            <a:spLocks noChangeArrowheads="1"/>
          </p:cNvSpPr>
          <p:nvPr/>
        </p:nvSpPr>
        <p:spPr bwMode="auto">
          <a:xfrm>
            <a:off x="4341813" y="1044575"/>
            <a:ext cx="3697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zh-CN" sz="1200" b="0" i="0" u="sng">
                <a:solidFill>
                  <a:srgbClr val="000000"/>
                </a:solidFill>
                <a:ea typeface="SimSun" pitchFamily="2" charset="-122"/>
              </a:rPr>
              <a:t>Cypress BLE Solutions: www.cypress.com/BLE</a:t>
            </a:r>
          </a:p>
        </p:txBody>
      </p:sp>
      <p:pic>
        <p:nvPicPr>
          <p:cNvPr id="111623" name="Picture 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443413" y="1374775"/>
            <a:ext cx="4545012" cy="2767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1624" name="TextBox 1"/>
          <p:cNvSpPr txBox="1">
            <a:spLocks noChangeArrowheads="1"/>
          </p:cNvSpPr>
          <p:nvPr/>
        </p:nvSpPr>
        <p:spPr bwMode="auto">
          <a:xfrm>
            <a:off x="4435475" y="4194175"/>
            <a:ext cx="46482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r>
              <a:rPr lang="en-US" altLang="en-US" b="0" i="0">
                <a:solidFill>
                  <a:srgbClr val="000000"/>
                </a:solidFill>
              </a:rPr>
              <a:t>Cypress’s BLE solutions webpage is your </a:t>
            </a:r>
            <a:r>
              <a:rPr lang="en-US" altLang="en-US" b="0">
                <a:solidFill>
                  <a:srgbClr val="000000"/>
                </a:solidFill>
              </a:rPr>
              <a:t>one-stop-shop</a:t>
            </a:r>
            <a:r>
              <a:rPr lang="en-US" altLang="en-US" b="0" i="0">
                <a:solidFill>
                  <a:srgbClr val="000000"/>
                </a:solidFill>
              </a:rPr>
              <a:t> for everything BLE, including, Product Datasheets, Development Kits, Application Notes, Software Downloads, Example Projects, Demo Videos, and more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8"/>
          <p:cNvSpPr>
            <a:spLocks noGrp="1"/>
          </p:cNvSpPr>
          <p:nvPr>
            <p:ph type="title"/>
          </p:nvPr>
        </p:nvSpPr>
        <p:spPr>
          <a:xfrm>
            <a:off x="92075" y="228600"/>
            <a:ext cx="7348538" cy="474663"/>
          </a:xfrm>
        </p:spPr>
        <p:txBody>
          <a:bodyPr/>
          <a:lstStyle/>
          <a:p>
            <a:r>
              <a:rPr lang="en-US" altLang="en-US" smtClean="0"/>
              <a:t>The Internet of Things Revolution</a:t>
            </a:r>
          </a:p>
        </p:txBody>
      </p:sp>
      <p:sp>
        <p:nvSpPr>
          <p:cNvPr id="21507" name="Content Placeholder 9"/>
          <p:cNvSpPr>
            <a:spLocks noGrp="1"/>
          </p:cNvSpPr>
          <p:nvPr>
            <p:ph idx="1"/>
          </p:nvPr>
        </p:nvSpPr>
        <p:spPr>
          <a:xfrm>
            <a:off x="63500" y="914400"/>
            <a:ext cx="8885238" cy="5537200"/>
          </a:xfrm>
        </p:spPr>
        <p:txBody>
          <a:bodyPr/>
          <a:lstStyle/>
          <a:p>
            <a:pPr>
              <a:spcBef>
                <a:spcPts val="288"/>
              </a:spcBef>
            </a:pPr>
            <a:r>
              <a:rPr lang="en-US" altLang="en-US" smtClean="0"/>
              <a:t>The Internet of Things (IoT) is now a commercial reality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/>
              <a:t>The IoT is how everyday physical objects are connected to the Internet</a:t>
            </a:r>
            <a:br>
              <a:rPr lang="en-US" altLang="en-US" sz="1400" b="0" smtClean="0"/>
            </a:br>
            <a:r>
              <a:rPr lang="en-US" altLang="en-US" sz="1400" b="0" smtClean="0"/>
              <a:t>  e.g., a thermostat is adjusted by a cell phone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/>
              <a:t>Six billion everyday physical objects will be connected to the IoT by 2020</a:t>
            </a:r>
            <a:r>
              <a:rPr lang="en-US" altLang="en-US" sz="1400" b="0" baseline="30000" smtClean="0"/>
              <a:t>1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z="600" smtClean="0"/>
              <a:t>  </a:t>
            </a:r>
          </a:p>
          <a:p>
            <a:pPr>
              <a:spcBef>
                <a:spcPts val="288"/>
              </a:spcBef>
            </a:pPr>
            <a:r>
              <a:rPr lang="en-US" altLang="en-US" smtClean="0"/>
              <a:t>Sensor-based systems connect the “real world” to the IoT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/>
              <a:t>Sensor-based IoT systems operate interactively and autonomously, typically using wireless communication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/>
              <a:t>Sensor-based IoT systems must be low power to run on batteries</a:t>
            </a:r>
          </a:p>
          <a:p>
            <a:pPr lvl="1">
              <a:spcBef>
                <a:spcPts val="288"/>
              </a:spcBef>
            </a:pPr>
            <a:endParaRPr lang="en-US" altLang="en-US" sz="600" smtClean="0"/>
          </a:p>
          <a:p>
            <a:pPr>
              <a:spcBef>
                <a:spcPts val="288"/>
              </a:spcBef>
            </a:pPr>
            <a:r>
              <a:rPr lang="en-US" altLang="en-US" smtClean="0"/>
              <a:t>BLE is the de facto low-power wireless standard for the IoT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/>
              <a:t>1.2 billion Bluetooth Smart Ready products were sold in 2013</a:t>
            </a:r>
            <a:r>
              <a:rPr lang="en-US" altLang="en-US" sz="1400" b="0" baseline="30000" smtClean="0"/>
              <a:t>2</a:t>
            </a:r>
            <a:r>
              <a:rPr lang="en-US" altLang="en-US" sz="1400" b="0" smtClean="0"/>
              <a:t>, including Galaxy, iPad, and Thinkpad</a:t>
            </a:r>
          </a:p>
          <a:p>
            <a:pPr>
              <a:spcBef>
                <a:spcPts val="288"/>
              </a:spcBef>
            </a:pPr>
            <a:r>
              <a:rPr lang="en-US" altLang="en-US" sz="1400" b="0" smtClean="0"/>
              <a:t>BLE is designed for low-power, sensor-based products like wearable electronics, medical devices and home</a:t>
            </a:r>
            <a:br>
              <a:rPr lang="en-US" altLang="en-US" sz="1400" b="0" smtClean="0"/>
            </a:br>
            <a:r>
              <a:rPr lang="en-US" altLang="en-US" sz="1400" b="0" smtClean="0"/>
              <a:t>  automation devices</a:t>
            </a:r>
          </a:p>
          <a:p>
            <a:endParaRPr lang="en-US" altLang="en-US" sz="600" smtClean="0"/>
          </a:p>
          <a:p>
            <a:r>
              <a:rPr lang="en-US" altLang="en-US" smtClean="0">
                <a:solidFill>
                  <a:srgbClr val="025BBC"/>
                </a:solidFill>
              </a:rPr>
              <a:t>IoT products require sensor-based BLE systems</a:t>
            </a:r>
          </a:p>
        </p:txBody>
      </p:sp>
      <p:sp>
        <p:nvSpPr>
          <p:cNvPr id="21508" name="Rectangle 10"/>
          <p:cNvSpPr>
            <a:spLocks noChangeArrowheads="1"/>
          </p:cNvSpPr>
          <p:nvPr/>
        </p:nvSpPr>
        <p:spPr bwMode="auto">
          <a:xfrm>
            <a:off x="63500" y="62468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eaLnBrk="1" hangingPunct="1"/>
            <a:r>
              <a:rPr lang="en-US" altLang="en-US" sz="800" b="0" i="0" baseline="30000">
                <a:solidFill>
                  <a:srgbClr val="000000"/>
                </a:solidFill>
              </a:rPr>
              <a:t>1</a:t>
            </a:r>
            <a:r>
              <a:rPr lang="en-US" altLang="en-US" sz="800" b="0" i="0">
                <a:solidFill>
                  <a:srgbClr val="000000"/>
                </a:solidFill>
              </a:rPr>
              <a:t> Cisco CEO John Chambers speaking at the 2014 Mobile World Congress trade show		</a:t>
            </a:r>
            <a:r>
              <a:rPr lang="en-US" altLang="en-US" sz="800" b="0" i="0" baseline="30000">
                <a:solidFill>
                  <a:srgbClr val="000000"/>
                </a:solidFill>
              </a:rPr>
              <a:t> </a:t>
            </a:r>
          </a:p>
          <a:p>
            <a:pPr marL="228600" indent="-228600" eaLnBrk="1" hangingPunct="1"/>
            <a:r>
              <a:rPr lang="en-US" altLang="en-US" sz="800" b="0" i="0" baseline="30000">
                <a:solidFill>
                  <a:srgbClr val="000000"/>
                </a:solidFill>
              </a:rPr>
              <a:t>2</a:t>
            </a:r>
            <a:r>
              <a:rPr lang="en-US" altLang="en-US" sz="800" b="0" i="0">
                <a:solidFill>
                  <a:srgbClr val="000000"/>
                </a:solidFill>
              </a:rPr>
              <a:t> ABI Research</a:t>
            </a:r>
          </a:p>
        </p:txBody>
      </p:sp>
      <p:pic>
        <p:nvPicPr>
          <p:cNvPr id="21509" name="Picture 10" descr="http://media13.onsugar.com/files/2011/11/44/4/192/1922507/22f15dfe6bb94868_UP.preview.jpg"/>
          <p:cNvPicPr>
            <a:picLocks noChangeAspect="1" noChangeArrowheads="1"/>
          </p:cNvPicPr>
          <p:nvPr/>
        </p:nvPicPr>
        <p:blipFill>
          <a:blip r:embed="rId3"/>
          <a:srcRect t="2542"/>
          <a:stretch>
            <a:fillRect/>
          </a:stretch>
        </p:blipFill>
        <p:spPr bwMode="auto">
          <a:xfrm>
            <a:off x="428625" y="4756150"/>
            <a:ext cx="23685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11"/>
          <p:cNvSpPr txBox="1">
            <a:spLocks noChangeArrowheads="1"/>
          </p:cNvSpPr>
          <p:nvPr/>
        </p:nvSpPr>
        <p:spPr bwMode="auto">
          <a:xfrm>
            <a:off x="415925" y="4486275"/>
            <a:ext cx="2540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altLang="en-US" sz="1200" b="0" i="0" u="sng">
                <a:solidFill>
                  <a:srgbClr val="000000"/>
                </a:solidFill>
              </a:rPr>
              <a:t>Fitness Monitor by Jawbone</a:t>
            </a:r>
          </a:p>
        </p:txBody>
      </p:sp>
      <p:pic>
        <p:nvPicPr>
          <p:cNvPr id="21511" name="Picture 8"/>
          <p:cNvPicPr>
            <a:picLocks noChangeAspect="1" noChangeArrowheads="1"/>
          </p:cNvPicPr>
          <p:nvPr/>
        </p:nvPicPr>
        <p:blipFill>
          <a:blip r:embed="rId4"/>
          <a:srcRect l="8600" t="12000" b="14000"/>
          <a:stretch>
            <a:fillRect/>
          </a:stretch>
        </p:blipFill>
        <p:spPr bwMode="auto">
          <a:xfrm>
            <a:off x="6586538" y="4756150"/>
            <a:ext cx="1814512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Box 1"/>
          <p:cNvSpPr txBox="1">
            <a:spLocks noChangeArrowheads="1"/>
          </p:cNvSpPr>
          <p:nvPr/>
        </p:nvSpPr>
        <p:spPr bwMode="auto">
          <a:xfrm>
            <a:off x="6602413" y="4489450"/>
            <a:ext cx="25415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altLang="en-US" sz="1200" b="0" i="0" u="sng">
                <a:solidFill>
                  <a:srgbClr val="000000"/>
                </a:solidFill>
              </a:rPr>
              <a:t>Kevo Deadbolt by Kwikset</a:t>
            </a:r>
          </a:p>
        </p:txBody>
      </p:sp>
      <p:pic>
        <p:nvPicPr>
          <p:cNvPr id="21513" name="Picture 24" descr="http://www.nordicsemi.com/var/ezwebin_site/storage/images/news/press-releases/product-related-news/world-s-first-strapless-continuous-heart-rate-monitor-for-athletes-employs-nordic-semiconductor-bluetooth-low-energy-wireless-technology/318168-1-eng-GB/World-s-first-strapless-continuous-heart-rate-monitor-for-athletes-employs-Nordic-Semiconductor-Bluetooth-low-energy-wireless-technology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886" b="2991"/>
          <a:stretch>
            <a:fillRect/>
          </a:stretch>
        </p:blipFill>
        <p:spPr bwMode="auto">
          <a:xfrm>
            <a:off x="3522663" y="4752975"/>
            <a:ext cx="2119312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Box 24"/>
          <p:cNvSpPr txBox="1">
            <a:spLocks noChangeArrowheads="1"/>
          </p:cNvSpPr>
          <p:nvPr/>
        </p:nvSpPr>
        <p:spPr bwMode="auto">
          <a:xfrm>
            <a:off x="3548063" y="4511675"/>
            <a:ext cx="24225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altLang="en-US" sz="1200" b="0" i="0" u="sng">
                <a:solidFill>
                  <a:srgbClr val="000000"/>
                </a:solidFill>
              </a:rPr>
              <a:t>Heart Rate Monitor by Mio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title"/>
          </p:nvPr>
        </p:nvSpPr>
        <p:spPr>
          <a:xfrm>
            <a:off x="92075" y="228600"/>
            <a:ext cx="7348538" cy="474663"/>
          </a:xfrm>
        </p:spPr>
        <p:txBody>
          <a:bodyPr/>
          <a:lstStyle/>
          <a:p>
            <a:r>
              <a:rPr lang="en-US" altLang="en-US" smtClean="0"/>
              <a:t>Terms You Will Hear Today</a:t>
            </a:r>
          </a:p>
        </p:txBody>
      </p:sp>
      <p:sp>
        <p:nvSpPr>
          <p:cNvPr id="13315" name="Content Placeholder 4"/>
          <p:cNvSpPr>
            <a:spLocks noGrp="1"/>
          </p:cNvSpPr>
          <p:nvPr>
            <p:ph idx="1"/>
          </p:nvPr>
        </p:nvSpPr>
        <p:spPr>
          <a:xfrm>
            <a:off x="63500" y="914400"/>
            <a:ext cx="4648200" cy="5537200"/>
          </a:xfrm>
        </p:spPr>
        <p:txBody>
          <a:bodyPr/>
          <a:lstStyle/>
          <a:p>
            <a:pPr>
              <a:spcBef>
                <a:spcPts val="288"/>
              </a:spcBef>
              <a:defRPr/>
            </a:pPr>
            <a:r>
              <a:rPr lang="en-US" altLang="en-US" dirty="0" smtClean="0"/>
              <a:t>Analog Front End (AFE)</a:t>
            </a:r>
          </a:p>
          <a:p>
            <a:pPr marL="0" lvl="1" indent="0">
              <a:spcBef>
                <a:spcPts val="288"/>
              </a:spcBef>
              <a:defRPr/>
            </a:pPr>
            <a:r>
              <a:rPr lang="en-US" altLang="en-US" dirty="0" smtClean="0"/>
              <a:t>An analog signal conditioning circuit that uses opamps,  </a:t>
            </a:r>
            <a:br>
              <a:rPr lang="en-US" altLang="en-US" dirty="0" smtClean="0"/>
            </a:br>
            <a:r>
              <a:rPr lang="en-US" altLang="en-US" dirty="0" smtClean="0"/>
              <a:t>  filters and comparators to interface to an ADC</a:t>
            </a:r>
          </a:p>
          <a:p>
            <a:pPr marL="0" lvl="1" indent="0">
              <a:spcBef>
                <a:spcPts val="288"/>
              </a:spcBef>
              <a:defRPr/>
            </a:pPr>
            <a:endParaRPr lang="en-US" altLang="en-US" dirty="0" smtClean="0"/>
          </a:p>
          <a:p>
            <a:pPr>
              <a:spcBef>
                <a:spcPts val="288"/>
              </a:spcBef>
              <a:defRPr/>
            </a:pPr>
            <a:r>
              <a:rPr lang="en-US" altLang="en-US" sz="1200" dirty="0" smtClean="0"/>
              <a:t>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Balun</a:t>
            </a:r>
          </a:p>
          <a:p>
            <a:pPr marL="0" lvl="1" indent="0">
              <a:spcBef>
                <a:spcPts val="288"/>
              </a:spcBef>
              <a:defRPr/>
            </a:pPr>
            <a:r>
              <a:rPr lang="en-US" altLang="en-US" dirty="0" smtClean="0"/>
              <a:t>An electrical device that converts a differential RF signal </a:t>
            </a:r>
            <a:br>
              <a:rPr lang="en-US" altLang="en-US" dirty="0" smtClean="0"/>
            </a:br>
            <a:r>
              <a:rPr lang="en-US" altLang="en-US" dirty="0" smtClean="0"/>
              <a:t>  to a single-ended signal or vice-versa</a:t>
            </a:r>
          </a:p>
          <a:p>
            <a:pPr marL="0" lvl="1" indent="0">
              <a:spcBef>
                <a:spcPts val="288"/>
              </a:spcBef>
              <a:defRPr/>
            </a:pPr>
            <a:endParaRPr lang="en-US" altLang="en-US" dirty="0" smtClean="0"/>
          </a:p>
          <a:p>
            <a:pPr>
              <a:spcBef>
                <a:spcPts val="288"/>
              </a:spcBef>
              <a:defRPr/>
            </a:pPr>
            <a:r>
              <a:rPr lang="en-US" altLang="en-US" dirty="0" smtClean="0"/>
              <a:t>Antenna Matching Network (AMN)</a:t>
            </a:r>
          </a:p>
          <a:p>
            <a:pPr marL="0" lvl="1" indent="0">
              <a:spcBef>
                <a:spcPts val="288"/>
              </a:spcBef>
              <a:defRPr/>
            </a:pPr>
            <a:r>
              <a:rPr lang="en-US" altLang="en-US" dirty="0" smtClean="0"/>
              <a:t>An RLC circuit network that provides Balun functionality, </a:t>
            </a:r>
            <a:br>
              <a:rPr lang="en-US" altLang="en-US" dirty="0" smtClean="0"/>
            </a:br>
            <a:r>
              <a:rPr lang="en-US" altLang="en-US" dirty="0" smtClean="0"/>
              <a:t>  antenna impedance matching and low-pass filtering</a:t>
            </a:r>
          </a:p>
          <a:p>
            <a:pPr marL="0" lvl="1" indent="0">
              <a:spcBef>
                <a:spcPts val="288"/>
              </a:spcBef>
              <a:defRPr/>
            </a:pPr>
            <a:endParaRPr lang="en-US" altLang="en-US" dirty="0" smtClean="0">
              <a:ea typeface="SimSun" panose="02010600030101010101" pitchFamily="2" charset="-122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spcBef>
                <a:spcPts val="288"/>
              </a:spcBef>
              <a:defRPr/>
            </a:pPr>
            <a:endParaRPr lang="en-US" altLang="en-US" dirty="0" smtClean="0">
              <a:ea typeface="SimSun" panose="02010600030101010101" pitchFamily="2" charset="-122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spcBef>
                <a:spcPts val="288"/>
              </a:spcBef>
              <a:defRPr/>
            </a:pPr>
            <a:endParaRPr lang="en-US" altLang="en-US" dirty="0" smtClean="0">
              <a:ea typeface="SimSun" panose="02010600030101010101" pitchFamily="2" charset="-122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spcBef>
                <a:spcPts val="288"/>
              </a:spcBef>
              <a:defRPr/>
            </a:pPr>
            <a:r>
              <a:rPr lang="en-US" altLang="en-US" dirty="0" smtClean="0">
                <a:ea typeface="SimSun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  <a:t>BLE Protocol Stack (BLE Stack)</a:t>
            </a:r>
          </a:p>
          <a:p>
            <a:pPr marL="0" lvl="1" indent="0">
              <a:spcBef>
                <a:spcPts val="288"/>
              </a:spcBef>
              <a:defRPr/>
            </a:pPr>
            <a:r>
              <a:rPr lang="en-US" altLang="en-US" dirty="0" smtClean="0">
                <a:ea typeface="SimSun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  <a:t>Firmware implementing the Bluetooth 4.0/4.1 </a:t>
            </a:r>
            <a:br>
              <a:rPr lang="en-US" altLang="en-US" dirty="0" smtClean="0">
                <a:ea typeface="SimSun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dirty="0" smtClean="0">
                <a:ea typeface="SimSun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  <a:t>  specification to provide BLE communication</a:t>
            </a:r>
          </a:p>
          <a:p>
            <a:pPr lvl="1">
              <a:defRPr/>
            </a:pPr>
            <a:endParaRPr lang="en-US" altLang="en-US" dirty="0" smtClean="0">
              <a:ea typeface="SimSun" panose="02010600030101010101" pitchFamily="2" charset="-122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lvl="1">
              <a:defRPr/>
            </a:pPr>
            <a:endParaRPr lang="en-US" altLang="en-US" dirty="0" smtClean="0">
              <a:ea typeface="SimSun" panose="02010600030101010101" pitchFamily="2" charset="-122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lvl="1">
              <a:defRPr/>
            </a:pPr>
            <a:endParaRPr lang="en-US" altLang="en-US" dirty="0" smtClean="0"/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endParaRPr lang="en-US" altLang="en-US" dirty="0" smtClean="0"/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1916113" y="3525838"/>
            <a:ext cx="1997075" cy="11699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chemeClr val="tx1"/>
              </a:buClr>
            </a:pPr>
            <a:endParaRPr lang="en-US" altLang="en-US" sz="1600" b="0" i="0">
              <a:solidFill>
                <a:schemeClr val="tx1"/>
              </a:solidFill>
            </a:endParaRPr>
          </a:p>
        </p:txBody>
      </p:sp>
      <p:pic>
        <p:nvPicPr>
          <p:cNvPr id="13317" name="Picture 7" descr="http://electronicdesign.com/files/29/19646/fig_01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" t="6992" r="2412" b="18373"/>
          <a:stretch>
            <a:fillRect/>
          </a:stretch>
        </p:blipFill>
        <p:spPr bwMode="auto">
          <a:xfrm>
            <a:off x="4633913" y="957263"/>
            <a:ext cx="2925762" cy="117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318" name="TextBox 1"/>
          <p:cNvSpPr txBox="1">
            <a:spLocks noChangeArrowheads="1"/>
          </p:cNvSpPr>
          <p:nvPr/>
        </p:nvSpPr>
        <p:spPr bwMode="auto">
          <a:xfrm>
            <a:off x="7599363" y="1301750"/>
            <a:ext cx="15176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r>
              <a:rPr lang="en-US" altLang="en-US" b="0" i="0">
                <a:solidFill>
                  <a:srgbClr val="000000"/>
                </a:solidFill>
              </a:rPr>
              <a:t>A typical signal path’s AFE features an opamp that drives the ADC, RC filter and the microcontroller or DSP</a:t>
            </a:r>
          </a:p>
        </p:txBody>
      </p:sp>
      <p:pic>
        <p:nvPicPr>
          <p:cNvPr id="13319" name="Picture 9" descr="http://e2e.ti.com/cfs-file.ashx/__key/telligent-evolution-components-attachments/00-155-00-00-00-06-58-87/chip-balun-8-pin-para-cc1110_2D00_cc2510.jpg"/>
          <p:cNvPicPr>
            <a:picLocks noChangeAspect="1" noChangeArrowheads="1"/>
          </p:cNvPicPr>
          <p:nvPr/>
        </p:nvPicPr>
        <p:blipFill>
          <a:blip r:embed="rId4"/>
          <a:srcRect l="18764" t="5846" r="19807" b="44698"/>
          <a:stretch>
            <a:fillRect/>
          </a:stretch>
        </p:blipFill>
        <p:spPr bwMode="auto">
          <a:xfrm>
            <a:off x="5462588" y="2506663"/>
            <a:ext cx="2097087" cy="1570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320" name="TextBox 8"/>
          <p:cNvSpPr txBox="1">
            <a:spLocks noChangeArrowheads="1"/>
          </p:cNvSpPr>
          <p:nvPr/>
        </p:nvSpPr>
        <p:spPr bwMode="auto">
          <a:xfrm>
            <a:off x="7599363" y="3365500"/>
            <a:ext cx="13017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r>
              <a:rPr lang="en-US" altLang="en-US" b="0" i="0">
                <a:solidFill>
                  <a:srgbClr val="000000"/>
                </a:solidFill>
              </a:rPr>
              <a:t>AMN for TI MCU (with a note for the 3</a:t>
            </a:r>
            <a:r>
              <a:rPr lang="en-US" altLang="en-US" b="0" i="0" baseline="30000">
                <a:solidFill>
                  <a:srgbClr val="000000"/>
                </a:solidFill>
              </a:rPr>
              <a:t>rd</a:t>
            </a:r>
            <a:r>
              <a:rPr lang="en-US" altLang="en-US" b="0" i="0">
                <a:solidFill>
                  <a:srgbClr val="000000"/>
                </a:solidFill>
              </a:rPr>
              <a:t> party Chip Balun)</a:t>
            </a:r>
          </a:p>
        </p:txBody>
      </p:sp>
      <p:sp>
        <p:nvSpPr>
          <p:cNvPr id="13321" name="Rectangle 4"/>
          <p:cNvSpPr>
            <a:spLocks noChangeArrowheads="1"/>
          </p:cNvSpPr>
          <p:nvPr/>
        </p:nvSpPr>
        <p:spPr bwMode="auto">
          <a:xfrm rot="-3146512">
            <a:off x="5737225" y="5548313"/>
            <a:ext cx="96838" cy="27781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chemeClr val="tx1"/>
              </a:buClr>
            </a:pPr>
            <a:endParaRPr lang="en-US" altLang="en-US" sz="1600" b="0" i="0">
              <a:solidFill>
                <a:schemeClr val="tx1"/>
              </a:solidFill>
            </a:endParaRPr>
          </a:p>
        </p:txBody>
      </p:sp>
      <p:sp>
        <p:nvSpPr>
          <p:cNvPr id="13322" name="Rectangle 21"/>
          <p:cNvSpPr>
            <a:spLocks noChangeArrowheads="1"/>
          </p:cNvSpPr>
          <p:nvPr/>
        </p:nvSpPr>
        <p:spPr bwMode="auto">
          <a:xfrm rot="-3146512">
            <a:off x="5656263" y="5562600"/>
            <a:ext cx="46038" cy="4603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1" hangingPunct="1">
              <a:buClr>
                <a:schemeClr val="tx1"/>
              </a:buClr>
            </a:pPr>
            <a:endParaRPr lang="en-US" altLang="en-US" sz="1600" b="0" i="0">
              <a:solidFill>
                <a:schemeClr val="tx1"/>
              </a:solidFill>
            </a:endParaRPr>
          </a:p>
        </p:txBody>
      </p:sp>
      <p:sp>
        <p:nvSpPr>
          <p:cNvPr id="13323" name="TextBox 112"/>
          <p:cNvSpPr txBox="1">
            <a:spLocks noChangeArrowheads="1"/>
          </p:cNvSpPr>
          <p:nvPr/>
        </p:nvSpPr>
        <p:spPr bwMode="auto">
          <a:xfrm>
            <a:off x="7599363" y="5648325"/>
            <a:ext cx="1487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buClr>
                <a:srgbClr val="4D4D4D"/>
              </a:buClr>
            </a:pPr>
            <a:r>
              <a:rPr lang="en-US" altLang="en-US" b="0" i="0">
                <a:solidFill>
                  <a:srgbClr val="000000"/>
                </a:solidFill>
              </a:rPr>
              <a:t>Bluetooth 4.1 specification</a:t>
            </a:r>
          </a:p>
          <a:p>
            <a:pPr>
              <a:buClr>
                <a:srgbClr val="4D4D4D"/>
              </a:buClr>
            </a:pPr>
            <a:r>
              <a:rPr lang="en-US" altLang="en-US" b="0" i="0">
                <a:solidFill>
                  <a:srgbClr val="000000"/>
                </a:solidFill>
              </a:rPr>
              <a:t>7 volumes, 2,684 pages</a:t>
            </a:r>
          </a:p>
        </p:txBody>
      </p:sp>
      <p:pic>
        <p:nvPicPr>
          <p:cNvPr id="13324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0763" y="4419600"/>
            <a:ext cx="1458912" cy="1773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92075" y="228600"/>
            <a:ext cx="7348538" cy="474663"/>
          </a:xfrm>
        </p:spPr>
        <p:txBody>
          <a:bodyPr/>
          <a:lstStyle/>
          <a:p>
            <a:r>
              <a:rPr lang="en-US" altLang="en-US" smtClean="0">
                <a:cs typeface="Arial" pitchFamily="34" charset="0"/>
              </a:rPr>
              <a:t>Bluetooth Terms</a:t>
            </a:r>
          </a:p>
        </p:txBody>
      </p:sp>
      <p:sp>
        <p:nvSpPr>
          <p:cNvPr id="11267" name="Content Placeholder 1"/>
          <p:cNvSpPr>
            <a:spLocks noGrp="1"/>
          </p:cNvSpPr>
          <p:nvPr>
            <p:ph idx="1"/>
          </p:nvPr>
        </p:nvSpPr>
        <p:spPr>
          <a:xfrm>
            <a:off x="63500" y="914400"/>
            <a:ext cx="8885238" cy="5537200"/>
          </a:xfrm>
        </p:spPr>
        <p:txBody>
          <a:bodyPr/>
          <a:lstStyle/>
          <a:p>
            <a:pPr>
              <a:spcBef>
                <a:spcPts val="288"/>
              </a:spcBef>
            </a:pPr>
            <a:r>
              <a:rPr lang="en-US" altLang="zh-CN" smtClean="0">
                <a:ea typeface="SimSun" pitchFamily="2" charset="-122"/>
                <a:cs typeface="Arial" pitchFamily="34" charset="0"/>
              </a:rPr>
              <a:t>Bluetooth Classic</a:t>
            </a:r>
          </a:p>
          <a:p>
            <a:pPr marL="0" lvl="1" indent="0">
              <a:spcBef>
                <a:spcPts val="288"/>
              </a:spcBef>
            </a:pPr>
            <a:r>
              <a:rPr lang="en-US" altLang="zh-CN" smtClean="0">
                <a:ea typeface="SimSun" pitchFamily="2" charset="-122"/>
                <a:cs typeface="Arial" pitchFamily="34" charset="0"/>
              </a:rPr>
              <a:t>A legacy standard for personal area networks made popular by audio streaming to cell phone headsets</a:t>
            </a:r>
          </a:p>
          <a:p>
            <a:pPr marL="0" lvl="1" indent="0">
              <a:spcBef>
                <a:spcPts val="288"/>
              </a:spcBef>
            </a:pPr>
            <a:r>
              <a:rPr lang="en-US" altLang="zh-CN" smtClean="0">
                <a:ea typeface="SimSun" pitchFamily="2" charset="-122"/>
                <a:cs typeface="Arial" pitchFamily="34" charset="0"/>
              </a:rPr>
              <a:t>Operated in the 2.4-GHz ISM</a:t>
            </a:r>
            <a:r>
              <a:rPr lang="en-US" altLang="zh-CN" baseline="30000" smtClean="0">
                <a:ea typeface="SimSun" pitchFamily="2" charset="-122"/>
                <a:cs typeface="Arial" pitchFamily="34" charset="0"/>
              </a:rPr>
              <a:t>1</a:t>
            </a:r>
            <a:r>
              <a:rPr lang="en-US" altLang="zh-CN" smtClean="0">
                <a:ea typeface="SimSun" pitchFamily="2" charset="-122"/>
                <a:cs typeface="Arial" pitchFamily="34" charset="0"/>
              </a:rPr>
              <a:t> band with GFSK</a:t>
            </a:r>
            <a:r>
              <a:rPr lang="en-US" altLang="zh-CN" baseline="30000" smtClean="0">
                <a:ea typeface="SimSun" pitchFamily="2" charset="-122"/>
                <a:cs typeface="Arial" pitchFamily="34" charset="0"/>
              </a:rPr>
              <a:t>2</a:t>
            </a:r>
            <a:r>
              <a:rPr lang="en-US" altLang="zh-CN" smtClean="0">
                <a:ea typeface="SimSun" pitchFamily="2" charset="-122"/>
                <a:cs typeface="Arial" pitchFamily="34" charset="0"/>
              </a:rPr>
              <a:t> modulation and supports up to 3-Mbps data rate</a:t>
            </a:r>
          </a:p>
          <a:p>
            <a:pPr marL="0" lvl="1" indent="0">
              <a:spcBef>
                <a:spcPts val="288"/>
              </a:spcBef>
            </a:pPr>
            <a:endParaRPr lang="en-US" altLang="zh-CN" sz="600" smtClean="0">
              <a:ea typeface="SimSun" pitchFamily="2" charset="-122"/>
              <a:cs typeface="Arial" pitchFamily="34" charset="0"/>
            </a:endParaRPr>
          </a:p>
          <a:p>
            <a:pPr>
              <a:spcBef>
                <a:spcPts val="288"/>
              </a:spcBef>
            </a:pPr>
            <a:r>
              <a:rPr lang="en-US" altLang="zh-CN" smtClean="0">
                <a:ea typeface="SimSun" pitchFamily="2" charset="-122"/>
                <a:cs typeface="Arial" pitchFamily="34" charset="0"/>
              </a:rPr>
              <a:t>Bluetooth Low Energy (BLE)</a:t>
            </a:r>
          </a:p>
          <a:p>
            <a:pPr>
              <a:spcBef>
                <a:spcPts val="288"/>
              </a:spcBef>
            </a:pPr>
            <a:r>
              <a:rPr lang="en-US" altLang="zh-CN" sz="1400" b="0" smtClean="0">
                <a:ea typeface="SimSun" pitchFamily="2" charset="-122"/>
                <a:cs typeface="Arial" pitchFamily="34" charset="0"/>
                <a:sym typeface="Symbol" pitchFamily="18" charset="2"/>
              </a:rPr>
              <a:t>A standard for short-range, low-power wireless applications that communicate state or control information</a:t>
            </a:r>
          </a:p>
          <a:p>
            <a:pPr>
              <a:spcBef>
                <a:spcPts val="288"/>
              </a:spcBef>
            </a:pPr>
            <a:r>
              <a:rPr lang="en-US" altLang="zh-CN" sz="1400" b="0" smtClean="0">
                <a:ea typeface="SimSun" pitchFamily="2" charset="-122"/>
                <a:cs typeface="Arial" pitchFamily="34" charset="0"/>
                <a:sym typeface="Symbol" pitchFamily="18" charset="2"/>
              </a:rPr>
              <a:t>Operates in the 2.4-GHz ISM</a:t>
            </a:r>
            <a:r>
              <a:rPr lang="en-US" altLang="zh-CN" sz="1400" b="0" baseline="30000" smtClean="0">
                <a:ea typeface="SimSun" pitchFamily="2" charset="-122"/>
                <a:cs typeface="Arial" pitchFamily="34" charset="0"/>
              </a:rPr>
              <a:t>1</a:t>
            </a:r>
            <a:r>
              <a:rPr lang="en-US" altLang="zh-CN" sz="1400" b="0" smtClean="0">
                <a:ea typeface="SimSun" pitchFamily="2" charset="-122"/>
                <a:cs typeface="Arial" pitchFamily="34" charset="0"/>
                <a:sym typeface="Symbol" pitchFamily="18" charset="2"/>
              </a:rPr>
              <a:t> band with GFSK</a:t>
            </a:r>
            <a:r>
              <a:rPr lang="en-US" altLang="zh-CN" sz="1400" b="0" baseline="30000" smtClean="0">
                <a:ea typeface="SimSun" pitchFamily="2" charset="-122"/>
                <a:cs typeface="Arial" pitchFamily="34" charset="0"/>
                <a:sym typeface="Symbol" pitchFamily="18" charset="2"/>
              </a:rPr>
              <a:t>2</a:t>
            </a:r>
            <a:r>
              <a:rPr lang="en-US" altLang="zh-CN" sz="1400" b="0" smtClean="0">
                <a:ea typeface="SimSun" pitchFamily="2" charset="-122"/>
                <a:cs typeface="Arial" pitchFamily="34" charset="0"/>
                <a:sym typeface="Symbol" pitchFamily="18" charset="2"/>
              </a:rPr>
              <a:t> modulation and supports a 1-Mbps data rate</a:t>
            </a:r>
          </a:p>
          <a:p>
            <a:pPr>
              <a:spcBef>
                <a:spcPts val="288"/>
              </a:spcBef>
            </a:pPr>
            <a:r>
              <a:rPr lang="en-US" altLang="zh-CN" sz="1400" b="0" smtClean="0">
                <a:ea typeface="SimSun" pitchFamily="2" charset="-122"/>
                <a:cs typeface="Arial" pitchFamily="34" charset="0"/>
                <a:sym typeface="Symbol" pitchFamily="18" charset="2"/>
              </a:rPr>
              <a:t>Not backward-compatible with Bluetooth Classic</a:t>
            </a:r>
          </a:p>
          <a:p>
            <a:pPr>
              <a:spcBef>
                <a:spcPts val="288"/>
              </a:spcBef>
            </a:pPr>
            <a:endParaRPr lang="en-US" altLang="zh-CN" sz="600" b="0" smtClean="0">
              <a:ea typeface="SimSun" pitchFamily="2" charset="-122"/>
              <a:cs typeface="Arial" pitchFamily="34" charset="0"/>
              <a:sym typeface="Symbol" pitchFamily="18" charset="2"/>
            </a:endParaRPr>
          </a:p>
          <a:p>
            <a:pPr>
              <a:spcBef>
                <a:spcPts val="288"/>
              </a:spcBef>
            </a:pPr>
            <a:r>
              <a:rPr lang="en-US" altLang="zh-CN" smtClean="0">
                <a:ea typeface="SimSun" pitchFamily="2" charset="-122"/>
                <a:cs typeface="Arial" pitchFamily="34" charset="0"/>
              </a:rPr>
              <a:t>Bluetooth 4.0</a:t>
            </a:r>
          </a:p>
          <a:p>
            <a:pPr>
              <a:spcBef>
                <a:spcPts val="288"/>
              </a:spcBef>
            </a:pPr>
            <a:r>
              <a:rPr lang="en-US" altLang="zh-CN" sz="1400" b="0" smtClean="0">
                <a:ea typeface="SimSun" pitchFamily="2" charset="-122"/>
                <a:cs typeface="Arial" pitchFamily="34" charset="0"/>
              </a:rPr>
              <a:t>An upgraded Bluetooth Classic specification that adds BLE</a:t>
            </a:r>
          </a:p>
          <a:p>
            <a:pPr>
              <a:spcBef>
                <a:spcPts val="288"/>
              </a:spcBef>
            </a:pPr>
            <a:endParaRPr lang="en-US" altLang="zh-CN" sz="600" b="0" smtClean="0">
              <a:ea typeface="SimSun" pitchFamily="2" charset="-122"/>
              <a:cs typeface="Arial" pitchFamily="34" charset="0"/>
            </a:endParaRPr>
          </a:p>
          <a:p>
            <a:pPr>
              <a:spcBef>
                <a:spcPts val="288"/>
              </a:spcBef>
            </a:pPr>
            <a:r>
              <a:rPr lang="en-US" altLang="zh-CN" smtClean="0">
                <a:ea typeface="SimSun" pitchFamily="2" charset="-122"/>
                <a:cs typeface="Arial" pitchFamily="34" charset="0"/>
              </a:rPr>
              <a:t>Bluetooth 4.1</a:t>
            </a:r>
          </a:p>
          <a:p>
            <a:pPr>
              <a:spcBef>
                <a:spcPts val="288"/>
              </a:spcBef>
            </a:pPr>
            <a:r>
              <a:rPr lang="en-US" altLang="zh-CN" sz="1400" b="0" smtClean="0">
                <a:ea typeface="SimSun" pitchFamily="2" charset="-122"/>
                <a:cs typeface="Arial" pitchFamily="34" charset="0"/>
              </a:rPr>
              <a:t>An enhanced Bluetooth 4.0 specification, adopted in Dec. 2013</a:t>
            </a:r>
          </a:p>
          <a:p>
            <a:pPr>
              <a:spcBef>
                <a:spcPts val="288"/>
              </a:spcBef>
            </a:pPr>
            <a:r>
              <a:rPr lang="en-US" altLang="zh-CN" sz="1400" b="0" smtClean="0">
                <a:ea typeface="SimSun" pitchFamily="2" charset="-122"/>
                <a:cs typeface="Arial" pitchFamily="34" charset="0"/>
              </a:rPr>
              <a:t>Includes improved security, lower power and higher throughput</a:t>
            </a:r>
            <a:r>
              <a:rPr lang="en-US" altLang="zh-CN" sz="1400" b="0" baseline="30000" smtClean="0">
                <a:ea typeface="SimSun" pitchFamily="2" charset="-122"/>
                <a:cs typeface="Arial" pitchFamily="34" charset="0"/>
              </a:rPr>
              <a:t>3</a:t>
            </a:r>
            <a:endParaRPr lang="en-US" altLang="zh-CN" sz="1400" b="0" smtClean="0">
              <a:ea typeface="SimSun" pitchFamily="2" charset="-122"/>
              <a:cs typeface="Arial" pitchFamily="34" charset="0"/>
            </a:endParaRPr>
          </a:p>
          <a:p>
            <a:pPr marL="0" lvl="2" indent="0">
              <a:spcBef>
                <a:spcPts val="288"/>
              </a:spcBef>
            </a:pPr>
            <a:r>
              <a:rPr lang="en-US" altLang="zh-CN" sz="600" smtClean="0">
                <a:ea typeface="SimSun" pitchFamily="2" charset="-122"/>
                <a:cs typeface="Arial" pitchFamily="34" charset="0"/>
              </a:rPr>
              <a:t> </a:t>
            </a:r>
          </a:p>
          <a:p>
            <a:pPr>
              <a:spcBef>
                <a:spcPts val="288"/>
              </a:spcBef>
            </a:pPr>
            <a:r>
              <a:rPr lang="en-US" altLang="zh-CN" smtClean="0">
                <a:ea typeface="SimSun" pitchFamily="2" charset="-122"/>
                <a:cs typeface="Arial" pitchFamily="34" charset="0"/>
              </a:rPr>
              <a:t>Bluetooth Smart</a:t>
            </a:r>
          </a:p>
          <a:p>
            <a:pPr>
              <a:spcBef>
                <a:spcPts val="288"/>
              </a:spcBef>
            </a:pPr>
            <a:r>
              <a:rPr lang="en-US" altLang="zh-CN" sz="1400" b="0" smtClean="0">
                <a:ea typeface="SimSun" pitchFamily="2" charset="-122"/>
                <a:cs typeface="Arial" pitchFamily="34" charset="0"/>
              </a:rPr>
              <a:t>A brand for Bluetooth 4.0/4.1 products that support </a:t>
            </a:r>
            <a:r>
              <a:rPr lang="en-US" altLang="zh-CN" sz="1400" smtClean="0">
                <a:ea typeface="SimSun" pitchFamily="2" charset="-122"/>
                <a:cs typeface="Arial" pitchFamily="34" charset="0"/>
              </a:rPr>
              <a:t>only BLE</a:t>
            </a:r>
          </a:p>
          <a:p>
            <a:pPr marL="0" lvl="1" indent="0">
              <a:spcBef>
                <a:spcPts val="288"/>
              </a:spcBef>
            </a:pPr>
            <a:endParaRPr lang="en-US" altLang="zh-CN" sz="600" smtClean="0">
              <a:ea typeface="SimSun" pitchFamily="2" charset="-122"/>
              <a:cs typeface="Arial" pitchFamily="34" charset="0"/>
            </a:endParaRPr>
          </a:p>
          <a:p>
            <a:pPr>
              <a:spcBef>
                <a:spcPts val="288"/>
              </a:spcBef>
            </a:pPr>
            <a:r>
              <a:rPr lang="en-US" altLang="zh-CN" smtClean="0">
                <a:ea typeface="SimSun" pitchFamily="2" charset="-122"/>
                <a:cs typeface="Arial" pitchFamily="34" charset="0"/>
              </a:rPr>
              <a:t>Bluetooth Smart Ready</a:t>
            </a:r>
          </a:p>
          <a:p>
            <a:pPr>
              <a:spcBef>
                <a:spcPts val="288"/>
              </a:spcBef>
            </a:pPr>
            <a:r>
              <a:rPr lang="en-US" altLang="zh-CN" sz="1400" b="0" smtClean="0">
                <a:ea typeface="SimSun" pitchFamily="2" charset="-122"/>
                <a:cs typeface="Arial" pitchFamily="34" charset="0"/>
              </a:rPr>
              <a:t>A brand for Bluetooth 4.0/4.1 products that support</a:t>
            </a:r>
            <a:br>
              <a:rPr lang="en-US" altLang="zh-CN" sz="1400" b="0" smtClean="0">
                <a:ea typeface="SimSun" pitchFamily="2" charset="-122"/>
                <a:cs typeface="Arial" pitchFamily="34" charset="0"/>
              </a:rPr>
            </a:br>
            <a:r>
              <a:rPr lang="en-US" altLang="zh-CN" sz="1400" b="0" smtClean="0">
                <a:ea typeface="SimSun" pitchFamily="2" charset="-122"/>
                <a:cs typeface="Arial" pitchFamily="34" charset="0"/>
              </a:rPr>
              <a:t>  </a:t>
            </a:r>
            <a:r>
              <a:rPr lang="en-US" altLang="zh-CN" sz="1400" smtClean="0">
                <a:ea typeface="SimSun" pitchFamily="2" charset="-122"/>
                <a:cs typeface="Arial" pitchFamily="34" charset="0"/>
              </a:rPr>
              <a:t>both Bluetooth Classic and BLE</a:t>
            </a:r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6299200" y="5915025"/>
            <a:ext cx="1371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Sensor Data</a:t>
            </a:r>
          </a:p>
        </p:txBody>
      </p:sp>
      <p:pic>
        <p:nvPicPr>
          <p:cNvPr id="11269" name="Picture 20" descr="explorer_24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8425" y="4703763"/>
            <a:ext cx="739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Box 4"/>
          <p:cNvSpPr txBox="1">
            <a:spLocks noChangeArrowheads="1"/>
          </p:cNvSpPr>
          <p:nvPr/>
        </p:nvSpPr>
        <p:spPr bwMode="auto">
          <a:xfrm>
            <a:off x="5468938" y="4292600"/>
            <a:ext cx="1946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1200" b="0" i="0" u="sng">
                <a:solidFill>
                  <a:srgbClr val="000000"/>
                </a:solidFill>
              </a:rPr>
              <a:t>Bluetooth Smart Ready Product</a:t>
            </a:r>
          </a:p>
        </p:txBody>
      </p:sp>
      <p:sp>
        <p:nvSpPr>
          <p:cNvPr id="11271" name="TextBox 4"/>
          <p:cNvSpPr txBox="1">
            <a:spLocks noChangeArrowheads="1"/>
          </p:cNvSpPr>
          <p:nvPr/>
        </p:nvSpPr>
        <p:spPr bwMode="auto">
          <a:xfrm>
            <a:off x="7715250" y="5548313"/>
            <a:ext cx="1146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1200" b="0" i="0" u="sng">
                <a:solidFill>
                  <a:srgbClr val="000000"/>
                </a:solidFill>
              </a:rPr>
              <a:t>Bluetooth Smart Product</a:t>
            </a:r>
          </a:p>
        </p:txBody>
      </p:sp>
      <p:sp>
        <p:nvSpPr>
          <p:cNvPr id="11272" name="TextBox 4"/>
          <p:cNvSpPr txBox="1">
            <a:spLocks noChangeArrowheads="1"/>
          </p:cNvSpPr>
          <p:nvPr/>
        </p:nvSpPr>
        <p:spPr bwMode="auto">
          <a:xfrm>
            <a:off x="7715250" y="4292600"/>
            <a:ext cx="1314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1200" b="0" i="0" u="sng">
                <a:solidFill>
                  <a:srgbClr val="000000"/>
                </a:solidFill>
              </a:rPr>
              <a:t>Bluetooth Classic 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en-US" sz="1200" b="0" i="0" u="sng">
                <a:solidFill>
                  <a:srgbClr val="000000"/>
                </a:solidFill>
              </a:rPr>
              <a:t>Product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6256338" y="6075363"/>
            <a:ext cx="1435100" cy="0"/>
          </a:xfrm>
          <a:prstGeom prst="straightConnector1">
            <a:avLst/>
          </a:prstGeom>
          <a:ln w="12700">
            <a:solidFill>
              <a:srgbClr val="000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4" name="TextBox 4"/>
          <p:cNvSpPr txBox="1">
            <a:spLocks noChangeArrowheads="1"/>
          </p:cNvSpPr>
          <p:nvPr/>
        </p:nvSpPr>
        <p:spPr bwMode="auto">
          <a:xfrm>
            <a:off x="6299200" y="4994275"/>
            <a:ext cx="1371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buClr>
                <a:schemeClr val="tx1"/>
              </a:buClr>
            </a:pPr>
            <a:r>
              <a:rPr lang="en-US" altLang="en-US" b="0" i="0">
                <a:solidFill>
                  <a:srgbClr val="000000"/>
                </a:solidFill>
              </a:rPr>
              <a:t>Audio Streaming</a:t>
            </a:r>
          </a:p>
        </p:txBody>
      </p:sp>
      <p:pic>
        <p:nvPicPr>
          <p:cNvPr id="11275" name="Picture 17" descr="master-HRM031.jpg"/>
          <p:cNvPicPr>
            <a:picLocks noChangeAspect="1"/>
          </p:cNvPicPr>
          <p:nvPr/>
        </p:nvPicPr>
        <p:blipFill>
          <a:blip r:embed="rId4"/>
          <a:srcRect l="6805" t="26527" r="7083" b="35139"/>
          <a:stretch>
            <a:fillRect/>
          </a:stretch>
        </p:blipFill>
        <p:spPr bwMode="auto">
          <a:xfrm>
            <a:off x="7718425" y="5951538"/>
            <a:ext cx="1027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63500" y="6130925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eaLnBrk="1" hangingPunct="1">
              <a:defRPr/>
            </a:pPr>
            <a:r>
              <a:rPr lang="en-US" sz="800" b="0" i="0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  <a:r>
              <a:rPr lang="en-US" sz="800" b="0" i="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800" b="0" i="0" kern="0" dirty="0">
                <a:solidFill>
                  <a:srgbClr val="000000"/>
                </a:solidFill>
                <a:latin typeface="Arial" charset="0"/>
                <a:cs typeface="Arial" charset="0"/>
              </a:rPr>
              <a:t>An Industrial, Scientific, Medical (ISM) RF frequency band that is license-free worldwide	</a:t>
            </a:r>
          </a:p>
          <a:p>
            <a:pPr marL="228600" indent="-228600" eaLnBrk="1" hangingPunct="1">
              <a:defRPr/>
            </a:pPr>
            <a:r>
              <a:rPr lang="en-US" sz="800" b="0" i="0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r>
              <a:rPr lang="en-US" sz="800" b="0" i="0" dirty="0">
                <a:solidFill>
                  <a:srgbClr val="000000"/>
                </a:solidFill>
                <a:latin typeface="Arial" charset="0"/>
                <a:cs typeface="Arial" charset="0"/>
              </a:rPr>
              <a:t> Gaussian frequency shift keying		</a:t>
            </a:r>
            <a:r>
              <a:rPr lang="en-US" sz="800" b="0" i="0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marL="228600" indent="-228600" eaLnBrk="1" hangingPunct="1">
              <a:defRPr/>
            </a:pPr>
            <a:r>
              <a:rPr lang="en-US" sz="800" b="0" i="0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3</a:t>
            </a:r>
            <a:r>
              <a:rPr lang="en-US" sz="800" b="0" i="0" dirty="0">
                <a:solidFill>
                  <a:srgbClr val="000000"/>
                </a:solidFill>
                <a:latin typeface="Arial" charset="0"/>
                <a:cs typeface="Arial" charset="0"/>
              </a:rPr>
              <a:t> 272 Kbps (15% higher vs. 4.0) with protocol overhead </a:t>
            </a: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6256338" y="5133975"/>
            <a:ext cx="1433512" cy="0"/>
          </a:xfrm>
          <a:prstGeom prst="straightConnector1">
            <a:avLst/>
          </a:prstGeom>
          <a:ln w="12700">
            <a:solidFill>
              <a:srgbClr val="000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8" name="Picture 27" descr="301505-apple-iphone-5-at-t-rev1_fromMQY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3F9F9"/>
              </a:clrFrom>
              <a:clrTo>
                <a:srgbClr val="F3F9F9">
                  <a:alpha val="0"/>
                </a:srgbClr>
              </a:clrTo>
            </a:clrChange>
          </a:blip>
          <a:srcRect l="25920" r="26880"/>
          <a:stretch>
            <a:fillRect/>
          </a:stretch>
        </p:blipFill>
        <p:spPr bwMode="auto">
          <a:xfrm>
            <a:off x="5424488" y="4684713"/>
            <a:ext cx="8445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5" name="TextBox 4"/>
          <p:cNvSpPr txBox="1">
            <a:spLocks noChangeArrowheads="1"/>
          </p:cNvSpPr>
          <p:nvPr/>
        </p:nvSpPr>
        <p:spPr bwMode="auto">
          <a:xfrm>
            <a:off x="7064375" y="4662488"/>
            <a:ext cx="376238" cy="225425"/>
          </a:xfrm>
          <a:prstGeom prst="rect">
            <a:avLst/>
          </a:prstGeom>
          <a:solidFill>
            <a:schemeClr val="bg1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b="0" i="0">
                <a:solidFill>
                  <a:srgbClr val="009900"/>
                </a:solidFill>
                <a:ea typeface="ＭＳ Ｐゴシック" pitchFamily="34" charset="-128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BLE Architecture Overview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63500" y="914400"/>
            <a:ext cx="8885238" cy="5537200"/>
          </a:xfrm>
        </p:spPr>
        <p:txBody>
          <a:bodyPr/>
          <a:lstStyle/>
          <a:p>
            <a:r>
              <a:rPr lang="en-US" altLang="en-US" smtClean="0"/>
              <a:t>The BLE Architecture consists of three parts: Controller, Host and Application</a:t>
            </a:r>
          </a:p>
          <a:p>
            <a:endParaRPr lang="en-US" altLang="en-US" sz="1000" smtClean="0"/>
          </a:p>
          <a:p>
            <a:r>
              <a:rPr lang="en-US" altLang="en-US" sz="1400" b="0" smtClean="0"/>
              <a:t>The </a:t>
            </a:r>
            <a:r>
              <a:rPr lang="en-US" altLang="en-US" sz="1400" smtClean="0"/>
              <a:t>controller</a:t>
            </a:r>
            <a:r>
              <a:rPr lang="en-US" altLang="en-US" sz="1400" b="0" smtClean="0"/>
              <a:t> is the radio and hardware to support the transmission and reception of packets.  The </a:t>
            </a:r>
            <a:r>
              <a:rPr lang="en-US" altLang="en-US" sz="1400" smtClean="0"/>
              <a:t>controller</a:t>
            </a:r>
            <a:r>
              <a:rPr lang="en-US" altLang="en-US" sz="1400" b="0" smtClean="0"/>
              <a:t> interfaces with the outside world through an antenna and to the </a:t>
            </a:r>
            <a:r>
              <a:rPr lang="en-US" altLang="en-US" sz="1400" smtClean="0"/>
              <a:t>host</a:t>
            </a:r>
            <a:r>
              <a:rPr lang="en-US" altLang="en-US" sz="1400" b="0" smtClean="0"/>
              <a:t> via the </a:t>
            </a:r>
            <a:r>
              <a:rPr lang="en-US" altLang="en-US" sz="1400" smtClean="0"/>
              <a:t>Host Controller Interface</a:t>
            </a:r>
            <a:r>
              <a:rPr lang="en-US" altLang="en-US" sz="1400" b="0" smtClean="0"/>
              <a:t>.</a:t>
            </a:r>
          </a:p>
          <a:p>
            <a:endParaRPr lang="en-US" altLang="en-US" sz="1000" b="0" smtClean="0"/>
          </a:p>
          <a:p>
            <a:r>
              <a:rPr lang="en-US" altLang="en-US" sz="1400" b="0" smtClean="0"/>
              <a:t>The </a:t>
            </a:r>
            <a:r>
              <a:rPr lang="en-US" altLang="en-US" sz="1400" smtClean="0"/>
              <a:t>host</a:t>
            </a:r>
            <a:r>
              <a:rPr lang="en-US" altLang="en-US" sz="1400" b="0" smtClean="0"/>
              <a:t> is the software stack that manages how two or more devices communicate with one another and how several different services can be provided at the same time via the </a:t>
            </a:r>
            <a:r>
              <a:rPr lang="en-US" altLang="en-US" sz="1400" smtClean="0"/>
              <a:t>controller</a:t>
            </a:r>
            <a:r>
              <a:rPr lang="en-US" altLang="en-US" sz="1400" b="0" smtClean="0"/>
              <a:t>.  </a:t>
            </a:r>
          </a:p>
          <a:p>
            <a:endParaRPr lang="en-US" altLang="en-US" sz="1000" b="0" smtClean="0"/>
          </a:p>
          <a:p>
            <a:r>
              <a:rPr lang="en-US" altLang="en-US" sz="1400" b="0" smtClean="0"/>
              <a:t>The </a:t>
            </a:r>
            <a:r>
              <a:rPr lang="en-US" altLang="en-US" sz="1400" smtClean="0"/>
              <a:t>application</a:t>
            </a:r>
            <a:r>
              <a:rPr lang="en-US" altLang="en-US" sz="1400" b="0" smtClean="0"/>
              <a:t> is firmware that communicates via the </a:t>
            </a:r>
            <a:r>
              <a:rPr lang="en-US" altLang="en-US" sz="1400" smtClean="0"/>
              <a:t>host</a:t>
            </a:r>
            <a:r>
              <a:rPr lang="en-US" altLang="en-US" sz="1400" b="0" smtClean="0"/>
              <a:t> and therefore the </a:t>
            </a:r>
            <a:r>
              <a:rPr lang="en-US" altLang="en-US" sz="1400" smtClean="0"/>
              <a:t>controller</a:t>
            </a:r>
            <a:r>
              <a:rPr lang="en-US" altLang="en-US" sz="1400" b="0" smtClean="0"/>
              <a:t> to enable a use case—such as a wearable health monitoring application.</a:t>
            </a:r>
          </a:p>
          <a:p>
            <a:endParaRPr lang="en-US" altLang="en-US" sz="1000" b="0" smtClean="0"/>
          </a:p>
          <a:p>
            <a:r>
              <a:rPr lang="en-US" altLang="en-US" sz="1400" smtClean="0"/>
              <a:t>PSoC 4 BLE</a:t>
            </a:r>
            <a:r>
              <a:rPr lang="en-US" altLang="en-US" sz="1400" b="0" smtClean="0"/>
              <a:t> is a one-chip solution that integrates all three parts of the BLE Architecture.</a:t>
            </a:r>
          </a:p>
        </p:txBody>
      </p:sp>
      <p:sp>
        <p:nvSpPr>
          <p:cNvPr id="48132" name="TextBox 28"/>
          <p:cNvSpPr txBox="1">
            <a:spLocks noChangeArrowheads="1"/>
          </p:cNvSpPr>
          <p:nvPr/>
        </p:nvSpPr>
        <p:spPr bwMode="auto">
          <a:xfrm>
            <a:off x="3062288" y="5281613"/>
            <a:ext cx="22637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b="0" i="0">
                <a:solidFill>
                  <a:srgbClr val="000000"/>
                </a:solidFill>
                <a:ea typeface="SimSun" pitchFamily="2" charset="-122"/>
              </a:rPr>
              <a:t>BLE Architecture</a:t>
            </a:r>
          </a:p>
        </p:txBody>
      </p:sp>
      <p:sp>
        <p:nvSpPr>
          <p:cNvPr id="48133" name="TextBox 67"/>
          <p:cNvSpPr txBox="1">
            <a:spLocks noChangeArrowheads="1"/>
          </p:cNvSpPr>
          <p:nvPr/>
        </p:nvSpPr>
        <p:spPr bwMode="auto">
          <a:xfrm>
            <a:off x="2295525" y="3971925"/>
            <a:ext cx="3960813" cy="2189163"/>
          </a:xfrm>
          <a:prstGeom prst="rect">
            <a:avLst/>
          </a:prstGeom>
          <a:solidFill>
            <a:srgbClr val="F2F2F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altLang="en-US" sz="1200" b="0" i="0" u="sng" baseline="30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295525" y="4467225"/>
            <a:ext cx="3960813" cy="0"/>
          </a:xfrm>
          <a:prstGeom prst="straightConnector1">
            <a:avLst/>
          </a:prstGeom>
          <a:ln w="9525">
            <a:solidFill>
              <a:srgbClr val="00000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5" name="TextBox 19"/>
          <p:cNvSpPr txBox="1">
            <a:spLocks noChangeArrowheads="1"/>
          </p:cNvSpPr>
          <p:nvPr/>
        </p:nvSpPr>
        <p:spPr bwMode="auto">
          <a:xfrm>
            <a:off x="2295525" y="4918075"/>
            <a:ext cx="9223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4D4D4D"/>
              </a:buClr>
            </a:pPr>
            <a:r>
              <a:rPr lang="en-US" altLang="en-US" i="0">
                <a:solidFill>
                  <a:srgbClr val="000000"/>
                </a:solidFill>
                <a:ea typeface="ＭＳ Ｐゴシック" pitchFamily="34" charset="-128"/>
              </a:rPr>
              <a:t>Host</a:t>
            </a:r>
            <a:endParaRPr lang="en-US" altLang="en-US" i="0" baseline="30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8136" name="TextBox 19"/>
          <p:cNvSpPr txBox="1">
            <a:spLocks noChangeArrowheads="1"/>
          </p:cNvSpPr>
          <p:nvPr/>
        </p:nvSpPr>
        <p:spPr bwMode="auto">
          <a:xfrm>
            <a:off x="2295525" y="4221163"/>
            <a:ext cx="9223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4D4D4D"/>
              </a:buClr>
            </a:pPr>
            <a:r>
              <a:rPr lang="en-US" altLang="en-US" i="0">
                <a:solidFill>
                  <a:srgbClr val="000000"/>
                </a:solidFill>
                <a:ea typeface="ＭＳ Ｐゴシック" pitchFamily="34" charset="-128"/>
              </a:rPr>
              <a:t>Application</a:t>
            </a:r>
            <a:endParaRPr lang="en-US" altLang="en-US" i="0" u="sng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8137" name="TextBox 19"/>
          <p:cNvSpPr txBox="1">
            <a:spLocks noChangeArrowheads="1"/>
          </p:cNvSpPr>
          <p:nvPr/>
        </p:nvSpPr>
        <p:spPr bwMode="auto">
          <a:xfrm>
            <a:off x="2295525" y="5661025"/>
            <a:ext cx="9223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4D4D4D"/>
              </a:buClr>
            </a:pPr>
            <a:r>
              <a:rPr lang="en-US" altLang="en-US" i="0">
                <a:solidFill>
                  <a:srgbClr val="000000"/>
                </a:solidFill>
                <a:ea typeface="ＭＳ Ｐゴシック" pitchFamily="34" charset="-128"/>
              </a:rPr>
              <a:t>Controller</a:t>
            </a:r>
            <a:endParaRPr lang="en-US" altLang="en-US" i="0" baseline="30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295525" y="5505450"/>
            <a:ext cx="922338" cy="4763"/>
          </a:xfrm>
          <a:prstGeom prst="straightConnector1">
            <a:avLst/>
          </a:prstGeom>
          <a:ln w="9525">
            <a:solidFill>
              <a:srgbClr val="00000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>
            <a:off x="6181725" y="5510213"/>
            <a:ext cx="74613" cy="0"/>
          </a:xfrm>
          <a:prstGeom prst="straightConnector1">
            <a:avLst/>
          </a:prstGeom>
          <a:ln w="9525">
            <a:solidFill>
              <a:srgbClr val="00000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214688" y="4240213"/>
          <a:ext cx="296227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138"/>
                <a:gridCol w="1481138"/>
              </a:tblGrid>
              <a:tr h="18288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Profile: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HID, HRM, Glucose Meter, etc.</a:t>
                      </a:r>
                      <a:endParaRPr lang="en-US" sz="900" b="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Generic Access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Profile (GAP)</a:t>
                      </a: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Generic Attribute Protocol (GATT)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Attribute Protocol (ATT)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Security</a:t>
                      </a:r>
                      <a:r>
                        <a:rPr lang="en-US" sz="900" baseline="0" dirty="0" smtClean="0">
                          <a:solidFill>
                            <a:srgbClr val="000000"/>
                          </a:solidFill>
                        </a:rPr>
                        <a:t> Manager (SM)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Logical</a:t>
                      </a:r>
                      <a:r>
                        <a:rPr lang="en-US" sz="900" baseline="0" dirty="0" smtClean="0">
                          <a:solidFill>
                            <a:srgbClr val="000000"/>
                          </a:solidFill>
                        </a:rPr>
                        <a:t> Link Control and Adaption Protocol (L2CAP)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Host Control</a:t>
                      </a:r>
                      <a:r>
                        <a:rPr lang="en-US" sz="900" baseline="0" dirty="0" smtClean="0">
                          <a:solidFill>
                            <a:srgbClr val="000000"/>
                          </a:solidFill>
                        </a:rPr>
                        <a:t> Interface (HCI)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Link Layer (LL)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Direct Test Mode (DM)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Physical Layer (PHY)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0" marR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8164" name="Rectangle 1"/>
          <p:cNvSpPr>
            <a:spLocks noChangeArrowheads="1"/>
          </p:cNvSpPr>
          <p:nvPr/>
        </p:nvSpPr>
        <p:spPr bwMode="auto">
          <a:xfrm>
            <a:off x="2295525" y="3695700"/>
            <a:ext cx="34083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>
            <a:spAutoFit/>
          </a:bodyPr>
          <a:lstStyle/>
          <a:p>
            <a:r>
              <a:rPr lang="en-US" altLang="en-US" sz="1200" b="0" i="0" u="sng">
                <a:solidFill>
                  <a:srgbClr val="000000"/>
                </a:solidFill>
                <a:ea typeface="ＭＳ Ｐゴシック" pitchFamily="34" charset="-128"/>
              </a:rPr>
              <a:t>PSoC 4 BLE Provides a One-Chip BLE Solution</a:t>
            </a:r>
            <a:r>
              <a:rPr lang="en-US" altLang="en-US" sz="1200" b="0" i="0" u="sng" baseline="30000">
                <a:solidFill>
                  <a:srgbClr val="000000"/>
                </a:solidFill>
                <a:ea typeface="ＭＳ Ｐゴシック" pitchFamily="34" charset="-128"/>
              </a:rPr>
              <a:t>1</a:t>
            </a:r>
          </a:p>
        </p:txBody>
      </p:sp>
      <p:sp>
        <p:nvSpPr>
          <p:cNvPr id="48165" name="Rectangle 10"/>
          <p:cNvSpPr>
            <a:spLocks noChangeArrowheads="1"/>
          </p:cNvSpPr>
          <p:nvPr/>
        </p:nvSpPr>
        <p:spPr bwMode="auto">
          <a:xfrm>
            <a:off x="63500" y="6270625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eaLnBrk="1" hangingPunct="1"/>
            <a:r>
              <a:rPr lang="en-US" altLang="en-US" sz="800" b="0" i="0" baseline="30000">
                <a:solidFill>
                  <a:srgbClr val="000000"/>
                </a:solidFill>
              </a:rPr>
              <a:t>1</a:t>
            </a:r>
            <a:r>
              <a:rPr lang="en-US" altLang="en-US" sz="800" b="0" i="0">
                <a:solidFill>
                  <a:srgbClr val="000000"/>
                </a:solidFill>
              </a:rPr>
              <a:t> R</a:t>
            </a:r>
            <a:r>
              <a:rPr lang="en-US" altLang="en-US" sz="800" b="0" i="0">
                <a:solidFill>
                  <a:srgbClr val="000000"/>
                </a:solidFill>
                <a:sym typeface="Symbol" pitchFamily="18" charset="2"/>
              </a:rPr>
              <a:t>efer to the </a:t>
            </a:r>
            <a:r>
              <a:rPr lang="en-US" altLang="en-US" sz="800" b="0" i="0">
                <a:solidFill>
                  <a:srgbClr val="000000"/>
                </a:solidFill>
                <a:sym typeface="Symbol" pitchFamily="18" charset="2"/>
                <a:hlinkClick r:id="" action="ppaction://noaction"/>
              </a:rPr>
              <a:t>Appendix </a:t>
            </a:r>
            <a:r>
              <a:rPr lang="en-US" altLang="en-US" sz="800" b="0" i="0">
                <a:solidFill>
                  <a:srgbClr val="000000"/>
                </a:solidFill>
                <a:sym typeface="Symbol" pitchFamily="18" charset="2"/>
              </a:rPr>
              <a:t>for definitions of all BLE architecture terms. </a:t>
            </a:r>
          </a:p>
          <a:p>
            <a:pPr marL="228600" indent="-228600" eaLnBrk="1" hangingPunct="1"/>
            <a:r>
              <a:rPr lang="en-US" altLang="en-US" sz="800" b="0" i="0">
                <a:solidFill>
                  <a:srgbClr val="000000"/>
                </a:solidFill>
                <a:sym typeface="Symbol" pitchFamily="18" charset="2"/>
              </a:rPr>
              <a:t>Source for terms and definitions: Bluetooth Low Energy: The Developer’s Handbook</a:t>
            </a:r>
          </a:p>
        </p:txBody>
      </p:sp>
      <p:sp>
        <p:nvSpPr>
          <p:cNvPr id="48166" name="TextBox 67"/>
          <p:cNvSpPr txBox="1">
            <a:spLocks noChangeArrowheads="1"/>
          </p:cNvSpPr>
          <p:nvPr/>
        </p:nvSpPr>
        <p:spPr bwMode="auto">
          <a:xfrm>
            <a:off x="6256338" y="3971925"/>
            <a:ext cx="1041400" cy="2189163"/>
          </a:xfrm>
          <a:prstGeom prst="rect">
            <a:avLst/>
          </a:prstGeom>
          <a:solidFill>
            <a:srgbClr val="F2F2F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1200" b="0" i="0">
                <a:solidFill>
                  <a:srgbClr val="000000"/>
                </a:solidFill>
                <a:ea typeface="ＭＳ Ｐゴシック" pitchFamily="34" charset="-128"/>
              </a:rPr>
              <a:t>PSoC 4 BLE</a:t>
            </a:r>
            <a:br>
              <a:rPr lang="en-US" altLang="en-US" sz="1200" b="0" i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altLang="en-US" sz="1200" b="0" i="0">
                <a:solidFill>
                  <a:srgbClr val="000000"/>
                </a:solidFill>
                <a:ea typeface="ＭＳ Ｐゴシック" pitchFamily="34" charset="-128"/>
              </a:rPr>
              <a:t>One-Chip</a:t>
            </a:r>
            <a:br>
              <a:rPr lang="en-US" altLang="en-US" sz="1200" b="0" i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altLang="en-US" sz="1200" b="0" i="0">
                <a:solidFill>
                  <a:srgbClr val="000000"/>
                </a:solidFill>
                <a:ea typeface="ＭＳ Ｐゴシック" pitchFamily="34" charset="-128"/>
              </a:rPr>
              <a:t>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BLE Architecture Key Terms</a:t>
            </a:r>
          </a:p>
        </p:txBody>
      </p:sp>
      <p:sp>
        <p:nvSpPr>
          <p:cNvPr id="49155" name="Content Placeholder 32"/>
          <p:cNvSpPr>
            <a:spLocks noGrp="1"/>
          </p:cNvSpPr>
          <p:nvPr>
            <p:ph idx="1"/>
          </p:nvPr>
        </p:nvSpPr>
        <p:spPr>
          <a:xfrm>
            <a:off x="63500" y="914400"/>
            <a:ext cx="9007475" cy="5537200"/>
          </a:xfrm>
        </p:spPr>
        <p:txBody>
          <a:bodyPr/>
          <a:lstStyle/>
          <a:p>
            <a:pPr>
              <a:spcBef>
                <a:spcPts val="288"/>
              </a:spcBef>
            </a:pPr>
            <a:r>
              <a:rPr lang="en-US" altLang="en-US" smtClean="0"/>
              <a:t>Generic Access Profile (GAP) </a:t>
            </a:r>
          </a:p>
          <a:p>
            <a:pPr marL="0" lvl="1" indent="0">
              <a:spcBef>
                <a:spcPts val="288"/>
              </a:spcBef>
            </a:pPr>
            <a:r>
              <a:rPr lang="en-US" altLang="en-US" smtClean="0"/>
              <a:t>Defines how devices discover, connect and </a:t>
            </a:r>
            <a:br>
              <a:rPr lang="en-US" altLang="en-US" smtClean="0"/>
            </a:br>
            <a:r>
              <a:rPr lang="en-US" altLang="en-US" smtClean="0"/>
              <a:t>present useful information to the user and other devices.</a:t>
            </a:r>
          </a:p>
          <a:p>
            <a:pPr marL="0" lvl="1" indent="0">
              <a:spcBef>
                <a:spcPts val="288"/>
              </a:spcBef>
            </a:pPr>
            <a:r>
              <a:rPr lang="en-US" altLang="en-US" smtClean="0"/>
              <a:t>Operates in one of four roles: </a:t>
            </a:r>
          </a:p>
          <a:p>
            <a:pPr marL="0" lvl="1" indent="0">
              <a:spcBef>
                <a:spcPts val="288"/>
              </a:spcBef>
            </a:pPr>
            <a:r>
              <a:rPr lang="en-US" altLang="en-US" b="1" smtClean="0"/>
              <a:t>  Peripheral</a:t>
            </a:r>
            <a:r>
              <a:rPr lang="en-US" altLang="en-US" smtClean="0"/>
              <a:t>: C</a:t>
            </a:r>
            <a:r>
              <a:rPr lang="en-US" altLang="zh-CN" smtClean="0">
                <a:ea typeface="SimSun" pitchFamily="2" charset="-122"/>
              </a:rPr>
              <a:t>onnectable</a:t>
            </a:r>
            <a:r>
              <a:rPr lang="en-US" altLang="zh-CN" smtClean="0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en-US" altLang="zh-CN" smtClean="0">
                <a:ea typeface="SimSun" pitchFamily="2" charset="-122"/>
              </a:rPr>
              <a:t>and</a:t>
            </a:r>
            <a:r>
              <a:rPr lang="en-US" altLang="zh-CN" smtClean="0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en-US" altLang="zh-CN" smtClean="0">
                <a:ea typeface="SimSun" pitchFamily="2" charset="-122"/>
              </a:rPr>
              <a:t>operates as a slave</a:t>
            </a:r>
            <a:endParaRPr lang="en-US" altLang="en-US" smtClean="0"/>
          </a:p>
          <a:p>
            <a:pPr marL="0" lvl="1" indent="0">
              <a:spcBef>
                <a:spcPts val="288"/>
              </a:spcBef>
            </a:pPr>
            <a:r>
              <a:rPr lang="en-US" altLang="en-US" b="1" smtClean="0"/>
              <a:t>  Central</a:t>
            </a:r>
            <a:r>
              <a:rPr lang="en-US" altLang="en-US" smtClean="0"/>
              <a:t>: Initiates connections</a:t>
            </a:r>
            <a:r>
              <a:rPr lang="en-US" altLang="zh-CN" smtClean="0">
                <a:ea typeface="SimSun" pitchFamily="2" charset="-122"/>
              </a:rPr>
              <a:t> and operates as a master</a:t>
            </a:r>
            <a:endParaRPr lang="en-US" altLang="en-US" b="1" smtClean="0"/>
          </a:p>
          <a:p>
            <a:pPr marL="0" lvl="1" indent="0">
              <a:spcBef>
                <a:spcPts val="288"/>
              </a:spcBef>
            </a:pPr>
            <a:r>
              <a:rPr lang="en-US" altLang="en-US" b="1" smtClean="0"/>
              <a:t>  Broadcaster</a:t>
            </a:r>
            <a:r>
              <a:rPr lang="en-US" altLang="en-US" smtClean="0"/>
              <a:t>: Advertises but </a:t>
            </a:r>
            <a:r>
              <a:rPr lang="en-US" altLang="zh-CN" smtClean="0">
                <a:ea typeface="SimSun" pitchFamily="2" charset="-122"/>
              </a:rPr>
              <a:t>is non-connectable</a:t>
            </a:r>
            <a:endParaRPr lang="en-US" altLang="en-US" b="1" smtClean="0"/>
          </a:p>
          <a:p>
            <a:pPr marL="0" lvl="1" indent="0">
              <a:spcBef>
                <a:spcPts val="288"/>
              </a:spcBef>
            </a:pPr>
            <a:r>
              <a:rPr lang="en-US" altLang="en-US" b="1" smtClean="0"/>
              <a:t>  Observer</a:t>
            </a:r>
            <a:r>
              <a:rPr lang="en-US" altLang="en-US" smtClean="0"/>
              <a:t>: Listens and scans only</a:t>
            </a:r>
          </a:p>
          <a:p>
            <a:pPr>
              <a:spcBef>
                <a:spcPts val="288"/>
              </a:spcBef>
            </a:pPr>
            <a:endParaRPr lang="en-US" altLang="en-US" sz="1000" smtClean="0"/>
          </a:p>
          <a:p>
            <a:pPr>
              <a:spcBef>
                <a:spcPts val="288"/>
              </a:spcBef>
            </a:pPr>
            <a:r>
              <a:rPr lang="en-US" altLang="en-US" smtClean="0"/>
              <a:t>Generic Attribute Profile (GATT)</a:t>
            </a:r>
          </a:p>
          <a:p>
            <a:pPr marL="0" lvl="1" indent="0">
              <a:spcBef>
                <a:spcPts val="288"/>
              </a:spcBef>
            </a:pPr>
            <a:r>
              <a:rPr lang="en-US" altLang="en-US" smtClean="0"/>
              <a:t>Defines what type of data can be read or written and how that data is used.</a:t>
            </a:r>
          </a:p>
          <a:p>
            <a:pPr marL="0" lvl="1" indent="0">
              <a:spcBef>
                <a:spcPts val="288"/>
              </a:spcBef>
            </a:pPr>
            <a:r>
              <a:rPr lang="en-US" altLang="en-US" smtClean="0"/>
              <a:t>Operates in one of two roles: </a:t>
            </a:r>
          </a:p>
          <a:p>
            <a:pPr marL="0" lvl="1" indent="0">
              <a:spcBef>
                <a:spcPts val="288"/>
              </a:spcBef>
            </a:pPr>
            <a:r>
              <a:rPr lang="en-US" altLang="en-US" b="1" smtClean="0"/>
              <a:t>  Client</a:t>
            </a:r>
            <a:r>
              <a:rPr lang="en-US" altLang="en-US" smtClean="0"/>
              <a:t>: A device that wants data</a:t>
            </a:r>
          </a:p>
          <a:p>
            <a:pPr marL="0" lvl="1" indent="0">
              <a:spcBef>
                <a:spcPts val="288"/>
              </a:spcBef>
            </a:pPr>
            <a:r>
              <a:rPr lang="en-US" altLang="en-US" b="1" smtClean="0"/>
              <a:t>  Server</a:t>
            </a:r>
            <a:r>
              <a:rPr lang="en-US" altLang="en-US" smtClean="0"/>
              <a:t>: A device that has the data</a:t>
            </a:r>
          </a:p>
          <a:p>
            <a:endParaRPr lang="en-US" altLang="en-US" sz="1000" smtClean="0"/>
          </a:p>
          <a:p>
            <a:pPr marL="0" lvl="1" indent="0">
              <a:spcBef>
                <a:spcPts val="288"/>
              </a:spcBef>
            </a:pPr>
            <a:r>
              <a:rPr lang="en-US" altLang="zh-CN" sz="1600" b="1" smtClean="0">
                <a:ea typeface="SimSun" pitchFamily="2" charset="-122"/>
              </a:rPr>
              <a:t>Profiles</a:t>
            </a:r>
          </a:p>
          <a:p>
            <a:pPr marL="0" lvl="1" indent="0">
              <a:spcBef>
                <a:spcPts val="288"/>
              </a:spcBef>
            </a:pPr>
            <a:r>
              <a:rPr lang="en-US" altLang="en-US" smtClean="0">
                <a:ea typeface="SimSun" pitchFamily="2" charset="-122"/>
                <a:sym typeface="Symbol" pitchFamily="18" charset="2"/>
              </a:rPr>
              <a:t>Specifications that standardize access profiles and attribute profiles thereby guaranteeing application-level interoperability between devices that support the same profiles. Example</a:t>
            </a:r>
            <a:r>
              <a:rPr lang="en-US" altLang="zh-CN" smtClean="0">
                <a:ea typeface="SimSun" pitchFamily="2" charset="-122"/>
              </a:rPr>
              <a:t> SIG</a:t>
            </a:r>
            <a:r>
              <a:rPr lang="en-US" altLang="zh-CN" baseline="30000" smtClean="0">
                <a:ea typeface="SimSun" pitchFamily="2" charset="-122"/>
              </a:rPr>
              <a:t>2</a:t>
            </a:r>
            <a:r>
              <a:rPr lang="en-US" altLang="zh-CN" smtClean="0">
                <a:ea typeface="SimSun" pitchFamily="2" charset="-122"/>
              </a:rPr>
              <a:t>-supported </a:t>
            </a:r>
            <a:r>
              <a:rPr lang="en-US" altLang="zh-CN" b="1" smtClean="0">
                <a:ea typeface="SimSun" pitchFamily="2" charset="-122"/>
              </a:rPr>
              <a:t>profiles </a:t>
            </a:r>
            <a:r>
              <a:rPr lang="en-US" altLang="zh-CN" smtClean="0">
                <a:ea typeface="SimSun" pitchFamily="2" charset="-122"/>
              </a:rPr>
              <a:t>include: </a:t>
            </a:r>
            <a:br>
              <a:rPr lang="en-US" altLang="zh-CN" smtClean="0">
                <a:ea typeface="SimSun" pitchFamily="2" charset="-122"/>
              </a:rPr>
            </a:br>
            <a:r>
              <a:rPr lang="en-US" altLang="zh-CN" smtClean="0">
                <a:ea typeface="SimSun" pitchFamily="2" charset="-122"/>
              </a:rPr>
              <a:t>  Heart Rate Monitor (HRM)</a:t>
            </a:r>
            <a:br>
              <a:rPr lang="en-US" altLang="zh-CN" smtClean="0">
                <a:ea typeface="SimSun" pitchFamily="2" charset="-122"/>
              </a:rPr>
            </a:br>
            <a:r>
              <a:rPr lang="en-US" altLang="zh-CN" smtClean="0">
                <a:ea typeface="SimSun" pitchFamily="2" charset="-122"/>
              </a:rPr>
              <a:t>  Alert Notification Profile</a:t>
            </a:r>
            <a:br>
              <a:rPr lang="en-US" altLang="zh-CN" smtClean="0">
                <a:ea typeface="SimSun" pitchFamily="2" charset="-122"/>
              </a:rPr>
            </a:br>
            <a:r>
              <a:rPr lang="en-US" altLang="zh-CN" smtClean="0">
                <a:ea typeface="SimSun" pitchFamily="2" charset="-122"/>
              </a:rPr>
              <a:t>  Health Thermometer Profile</a:t>
            </a:r>
          </a:p>
          <a:p>
            <a:pPr marL="0" lvl="1" indent="0">
              <a:spcBef>
                <a:spcPts val="288"/>
              </a:spcBef>
            </a:pPr>
            <a:endParaRPr lang="en-US" altLang="en-US" b="1" smtClean="0">
              <a:sym typeface="Symbol" pitchFamily="18" charset="2"/>
            </a:endParaRPr>
          </a:p>
        </p:txBody>
      </p:sp>
      <p:sp>
        <p:nvSpPr>
          <p:cNvPr id="49156" name="TextBox 28"/>
          <p:cNvSpPr txBox="1">
            <a:spLocks noChangeArrowheads="1"/>
          </p:cNvSpPr>
          <p:nvPr/>
        </p:nvSpPr>
        <p:spPr bwMode="auto">
          <a:xfrm>
            <a:off x="5876925" y="2500313"/>
            <a:ext cx="22637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b="0" i="0">
                <a:solidFill>
                  <a:srgbClr val="000000"/>
                </a:solidFill>
                <a:ea typeface="SimSun" pitchFamily="2" charset="-122"/>
              </a:rPr>
              <a:t>BLE Architecture</a:t>
            </a:r>
          </a:p>
        </p:txBody>
      </p:sp>
      <p:sp>
        <p:nvSpPr>
          <p:cNvPr id="49157" name="TextBox 67"/>
          <p:cNvSpPr txBox="1">
            <a:spLocks noChangeArrowheads="1"/>
          </p:cNvSpPr>
          <p:nvPr/>
        </p:nvSpPr>
        <p:spPr bwMode="auto">
          <a:xfrm>
            <a:off x="5110163" y="1190625"/>
            <a:ext cx="3960812" cy="2189163"/>
          </a:xfrm>
          <a:prstGeom prst="rect">
            <a:avLst/>
          </a:prstGeom>
          <a:solidFill>
            <a:srgbClr val="F2F2F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altLang="en-US" sz="1200" b="0" i="0" u="sng" baseline="30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5110163" y="1685925"/>
            <a:ext cx="3960812" cy="0"/>
          </a:xfrm>
          <a:prstGeom prst="straightConnector1">
            <a:avLst/>
          </a:prstGeom>
          <a:ln w="9525">
            <a:solidFill>
              <a:srgbClr val="00000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9" name="TextBox 19"/>
          <p:cNvSpPr txBox="1">
            <a:spLocks noChangeArrowheads="1"/>
          </p:cNvSpPr>
          <p:nvPr/>
        </p:nvSpPr>
        <p:spPr bwMode="auto">
          <a:xfrm>
            <a:off x="5110163" y="2136775"/>
            <a:ext cx="9223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4D4D4D"/>
              </a:buClr>
            </a:pPr>
            <a:r>
              <a:rPr lang="en-US" altLang="en-US" i="0">
                <a:solidFill>
                  <a:srgbClr val="000000"/>
                </a:solidFill>
                <a:ea typeface="ＭＳ Ｐゴシック" pitchFamily="34" charset="-128"/>
              </a:rPr>
              <a:t>Host</a:t>
            </a:r>
            <a:endParaRPr lang="en-US" altLang="en-US" i="0" baseline="30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9160" name="TextBox 19"/>
          <p:cNvSpPr txBox="1">
            <a:spLocks noChangeArrowheads="1"/>
          </p:cNvSpPr>
          <p:nvPr/>
        </p:nvSpPr>
        <p:spPr bwMode="auto">
          <a:xfrm>
            <a:off x="5110163" y="1439863"/>
            <a:ext cx="9223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4D4D4D"/>
              </a:buClr>
            </a:pPr>
            <a:r>
              <a:rPr lang="en-US" altLang="en-US" i="0">
                <a:solidFill>
                  <a:srgbClr val="000000"/>
                </a:solidFill>
                <a:ea typeface="ＭＳ Ｐゴシック" pitchFamily="34" charset="-128"/>
              </a:rPr>
              <a:t>Application</a:t>
            </a:r>
            <a:endParaRPr lang="en-US" altLang="en-US" i="0" u="sng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9161" name="TextBox 19"/>
          <p:cNvSpPr txBox="1">
            <a:spLocks noChangeArrowheads="1"/>
          </p:cNvSpPr>
          <p:nvPr/>
        </p:nvSpPr>
        <p:spPr bwMode="auto">
          <a:xfrm>
            <a:off x="5110163" y="2879725"/>
            <a:ext cx="9223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4D4D4D"/>
              </a:buClr>
            </a:pPr>
            <a:r>
              <a:rPr lang="en-US" altLang="en-US" i="0">
                <a:solidFill>
                  <a:srgbClr val="000000"/>
                </a:solidFill>
                <a:ea typeface="ＭＳ Ｐゴシック" pitchFamily="34" charset="-128"/>
              </a:rPr>
              <a:t>Controller</a:t>
            </a:r>
            <a:endParaRPr lang="en-US" altLang="en-US" i="0" baseline="30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110163" y="2724150"/>
            <a:ext cx="922337" cy="4763"/>
          </a:xfrm>
          <a:prstGeom prst="straightConnector1">
            <a:avLst/>
          </a:prstGeom>
          <a:ln w="9525">
            <a:solidFill>
              <a:srgbClr val="00000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>
            <a:off x="8996363" y="2728913"/>
            <a:ext cx="74612" cy="0"/>
          </a:xfrm>
          <a:prstGeom prst="straightConnector1">
            <a:avLst/>
          </a:prstGeom>
          <a:ln w="9525">
            <a:solidFill>
              <a:srgbClr val="00000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029325" y="1458913"/>
          <a:ext cx="296227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138"/>
                <a:gridCol w="1481138"/>
              </a:tblGrid>
              <a:tr h="18288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Profile: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HID, HRM, Glucose Meter, etc.</a:t>
                      </a:r>
                      <a:endParaRPr lang="en-US" sz="900" b="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Generic Access</a:t>
                      </a:r>
                      <a:r>
                        <a:rPr lang="en-US" sz="9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Profile (GAP)</a:t>
                      </a: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Generic Attribute Protocol (GATT)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Attribute Protocol (ATT)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Security</a:t>
                      </a:r>
                      <a:r>
                        <a:rPr lang="en-US" sz="900" baseline="0" dirty="0" smtClean="0">
                          <a:solidFill>
                            <a:srgbClr val="000000"/>
                          </a:solidFill>
                        </a:rPr>
                        <a:t> Manager (SM)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Logical</a:t>
                      </a:r>
                      <a:r>
                        <a:rPr lang="en-US" sz="900" baseline="0" dirty="0" smtClean="0">
                          <a:solidFill>
                            <a:srgbClr val="000000"/>
                          </a:solidFill>
                        </a:rPr>
                        <a:t> Link Control and Adaption Protocol (L2CAP)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Host Control</a:t>
                      </a:r>
                      <a:r>
                        <a:rPr lang="en-US" sz="900" baseline="0" dirty="0" smtClean="0">
                          <a:solidFill>
                            <a:srgbClr val="000000"/>
                          </a:solidFill>
                        </a:rPr>
                        <a:t> Interface (HCI)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Link Layer (LL)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Direct Test Mode (DM)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Physical Layer (PHY)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anchor="ctr" anchorCtr="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0" marR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9188" name="Rectangle 1"/>
          <p:cNvSpPr>
            <a:spLocks noChangeArrowheads="1"/>
          </p:cNvSpPr>
          <p:nvPr/>
        </p:nvSpPr>
        <p:spPr bwMode="auto">
          <a:xfrm>
            <a:off x="5110163" y="914400"/>
            <a:ext cx="12938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>
            <a:spAutoFit/>
          </a:bodyPr>
          <a:lstStyle/>
          <a:p>
            <a:r>
              <a:rPr lang="en-US" altLang="en-US" sz="1200" b="0" i="0" u="sng">
                <a:solidFill>
                  <a:srgbClr val="000000"/>
                </a:solidFill>
                <a:ea typeface="ＭＳ Ｐゴシック" pitchFamily="34" charset="-128"/>
              </a:rPr>
              <a:t>BLE Architecture</a:t>
            </a:r>
            <a:r>
              <a:rPr lang="en-US" altLang="en-US" sz="1200" b="0" i="0" u="sng" baseline="30000">
                <a:solidFill>
                  <a:srgbClr val="000000"/>
                </a:solidFill>
                <a:ea typeface="ＭＳ Ｐゴシック" pitchFamily="34" charset="-128"/>
              </a:rPr>
              <a:t>1</a:t>
            </a:r>
          </a:p>
        </p:txBody>
      </p:sp>
      <p:sp>
        <p:nvSpPr>
          <p:cNvPr id="49189" name="Rectangle 10"/>
          <p:cNvSpPr>
            <a:spLocks noChangeArrowheads="1"/>
          </p:cNvSpPr>
          <p:nvPr/>
        </p:nvSpPr>
        <p:spPr bwMode="auto">
          <a:xfrm>
            <a:off x="63500" y="6157913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eaLnBrk="1" hangingPunct="1"/>
            <a:r>
              <a:rPr lang="en-US" altLang="en-US" sz="800" b="0" i="0" baseline="30000">
                <a:solidFill>
                  <a:srgbClr val="000000"/>
                </a:solidFill>
              </a:rPr>
              <a:t>1</a:t>
            </a:r>
            <a:r>
              <a:rPr lang="en-US" altLang="en-US" sz="800" b="0" i="0">
                <a:solidFill>
                  <a:srgbClr val="000000"/>
                </a:solidFill>
              </a:rPr>
              <a:t> R</a:t>
            </a:r>
            <a:r>
              <a:rPr lang="en-US" altLang="en-US" sz="800" b="0" i="0">
                <a:solidFill>
                  <a:srgbClr val="000000"/>
                </a:solidFill>
                <a:sym typeface="Symbol" pitchFamily="18" charset="2"/>
              </a:rPr>
              <a:t>efer to the </a:t>
            </a:r>
            <a:r>
              <a:rPr lang="en-US" altLang="en-US" sz="800" b="0" i="0">
                <a:solidFill>
                  <a:srgbClr val="000000"/>
                </a:solidFill>
                <a:sym typeface="Symbol" pitchFamily="18" charset="2"/>
                <a:hlinkClick r:id="" action="ppaction://noaction"/>
              </a:rPr>
              <a:t>Appendix </a:t>
            </a:r>
            <a:r>
              <a:rPr lang="en-US" altLang="en-US" sz="800" b="0" i="0">
                <a:solidFill>
                  <a:srgbClr val="000000"/>
                </a:solidFill>
                <a:sym typeface="Symbol" pitchFamily="18" charset="2"/>
              </a:rPr>
              <a:t>for definitions of all BLE architecture terms.</a:t>
            </a:r>
          </a:p>
          <a:p>
            <a:pPr marL="228600" lvl="1" indent="-228600" eaLnBrk="1" hangingPunct="1"/>
            <a:r>
              <a:rPr lang="en-US" altLang="en-US" sz="800" b="0" i="0" baseline="30000">
                <a:solidFill>
                  <a:srgbClr val="000000"/>
                </a:solidFill>
              </a:rPr>
              <a:t>2</a:t>
            </a:r>
            <a:r>
              <a:rPr lang="en-US" altLang="en-US" sz="800" b="0" i="0">
                <a:solidFill>
                  <a:srgbClr val="000000"/>
                </a:solidFill>
              </a:rPr>
              <a:t> </a:t>
            </a:r>
            <a:r>
              <a:rPr lang="en-US" altLang="zh-CN" sz="800" b="0" i="0">
                <a:solidFill>
                  <a:srgbClr val="000000"/>
                </a:solidFill>
                <a:ea typeface="SimSun" pitchFamily="2" charset="-122"/>
              </a:rPr>
              <a:t>Bluetooth Special Interest Group</a:t>
            </a:r>
            <a:r>
              <a:rPr lang="en-US" altLang="en-US" sz="800" b="0" i="0">
                <a:solidFill>
                  <a:srgbClr val="000000"/>
                </a:solidFill>
                <a:sym typeface="Symbol" pitchFamily="18" charset="2"/>
              </a:rPr>
              <a:t> </a:t>
            </a:r>
          </a:p>
          <a:p>
            <a:pPr marL="228600" indent="-228600" eaLnBrk="1" hangingPunct="1"/>
            <a:r>
              <a:rPr lang="en-US" altLang="en-US" sz="800" b="0" i="0">
                <a:solidFill>
                  <a:srgbClr val="000000"/>
                </a:solidFill>
                <a:sym typeface="Symbol" pitchFamily="18" charset="2"/>
              </a:rPr>
              <a:t>Source for terms and definitions: Bluetooth Low Energy: The Developer’s Handbook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92075" y="228600"/>
            <a:ext cx="7348538" cy="477838"/>
          </a:xfrm>
        </p:spPr>
        <p:txBody>
          <a:bodyPr/>
          <a:lstStyle/>
          <a:p>
            <a:r>
              <a:rPr lang="en-US" altLang="en-US" smtClean="0"/>
              <a:t>BLE Application Example</a:t>
            </a:r>
          </a:p>
        </p:txBody>
      </p:sp>
      <p:sp>
        <p:nvSpPr>
          <p:cNvPr id="50179" name="Content Placeholder 1"/>
          <p:cNvSpPr>
            <a:spLocks noGrp="1"/>
          </p:cNvSpPr>
          <p:nvPr>
            <p:ph idx="1"/>
          </p:nvPr>
        </p:nvSpPr>
        <p:spPr>
          <a:xfrm>
            <a:off x="63500" y="914400"/>
            <a:ext cx="8885238" cy="5537200"/>
          </a:xfrm>
        </p:spPr>
        <p:txBody>
          <a:bodyPr/>
          <a:lstStyle/>
          <a:p>
            <a:pPr>
              <a:spcBef>
                <a:spcPts val="288"/>
              </a:spcBef>
            </a:pPr>
            <a:r>
              <a:rPr lang="en-US" altLang="zh-CN" smtClean="0">
                <a:ea typeface="SimSun" pitchFamily="2" charset="-122"/>
                <a:sym typeface="Symbol" pitchFamily="18" charset="2"/>
              </a:rPr>
              <a:t>BLE communication between two devices:</a:t>
            </a:r>
          </a:p>
          <a:p>
            <a:pPr marL="0" lvl="1" indent="0">
              <a:spcBef>
                <a:spcPts val="288"/>
              </a:spcBef>
            </a:pPr>
            <a:r>
              <a:rPr lang="en-US" altLang="zh-CN" smtClean="0">
                <a:ea typeface="SimSun" pitchFamily="2" charset="-122"/>
                <a:sym typeface="Symbol" pitchFamily="18" charset="2"/>
              </a:rPr>
              <a:t>A Bluetooth Smart-Ready mobile phone is paired with a Bluetooth Smart fitness monitor</a:t>
            </a:r>
            <a:endParaRPr lang="en-US" altLang="zh-CN" smtClean="0">
              <a:ea typeface="SimSun" pitchFamily="2" charset="-122"/>
            </a:endParaRPr>
          </a:p>
          <a:p>
            <a:pPr>
              <a:spcBef>
                <a:spcPts val="288"/>
              </a:spcBef>
            </a:pPr>
            <a:endParaRPr lang="en-US" altLang="zh-CN" smtClean="0">
              <a:ea typeface="SimSun" pitchFamily="2" charset="-122"/>
            </a:endParaRPr>
          </a:p>
          <a:p>
            <a:endParaRPr lang="en-US" altLang="zh-CN" smtClean="0">
              <a:ea typeface="SimSun" pitchFamily="2" charset="-122"/>
            </a:endParaRPr>
          </a:p>
          <a:p>
            <a:endParaRPr lang="en-US" altLang="zh-CN" smtClean="0">
              <a:ea typeface="SimSun" pitchFamily="2" charset="-122"/>
            </a:endParaRPr>
          </a:p>
          <a:p>
            <a:endParaRPr lang="en-US" altLang="zh-CN" smtClean="0">
              <a:ea typeface="SimSun" pitchFamily="2" charset="-122"/>
            </a:endParaRPr>
          </a:p>
          <a:p>
            <a:endParaRPr lang="en-US" altLang="zh-CN" smtClean="0">
              <a:ea typeface="SimSun" pitchFamily="2" charset="-122"/>
            </a:endParaRPr>
          </a:p>
          <a:p>
            <a:endParaRPr lang="en-US" altLang="zh-CN" smtClean="0">
              <a:ea typeface="SimSun" pitchFamily="2" charset="-122"/>
            </a:endParaRPr>
          </a:p>
          <a:p>
            <a:endParaRPr lang="en-US" altLang="zh-CN" smtClean="0">
              <a:ea typeface="SimSun" pitchFamily="2" charset="-122"/>
            </a:endParaRPr>
          </a:p>
          <a:p>
            <a:endParaRPr lang="en-US" altLang="en-US" smtClean="0">
              <a:sym typeface="Symbol" pitchFamily="18" charset="2"/>
            </a:endParaRPr>
          </a:p>
          <a:p>
            <a:endParaRPr lang="en-US" altLang="en-US" smtClean="0">
              <a:sym typeface="Symbol" pitchFamily="18" charset="2"/>
            </a:endParaRPr>
          </a:p>
        </p:txBody>
      </p:sp>
      <p:pic>
        <p:nvPicPr>
          <p:cNvPr id="50180" name="Picture 6" descr="http://www3.pcmag.com/media/images/422953-samsung-gear-fit-rear-view-with-heart-rate-monitor.jpg?thumb=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1850" y="4329113"/>
            <a:ext cx="14557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181" name="Group 2"/>
          <p:cNvGrpSpPr>
            <a:grpSpLocks/>
          </p:cNvGrpSpPr>
          <p:nvPr/>
        </p:nvGrpSpPr>
        <p:grpSpPr bwMode="auto">
          <a:xfrm>
            <a:off x="84138" y="2044700"/>
            <a:ext cx="1666875" cy="3065463"/>
            <a:chOff x="1726561" y="2936628"/>
            <a:chExt cx="1667270" cy="3065243"/>
          </a:xfrm>
        </p:grpSpPr>
        <p:pic>
          <p:nvPicPr>
            <p:cNvPr id="50237" name="Picture 4" descr="http://upload.wikimedia.org/wikipedia/commons/c/cf/Samsung_Galaxy_S5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26561" y="2936628"/>
              <a:ext cx="1667270" cy="3065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238" name="Picture 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78036" y="3291277"/>
              <a:ext cx="1331157" cy="237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1792288" y="2351088"/>
          <a:ext cx="2873375" cy="9604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5044"/>
                <a:gridCol w="666320"/>
                <a:gridCol w="1402011"/>
              </a:tblGrid>
              <a:tr h="365889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Profile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45708" marB="457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HRM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i="1" dirty="0" smtClean="0">
                          <a:solidFill>
                            <a:srgbClr val="000000"/>
                          </a:solidFill>
                        </a:rPr>
                        <a:t>Scans Services</a:t>
                      </a:r>
                      <a:endParaRPr lang="en-US" sz="900" i="1"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93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GAP</a:t>
                      </a:r>
                      <a:r>
                        <a:rPr lang="en-US" sz="900" b="1" baseline="0" dirty="0" smtClean="0">
                          <a:solidFill>
                            <a:srgbClr val="000000"/>
                          </a:solidFill>
                        </a:rPr>
                        <a:t> Role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45708" marB="457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Central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i="1" dirty="0" smtClean="0">
                          <a:solidFill>
                            <a:srgbClr val="000000"/>
                          </a:solidFill>
                        </a:rPr>
                        <a:t>Initiates physical </a:t>
                      </a:r>
                      <a:br>
                        <a:rPr lang="en-US" sz="900" i="1" dirty="0" smtClean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900" i="1" dirty="0" smtClean="0">
                          <a:solidFill>
                            <a:srgbClr val="000000"/>
                          </a:solidFill>
                        </a:rPr>
                        <a:t>link connection</a:t>
                      </a:r>
                      <a:endParaRPr lang="en-US" sz="900" i="1"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8655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GATT</a:t>
                      </a:r>
                      <a:r>
                        <a:rPr lang="en-US" sz="900" b="1" baseline="0" dirty="0" smtClean="0">
                          <a:solidFill>
                            <a:srgbClr val="000000"/>
                          </a:solidFill>
                        </a:rPr>
                        <a:t> Role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45708" marB="457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000000"/>
                          </a:solidFill>
                        </a:rPr>
                        <a:t>Client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i="1" dirty="0" smtClean="0">
                          <a:solidFill>
                            <a:srgbClr val="000000"/>
                          </a:solidFill>
                        </a:rPr>
                        <a:t>Wants data</a:t>
                      </a:r>
                      <a:endParaRPr lang="en-US" sz="900" i="1"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4999038" y="2351088"/>
          <a:ext cx="4005263" cy="968375"/>
        </p:xfrm>
        <a:graphic>
          <a:graphicData uri="http://schemas.openxmlformats.org/drawingml/2006/table">
            <a:tbl>
              <a:tblPr/>
              <a:tblGrid>
                <a:gridCol w="1212850"/>
                <a:gridCol w="1041400"/>
                <a:gridCol w="1751013"/>
              </a:tblGrid>
              <a:tr h="3734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Exposes Services</a:t>
                      </a:r>
                    </a:p>
                  </a:txBody>
                  <a:tcPr marL="91449" marR="91449" marT="45767" marB="4576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Profile</a:t>
                      </a:r>
                    </a:p>
                  </a:txBody>
                  <a:tcPr marL="91449" marR="91449" marT="45767" marB="457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HRM</a:t>
                      </a:r>
                    </a:p>
                  </a:txBody>
                  <a:tcPr marL="91449" marR="91449" marT="45767" marB="457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1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Accepts physical link connection</a:t>
                      </a:r>
                    </a:p>
                  </a:txBody>
                  <a:tcPr marL="91449" marR="91449" marT="45767" marB="4576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GAP Role</a:t>
                      </a:r>
                    </a:p>
                  </a:txBody>
                  <a:tcPr marL="91449" marR="91449" marT="45767" marB="457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</a:t>
                      </a:r>
                    </a:p>
                  </a:txBody>
                  <a:tcPr marL="91449" marR="91449" marT="45767" marB="457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8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 data</a:t>
                      </a:r>
                    </a:p>
                  </a:txBody>
                  <a:tcPr marL="91449" marR="91449" marT="45767" marB="4576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GATT Role</a:t>
                      </a:r>
                    </a:p>
                  </a:txBody>
                  <a:tcPr marL="91449" marR="91449" marT="45767" marB="457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Wingdings" panose="05000000000000000000" pitchFamily="2" charset="2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2500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ct val="25000"/>
                        </a:spcBef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100000"/>
                        <a:defRPr sz="1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Server</a:t>
                      </a:r>
                    </a:p>
                  </a:txBody>
                  <a:tcPr marL="91449" marR="91449" marT="45767" marB="4576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224" name="Rectangle 18"/>
          <p:cNvSpPr>
            <a:spLocks noChangeArrowheads="1"/>
          </p:cNvSpPr>
          <p:nvPr/>
        </p:nvSpPr>
        <p:spPr bwMode="auto">
          <a:xfrm>
            <a:off x="169863" y="1778000"/>
            <a:ext cx="2574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r>
              <a:rPr lang="en-US" altLang="en-US" sz="1200" b="0" i="0" u="sng">
                <a:solidFill>
                  <a:srgbClr val="000000"/>
                </a:solidFill>
                <a:ea typeface="ＭＳ Ｐゴシック" pitchFamily="34" charset="-128"/>
              </a:rPr>
              <a:t>Bluetooth Smart-Ready Mobile Phone</a:t>
            </a:r>
          </a:p>
        </p:txBody>
      </p:sp>
      <p:sp>
        <p:nvSpPr>
          <p:cNvPr id="50225" name="Rectangle 18"/>
          <p:cNvSpPr>
            <a:spLocks noChangeArrowheads="1"/>
          </p:cNvSpPr>
          <p:nvPr/>
        </p:nvSpPr>
        <p:spPr bwMode="auto">
          <a:xfrm>
            <a:off x="4813300" y="3883025"/>
            <a:ext cx="11445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r>
              <a:rPr lang="en-US" altLang="en-US" sz="1200" b="0" i="0" u="sng">
                <a:solidFill>
                  <a:srgbClr val="000000"/>
                </a:solidFill>
                <a:ea typeface="ＭＳ Ｐゴシック" pitchFamily="34" charset="-128"/>
              </a:rPr>
              <a:t>Bluetooth Smart </a:t>
            </a:r>
            <a:br>
              <a:rPr lang="en-US" altLang="en-US" sz="1200" b="0" i="0" u="sng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altLang="en-US" sz="1200" b="0" i="0" u="sng">
                <a:solidFill>
                  <a:srgbClr val="000000"/>
                </a:solidFill>
                <a:ea typeface="ＭＳ Ｐゴシック" pitchFamily="34" charset="-128"/>
              </a:rPr>
              <a:t>Fitness Monitor</a:t>
            </a:r>
          </a:p>
        </p:txBody>
      </p:sp>
      <p:grpSp>
        <p:nvGrpSpPr>
          <p:cNvPr id="50226" name="Group 9"/>
          <p:cNvGrpSpPr>
            <a:grpSpLocks/>
          </p:cNvGrpSpPr>
          <p:nvPr/>
        </p:nvGrpSpPr>
        <p:grpSpPr bwMode="auto">
          <a:xfrm>
            <a:off x="4260850" y="2476500"/>
            <a:ext cx="739775" cy="733425"/>
            <a:chOff x="4286250" y="2476500"/>
            <a:chExt cx="730250" cy="733425"/>
          </a:xfrm>
        </p:grpSpPr>
        <p:cxnSp>
          <p:nvCxnSpPr>
            <p:cNvPr id="50234" name="Straight Arrow Connector 12"/>
            <p:cNvCxnSpPr>
              <a:cxnSpLocks noChangeShapeType="1"/>
            </p:cNvCxnSpPr>
            <p:nvPr/>
          </p:nvCxnSpPr>
          <p:spPr bwMode="auto">
            <a:xfrm>
              <a:off x="4286250" y="2476500"/>
              <a:ext cx="727075" cy="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prstDash val="lgDash"/>
              <a:round/>
              <a:headEnd type="triangle" w="med" len="med"/>
              <a:tailEnd type="triangle" w="med" len="med"/>
            </a:ln>
          </p:spPr>
        </p:cxnSp>
        <p:cxnSp>
          <p:nvCxnSpPr>
            <p:cNvPr id="50235" name="Straight Arrow Connector 49"/>
            <p:cNvCxnSpPr>
              <a:cxnSpLocks noChangeShapeType="1"/>
            </p:cNvCxnSpPr>
            <p:nvPr/>
          </p:nvCxnSpPr>
          <p:spPr bwMode="auto">
            <a:xfrm>
              <a:off x="4286250" y="2879725"/>
              <a:ext cx="727075" cy="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prstDash val="lgDash"/>
              <a:round/>
              <a:headEnd type="triangle" w="med" len="med"/>
              <a:tailEnd type="triangle" w="med" len="med"/>
            </a:ln>
          </p:spPr>
        </p:cxnSp>
        <p:cxnSp>
          <p:nvCxnSpPr>
            <p:cNvPr id="50236" name="Straight Arrow Connector 50"/>
            <p:cNvCxnSpPr>
              <a:cxnSpLocks noChangeShapeType="1"/>
            </p:cNvCxnSpPr>
            <p:nvPr/>
          </p:nvCxnSpPr>
          <p:spPr bwMode="auto">
            <a:xfrm>
              <a:off x="4286250" y="3209925"/>
              <a:ext cx="730250" cy="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prstDash val="lgDash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50227" name="Rectangle 18"/>
          <p:cNvSpPr>
            <a:spLocks noChangeArrowheads="1"/>
          </p:cNvSpPr>
          <p:nvPr/>
        </p:nvSpPr>
        <p:spPr bwMode="auto">
          <a:xfrm>
            <a:off x="1793875" y="2087563"/>
            <a:ext cx="23383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r>
              <a:rPr lang="en-US" altLang="en-US" sz="1200" b="0" i="0" u="sng">
                <a:solidFill>
                  <a:srgbClr val="000000"/>
                </a:solidFill>
                <a:ea typeface="ＭＳ Ｐゴシック" pitchFamily="34" charset="-128"/>
              </a:rPr>
              <a:t>BLE Protocol Stack on Mobile App</a:t>
            </a:r>
          </a:p>
        </p:txBody>
      </p:sp>
      <p:sp>
        <p:nvSpPr>
          <p:cNvPr id="50228" name="Rectangle 18"/>
          <p:cNvSpPr>
            <a:spLocks noChangeArrowheads="1"/>
          </p:cNvSpPr>
          <p:nvPr/>
        </p:nvSpPr>
        <p:spPr bwMode="auto">
          <a:xfrm>
            <a:off x="6216650" y="2035175"/>
            <a:ext cx="26304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r>
              <a:rPr lang="en-US" altLang="en-US" sz="1200" b="0" i="0" u="sng">
                <a:solidFill>
                  <a:srgbClr val="000000"/>
                </a:solidFill>
                <a:ea typeface="ＭＳ Ｐゴシック" pitchFamily="34" charset="-128"/>
              </a:rPr>
              <a:t>BLE Protocol Stack on Fitness Monitor</a:t>
            </a:r>
          </a:p>
        </p:txBody>
      </p:sp>
      <p:cxnSp>
        <p:nvCxnSpPr>
          <p:cNvPr id="50229" name="Straight Arrow Connector 2"/>
          <p:cNvCxnSpPr>
            <a:cxnSpLocks noChangeShapeType="1"/>
          </p:cNvCxnSpPr>
          <p:nvPr/>
        </p:nvCxnSpPr>
        <p:spPr bwMode="auto">
          <a:xfrm>
            <a:off x="2135188" y="4333875"/>
            <a:ext cx="2103437" cy="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prstDash val="lgDash"/>
            <a:round/>
            <a:headEnd type="triangle" w="med" len="med"/>
            <a:tailEnd type="triangle" w="med" len="med"/>
          </a:ln>
        </p:spPr>
      </p:cxnSp>
      <p:sp>
        <p:nvSpPr>
          <p:cNvPr id="50230" name="Rectangle 18"/>
          <p:cNvSpPr>
            <a:spLocks noChangeArrowheads="1"/>
          </p:cNvSpPr>
          <p:nvPr/>
        </p:nvSpPr>
        <p:spPr bwMode="auto">
          <a:xfrm>
            <a:off x="2111375" y="4400550"/>
            <a:ext cx="20732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/>
            <a:r>
              <a:rPr lang="en-US" altLang="en-US" b="0" i="0">
                <a:solidFill>
                  <a:srgbClr val="000000"/>
                </a:solidFill>
                <a:ea typeface="ＭＳ Ｐゴシック" pitchFamily="34" charset="-128"/>
              </a:rPr>
              <a:t>BLE Connection</a:t>
            </a:r>
          </a:p>
        </p:txBody>
      </p:sp>
      <p:pic>
        <p:nvPicPr>
          <p:cNvPr id="50231" name="Picture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0050" y="4073525"/>
            <a:ext cx="5302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32" name="Picture 2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54175" y="4064000"/>
            <a:ext cx="5302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233" name="Rectangle 18"/>
          <p:cNvSpPr>
            <a:spLocks noChangeArrowheads="1"/>
          </p:cNvSpPr>
          <p:nvPr/>
        </p:nvSpPr>
        <p:spPr bwMode="auto">
          <a:xfrm>
            <a:off x="6248400" y="3416300"/>
            <a:ext cx="27130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HRM Profile specified attributes include:</a:t>
            </a:r>
          </a:p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  Heart Rate Measurement</a:t>
            </a:r>
          </a:p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  Body Sensor Location</a:t>
            </a:r>
          </a:p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  Heart Rate Control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63500" y="914400"/>
            <a:ext cx="9061450" cy="5537200"/>
          </a:xfrm>
        </p:spPr>
        <p:txBody>
          <a:bodyPr/>
          <a:lstStyle/>
          <a:p>
            <a:pPr marL="342900" lvl="1" indent="-342900" eaLnBrk="1" hangingPunct="1">
              <a:spcBef>
                <a:spcPts val="288"/>
              </a:spcBef>
              <a:buClrTx/>
            </a:pPr>
            <a:r>
              <a:rPr lang="en-US" altLang="zh-CN" sz="1600" b="1" dirty="0" smtClean="0">
                <a:ea typeface="SimSun" pitchFamily="2" charset="-122"/>
                <a:cs typeface="Arial" pitchFamily="34" charset="0"/>
              </a:rPr>
              <a:t>Designing wireless sensor-based systems for the IoT is difficult</a:t>
            </a:r>
          </a:p>
          <a:p>
            <a:pPr marL="342900" lvl="1" indent="-342900" eaLnBrk="1" hangingPunct="1">
              <a:spcBef>
                <a:spcPts val="288"/>
              </a:spcBef>
            </a:pPr>
            <a:r>
              <a:rPr lang="en-US" altLang="en-US" dirty="0" smtClean="0">
                <a:ea typeface="SimSun" pitchFamily="2" charset="-122"/>
                <a:cs typeface="Arial" pitchFamily="34" charset="0"/>
              </a:rPr>
              <a:t>RF board design is complicated</a:t>
            </a:r>
          </a:p>
          <a:p>
            <a:pPr marL="342900" lvl="1" indent="-342900" eaLnBrk="1" hangingPunct="1">
              <a:spcBef>
                <a:spcPts val="288"/>
              </a:spcBef>
            </a:pPr>
            <a:r>
              <a:rPr lang="en-US" altLang="zh-CN" dirty="0" smtClean="0">
                <a:ea typeface="SimSun" pitchFamily="2" charset="-122"/>
                <a:cs typeface="Arial" pitchFamily="34" charset="0"/>
              </a:rPr>
              <a:t>Designing wireless sensor-based systems requires engineers to work with design tools from multiple IC vendors</a:t>
            </a:r>
          </a:p>
          <a:p>
            <a:pPr marL="342900" lvl="1" indent="-342900" eaLnBrk="1" hangingPunct="1">
              <a:spcBef>
                <a:spcPts val="288"/>
              </a:spcBef>
            </a:pPr>
            <a:r>
              <a:rPr lang="en-US" altLang="zh-CN" dirty="0" smtClean="0">
                <a:ea typeface="SimSun" pitchFamily="2" charset="-122"/>
                <a:cs typeface="Arial" pitchFamily="34" charset="0"/>
              </a:rPr>
              <a:t>Wireless specs require complex firmware development (e.g., the BLE Protocol Stack)</a:t>
            </a:r>
          </a:p>
          <a:p>
            <a:pPr eaLnBrk="1" hangingPunct="1"/>
            <a:endParaRPr lang="en-US" altLang="zh-CN" dirty="0" smtClean="0">
              <a:ea typeface="SimSun" pitchFamily="2" charset="-122"/>
            </a:endParaRPr>
          </a:p>
        </p:txBody>
      </p:sp>
      <p:sp>
        <p:nvSpPr>
          <p:cNvPr id="27651" name="Title 1"/>
          <p:cNvSpPr>
            <a:spLocks noGrp="1"/>
          </p:cNvSpPr>
          <p:nvPr>
            <p:ph type="title"/>
          </p:nvPr>
        </p:nvSpPr>
        <p:spPr bwMode="auto">
          <a:xfrm>
            <a:off x="92075" y="228600"/>
            <a:ext cx="7348538" cy="481013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altLang="zh-CN" dirty="0" smtClean="0">
                <a:ea typeface="SimSun" pitchFamily="2" charset="-122"/>
              </a:rPr>
              <a:t>RF Design Problem</a:t>
            </a:r>
          </a:p>
        </p:txBody>
      </p:sp>
      <p:grpSp>
        <p:nvGrpSpPr>
          <p:cNvPr id="27652" name="Group 281"/>
          <p:cNvGrpSpPr>
            <a:grpSpLocks/>
          </p:cNvGrpSpPr>
          <p:nvPr/>
        </p:nvGrpSpPr>
        <p:grpSpPr bwMode="auto">
          <a:xfrm>
            <a:off x="758825" y="2619375"/>
            <a:ext cx="3187700" cy="2633663"/>
            <a:chOff x="2372236" y="2438399"/>
            <a:chExt cx="4022245" cy="2634330"/>
          </a:xfrm>
        </p:grpSpPr>
        <p:grpSp>
          <p:nvGrpSpPr>
            <p:cNvPr id="27660" name="Group 204"/>
            <p:cNvGrpSpPr>
              <a:grpSpLocks/>
            </p:cNvGrpSpPr>
            <p:nvPr/>
          </p:nvGrpSpPr>
          <p:grpSpPr bwMode="auto">
            <a:xfrm>
              <a:off x="3540125" y="4830765"/>
              <a:ext cx="200025" cy="241964"/>
              <a:chOff x="2438400" y="4114794"/>
              <a:chExt cx="457200" cy="398528"/>
            </a:xfrm>
          </p:grpSpPr>
          <p:grpSp>
            <p:nvGrpSpPr>
              <p:cNvPr id="27768" name="Group 194"/>
              <p:cNvGrpSpPr>
                <a:grpSpLocks/>
              </p:cNvGrpSpPr>
              <p:nvPr/>
            </p:nvGrpSpPr>
            <p:grpSpPr bwMode="auto">
              <a:xfrm>
                <a:off x="2438400" y="4360922"/>
                <a:ext cx="457200" cy="152400"/>
                <a:chOff x="2438400" y="4360922"/>
                <a:chExt cx="457200" cy="152400"/>
              </a:xfrm>
            </p:grpSpPr>
            <p:cxnSp>
              <p:nvCxnSpPr>
                <p:cNvPr id="27770" name="Straight Connector 170"/>
                <p:cNvCxnSpPr>
                  <a:cxnSpLocks noChangeShapeType="1"/>
                </p:cNvCxnSpPr>
                <p:nvPr/>
              </p:nvCxnSpPr>
              <p:spPr bwMode="auto">
                <a:xfrm>
                  <a:off x="2438400" y="4360922"/>
                  <a:ext cx="457200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71" name="Straight Connector 171"/>
                <p:cNvCxnSpPr>
                  <a:cxnSpLocks noChangeShapeType="1"/>
                </p:cNvCxnSpPr>
                <p:nvPr/>
              </p:nvCxnSpPr>
              <p:spPr bwMode="auto">
                <a:xfrm>
                  <a:off x="2514601" y="4437123"/>
                  <a:ext cx="304800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72" name="Straight Connector 172"/>
                <p:cNvCxnSpPr>
                  <a:cxnSpLocks noChangeShapeType="1"/>
                </p:cNvCxnSpPr>
                <p:nvPr/>
              </p:nvCxnSpPr>
              <p:spPr bwMode="auto">
                <a:xfrm>
                  <a:off x="2590800" y="4513322"/>
                  <a:ext cx="152400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27769" name="Straight Connector 169"/>
              <p:cNvCxnSpPr>
                <a:cxnSpLocks noChangeShapeType="1"/>
              </p:cNvCxnSpPr>
              <p:nvPr/>
            </p:nvCxnSpPr>
            <p:spPr bwMode="auto">
              <a:xfrm rot="5400000">
                <a:off x="2477479" y="4305294"/>
                <a:ext cx="3810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27661" name="TextBox 117"/>
            <p:cNvSpPr txBox="1">
              <a:spLocks noChangeArrowheads="1"/>
            </p:cNvSpPr>
            <p:nvPr/>
          </p:nvSpPr>
          <p:spPr bwMode="auto">
            <a:xfrm>
              <a:off x="4868473" y="3532169"/>
              <a:ext cx="1526008" cy="507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900" b="0" i="0">
                  <a:solidFill>
                    <a:srgbClr val="000000"/>
                  </a:solidFill>
                </a:rPr>
                <a:t>To Antenna (50 </a:t>
              </a:r>
              <a:r>
                <a:rPr lang="en-US" altLang="en-US" sz="900" b="0" i="0">
                  <a:solidFill>
                    <a:srgbClr val="000000"/>
                  </a:solidFill>
                  <a:sym typeface="Symbol" pitchFamily="18" charset="2"/>
                </a:rPr>
                <a:t></a:t>
              </a:r>
              <a:r>
                <a:rPr lang="en-US" altLang="en-US" sz="900" b="0" i="0">
                  <a:solidFill>
                    <a:srgbClr val="000000"/>
                  </a:solidFill>
                </a:rPr>
                <a:t>) </a:t>
              </a:r>
            </a:p>
            <a:p>
              <a:pPr algn="ctr"/>
              <a:r>
                <a:rPr lang="en-US" altLang="en-US" sz="900" b="0" i="0">
                  <a:solidFill>
                    <a:srgbClr val="000000"/>
                  </a:solidFill>
                </a:rPr>
                <a:t>or </a:t>
              </a:r>
            </a:p>
            <a:p>
              <a:pPr algn="ctr"/>
              <a:r>
                <a:rPr lang="en-US" altLang="en-US" sz="900" b="0" i="0">
                  <a:solidFill>
                    <a:srgbClr val="000000"/>
                  </a:solidFill>
                </a:rPr>
                <a:t>SMA (50 </a:t>
              </a:r>
              <a:r>
                <a:rPr lang="en-US" altLang="en-US" sz="900" b="0" i="0">
                  <a:solidFill>
                    <a:srgbClr val="000000"/>
                  </a:solidFill>
                  <a:sym typeface="Symbol" pitchFamily="18" charset="2"/>
                </a:rPr>
                <a:t></a:t>
              </a:r>
              <a:r>
                <a:rPr lang="en-US" altLang="en-US" sz="900" b="0" i="0">
                  <a:solidFill>
                    <a:srgbClr val="000000"/>
                  </a:solidFill>
                </a:rPr>
                <a:t>)</a:t>
              </a:r>
            </a:p>
          </p:txBody>
        </p:sp>
        <p:cxnSp>
          <p:nvCxnSpPr>
            <p:cNvPr id="27662" name="Straight Connector 132"/>
            <p:cNvCxnSpPr>
              <a:cxnSpLocks noChangeShapeType="1"/>
            </p:cNvCxnSpPr>
            <p:nvPr/>
          </p:nvCxnSpPr>
          <p:spPr bwMode="auto">
            <a:xfrm>
              <a:off x="3187700" y="3887787"/>
              <a:ext cx="0" cy="365125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663" name="Straight Connector 133"/>
            <p:cNvCxnSpPr>
              <a:cxnSpLocks noChangeShapeType="1"/>
            </p:cNvCxnSpPr>
            <p:nvPr/>
          </p:nvCxnSpPr>
          <p:spPr bwMode="auto">
            <a:xfrm>
              <a:off x="3187700" y="3343275"/>
              <a:ext cx="0" cy="42068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664" name="Straight Connector 134"/>
            <p:cNvCxnSpPr>
              <a:cxnSpLocks noChangeShapeType="1"/>
            </p:cNvCxnSpPr>
            <p:nvPr/>
          </p:nvCxnSpPr>
          <p:spPr bwMode="auto">
            <a:xfrm>
              <a:off x="5095875" y="3795712"/>
              <a:ext cx="250825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stealth" w="lg" len="lg"/>
            </a:ln>
          </p:spPr>
        </p:cxnSp>
        <p:grpSp>
          <p:nvGrpSpPr>
            <p:cNvPr id="27665" name="Group 135"/>
            <p:cNvGrpSpPr>
              <a:grpSpLocks/>
            </p:cNvGrpSpPr>
            <p:nvPr/>
          </p:nvGrpSpPr>
          <p:grpSpPr bwMode="auto">
            <a:xfrm>
              <a:off x="3187700" y="3278187"/>
              <a:ext cx="452437" cy="130175"/>
              <a:chOff x="7315200" y="2209800"/>
              <a:chExt cx="685800" cy="152400"/>
            </a:xfrm>
          </p:grpSpPr>
          <p:grpSp>
            <p:nvGrpSpPr>
              <p:cNvPr id="27763" name="Group 71"/>
              <p:cNvGrpSpPr>
                <a:grpSpLocks/>
              </p:cNvGrpSpPr>
              <p:nvPr/>
            </p:nvGrpSpPr>
            <p:grpSpPr bwMode="auto">
              <a:xfrm>
                <a:off x="7620000" y="2209800"/>
                <a:ext cx="76200" cy="152400"/>
                <a:chOff x="7543800" y="2209800"/>
                <a:chExt cx="76200" cy="152400"/>
              </a:xfrm>
            </p:grpSpPr>
            <p:cxnSp>
              <p:nvCxnSpPr>
                <p:cNvPr id="27766" name="Straight Connector 234"/>
                <p:cNvCxnSpPr>
                  <a:cxnSpLocks noChangeShapeType="1"/>
                </p:cNvCxnSpPr>
                <p:nvPr/>
              </p:nvCxnSpPr>
              <p:spPr bwMode="auto">
                <a:xfrm>
                  <a:off x="7543800" y="2209800"/>
                  <a:ext cx="0" cy="15240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67" name="Straight Connector 235"/>
                <p:cNvCxnSpPr>
                  <a:cxnSpLocks noChangeShapeType="1"/>
                </p:cNvCxnSpPr>
                <p:nvPr/>
              </p:nvCxnSpPr>
              <p:spPr bwMode="auto">
                <a:xfrm>
                  <a:off x="7620000" y="2209800"/>
                  <a:ext cx="0" cy="15240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27764" name="Straight Connector 232"/>
              <p:cNvCxnSpPr>
                <a:cxnSpLocks noChangeShapeType="1"/>
              </p:cNvCxnSpPr>
              <p:nvPr/>
            </p:nvCxnSpPr>
            <p:spPr bwMode="auto">
              <a:xfrm flipH="1">
                <a:off x="7315200" y="2286000"/>
                <a:ext cx="3048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27765" name="Straight Connector 233"/>
              <p:cNvCxnSpPr>
                <a:cxnSpLocks noChangeShapeType="1"/>
              </p:cNvCxnSpPr>
              <p:nvPr/>
            </p:nvCxnSpPr>
            <p:spPr bwMode="auto">
              <a:xfrm flipH="1">
                <a:off x="7696200" y="2286000"/>
                <a:ext cx="3048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grpSp>
          <p:nvGrpSpPr>
            <p:cNvPr id="27666" name="Group 135"/>
            <p:cNvGrpSpPr>
              <a:grpSpLocks/>
            </p:cNvGrpSpPr>
            <p:nvPr/>
          </p:nvGrpSpPr>
          <p:grpSpPr bwMode="auto">
            <a:xfrm>
              <a:off x="3640137" y="3278187"/>
              <a:ext cx="501650" cy="130175"/>
              <a:chOff x="7315200" y="2209800"/>
              <a:chExt cx="762000" cy="152400"/>
            </a:xfrm>
          </p:grpSpPr>
          <p:grpSp>
            <p:nvGrpSpPr>
              <p:cNvPr id="27758" name="Group 71"/>
              <p:cNvGrpSpPr>
                <a:grpSpLocks/>
              </p:cNvGrpSpPr>
              <p:nvPr/>
            </p:nvGrpSpPr>
            <p:grpSpPr bwMode="auto">
              <a:xfrm>
                <a:off x="7620000" y="2209800"/>
                <a:ext cx="76200" cy="152400"/>
                <a:chOff x="7543800" y="2209800"/>
                <a:chExt cx="76200" cy="152400"/>
              </a:xfrm>
            </p:grpSpPr>
            <p:cxnSp>
              <p:nvCxnSpPr>
                <p:cNvPr id="27761" name="Straight Connector 229"/>
                <p:cNvCxnSpPr>
                  <a:cxnSpLocks noChangeShapeType="1"/>
                </p:cNvCxnSpPr>
                <p:nvPr/>
              </p:nvCxnSpPr>
              <p:spPr bwMode="auto">
                <a:xfrm>
                  <a:off x="7543800" y="2209800"/>
                  <a:ext cx="0" cy="15240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62" name="Straight Connector 230"/>
                <p:cNvCxnSpPr>
                  <a:cxnSpLocks noChangeShapeType="1"/>
                </p:cNvCxnSpPr>
                <p:nvPr/>
              </p:nvCxnSpPr>
              <p:spPr bwMode="auto">
                <a:xfrm>
                  <a:off x="7620000" y="2209800"/>
                  <a:ext cx="0" cy="15240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27759" name="Straight Connector 227"/>
              <p:cNvCxnSpPr>
                <a:cxnSpLocks noChangeShapeType="1"/>
              </p:cNvCxnSpPr>
              <p:nvPr/>
            </p:nvCxnSpPr>
            <p:spPr bwMode="auto">
              <a:xfrm flipH="1">
                <a:off x="7315200" y="2286000"/>
                <a:ext cx="3048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27760" name="Straight Connector 228"/>
              <p:cNvCxnSpPr>
                <a:cxnSpLocks noChangeShapeType="1"/>
              </p:cNvCxnSpPr>
              <p:nvPr/>
            </p:nvCxnSpPr>
            <p:spPr bwMode="auto">
              <a:xfrm flipH="1">
                <a:off x="7696200" y="2286000"/>
                <a:ext cx="3810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118" name="Arc 117"/>
            <p:cNvSpPr/>
            <p:nvPr/>
          </p:nvSpPr>
          <p:spPr bwMode="auto">
            <a:xfrm rot="16200000" flipH="1">
              <a:off x="3605687" y="2799588"/>
              <a:ext cx="73043" cy="100156"/>
            </a:xfrm>
            <a:prstGeom prst="arc">
              <a:avLst>
                <a:gd name="adj1" fmla="val 10695907"/>
                <a:gd name="adj2" fmla="val 428965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19" name="Arc 118"/>
            <p:cNvSpPr/>
            <p:nvPr/>
          </p:nvSpPr>
          <p:spPr bwMode="auto">
            <a:xfrm rot="16200000" flipH="1">
              <a:off x="3606481" y="2836903"/>
              <a:ext cx="71456" cy="100156"/>
            </a:xfrm>
            <a:prstGeom prst="arc">
              <a:avLst>
                <a:gd name="adj1" fmla="val 6427943"/>
                <a:gd name="adj2" fmla="val 4234618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20" name="Arc 119"/>
            <p:cNvSpPr/>
            <p:nvPr/>
          </p:nvSpPr>
          <p:spPr bwMode="auto">
            <a:xfrm rot="16200000" flipH="1">
              <a:off x="3606481" y="2870250"/>
              <a:ext cx="71455" cy="100156"/>
            </a:xfrm>
            <a:prstGeom prst="arc">
              <a:avLst>
                <a:gd name="adj1" fmla="val 6648561"/>
                <a:gd name="adj2" fmla="val 406838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21" name="Arc 120"/>
            <p:cNvSpPr/>
            <p:nvPr/>
          </p:nvSpPr>
          <p:spPr bwMode="auto">
            <a:xfrm rot="16200000" flipH="1">
              <a:off x="3602511" y="2904389"/>
              <a:ext cx="79395" cy="100156"/>
            </a:xfrm>
            <a:prstGeom prst="arc">
              <a:avLst>
                <a:gd name="adj1" fmla="val 6422671"/>
                <a:gd name="adj2" fmla="val 30304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cxnSp>
          <p:nvCxnSpPr>
            <p:cNvPr id="27671" name="Straight Connector 222"/>
            <p:cNvCxnSpPr>
              <a:cxnSpLocks noChangeShapeType="1"/>
            </p:cNvCxnSpPr>
            <p:nvPr/>
          </p:nvCxnSpPr>
          <p:spPr bwMode="auto">
            <a:xfrm flipH="1">
              <a:off x="3639947" y="2989277"/>
              <a:ext cx="245" cy="353998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672" name="Straight Connector 223"/>
            <p:cNvCxnSpPr>
              <a:cxnSpLocks noChangeShapeType="1"/>
            </p:cNvCxnSpPr>
            <p:nvPr/>
          </p:nvCxnSpPr>
          <p:spPr bwMode="auto">
            <a:xfrm>
              <a:off x="3639947" y="2438399"/>
              <a:ext cx="0" cy="374904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grpSp>
          <p:nvGrpSpPr>
            <p:cNvPr id="27673" name="Group 204"/>
            <p:cNvGrpSpPr>
              <a:grpSpLocks/>
            </p:cNvGrpSpPr>
            <p:nvPr/>
          </p:nvGrpSpPr>
          <p:grpSpPr bwMode="auto">
            <a:xfrm>
              <a:off x="3840162" y="2438400"/>
              <a:ext cx="201613" cy="193675"/>
              <a:chOff x="2438400" y="4328163"/>
              <a:chExt cx="457200" cy="320037"/>
            </a:xfrm>
          </p:grpSpPr>
          <p:grpSp>
            <p:nvGrpSpPr>
              <p:cNvPr id="27753" name="Group 194"/>
              <p:cNvGrpSpPr>
                <a:grpSpLocks/>
              </p:cNvGrpSpPr>
              <p:nvPr/>
            </p:nvGrpSpPr>
            <p:grpSpPr bwMode="auto">
              <a:xfrm>
                <a:off x="2438400" y="4495800"/>
                <a:ext cx="457200" cy="152400"/>
                <a:chOff x="2438400" y="4495800"/>
                <a:chExt cx="457200" cy="152400"/>
              </a:xfrm>
            </p:grpSpPr>
            <p:cxnSp>
              <p:nvCxnSpPr>
                <p:cNvPr id="27755" name="Straight Connector 216"/>
                <p:cNvCxnSpPr>
                  <a:cxnSpLocks noChangeShapeType="1"/>
                </p:cNvCxnSpPr>
                <p:nvPr/>
              </p:nvCxnSpPr>
              <p:spPr bwMode="auto">
                <a:xfrm>
                  <a:off x="2438400" y="4495800"/>
                  <a:ext cx="457200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56" name="Straight Connector 217"/>
                <p:cNvCxnSpPr>
                  <a:cxnSpLocks noChangeShapeType="1"/>
                </p:cNvCxnSpPr>
                <p:nvPr/>
              </p:nvCxnSpPr>
              <p:spPr bwMode="auto">
                <a:xfrm>
                  <a:off x="2514600" y="4572001"/>
                  <a:ext cx="304800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57" name="Straight Connector 218"/>
                <p:cNvCxnSpPr>
                  <a:cxnSpLocks noChangeShapeType="1"/>
                </p:cNvCxnSpPr>
                <p:nvPr/>
              </p:nvCxnSpPr>
              <p:spPr bwMode="auto">
                <a:xfrm>
                  <a:off x="2590800" y="4648200"/>
                  <a:ext cx="152400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27754" name="Straight Connector 215"/>
              <p:cNvCxnSpPr>
                <a:cxnSpLocks noChangeShapeType="1"/>
              </p:cNvCxnSpPr>
              <p:nvPr/>
            </p:nvCxnSpPr>
            <p:spPr bwMode="auto">
              <a:xfrm>
                <a:off x="2667000" y="4328163"/>
                <a:ext cx="2" cy="167636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27674" name="Straight Connector 140"/>
            <p:cNvCxnSpPr>
              <a:cxnSpLocks noChangeShapeType="1"/>
            </p:cNvCxnSpPr>
            <p:nvPr/>
          </p:nvCxnSpPr>
          <p:spPr bwMode="auto">
            <a:xfrm>
              <a:off x="3640137" y="2438400"/>
              <a:ext cx="300038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grpSp>
          <p:nvGrpSpPr>
            <p:cNvPr id="27675" name="Group 135"/>
            <p:cNvGrpSpPr>
              <a:grpSpLocks/>
            </p:cNvGrpSpPr>
            <p:nvPr/>
          </p:nvGrpSpPr>
          <p:grpSpPr bwMode="auto">
            <a:xfrm>
              <a:off x="3187700" y="4184650"/>
              <a:ext cx="452437" cy="128587"/>
              <a:chOff x="7315200" y="2209800"/>
              <a:chExt cx="685800" cy="152400"/>
            </a:xfrm>
          </p:grpSpPr>
          <p:grpSp>
            <p:nvGrpSpPr>
              <p:cNvPr id="27748" name="Group 71"/>
              <p:cNvGrpSpPr>
                <a:grpSpLocks/>
              </p:cNvGrpSpPr>
              <p:nvPr/>
            </p:nvGrpSpPr>
            <p:grpSpPr bwMode="auto">
              <a:xfrm>
                <a:off x="7620000" y="2209800"/>
                <a:ext cx="76200" cy="152400"/>
                <a:chOff x="7543800" y="2209800"/>
                <a:chExt cx="76200" cy="152400"/>
              </a:xfrm>
            </p:grpSpPr>
            <p:cxnSp>
              <p:nvCxnSpPr>
                <p:cNvPr id="27751" name="Straight Connector 212"/>
                <p:cNvCxnSpPr>
                  <a:cxnSpLocks noChangeShapeType="1"/>
                </p:cNvCxnSpPr>
                <p:nvPr/>
              </p:nvCxnSpPr>
              <p:spPr bwMode="auto">
                <a:xfrm>
                  <a:off x="7543800" y="2209800"/>
                  <a:ext cx="0" cy="15240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52" name="Straight Connector 213"/>
                <p:cNvCxnSpPr>
                  <a:cxnSpLocks noChangeShapeType="1"/>
                </p:cNvCxnSpPr>
                <p:nvPr/>
              </p:nvCxnSpPr>
              <p:spPr bwMode="auto">
                <a:xfrm>
                  <a:off x="7620000" y="2209800"/>
                  <a:ext cx="0" cy="15240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27749" name="Straight Connector 210"/>
              <p:cNvCxnSpPr>
                <a:cxnSpLocks noChangeShapeType="1"/>
              </p:cNvCxnSpPr>
              <p:nvPr/>
            </p:nvCxnSpPr>
            <p:spPr bwMode="auto">
              <a:xfrm flipH="1">
                <a:off x="7315200" y="2286000"/>
                <a:ext cx="3048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27750" name="Straight Connector 211"/>
              <p:cNvCxnSpPr>
                <a:cxnSpLocks noChangeShapeType="1"/>
              </p:cNvCxnSpPr>
              <p:nvPr/>
            </p:nvCxnSpPr>
            <p:spPr bwMode="auto">
              <a:xfrm flipH="1">
                <a:off x="7696200" y="2286000"/>
                <a:ext cx="3048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127" name="Arc 126"/>
            <p:cNvSpPr/>
            <p:nvPr/>
          </p:nvSpPr>
          <p:spPr bwMode="auto">
            <a:xfrm flipH="1">
              <a:off x="3906618" y="4185091"/>
              <a:ext cx="56087" cy="128621"/>
            </a:xfrm>
            <a:prstGeom prst="arc">
              <a:avLst>
                <a:gd name="adj1" fmla="val 10695907"/>
                <a:gd name="adj2" fmla="val 428965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28" name="Arc 127"/>
            <p:cNvSpPr/>
            <p:nvPr/>
          </p:nvSpPr>
          <p:spPr bwMode="auto">
            <a:xfrm flipH="1">
              <a:off x="3874569" y="4185091"/>
              <a:ext cx="56087" cy="128621"/>
            </a:xfrm>
            <a:prstGeom prst="arc">
              <a:avLst>
                <a:gd name="adj1" fmla="val 6427943"/>
                <a:gd name="adj2" fmla="val 4234618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29" name="Arc 128"/>
            <p:cNvSpPr/>
            <p:nvPr/>
          </p:nvSpPr>
          <p:spPr bwMode="auto">
            <a:xfrm flipH="1">
              <a:off x="3836510" y="4185091"/>
              <a:ext cx="54083" cy="128621"/>
            </a:xfrm>
            <a:prstGeom prst="arc">
              <a:avLst>
                <a:gd name="adj1" fmla="val 6648561"/>
                <a:gd name="adj2" fmla="val 406838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30" name="Arc 129"/>
            <p:cNvSpPr/>
            <p:nvPr/>
          </p:nvSpPr>
          <p:spPr bwMode="auto">
            <a:xfrm flipH="1">
              <a:off x="3798450" y="4185091"/>
              <a:ext cx="56087" cy="128621"/>
            </a:xfrm>
            <a:prstGeom prst="arc">
              <a:avLst>
                <a:gd name="adj1" fmla="val 6422671"/>
                <a:gd name="adj2" fmla="val 30304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cxnSp>
          <p:nvCxnSpPr>
            <p:cNvPr id="27680" name="Straight Connector 205"/>
            <p:cNvCxnSpPr>
              <a:cxnSpLocks noChangeShapeType="1"/>
            </p:cNvCxnSpPr>
            <p:nvPr/>
          </p:nvCxnSpPr>
          <p:spPr bwMode="auto">
            <a:xfrm flipH="1" flipV="1">
              <a:off x="3640137" y="4248944"/>
              <a:ext cx="164592" cy="244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681" name="Straight Connector 206"/>
            <p:cNvCxnSpPr>
              <a:cxnSpLocks noChangeShapeType="1"/>
            </p:cNvCxnSpPr>
            <p:nvPr/>
          </p:nvCxnSpPr>
          <p:spPr bwMode="auto">
            <a:xfrm flipH="1">
              <a:off x="3967366" y="4248944"/>
              <a:ext cx="174420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682" name="Straight Connector 143"/>
            <p:cNvCxnSpPr>
              <a:cxnSpLocks noChangeShapeType="1"/>
            </p:cNvCxnSpPr>
            <p:nvPr/>
          </p:nvCxnSpPr>
          <p:spPr bwMode="auto">
            <a:xfrm>
              <a:off x="4141787" y="3343275"/>
              <a:ext cx="0" cy="906462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34" name="Arc 133"/>
            <p:cNvSpPr/>
            <p:nvPr/>
          </p:nvSpPr>
          <p:spPr bwMode="auto">
            <a:xfrm flipH="1">
              <a:off x="4411402" y="3729364"/>
              <a:ext cx="56087" cy="139735"/>
            </a:xfrm>
            <a:prstGeom prst="arc">
              <a:avLst>
                <a:gd name="adj1" fmla="val 10695907"/>
                <a:gd name="adj2" fmla="val 428965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35" name="Arc 134"/>
            <p:cNvSpPr/>
            <p:nvPr/>
          </p:nvSpPr>
          <p:spPr bwMode="auto">
            <a:xfrm flipH="1">
              <a:off x="4373344" y="3729364"/>
              <a:ext cx="56087" cy="139735"/>
            </a:xfrm>
            <a:prstGeom prst="arc">
              <a:avLst>
                <a:gd name="adj1" fmla="val 6427943"/>
                <a:gd name="adj2" fmla="val 4234618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36" name="Arc 135"/>
            <p:cNvSpPr/>
            <p:nvPr/>
          </p:nvSpPr>
          <p:spPr bwMode="auto">
            <a:xfrm flipH="1">
              <a:off x="4337288" y="3729364"/>
              <a:ext cx="56087" cy="139735"/>
            </a:xfrm>
            <a:prstGeom prst="arc">
              <a:avLst>
                <a:gd name="adj1" fmla="val 6648561"/>
                <a:gd name="adj2" fmla="val 406838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37" name="Arc 136"/>
            <p:cNvSpPr/>
            <p:nvPr/>
          </p:nvSpPr>
          <p:spPr bwMode="auto">
            <a:xfrm flipH="1">
              <a:off x="4299228" y="3726188"/>
              <a:ext cx="56087" cy="139735"/>
            </a:xfrm>
            <a:prstGeom prst="arc">
              <a:avLst>
                <a:gd name="adj1" fmla="val 6422671"/>
                <a:gd name="adj2" fmla="val 30304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cxnSp>
          <p:nvCxnSpPr>
            <p:cNvPr id="27687" name="Straight Connector 198"/>
            <p:cNvCxnSpPr>
              <a:cxnSpLocks noChangeShapeType="1"/>
            </p:cNvCxnSpPr>
            <p:nvPr/>
          </p:nvCxnSpPr>
          <p:spPr bwMode="auto">
            <a:xfrm flipH="1" flipV="1">
              <a:off x="4144855" y="3796506"/>
              <a:ext cx="155448" cy="314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688" name="Straight Connector 199"/>
            <p:cNvCxnSpPr>
              <a:cxnSpLocks noChangeShapeType="1"/>
            </p:cNvCxnSpPr>
            <p:nvPr/>
          </p:nvCxnSpPr>
          <p:spPr bwMode="auto">
            <a:xfrm flipH="1">
              <a:off x="4469017" y="3796506"/>
              <a:ext cx="174420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40" name="Arc 139"/>
            <p:cNvSpPr/>
            <p:nvPr/>
          </p:nvSpPr>
          <p:spPr bwMode="auto">
            <a:xfrm flipH="1">
              <a:off x="4914183" y="3729364"/>
              <a:ext cx="56087" cy="139735"/>
            </a:xfrm>
            <a:prstGeom prst="arc">
              <a:avLst>
                <a:gd name="adj1" fmla="val 10695907"/>
                <a:gd name="adj2" fmla="val 428965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41" name="Arc 140"/>
            <p:cNvSpPr/>
            <p:nvPr/>
          </p:nvSpPr>
          <p:spPr bwMode="auto">
            <a:xfrm flipH="1">
              <a:off x="4882134" y="3732540"/>
              <a:ext cx="54083" cy="139735"/>
            </a:xfrm>
            <a:prstGeom prst="arc">
              <a:avLst>
                <a:gd name="adj1" fmla="val 6427943"/>
                <a:gd name="adj2" fmla="val 4234618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42" name="Arc 141"/>
            <p:cNvSpPr/>
            <p:nvPr/>
          </p:nvSpPr>
          <p:spPr bwMode="auto">
            <a:xfrm flipH="1">
              <a:off x="4848080" y="3735715"/>
              <a:ext cx="54085" cy="139735"/>
            </a:xfrm>
            <a:prstGeom prst="arc">
              <a:avLst>
                <a:gd name="adj1" fmla="val 6648561"/>
                <a:gd name="adj2" fmla="val 406838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sp>
          <p:nvSpPr>
            <p:cNvPr id="143" name="Arc 142"/>
            <p:cNvSpPr/>
            <p:nvPr/>
          </p:nvSpPr>
          <p:spPr bwMode="auto">
            <a:xfrm flipH="1">
              <a:off x="4814028" y="3732540"/>
              <a:ext cx="54083" cy="139735"/>
            </a:xfrm>
            <a:prstGeom prst="arc">
              <a:avLst>
                <a:gd name="adj1" fmla="val 6422671"/>
                <a:gd name="adj2" fmla="val 30304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>
                <a:solidFill>
                  <a:srgbClr val="000000"/>
                </a:solidFill>
                <a:latin typeface="Arial" charset="0"/>
                <a:ea typeface="MS PGothic" pitchFamily="34" charset="-128"/>
                <a:cs typeface="Arial" charset="0"/>
              </a:endParaRPr>
            </a:p>
          </p:txBody>
        </p:sp>
        <p:cxnSp>
          <p:nvCxnSpPr>
            <p:cNvPr id="27693" name="Straight Connector 191"/>
            <p:cNvCxnSpPr>
              <a:cxnSpLocks noChangeShapeType="1"/>
              <a:stCxn id="143" idx="2"/>
            </p:cNvCxnSpPr>
            <p:nvPr/>
          </p:nvCxnSpPr>
          <p:spPr bwMode="auto">
            <a:xfrm flipH="1" flipV="1">
              <a:off x="4637301" y="3796506"/>
              <a:ext cx="174421" cy="314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694" name="Straight Connector 192"/>
            <p:cNvCxnSpPr>
              <a:cxnSpLocks noChangeShapeType="1"/>
            </p:cNvCxnSpPr>
            <p:nvPr/>
          </p:nvCxnSpPr>
          <p:spPr bwMode="auto">
            <a:xfrm flipH="1">
              <a:off x="4970667" y="3796506"/>
              <a:ext cx="174420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grpSp>
          <p:nvGrpSpPr>
            <p:cNvPr id="27695" name="Group 136"/>
            <p:cNvGrpSpPr>
              <a:grpSpLocks/>
            </p:cNvGrpSpPr>
            <p:nvPr/>
          </p:nvGrpSpPr>
          <p:grpSpPr bwMode="auto">
            <a:xfrm rot="-5400000">
              <a:off x="4287043" y="4101306"/>
              <a:ext cx="712788" cy="101600"/>
              <a:chOff x="7391400" y="2209800"/>
              <a:chExt cx="838200" cy="152400"/>
            </a:xfrm>
          </p:grpSpPr>
          <p:grpSp>
            <p:nvGrpSpPr>
              <p:cNvPr id="27743" name="Group 184"/>
              <p:cNvGrpSpPr>
                <a:grpSpLocks/>
              </p:cNvGrpSpPr>
              <p:nvPr/>
            </p:nvGrpSpPr>
            <p:grpSpPr bwMode="auto">
              <a:xfrm>
                <a:off x="7620000" y="2209800"/>
                <a:ext cx="76200" cy="152400"/>
                <a:chOff x="7543800" y="2209800"/>
                <a:chExt cx="76200" cy="152400"/>
              </a:xfrm>
            </p:grpSpPr>
            <p:cxnSp>
              <p:nvCxnSpPr>
                <p:cNvPr id="27746" name="Straight Connector 186"/>
                <p:cNvCxnSpPr>
                  <a:cxnSpLocks noChangeShapeType="1"/>
                </p:cNvCxnSpPr>
                <p:nvPr/>
              </p:nvCxnSpPr>
              <p:spPr bwMode="auto">
                <a:xfrm>
                  <a:off x="7543800" y="2209800"/>
                  <a:ext cx="0" cy="15240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47" name="Straight Connector 187"/>
                <p:cNvCxnSpPr>
                  <a:cxnSpLocks noChangeShapeType="1"/>
                </p:cNvCxnSpPr>
                <p:nvPr/>
              </p:nvCxnSpPr>
              <p:spPr bwMode="auto">
                <a:xfrm>
                  <a:off x="7620000" y="2209800"/>
                  <a:ext cx="0" cy="15240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27744" name="Straight Connector 184"/>
              <p:cNvCxnSpPr>
                <a:cxnSpLocks noChangeShapeType="1"/>
              </p:cNvCxnSpPr>
              <p:nvPr/>
            </p:nvCxnSpPr>
            <p:spPr bwMode="auto">
              <a:xfrm rot="5400000">
                <a:off x="7505700" y="2171700"/>
                <a:ext cx="0" cy="22860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27745" name="Straight Connector 185"/>
              <p:cNvCxnSpPr>
                <a:cxnSpLocks noChangeShapeType="1"/>
              </p:cNvCxnSpPr>
              <p:nvPr/>
            </p:nvCxnSpPr>
            <p:spPr bwMode="auto">
              <a:xfrm rot="5400000">
                <a:off x="7962900" y="2019300"/>
                <a:ext cx="0" cy="53340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grpSp>
          <p:nvGrpSpPr>
            <p:cNvPr id="27696" name="Group 204"/>
            <p:cNvGrpSpPr>
              <a:grpSpLocks/>
            </p:cNvGrpSpPr>
            <p:nvPr/>
          </p:nvGrpSpPr>
          <p:grpSpPr bwMode="auto">
            <a:xfrm>
              <a:off x="4543425" y="4378325"/>
              <a:ext cx="200025" cy="323850"/>
              <a:chOff x="2438400" y="4114800"/>
              <a:chExt cx="457200" cy="533400"/>
            </a:xfrm>
          </p:grpSpPr>
          <p:grpSp>
            <p:nvGrpSpPr>
              <p:cNvPr id="27738" name="Group 194"/>
              <p:cNvGrpSpPr>
                <a:grpSpLocks/>
              </p:cNvGrpSpPr>
              <p:nvPr/>
            </p:nvGrpSpPr>
            <p:grpSpPr bwMode="auto">
              <a:xfrm>
                <a:off x="2438400" y="4495800"/>
                <a:ext cx="457200" cy="152400"/>
                <a:chOff x="2438400" y="4495800"/>
                <a:chExt cx="457200" cy="152400"/>
              </a:xfrm>
            </p:grpSpPr>
            <p:cxnSp>
              <p:nvCxnSpPr>
                <p:cNvPr id="27740" name="Straight Connector 180"/>
                <p:cNvCxnSpPr>
                  <a:cxnSpLocks noChangeShapeType="1"/>
                </p:cNvCxnSpPr>
                <p:nvPr/>
              </p:nvCxnSpPr>
              <p:spPr bwMode="auto">
                <a:xfrm>
                  <a:off x="2438400" y="4495800"/>
                  <a:ext cx="457200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41" name="Straight Connector 181"/>
                <p:cNvCxnSpPr>
                  <a:cxnSpLocks noChangeShapeType="1"/>
                </p:cNvCxnSpPr>
                <p:nvPr/>
              </p:nvCxnSpPr>
              <p:spPr bwMode="auto">
                <a:xfrm>
                  <a:off x="2514600" y="4572001"/>
                  <a:ext cx="304800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42" name="Straight Connector 182"/>
                <p:cNvCxnSpPr>
                  <a:cxnSpLocks noChangeShapeType="1"/>
                </p:cNvCxnSpPr>
                <p:nvPr/>
              </p:nvCxnSpPr>
              <p:spPr bwMode="auto">
                <a:xfrm>
                  <a:off x="2590800" y="4648200"/>
                  <a:ext cx="152400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27739" name="Straight Connector 179"/>
              <p:cNvCxnSpPr>
                <a:cxnSpLocks noChangeShapeType="1"/>
              </p:cNvCxnSpPr>
              <p:nvPr/>
            </p:nvCxnSpPr>
            <p:spPr bwMode="auto">
              <a:xfrm rot="5400000">
                <a:off x="2476500" y="4305300"/>
                <a:ext cx="3810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grpSp>
          <p:nvGrpSpPr>
            <p:cNvPr id="27697" name="Group 136"/>
            <p:cNvGrpSpPr>
              <a:grpSpLocks/>
            </p:cNvGrpSpPr>
            <p:nvPr/>
          </p:nvGrpSpPr>
          <p:grpSpPr bwMode="auto">
            <a:xfrm rot="-5400000">
              <a:off x="3324702" y="4514401"/>
              <a:ext cx="629289" cy="100019"/>
              <a:chOff x="7487935" y="2209806"/>
              <a:chExt cx="741664" cy="152410"/>
            </a:xfrm>
          </p:grpSpPr>
          <p:grpSp>
            <p:nvGrpSpPr>
              <p:cNvPr id="27733" name="Group 71"/>
              <p:cNvGrpSpPr>
                <a:grpSpLocks/>
              </p:cNvGrpSpPr>
              <p:nvPr/>
            </p:nvGrpSpPr>
            <p:grpSpPr bwMode="auto">
              <a:xfrm>
                <a:off x="7716536" y="2209806"/>
                <a:ext cx="76201" cy="152410"/>
                <a:chOff x="7640336" y="2209806"/>
                <a:chExt cx="76201" cy="152410"/>
              </a:xfrm>
            </p:grpSpPr>
            <p:cxnSp>
              <p:nvCxnSpPr>
                <p:cNvPr id="27736" name="Straight Connector 176"/>
                <p:cNvCxnSpPr>
                  <a:cxnSpLocks noChangeShapeType="1"/>
                </p:cNvCxnSpPr>
                <p:nvPr/>
              </p:nvCxnSpPr>
              <p:spPr bwMode="auto">
                <a:xfrm>
                  <a:off x="7640336" y="2209806"/>
                  <a:ext cx="0" cy="152401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37" name="Straight Connector 177"/>
                <p:cNvCxnSpPr>
                  <a:cxnSpLocks noChangeShapeType="1"/>
                </p:cNvCxnSpPr>
                <p:nvPr/>
              </p:nvCxnSpPr>
              <p:spPr bwMode="auto">
                <a:xfrm>
                  <a:off x="7716537" y="2209815"/>
                  <a:ext cx="0" cy="152401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27734" name="Straight Connector 174"/>
              <p:cNvCxnSpPr>
                <a:cxnSpLocks noChangeShapeType="1"/>
              </p:cNvCxnSpPr>
              <p:nvPr/>
            </p:nvCxnSpPr>
            <p:spPr bwMode="auto">
              <a:xfrm rot="5400000">
                <a:off x="7602236" y="2171707"/>
                <a:ext cx="0" cy="228601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27735" name="Straight Connector 175"/>
              <p:cNvCxnSpPr>
                <a:cxnSpLocks noChangeShapeType="1"/>
              </p:cNvCxnSpPr>
              <p:nvPr/>
            </p:nvCxnSpPr>
            <p:spPr bwMode="auto">
              <a:xfrm rot="5400000">
                <a:off x="8014062" y="2070463"/>
                <a:ext cx="0" cy="431074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27698" name="TextBox 150"/>
            <p:cNvSpPr txBox="1">
              <a:spLocks noChangeArrowheads="1"/>
            </p:cNvSpPr>
            <p:nvPr/>
          </p:nvSpPr>
          <p:spPr bwMode="auto">
            <a:xfrm>
              <a:off x="3238501" y="3086100"/>
              <a:ext cx="419237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C1</a:t>
              </a:r>
            </a:p>
          </p:txBody>
        </p:sp>
        <p:sp>
          <p:nvSpPr>
            <p:cNvPr id="27699" name="TextBox 151"/>
            <p:cNvSpPr txBox="1">
              <a:spLocks noChangeArrowheads="1"/>
            </p:cNvSpPr>
            <p:nvPr/>
          </p:nvSpPr>
          <p:spPr bwMode="auto">
            <a:xfrm>
              <a:off x="3238501" y="3408362"/>
              <a:ext cx="613478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18 pF</a:t>
              </a:r>
            </a:p>
          </p:txBody>
        </p:sp>
        <p:sp>
          <p:nvSpPr>
            <p:cNvPr id="27700" name="TextBox 152"/>
            <p:cNvSpPr txBox="1">
              <a:spLocks noChangeArrowheads="1"/>
            </p:cNvSpPr>
            <p:nvPr/>
          </p:nvSpPr>
          <p:spPr bwMode="auto">
            <a:xfrm>
              <a:off x="3238501" y="3990975"/>
              <a:ext cx="419237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C3</a:t>
              </a:r>
            </a:p>
          </p:txBody>
        </p:sp>
        <p:sp>
          <p:nvSpPr>
            <p:cNvPr id="27701" name="TextBox 153"/>
            <p:cNvSpPr txBox="1">
              <a:spLocks noChangeArrowheads="1"/>
            </p:cNvSpPr>
            <p:nvPr/>
          </p:nvSpPr>
          <p:spPr bwMode="auto">
            <a:xfrm>
              <a:off x="3142351" y="4311650"/>
              <a:ext cx="613478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18 pF</a:t>
              </a:r>
            </a:p>
          </p:txBody>
        </p:sp>
        <p:sp>
          <p:nvSpPr>
            <p:cNvPr id="27702" name="TextBox 154"/>
            <p:cNvSpPr txBox="1">
              <a:spLocks noChangeArrowheads="1"/>
            </p:cNvSpPr>
            <p:nvPr/>
          </p:nvSpPr>
          <p:spPr bwMode="auto">
            <a:xfrm>
              <a:off x="3740151" y="3086100"/>
              <a:ext cx="419237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C2</a:t>
              </a:r>
            </a:p>
          </p:txBody>
        </p:sp>
        <p:sp>
          <p:nvSpPr>
            <p:cNvPr id="27703" name="TextBox 155"/>
            <p:cNvSpPr txBox="1">
              <a:spLocks noChangeArrowheads="1"/>
            </p:cNvSpPr>
            <p:nvPr/>
          </p:nvSpPr>
          <p:spPr bwMode="auto">
            <a:xfrm>
              <a:off x="3740151" y="3408362"/>
              <a:ext cx="532544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1 pF</a:t>
              </a:r>
            </a:p>
          </p:txBody>
        </p:sp>
        <p:sp>
          <p:nvSpPr>
            <p:cNvPr id="27704" name="TextBox 156"/>
            <p:cNvSpPr txBox="1">
              <a:spLocks noChangeArrowheads="1"/>
            </p:cNvSpPr>
            <p:nvPr/>
          </p:nvSpPr>
          <p:spPr bwMode="auto">
            <a:xfrm>
              <a:off x="3646818" y="4543116"/>
              <a:ext cx="419237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C4</a:t>
              </a:r>
            </a:p>
          </p:txBody>
        </p:sp>
        <p:sp>
          <p:nvSpPr>
            <p:cNvPr id="27705" name="TextBox 157"/>
            <p:cNvSpPr txBox="1">
              <a:spLocks noChangeArrowheads="1"/>
            </p:cNvSpPr>
            <p:nvPr/>
          </p:nvSpPr>
          <p:spPr bwMode="auto">
            <a:xfrm>
              <a:off x="3679043" y="4659643"/>
              <a:ext cx="532544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1 pF</a:t>
              </a:r>
            </a:p>
          </p:txBody>
        </p:sp>
        <p:sp>
          <p:nvSpPr>
            <p:cNvPr id="27706" name="TextBox 158"/>
            <p:cNvSpPr txBox="1">
              <a:spLocks noChangeArrowheads="1"/>
            </p:cNvSpPr>
            <p:nvPr/>
          </p:nvSpPr>
          <p:spPr bwMode="auto">
            <a:xfrm>
              <a:off x="3790950" y="3990975"/>
              <a:ext cx="403050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L4</a:t>
              </a:r>
            </a:p>
          </p:txBody>
        </p:sp>
        <p:sp>
          <p:nvSpPr>
            <p:cNvPr id="27707" name="TextBox 159"/>
            <p:cNvSpPr txBox="1">
              <a:spLocks noChangeArrowheads="1"/>
            </p:cNvSpPr>
            <p:nvPr/>
          </p:nvSpPr>
          <p:spPr bwMode="auto">
            <a:xfrm>
              <a:off x="3790950" y="4311650"/>
              <a:ext cx="548731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2 nH</a:t>
              </a:r>
            </a:p>
          </p:txBody>
        </p:sp>
        <p:sp>
          <p:nvSpPr>
            <p:cNvPr id="27708" name="TextBox 160"/>
            <p:cNvSpPr txBox="1">
              <a:spLocks noChangeArrowheads="1"/>
            </p:cNvSpPr>
            <p:nvPr/>
          </p:nvSpPr>
          <p:spPr bwMode="auto">
            <a:xfrm>
              <a:off x="3687762" y="2697162"/>
              <a:ext cx="403050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L1</a:t>
              </a:r>
            </a:p>
          </p:txBody>
        </p:sp>
        <p:sp>
          <p:nvSpPr>
            <p:cNvPr id="27709" name="TextBox 161"/>
            <p:cNvSpPr txBox="1">
              <a:spLocks noChangeArrowheads="1"/>
            </p:cNvSpPr>
            <p:nvPr/>
          </p:nvSpPr>
          <p:spPr bwMode="auto">
            <a:xfrm>
              <a:off x="3689350" y="2825750"/>
              <a:ext cx="548731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2 nH</a:t>
              </a:r>
            </a:p>
          </p:txBody>
        </p:sp>
        <p:sp>
          <p:nvSpPr>
            <p:cNvPr id="27710" name="TextBox 162"/>
            <p:cNvSpPr txBox="1">
              <a:spLocks noChangeArrowheads="1"/>
            </p:cNvSpPr>
            <p:nvPr/>
          </p:nvSpPr>
          <p:spPr bwMode="auto">
            <a:xfrm>
              <a:off x="4241800" y="3540125"/>
              <a:ext cx="403050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L2</a:t>
              </a:r>
            </a:p>
          </p:txBody>
        </p:sp>
        <p:sp>
          <p:nvSpPr>
            <p:cNvPr id="27711" name="TextBox 163"/>
            <p:cNvSpPr txBox="1">
              <a:spLocks noChangeArrowheads="1"/>
            </p:cNvSpPr>
            <p:nvPr/>
          </p:nvSpPr>
          <p:spPr bwMode="auto">
            <a:xfrm>
              <a:off x="4131392" y="3805129"/>
              <a:ext cx="548731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1 nH</a:t>
              </a:r>
            </a:p>
          </p:txBody>
        </p:sp>
        <p:sp>
          <p:nvSpPr>
            <p:cNvPr id="27712" name="TextBox 164"/>
            <p:cNvSpPr txBox="1">
              <a:spLocks noChangeArrowheads="1"/>
            </p:cNvSpPr>
            <p:nvPr/>
          </p:nvSpPr>
          <p:spPr bwMode="auto">
            <a:xfrm>
              <a:off x="4680154" y="3536950"/>
              <a:ext cx="403050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L3</a:t>
              </a:r>
            </a:p>
          </p:txBody>
        </p:sp>
        <p:sp>
          <p:nvSpPr>
            <p:cNvPr id="27713" name="TextBox 165"/>
            <p:cNvSpPr txBox="1">
              <a:spLocks noChangeArrowheads="1"/>
            </p:cNvSpPr>
            <p:nvPr/>
          </p:nvSpPr>
          <p:spPr bwMode="auto">
            <a:xfrm>
              <a:off x="4650043" y="3811494"/>
              <a:ext cx="548731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3 nH</a:t>
              </a:r>
            </a:p>
          </p:txBody>
        </p:sp>
        <p:sp>
          <p:nvSpPr>
            <p:cNvPr id="27714" name="TextBox 166"/>
            <p:cNvSpPr txBox="1">
              <a:spLocks noChangeArrowheads="1"/>
            </p:cNvSpPr>
            <p:nvPr/>
          </p:nvSpPr>
          <p:spPr bwMode="auto">
            <a:xfrm>
              <a:off x="4643438" y="4117975"/>
              <a:ext cx="419237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C5</a:t>
              </a:r>
            </a:p>
          </p:txBody>
        </p:sp>
        <p:sp>
          <p:nvSpPr>
            <p:cNvPr id="27715" name="TextBox 167"/>
            <p:cNvSpPr txBox="1">
              <a:spLocks noChangeArrowheads="1"/>
            </p:cNvSpPr>
            <p:nvPr/>
          </p:nvSpPr>
          <p:spPr bwMode="auto">
            <a:xfrm>
              <a:off x="4668837" y="4246562"/>
              <a:ext cx="532544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900" b="0" i="0">
                  <a:solidFill>
                    <a:srgbClr val="000000"/>
                  </a:solidFill>
                </a:rPr>
                <a:t>1 pF</a:t>
              </a:r>
            </a:p>
          </p:txBody>
        </p:sp>
        <p:grpSp>
          <p:nvGrpSpPr>
            <p:cNvPr id="27716" name="Group 410"/>
            <p:cNvGrpSpPr>
              <a:grpSpLocks/>
            </p:cNvGrpSpPr>
            <p:nvPr/>
          </p:nvGrpSpPr>
          <p:grpSpPr bwMode="auto">
            <a:xfrm>
              <a:off x="2372236" y="3081337"/>
              <a:ext cx="820226" cy="1493838"/>
              <a:chOff x="180022" y="4463946"/>
              <a:chExt cx="819367" cy="1493949"/>
            </a:xfrm>
          </p:grpSpPr>
          <p:sp>
            <p:nvSpPr>
              <p:cNvPr id="168" name="TextBox 167"/>
              <p:cNvSpPr txBox="1"/>
              <p:nvPr/>
            </p:nvSpPr>
            <p:spPr bwMode="auto">
              <a:xfrm>
                <a:off x="186026" y="5167601"/>
                <a:ext cx="576291" cy="2239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850" b="0" i="0" dirty="0">
                    <a:solidFill>
                      <a:srgbClr val="000000"/>
                    </a:solidFill>
                    <a:ea typeface="ＭＳ Ｐゴシック" pitchFamily="34" charset="-128"/>
                    <a:cs typeface="+mn-cs"/>
                  </a:rPr>
                  <a:t>Ant 1</a:t>
                </a:r>
              </a:p>
            </p:txBody>
          </p:sp>
          <p:grpSp>
            <p:nvGrpSpPr>
              <p:cNvPr id="27718" name="Group 409"/>
              <p:cNvGrpSpPr>
                <a:grpSpLocks/>
              </p:cNvGrpSpPr>
              <p:nvPr/>
            </p:nvGrpSpPr>
            <p:grpSpPr bwMode="auto">
              <a:xfrm>
                <a:off x="180022" y="4463946"/>
                <a:ext cx="819367" cy="1493949"/>
                <a:chOff x="-15236" y="3963876"/>
                <a:chExt cx="819367" cy="1493949"/>
              </a:xfrm>
            </p:grpSpPr>
            <p:cxnSp>
              <p:nvCxnSpPr>
                <p:cNvPr id="27719" name="Straight Connector 7"/>
                <p:cNvCxnSpPr>
                  <a:cxnSpLocks noChangeShapeType="1"/>
                </p:cNvCxnSpPr>
                <p:nvPr/>
              </p:nvCxnSpPr>
              <p:spPr bwMode="auto">
                <a:xfrm>
                  <a:off x="452709" y="3963876"/>
                  <a:ext cx="4491" cy="1493949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20" name="Straight Connector 8"/>
                <p:cNvCxnSpPr>
                  <a:cxnSpLocks noChangeShapeType="1"/>
                </p:cNvCxnSpPr>
                <p:nvPr/>
              </p:nvCxnSpPr>
              <p:spPr bwMode="auto">
                <a:xfrm flipH="1">
                  <a:off x="296442" y="3963876"/>
                  <a:ext cx="156266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21" name="Straight Connector 9"/>
                <p:cNvCxnSpPr>
                  <a:cxnSpLocks noChangeShapeType="1"/>
                </p:cNvCxnSpPr>
                <p:nvPr/>
              </p:nvCxnSpPr>
              <p:spPr bwMode="auto">
                <a:xfrm flipH="1">
                  <a:off x="296442" y="5450812"/>
                  <a:ext cx="156266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22" name="Straight Connector 20"/>
                <p:cNvCxnSpPr>
                  <a:cxnSpLocks noChangeShapeType="1"/>
                </p:cNvCxnSpPr>
                <p:nvPr/>
              </p:nvCxnSpPr>
              <p:spPr bwMode="auto">
                <a:xfrm flipH="1">
                  <a:off x="452709" y="5047005"/>
                  <a:ext cx="260444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23" name="Straight Connector 21"/>
                <p:cNvCxnSpPr>
                  <a:cxnSpLocks noChangeShapeType="1"/>
                </p:cNvCxnSpPr>
                <p:nvPr/>
              </p:nvCxnSpPr>
              <p:spPr bwMode="auto">
                <a:xfrm flipH="1">
                  <a:off x="452709" y="5182396"/>
                  <a:ext cx="260444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24" name="Straight Connector 22"/>
                <p:cNvCxnSpPr>
                  <a:cxnSpLocks noChangeShapeType="1"/>
                </p:cNvCxnSpPr>
                <p:nvPr/>
              </p:nvCxnSpPr>
              <p:spPr bwMode="auto">
                <a:xfrm flipH="1">
                  <a:off x="452709" y="5317787"/>
                  <a:ext cx="260444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25" name="Straight Connector 25"/>
                <p:cNvCxnSpPr>
                  <a:cxnSpLocks noChangeShapeType="1"/>
                </p:cNvCxnSpPr>
                <p:nvPr/>
              </p:nvCxnSpPr>
              <p:spPr bwMode="auto">
                <a:xfrm flipH="1">
                  <a:off x="452709" y="4234658"/>
                  <a:ext cx="260444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26" name="Straight Connector 26"/>
                <p:cNvCxnSpPr>
                  <a:cxnSpLocks noChangeShapeType="1"/>
                </p:cNvCxnSpPr>
                <p:nvPr/>
              </p:nvCxnSpPr>
              <p:spPr bwMode="auto">
                <a:xfrm flipH="1">
                  <a:off x="452709" y="4370049"/>
                  <a:ext cx="260444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27" name="Straight Connector 27"/>
                <p:cNvCxnSpPr>
                  <a:cxnSpLocks noChangeShapeType="1"/>
                </p:cNvCxnSpPr>
                <p:nvPr/>
              </p:nvCxnSpPr>
              <p:spPr bwMode="auto">
                <a:xfrm flipH="1">
                  <a:off x="452709" y="4505440"/>
                  <a:ext cx="260444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28" name="Straight Connector 31"/>
                <p:cNvCxnSpPr>
                  <a:cxnSpLocks noChangeShapeType="1"/>
                </p:cNvCxnSpPr>
                <p:nvPr/>
              </p:nvCxnSpPr>
              <p:spPr bwMode="auto">
                <a:xfrm flipH="1">
                  <a:off x="452709" y="4099267"/>
                  <a:ext cx="260444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sp>
              <p:nvSpPr>
                <p:cNvPr id="180" name="TextBox 179"/>
                <p:cNvSpPr txBox="1"/>
                <p:nvPr/>
              </p:nvSpPr>
              <p:spPr bwMode="auto">
                <a:xfrm>
                  <a:off x="-15236" y="4543666"/>
                  <a:ext cx="576291" cy="22391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850" b="0" i="0" dirty="0">
                      <a:solidFill>
                        <a:srgbClr val="000000"/>
                      </a:solidFill>
                      <a:ea typeface="ＭＳ Ｐゴシック" pitchFamily="34" charset="-128"/>
                      <a:cs typeface="+mn-cs"/>
                    </a:rPr>
                    <a:t>Ant 2</a:t>
                  </a:r>
                </a:p>
              </p:txBody>
            </p:sp>
            <p:cxnSp>
              <p:nvCxnSpPr>
                <p:cNvPr id="27730" name="Straight Connector 25"/>
                <p:cNvCxnSpPr>
                  <a:cxnSpLocks noChangeShapeType="1"/>
                </p:cNvCxnSpPr>
                <p:nvPr/>
              </p:nvCxnSpPr>
              <p:spPr bwMode="auto">
                <a:xfrm flipH="1">
                  <a:off x="456659" y="4642392"/>
                  <a:ext cx="347472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31" name="Straight Connector 26"/>
                <p:cNvCxnSpPr>
                  <a:cxnSpLocks noChangeShapeType="1"/>
                </p:cNvCxnSpPr>
                <p:nvPr/>
              </p:nvCxnSpPr>
              <p:spPr bwMode="auto">
                <a:xfrm flipH="1">
                  <a:off x="456659" y="4777783"/>
                  <a:ext cx="347472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32" name="Straight Connector 27"/>
                <p:cNvCxnSpPr>
                  <a:cxnSpLocks noChangeShapeType="1"/>
                </p:cNvCxnSpPr>
                <p:nvPr/>
              </p:nvCxnSpPr>
              <p:spPr bwMode="auto">
                <a:xfrm flipH="1">
                  <a:off x="456659" y="4913174"/>
                  <a:ext cx="260444" cy="0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</p:grpSp>
      </p:grpSp>
      <p:sp>
        <p:nvSpPr>
          <p:cNvPr id="27653" name="TextBox 112"/>
          <p:cNvSpPr txBox="1">
            <a:spLocks noChangeArrowheads="1"/>
          </p:cNvSpPr>
          <p:nvPr/>
        </p:nvSpPr>
        <p:spPr bwMode="auto">
          <a:xfrm>
            <a:off x="860425" y="2259013"/>
            <a:ext cx="3060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>
              <a:buClr>
                <a:srgbClr val="4D4D4D"/>
              </a:buClr>
            </a:pPr>
            <a:r>
              <a:rPr lang="en-US" altLang="en-US" sz="1200" b="0" i="0" u="sng">
                <a:solidFill>
                  <a:srgbClr val="000000"/>
                </a:solidFill>
              </a:rPr>
              <a:t>Typical AMN</a:t>
            </a:r>
            <a:r>
              <a:rPr lang="en-US" altLang="ja-JP" sz="1200" b="0" i="0">
                <a:ea typeface="ＭＳ Ｐゴシック" pitchFamily="34" charset="-128"/>
              </a:rPr>
              <a:t> </a:t>
            </a:r>
            <a:r>
              <a:rPr lang="en-US" altLang="en-US" sz="1200" b="0" i="0" u="sng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7654" name="TextBox 112"/>
          <p:cNvSpPr txBox="1">
            <a:spLocks noChangeArrowheads="1"/>
          </p:cNvSpPr>
          <p:nvPr/>
        </p:nvSpPr>
        <p:spPr bwMode="auto">
          <a:xfrm>
            <a:off x="860425" y="5292725"/>
            <a:ext cx="3060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buClr>
                <a:srgbClr val="4D4D4D"/>
              </a:buClr>
            </a:pPr>
            <a:r>
              <a:rPr lang="en-US" altLang="en-US" sz="1200" b="0" i="0">
                <a:solidFill>
                  <a:srgbClr val="000000"/>
                </a:solidFill>
              </a:rPr>
              <a:t>Requires 9 external components</a:t>
            </a:r>
          </a:p>
        </p:txBody>
      </p:sp>
      <p:grpSp>
        <p:nvGrpSpPr>
          <p:cNvPr id="27655" name="Group 122"/>
          <p:cNvGrpSpPr>
            <a:grpSpLocks/>
          </p:cNvGrpSpPr>
          <p:nvPr/>
        </p:nvGrpSpPr>
        <p:grpSpPr bwMode="auto">
          <a:xfrm>
            <a:off x="5265738" y="2262188"/>
            <a:ext cx="3060700" cy="3309937"/>
            <a:chOff x="777875" y="2167637"/>
            <a:chExt cx="3060700" cy="3309704"/>
          </a:xfrm>
        </p:grpSpPr>
        <p:sp>
          <p:nvSpPr>
            <p:cNvPr id="27657" name="TextBox 112"/>
            <p:cNvSpPr txBox="1">
              <a:spLocks noChangeArrowheads="1"/>
            </p:cNvSpPr>
            <p:nvPr/>
          </p:nvSpPr>
          <p:spPr bwMode="auto">
            <a:xfrm>
              <a:off x="777875" y="2167637"/>
              <a:ext cx="30607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buClr>
                  <a:srgbClr val="4D4D4D"/>
                </a:buClr>
              </a:pPr>
              <a:r>
                <a:rPr lang="en-US" altLang="en-US" sz="1200" b="0" i="0" u="sng">
                  <a:solidFill>
                    <a:srgbClr val="000000"/>
                  </a:solidFill>
                </a:rPr>
                <a:t>Bluetooth Specification 4.1</a:t>
              </a:r>
            </a:p>
          </p:txBody>
        </p:sp>
        <p:sp>
          <p:nvSpPr>
            <p:cNvPr id="27658" name="TextBox 112"/>
            <p:cNvSpPr txBox="1">
              <a:spLocks noChangeArrowheads="1"/>
            </p:cNvSpPr>
            <p:nvPr/>
          </p:nvSpPr>
          <p:spPr bwMode="auto">
            <a:xfrm>
              <a:off x="777875" y="5201116"/>
              <a:ext cx="30607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>
                <a:buClr>
                  <a:srgbClr val="4D4D4D"/>
                </a:buClr>
              </a:pPr>
              <a:r>
                <a:rPr lang="en-US" altLang="en-US" sz="1200" b="0" i="0">
                  <a:solidFill>
                    <a:srgbClr val="000000"/>
                  </a:solidFill>
                </a:rPr>
                <a:t>7 volumes, 2,684 pages</a:t>
              </a:r>
            </a:p>
          </p:txBody>
        </p:sp>
        <p:pic>
          <p:nvPicPr>
            <p:cNvPr id="27659" name="Picture 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1050" y="2544763"/>
              <a:ext cx="2116138" cy="25701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92074" y="42863"/>
            <a:ext cx="7545097" cy="868362"/>
          </a:xfrm>
        </p:spPr>
        <p:txBody>
          <a:bodyPr/>
          <a:lstStyle/>
          <a:p>
            <a:r>
              <a:rPr lang="en-US" altLang="en-US" dirty="0" smtClean="0">
                <a:cs typeface="Arial" pitchFamily="34" charset="0"/>
              </a:rPr>
              <a:t>PSoC 4 BLE Simplifies RF Board Design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63500" y="914400"/>
            <a:ext cx="8885238" cy="5537200"/>
          </a:xfrm>
        </p:spPr>
        <p:txBody>
          <a:bodyPr/>
          <a:lstStyle/>
          <a:p>
            <a:pPr eaLnBrk="1" hangingPunct="1">
              <a:spcBef>
                <a:spcPts val="288"/>
              </a:spcBef>
              <a:buClrTx/>
              <a:buSzTx/>
              <a:buFontTx/>
              <a:buNone/>
            </a:pPr>
            <a:r>
              <a:rPr lang="en-US" altLang="en-US" dirty="0" smtClean="0">
                <a:cs typeface="Arial" pitchFamily="34" charset="0"/>
              </a:rPr>
              <a:t>Designing an AMN is non-trivial</a:t>
            </a:r>
          </a:p>
          <a:p>
            <a:pPr marL="0" lvl="1" indent="0">
              <a:spcBef>
                <a:spcPts val="288"/>
              </a:spcBef>
              <a:buClrTx/>
              <a:buSzTx/>
              <a:buFontTx/>
              <a:buNone/>
            </a:pPr>
            <a:r>
              <a:rPr lang="en-US" altLang="en-US" dirty="0" smtClean="0">
                <a:cs typeface="Arial" pitchFamily="34" charset="0"/>
              </a:rPr>
              <a:t>AMNs are sensitive to PCB layout and </a:t>
            </a:r>
            <a:r>
              <a:rPr lang="en-US" altLang="en-US" dirty="0" err="1" smtClean="0">
                <a:cs typeface="Arial" pitchFamily="34" charset="0"/>
              </a:rPr>
              <a:t>parasitics</a:t>
            </a:r>
            <a:endParaRPr lang="en-US" altLang="en-US" dirty="0" smtClean="0">
              <a:cs typeface="Arial" pitchFamily="34" charset="0"/>
            </a:endParaRPr>
          </a:p>
          <a:p>
            <a:pPr marL="0" lvl="1" indent="0">
              <a:spcBef>
                <a:spcPts val="288"/>
              </a:spcBef>
              <a:buClrTx/>
              <a:buSzTx/>
              <a:buFontTx/>
              <a:buNone/>
            </a:pPr>
            <a:r>
              <a:rPr lang="en-US" altLang="en-US" dirty="0" smtClean="0">
                <a:cs typeface="Arial" pitchFamily="34" charset="0"/>
              </a:rPr>
              <a:t>Tuning the AMN is required for best RF performance</a:t>
            </a:r>
          </a:p>
          <a:p>
            <a:pPr marL="0" lvl="1" indent="0">
              <a:spcBef>
                <a:spcPts val="288"/>
              </a:spcBef>
              <a:buClrTx/>
              <a:buSzTx/>
              <a:buFontTx/>
              <a:buNone/>
            </a:pPr>
            <a:r>
              <a:rPr lang="en-US" altLang="en-US" dirty="0" smtClean="0">
                <a:cs typeface="Arial" pitchFamily="34" charset="0"/>
              </a:rPr>
              <a:t>AMN tuning complexity increases dramatically when many external components are required</a:t>
            </a:r>
          </a:p>
          <a:p>
            <a:pPr marL="0" lvl="1" indent="0">
              <a:spcBef>
                <a:spcPts val="288"/>
              </a:spcBef>
              <a:buClrTx/>
              <a:buSzTx/>
              <a:buFontTx/>
              <a:buNone/>
            </a:pPr>
            <a:r>
              <a:rPr lang="en-US" altLang="en-US" dirty="0" smtClean="0">
                <a:cs typeface="Arial" pitchFamily="34" charset="0"/>
              </a:rPr>
              <a:t>A typical AMN has 7-9 external components vs. two for the Cypress AMN because the </a:t>
            </a:r>
            <a:r>
              <a:rPr lang="en-US" altLang="en-US" dirty="0" err="1" smtClean="0">
                <a:cs typeface="Arial" pitchFamily="34" charset="0"/>
              </a:rPr>
              <a:t>Balun</a:t>
            </a:r>
            <a:r>
              <a:rPr lang="en-US" altLang="en-US" dirty="0" smtClean="0">
                <a:cs typeface="Arial" pitchFamily="34" charset="0"/>
              </a:rPr>
              <a:t> is integrated</a:t>
            </a:r>
          </a:p>
          <a:p>
            <a:pPr marL="0" lvl="1" indent="0">
              <a:spcBef>
                <a:spcPts val="288"/>
              </a:spcBef>
            </a:pPr>
            <a:endParaRPr lang="en-US" altLang="en-US" dirty="0" smtClean="0">
              <a:cs typeface="Arial" pitchFamily="34" charset="0"/>
            </a:endParaRPr>
          </a:p>
        </p:txBody>
      </p:sp>
      <p:sp>
        <p:nvSpPr>
          <p:cNvPr id="35844" name="TextBox 112"/>
          <p:cNvSpPr txBox="1">
            <a:spLocks noChangeArrowheads="1"/>
          </p:cNvSpPr>
          <p:nvPr/>
        </p:nvSpPr>
        <p:spPr bwMode="auto">
          <a:xfrm>
            <a:off x="88900" y="2520950"/>
            <a:ext cx="3060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4D4D4D"/>
              </a:buClr>
            </a:pPr>
            <a:r>
              <a:rPr lang="en-US" altLang="en-US" sz="1200" b="0" i="0" u="sng">
                <a:solidFill>
                  <a:srgbClr val="000000"/>
                </a:solidFill>
                <a:ea typeface="ＭＳ Ｐゴシック" pitchFamily="34" charset="-128"/>
              </a:rPr>
              <a:t>Cypress’s AMN</a:t>
            </a:r>
          </a:p>
        </p:txBody>
      </p:sp>
      <p:sp>
        <p:nvSpPr>
          <p:cNvPr id="35845" name="TextBox 112"/>
          <p:cNvSpPr txBox="1">
            <a:spLocks noChangeArrowheads="1"/>
          </p:cNvSpPr>
          <p:nvPr/>
        </p:nvSpPr>
        <p:spPr bwMode="auto">
          <a:xfrm>
            <a:off x="2693988" y="2520950"/>
            <a:ext cx="3060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4D4D4D"/>
              </a:buClr>
            </a:pPr>
            <a:r>
              <a:rPr lang="en-US" altLang="en-US" sz="1200" b="0" i="0" u="sng">
                <a:solidFill>
                  <a:srgbClr val="000000"/>
                </a:solidFill>
                <a:ea typeface="ＭＳ Ｐゴシック" pitchFamily="34" charset="-128"/>
              </a:rPr>
              <a:t>Vendor A’s AMN example</a:t>
            </a:r>
          </a:p>
        </p:txBody>
      </p:sp>
      <p:sp>
        <p:nvSpPr>
          <p:cNvPr id="35846" name="TextBox 112"/>
          <p:cNvSpPr txBox="1">
            <a:spLocks noChangeArrowheads="1"/>
          </p:cNvSpPr>
          <p:nvPr/>
        </p:nvSpPr>
        <p:spPr bwMode="auto">
          <a:xfrm>
            <a:off x="6369050" y="2520950"/>
            <a:ext cx="3060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4D4D4D"/>
              </a:buClr>
            </a:pPr>
            <a:r>
              <a:rPr lang="en-US" altLang="en-US" sz="1200" b="0" i="0" u="sng">
                <a:solidFill>
                  <a:srgbClr val="000000"/>
                </a:solidFill>
                <a:ea typeface="ＭＳ Ｐゴシック" pitchFamily="34" charset="-128"/>
              </a:rPr>
              <a:t>Vendor B’s AMN example</a:t>
            </a:r>
          </a:p>
        </p:txBody>
      </p:sp>
      <p:sp>
        <p:nvSpPr>
          <p:cNvPr id="35847" name="Rectangle 237"/>
          <p:cNvSpPr>
            <a:spLocks noChangeArrowheads="1"/>
          </p:cNvSpPr>
          <p:nvPr/>
        </p:nvSpPr>
        <p:spPr bwMode="auto">
          <a:xfrm>
            <a:off x="63500" y="5773738"/>
            <a:ext cx="88185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fontAlgn="ctr">
              <a:spcBef>
                <a:spcPts val="288"/>
              </a:spcBef>
              <a:buClr>
                <a:srgbClr val="4D4D4D"/>
              </a:buClr>
              <a:buFont typeface="Wingdings" pitchFamily="2" charset="2"/>
              <a:buNone/>
            </a:pPr>
            <a:r>
              <a:rPr lang="en-US" altLang="en-US" sz="1600" i="0">
                <a:solidFill>
                  <a:srgbClr val="025BBC"/>
                </a:solidFill>
                <a:ea typeface="ＭＳ Ｐゴシック" pitchFamily="34" charset="-128"/>
              </a:rPr>
              <a:t>The PSoC 4 BLE integrated Balun simplifies RF board design and reduces PCB footprint </a:t>
            </a:r>
            <a:endParaRPr lang="en-US" altLang="en-US" sz="1600" i="0">
              <a:solidFill>
                <a:srgbClr val="4D4D4D"/>
              </a:solidFill>
              <a:ea typeface="ＭＳ Ｐゴシック" pitchFamily="34" charset="-128"/>
            </a:endParaRPr>
          </a:p>
        </p:txBody>
      </p:sp>
      <p:sp>
        <p:nvSpPr>
          <p:cNvPr id="35848" name="TextBox 112"/>
          <p:cNvSpPr txBox="1">
            <a:spLocks noChangeArrowheads="1"/>
          </p:cNvSpPr>
          <p:nvPr/>
        </p:nvSpPr>
        <p:spPr bwMode="auto">
          <a:xfrm>
            <a:off x="88900" y="4870450"/>
            <a:ext cx="3060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4D4D4D"/>
              </a:buClr>
            </a:pPr>
            <a:r>
              <a:rPr lang="en-US" altLang="en-US" sz="1400" i="0" dirty="0">
                <a:solidFill>
                  <a:srgbClr val="025BBC"/>
                </a:solidFill>
                <a:ea typeface="ＭＳ Ｐゴシック" pitchFamily="34" charset="-128"/>
              </a:rPr>
              <a:t>2 external components</a:t>
            </a:r>
          </a:p>
        </p:txBody>
      </p:sp>
      <p:sp>
        <p:nvSpPr>
          <p:cNvPr id="35849" name="TextBox 112"/>
          <p:cNvSpPr txBox="1">
            <a:spLocks noChangeArrowheads="1"/>
          </p:cNvSpPr>
          <p:nvPr/>
        </p:nvSpPr>
        <p:spPr bwMode="auto">
          <a:xfrm>
            <a:off x="2695575" y="4870450"/>
            <a:ext cx="3060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4D4D4D"/>
              </a:buClr>
            </a:pPr>
            <a:r>
              <a:rPr lang="en-US" altLang="en-US" sz="1200" b="0" i="0">
                <a:solidFill>
                  <a:srgbClr val="000000"/>
                </a:solidFill>
                <a:ea typeface="ＭＳ Ｐゴシック" pitchFamily="34" charset="-128"/>
              </a:rPr>
              <a:t>7 external components</a:t>
            </a:r>
          </a:p>
        </p:txBody>
      </p:sp>
      <p:sp>
        <p:nvSpPr>
          <p:cNvPr id="35850" name="TextBox 112"/>
          <p:cNvSpPr txBox="1">
            <a:spLocks noChangeArrowheads="1"/>
          </p:cNvSpPr>
          <p:nvPr/>
        </p:nvSpPr>
        <p:spPr bwMode="auto">
          <a:xfrm>
            <a:off x="6367463" y="4870450"/>
            <a:ext cx="3060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4D4D4D"/>
              </a:buClr>
            </a:pPr>
            <a:r>
              <a:rPr lang="en-US" altLang="en-US" sz="1200" b="0" i="0">
                <a:solidFill>
                  <a:srgbClr val="000000"/>
                </a:solidFill>
                <a:ea typeface="ＭＳ Ｐゴシック" pitchFamily="34" charset="-128"/>
              </a:rPr>
              <a:t>9 external components</a:t>
            </a:r>
          </a:p>
        </p:txBody>
      </p:sp>
      <p:grpSp>
        <p:nvGrpSpPr>
          <p:cNvPr id="35851" name="Group 448"/>
          <p:cNvGrpSpPr>
            <a:grpSpLocks/>
          </p:cNvGrpSpPr>
          <p:nvPr/>
        </p:nvGrpSpPr>
        <p:grpSpPr bwMode="auto">
          <a:xfrm>
            <a:off x="311150" y="2879725"/>
            <a:ext cx="1174750" cy="1920875"/>
            <a:chOff x="1572145" y="2010440"/>
            <a:chExt cx="2113989" cy="2069172"/>
          </a:xfrm>
        </p:grpSpPr>
        <p:cxnSp>
          <p:nvCxnSpPr>
            <p:cNvPr id="36056" name="Straight Connector 239"/>
            <p:cNvCxnSpPr>
              <a:cxnSpLocks noChangeShapeType="1"/>
            </p:cNvCxnSpPr>
            <p:nvPr/>
          </p:nvCxnSpPr>
          <p:spPr bwMode="auto">
            <a:xfrm>
              <a:off x="1802048" y="2010440"/>
              <a:ext cx="0" cy="19812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57" name="Straight Connector 240"/>
            <p:cNvCxnSpPr>
              <a:cxnSpLocks noChangeShapeType="1"/>
            </p:cNvCxnSpPr>
            <p:nvPr/>
          </p:nvCxnSpPr>
          <p:spPr bwMode="auto">
            <a:xfrm flipH="1">
              <a:off x="1572145" y="2010440"/>
              <a:ext cx="228657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58" name="Straight Connector 241"/>
            <p:cNvCxnSpPr>
              <a:cxnSpLocks noChangeShapeType="1"/>
            </p:cNvCxnSpPr>
            <p:nvPr/>
          </p:nvCxnSpPr>
          <p:spPr bwMode="auto">
            <a:xfrm flipH="1">
              <a:off x="1573391" y="3991640"/>
              <a:ext cx="228657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grpSp>
          <p:nvGrpSpPr>
            <p:cNvPr id="36059" name="Group 135"/>
            <p:cNvGrpSpPr>
              <a:grpSpLocks/>
            </p:cNvGrpSpPr>
            <p:nvPr/>
          </p:nvGrpSpPr>
          <p:grpSpPr bwMode="auto">
            <a:xfrm>
              <a:off x="2335582" y="2924840"/>
              <a:ext cx="1077774" cy="0"/>
              <a:chOff x="7086600" y="2286000"/>
              <a:chExt cx="1077506" cy="0"/>
            </a:xfrm>
          </p:grpSpPr>
          <p:cxnSp>
            <p:nvCxnSpPr>
              <p:cNvPr id="36080" name="Straight Connector 278"/>
              <p:cNvCxnSpPr>
                <a:cxnSpLocks noChangeShapeType="1"/>
              </p:cNvCxnSpPr>
              <p:nvPr/>
            </p:nvCxnSpPr>
            <p:spPr bwMode="auto">
              <a:xfrm flipH="1">
                <a:off x="7086600" y="2286000"/>
                <a:ext cx="5334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6081" name="Straight Connector 279"/>
              <p:cNvCxnSpPr>
                <a:cxnSpLocks noChangeShapeType="1"/>
              </p:cNvCxnSpPr>
              <p:nvPr/>
            </p:nvCxnSpPr>
            <p:spPr bwMode="auto">
              <a:xfrm flipH="1">
                <a:off x="7706907" y="2286000"/>
                <a:ext cx="457199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36060" name="Straight Connector 274"/>
            <p:cNvCxnSpPr>
              <a:cxnSpLocks noChangeShapeType="1"/>
            </p:cNvCxnSpPr>
            <p:nvPr/>
          </p:nvCxnSpPr>
          <p:spPr bwMode="auto">
            <a:xfrm>
              <a:off x="2423622" y="2924839"/>
              <a:ext cx="0" cy="52204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grpSp>
          <p:nvGrpSpPr>
            <p:cNvPr id="36061" name="Group 194"/>
            <p:cNvGrpSpPr>
              <a:grpSpLocks/>
            </p:cNvGrpSpPr>
            <p:nvPr/>
          </p:nvGrpSpPr>
          <p:grpSpPr bwMode="auto">
            <a:xfrm>
              <a:off x="2271182" y="3970755"/>
              <a:ext cx="304876" cy="108857"/>
              <a:chOff x="2438400" y="4495800"/>
              <a:chExt cx="457200" cy="152400"/>
            </a:xfrm>
          </p:grpSpPr>
          <p:cxnSp>
            <p:nvCxnSpPr>
              <p:cNvPr id="36077" name="Straight Connector 267"/>
              <p:cNvCxnSpPr>
                <a:cxnSpLocks noChangeShapeType="1"/>
              </p:cNvCxnSpPr>
              <p:nvPr/>
            </p:nvCxnSpPr>
            <p:spPr bwMode="auto">
              <a:xfrm>
                <a:off x="2438400" y="4495800"/>
                <a:ext cx="4572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6078" name="Straight Connector 268"/>
              <p:cNvCxnSpPr>
                <a:cxnSpLocks noChangeShapeType="1"/>
              </p:cNvCxnSpPr>
              <p:nvPr/>
            </p:nvCxnSpPr>
            <p:spPr bwMode="auto">
              <a:xfrm>
                <a:off x="2514600" y="4572001"/>
                <a:ext cx="3048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6079" name="Straight Connector 269"/>
              <p:cNvCxnSpPr>
                <a:cxnSpLocks noChangeShapeType="1"/>
              </p:cNvCxnSpPr>
              <p:nvPr/>
            </p:nvCxnSpPr>
            <p:spPr bwMode="auto">
              <a:xfrm>
                <a:off x="2590800" y="4648200"/>
                <a:ext cx="1524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36062" name="Straight Connector 266"/>
            <p:cNvCxnSpPr>
              <a:cxnSpLocks noChangeShapeType="1"/>
            </p:cNvCxnSpPr>
            <p:nvPr/>
          </p:nvCxnSpPr>
          <p:spPr bwMode="auto">
            <a:xfrm flipH="1">
              <a:off x="2423621" y="3643443"/>
              <a:ext cx="457" cy="327311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63" name="Straight Connector 245"/>
            <p:cNvCxnSpPr>
              <a:cxnSpLocks noChangeShapeType="1"/>
            </p:cNvCxnSpPr>
            <p:nvPr/>
          </p:nvCxnSpPr>
          <p:spPr bwMode="auto">
            <a:xfrm flipH="1">
              <a:off x="1802048" y="3229640"/>
              <a:ext cx="38109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64" name="Straight Connector 246"/>
            <p:cNvCxnSpPr>
              <a:cxnSpLocks noChangeShapeType="1"/>
            </p:cNvCxnSpPr>
            <p:nvPr/>
          </p:nvCxnSpPr>
          <p:spPr bwMode="auto">
            <a:xfrm flipH="1">
              <a:off x="1802048" y="3382040"/>
              <a:ext cx="38109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65" name="Straight Connector 247"/>
            <p:cNvCxnSpPr>
              <a:cxnSpLocks noChangeShapeType="1"/>
            </p:cNvCxnSpPr>
            <p:nvPr/>
          </p:nvCxnSpPr>
          <p:spPr bwMode="auto">
            <a:xfrm flipH="1">
              <a:off x="1802048" y="3534440"/>
              <a:ext cx="38109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66" name="Straight Connector 248"/>
            <p:cNvCxnSpPr>
              <a:cxnSpLocks noChangeShapeType="1"/>
            </p:cNvCxnSpPr>
            <p:nvPr/>
          </p:nvCxnSpPr>
          <p:spPr bwMode="auto">
            <a:xfrm flipH="1">
              <a:off x="1802048" y="3686840"/>
              <a:ext cx="38109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67" name="Straight Connector 249"/>
            <p:cNvCxnSpPr>
              <a:cxnSpLocks noChangeShapeType="1"/>
            </p:cNvCxnSpPr>
            <p:nvPr/>
          </p:nvCxnSpPr>
          <p:spPr bwMode="auto">
            <a:xfrm flipH="1">
              <a:off x="1802048" y="3839240"/>
              <a:ext cx="38109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68" name="Straight Connector 250"/>
            <p:cNvCxnSpPr>
              <a:cxnSpLocks noChangeShapeType="1"/>
            </p:cNvCxnSpPr>
            <p:nvPr/>
          </p:nvCxnSpPr>
          <p:spPr bwMode="auto">
            <a:xfrm flipH="1">
              <a:off x="1802048" y="2315240"/>
              <a:ext cx="38109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69" name="Straight Connector 251"/>
            <p:cNvCxnSpPr>
              <a:cxnSpLocks noChangeShapeType="1"/>
            </p:cNvCxnSpPr>
            <p:nvPr/>
          </p:nvCxnSpPr>
          <p:spPr bwMode="auto">
            <a:xfrm flipH="1">
              <a:off x="1802048" y="2467640"/>
              <a:ext cx="38109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70" name="Straight Connector 252"/>
            <p:cNvCxnSpPr>
              <a:cxnSpLocks noChangeShapeType="1"/>
            </p:cNvCxnSpPr>
            <p:nvPr/>
          </p:nvCxnSpPr>
          <p:spPr bwMode="auto">
            <a:xfrm flipH="1">
              <a:off x="1802048" y="2620040"/>
              <a:ext cx="38109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71" name="Straight Connector 253"/>
            <p:cNvCxnSpPr>
              <a:cxnSpLocks noChangeShapeType="1"/>
            </p:cNvCxnSpPr>
            <p:nvPr/>
          </p:nvCxnSpPr>
          <p:spPr bwMode="auto">
            <a:xfrm flipH="1">
              <a:off x="1802048" y="2772440"/>
              <a:ext cx="38109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72" name="Straight Connector 254"/>
            <p:cNvCxnSpPr>
              <a:cxnSpLocks noChangeShapeType="1"/>
            </p:cNvCxnSpPr>
            <p:nvPr/>
          </p:nvCxnSpPr>
          <p:spPr bwMode="auto">
            <a:xfrm flipH="1">
              <a:off x="1802048" y="2924840"/>
              <a:ext cx="990845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73" name="Straight Connector 255"/>
            <p:cNvCxnSpPr>
              <a:cxnSpLocks noChangeShapeType="1"/>
            </p:cNvCxnSpPr>
            <p:nvPr/>
          </p:nvCxnSpPr>
          <p:spPr bwMode="auto">
            <a:xfrm flipH="1">
              <a:off x="1802048" y="3077240"/>
              <a:ext cx="38109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74" name="Straight Connector 256"/>
            <p:cNvCxnSpPr>
              <a:cxnSpLocks noChangeShapeType="1"/>
            </p:cNvCxnSpPr>
            <p:nvPr/>
          </p:nvCxnSpPr>
          <p:spPr bwMode="auto">
            <a:xfrm flipH="1">
              <a:off x="1802048" y="2162840"/>
              <a:ext cx="38109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75" name="Straight Connector 257"/>
            <p:cNvCxnSpPr>
              <a:cxnSpLocks noChangeShapeType="1"/>
            </p:cNvCxnSpPr>
            <p:nvPr/>
          </p:nvCxnSpPr>
          <p:spPr bwMode="auto">
            <a:xfrm>
              <a:off x="2194963" y="2924840"/>
              <a:ext cx="228657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76" name="Straight Connector 258"/>
            <p:cNvCxnSpPr>
              <a:cxnSpLocks noChangeShapeType="1"/>
            </p:cNvCxnSpPr>
            <p:nvPr/>
          </p:nvCxnSpPr>
          <p:spPr bwMode="auto">
            <a:xfrm>
              <a:off x="3305041" y="2924840"/>
              <a:ext cx="381093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stealth" w="lg" len="lg"/>
            </a:ln>
          </p:spPr>
        </p:cxnSp>
      </p:grpSp>
      <p:sp>
        <p:nvSpPr>
          <p:cNvPr id="275" name="TextBox 274"/>
          <p:cNvSpPr txBox="1"/>
          <p:nvPr/>
        </p:nvSpPr>
        <p:spPr bwMode="auto">
          <a:xfrm>
            <a:off x="109538" y="3635375"/>
            <a:ext cx="823912" cy="2238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85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Ant</a:t>
            </a:r>
          </a:p>
        </p:txBody>
      </p:sp>
      <p:sp>
        <p:nvSpPr>
          <p:cNvPr id="35853" name="TextBox 40"/>
          <p:cNvSpPr txBox="1">
            <a:spLocks noChangeArrowheads="1"/>
          </p:cNvSpPr>
          <p:nvPr/>
        </p:nvSpPr>
        <p:spPr bwMode="auto">
          <a:xfrm>
            <a:off x="895350" y="3338513"/>
            <a:ext cx="511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C1</a:t>
            </a:r>
          </a:p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1.2 pF</a:t>
            </a:r>
          </a:p>
        </p:txBody>
      </p:sp>
      <p:sp>
        <p:nvSpPr>
          <p:cNvPr id="35854" name="TextBox 40"/>
          <p:cNvSpPr txBox="1">
            <a:spLocks noChangeArrowheads="1"/>
          </p:cNvSpPr>
          <p:nvPr/>
        </p:nvSpPr>
        <p:spPr bwMode="auto">
          <a:xfrm>
            <a:off x="779463" y="4132263"/>
            <a:ext cx="525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L1</a:t>
            </a:r>
          </a:p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6.8 nH</a:t>
            </a:r>
          </a:p>
        </p:txBody>
      </p:sp>
      <p:grpSp>
        <p:nvGrpSpPr>
          <p:cNvPr id="35855" name="Group 254"/>
          <p:cNvGrpSpPr>
            <a:grpSpLocks/>
          </p:cNvGrpSpPr>
          <p:nvPr/>
        </p:nvGrpSpPr>
        <p:grpSpPr bwMode="auto">
          <a:xfrm>
            <a:off x="1031875" y="3689350"/>
            <a:ext cx="47625" cy="84138"/>
            <a:chOff x="2250519" y="4156056"/>
            <a:chExt cx="47273" cy="84137"/>
          </a:xfrm>
        </p:grpSpPr>
        <p:cxnSp>
          <p:nvCxnSpPr>
            <p:cNvPr id="36054" name="Straight Connector 74"/>
            <p:cNvCxnSpPr>
              <a:cxnSpLocks noChangeShapeType="1"/>
            </p:cNvCxnSpPr>
            <p:nvPr/>
          </p:nvCxnSpPr>
          <p:spPr bwMode="auto">
            <a:xfrm>
              <a:off x="2250519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55" name="Straight Connector 75"/>
            <p:cNvCxnSpPr>
              <a:cxnSpLocks noChangeShapeType="1"/>
            </p:cNvCxnSpPr>
            <p:nvPr/>
          </p:nvCxnSpPr>
          <p:spPr bwMode="auto">
            <a:xfrm>
              <a:off x="2297792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35856" name="TextBox 162"/>
          <p:cNvSpPr txBox="1">
            <a:spLocks noChangeArrowheads="1"/>
          </p:cNvSpPr>
          <p:nvPr/>
        </p:nvSpPr>
        <p:spPr bwMode="auto">
          <a:xfrm>
            <a:off x="7743825" y="2790825"/>
            <a:ext cx="3127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L1</a:t>
            </a:r>
          </a:p>
        </p:txBody>
      </p:sp>
      <p:sp>
        <p:nvSpPr>
          <p:cNvPr id="35857" name="TextBox 40"/>
          <p:cNvSpPr txBox="1">
            <a:spLocks noChangeArrowheads="1"/>
          </p:cNvSpPr>
          <p:nvPr/>
        </p:nvSpPr>
        <p:spPr bwMode="auto">
          <a:xfrm>
            <a:off x="7038975" y="3071813"/>
            <a:ext cx="33178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C1</a:t>
            </a:r>
          </a:p>
        </p:txBody>
      </p:sp>
      <p:sp>
        <p:nvSpPr>
          <p:cNvPr id="35858" name="TextBox 155"/>
          <p:cNvSpPr txBox="1">
            <a:spLocks noChangeArrowheads="1"/>
          </p:cNvSpPr>
          <p:nvPr/>
        </p:nvSpPr>
        <p:spPr bwMode="auto">
          <a:xfrm>
            <a:off x="7032625" y="3321050"/>
            <a:ext cx="48101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18 pF</a:t>
            </a:r>
          </a:p>
        </p:txBody>
      </p:sp>
      <p:sp>
        <p:nvSpPr>
          <p:cNvPr id="273" name="TextBox 272"/>
          <p:cNvSpPr txBox="1"/>
          <p:nvPr/>
        </p:nvSpPr>
        <p:spPr bwMode="auto">
          <a:xfrm>
            <a:off x="6364288" y="3614738"/>
            <a:ext cx="823912" cy="2238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85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RF</a:t>
            </a:r>
            <a:r>
              <a:rPr lang="en-US" sz="850" b="0" i="0" baseline="-2500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P</a:t>
            </a:r>
          </a:p>
        </p:txBody>
      </p:sp>
      <p:sp>
        <p:nvSpPr>
          <p:cNvPr id="35860" name="TextBox 165"/>
          <p:cNvSpPr txBox="1">
            <a:spLocks noChangeArrowheads="1"/>
          </p:cNvSpPr>
          <p:nvPr/>
        </p:nvSpPr>
        <p:spPr bwMode="auto">
          <a:xfrm>
            <a:off x="8167688" y="3783013"/>
            <a:ext cx="34448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3 nH</a:t>
            </a:r>
          </a:p>
        </p:txBody>
      </p:sp>
      <p:sp>
        <p:nvSpPr>
          <p:cNvPr id="35861" name="TextBox 153"/>
          <p:cNvSpPr txBox="1">
            <a:spLocks noChangeArrowheads="1"/>
          </p:cNvSpPr>
          <p:nvPr/>
        </p:nvSpPr>
        <p:spPr bwMode="auto">
          <a:xfrm>
            <a:off x="6965950" y="4227513"/>
            <a:ext cx="3841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18 pF</a:t>
            </a:r>
          </a:p>
        </p:txBody>
      </p:sp>
      <p:cxnSp>
        <p:nvCxnSpPr>
          <p:cNvPr id="35862" name="Straight Connector 132"/>
          <p:cNvCxnSpPr>
            <a:cxnSpLocks noChangeShapeType="1"/>
          </p:cNvCxnSpPr>
          <p:nvPr/>
        </p:nvCxnSpPr>
        <p:spPr bwMode="auto">
          <a:xfrm>
            <a:off x="7010400" y="3859213"/>
            <a:ext cx="0" cy="365125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863" name="Straight Connector 133"/>
          <p:cNvCxnSpPr>
            <a:cxnSpLocks noChangeShapeType="1"/>
          </p:cNvCxnSpPr>
          <p:nvPr/>
        </p:nvCxnSpPr>
        <p:spPr bwMode="auto">
          <a:xfrm>
            <a:off x="7010400" y="3314700"/>
            <a:ext cx="0" cy="420688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864" name="Straight Connector 134"/>
          <p:cNvCxnSpPr>
            <a:cxnSpLocks noChangeShapeType="1"/>
          </p:cNvCxnSpPr>
          <p:nvPr/>
        </p:nvCxnSpPr>
        <p:spPr bwMode="auto">
          <a:xfrm>
            <a:off x="8521700" y="3767138"/>
            <a:ext cx="198438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 type="stealth" w="lg" len="lg"/>
          </a:ln>
        </p:spPr>
      </p:cxnSp>
      <p:grpSp>
        <p:nvGrpSpPr>
          <p:cNvPr id="35865" name="Group 135"/>
          <p:cNvGrpSpPr>
            <a:grpSpLocks/>
          </p:cNvGrpSpPr>
          <p:nvPr/>
        </p:nvGrpSpPr>
        <p:grpSpPr bwMode="auto">
          <a:xfrm>
            <a:off x="7010400" y="3314700"/>
            <a:ext cx="498475" cy="4763"/>
            <a:chOff x="7315200" y="1952930"/>
            <a:chExt cx="954212" cy="5063"/>
          </a:xfrm>
        </p:grpSpPr>
        <p:cxnSp>
          <p:nvCxnSpPr>
            <p:cNvPr id="36052" name="Straight Connector 232"/>
            <p:cNvCxnSpPr>
              <a:cxnSpLocks noChangeShapeType="1"/>
            </p:cNvCxnSpPr>
            <p:nvPr/>
          </p:nvCxnSpPr>
          <p:spPr bwMode="auto">
            <a:xfrm flipH="1">
              <a:off x="7315200" y="1957993"/>
              <a:ext cx="304799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53" name="Straight Connector 233"/>
            <p:cNvCxnSpPr>
              <a:cxnSpLocks noChangeShapeType="1"/>
            </p:cNvCxnSpPr>
            <p:nvPr/>
          </p:nvCxnSpPr>
          <p:spPr bwMode="auto">
            <a:xfrm flipH="1">
              <a:off x="7727143" y="1952930"/>
              <a:ext cx="542269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cxnSp>
        <p:nvCxnSpPr>
          <p:cNvPr id="35866" name="Straight Connector 228"/>
          <p:cNvCxnSpPr>
            <a:cxnSpLocks noChangeShapeType="1"/>
          </p:cNvCxnSpPr>
          <p:nvPr/>
        </p:nvCxnSpPr>
        <p:spPr bwMode="auto">
          <a:xfrm flipH="1">
            <a:off x="7567613" y="3314700"/>
            <a:ext cx="198437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867" name="Straight Connector 222"/>
          <p:cNvCxnSpPr>
            <a:cxnSpLocks noChangeShapeType="1"/>
          </p:cNvCxnSpPr>
          <p:nvPr/>
        </p:nvCxnSpPr>
        <p:spPr bwMode="auto">
          <a:xfrm flipH="1">
            <a:off x="7367588" y="3041650"/>
            <a:ext cx="1587" cy="27305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grpSp>
        <p:nvGrpSpPr>
          <p:cNvPr id="35868" name="Group 135"/>
          <p:cNvGrpSpPr>
            <a:grpSpLocks/>
          </p:cNvGrpSpPr>
          <p:nvPr/>
        </p:nvGrpSpPr>
        <p:grpSpPr bwMode="auto">
          <a:xfrm>
            <a:off x="7010400" y="4219575"/>
            <a:ext cx="468313" cy="6350"/>
            <a:chOff x="7315200" y="1928968"/>
            <a:chExt cx="897277" cy="6736"/>
          </a:xfrm>
        </p:grpSpPr>
        <p:cxnSp>
          <p:nvCxnSpPr>
            <p:cNvPr id="36050" name="Straight Connector 210"/>
            <p:cNvCxnSpPr>
              <a:cxnSpLocks noChangeShapeType="1"/>
            </p:cNvCxnSpPr>
            <p:nvPr/>
          </p:nvCxnSpPr>
          <p:spPr bwMode="auto">
            <a:xfrm flipH="1">
              <a:off x="7315200" y="1935704"/>
              <a:ext cx="304800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51" name="Straight Connector 211"/>
            <p:cNvCxnSpPr>
              <a:cxnSpLocks noChangeShapeType="1"/>
            </p:cNvCxnSpPr>
            <p:nvPr/>
          </p:nvCxnSpPr>
          <p:spPr bwMode="auto">
            <a:xfrm flipH="1">
              <a:off x="7704446" y="1928968"/>
              <a:ext cx="508031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cxnSp>
        <p:nvCxnSpPr>
          <p:cNvPr id="35869" name="Straight Connector 206"/>
          <p:cNvCxnSpPr>
            <a:cxnSpLocks noChangeShapeType="1"/>
          </p:cNvCxnSpPr>
          <p:nvPr/>
        </p:nvCxnSpPr>
        <p:spPr bwMode="auto">
          <a:xfrm flipH="1">
            <a:off x="7650163" y="4219575"/>
            <a:ext cx="119062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870" name="Straight Connector 143"/>
          <p:cNvCxnSpPr>
            <a:cxnSpLocks noChangeShapeType="1"/>
          </p:cNvCxnSpPr>
          <p:nvPr/>
        </p:nvCxnSpPr>
        <p:spPr bwMode="auto">
          <a:xfrm>
            <a:off x="7766050" y="3314700"/>
            <a:ext cx="0" cy="906463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871" name="Straight Connector 198"/>
          <p:cNvCxnSpPr>
            <a:cxnSpLocks noChangeShapeType="1"/>
          </p:cNvCxnSpPr>
          <p:nvPr/>
        </p:nvCxnSpPr>
        <p:spPr bwMode="auto">
          <a:xfrm flipH="1" flipV="1">
            <a:off x="7767638" y="3767138"/>
            <a:ext cx="123825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872" name="Straight Connector 199"/>
          <p:cNvCxnSpPr>
            <a:cxnSpLocks noChangeShapeType="1"/>
          </p:cNvCxnSpPr>
          <p:nvPr/>
        </p:nvCxnSpPr>
        <p:spPr bwMode="auto">
          <a:xfrm flipH="1">
            <a:off x="8064500" y="3767138"/>
            <a:ext cx="138113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873" name="Straight Connector 191"/>
          <p:cNvCxnSpPr>
            <a:cxnSpLocks noChangeShapeType="1"/>
          </p:cNvCxnSpPr>
          <p:nvPr/>
        </p:nvCxnSpPr>
        <p:spPr bwMode="auto">
          <a:xfrm flipH="1" flipV="1">
            <a:off x="8158163" y="3767138"/>
            <a:ext cx="138112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874" name="Straight Connector 192"/>
          <p:cNvCxnSpPr>
            <a:cxnSpLocks noChangeShapeType="1"/>
          </p:cNvCxnSpPr>
          <p:nvPr/>
        </p:nvCxnSpPr>
        <p:spPr bwMode="auto">
          <a:xfrm flipH="1">
            <a:off x="8478838" y="3767138"/>
            <a:ext cx="90487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875" name="Straight Connector 185"/>
          <p:cNvCxnSpPr>
            <a:cxnSpLocks noChangeShapeType="1"/>
          </p:cNvCxnSpPr>
          <p:nvPr/>
        </p:nvCxnSpPr>
        <p:spPr bwMode="auto">
          <a:xfrm>
            <a:off x="8162925" y="3767138"/>
            <a:ext cx="0" cy="454025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grpSp>
        <p:nvGrpSpPr>
          <p:cNvPr id="35876" name="Group 194"/>
          <p:cNvGrpSpPr>
            <a:grpSpLocks/>
          </p:cNvGrpSpPr>
          <p:nvPr/>
        </p:nvGrpSpPr>
        <p:grpSpPr bwMode="auto">
          <a:xfrm>
            <a:off x="8083550" y="4498975"/>
            <a:ext cx="158750" cy="92075"/>
            <a:chOff x="2438400" y="4495800"/>
            <a:chExt cx="457200" cy="152400"/>
          </a:xfrm>
        </p:grpSpPr>
        <p:cxnSp>
          <p:nvCxnSpPr>
            <p:cNvPr id="36047" name="Straight Connector 180"/>
            <p:cNvCxnSpPr>
              <a:cxnSpLocks noChangeShapeType="1"/>
            </p:cNvCxnSpPr>
            <p:nvPr/>
          </p:nvCxnSpPr>
          <p:spPr bwMode="auto">
            <a:xfrm>
              <a:off x="2438400" y="4495800"/>
              <a:ext cx="457200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48" name="Straight Connector 181"/>
            <p:cNvCxnSpPr>
              <a:cxnSpLocks noChangeShapeType="1"/>
            </p:cNvCxnSpPr>
            <p:nvPr/>
          </p:nvCxnSpPr>
          <p:spPr bwMode="auto">
            <a:xfrm>
              <a:off x="2514600" y="4572001"/>
              <a:ext cx="304800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49" name="Straight Connector 182"/>
            <p:cNvCxnSpPr>
              <a:cxnSpLocks noChangeShapeType="1"/>
            </p:cNvCxnSpPr>
            <p:nvPr/>
          </p:nvCxnSpPr>
          <p:spPr bwMode="auto">
            <a:xfrm>
              <a:off x="2590800" y="4648200"/>
              <a:ext cx="152400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cxnSp>
        <p:nvCxnSpPr>
          <p:cNvPr id="35877" name="Straight Connector 179"/>
          <p:cNvCxnSpPr>
            <a:cxnSpLocks noChangeShapeType="1"/>
          </p:cNvCxnSpPr>
          <p:nvPr/>
        </p:nvCxnSpPr>
        <p:spPr bwMode="auto">
          <a:xfrm rot="5400000">
            <a:off x="8047037" y="4383088"/>
            <a:ext cx="231775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grpSp>
        <p:nvGrpSpPr>
          <p:cNvPr id="35878" name="Group 136"/>
          <p:cNvGrpSpPr>
            <a:grpSpLocks/>
          </p:cNvGrpSpPr>
          <p:nvPr/>
        </p:nvGrpSpPr>
        <p:grpSpPr bwMode="auto">
          <a:xfrm rot="-5400000">
            <a:off x="7196932" y="4352131"/>
            <a:ext cx="341312" cy="79375"/>
            <a:chOff x="7691667" y="2209781"/>
            <a:chExt cx="403191" cy="152400"/>
          </a:xfrm>
        </p:grpSpPr>
        <p:grpSp>
          <p:nvGrpSpPr>
            <p:cNvPr id="36042" name="Group 71"/>
            <p:cNvGrpSpPr>
              <a:grpSpLocks/>
            </p:cNvGrpSpPr>
            <p:nvPr/>
          </p:nvGrpSpPr>
          <p:grpSpPr bwMode="auto">
            <a:xfrm>
              <a:off x="7811337" y="2209781"/>
              <a:ext cx="64330" cy="152400"/>
              <a:chOff x="7735137" y="2209781"/>
              <a:chExt cx="64330" cy="152400"/>
            </a:xfrm>
          </p:grpSpPr>
          <p:cxnSp>
            <p:nvCxnSpPr>
              <p:cNvPr id="36045" name="Straight Connector 176"/>
              <p:cNvCxnSpPr>
                <a:cxnSpLocks noChangeShapeType="1"/>
              </p:cNvCxnSpPr>
              <p:nvPr/>
            </p:nvCxnSpPr>
            <p:spPr bwMode="auto">
              <a:xfrm>
                <a:off x="7735137" y="2209782"/>
                <a:ext cx="0" cy="152399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6046" name="Straight Connector 177"/>
              <p:cNvCxnSpPr>
                <a:cxnSpLocks noChangeShapeType="1"/>
              </p:cNvCxnSpPr>
              <p:nvPr/>
            </p:nvCxnSpPr>
            <p:spPr bwMode="auto">
              <a:xfrm>
                <a:off x="7799467" y="2209781"/>
                <a:ext cx="0" cy="152399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36043" name="Straight Connector 174"/>
            <p:cNvCxnSpPr>
              <a:cxnSpLocks noChangeShapeType="1"/>
            </p:cNvCxnSpPr>
            <p:nvPr/>
          </p:nvCxnSpPr>
          <p:spPr bwMode="auto">
            <a:xfrm rot="5400000">
              <a:off x="7745565" y="2232063"/>
              <a:ext cx="0" cy="107796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44" name="Straight Connector 175"/>
            <p:cNvCxnSpPr>
              <a:cxnSpLocks noChangeShapeType="1"/>
            </p:cNvCxnSpPr>
            <p:nvPr/>
          </p:nvCxnSpPr>
          <p:spPr bwMode="auto">
            <a:xfrm rot="5400000">
              <a:off x="7987062" y="2178194"/>
              <a:ext cx="0" cy="215592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35879" name="TextBox 152"/>
          <p:cNvSpPr txBox="1">
            <a:spLocks noChangeArrowheads="1"/>
          </p:cNvSpPr>
          <p:nvPr/>
        </p:nvSpPr>
        <p:spPr bwMode="auto">
          <a:xfrm>
            <a:off x="7026275" y="3962400"/>
            <a:ext cx="2635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C3</a:t>
            </a:r>
          </a:p>
        </p:txBody>
      </p:sp>
      <p:sp>
        <p:nvSpPr>
          <p:cNvPr id="35880" name="TextBox 154"/>
          <p:cNvSpPr txBox="1">
            <a:spLocks noChangeArrowheads="1"/>
          </p:cNvSpPr>
          <p:nvPr/>
        </p:nvSpPr>
        <p:spPr bwMode="auto">
          <a:xfrm>
            <a:off x="7373938" y="3074988"/>
            <a:ext cx="2635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C2</a:t>
            </a:r>
          </a:p>
        </p:txBody>
      </p:sp>
      <p:sp>
        <p:nvSpPr>
          <p:cNvPr id="35881" name="TextBox 155"/>
          <p:cNvSpPr txBox="1">
            <a:spLocks noChangeArrowheads="1"/>
          </p:cNvSpPr>
          <p:nvPr/>
        </p:nvSpPr>
        <p:spPr bwMode="auto">
          <a:xfrm>
            <a:off x="7380288" y="3322638"/>
            <a:ext cx="3333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1 pF</a:t>
            </a:r>
          </a:p>
        </p:txBody>
      </p:sp>
      <p:sp>
        <p:nvSpPr>
          <p:cNvPr id="35882" name="TextBox 156"/>
          <p:cNvSpPr txBox="1">
            <a:spLocks noChangeArrowheads="1"/>
          </p:cNvSpPr>
          <p:nvPr/>
        </p:nvSpPr>
        <p:spPr bwMode="auto">
          <a:xfrm>
            <a:off x="7046913" y="4405313"/>
            <a:ext cx="2635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C4</a:t>
            </a:r>
          </a:p>
        </p:txBody>
      </p:sp>
      <p:sp>
        <p:nvSpPr>
          <p:cNvPr id="35883" name="TextBox 157"/>
          <p:cNvSpPr txBox="1">
            <a:spLocks noChangeArrowheads="1"/>
          </p:cNvSpPr>
          <p:nvPr/>
        </p:nvSpPr>
        <p:spPr bwMode="auto">
          <a:xfrm>
            <a:off x="7027863" y="4540250"/>
            <a:ext cx="3333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1 pF</a:t>
            </a:r>
          </a:p>
        </p:txBody>
      </p:sp>
      <p:sp>
        <p:nvSpPr>
          <p:cNvPr id="35884" name="TextBox 158"/>
          <p:cNvSpPr txBox="1">
            <a:spLocks noChangeArrowheads="1"/>
          </p:cNvSpPr>
          <p:nvPr/>
        </p:nvSpPr>
        <p:spPr bwMode="auto">
          <a:xfrm>
            <a:off x="7399338" y="3949700"/>
            <a:ext cx="2476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L4</a:t>
            </a:r>
          </a:p>
        </p:txBody>
      </p:sp>
      <p:sp>
        <p:nvSpPr>
          <p:cNvPr id="35885" name="TextBox 159"/>
          <p:cNvSpPr txBox="1">
            <a:spLocks noChangeArrowheads="1"/>
          </p:cNvSpPr>
          <p:nvPr/>
        </p:nvSpPr>
        <p:spPr bwMode="auto">
          <a:xfrm>
            <a:off x="7402513" y="4217988"/>
            <a:ext cx="3429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2 nH</a:t>
            </a:r>
          </a:p>
        </p:txBody>
      </p:sp>
      <p:sp>
        <p:nvSpPr>
          <p:cNvPr id="35886" name="TextBox 162"/>
          <p:cNvSpPr txBox="1">
            <a:spLocks noChangeArrowheads="1"/>
          </p:cNvSpPr>
          <p:nvPr/>
        </p:nvSpPr>
        <p:spPr bwMode="auto">
          <a:xfrm>
            <a:off x="7845425" y="3511550"/>
            <a:ext cx="2476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L2</a:t>
            </a:r>
          </a:p>
        </p:txBody>
      </p:sp>
      <p:sp>
        <p:nvSpPr>
          <p:cNvPr id="35887" name="TextBox 163"/>
          <p:cNvSpPr txBox="1">
            <a:spLocks noChangeArrowheads="1"/>
          </p:cNvSpPr>
          <p:nvPr/>
        </p:nvSpPr>
        <p:spPr bwMode="auto">
          <a:xfrm>
            <a:off x="7780338" y="3776663"/>
            <a:ext cx="3444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1 nH</a:t>
            </a:r>
          </a:p>
        </p:txBody>
      </p:sp>
      <p:sp>
        <p:nvSpPr>
          <p:cNvPr id="35888" name="TextBox 164"/>
          <p:cNvSpPr txBox="1">
            <a:spLocks noChangeArrowheads="1"/>
          </p:cNvSpPr>
          <p:nvPr/>
        </p:nvSpPr>
        <p:spPr bwMode="auto">
          <a:xfrm>
            <a:off x="8191500" y="3508375"/>
            <a:ext cx="2492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L3</a:t>
            </a:r>
          </a:p>
        </p:txBody>
      </p:sp>
      <p:sp>
        <p:nvSpPr>
          <p:cNvPr id="35889" name="TextBox 166"/>
          <p:cNvSpPr txBox="1">
            <a:spLocks noChangeArrowheads="1"/>
          </p:cNvSpPr>
          <p:nvPr/>
        </p:nvSpPr>
        <p:spPr bwMode="auto">
          <a:xfrm>
            <a:off x="8196263" y="4083050"/>
            <a:ext cx="2635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C5</a:t>
            </a:r>
          </a:p>
        </p:txBody>
      </p:sp>
      <p:sp>
        <p:nvSpPr>
          <p:cNvPr id="35890" name="TextBox 167"/>
          <p:cNvSpPr txBox="1">
            <a:spLocks noChangeArrowheads="1"/>
          </p:cNvSpPr>
          <p:nvPr/>
        </p:nvSpPr>
        <p:spPr bwMode="auto">
          <a:xfrm>
            <a:off x="8183563" y="4222750"/>
            <a:ext cx="3333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1 pF</a:t>
            </a:r>
          </a:p>
        </p:txBody>
      </p:sp>
      <p:grpSp>
        <p:nvGrpSpPr>
          <p:cNvPr id="35891" name="Group 409"/>
          <p:cNvGrpSpPr>
            <a:grpSpLocks/>
          </p:cNvGrpSpPr>
          <p:nvPr/>
        </p:nvGrpSpPr>
        <p:grpSpPr bwMode="auto">
          <a:xfrm>
            <a:off x="6611938" y="3052763"/>
            <a:ext cx="401637" cy="1493837"/>
            <a:chOff x="296442" y="3963876"/>
            <a:chExt cx="507689" cy="1493949"/>
          </a:xfrm>
        </p:grpSpPr>
        <p:cxnSp>
          <p:nvCxnSpPr>
            <p:cNvPr id="36029" name="Straight Connector 7"/>
            <p:cNvCxnSpPr>
              <a:cxnSpLocks noChangeShapeType="1"/>
            </p:cNvCxnSpPr>
            <p:nvPr/>
          </p:nvCxnSpPr>
          <p:spPr bwMode="auto">
            <a:xfrm>
              <a:off x="452709" y="3963876"/>
              <a:ext cx="4491" cy="1493949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30" name="Straight Connector 8"/>
            <p:cNvCxnSpPr>
              <a:cxnSpLocks noChangeShapeType="1"/>
            </p:cNvCxnSpPr>
            <p:nvPr/>
          </p:nvCxnSpPr>
          <p:spPr bwMode="auto">
            <a:xfrm flipH="1">
              <a:off x="296442" y="3963876"/>
              <a:ext cx="156266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31" name="Straight Connector 9"/>
            <p:cNvCxnSpPr>
              <a:cxnSpLocks noChangeShapeType="1"/>
            </p:cNvCxnSpPr>
            <p:nvPr/>
          </p:nvCxnSpPr>
          <p:spPr bwMode="auto">
            <a:xfrm flipH="1">
              <a:off x="296442" y="5450812"/>
              <a:ext cx="156266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32" name="Straight Connector 20"/>
            <p:cNvCxnSpPr>
              <a:cxnSpLocks noChangeShapeType="1"/>
            </p:cNvCxnSpPr>
            <p:nvPr/>
          </p:nvCxnSpPr>
          <p:spPr bwMode="auto">
            <a:xfrm flipH="1">
              <a:off x="452709" y="5047005"/>
              <a:ext cx="26044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33" name="Straight Connector 21"/>
            <p:cNvCxnSpPr>
              <a:cxnSpLocks noChangeShapeType="1"/>
            </p:cNvCxnSpPr>
            <p:nvPr/>
          </p:nvCxnSpPr>
          <p:spPr bwMode="auto">
            <a:xfrm flipH="1">
              <a:off x="452709" y="5182396"/>
              <a:ext cx="26044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34" name="Straight Connector 22"/>
            <p:cNvCxnSpPr>
              <a:cxnSpLocks noChangeShapeType="1"/>
            </p:cNvCxnSpPr>
            <p:nvPr/>
          </p:nvCxnSpPr>
          <p:spPr bwMode="auto">
            <a:xfrm flipH="1">
              <a:off x="452709" y="5317787"/>
              <a:ext cx="26044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35" name="Straight Connector 25"/>
            <p:cNvCxnSpPr>
              <a:cxnSpLocks noChangeShapeType="1"/>
            </p:cNvCxnSpPr>
            <p:nvPr/>
          </p:nvCxnSpPr>
          <p:spPr bwMode="auto">
            <a:xfrm flipH="1">
              <a:off x="452709" y="4234658"/>
              <a:ext cx="26044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36" name="Straight Connector 26"/>
            <p:cNvCxnSpPr>
              <a:cxnSpLocks noChangeShapeType="1"/>
            </p:cNvCxnSpPr>
            <p:nvPr/>
          </p:nvCxnSpPr>
          <p:spPr bwMode="auto">
            <a:xfrm flipH="1">
              <a:off x="452709" y="4370049"/>
              <a:ext cx="26044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37" name="Straight Connector 27"/>
            <p:cNvCxnSpPr>
              <a:cxnSpLocks noChangeShapeType="1"/>
            </p:cNvCxnSpPr>
            <p:nvPr/>
          </p:nvCxnSpPr>
          <p:spPr bwMode="auto">
            <a:xfrm flipH="1">
              <a:off x="452709" y="4505440"/>
              <a:ext cx="26044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38" name="Straight Connector 31"/>
            <p:cNvCxnSpPr>
              <a:cxnSpLocks noChangeShapeType="1"/>
            </p:cNvCxnSpPr>
            <p:nvPr/>
          </p:nvCxnSpPr>
          <p:spPr bwMode="auto">
            <a:xfrm flipH="1">
              <a:off x="452709" y="4099267"/>
              <a:ext cx="26044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39" name="Straight Connector 25"/>
            <p:cNvCxnSpPr>
              <a:cxnSpLocks noChangeShapeType="1"/>
            </p:cNvCxnSpPr>
            <p:nvPr/>
          </p:nvCxnSpPr>
          <p:spPr bwMode="auto">
            <a:xfrm flipH="1">
              <a:off x="456659" y="4642392"/>
              <a:ext cx="347472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40" name="Straight Connector 26"/>
            <p:cNvCxnSpPr>
              <a:cxnSpLocks noChangeShapeType="1"/>
            </p:cNvCxnSpPr>
            <p:nvPr/>
          </p:nvCxnSpPr>
          <p:spPr bwMode="auto">
            <a:xfrm flipH="1">
              <a:off x="456659" y="4777783"/>
              <a:ext cx="347472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41" name="Straight Connector 27"/>
            <p:cNvCxnSpPr>
              <a:cxnSpLocks noChangeShapeType="1"/>
            </p:cNvCxnSpPr>
            <p:nvPr/>
          </p:nvCxnSpPr>
          <p:spPr bwMode="auto">
            <a:xfrm flipH="1">
              <a:off x="456659" y="4913174"/>
              <a:ext cx="26044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cxnSp>
        <p:nvCxnSpPr>
          <p:cNvPr id="35892" name="Straight Connector 191"/>
          <p:cNvCxnSpPr>
            <a:cxnSpLocks noChangeShapeType="1"/>
          </p:cNvCxnSpPr>
          <p:nvPr/>
        </p:nvCxnSpPr>
        <p:spPr bwMode="auto">
          <a:xfrm flipH="1" flipV="1">
            <a:off x="7364413" y="3046413"/>
            <a:ext cx="45720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grpSp>
        <p:nvGrpSpPr>
          <p:cNvPr id="35893" name="Group 204"/>
          <p:cNvGrpSpPr>
            <a:grpSpLocks/>
          </p:cNvGrpSpPr>
          <p:nvPr/>
        </p:nvGrpSpPr>
        <p:grpSpPr bwMode="auto">
          <a:xfrm>
            <a:off x="7913688" y="3041650"/>
            <a:ext cx="158750" cy="323850"/>
            <a:chOff x="2438400" y="4114800"/>
            <a:chExt cx="457200" cy="533400"/>
          </a:xfrm>
        </p:grpSpPr>
        <p:grpSp>
          <p:nvGrpSpPr>
            <p:cNvPr id="36024" name="Group 194"/>
            <p:cNvGrpSpPr>
              <a:grpSpLocks/>
            </p:cNvGrpSpPr>
            <p:nvPr/>
          </p:nvGrpSpPr>
          <p:grpSpPr bwMode="auto">
            <a:xfrm>
              <a:off x="2438400" y="4495800"/>
              <a:ext cx="457200" cy="152400"/>
              <a:chOff x="2438400" y="4495800"/>
              <a:chExt cx="457200" cy="152400"/>
            </a:xfrm>
          </p:grpSpPr>
          <p:cxnSp>
            <p:nvCxnSpPr>
              <p:cNvPr id="36026" name="Straight Connector 180"/>
              <p:cNvCxnSpPr>
                <a:cxnSpLocks noChangeShapeType="1"/>
              </p:cNvCxnSpPr>
              <p:nvPr/>
            </p:nvCxnSpPr>
            <p:spPr bwMode="auto">
              <a:xfrm>
                <a:off x="2438400" y="4495800"/>
                <a:ext cx="4572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6027" name="Straight Connector 181"/>
              <p:cNvCxnSpPr>
                <a:cxnSpLocks noChangeShapeType="1"/>
              </p:cNvCxnSpPr>
              <p:nvPr/>
            </p:nvCxnSpPr>
            <p:spPr bwMode="auto">
              <a:xfrm>
                <a:off x="2514600" y="4572001"/>
                <a:ext cx="3048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6028" name="Straight Connector 182"/>
              <p:cNvCxnSpPr>
                <a:cxnSpLocks noChangeShapeType="1"/>
              </p:cNvCxnSpPr>
              <p:nvPr/>
            </p:nvCxnSpPr>
            <p:spPr bwMode="auto">
              <a:xfrm>
                <a:off x="2590800" y="4648200"/>
                <a:ext cx="1524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36025" name="Straight Connector 179"/>
            <p:cNvCxnSpPr>
              <a:cxnSpLocks noChangeShapeType="1"/>
            </p:cNvCxnSpPr>
            <p:nvPr/>
          </p:nvCxnSpPr>
          <p:spPr bwMode="auto">
            <a:xfrm rot="5400000">
              <a:off x="2476500" y="4305300"/>
              <a:ext cx="381000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274" name="TextBox 273"/>
          <p:cNvSpPr txBox="1"/>
          <p:nvPr/>
        </p:nvSpPr>
        <p:spPr bwMode="auto">
          <a:xfrm>
            <a:off x="6372225" y="3775075"/>
            <a:ext cx="823913" cy="2222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85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RF</a:t>
            </a:r>
            <a:r>
              <a:rPr lang="en-US" sz="850" b="0" i="0" baseline="-2500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N</a:t>
            </a:r>
          </a:p>
        </p:txBody>
      </p:sp>
      <p:grpSp>
        <p:nvGrpSpPr>
          <p:cNvPr id="35895" name="Group 275"/>
          <p:cNvGrpSpPr>
            <a:grpSpLocks/>
          </p:cNvGrpSpPr>
          <p:nvPr/>
        </p:nvGrpSpPr>
        <p:grpSpPr bwMode="auto">
          <a:xfrm>
            <a:off x="7478713" y="4181475"/>
            <a:ext cx="176212" cy="84138"/>
            <a:chOff x="4600799" y="4010104"/>
            <a:chExt cx="176882" cy="84138"/>
          </a:xfrm>
        </p:grpSpPr>
        <p:sp>
          <p:nvSpPr>
            <p:cNvPr id="281" name="Arc 280"/>
            <p:cNvSpPr/>
            <p:nvPr/>
          </p:nvSpPr>
          <p:spPr bwMode="auto">
            <a:xfrm flipH="1">
              <a:off x="4704378" y="4010104"/>
              <a:ext cx="73303" cy="84138"/>
            </a:xfrm>
            <a:prstGeom prst="arc">
              <a:avLst>
                <a:gd name="adj1" fmla="val 10695907"/>
                <a:gd name="adj2" fmla="val 428965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82" name="Arc 281"/>
            <p:cNvSpPr/>
            <p:nvPr/>
          </p:nvSpPr>
          <p:spPr bwMode="auto">
            <a:xfrm flipH="1">
              <a:off x="4669321" y="4010104"/>
              <a:ext cx="71710" cy="84138"/>
            </a:xfrm>
            <a:prstGeom prst="arc">
              <a:avLst>
                <a:gd name="adj1" fmla="val 6427943"/>
                <a:gd name="adj2" fmla="val 4234618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83" name="Arc 282"/>
            <p:cNvSpPr/>
            <p:nvPr/>
          </p:nvSpPr>
          <p:spPr bwMode="auto">
            <a:xfrm flipH="1">
              <a:off x="4631076" y="4010104"/>
              <a:ext cx="71710" cy="84138"/>
            </a:xfrm>
            <a:prstGeom prst="arc">
              <a:avLst>
                <a:gd name="adj1" fmla="val 6648561"/>
                <a:gd name="adj2" fmla="val 406838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84" name="Arc 283"/>
            <p:cNvSpPr/>
            <p:nvPr/>
          </p:nvSpPr>
          <p:spPr bwMode="auto">
            <a:xfrm flipH="1">
              <a:off x="4600799" y="4010104"/>
              <a:ext cx="71709" cy="84138"/>
            </a:xfrm>
            <a:prstGeom prst="arc">
              <a:avLst>
                <a:gd name="adj1" fmla="val 6422671"/>
                <a:gd name="adj2" fmla="val 30304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35896" name="Group 286"/>
          <p:cNvGrpSpPr>
            <a:grpSpLocks/>
          </p:cNvGrpSpPr>
          <p:nvPr/>
        </p:nvGrpSpPr>
        <p:grpSpPr bwMode="auto">
          <a:xfrm>
            <a:off x="7815263" y="3003550"/>
            <a:ext cx="177800" cy="84138"/>
            <a:chOff x="4600799" y="4010104"/>
            <a:chExt cx="176882" cy="84138"/>
          </a:xfrm>
        </p:grpSpPr>
        <p:sp>
          <p:nvSpPr>
            <p:cNvPr id="288" name="Arc 287"/>
            <p:cNvSpPr/>
            <p:nvPr/>
          </p:nvSpPr>
          <p:spPr bwMode="auto">
            <a:xfrm flipH="1">
              <a:off x="4705033" y="4010104"/>
              <a:ext cx="72648" cy="84138"/>
            </a:xfrm>
            <a:prstGeom prst="arc">
              <a:avLst>
                <a:gd name="adj1" fmla="val 10695907"/>
                <a:gd name="adj2" fmla="val 428965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89" name="Arc 288"/>
            <p:cNvSpPr/>
            <p:nvPr/>
          </p:nvSpPr>
          <p:spPr bwMode="auto">
            <a:xfrm flipH="1">
              <a:off x="4668709" y="4010104"/>
              <a:ext cx="71069" cy="84138"/>
            </a:xfrm>
            <a:prstGeom prst="arc">
              <a:avLst>
                <a:gd name="adj1" fmla="val 6427943"/>
                <a:gd name="adj2" fmla="val 4234618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90" name="Arc 289"/>
            <p:cNvSpPr/>
            <p:nvPr/>
          </p:nvSpPr>
          <p:spPr bwMode="auto">
            <a:xfrm flipH="1">
              <a:off x="4630805" y="4010104"/>
              <a:ext cx="71069" cy="84138"/>
            </a:xfrm>
            <a:prstGeom prst="arc">
              <a:avLst>
                <a:gd name="adj1" fmla="val 6648561"/>
                <a:gd name="adj2" fmla="val 406838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91" name="Arc 290"/>
            <p:cNvSpPr/>
            <p:nvPr/>
          </p:nvSpPr>
          <p:spPr bwMode="auto">
            <a:xfrm flipH="1">
              <a:off x="4600799" y="4010104"/>
              <a:ext cx="71068" cy="84138"/>
            </a:xfrm>
            <a:prstGeom prst="arc">
              <a:avLst>
                <a:gd name="adj1" fmla="val 6422671"/>
                <a:gd name="adj2" fmla="val 30304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35897" name="Group 291"/>
          <p:cNvGrpSpPr>
            <a:grpSpLocks/>
          </p:cNvGrpSpPr>
          <p:nvPr/>
        </p:nvGrpSpPr>
        <p:grpSpPr bwMode="auto">
          <a:xfrm>
            <a:off x="7883525" y="3729038"/>
            <a:ext cx="177800" cy="84137"/>
            <a:chOff x="4600799" y="4010104"/>
            <a:chExt cx="176882" cy="84138"/>
          </a:xfrm>
        </p:grpSpPr>
        <p:sp>
          <p:nvSpPr>
            <p:cNvPr id="293" name="Arc 292"/>
            <p:cNvSpPr/>
            <p:nvPr/>
          </p:nvSpPr>
          <p:spPr bwMode="auto">
            <a:xfrm flipH="1">
              <a:off x="4705033" y="4010104"/>
              <a:ext cx="72648" cy="84138"/>
            </a:xfrm>
            <a:prstGeom prst="arc">
              <a:avLst>
                <a:gd name="adj1" fmla="val 10695907"/>
                <a:gd name="adj2" fmla="val 428965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94" name="Arc 293"/>
            <p:cNvSpPr/>
            <p:nvPr/>
          </p:nvSpPr>
          <p:spPr bwMode="auto">
            <a:xfrm flipH="1">
              <a:off x="4668710" y="4010104"/>
              <a:ext cx="71068" cy="84138"/>
            </a:xfrm>
            <a:prstGeom prst="arc">
              <a:avLst>
                <a:gd name="adj1" fmla="val 6427943"/>
                <a:gd name="adj2" fmla="val 4234618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95" name="Arc 294"/>
            <p:cNvSpPr/>
            <p:nvPr/>
          </p:nvSpPr>
          <p:spPr bwMode="auto">
            <a:xfrm flipH="1">
              <a:off x="4630806" y="4010104"/>
              <a:ext cx="71068" cy="84138"/>
            </a:xfrm>
            <a:prstGeom prst="arc">
              <a:avLst>
                <a:gd name="adj1" fmla="val 6648561"/>
                <a:gd name="adj2" fmla="val 406838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96" name="Arc 295"/>
            <p:cNvSpPr/>
            <p:nvPr/>
          </p:nvSpPr>
          <p:spPr bwMode="auto">
            <a:xfrm flipH="1">
              <a:off x="4600799" y="4010104"/>
              <a:ext cx="71069" cy="84138"/>
            </a:xfrm>
            <a:prstGeom prst="arc">
              <a:avLst>
                <a:gd name="adj1" fmla="val 6422671"/>
                <a:gd name="adj2" fmla="val 30304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35898" name="Group 357"/>
          <p:cNvGrpSpPr>
            <a:grpSpLocks/>
          </p:cNvGrpSpPr>
          <p:nvPr/>
        </p:nvGrpSpPr>
        <p:grpSpPr bwMode="auto">
          <a:xfrm>
            <a:off x="7285038" y="4465638"/>
            <a:ext cx="166687" cy="346075"/>
            <a:chOff x="3960844" y="4359795"/>
            <a:chExt cx="166684" cy="347143"/>
          </a:xfrm>
        </p:grpSpPr>
        <p:cxnSp>
          <p:nvCxnSpPr>
            <p:cNvPr id="36008" name="Straight Connector 68"/>
            <p:cNvCxnSpPr>
              <a:cxnSpLocks noChangeShapeType="1"/>
            </p:cNvCxnSpPr>
            <p:nvPr/>
          </p:nvCxnSpPr>
          <p:spPr bwMode="auto">
            <a:xfrm>
              <a:off x="3960844" y="4613492"/>
              <a:ext cx="166684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09" name="Straight Connector 69"/>
            <p:cNvCxnSpPr>
              <a:cxnSpLocks noChangeShapeType="1"/>
            </p:cNvCxnSpPr>
            <p:nvPr/>
          </p:nvCxnSpPr>
          <p:spPr bwMode="auto">
            <a:xfrm>
              <a:off x="3988625" y="4660216"/>
              <a:ext cx="111123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10" name="Straight Connector 70"/>
            <p:cNvCxnSpPr>
              <a:cxnSpLocks noChangeShapeType="1"/>
            </p:cNvCxnSpPr>
            <p:nvPr/>
          </p:nvCxnSpPr>
          <p:spPr bwMode="auto">
            <a:xfrm>
              <a:off x="4016405" y="4706938"/>
              <a:ext cx="55561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11" name="Straight Connector 67"/>
            <p:cNvCxnSpPr>
              <a:cxnSpLocks noChangeShapeType="1"/>
            </p:cNvCxnSpPr>
            <p:nvPr/>
          </p:nvCxnSpPr>
          <p:spPr bwMode="auto">
            <a:xfrm rot="5400000">
              <a:off x="3916155" y="4487826"/>
              <a:ext cx="256061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35899" name="Group 368"/>
          <p:cNvGrpSpPr>
            <a:grpSpLocks/>
          </p:cNvGrpSpPr>
          <p:nvPr/>
        </p:nvGrpSpPr>
        <p:grpSpPr bwMode="auto">
          <a:xfrm>
            <a:off x="8297863" y="3727450"/>
            <a:ext cx="176212" cy="84138"/>
            <a:chOff x="4600799" y="4010104"/>
            <a:chExt cx="176882" cy="84138"/>
          </a:xfrm>
        </p:grpSpPr>
        <p:sp>
          <p:nvSpPr>
            <p:cNvPr id="370" name="Arc 369"/>
            <p:cNvSpPr/>
            <p:nvPr/>
          </p:nvSpPr>
          <p:spPr bwMode="auto">
            <a:xfrm flipH="1">
              <a:off x="4704378" y="4010104"/>
              <a:ext cx="73303" cy="84138"/>
            </a:xfrm>
            <a:prstGeom prst="arc">
              <a:avLst>
                <a:gd name="adj1" fmla="val 10695907"/>
                <a:gd name="adj2" fmla="val 428965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1" name="Arc 370"/>
            <p:cNvSpPr/>
            <p:nvPr/>
          </p:nvSpPr>
          <p:spPr bwMode="auto">
            <a:xfrm flipH="1">
              <a:off x="4669321" y="4010104"/>
              <a:ext cx="71710" cy="84138"/>
            </a:xfrm>
            <a:prstGeom prst="arc">
              <a:avLst>
                <a:gd name="adj1" fmla="val 6427943"/>
                <a:gd name="adj2" fmla="val 4234618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2" name="Arc 371"/>
            <p:cNvSpPr/>
            <p:nvPr/>
          </p:nvSpPr>
          <p:spPr bwMode="auto">
            <a:xfrm flipH="1">
              <a:off x="4631076" y="4010104"/>
              <a:ext cx="71710" cy="84138"/>
            </a:xfrm>
            <a:prstGeom prst="arc">
              <a:avLst>
                <a:gd name="adj1" fmla="val 6648561"/>
                <a:gd name="adj2" fmla="val 406838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3" name="Arc 372"/>
            <p:cNvSpPr/>
            <p:nvPr/>
          </p:nvSpPr>
          <p:spPr bwMode="auto">
            <a:xfrm flipH="1">
              <a:off x="4600799" y="4010104"/>
              <a:ext cx="71709" cy="84138"/>
            </a:xfrm>
            <a:prstGeom prst="arc">
              <a:avLst>
                <a:gd name="adj1" fmla="val 6422671"/>
                <a:gd name="adj2" fmla="val 30304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35900" name="Group 261"/>
          <p:cNvGrpSpPr>
            <a:grpSpLocks/>
          </p:cNvGrpSpPr>
          <p:nvPr/>
        </p:nvGrpSpPr>
        <p:grpSpPr bwMode="auto">
          <a:xfrm rot="5400000">
            <a:off x="8141494" y="4201319"/>
            <a:ext cx="47625" cy="84137"/>
            <a:chOff x="2250519" y="4156056"/>
            <a:chExt cx="47273" cy="84137"/>
          </a:xfrm>
        </p:grpSpPr>
        <p:cxnSp>
          <p:nvCxnSpPr>
            <p:cNvPr id="36002" name="Straight Connector 74"/>
            <p:cNvCxnSpPr>
              <a:cxnSpLocks noChangeShapeType="1"/>
            </p:cNvCxnSpPr>
            <p:nvPr/>
          </p:nvCxnSpPr>
          <p:spPr bwMode="auto">
            <a:xfrm>
              <a:off x="2250519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03" name="Straight Connector 75"/>
            <p:cNvCxnSpPr>
              <a:cxnSpLocks noChangeShapeType="1"/>
            </p:cNvCxnSpPr>
            <p:nvPr/>
          </p:nvCxnSpPr>
          <p:spPr bwMode="auto">
            <a:xfrm>
              <a:off x="2297792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35901" name="Group 291"/>
          <p:cNvGrpSpPr>
            <a:grpSpLocks/>
          </p:cNvGrpSpPr>
          <p:nvPr/>
        </p:nvGrpSpPr>
        <p:grpSpPr bwMode="auto">
          <a:xfrm>
            <a:off x="7167563" y="4179888"/>
            <a:ext cx="47625" cy="84137"/>
            <a:chOff x="2250519" y="4156056"/>
            <a:chExt cx="47273" cy="84137"/>
          </a:xfrm>
        </p:grpSpPr>
        <p:cxnSp>
          <p:nvCxnSpPr>
            <p:cNvPr id="36000" name="Straight Connector 74"/>
            <p:cNvCxnSpPr>
              <a:cxnSpLocks noChangeShapeType="1"/>
            </p:cNvCxnSpPr>
            <p:nvPr/>
          </p:nvCxnSpPr>
          <p:spPr bwMode="auto">
            <a:xfrm>
              <a:off x="2250519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001" name="Straight Connector 75"/>
            <p:cNvCxnSpPr>
              <a:cxnSpLocks noChangeShapeType="1"/>
            </p:cNvCxnSpPr>
            <p:nvPr/>
          </p:nvCxnSpPr>
          <p:spPr bwMode="auto">
            <a:xfrm>
              <a:off x="2297792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35902" name="Group 305"/>
          <p:cNvGrpSpPr>
            <a:grpSpLocks/>
          </p:cNvGrpSpPr>
          <p:nvPr/>
        </p:nvGrpSpPr>
        <p:grpSpPr bwMode="auto">
          <a:xfrm>
            <a:off x="7515225" y="3281363"/>
            <a:ext cx="47625" cy="84137"/>
            <a:chOff x="2250519" y="4156056"/>
            <a:chExt cx="47273" cy="84137"/>
          </a:xfrm>
        </p:grpSpPr>
        <p:cxnSp>
          <p:nvCxnSpPr>
            <p:cNvPr id="35998" name="Straight Connector 74"/>
            <p:cNvCxnSpPr>
              <a:cxnSpLocks noChangeShapeType="1"/>
            </p:cNvCxnSpPr>
            <p:nvPr/>
          </p:nvCxnSpPr>
          <p:spPr bwMode="auto">
            <a:xfrm>
              <a:off x="2250519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5999" name="Straight Connector 75"/>
            <p:cNvCxnSpPr>
              <a:cxnSpLocks noChangeShapeType="1"/>
            </p:cNvCxnSpPr>
            <p:nvPr/>
          </p:nvCxnSpPr>
          <p:spPr bwMode="auto">
            <a:xfrm>
              <a:off x="2297792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35903" name="Group 308"/>
          <p:cNvGrpSpPr>
            <a:grpSpLocks/>
          </p:cNvGrpSpPr>
          <p:nvPr/>
        </p:nvGrpSpPr>
        <p:grpSpPr bwMode="auto">
          <a:xfrm>
            <a:off x="7173913" y="3279775"/>
            <a:ext cx="47625" cy="84138"/>
            <a:chOff x="2250519" y="4156056"/>
            <a:chExt cx="47273" cy="84137"/>
          </a:xfrm>
        </p:grpSpPr>
        <p:cxnSp>
          <p:nvCxnSpPr>
            <p:cNvPr id="35996" name="Straight Connector 74"/>
            <p:cNvCxnSpPr>
              <a:cxnSpLocks noChangeShapeType="1"/>
            </p:cNvCxnSpPr>
            <p:nvPr/>
          </p:nvCxnSpPr>
          <p:spPr bwMode="auto">
            <a:xfrm>
              <a:off x="2250519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5997" name="Straight Connector 75"/>
            <p:cNvCxnSpPr>
              <a:cxnSpLocks noChangeShapeType="1"/>
            </p:cNvCxnSpPr>
            <p:nvPr/>
          </p:nvCxnSpPr>
          <p:spPr bwMode="auto">
            <a:xfrm>
              <a:off x="2297792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35904" name="TextBox 163"/>
          <p:cNvSpPr txBox="1">
            <a:spLocks noChangeArrowheads="1"/>
          </p:cNvSpPr>
          <p:nvPr/>
        </p:nvSpPr>
        <p:spPr bwMode="auto">
          <a:xfrm>
            <a:off x="7648575" y="3055938"/>
            <a:ext cx="4286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2 nH</a:t>
            </a:r>
          </a:p>
        </p:txBody>
      </p:sp>
      <p:sp>
        <p:nvSpPr>
          <p:cNvPr id="381" name="TextBox 380"/>
          <p:cNvSpPr txBox="1"/>
          <p:nvPr/>
        </p:nvSpPr>
        <p:spPr bwMode="auto">
          <a:xfrm>
            <a:off x="2670175" y="3854450"/>
            <a:ext cx="823913" cy="176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85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 VDD_PA</a:t>
            </a:r>
          </a:p>
        </p:txBody>
      </p:sp>
      <p:sp>
        <p:nvSpPr>
          <p:cNvPr id="35906" name="TextBox 40"/>
          <p:cNvSpPr txBox="1">
            <a:spLocks noChangeArrowheads="1"/>
          </p:cNvSpPr>
          <p:nvPr/>
        </p:nvSpPr>
        <p:spPr bwMode="auto">
          <a:xfrm>
            <a:off x="4548188" y="3440113"/>
            <a:ext cx="511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C2</a:t>
            </a:r>
          </a:p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1.0 pF</a:t>
            </a:r>
          </a:p>
        </p:txBody>
      </p:sp>
      <p:sp>
        <p:nvSpPr>
          <p:cNvPr id="35907" name="TextBox 40"/>
          <p:cNvSpPr txBox="1">
            <a:spLocks noChangeArrowheads="1"/>
          </p:cNvSpPr>
          <p:nvPr/>
        </p:nvSpPr>
        <p:spPr bwMode="auto">
          <a:xfrm>
            <a:off x="4662488" y="2906713"/>
            <a:ext cx="525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L3</a:t>
            </a:r>
          </a:p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3.3 nH</a:t>
            </a:r>
          </a:p>
        </p:txBody>
      </p:sp>
      <p:cxnSp>
        <p:nvCxnSpPr>
          <p:cNvPr id="35908" name="Straight Connector 7"/>
          <p:cNvCxnSpPr>
            <a:cxnSpLocks noChangeShapeType="1"/>
          </p:cNvCxnSpPr>
          <p:nvPr/>
        </p:nvCxnSpPr>
        <p:spPr bwMode="auto">
          <a:xfrm>
            <a:off x="3309938" y="3030538"/>
            <a:ext cx="0" cy="1698625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09" name="Straight Connector 8"/>
          <p:cNvCxnSpPr>
            <a:cxnSpLocks noChangeShapeType="1"/>
          </p:cNvCxnSpPr>
          <p:nvPr/>
        </p:nvCxnSpPr>
        <p:spPr bwMode="auto">
          <a:xfrm flipH="1">
            <a:off x="3184525" y="3030538"/>
            <a:ext cx="125413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10" name="Straight Connector 9"/>
          <p:cNvCxnSpPr>
            <a:cxnSpLocks noChangeShapeType="1"/>
          </p:cNvCxnSpPr>
          <p:nvPr/>
        </p:nvCxnSpPr>
        <p:spPr bwMode="auto">
          <a:xfrm flipH="1">
            <a:off x="3184525" y="4729163"/>
            <a:ext cx="125413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grpSp>
        <p:nvGrpSpPr>
          <p:cNvPr id="35911" name="Group 135"/>
          <p:cNvGrpSpPr>
            <a:grpSpLocks/>
          </p:cNvGrpSpPr>
          <p:nvPr/>
        </p:nvGrpSpPr>
        <p:grpSpPr bwMode="auto">
          <a:xfrm>
            <a:off x="3981450" y="3292475"/>
            <a:ext cx="579438" cy="1588"/>
            <a:chOff x="7086600" y="1975363"/>
            <a:chExt cx="1056583" cy="1292"/>
          </a:xfrm>
        </p:grpSpPr>
        <p:cxnSp>
          <p:nvCxnSpPr>
            <p:cNvPr id="35994" name="Straight Connector 108"/>
            <p:cNvCxnSpPr>
              <a:cxnSpLocks noChangeShapeType="1"/>
            </p:cNvCxnSpPr>
            <p:nvPr/>
          </p:nvCxnSpPr>
          <p:spPr bwMode="auto">
            <a:xfrm flipH="1">
              <a:off x="7086600" y="1975363"/>
              <a:ext cx="533401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5995" name="Straight Connector 109"/>
            <p:cNvCxnSpPr>
              <a:cxnSpLocks noChangeShapeType="1"/>
            </p:cNvCxnSpPr>
            <p:nvPr/>
          </p:nvCxnSpPr>
          <p:spPr bwMode="auto">
            <a:xfrm flipH="1">
              <a:off x="7726863" y="1976655"/>
              <a:ext cx="416320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277" name="Arc 276"/>
          <p:cNvSpPr/>
          <p:nvPr/>
        </p:nvSpPr>
        <p:spPr bwMode="auto">
          <a:xfrm rot="16200000" flipH="1">
            <a:off x="3948906" y="3544094"/>
            <a:ext cx="71438" cy="82550"/>
          </a:xfrm>
          <a:prstGeom prst="arc">
            <a:avLst>
              <a:gd name="adj1" fmla="val 10695907"/>
              <a:gd name="adj2" fmla="val 4289653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Clr>
                <a:srgbClr val="4D4D4D"/>
              </a:buClr>
              <a:defRPr/>
            </a:pPr>
            <a:endParaRPr lang="en-US" sz="1600" b="0" i="0" dirty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278" name="Arc 277"/>
          <p:cNvSpPr/>
          <p:nvPr/>
        </p:nvSpPr>
        <p:spPr bwMode="auto">
          <a:xfrm rot="16200000" flipH="1">
            <a:off x="3948906" y="3575844"/>
            <a:ext cx="71438" cy="82550"/>
          </a:xfrm>
          <a:prstGeom prst="arc">
            <a:avLst>
              <a:gd name="adj1" fmla="val 6427943"/>
              <a:gd name="adj2" fmla="val 4234618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Clr>
                <a:srgbClr val="4D4D4D"/>
              </a:buClr>
              <a:defRPr/>
            </a:pPr>
            <a:endParaRPr lang="en-US" sz="1600" b="0" i="0" dirty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279" name="Arc 278"/>
          <p:cNvSpPr/>
          <p:nvPr/>
        </p:nvSpPr>
        <p:spPr bwMode="auto">
          <a:xfrm rot="16200000" flipH="1">
            <a:off x="3949700" y="3613150"/>
            <a:ext cx="71438" cy="84138"/>
          </a:xfrm>
          <a:prstGeom prst="arc">
            <a:avLst>
              <a:gd name="adj1" fmla="val 6648561"/>
              <a:gd name="adj2" fmla="val 4068383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Clr>
                <a:srgbClr val="4D4D4D"/>
              </a:buClr>
              <a:defRPr/>
            </a:pPr>
            <a:endParaRPr lang="en-US" sz="1600" b="0" i="0" dirty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280" name="Arc 279"/>
          <p:cNvSpPr/>
          <p:nvPr/>
        </p:nvSpPr>
        <p:spPr bwMode="auto">
          <a:xfrm rot="16200000" flipH="1">
            <a:off x="3949700" y="3649663"/>
            <a:ext cx="71437" cy="84138"/>
          </a:xfrm>
          <a:prstGeom prst="arc">
            <a:avLst>
              <a:gd name="adj1" fmla="val 6422671"/>
              <a:gd name="adj2" fmla="val 30304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Clr>
                <a:srgbClr val="4D4D4D"/>
              </a:buClr>
              <a:defRPr/>
            </a:pPr>
            <a:endParaRPr lang="en-US" sz="1600" b="0" i="0" dirty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</p:txBody>
      </p:sp>
      <p:cxnSp>
        <p:nvCxnSpPr>
          <p:cNvPr id="35916" name="Straight Connector 103"/>
          <p:cNvCxnSpPr>
            <a:cxnSpLocks noChangeShapeType="1"/>
          </p:cNvCxnSpPr>
          <p:nvPr/>
        </p:nvCxnSpPr>
        <p:spPr bwMode="auto">
          <a:xfrm flipH="1">
            <a:off x="3981450" y="3724275"/>
            <a:ext cx="0" cy="96838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17" name="Straight Connector 104"/>
          <p:cNvCxnSpPr>
            <a:cxnSpLocks noChangeShapeType="1"/>
          </p:cNvCxnSpPr>
          <p:nvPr/>
        </p:nvCxnSpPr>
        <p:spPr bwMode="auto">
          <a:xfrm>
            <a:off x="3981450" y="3292475"/>
            <a:ext cx="0" cy="255588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85" name="Arc 284"/>
          <p:cNvSpPr/>
          <p:nvPr/>
        </p:nvSpPr>
        <p:spPr bwMode="auto">
          <a:xfrm rot="16200000" flipH="1">
            <a:off x="3944144" y="3990182"/>
            <a:ext cx="73025" cy="84137"/>
          </a:xfrm>
          <a:prstGeom prst="arc">
            <a:avLst>
              <a:gd name="adj1" fmla="val 10695907"/>
              <a:gd name="adj2" fmla="val 4289653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Clr>
                <a:srgbClr val="4D4D4D"/>
              </a:buClr>
              <a:defRPr/>
            </a:pPr>
            <a:endParaRPr lang="en-US" sz="1600" b="0" i="0" dirty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286" name="Arc 285"/>
          <p:cNvSpPr/>
          <p:nvPr/>
        </p:nvSpPr>
        <p:spPr bwMode="auto">
          <a:xfrm rot="16200000" flipH="1">
            <a:off x="3944938" y="4029075"/>
            <a:ext cx="71438" cy="84137"/>
          </a:xfrm>
          <a:prstGeom prst="arc">
            <a:avLst>
              <a:gd name="adj1" fmla="val 6427943"/>
              <a:gd name="adj2" fmla="val 4234618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Clr>
                <a:srgbClr val="4D4D4D"/>
              </a:buClr>
              <a:defRPr/>
            </a:pPr>
            <a:endParaRPr lang="en-US" sz="1600" b="0" i="0" dirty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</p:txBody>
      </p:sp>
      <p:cxnSp>
        <p:nvCxnSpPr>
          <p:cNvPr id="35920" name="Straight Connector 96"/>
          <p:cNvCxnSpPr>
            <a:cxnSpLocks noChangeShapeType="1"/>
          </p:cNvCxnSpPr>
          <p:nvPr/>
        </p:nvCxnSpPr>
        <p:spPr bwMode="auto">
          <a:xfrm flipH="1">
            <a:off x="3981450" y="4168775"/>
            <a:ext cx="0" cy="12700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21" name="Straight Connector 97"/>
          <p:cNvCxnSpPr>
            <a:cxnSpLocks noChangeShapeType="1"/>
          </p:cNvCxnSpPr>
          <p:nvPr/>
        </p:nvCxnSpPr>
        <p:spPr bwMode="auto">
          <a:xfrm>
            <a:off x="3981450" y="3814763"/>
            <a:ext cx="0" cy="182562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22" name="Straight Connector 90"/>
          <p:cNvCxnSpPr>
            <a:cxnSpLocks noChangeShapeType="1"/>
          </p:cNvCxnSpPr>
          <p:nvPr/>
        </p:nvCxnSpPr>
        <p:spPr bwMode="auto">
          <a:xfrm>
            <a:off x="4564063" y="3294063"/>
            <a:ext cx="0" cy="319087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23" name="Straight Connector 77"/>
          <p:cNvCxnSpPr>
            <a:cxnSpLocks noChangeShapeType="1"/>
          </p:cNvCxnSpPr>
          <p:nvPr/>
        </p:nvCxnSpPr>
        <p:spPr bwMode="auto">
          <a:xfrm>
            <a:off x="5108575" y="3670300"/>
            <a:ext cx="0" cy="22860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24" name="Straight Connector 78"/>
          <p:cNvCxnSpPr>
            <a:cxnSpLocks noChangeShapeType="1"/>
          </p:cNvCxnSpPr>
          <p:nvPr/>
        </p:nvCxnSpPr>
        <p:spPr bwMode="auto">
          <a:xfrm>
            <a:off x="5108575" y="3300413"/>
            <a:ext cx="0" cy="31115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25" name="Straight Connector 73"/>
          <p:cNvCxnSpPr>
            <a:cxnSpLocks noChangeShapeType="1"/>
          </p:cNvCxnSpPr>
          <p:nvPr/>
        </p:nvCxnSpPr>
        <p:spPr bwMode="auto">
          <a:xfrm>
            <a:off x="3983038" y="4237038"/>
            <a:ext cx="0" cy="195262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grpSp>
        <p:nvGrpSpPr>
          <p:cNvPr id="35926" name="Group 203"/>
          <p:cNvGrpSpPr>
            <a:grpSpLocks/>
          </p:cNvGrpSpPr>
          <p:nvPr/>
        </p:nvGrpSpPr>
        <p:grpSpPr bwMode="auto">
          <a:xfrm>
            <a:off x="3897313" y="4491038"/>
            <a:ext cx="166687" cy="327025"/>
            <a:chOff x="2438400" y="4114800"/>
            <a:chExt cx="457200" cy="533400"/>
          </a:xfrm>
        </p:grpSpPr>
        <p:grpSp>
          <p:nvGrpSpPr>
            <p:cNvPr id="35989" name="Group 194"/>
            <p:cNvGrpSpPr>
              <a:grpSpLocks/>
            </p:cNvGrpSpPr>
            <p:nvPr/>
          </p:nvGrpSpPr>
          <p:grpSpPr bwMode="auto">
            <a:xfrm>
              <a:off x="2438400" y="4495800"/>
              <a:ext cx="457200" cy="152400"/>
              <a:chOff x="2438400" y="4495800"/>
              <a:chExt cx="457200" cy="152400"/>
            </a:xfrm>
          </p:grpSpPr>
          <p:cxnSp>
            <p:nvCxnSpPr>
              <p:cNvPr id="35991" name="Straight Connector 68"/>
              <p:cNvCxnSpPr>
                <a:cxnSpLocks noChangeShapeType="1"/>
              </p:cNvCxnSpPr>
              <p:nvPr/>
            </p:nvCxnSpPr>
            <p:spPr bwMode="auto">
              <a:xfrm>
                <a:off x="2438400" y="4495800"/>
                <a:ext cx="4572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5992" name="Straight Connector 69"/>
              <p:cNvCxnSpPr>
                <a:cxnSpLocks noChangeShapeType="1"/>
              </p:cNvCxnSpPr>
              <p:nvPr/>
            </p:nvCxnSpPr>
            <p:spPr bwMode="auto">
              <a:xfrm>
                <a:off x="2514600" y="4572001"/>
                <a:ext cx="3048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5993" name="Straight Connector 70"/>
              <p:cNvCxnSpPr>
                <a:cxnSpLocks noChangeShapeType="1"/>
              </p:cNvCxnSpPr>
              <p:nvPr/>
            </p:nvCxnSpPr>
            <p:spPr bwMode="auto">
              <a:xfrm>
                <a:off x="2590800" y="4648200"/>
                <a:ext cx="1524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35990" name="Straight Connector 67"/>
            <p:cNvCxnSpPr>
              <a:cxnSpLocks noChangeShapeType="1"/>
            </p:cNvCxnSpPr>
            <p:nvPr/>
          </p:nvCxnSpPr>
          <p:spPr bwMode="auto">
            <a:xfrm rot="5400000">
              <a:off x="2476500" y="4305300"/>
              <a:ext cx="381000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35927" name="Group 204"/>
          <p:cNvGrpSpPr>
            <a:grpSpLocks/>
          </p:cNvGrpSpPr>
          <p:nvPr/>
        </p:nvGrpSpPr>
        <p:grpSpPr bwMode="auto">
          <a:xfrm>
            <a:off x="4483100" y="3663950"/>
            <a:ext cx="168275" cy="325438"/>
            <a:chOff x="2438400" y="4114806"/>
            <a:chExt cx="457200" cy="533394"/>
          </a:xfrm>
        </p:grpSpPr>
        <p:grpSp>
          <p:nvGrpSpPr>
            <p:cNvPr id="35984" name="Group 194"/>
            <p:cNvGrpSpPr>
              <a:grpSpLocks/>
            </p:cNvGrpSpPr>
            <p:nvPr/>
          </p:nvGrpSpPr>
          <p:grpSpPr bwMode="auto">
            <a:xfrm>
              <a:off x="2438400" y="4495800"/>
              <a:ext cx="457200" cy="152400"/>
              <a:chOff x="2438400" y="4495800"/>
              <a:chExt cx="457200" cy="152400"/>
            </a:xfrm>
          </p:grpSpPr>
          <p:cxnSp>
            <p:nvCxnSpPr>
              <p:cNvPr id="35986" name="Straight Connector 63"/>
              <p:cNvCxnSpPr>
                <a:cxnSpLocks noChangeShapeType="1"/>
              </p:cNvCxnSpPr>
              <p:nvPr/>
            </p:nvCxnSpPr>
            <p:spPr bwMode="auto">
              <a:xfrm>
                <a:off x="2438400" y="4495800"/>
                <a:ext cx="4572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5987" name="Straight Connector 64"/>
              <p:cNvCxnSpPr>
                <a:cxnSpLocks noChangeShapeType="1"/>
              </p:cNvCxnSpPr>
              <p:nvPr/>
            </p:nvCxnSpPr>
            <p:spPr bwMode="auto">
              <a:xfrm>
                <a:off x="2514600" y="4572001"/>
                <a:ext cx="3048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35988" name="Straight Connector 65"/>
              <p:cNvCxnSpPr>
                <a:cxnSpLocks noChangeShapeType="1"/>
              </p:cNvCxnSpPr>
              <p:nvPr/>
            </p:nvCxnSpPr>
            <p:spPr bwMode="auto">
              <a:xfrm>
                <a:off x="2590800" y="4648200"/>
                <a:ext cx="152400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35985" name="Straight Connector 62"/>
            <p:cNvCxnSpPr>
              <a:cxnSpLocks noChangeShapeType="1"/>
            </p:cNvCxnSpPr>
            <p:nvPr/>
          </p:nvCxnSpPr>
          <p:spPr bwMode="auto">
            <a:xfrm rot="5400000">
              <a:off x="2476500" y="4305307"/>
              <a:ext cx="381001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35928" name="Group 194"/>
          <p:cNvGrpSpPr>
            <a:grpSpLocks/>
          </p:cNvGrpSpPr>
          <p:nvPr/>
        </p:nvGrpSpPr>
        <p:grpSpPr bwMode="auto">
          <a:xfrm>
            <a:off x="5022850" y="3900488"/>
            <a:ext cx="168275" cy="93662"/>
            <a:chOff x="2438400" y="4495800"/>
            <a:chExt cx="457200" cy="152400"/>
          </a:xfrm>
        </p:grpSpPr>
        <p:cxnSp>
          <p:nvCxnSpPr>
            <p:cNvPr id="35981" name="Straight Connector 58"/>
            <p:cNvCxnSpPr>
              <a:cxnSpLocks noChangeShapeType="1"/>
            </p:cNvCxnSpPr>
            <p:nvPr/>
          </p:nvCxnSpPr>
          <p:spPr bwMode="auto">
            <a:xfrm>
              <a:off x="2438400" y="4495800"/>
              <a:ext cx="457200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5982" name="Straight Connector 59"/>
            <p:cNvCxnSpPr>
              <a:cxnSpLocks noChangeShapeType="1"/>
            </p:cNvCxnSpPr>
            <p:nvPr/>
          </p:nvCxnSpPr>
          <p:spPr bwMode="auto">
            <a:xfrm>
              <a:off x="2514600" y="4572001"/>
              <a:ext cx="304800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5983" name="Straight Connector 60"/>
            <p:cNvCxnSpPr>
              <a:cxnSpLocks noChangeShapeType="1"/>
            </p:cNvCxnSpPr>
            <p:nvPr/>
          </p:nvCxnSpPr>
          <p:spPr bwMode="auto">
            <a:xfrm>
              <a:off x="2590800" y="4648200"/>
              <a:ext cx="152400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cxnSp>
        <p:nvCxnSpPr>
          <p:cNvPr id="35929" name="Straight Connector 20"/>
          <p:cNvCxnSpPr>
            <a:cxnSpLocks noChangeShapeType="1"/>
          </p:cNvCxnSpPr>
          <p:nvPr/>
        </p:nvCxnSpPr>
        <p:spPr bwMode="auto">
          <a:xfrm flipH="1">
            <a:off x="3309938" y="4075113"/>
            <a:ext cx="20955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30" name="Straight Connector 21"/>
          <p:cNvCxnSpPr>
            <a:cxnSpLocks noChangeShapeType="1"/>
          </p:cNvCxnSpPr>
          <p:nvPr/>
        </p:nvCxnSpPr>
        <p:spPr bwMode="auto">
          <a:xfrm flipH="1">
            <a:off x="3309938" y="4206875"/>
            <a:ext cx="20955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31" name="Straight Connector 22"/>
          <p:cNvCxnSpPr>
            <a:cxnSpLocks noChangeShapeType="1"/>
          </p:cNvCxnSpPr>
          <p:nvPr/>
        </p:nvCxnSpPr>
        <p:spPr bwMode="auto">
          <a:xfrm flipH="1">
            <a:off x="3309938" y="4337050"/>
            <a:ext cx="20955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32" name="Straight Connector 23"/>
          <p:cNvCxnSpPr>
            <a:cxnSpLocks noChangeShapeType="1"/>
          </p:cNvCxnSpPr>
          <p:nvPr/>
        </p:nvCxnSpPr>
        <p:spPr bwMode="auto">
          <a:xfrm flipH="1">
            <a:off x="3309938" y="4467225"/>
            <a:ext cx="20955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33" name="Straight Connector 24"/>
          <p:cNvCxnSpPr>
            <a:cxnSpLocks noChangeShapeType="1"/>
          </p:cNvCxnSpPr>
          <p:nvPr/>
        </p:nvCxnSpPr>
        <p:spPr bwMode="auto">
          <a:xfrm flipH="1">
            <a:off x="3309938" y="4597400"/>
            <a:ext cx="20955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34" name="Straight Connector 25"/>
          <p:cNvCxnSpPr>
            <a:cxnSpLocks noChangeShapeType="1"/>
          </p:cNvCxnSpPr>
          <p:nvPr/>
        </p:nvCxnSpPr>
        <p:spPr bwMode="auto">
          <a:xfrm flipH="1">
            <a:off x="3309938" y="3292475"/>
            <a:ext cx="20955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35" name="Straight Connector 26"/>
          <p:cNvCxnSpPr>
            <a:cxnSpLocks noChangeShapeType="1"/>
          </p:cNvCxnSpPr>
          <p:nvPr/>
        </p:nvCxnSpPr>
        <p:spPr bwMode="auto">
          <a:xfrm flipH="1">
            <a:off x="3309938" y="3422650"/>
            <a:ext cx="20955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36" name="Straight Connector 27"/>
          <p:cNvCxnSpPr>
            <a:cxnSpLocks noChangeShapeType="1"/>
          </p:cNvCxnSpPr>
          <p:nvPr/>
        </p:nvCxnSpPr>
        <p:spPr bwMode="auto">
          <a:xfrm flipH="1">
            <a:off x="3309938" y="3552825"/>
            <a:ext cx="20955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37" name="Straight Connector 28"/>
          <p:cNvCxnSpPr>
            <a:cxnSpLocks noChangeShapeType="1"/>
          </p:cNvCxnSpPr>
          <p:nvPr/>
        </p:nvCxnSpPr>
        <p:spPr bwMode="auto">
          <a:xfrm flipH="1">
            <a:off x="3309938" y="3683000"/>
            <a:ext cx="461962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38" name="Straight Connector 29"/>
          <p:cNvCxnSpPr>
            <a:cxnSpLocks noChangeShapeType="1"/>
          </p:cNvCxnSpPr>
          <p:nvPr/>
        </p:nvCxnSpPr>
        <p:spPr bwMode="auto">
          <a:xfrm flipH="1">
            <a:off x="3309938" y="3814763"/>
            <a:ext cx="54610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39" name="Straight Connector 30"/>
          <p:cNvCxnSpPr>
            <a:cxnSpLocks noChangeShapeType="1"/>
          </p:cNvCxnSpPr>
          <p:nvPr/>
        </p:nvCxnSpPr>
        <p:spPr bwMode="auto">
          <a:xfrm flipH="1">
            <a:off x="3309938" y="3944938"/>
            <a:ext cx="54610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40" name="Straight Connector 31"/>
          <p:cNvCxnSpPr>
            <a:cxnSpLocks noChangeShapeType="1"/>
          </p:cNvCxnSpPr>
          <p:nvPr/>
        </p:nvCxnSpPr>
        <p:spPr bwMode="auto">
          <a:xfrm flipH="1">
            <a:off x="3309938" y="3160713"/>
            <a:ext cx="20955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41" name="Straight Connector 32"/>
          <p:cNvCxnSpPr>
            <a:cxnSpLocks noChangeShapeType="1"/>
          </p:cNvCxnSpPr>
          <p:nvPr/>
        </p:nvCxnSpPr>
        <p:spPr bwMode="auto">
          <a:xfrm>
            <a:off x="3856038" y="3944938"/>
            <a:ext cx="0" cy="347662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42" name="Straight Connector 33"/>
          <p:cNvCxnSpPr>
            <a:cxnSpLocks noChangeShapeType="1"/>
          </p:cNvCxnSpPr>
          <p:nvPr/>
        </p:nvCxnSpPr>
        <p:spPr bwMode="auto">
          <a:xfrm>
            <a:off x="3856038" y="4291013"/>
            <a:ext cx="12700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43" name="Straight Connector 34"/>
          <p:cNvCxnSpPr>
            <a:cxnSpLocks noChangeShapeType="1"/>
          </p:cNvCxnSpPr>
          <p:nvPr/>
        </p:nvCxnSpPr>
        <p:spPr bwMode="auto">
          <a:xfrm>
            <a:off x="3856038" y="3814763"/>
            <a:ext cx="125412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44" name="Straight Connector 35"/>
          <p:cNvCxnSpPr>
            <a:cxnSpLocks noChangeShapeType="1"/>
          </p:cNvCxnSpPr>
          <p:nvPr/>
        </p:nvCxnSpPr>
        <p:spPr bwMode="auto">
          <a:xfrm>
            <a:off x="3771900" y="3292475"/>
            <a:ext cx="0" cy="390525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45" name="Straight Connector 36"/>
          <p:cNvCxnSpPr>
            <a:cxnSpLocks noChangeShapeType="1"/>
          </p:cNvCxnSpPr>
          <p:nvPr/>
        </p:nvCxnSpPr>
        <p:spPr bwMode="auto">
          <a:xfrm>
            <a:off x="3771900" y="3292475"/>
            <a:ext cx="20955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46" name="Straight Connector 37"/>
          <p:cNvCxnSpPr>
            <a:cxnSpLocks noChangeShapeType="1"/>
          </p:cNvCxnSpPr>
          <p:nvPr/>
        </p:nvCxnSpPr>
        <p:spPr bwMode="auto">
          <a:xfrm>
            <a:off x="5097463" y="3303588"/>
            <a:ext cx="209550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 type="stealth" w="lg" len="lg"/>
          </a:ln>
        </p:spPr>
      </p:cxnSp>
      <p:sp>
        <p:nvSpPr>
          <p:cNvPr id="35947" name="TextBox 46"/>
          <p:cNvSpPr txBox="1">
            <a:spLocks noChangeArrowheads="1"/>
          </p:cNvSpPr>
          <p:nvPr/>
        </p:nvSpPr>
        <p:spPr bwMode="auto">
          <a:xfrm>
            <a:off x="3992563" y="3438525"/>
            <a:ext cx="523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L1</a:t>
            </a:r>
          </a:p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4.7 nH</a:t>
            </a:r>
          </a:p>
        </p:txBody>
      </p:sp>
      <p:sp>
        <p:nvSpPr>
          <p:cNvPr id="35948" name="TextBox 48"/>
          <p:cNvSpPr txBox="1">
            <a:spLocks noChangeArrowheads="1"/>
          </p:cNvSpPr>
          <p:nvPr/>
        </p:nvSpPr>
        <p:spPr bwMode="auto">
          <a:xfrm>
            <a:off x="3992563" y="3944938"/>
            <a:ext cx="49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L2</a:t>
            </a:r>
          </a:p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10 nH</a:t>
            </a:r>
          </a:p>
        </p:txBody>
      </p:sp>
      <p:sp>
        <p:nvSpPr>
          <p:cNvPr id="374" name="Arc 373"/>
          <p:cNvSpPr/>
          <p:nvPr/>
        </p:nvSpPr>
        <p:spPr bwMode="auto">
          <a:xfrm rot="16200000" flipH="1">
            <a:off x="3944938" y="4067175"/>
            <a:ext cx="71438" cy="84137"/>
          </a:xfrm>
          <a:prstGeom prst="arc">
            <a:avLst>
              <a:gd name="adj1" fmla="val 6648561"/>
              <a:gd name="adj2" fmla="val 4068383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Clr>
                <a:srgbClr val="4D4D4D"/>
              </a:buClr>
              <a:defRPr/>
            </a:pPr>
            <a:endParaRPr lang="en-US" sz="1600" b="0" i="0" dirty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375" name="Arc 374"/>
          <p:cNvSpPr/>
          <p:nvPr/>
        </p:nvSpPr>
        <p:spPr bwMode="auto">
          <a:xfrm rot="16200000" flipH="1">
            <a:off x="3944938" y="4097338"/>
            <a:ext cx="71437" cy="84137"/>
          </a:xfrm>
          <a:prstGeom prst="arc">
            <a:avLst>
              <a:gd name="adj1" fmla="val 6422671"/>
              <a:gd name="adj2" fmla="val 30304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Clr>
                <a:srgbClr val="4D4D4D"/>
              </a:buClr>
              <a:defRPr/>
            </a:pPr>
            <a:endParaRPr lang="en-US" sz="1600" b="0" i="0" dirty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35951" name="TextBox 50"/>
          <p:cNvSpPr txBox="1">
            <a:spLocks noChangeArrowheads="1"/>
          </p:cNvSpPr>
          <p:nvPr/>
        </p:nvSpPr>
        <p:spPr bwMode="auto">
          <a:xfrm>
            <a:off x="3992563" y="4295775"/>
            <a:ext cx="511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C1</a:t>
            </a:r>
          </a:p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2.2 nF</a:t>
            </a:r>
          </a:p>
        </p:txBody>
      </p:sp>
      <p:sp>
        <p:nvSpPr>
          <p:cNvPr id="379" name="TextBox 378"/>
          <p:cNvSpPr txBox="1"/>
          <p:nvPr/>
        </p:nvSpPr>
        <p:spPr bwMode="auto">
          <a:xfrm>
            <a:off x="2911475" y="3560763"/>
            <a:ext cx="823913" cy="2238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85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RF</a:t>
            </a:r>
            <a:r>
              <a:rPr lang="en-US" sz="850" b="0" i="0" baseline="-2500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P</a:t>
            </a:r>
          </a:p>
        </p:txBody>
      </p:sp>
      <p:sp>
        <p:nvSpPr>
          <p:cNvPr id="380" name="TextBox 379"/>
          <p:cNvSpPr txBox="1"/>
          <p:nvPr/>
        </p:nvSpPr>
        <p:spPr bwMode="auto">
          <a:xfrm>
            <a:off x="2905125" y="3713163"/>
            <a:ext cx="823913" cy="2238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85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RF</a:t>
            </a:r>
            <a:r>
              <a:rPr lang="en-US" sz="850" b="0" i="0" baseline="-25000" dirty="0">
                <a:solidFill>
                  <a:srgbClr val="000000"/>
                </a:solidFill>
                <a:ea typeface="ＭＳ Ｐゴシック" pitchFamily="34" charset="-128"/>
                <a:cs typeface="+mn-cs"/>
              </a:rPr>
              <a:t>N</a:t>
            </a:r>
          </a:p>
        </p:txBody>
      </p:sp>
      <p:cxnSp>
        <p:nvCxnSpPr>
          <p:cNvPr id="35954" name="Straight Connector 84"/>
          <p:cNvCxnSpPr>
            <a:cxnSpLocks noChangeShapeType="1"/>
          </p:cNvCxnSpPr>
          <p:nvPr/>
        </p:nvCxnSpPr>
        <p:spPr bwMode="auto">
          <a:xfrm flipH="1" flipV="1">
            <a:off x="4562475" y="3297238"/>
            <a:ext cx="187325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955" name="Straight Connector 85"/>
          <p:cNvCxnSpPr>
            <a:cxnSpLocks noChangeShapeType="1"/>
          </p:cNvCxnSpPr>
          <p:nvPr/>
        </p:nvCxnSpPr>
        <p:spPr bwMode="auto">
          <a:xfrm flipH="1">
            <a:off x="4918075" y="3303588"/>
            <a:ext cx="182563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grpSp>
        <p:nvGrpSpPr>
          <p:cNvPr id="35956" name="Group 271"/>
          <p:cNvGrpSpPr>
            <a:grpSpLocks/>
          </p:cNvGrpSpPr>
          <p:nvPr/>
        </p:nvGrpSpPr>
        <p:grpSpPr bwMode="auto">
          <a:xfrm>
            <a:off x="4746625" y="3260725"/>
            <a:ext cx="176213" cy="84138"/>
            <a:chOff x="4600799" y="4010104"/>
            <a:chExt cx="176882" cy="84138"/>
          </a:xfrm>
        </p:grpSpPr>
        <p:sp>
          <p:nvSpPr>
            <p:cNvPr id="267" name="Arc 266"/>
            <p:cNvSpPr/>
            <p:nvPr/>
          </p:nvSpPr>
          <p:spPr bwMode="auto">
            <a:xfrm flipH="1">
              <a:off x="4704379" y="4010104"/>
              <a:ext cx="73302" cy="84138"/>
            </a:xfrm>
            <a:prstGeom prst="arc">
              <a:avLst>
                <a:gd name="adj1" fmla="val 10695907"/>
                <a:gd name="adj2" fmla="val 428965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68" name="Arc 267"/>
            <p:cNvSpPr/>
            <p:nvPr/>
          </p:nvSpPr>
          <p:spPr bwMode="auto">
            <a:xfrm flipH="1">
              <a:off x="4669321" y="4010104"/>
              <a:ext cx="71708" cy="84138"/>
            </a:xfrm>
            <a:prstGeom prst="arc">
              <a:avLst>
                <a:gd name="adj1" fmla="val 6427943"/>
                <a:gd name="adj2" fmla="val 4234618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69" name="Arc 268"/>
            <p:cNvSpPr/>
            <p:nvPr/>
          </p:nvSpPr>
          <p:spPr bwMode="auto">
            <a:xfrm flipH="1">
              <a:off x="4631077" y="4010104"/>
              <a:ext cx="71708" cy="84138"/>
            </a:xfrm>
            <a:prstGeom prst="arc">
              <a:avLst>
                <a:gd name="adj1" fmla="val 6648561"/>
                <a:gd name="adj2" fmla="val 406838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70" name="Arc 269"/>
            <p:cNvSpPr/>
            <p:nvPr/>
          </p:nvSpPr>
          <p:spPr bwMode="auto">
            <a:xfrm flipH="1">
              <a:off x="4600799" y="4010104"/>
              <a:ext cx="71709" cy="84138"/>
            </a:xfrm>
            <a:prstGeom prst="arc">
              <a:avLst>
                <a:gd name="adj1" fmla="val 6422671"/>
                <a:gd name="adj2" fmla="val 30304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35957" name="TextBox 40"/>
          <p:cNvSpPr txBox="1">
            <a:spLocks noChangeArrowheads="1"/>
          </p:cNvSpPr>
          <p:nvPr/>
        </p:nvSpPr>
        <p:spPr bwMode="auto">
          <a:xfrm>
            <a:off x="4111625" y="2911475"/>
            <a:ext cx="511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C3</a:t>
            </a:r>
          </a:p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2.2 pF</a:t>
            </a:r>
          </a:p>
        </p:txBody>
      </p:sp>
      <p:grpSp>
        <p:nvGrpSpPr>
          <p:cNvPr id="35958" name="Group 255"/>
          <p:cNvGrpSpPr>
            <a:grpSpLocks/>
          </p:cNvGrpSpPr>
          <p:nvPr/>
        </p:nvGrpSpPr>
        <p:grpSpPr bwMode="auto">
          <a:xfrm>
            <a:off x="4278313" y="3251200"/>
            <a:ext cx="47625" cy="84138"/>
            <a:chOff x="2250519" y="4156056"/>
            <a:chExt cx="47273" cy="84137"/>
          </a:xfrm>
        </p:grpSpPr>
        <p:cxnSp>
          <p:nvCxnSpPr>
            <p:cNvPr id="35975" name="Straight Connector 74"/>
            <p:cNvCxnSpPr>
              <a:cxnSpLocks noChangeShapeType="1"/>
            </p:cNvCxnSpPr>
            <p:nvPr/>
          </p:nvCxnSpPr>
          <p:spPr bwMode="auto">
            <a:xfrm>
              <a:off x="2250519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5976" name="Straight Connector 75"/>
            <p:cNvCxnSpPr>
              <a:cxnSpLocks noChangeShapeType="1"/>
            </p:cNvCxnSpPr>
            <p:nvPr/>
          </p:nvCxnSpPr>
          <p:spPr bwMode="auto">
            <a:xfrm>
              <a:off x="2297792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35959" name="Group 264"/>
          <p:cNvGrpSpPr>
            <a:grpSpLocks/>
          </p:cNvGrpSpPr>
          <p:nvPr/>
        </p:nvGrpSpPr>
        <p:grpSpPr bwMode="auto">
          <a:xfrm rot="5400000">
            <a:off x="4539456" y="3594894"/>
            <a:ext cx="47625" cy="84138"/>
            <a:chOff x="2250519" y="4156056"/>
            <a:chExt cx="47273" cy="84137"/>
          </a:xfrm>
        </p:grpSpPr>
        <p:cxnSp>
          <p:nvCxnSpPr>
            <p:cNvPr id="35973" name="Straight Connector 74"/>
            <p:cNvCxnSpPr>
              <a:cxnSpLocks noChangeShapeType="1"/>
            </p:cNvCxnSpPr>
            <p:nvPr/>
          </p:nvCxnSpPr>
          <p:spPr bwMode="auto">
            <a:xfrm>
              <a:off x="2250519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5974" name="Straight Connector 75"/>
            <p:cNvCxnSpPr>
              <a:cxnSpLocks noChangeShapeType="1"/>
            </p:cNvCxnSpPr>
            <p:nvPr/>
          </p:nvCxnSpPr>
          <p:spPr bwMode="auto">
            <a:xfrm>
              <a:off x="2297792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35960" name="Group 271"/>
          <p:cNvGrpSpPr>
            <a:grpSpLocks/>
          </p:cNvGrpSpPr>
          <p:nvPr/>
        </p:nvGrpSpPr>
        <p:grpSpPr bwMode="auto">
          <a:xfrm rot="5400000">
            <a:off x="3957638" y="4421188"/>
            <a:ext cx="46037" cy="84137"/>
            <a:chOff x="2250519" y="4156056"/>
            <a:chExt cx="47273" cy="84137"/>
          </a:xfrm>
        </p:grpSpPr>
        <p:cxnSp>
          <p:nvCxnSpPr>
            <p:cNvPr id="35971" name="Straight Connector 74"/>
            <p:cNvCxnSpPr>
              <a:cxnSpLocks noChangeShapeType="1"/>
            </p:cNvCxnSpPr>
            <p:nvPr/>
          </p:nvCxnSpPr>
          <p:spPr bwMode="auto">
            <a:xfrm>
              <a:off x="2250519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5972" name="Straight Connector 75"/>
            <p:cNvCxnSpPr>
              <a:cxnSpLocks noChangeShapeType="1"/>
            </p:cNvCxnSpPr>
            <p:nvPr/>
          </p:nvCxnSpPr>
          <p:spPr bwMode="auto">
            <a:xfrm>
              <a:off x="2297792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35961" name="Group 302"/>
          <p:cNvGrpSpPr>
            <a:grpSpLocks/>
          </p:cNvGrpSpPr>
          <p:nvPr/>
        </p:nvGrpSpPr>
        <p:grpSpPr bwMode="auto">
          <a:xfrm rot="5400000">
            <a:off x="5091906" y="3599657"/>
            <a:ext cx="47625" cy="84138"/>
            <a:chOff x="2250519" y="4156056"/>
            <a:chExt cx="47273" cy="84137"/>
          </a:xfrm>
        </p:grpSpPr>
        <p:cxnSp>
          <p:nvCxnSpPr>
            <p:cNvPr id="35969" name="Straight Connector 74"/>
            <p:cNvCxnSpPr>
              <a:cxnSpLocks noChangeShapeType="1"/>
            </p:cNvCxnSpPr>
            <p:nvPr/>
          </p:nvCxnSpPr>
          <p:spPr bwMode="auto">
            <a:xfrm>
              <a:off x="2250519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5970" name="Straight Connector 75"/>
            <p:cNvCxnSpPr>
              <a:cxnSpLocks noChangeShapeType="1"/>
            </p:cNvCxnSpPr>
            <p:nvPr/>
          </p:nvCxnSpPr>
          <p:spPr bwMode="auto">
            <a:xfrm>
              <a:off x="2297792" y="4156056"/>
              <a:ext cx="0" cy="84137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35962" name="TextBox 40"/>
          <p:cNvSpPr txBox="1">
            <a:spLocks noChangeArrowheads="1"/>
          </p:cNvSpPr>
          <p:nvPr/>
        </p:nvSpPr>
        <p:spPr bwMode="auto">
          <a:xfrm>
            <a:off x="5108575" y="3435350"/>
            <a:ext cx="511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C4</a:t>
            </a:r>
          </a:p>
          <a:p>
            <a:r>
              <a:rPr lang="en-US" altLang="en-US" sz="900" b="0" i="0">
                <a:solidFill>
                  <a:srgbClr val="000000"/>
                </a:solidFill>
                <a:ea typeface="ＭＳ Ｐゴシック" pitchFamily="34" charset="-128"/>
              </a:rPr>
              <a:t>1.5 pF</a:t>
            </a:r>
          </a:p>
        </p:txBody>
      </p:sp>
      <p:grpSp>
        <p:nvGrpSpPr>
          <p:cNvPr id="35963" name="Group 250"/>
          <p:cNvGrpSpPr>
            <a:grpSpLocks/>
          </p:cNvGrpSpPr>
          <p:nvPr/>
        </p:nvGrpSpPr>
        <p:grpSpPr bwMode="auto">
          <a:xfrm>
            <a:off x="749300" y="4213225"/>
            <a:ext cx="84138" cy="179388"/>
            <a:chOff x="2249489" y="4116388"/>
            <a:chExt cx="84137" cy="179387"/>
          </a:xfrm>
        </p:grpSpPr>
        <p:sp>
          <p:nvSpPr>
            <p:cNvPr id="247" name="Arc 246"/>
            <p:cNvSpPr/>
            <p:nvPr/>
          </p:nvSpPr>
          <p:spPr bwMode="auto">
            <a:xfrm rot="16200000" flipH="1">
              <a:off x="2255045" y="4110832"/>
              <a:ext cx="73025" cy="84137"/>
            </a:xfrm>
            <a:prstGeom prst="arc">
              <a:avLst>
                <a:gd name="adj1" fmla="val 10695907"/>
                <a:gd name="adj2" fmla="val 428965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48" name="Arc 247"/>
            <p:cNvSpPr/>
            <p:nvPr/>
          </p:nvSpPr>
          <p:spPr bwMode="auto">
            <a:xfrm rot="16200000" flipH="1">
              <a:off x="2255839" y="4149726"/>
              <a:ext cx="71437" cy="84137"/>
            </a:xfrm>
            <a:prstGeom prst="arc">
              <a:avLst>
                <a:gd name="adj1" fmla="val 6427943"/>
                <a:gd name="adj2" fmla="val 4234618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49" name="Arc 248"/>
            <p:cNvSpPr/>
            <p:nvPr/>
          </p:nvSpPr>
          <p:spPr bwMode="auto">
            <a:xfrm rot="16200000" flipH="1">
              <a:off x="2255839" y="4187826"/>
              <a:ext cx="71437" cy="84137"/>
            </a:xfrm>
            <a:prstGeom prst="arc">
              <a:avLst>
                <a:gd name="adj1" fmla="val 6648561"/>
                <a:gd name="adj2" fmla="val 406838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0" name="Arc 249"/>
            <p:cNvSpPr/>
            <p:nvPr/>
          </p:nvSpPr>
          <p:spPr bwMode="auto">
            <a:xfrm rot="16200000" flipH="1">
              <a:off x="2255839" y="4217988"/>
              <a:ext cx="71438" cy="84137"/>
            </a:xfrm>
            <a:prstGeom prst="arc">
              <a:avLst>
                <a:gd name="adj1" fmla="val 6422671"/>
                <a:gd name="adj2" fmla="val 30304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buClr>
                  <a:srgbClr val="4D4D4D"/>
                </a:buClr>
                <a:defRPr/>
              </a:pPr>
              <a:endParaRPr lang="en-US" sz="1600" b="0" i="0" dirty="0">
                <a:solidFill>
                  <a:srgbClr val="000000"/>
                </a:solidFill>
                <a:ea typeface="ＭＳ Ｐゴシック" pitchFamily="34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ypress Light Template-070609C">
  <a:themeElements>
    <a:clrScheme name="Cypress Light Template-070609C 1">
      <a:dk1>
        <a:srgbClr val="4D4D4D"/>
      </a:dk1>
      <a:lt1>
        <a:srgbClr val="FFFFFF"/>
      </a:lt1>
      <a:dk2>
        <a:srgbClr val="025BBC"/>
      </a:dk2>
      <a:lt2>
        <a:srgbClr val="025BBC"/>
      </a:lt2>
      <a:accent1>
        <a:srgbClr val="2781E5"/>
      </a:accent1>
      <a:accent2>
        <a:srgbClr val="E97501"/>
      </a:accent2>
      <a:accent3>
        <a:srgbClr val="FFFFFF"/>
      </a:accent3>
      <a:accent4>
        <a:srgbClr val="404040"/>
      </a:accent4>
      <a:accent5>
        <a:srgbClr val="ACC1F0"/>
      </a:accent5>
      <a:accent6>
        <a:srgbClr val="D36901"/>
      </a:accent6>
      <a:hlink>
        <a:srgbClr val="8557D7"/>
      </a:hlink>
      <a:folHlink>
        <a:srgbClr val="ADADAD"/>
      </a:folHlink>
    </a:clrScheme>
    <a:fontScheme name="Cypress Light Template-070609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ypress Light Template-070609C 1">
        <a:dk1>
          <a:srgbClr val="4D4D4D"/>
        </a:dk1>
        <a:lt1>
          <a:srgbClr val="FFFFFF"/>
        </a:lt1>
        <a:dk2>
          <a:srgbClr val="025BBC"/>
        </a:dk2>
        <a:lt2>
          <a:srgbClr val="025BBC"/>
        </a:lt2>
        <a:accent1>
          <a:srgbClr val="2781E5"/>
        </a:accent1>
        <a:accent2>
          <a:srgbClr val="E97501"/>
        </a:accent2>
        <a:accent3>
          <a:srgbClr val="FFFFFF"/>
        </a:accent3>
        <a:accent4>
          <a:srgbClr val="404040"/>
        </a:accent4>
        <a:accent5>
          <a:srgbClr val="ACC1F0"/>
        </a:accent5>
        <a:accent6>
          <a:srgbClr val="D36901"/>
        </a:accent6>
        <a:hlink>
          <a:srgbClr val="8557D7"/>
        </a:hlink>
        <a:folHlink>
          <a:srgbClr val="ADAD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191444</TotalTime>
  <Pages>1</Pages>
  <Words>2598</Words>
  <Application>Microsoft Office PowerPoint</Application>
  <PresentationFormat>On-screen Show (4:3)</PresentationFormat>
  <Paragraphs>641</Paragraphs>
  <Slides>18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Cypress Light Template-070609C</vt:lpstr>
      <vt:lpstr>Visio</vt:lpstr>
      <vt:lpstr>PSoC® 4 BLE   Introduction to BLE System Design  BLE = Bluetooth Low Energy PSoC = Programmable System-on-Chip</vt:lpstr>
      <vt:lpstr>The Internet of Things Revolution</vt:lpstr>
      <vt:lpstr>Terms You Will Hear Today</vt:lpstr>
      <vt:lpstr>Bluetooth Terms</vt:lpstr>
      <vt:lpstr>BLE Architecture Overview</vt:lpstr>
      <vt:lpstr>BLE Architecture Key Terms</vt:lpstr>
      <vt:lpstr>BLE Application Example</vt:lpstr>
      <vt:lpstr>RF Design Problem</vt:lpstr>
      <vt:lpstr>PSoC 4 BLE Simplifies RF Board Design</vt:lpstr>
      <vt:lpstr>PSoC 4 BLE Enables Low-Power Wireless Systems</vt:lpstr>
      <vt:lpstr>PSoC Terms</vt:lpstr>
      <vt:lpstr>PSoC Terms</vt:lpstr>
      <vt:lpstr>PSoC 4 BLE Integrates Programmable AFEs, Digital Logic and CapSense</vt:lpstr>
      <vt:lpstr>PSoC 4 BLE One-Chip Solution </vt:lpstr>
      <vt:lpstr>Bluetooth Low Energy Pioneer Kit</vt:lpstr>
      <vt:lpstr>BLE Pioneer Baseboard and PSoC 4 BLE Module</vt:lpstr>
      <vt:lpstr>References and Links</vt:lpstr>
      <vt:lpstr>General Online Resources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PLD Template</dc:title>
  <dc:creator>Janina McMillin</dc:creator>
  <cp:lastModifiedBy>Patrick Kane</cp:lastModifiedBy>
  <cp:revision>3871</cp:revision>
  <cp:lastPrinted>2014-12-17T22:08:40Z</cp:lastPrinted>
  <dcterms:created xsi:type="dcterms:W3CDTF">1996-04-10T14:03:56Z</dcterms:created>
  <dcterms:modified xsi:type="dcterms:W3CDTF">2015-02-13T19:41:44Z</dcterms:modified>
</cp:coreProperties>
</file>