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modernComment_22E_B81E38C3.xml" ContentType="application/vnd.ms-powerpoint.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61"/>
  </p:notesMasterIdLst>
  <p:sldIdLst>
    <p:sldId id="657" r:id="rId5"/>
    <p:sldId id="383" r:id="rId6"/>
    <p:sldId id="384" r:id="rId7"/>
    <p:sldId id="385"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400" r:id="rId26"/>
    <p:sldId id="613" r:id="rId27"/>
    <p:sldId id="617" r:id="rId28"/>
    <p:sldId id="265"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389" r:id="rId47"/>
    <p:sldId id="493" r:id="rId48"/>
    <p:sldId id="557" r:id="rId49"/>
    <p:sldId id="473" r:id="rId50"/>
    <p:sldId id="592" r:id="rId51"/>
    <p:sldId id="289" r:id="rId52"/>
    <p:sldId id="641" r:id="rId53"/>
    <p:sldId id="640" r:id="rId54"/>
    <p:sldId id="468" r:id="rId55"/>
    <p:sldId id="469" r:id="rId56"/>
    <p:sldId id="636" r:id="rId57"/>
    <p:sldId id="637" r:id="rId58"/>
    <p:sldId id="638" r:id="rId59"/>
    <p:sldId id="639" r:id="rId60"/>
    <p:sldId id="460" r:id="rId61"/>
    <p:sldId id="471" r:id="rId62"/>
    <p:sldId id="558" r:id="rId63"/>
    <p:sldId id="329" r:id="rId64"/>
    <p:sldId id="330" r:id="rId65"/>
    <p:sldId id="331" r:id="rId66"/>
    <p:sldId id="536" r:id="rId67"/>
    <p:sldId id="546" r:id="rId68"/>
    <p:sldId id="621" r:id="rId69"/>
    <p:sldId id="287" r:id="rId70"/>
    <p:sldId id="593" r:id="rId71"/>
    <p:sldId id="340" r:id="rId72"/>
    <p:sldId id="288" r:id="rId73"/>
    <p:sldId id="290" r:id="rId74"/>
    <p:sldId id="642" r:id="rId75"/>
    <p:sldId id="643" r:id="rId76"/>
    <p:sldId id="559" r:id="rId77"/>
    <p:sldId id="393" r:id="rId78"/>
    <p:sldId id="616" r:id="rId79"/>
    <p:sldId id="622" r:id="rId80"/>
    <p:sldId id="293" r:id="rId81"/>
    <p:sldId id="594" r:id="rId82"/>
    <p:sldId id="586" r:id="rId83"/>
    <p:sldId id="587" r:id="rId84"/>
    <p:sldId id="588" r:id="rId85"/>
    <p:sldId id="589" r:id="rId86"/>
    <p:sldId id="590" r:id="rId87"/>
    <p:sldId id="394" r:id="rId88"/>
    <p:sldId id="342" r:id="rId89"/>
    <p:sldId id="618" r:id="rId90"/>
    <p:sldId id="601" r:id="rId91"/>
    <p:sldId id="474" r:id="rId92"/>
    <p:sldId id="583" r:id="rId93"/>
    <p:sldId id="623" r:id="rId94"/>
    <p:sldId id="518" r:id="rId95"/>
    <p:sldId id="595" r:id="rId96"/>
    <p:sldId id="644" r:id="rId97"/>
    <p:sldId id="343" r:id="rId98"/>
    <p:sldId id="344" r:id="rId99"/>
    <p:sldId id="580" r:id="rId100"/>
    <p:sldId id="534" r:id="rId101"/>
    <p:sldId id="550" r:id="rId102"/>
    <p:sldId id="551" r:id="rId103"/>
    <p:sldId id="624" r:id="rId104"/>
    <p:sldId id="298" r:id="rId105"/>
    <p:sldId id="596" r:id="rId106"/>
    <p:sldId id="645" r:id="rId107"/>
    <p:sldId id="446" r:id="rId108"/>
    <p:sldId id="447" r:id="rId109"/>
    <p:sldId id="450" r:id="rId110"/>
    <p:sldId id="602" r:id="rId111"/>
    <p:sldId id="603" r:id="rId112"/>
    <p:sldId id="633" r:id="rId113"/>
    <p:sldId id="528" r:id="rId114"/>
    <p:sldId id="625" r:id="rId115"/>
    <p:sldId id="300" r:id="rId116"/>
    <p:sldId id="646" r:id="rId117"/>
    <p:sldId id="597" r:id="rId118"/>
    <p:sldId id="382" r:id="rId119"/>
    <p:sldId id="584" r:id="rId120"/>
    <p:sldId id="634" r:id="rId121"/>
    <p:sldId id="529" r:id="rId122"/>
    <p:sldId id="626" r:id="rId123"/>
    <p:sldId id="302" r:id="rId124"/>
    <p:sldId id="598" r:id="rId125"/>
    <p:sldId id="648" r:id="rId126"/>
    <p:sldId id="494" r:id="rId127"/>
    <p:sldId id="404" r:id="rId128"/>
    <p:sldId id="495" r:id="rId129"/>
    <p:sldId id="496" r:id="rId130"/>
    <p:sldId id="486" r:id="rId131"/>
    <p:sldId id="530" r:id="rId132"/>
    <p:sldId id="535" r:id="rId133"/>
    <p:sldId id="627" r:id="rId134"/>
    <p:sldId id="304" r:id="rId135"/>
    <p:sldId id="599" r:id="rId136"/>
    <p:sldId id="395" r:id="rId137"/>
    <p:sldId id="619" r:id="rId138"/>
    <p:sldId id="396" r:id="rId139"/>
    <p:sldId id="628" r:id="rId140"/>
    <p:sldId id="562" r:id="rId141"/>
    <p:sldId id="600" r:id="rId142"/>
    <p:sldId id="564" r:id="rId143"/>
    <p:sldId id="649" r:id="rId144"/>
    <p:sldId id="651" r:id="rId145"/>
    <p:sldId id="653" r:id="rId146"/>
    <p:sldId id="654" r:id="rId147"/>
    <p:sldId id="650" r:id="rId148"/>
    <p:sldId id="655" r:id="rId149"/>
    <p:sldId id="620" r:id="rId150"/>
    <p:sldId id="482" r:id="rId151"/>
    <p:sldId id="553" r:id="rId152"/>
    <p:sldId id="656" r:id="rId153"/>
    <p:sldId id="647" r:id="rId154"/>
    <p:sldId id="568" r:id="rId155"/>
    <p:sldId id="567" r:id="rId156"/>
    <p:sldId id="378" r:id="rId157"/>
    <p:sldId id="350" r:id="rId158"/>
    <p:sldId id="338" r:id="rId159"/>
    <p:sldId id="352" r:id="rId16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87518" autoAdjust="0"/>
  </p:normalViewPr>
  <p:slideViewPr>
    <p:cSldViewPr>
      <p:cViewPr varScale="1">
        <p:scale>
          <a:sx n="84" d="100"/>
          <a:sy n="84" d="100"/>
        </p:scale>
        <p:origin x="1122" y="90"/>
      </p:cViewPr>
      <p:guideLst>
        <p:guide orient="horz" pos="2160"/>
        <p:guide pos="2880"/>
      </p:guideLst>
    </p:cSldViewPr>
  </p:slideViewPr>
  <p:notesTextViewPr>
    <p:cViewPr>
      <p:scale>
        <a:sx n="200" d="100"/>
        <a:sy n="200" d="100"/>
      </p:scale>
      <p:origin x="0" y="0"/>
    </p:cViewPr>
  </p:notesTextViewPr>
  <p:sorterViewPr>
    <p:cViewPr>
      <p:scale>
        <a:sx n="120" d="100"/>
        <a:sy n="120" d="100"/>
      </p:scale>
      <p:origin x="0" y="-19330"/>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notesMaster" Target="notesMasters/notesMaster1.xml"/><Relationship Id="rId16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theme" Target="theme/theme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Students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Each team design a name for Kahoot login</a:t>
          </a:r>
        </a:p>
        <a:p>
          <a:pPr marL="171450" lvl="1" indent="-171450" algn="l" defTabSz="755650">
            <a:lnSpc>
              <a:spcPct val="90000"/>
            </a:lnSpc>
            <a:spcBef>
              <a:spcPct val="0"/>
            </a:spcBef>
            <a:spcAft>
              <a:spcPct val="20000"/>
            </a:spcAft>
            <a:buChar char="•"/>
          </a:pPr>
          <a:r>
            <a:rPr lang="en-US" sz="1700" kern="1200"/>
            <a:t>One member in each team login to Kahoot using the given GAME PIN</a:t>
          </a:r>
        </a:p>
        <a:p>
          <a:pPr marL="171450" lvl="1" indent="-171450" algn="l" defTabSz="755650">
            <a:lnSpc>
              <a:spcPct val="90000"/>
            </a:lnSpc>
            <a:spcBef>
              <a:spcPct val="0"/>
            </a:spcBef>
            <a:spcAft>
              <a:spcPct val="20000"/>
            </a:spcAft>
            <a:buChar char="•"/>
          </a:pPr>
          <a:r>
            <a:rPr lang="en-US" sz="1700" kern="120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a:t>Students get one minute to answer each question</a:t>
          </a:r>
        </a:p>
        <a:p>
          <a:pPr marL="171450" lvl="1" indent="-171450" algn="l" defTabSz="755650">
            <a:lnSpc>
              <a:spcPct val="90000"/>
            </a:lnSpc>
            <a:spcBef>
              <a:spcPct val="0"/>
            </a:spcBef>
            <a:spcAft>
              <a:spcPct val="20000"/>
            </a:spcAft>
            <a:buChar char="•"/>
          </a:pPr>
          <a:r>
            <a:rPr lang="en-US" sz="1700" kern="1200"/>
            <a:t>There are 4 questions</a:t>
          </a:r>
        </a:p>
      </dsp:txBody>
      <dsp:txXfrm>
        <a:off x="0" y="577386"/>
        <a:ext cx="4953000" cy="19582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Each team design a name for Kahoot login</a:t>
          </a:r>
        </a:p>
        <a:p>
          <a:pPr marL="171450" lvl="1" indent="-171450" algn="l" defTabSz="755650">
            <a:lnSpc>
              <a:spcPct val="90000"/>
            </a:lnSpc>
            <a:spcBef>
              <a:spcPct val="0"/>
            </a:spcBef>
            <a:spcAft>
              <a:spcPct val="20000"/>
            </a:spcAft>
            <a:buChar char="•"/>
          </a:pPr>
          <a:r>
            <a:rPr lang="en-US" sz="1700" kern="1200"/>
            <a:t>One member in each team login to Kahoot using the given GAME PIN</a:t>
          </a:r>
        </a:p>
        <a:p>
          <a:pPr marL="171450" lvl="1" indent="-171450" algn="l" defTabSz="755650">
            <a:lnSpc>
              <a:spcPct val="90000"/>
            </a:lnSpc>
            <a:spcBef>
              <a:spcPct val="0"/>
            </a:spcBef>
            <a:spcAft>
              <a:spcPct val="20000"/>
            </a:spcAft>
            <a:buChar char="•"/>
          </a:pPr>
          <a:r>
            <a:rPr lang="en-US" sz="1700" kern="120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a:t>Students get one minute to answer each question</a:t>
          </a:r>
        </a:p>
        <a:p>
          <a:pPr marL="171450" lvl="1" indent="-171450" algn="l" defTabSz="755650">
            <a:lnSpc>
              <a:spcPct val="90000"/>
            </a:lnSpc>
            <a:spcBef>
              <a:spcPct val="0"/>
            </a:spcBef>
            <a:spcAft>
              <a:spcPct val="20000"/>
            </a:spcAft>
            <a:buChar char="•"/>
          </a:pPr>
          <a:r>
            <a:rPr lang="en-US" sz="1700" kern="120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Selected Concepts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995248" y="712806"/>
          <a:ext cx="3637026" cy="126309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466975" y="3805688"/>
          <a:ext cx="704850" cy="4511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127759" y="4166571"/>
          <a:ext cx="3383280" cy="84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Proposed Deliverables</a:t>
          </a:r>
        </a:p>
      </dsp:txBody>
      <dsp:txXfrm>
        <a:off x="1127759" y="4166571"/>
        <a:ext cx="3383280" cy="845820"/>
      </dsp:txXfrm>
    </dsp:sp>
    <dsp:sp modelId="{BF7E6AED-6FC5-4425-A290-9E4B7298F07F}">
      <dsp:nvSpPr>
        <dsp:cNvPr id="0" name=""/>
        <dsp:cNvSpPr/>
      </dsp:nvSpPr>
      <dsp:spPr>
        <a:xfrm>
          <a:off x="2317546" y="2073449"/>
          <a:ext cx="1268730" cy="12687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Selected Concepts </a:t>
          </a:r>
        </a:p>
      </dsp:txBody>
      <dsp:txXfrm>
        <a:off x="2503347" y="2259250"/>
        <a:ext cx="897128" cy="897128"/>
      </dsp:txXfrm>
    </dsp:sp>
    <dsp:sp modelId="{D246E528-507F-4FF3-8A77-0679076721BF}">
      <dsp:nvSpPr>
        <dsp:cNvPr id="0" name=""/>
        <dsp:cNvSpPr/>
      </dsp:nvSpPr>
      <dsp:spPr>
        <a:xfrm>
          <a:off x="1409699" y="1121619"/>
          <a:ext cx="1268730" cy="12687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Client Meeting #1 Objectives </a:t>
          </a:r>
        </a:p>
      </dsp:txBody>
      <dsp:txXfrm>
        <a:off x="1595500" y="1307420"/>
        <a:ext cx="897128" cy="897128"/>
      </dsp:txXfrm>
    </dsp:sp>
    <dsp:sp modelId="{E3E931DD-E6F1-4EC6-BDD5-84CE280C6596}">
      <dsp:nvSpPr>
        <dsp:cNvPr id="0" name=""/>
        <dsp:cNvSpPr/>
      </dsp:nvSpPr>
      <dsp:spPr>
        <a:xfrm>
          <a:off x="2706624" y="814869"/>
          <a:ext cx="1268730" cy="12687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Needs &amp; Requirements</a:t>
          </a:r>
        </a:p>
      </dsp:txBody>
      <dsp:txXfrm>
        <a:off x="2892425" y="1000670"/>
        <a:ext cx="897128" cy="897128"/>
      </dsp:txXfrm>
    </dsp:sp>
    <dsp:sp modelId="{4DDFF13B-A0E3-4D55-8A12-88615B2090CC}">
      <dsp:nvSpPr>
        <dsp:cNvPr id="0" name=""/>
        <dsp:cNvSpPr/>
      </dsp:nvSpPr>
      <dsp:spPr>
        <a:xfrm>
          <a:off x="845819" y="557739"/>
          <a:ext cx="3947160" cy="315772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12/5/2024</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99897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43</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44</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62</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67</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68</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7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71</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79</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90</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450415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96</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100</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102</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103</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104</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114</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121</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125</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126</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130</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134</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139</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148</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153</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12/5/2024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12/5/2024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12/5/2024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12/5/2024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12/5/2024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12/5/2024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12/5/2024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12/5/2024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12/5/2024</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12/5/2024</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12/5/2024</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12/5/2024</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12/5/2024</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12/5/2024</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12/5/2024</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12/5/2024</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12/5/2024</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12/5/2024</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12/5/2024</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12/5/2024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12/5/2024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12/5/2024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12/5/2024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12/5/2024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12/5/2024</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8.xml"/></Relationships>
</file>

<file path=ppt/slides/_rels/slide14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8.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59.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www.boost.co.nz/blog/2010/09/user-stories"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en.wikipedia.org/wiki/Use_case"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12.xml"/><Relationship Id="rId3" Type="http://schemas.openxmlformats.org/officeDocument/2006/relationships/slide" Target="slide42.xml"/><Relationship Id="rId7" Type="http://schemas.openxmlformats.org/officeDocument/2006/relationships/slide" Target="slide10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91.xml"/><Relationship Id="rId11" Type="http://schemas.openxmlformats.org/officeDocument/2006/relationships/slide" Target="slide137.xml"/><Relationship Id="rId5" Type="http://schemas.openxmlformats.org/officeDocument/2006/relationships/slide" Target="slide77.xml"/><Relationship Id="rId10" Type="http://schemas.openxmlformats.org/officeDocument/2006/relationships/slide" Target="slide131.xml"/><Relationship Id="rId4" Type="http://schemas.openxmlformats.org/officeDocument/2006/relationships/slide" Target="slide66.xml"/><Relationship Id="rId9" Type="http://schemas.openxmlformats.org/officeDocument/2006/relationships/slide" Target="slide12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slido.com/" TargetMode="External"/><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3733199511"/>
              </p:ext>
            </p:extLst>
          </p:nvPr>
        </p:nvGraphicFramePr>
        <p:xfrm>
          <a:off x="623501" y="1290381"/>
          <a:ext cx="7948999" cy="297180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lstStyle/>
          <a:p>
            <a:pPr algn="ctr"/>
            <a:r>
              <a:rPr lang="en-US" dirty="0"/>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103</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104</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105</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107</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108</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109</a:t>
            </a:fld>
            <a:endParaRPr lang="en-US" sz="1000" dirty="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112</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mtClean="0"/>
              <a:t>113</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65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endParaRPr lang="en-US" sz="2800" dirty="0"/>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117</a:t>
            </a:fld>
            <a:endParaRPr lang="en-US" dirty="0"/>
          </a:p>
        </p:txBody>
      </p:sp>
      <p:graphicFrame>
        <p:nvGraphicFramePr>
          <p:cNvPr id="5" name="Diagram 4">
            <a:extLst>
              <a:ext uri="{FF2B5EF4-FFF2-40B4-BE49-F238E27FC236}">
                <a16:creationId xmlns:a16="http://schemas.microsoft.com/office/drawing/2014/main" id="{5F7EF1E6-448F-E31B-7C3D-D128D26C3B29}"/>
              </a:ext>
            </a:extLst>
          </p:cNvPr>
          <p:cNvGraphicFramePr/>
          <p:nvPr>
            <p:extLst>
              <p:ext uri="{D42A27DB-BD31-4B8C-83A1-F6EECF244321}">
                <p14:modId xmlns:p14="http://schemas.microsoft.com/office/powerpoint/2010/main" val="3645512548"/>
              </p:ext>
            </p:extLst>
          </p:nvPr>
        </p:nvGraphicFramePr>
        <p:xfrm>
          <a:off x="533400" y="1059268"/>
          <a:ext cx="5638800" cy="557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sz="3200" dirty="0"/>
              <a:t>Project Planning</a:t>
            </a:r>
            <a:endParaRPr lang="en-US" dirty="0"/>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Tree>
    <p:extLst>
      <p:ext uri="{BB962C8B-B14F-4D97-AF65-F5344CB8AC3E}">
        <p14:creationId xmlns:p14="http://schemas.microsoft.com/office/powerpoint/2010/main" val="253002944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123</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124</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125</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126</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sz="2400" dirty="0"/>
              <a:t>Take a few minutes to pause and reflect on the Project Plan the Engineering Team just created.</a:t>
            </a:r>
          </a:p>
          <a:p>
            <a:r>
              <a:rPr lang="en-US" sz="2400" dirty="0"/>
              <a:t>Use the prompts on this Wiki page to guide the discussion.</a:t>
            </a:r>
          </a:p>
          <a:p>
            <a:pPr lvl="1"/>
            <a:r>
              <a:rPr lang="en-US" sz="2400" b="1" dirty="0">
                <a:solidFill>
                  <a:srgbClr val="0000FF"/>
                </a:solidFill>
              </a:rPr>
              <a:t>EDN -&gt; Capstone Support -&gt; Wiki-&gt; Reflecting on your New Project Plan</a:t>
            </a:r>
            <a:endParaRPr lang="en-US" sz="2000" dirty="0"/>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127</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Actionable,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131</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Description automatically generated">
            <a:extLst>
              <a:ext uri="{FF2B5EF4-FFF2-40B4-BE49-F238E27FC236}">
                <a16:creationId xmlns:a16="http://schemas.microsoft.com/office/drawing/2014/main" id="{7A868516-7052-D27E-029F-F09347877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254" y="1652087"/>
            <a:ext cx="6375492" cy="449419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135</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137</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 – if not already done!</a:t>
            </a:r>
          </a:p>
          <a:p>
            <a:r>
              <a:rPr lang="en-US" dirty="0"/>
              <a:t>Create System Architecture diagram – if not already done!</a:t>
            </a:r>
          </a:p>
          <a:p>
            <a:r>
              <a:rPr lang="en-US" dirty="0"/>
              <a:t>Identify subsystem definitions and their owners (assignees)</a:t>
            </a:r>
          </a:p>
          <a:p>
            <a:pPr lvl="1"/>
            <a:r>
              <a:rPr lang="en-US" b="1" dirty="0"/>
              <a:t>One</a:t>
            </a:r>
            <a:r>
              <a:rPr lang="en-US" dirty="0"/>
              <a:t> person per subsystem</a:t>
            </a:r>
          </a:p>
          <a:p>
            <a:pPr lvl="1"/>
            <a:r>
              <a:rPr lang="en-US" dirty="0"/>
              <a:t>Can be Used as Categories in the EDN</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
        <p:nvSpPr>
          <p:cNvPr id="4" name="Title 3"/>
          <p:cNvSpPr>
            <a:spLocks noGrp="1"/>
          </p:cNvSpPr>
          <p:nvPr>
            <p:ph type="title"/>
          </p:nvPr>
        </p:nvSpPr>
        <p:spPr/>
        <p:txBody>
          <a:bodyPr/>
          <a:lstStyle/>
          <a:p>
            <a:r>
              <a:rPr lang="en-US" dirty="0"/>
              <a:t>15 Min - System Design Intro</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9" name="Content Placeholder 8" descr="A screenshot of a program&#10;&#10;Description automatically generated">
            <a:extLst>
              <a:ext uri="{FF2B5EF4-FFF2-40B4-BE49-F238E27FC236}">
                <a16:creationId xmlns:a16="http://schemas.microsoft.com/office/drawing/2014/main" id="{6AA92943-AEE4-962D-358A-419A11491B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5798" y="2299865"/>
            <a:ext cx="7812404"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mtClean="0"/>
              <a:t>140</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Communication</a:t>
            </a:r>
            <a:r>
              <a:rPr lang="en-US" sz="2800" dirty="0"/>
              <a:t> Of Your High 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141</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r>
              <a:rPr lang="en-US" dirty="0"/>
              <a:t>Sample System Architecture Diagram -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Tree>
    <p:extLst>
      <p:ext uri="{BB962C8B-B14F-4D97-AF65-F5344CB8AC3E}">
        <p14:creationId xmlns:p14="http://schemas.microsoft.com/office/powerpoint/2010/main" val="229062078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Sample System Architecture Diagram - Process</a:t>
            </a:r>
          </a:p>
        </p:txBody>
      </p:sp>
      <p:sp>
        <p:nvSpPr>
          <p:cNvPr id="3" name="Slide Number Placeholder 2"/>
          <p:cNvSpPr>
            <a:spLocks noGrp="1"/>
          </p:cNvSpPr>
          <p:nvPr>
            <p:ph type="sldNum" sz="quarter" idx="12"/>
          </p:nvPr>
        </p:nvSpPr>
        <p:spPr/>
        <p:txBody>
          <a:bodyPr/>
          <a:lstStyle/>
          <a:p>
            <a:fld id="{CC48B151-73E6-4005-9E41-BAC149615E2B}" type="slidenum">
              <a:rPr lang="en-US" smtClean="0"/>
              <a:t>143</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1371600"/>
            <a:ext cx="5486400" cy="4114800"/>
          </a:xfrm>
          <a:prstGeom prst="rect">
            <a:avLst/>
          </a:prstGeom>
        </p:spPr>
      </p:pic>
      <p:sp>
        <p:nvSpPr>
          <p:cNvPr id="8" name="Rectangle 7"/>
          <p:cNvSpPr/>
          <p:nvPr/>
        </p:nvSpPr>
        <p:spPr>
          <a:xfrm>
            <a:off x="1852082" y="5532946"/>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Sample System </a:t>
            </a:r>
            <a:r>
              <a:rPr lang="en-US" sz="3200" dirty="0"/>
              <a:t>Architecture</a:t>
            </a:r>
            <a:r>
              <a:rPr lang="en-US" sz="2800" dirty="0"/>
              <a:t> Diagram - Mechanical</a:t>
            </a:r>
          </a:p>
        </p:txBody>
      </p:sp>
      <p:sp>
        <p:nvSpPr>
          <p:cNvPr id="4" name="Slide Number Placeholder 3"/>
          <p:cNvSpPr>
            <a:spLocks noGrp="1"/>
          </p:cNvSpPr>
          <p:nvPr>
            <p:ph type="sldNum" sz="quarter" idx="12"/>
          </p:nvPr>
        </p:nvSpPr>
        <p:spPr/>
        <p:txBody>
          <a:bodyPr/>
          <a:lstStyle/>
          <a:p>
            <a:fld id="{CC48B151-73E6-4005-9E41-BAC149615E2B}" type="slidenum">
              <a:rPr lang="en-US" smtClean="0"/>
              <a:t>144</a:t>
            </a:fld>
            <a:endParaRPr lang="en-US" dirty="0"/>
          </a:p>
        </p:txBody>
      </p:sp>
      <p:sp>
        <p:nvSpPr>
          <p:cNvPr id="5" name="Rectangle 4"/>
          <p:cNvSpPr/>
          <p:nvPr/>
        </p:nvSpPr>
        <p:spPr>
          <a:xfrm>
            <a:off x="762000" y="5552850"/>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369986"/>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Project’s Needs</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mtClean="0"/>
              <a:t>145</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146</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the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pPr lvl="1"/>
            <a:r>
              <a:rPr lang="en-US" dirty="0"/>
              <a:t>Distribute majors and knowledge to improve performance</a:t>
            </a:r>
          </a:p>
          <a:p>
            <a:r>
              <a:rPr lang="en-US" b="1" dirty="0"/>
              <a:t>Practice</a:t>
            </a:r>
            <a:r>
              <a:rPr lang="en-US" dirty="0"/>
              <a:t> content to improve your comfort presenting</a:t>
            </a:r>
          </a:p>
          <a:p>
            <a:r>
              <a:rPr lang="en-US" dirty="0"/>
              <a:t>Expect audience questions throughout to ensure their understanding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148</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DF55B-222D-CF57-27EC-6390C32352B3}"/>
              </a:ext>
            </a:extLst>
          </p:cNvPr>
          <p:cNvSpPr>
            <a:spLocks noGrp="1"/>
          </p:cNvSpPr>
          <p:nvPr>
            <p:ph type="title"/>
          </p:nvPr>
        </p:nvSpPr>
        <p:spPr/>
        <p:txBody>
          <a:bodyPr/>
          <a:lstStyle/>
          <a:p>
            <a:pPr algn="ctr"/>
            <a:r>
              <a:rPr lang="en-US" dirty="0"/>
              <a:t>BDR Poster &amp; Presentation Content</a:t>
            </a:r>
          </a:p>
        </p:txBody>
      </p:sp>
      <p:sp>
        <p:nvSpPr>
          <p:cNvPr id="3" name="Content Placeholder 2">
            <a:extLst>
              <a:ext uri="{FF2B5EF4-FFF2-40B4-BE49-F238E27FC236}">
                <a16:creationId xmlns:a16="http://schemas.microsoft.com/office/drawing/2014/main" id="{4374D97F-3B2E-3233-5D80-89152A409E60}"/>
              </a:ext>
            </a:extLst>
          </p:cNvPr>
          <p:cNvSpPr>
            <a:spLocks noGrp="1"/>
          </p:cNvSpPr>
          <p:nvPr>
            <p:ph idx="1"/>
          </p:nvPr>
        </p:nvSpPr>
        <p:spPr/>
        <p:txBody>
          <a:bodyPr/>
          <a:lstStyle/>
          <a:p>
            <a:r>
              <a:rPr lang="en-US" b="1" dirty="0"/>
              <a:t>Purpose of the Project</a:t>
            </a:r>
          </a:p>
          <a:p>
            <a:r>
              <a:rPr lang="en-US" b="1" dirty="0"/>
              <a:t>Past Work</a:t>
            </a:r>
          </a:p>
          <a:p>
            <a:r>
              <a:rPr lang="en-US" b="1" dirty="0"/>
              <a:t>Current Semester Objectives (System Requirements)</a:t>
            </a:r>
          </a:p>
          <a:p>
            <a:r>
              <a:rPr lang="en-US" b="1" dirty="0"/>
              <a:t>Technical Approach, Results, and Accomplishments </a:t>
            </a:r>
          </a:p>
          <a:p>
            <a:pPr lvl="1"/>
            <a:r>
              <a:rPr lang="en-US" b="1" dirty="0"/>
              <a:t>up until this review</a:t>
            </a:r>
          </a:p>
          <a:p>
            <a:r>
              <a:rPr lang="en-US" b="1" dirty="0"/>
              <a:t>Next Steps and Plan</a:t>
            </a:r>
          </a:p>
          <a:p>
            <a:endParaRPr lang="en-US" b="1" dirty="0"/>
          </a:p>
          <a:p>
            <a:pPr marL="0" indent="0">
              <a:buNone/>
            </a:pPr>
            <a:endParaRPr lang="en-US" dirty="0"/>
          </a:p>
          <a:p>
            <a:pPr marL="0" indent="0">
              <a:buNone/>
            </a:pPr>
            <a:r>
              <a:rPr lang="en-US" b="1" dirty="0"/>
              <a:t>IF</a:t>
            </a:r>
            <a:r>
              <a:rPr lang="en-US" dirty="0"/>
              <a:t> team has been creating good documentation - MUCH of this content can be copied from Client Meeting slides and from existing EDN forum posts</a:t>
            </a:r>
          </a:p>
        </p:txBody>
      </p:sp>
      <p:sp>
        <p:nvSpPr>
          <p:cNvPr id="4" name="Slide Number Placeholder 3">
            <a:extLst>
              <a:ext uri="{FF2B5EF4-FFF2-40B4-BE49-F238E27FC236}">
                <a16:creationId xmlns:a16="http://schemas.microsoft.com/office/drawing/2014/main" id="{6B563058-2F13-F0AC-00BC-E0A5DB8D1213}"/>
              </a:ext>
            </a:extLst>
          </p:cNvPr>
          <p:cNvSpPr>
            <a:spLocks noGrp="1"/>
          </p:cNvSpPr>
          <p:nvPr>
            <p:ph type="sldNum" sz="quarter" idx="12"/>
          </p:nvPr>
        </p:nvSpPr>
        <p:spPr/>
        <p:txBody>
          <a:bodyPr/>
          <a:lstStyle/>
          <a:p>
            <a:fld id="{028FE254-016A-4E51-98AE-D4B4E3F12C32}" type="slidenum">
              <a:rPr lang="en-US" smtClean="0"/>
              <a:t>149</a:t>
            </a:fld>
            <a:endParaRPr lang="en-US" dirty="0"/>
          </a:p>
        </p:txBody>
      </p:sp>
    </p:spTree>
    <p:extLst>
      <p:ext uri="{BB962C8B-B14F-4D97-AF65-F5344CB8AC3E}">
        <p14:creationId xmlns:p14="http://schemas.microsoft.com/office/powerpoint/2010/main" val="970431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3600" dirty="0"/>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10/17 (or) 10/18</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Report</a:t>
            </a:r>
          </a:p>
          <a:p>
            <a:r>
              <a:rPr lang="en-US" dirty="0"/>
              <a:t>Individual assignment</a:t>
            </a:r>
          </a:p>
          <a:p>
            <a:r>
              <a:rPr lang="en-US" dirty="0"/>
              <a:t>6%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mtClean="0"/>
              <a:t>150</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151</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Reqs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152</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153</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154</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64204961"/>
              </p:ext>
            </p:extLst>
          </p:nvPr>
        </p:nvGraphicFramePr>
        <p:xfrm>
          <a:off x="381000" y="1005329"/>
          <a:ext cx="8382000" cy="3518498"/>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5.0</a:t>
                      </a:r>
                    </a:p>
                  </a:txBody>
                  <a:tcPr marL="68580" marR="68580" marT="0" marB="0"/>
                </a:tc>
                <a:tc>
                  <a:txBody>
                    <a:bodyPr/>
                    <a:lstStyle/>
                    <a:p>
                      <a:pPr marL="0" marR="0" algn="l">
                        <a:spcBef>
                          <a:spcPts val="0"/>
                        </a:spcBef>
                        <a:spcAft>
                          <a:spcPts val="0"/>
                        </a:spcAft>
                      </a:pPr>
                      <a:r>
                        <a:rPr lang="en-US" sz="1200" dirty="0">
                          <a:effectLst/>
                          <a:latin typeface="+mj-lt"/>
                          <a:ea typeface="MS Mincho"/>
                        </a:rPr>
                        <a:t>12/5/24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a:spcBef>
                          <a:spcPts val="0"/>
                        </a:spcBef>
                        <a:spcAft>
                          <a:spcPts val="0"/>
                        </a:spcAft>
                      </a:pPr>
                      <a:r>
                        <a:rPr lang="en-US" sz="1200" dirty="0">
                          <a:effectLst/>
                          <a:latin typeface="+mj-lt"/>
                          <a:ea typeface="MS Mincho"/>
                        </a:rPr>
                        <a:t>Dates updated for LEAP Team Building session</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defTabSz="685800" rtl="0" eaLnBrk="1" latinLnBrk="0" hangingPunct="1">
                        <a:spcBef>
                          <a:spcPts val="0"/>
                        </a:spcBef>
                        <a:spcAft>
                          <a:spcPts val="0"/>
                        </a:spcAft>
                      </a:pPr>
                      <a:endParaRPr lang="en-US" sz="1200" b="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baseline="0" dirty="0">
                        <a:effectLst/>
                        <a:latin typeface="+mj-lt"/>
                        <a:ea typeface="MS Mincho"/>
                      </a:endParaRP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236482">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155</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453487"/>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156</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p:cNvGraphicFramePr>
            <a:graphicFrameLocks noGrp="1"/>
          </p:cNvGraphicFramePr>
          <p:nvPr>
            <p:extLst>
              <p:ext uri="{D42A27DB-BD31-4B8C-83A1-F6EECF244321}">
                <p14:modId xmlns:p14="http://schemas.microsoft.com/office/powerpoint/2010/main" val="481728510"/>
              </p:ext>
            </p:extLst>
          </p:nvPr>
        </p:nvGraphicFramePr>
        <p:xfrm>
          <a:off x="623501" y="1290381"/>
          <a:ext cx="7948999" cy="297180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AE6BB1D7-9A84-7107-5AE6-DCA1B4E84A39}"/>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89F046D-7DED-9643-37F8-FDBC10B29496}"/>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928E5BC6-C606-0E2C-775E-D001CDCCE99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0473B39-5643-5999-79E1-0738B483C919}"/>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C332F859-44C7-6555-8729-0DDBD3E8180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E47F7E99-F93B-4DE4-ECED-E1B17C83EC53}"/>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30CE122C-F0AB-77D1-8065-70A7FC89AC6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9485C6C7-F79B-710A-C3B9-F05DD4BA9969}"/>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890BA311-8A37-5747-71B6-3443A1E2D41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BA0C61-CCEC-753A-0F83-985519BBF8DC}"/>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33EC196-4C32-BA87-7723-59117D458585}"/>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8BECCB2-836C-41E9-E3A8-7005F853FEF5}"/>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FF95D042-D30D-15EE-738E-F5134CD0D44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33851D1D-4637-F647-A3DF-AEAD32A19521}"/>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48C34F3B-1C59-5B1C-E7BC-336C1BC6CCBF}"/>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85C85688-6BAE-B425-18AF-665BDD48FB4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CCAC2E59-668C-6C63-5A6E-9A046EE8A83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286D8CBF-CDCA-9276-50F7-AFBBFAB5AA3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E3A7B72-BC48-54EF-6D73-97986AB87BC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712792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23</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24</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r>
              <a:rPr lang="en-US" sz="2200" dirty="0"/>
              <a:t>Answer the prompt for the first question using Slido – 1 minute</a:t>
            </a:r>
          </a:p>
          <a:p>
            <a:r>
              <a:rPr lang="en-US" sz="2200" dirty="0"/>
              <a:t>Pair off and Share Responses with your partner &amp; discuss – 2 minutes</a:t>
            </a:r>
          </a:p>
          <a:p>
            <a:r>
              <a:rPr lang="en-US" sz="2200" dirty="0"/>
              <a:t>Go around the team and each person introduces their partner – name &amp; skill – 5 minutes total</a:t>
            </a:r>
          </a:p>
          <a:p>
            <a:r>
              <a:rPr lang="en-US" sz="2200" dirty="0"/>
              <a:t>Review the full word cloud &amp; discuss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#1697651</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743071198"/>
              </p:ext>
            </p:extLst>
          </p:nvPr>
        </p:nvGraphicFramePr>
        <p:xfrm>
          <a:off x="5257800" y="2057400"/>
          <a:ext cx="3807225" cy="4032250"/>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N&amp;R Speadsheet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of Directors 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Detailed Individual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Report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31115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 + System Evaluation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vMerge="1">
                  <a:txBody>
                    <a:bodyPr/>
                    <a:lstStyle/>
                    <a:p>
                      <a:endParaRPr lang="en-US"/>
                    </a:p>
                  </a:txBody>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dirty="0">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60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p:cNvGraphicFramePr>
            <a:graphicFrameLocks noGrp="1"/>
          </p:cNvGraphicFramePr>
          <p:nvPr>
            <p:extLst>
              <p:ext uri="{D42A27DB-BD31-4B8C-83A1-F6EECF244321}">
                <p14:modId xmlns:p14="http://schemas.microsoft.com/office/powerpoint/2010/main" val="2168416229"/>
              </p:ext>
            </p:extLst>
          </p:nvPr>
        </p:nvGraphicFramePr>
        <p:xfrm>
          <a:off x="452910" y="1140616"/>
          <a:ext cx="8180971" cy="3260948"/>
        </p:xfrm>
        <a:graphic>
          <a:graphicData uri="http://schemas.openxmlformats.org/drawingml/2006/table">
            <a:tbl>
              <a:tblPr/>
              <a:tblGrid>
                <a:gridCol w="1909290">
                  <a:extLst>
                    <a:ext uri="{9D8B030D-6E8A-4147-A177-3AD203B41FA5}">
                      <a16:colId xmlns:a16="http://schemas.microsoft.com/office/drawing/2014/main" val="20000"/>
                    </a:ext>
                  </a:extLst>
                </a:gridCol>
                <a:gridCol w="2055724">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408364">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08364">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8364">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6376">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8364">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08364">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06376">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6376">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CE7A3CE6-F459-FAD9-9157-FF91F9339FC1}"/>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3463A646-3AA4-FF04-19E9-F6E839BFD8B4}"/>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600A0D5-4A03-7B58-0A3F-17C307A7143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6EBB126-9485-F158-7D7C-523FBAD4B0AB}"/>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25ED6452-5081-4551-B99A-62113EEEC7AC}"/>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BDBE6B4B-3DD7-588E-7E54-810302E97AF5}"/>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C3F3D5D2-C56B-4514-8F5D-C7115799183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48B2E7C-9D40-F078-4F7A-ACB104D4F97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4E023121-A570-C9C5-97A8-DD8844B73B37}"/>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168C3CE7-1EBA-1529-808D-7213F937F3C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D1115A66-5CCE-C2C4-EF4E-F34804B89179}"/>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47B4AD4-C9F6-C2A1-2503-F4E0E32C6806}"/>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9FF025F3-54A3-E7FD-B8B8-88D7A47BCB3A}"/>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860F5ED-32A4-FF22-04BA-C65E6598387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24CD2D44-C194-EBB4-4837-26A9279BA17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0CD0B6B-CEEF-1586-0FEF-695EB3FDB73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AE1A5EE8-ADFA-3B82-E6A2-C78DB350447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15146FA6-D4B2-D13C-F610-AB0B344A4ACF}"/>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0586128-FE3F-5F63-7CC0-1D60F7B0E13F}"/>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4054034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40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team	.</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20 min – Wrap Up </a:t>
            </a:r>
            <a:br>
              <a:rPr lang="en-US" sz="3600" dirty="0"/>
            </a:br>
            <a:r>
              <a:rPr lang="en-US" sz="3600" dirty="0"/>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Tuesday	1/14	6:00 – 8pm</a:t>
            </a:r>
          </a:p>
          <a:p>
            <a:pPr lvl="1">
              <a:tabLst>
                <a:tab pos="2514600" algn="l"/>
                <a:tab pos="3597275" algn="l"/>
              </a:tabLst>
            </a:pPr>
            <a:r>
              <a:rPr lang="en-US" dirty="0">
                <a:cs typeface="Calibri"/>
              </a:rPr>
              <a:t>Wednesday	1/15	6:00 – 8pm</a:t>
            </a:r>
          </a:p>
          <a:p>
            <a:pPr lvl="1">
              <a:tabLst>
                <a:tab pos="2514600" algn="l"/>
                <a:tab pos="3597275" algn="l"/>
              </a:tabLst>
            </a:pPr>
            <a:r>
              <a:rPr lang="en-US" dirty="0">
                <a:cs typeface="Calibri"/>
              </a:rPr>
              <a:t>Thursday	1/16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lnSpcReduction="10000"/>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Monday, 1/13/25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Spring 2025 Capstone LEAP </a:t>
            </a: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Team Building Sign Ups</a:t>
            </a:r>
            <a:endParaRPr lang="en-US" sz="36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p:cNvGraphicFramePr>
            <a:graphicFrameLocks noGrp="1"/>
          </p:cNvGraphicFramePr>
          <p:nvPr>
            <p:extLst>
              <p:ext uri="{D42A27DB-BD31-4B8C-83A1-F6EECF244321}">
                <p14:modId xmlns:p14="http://schemas.microsoft.com/office/powerpoint/2010/main" val="2145249357"/>
              </p:ext>
            </p:extLst>
          </p:nvPr>
        </p:nvGraphicFramePr>
        <p:xfrm>
          <a:off x="452910" y="1140616"/>
          <a:ext cx="8180971" cy="3346911"/>
        </p:xfrm>
        <a:graphic>
          <a:graphicData uri="http://schemas.openxmlformats.org/drawingml/2006/table">
            <a:tbl>
              <a:tblPr/>
              <a:tblGrid>
                <a:gridCol w="1773497">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3293">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3293">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70C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5813A4F7-B840-8964-8156-51B6DA84A790}"/>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A79D52FD-8D73-5C61-F0FB-6CC387B7A40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A830ABD2-612D-081D-942C-5217CAEB0701}"/>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402B7D5-F8B9-ACDD-91AD-C1F2DFA0C825}"/>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4DEC0C5-F5D2-AA5B-EFEF-4FA7A99F4F1A}"/>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0EB8EA68-1207-99AF-9E0C-607754EF60EE}"/>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E75E28C-9E5D-ED87-9892-C601BAFD708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61199678-F594-9308-B38E-4F6233796D0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56CDAFD1-BFD1-B63C-073C-0E24253BF671}"/>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27F376-8E3E-4D04-A7AB-5896DBD145A5}"/>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E4B79AD5-01ED-D90C-92CA-A3E27B491633}"/>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52BA0A9-4BF5-E722-AA1E-88D4674BD02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E264ED77-636C-9B13-F01C-5BF2C55676ED}"/>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4EBB846C-58E7-516C-FBC3-A09A62EB1D5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3414436E-17A8-93EC-7AC3-9273BC2F3F42}"/>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F5903E87-F98B-1345-0339-F3E3357A9684}"/>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03E75346-14D9-A710-C3AC-5FD334874822}"/>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B3ED47ED-A6EA-456A-2751-CBEB189C545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97468D1-BC85-7B21-3CCB-BAF99D48AA1B}"/>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482545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1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4AF3536-E0F1-A459-AC5A-6AE726E1D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312" y="1939313"/>
            <a:ext cx="8441375" cy="403250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44</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45</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46</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
        <p:nvSpPr>
          <p:cNvPr id="7" name="Rectangle 6"/>
          <p:cNvSpPr/>
          <p:nvPr/>
        </p:nvSpPr>
        <p:spPr>
          <a:xfrm>
            <a:off x="838200" y="5587425"/>
            <a:ext cx="7467600" cy="584775"/>
          </a:xfrm>
          <a:prstGeom prst="rect">
            <a:avLst/>
          </a:prstGeom>
        </p:spPr>
        <p:txBody>
          <a:bodyPr wrap="square">
            <a:spAutoFit/>
          </a:bodyPr>
          <a:lstStyle/>
          <a:p>
            <a:pPr algn="ctr"/>
            <a:r>
              <a:rPr lang="en-US" sz="3200" dirty="0">
                <a:cs typeface="Calibri"/>
              </a:rPr>
              <a:t>Projects with Both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a:t>
            </a:r>
          </a:p>
          <a:p>
            <a:pPr lvl="1"/>
            <a:r>
              <a:rPr lang="en-US" dirty="0">
                <a:cs typeface="Calibri"/>
              </a:rPr>
              <a:t>Software</a:t>
            </a:r>
          </a:p>
          <a:p>
            <a:pPr lvl="1"/>
            <a:endParaRPr lang="en-US" dirty="0">
              <a:cs typeface="Calibri"/>
            </a:endParaRPr>
          </a:p>
          <a:p>
            <a:r>
              <a:rPr lang="en-US" dirty="0">
                <a:cs typeface="Calibri"/>
              </a:rPr>
              <a:t>Each Group Leverage The Appropriate Tools</a:t>
            </a:r>
          </a:p>
          <a:p>
            <a:pPr lvl="1"/>
            <a:r>
              <a:rPr lang="en-US" dirty="0">
                <a:cs typeface="Calibri"/>
              </a:rPr>
              <a:t>Develop The Appropriate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4382817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51</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a:bodyPr>
          <a:lstStyle/>
          <a:p>
            <a:pPr algn="ctr"/>
            <a:r>
              <a:rPr lang="en-US" sz="3200" dirty="0">
                <a:cs typeface="Calibri"/>
              </a:rPr>
              <a:t>Generation of </a:t>
            </a:r>
            <a:br>
              <a:rPr lang="en-US" sz="3200" dirty="0">
                <a:cs typeface="Calibri"/>
              </a:rPr>
            </a:br>
            <a:r>
              <a:rPr lang="en-US" sz="3200" dirty="0">
                <a:cs typeface="Calibri"/>
              </a:rPr>
              <a:t>Use Cases and User Stories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Use Cases and User Stories </a:t>
            </a:r>
            <a:r>
              <a:rPr lang="en-US" dirty="0">
                <a:cs typeface="Calibri"/>
              </a:rPr>
              <a:t>document are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53</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41794590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User Stories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a:t>
            </a:r>
            <a:r>
              <a:rPr lang="en-US" u="sng" dirty="0">
                <a:hlinkClick r:id="rId2" tooltip="A beginner's guide to user stories - Boost blog"/>
              </a:rPr>
              <a:t>user story</a:t>
            </a:r>
            <a:r>
              <a:rPr lang="en-US" dirty="0"/>
              <a:t> is a short description of something that your customer will do when they come to your website or use your application/software,  focused on the value or result they get from doing this thing. They are written from the point of view of a person using your website or application, and written in the language that your customers would use.</a:t>
            </a:r>
          </a:p>
          <a:p>
            <a:r>
              <a:rPr lang="en-US" dirty="0"/>
              <a:t>A user story is usually written using the format: </a:t>
            </a:r>
            <a:br>
              <a:rPr lang="en-US" dirty="0"/>
            </a:br>
            <a:r>
              <a:rPr lang="en-US" i="1" dirty="0"/>
              <a:t>As an [</a:t>
            </a:r>
            <a:r>
              <a:rPr lang="en-US" b="1" i="1" dirty="0"/>
              <a:t>actor</a:t>
            </a:r>
            <a:r>
              <a:rPr lang="en-US" i="1" dirty="0"/>
              <a:t>] I want [</a:t>
            </a:r>
            <a:r>
              <a:rPr lang="en-US" b="1" i="1" dirty="0"/>
              <a:t>action</a:t>
            </a:r>
            <a:r>
              <a:rPr lang="en-US" i="1" dirty="0"/>
              <a:t>] so that [</a:t>
            </a:r>
            <a:r>
              <a:rPr lang="en-US" b="1" i="1" dirty="0"/>
              <a:t>achievement</a:t>
            </a:r>
            <a:r>
              <a:rPr lang="en-US" i="1" dirty="0"/>
              <a:t>]. </a:t>
            </a:r>
          </a:p>
          <a:p>
            <a:pPr marL="457200" indent="0">
              <a:buNone/>
            </a:pPr>
            <a:r>
              <a:rPr lang="en-US" i="1" dirty="0"/>
              <a:t>As a </a:t>
            </a:r>
            <a:r>
              <a:rPr lang="en-US" b="1" i="1" dirty="0"/>
              <a:t>Flickr member</a:t>
            </a:r>
            <a:r>
              <a:rPr lang="en-US" i="1" dirty="0"/>
              <a:t>, I want </a:t>
            </a:r>
            <a:r>
              <a:rPr lang="en-US" b="1" i="1" dirty="0"/>
              <a:t>to set different privacy levels on my photos</a:t>
            </a:r>
            <a:r>
              <a:rPr lang="en-US" i="1" dirty="0"/>
              <a:t>, so </a:t>
            </a:r>
            <a:r>
              <a:rPr lang="en-US" b="1" i="1" dirty="0"/>
              <a:t>I can control who sees which of my photos</a:t>
            </a:r>
            <a:r>
              <a:rPr lang="en-US" i="1" dirty="0"/>
              <a:t>.</a:t>
            </a:r>
            <a:endParaRPr lang="en-US"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5146451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Cases</a:t>
            </a:r>
            <a:endParaRPr lang="en-US" dirty="0"/>
          </a:p>
        </p:txBody>
      </p:sp>
      <p:sp>
        <p:nvSpPr>
          <p:cNvPr id="3" name="Content Placeholder 2"/>
          <p:cNvSpPr>
            <a:spLocks noGrp="1"/>
          </p:cNvSpPr>
          <p:nvPr>
            <p:ph idx="1"/>
          </p:nvPr>
        </p:nvSpPr>
        <p:spPr>
          <a:xfrm>
            <a:off x="195943" y="1355357"/>
            <a:ext cx="8752114" cy="4830201"/>
          </a:xfrm>
        </p:spPr>
        <p:txBody>
          <a:bodyPr>
            <a:noAutofit/>
          </a:bodyPr>
          <a:lstStyle/>
          <a:p>
            <a:r>
              <a:rPr lang="en-US" sz="2400" dirty="0"/>
              <a:t>A </a:t>
            </a:r>
            <a:r>
              <a:rPr lang="en-US" sz="2400" u="sng" dirty="0">
                <a:hlinkClick r:id="rId2" tooltip="Use case - Wikipedia"/>
              </a:rPr>
              <a:t>use case</a:t>
            </a:r>
            <a:r>
              <a:rPr lang="en-US" sz="2400" dirty="0"/>
              <a:t> is a description of a set of interactions between a system and one or more actors (where ‘actor’ can be people, or other systems: for example, both online shoppers and PayPal can be actors). They are usually created as documents, and generally include this kind of information:</a:t>
            </a:r>
          </a:p>
          <a:p>
            <a:pPr lvl="1"/>
            <a:r>
              <a:rPr lang="en-US" sz="1800" dirty="0"/>
              <a:t>use case title</a:t>
            </a:r>
          </a:p>
          <a:p>
            <a:pPr lvl="1"/>
            <a:r>
              <a:rPr lang="en-US" sz="1800" dirty="0"/>
              <a:t>rationale/description/goal</a:t>
            </a:r>
          </a:p>
          <a:p>
            <a:pPr lvl="1"/>
            <a:r>
              <a:rPr lang="en-US" sz="1800" dirty="0"/>
              <a:t>actor/user</a:t>
            </a:r>
          </a:p>
          <a:p>
            <a:pPr lvl="1"/>
            <a:r>
              <a:rPr lang="en-US" sz="1800" dirty="0"/>
              <a:t>preconditions (the things that must have already happened in the system)</a:t>
            </a:r>
          </a:p>
          <a:p>
            <a:pPr lvl="1"/>
            <a:r>
              <a:rPr lang="en-US" sz="1800" dirty="0"/>
              <a:t>standard path or main success scenario (what will usually happen, described as a series of steps)</a:t>
            </a:r>
          </a:p>
          <a:p>
            <a:pPr lvl="1"/>
            <a:r>
              <a:rPr lang="en-US" sz="1800" dirty="0"/>
              <a:t>alternate paths or extensions (variations on the above/edge cases)</a:t>
            </a:r>
          </a:p>
          <a:p>
            <a:pPr lvl="1"/>
            <a:r>
              <a:rPr lang="en-US" sz="1800" dirty="0"/>
              <a:t>post conditions (what the system will have done by the end of the steps).</a:t>
            </a:r>
          </a:p>
          <a:p>
            <a:endParaRPr lang="en-US" sz="2400"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8592846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p:txBody>
          <a:bodyPr>
            <a:noAutofit/>
          </a:bodyPr>
          <a:lstStyle/>
          <a:p>
            <a:r>
              <a:rPr lang="en-US" sz="3600" spc="-1" dirty="0">
                <a:solidFill>
                  <a:srgbClr val="000000"/>
                </a:solidFill>
              </a:rPr>
              <a:t>Developing Use Cases and User Stories</a:t>
            </a:r>
            <a:endParaRPr lang="en-US" sz="3600" dirty="0"/>
          </a:p>
        </p:txBody>
      </p:sp>
      <p:sp>
        <p:nvSpPr>
          <p:cNvPr id="10" name="Content Placeholder 9"/>
          <p:cNvSpPr>
            <a:spLocks noGrp="1"/>
          </p:cNvSpPr>
          <p:nvPr>
            <p:ph idx="1"/>
          </p:nvPr>
        </p:nvSpPr>
        <p:spPr/>
        <p:txBody>
          <a:bodyPr>
            <a:normAutofit fontScale="92500" lnSpcReduction="20000"/>
          </a:bodyPr>
          <a:lstStyle/>
          <a:p>
            <a:r>
              <a:rPr lang="en-US" dirty="0"/>
              <a:t>The process can be similar for both</a:t>
            </a:r>
          </a:p>
          <a:p>
            <a:r>
              <a:rPr lang="en-US" dirty="0"/>
              <a:t>Until you have direct client feedback, role play yourselves in the client’s role</a:t>
            </a:r>
          </a:p>
          <a:p>
            <a:r>
              <a:rPr lang="en-US" dirty="0"/>
              <a:t>Identify things you would want or need to help you be successful in your job</a:t>
            </a:r>
          </a:p>
          <a:p>
            <a:r>
              <a:rPr lang="en-US" dirty="0"/>
              <a:t>As with Needs and Requirements, one would expect a relatively large number of User Stories or Use Cases. There is no specific target number!</a:t>
            </a:r>
          </a:p>
          <a:p>
            <a:r>
              <a:rPr lang="en-US" dirty="0"/>
              <a:t>The goal is to fully define the required functionality.</a:t>
            </a:r>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56</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3"/>
            <a:ext cx="7115890" cy="1028297"/>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US" sz="3300" spc="-1" dirty="0">
              <a:solidFill>
                <a:srgbClr val="000000"/>
              </a:solidFill>
              <a:latin typeface="Calibri"/>
            </a:endParaRPr>
          </a:p>
        </p:txBody>
      </p:sp>
    </p:spTree>
    <p:extLst>
      <p:ext uri="{BB962C8B-B14F-4D97-AF65-F5344CB8AC3E}">
        <p14:creationId xmlns:p14="http://schemas.microsoft.com/office/powerpoint/2010/main" val="38059945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57</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Autofit/>
          </a:bodyPr>
          <a:lstStyle/>
          <a:p>
            <a:r>
              <a:rPr lang="en-US" sz="3200" dirty="0">
                <a:cs typeface="Calibri"/>
              </a:rPr>
              <a:t>20 min – Generating</a:t>
            </a:r>
            <a:br>
              <a:rPr lang="en-US" sz="3200" dirty="0">
                <a:cs typeface="Calibri"/>
              </a:rPr>
            </a:br>
            <a:r>
              <a:rPr lang="en-US" sz="3200" dirty="0">
                <a:cs typeface="Calibri"/>
              </a:rPr>
              <a:t>Needs &amp; Requirements /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58</a:t>
            </a:fld>
            <a:endParaRPr lang="en-US" dirty="0"/>
          </a:p>
        </p:txBody>
      </p:sp>
      <p:sp>
        <p:nvSpPr>
          <p:cNvPr id="4" name="Rectangle 3"/>
          <p:cNvSpPr/>
          <p:nvPr/>
        </p:nvSpPr>
        <p:spPr>
          <a:xfrm>
            <a:off x="609600" y="5801380"/>
            <a:ext cx="7924800" cy="523220"/>
          </a:xfrm>
          <a:prstGeom prst="rect">
            <a:avLst/>
          </a:prstGeom>
        </p:spPr>
        <p:txBody>
          <a:bodyPr wrap="square">
            <a:spAutoFit/>
          </a:bodyPr>
          <a:lstStyle/>
          <a:p>
            <a:pPr algn="ctr"/>
            <a:r>
              <a:rPr lang="en-US" sz="2800" b="1" spc="-1" dirty="0">
                <a:solidFill>
                  <a:srgbClr val="000000"/>
                </a:solidFill>
              </a:rPr>
              <a:t>Take photo of whiteboard and post to Design Forum</a:t>
            </a:r>
          </a:p>
        </p:txBody>
      </p:sp>
    </p:spTree>
    <p:extLst>
      <p:ext uri="{BB962C8B-B14F-4D97-AF65-F5344CB8AC3E}">
        <p14:creationId xmlns:p14="http://schemas.microsoft.com/office/powerpoint/2010/main" val="40954492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 slides before the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59</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60</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61</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62</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64</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709734"/>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Client Needs &amp; Requirements -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258679" y="5336481"/>
            <a:ext cx="7162800" cy="138499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66</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68</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69</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70</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71</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dirty="0">
                <a:cs typeface="Calibri"/>
              </a:rPr>
              <a:t>Benchmarking Memo</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72</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73</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lvl="1"/>
            <a:r>
              <a:rPr lang="en-US" dirty="0">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77</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79</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3" name="Content Placeholder 12" descr="A screenshot of a program&#10;&#10;Description automatically generated">
            <a:extLst>
              <a:ext uri="{FF2B5EF4-FFF2-40B4-BE49-F238E27FC236}">
                <a16:creationId xmlns:a16="http://schemas.microsoft.com/office/drawing/2014/main" id="{30D0D476-A5E8-A39A-B0BE-5B4E65E71A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1365" y="1902375"/>
            <a:ext cx="7521269" cy="4030198"/>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80</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81</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0805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82</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83</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84</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85</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10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331" y="2248693"/>
            <a:ext cx="3928269" cy="3928269"/>
          </a:xfrm>
        </p:spPr>
      </p:pic>
    </p:spTree>
    <p:extLst>
      <p:ext uri="{BB962C8B-B14F-4D97-AF65-F5344CB8AC3E}">
        <p14:creationId xmlns:p14="http://schemas.microsoft.com/office/powerpoint/2010/main" val="334359522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9444</Words>
  <Application>Microsoft Office PowerPoint</Application>
  <PresentationFormat>On-screen Show (4:3)</PresentationFormat>
  <Paragraphs>1610</Paragraphs>
  <Slides>156</Slides>
  <Notes>60</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156</vt:i4>
      </vt:variant>
    </vt:vector>
  </HeadingPairs>
  <TitlesOfParts>
    <vt:vector size="173" baseType="lpstr">
      <vt:lpstr>Algerian</vt:lpstr>
      <vt:lpstr>Aptos</vt:lpstr>
      <vt:lpstr>Aptos Display</vt:lpstr>
      <vt:lpstr>Arial</vt:lpstr>
      <vt:lpstr>Calibri</vt:lpstr>
      <vt:lpstr>Calibri Light</vt:lpstr>
      <vt:lpstr>Inter</vt:lpstr>
      <vt:lpstr>Roboto</vt:lpstr>
      <vt:lpstr>Segoe Script</vt:lpstr>
      <vt:lpstr>Segoe UI</vt:lpstr>
      <vt:lpstr>SlidoInter</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20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Documenting and Describing the Client problem</vt:lpstr>
      <vt:lpstr>Customer Needs &amp;  Engineering Requirements Introduction</vt:lpstr>
      <vt:lpstr>PowerPoint Presentation</vt:lpstr>
      <vt:lpstr>Generating Ideas for Your Needs</vt:lpstr>
      <vt:lpstr>Generation of  Use Cases and User Stories</vt:lpstr>
      <vt:lpstr>User Stories</vt:lpstr>
      <vt:lpstr>Use Cases</vt:lpstr>
      <vt:lpstr>Developing Use Cases and User Stories</vt:lpstr>
      <vt:lpstr>10 min – Review Project Description</vt:lpstr>
      <vt:lpstr>20 min – Generating Needs &amp; Requirements /  User Stories and Use Cases</vt:lpstr>
      <vt:lpstr>10 mins - Client Meeting 1 Project Kickoff</vt:lpstr>
      <vt:lpstr>10 mins – Communication &amp; Documentation Policies</vt:lpstr>
      <vt:lpstr>Electronic Design Notebook (EDN)</vt:lpstr>
      <vt:lpstr>What Should I Document?</vt:lpstr>
      <vt:lpstr>5 min - Wrap-up</vt:lpstr>
      <vt:lpstr>Day 3 &amp; 4 Activities</vt:lpstr>
      <vt:lpstr>Action Items / Meeting Prep (previously called homework, to be completed BEFORE Meeting 3)</vt:lpstr>
      <vt:lpstr>Day 3 Agenda</vt:lpstr>
      <vt:lpstr>Engineering Design Process Progression</vt:lpstr>
      <vt:lpstr>30 min – Meet with CE (Day 3 or 4)</vt:lpstr>
      <vt:lpstr>45 min – Client Meeting #1  Kickoff Meeting</vt:lpstr>
      <vt:lpstr>30 min – Review Prior Presentation (if applicable)</vt:lpstr>
      <vt:lpstr>10 min – Design Lab Expectations </vt:lpstr>
      <vt:lpstr>Benchmarking Memo</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10 mins - Concept Generation</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15 min – CE Time</vt:lpstr>
      <vt:lpstr>65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Project Planning</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15 Min - System Design Intro</vt:lpstr>
      <vt:lpstr>Communication Of Your High Level System Design</vt:lpstr>
      <vt:lpstr>Sample System Architecture Diagram - IOT</vt:lpstr>
      <vt:lpstr>Sample System Architecture Diagram - Process</vt:lpstr>
      <vt:lpstr>Sample System Architecture Diagram - Mechanical</vt:lpstr>
      <vt:lpstr>System Architecture Diagrams</vt:lpstr>
      <vt:lpstr>5 Min – Wrap-up</vt:lpstr>
      <vt:lpstr>All Employee Meetings</vt:lpstr>
      <vt:lpstr>Board of Directors Review is coming up NEXT WEEK</vt:lpstr>
      <vt:lpstr>BDR Poster &amp; Presentation Content</vt:lpstr>
      <vt:lpstr>Upcoming Graded deliverables</vt:lpstr>
      <vt:lpstr>System Design Report Intro</vt:lpstr>
      <vt:lpstr>Detailed Individual Design Report Intro</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2024-12-05T21:02:35Z</dcterms:modified>
</cp:coreProperties>
</file>