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67" r:id="rId7"/>
    <p:sldId id="263" r:id="rId8"/>
    <p:sldId id="269" r:id="rId9"/>
    <p:sldId id="265" r:id="rId10"/>
    <p:sldId id="270" r:id="rId11"/>
    <p:sldId id="264" r:id="rId12"/>
    <p:sldId id="261" r:id="rId13"/>
    <p:sldId id="257" r:id="rId14"/>
    <p:sldId id="259"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6" Type="http://schemas.openxmlformats.org/officeDocument/2006/relationships/hyperlink" Target="https://subversion.assembla.com/svn/svnx/html/Downloads.html" TargetMode="Externa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hyperlink" Target="https://subversion.assembla.com/svn/svnx/html/Downloads.html" TargetMode="External"/><Relationship Id="rId2" Type="http://schemas.openxmlformats.org/officeDocument/2006/relationships/hyperlink" Target="https://tortoisesv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26498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Delete Folders or Files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5934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a:t>
            </a:r>
            <a:r>
              <a:rPr lang="en-US" dirty="0" smtClean="0"/>
              <a:t>ommits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 part of your project you’ll modify existing files or create new ones.</a:t>
            </a:r>
          </a:p>
          <a:p>
            <a:r>
              <a:rPr lang="en-US" dirty="0" smtClean="0"/>
              <a:t>To share these with the team, you must </a:t>
            </a:r>
            <a:r>
              <a:rPr lang="en-US" b="1" dirty="0" smtClean="0"/>
              <a:t>Commit</a:t>
            </a:r>
            <a:r>
              <a:rPr lang="en-US" dirty="0" smtClean="0"/>
              <a:t> them</a:t>
            </a:r>
            <a:r>
              <a:rPr lang="en-US" dirty="0" smtClean="0"/>
              <a:t>.</a:t>
            </a:r>
          </a:p>
          <a:p>
            <a:pPr marL="0" indent="0">
              <a:buNone/>
            </a:pPr>
            <a:endParaRPr lang="en-US" dirty="0" smtClean="0"/>
          </a:p>
          <a:p>
            <a:pPr marL="0" indent="0">
              <a:buNone/>
            </a:pPr>
            <a:r>
              <a:rPr lang="en-US" dirty="0" smtClean="0"/>
              <a:t>Windows</a:t>
            </a:r>
            <a:r>
              <a:rPr lang="en-US" dirty="0"/>
              <a:t>:</a:t>
            </a:r>
          </a:p>
          <a:p>
            <a:r>
              <a:rPr lang="en-US" dirty="0"/>
              <a:t>Then, within the folder, or by selecting specific items, use the right click menu to access TortoiseSVN </a:t>
            </a:r>
            <a:r>
              <a:rPr lang="en-US" dirty="0" smtClean="0"/>
              <a:t>Commit function</a:t>
            </a:r>
            <a:r>
              <a:rPr lang="en-US" dirty="0"/>
              <a:t>.</a:t>
            </a:r>
          </a:p>
          <a:p>
            <a:pPr marL="0" indent="0">
              <a:buNone/>
            </a:pPr>
            <a:endParaRPr lang="en-US" dirty="0" smtClean="0"/>
          </a:p>
          <a:p>
            <a:pPr marL="0" indent="0">
              <a:buNone/>
            </a:pPr>
            <a:r>
              <a:rPr lang="en-US" dirty="0" smtClean="0"/>
              <a:t>Mac</a:t>
            </a:r>
            <a:r>
              <a:rPr lang="en-US" dirty="0"/>
              <a:t>:</a:t>
            </a:r>
          </a:p>
          <a:p>
            <a:r>
              <a:rPr lang="en-US" dirty="0"/>
              <a:t>Open the Working window</a:t>
            </a:r>
          </a:p>
          <a:p>
            <a:r>
              <a:rPr lang="en-US" dirty="0"/>
              <a:t>Note the list of files and folders that have changed</a:t>
            </a:r>
          </a:p>
          <a:p>
            <a:r>
              <a:rPr lang="en-US" dirty="0"/>
              <a:t>Use the </a:t>
            </a:r>
            <a:r>
              <a:rPr lang="en-US" dirty="0" smtClean="0"/>
              <a:t>Commit </a:t>
            </a:r>
            <a:r>
              <a:rPr lang="en-US" dirty="0"/>
              <a:t>button</a:t>
            </a:r>
          </a:p>
          <a:p>
            <a:pPr marL="0" indent="0">
              <a:buNone/>
            </a:pPr>
            <a:endParaRPr lang="en-US" dirty="0"/>
          </a:p>
          <a:p>
            <a:pPr marL="0" indent="0">
              <a:buNone/>
            </a:pPr>
            <a:r>
              <a:rPr lang="en-US" dirty="0"/>
              <a:t>The files </a:t>
            </a:r>
            <a:r>
              <a:rPr lang="en-US" dirty="0" smtClean="0"/>
              <a:t>will now be uploaded to the Subversion Repository for all team members.</a:t>
            </a:r>
            <a:endParaRPr lang="en-US" dirty="0"/>
          </a:p>
          <a:p>
            <a:pPr marL="0" indent="0">
              <a:buNone/>
            </a:pPr>
            <a:endParaRPr lang="en-US" dirty="0" smtClean="0"/>
          </a:p>
        </p:txBody>
      </p:sp>
    </p:spTree>
    <p:extLst>
      <p:ext uri="{BB962C8B-B14F-4D97-AF65-F5344CB8AC3E}">
        <p14:creationId xmlns:p14="http://schemas.microsoft.com/office/powerpoint/2010/main" val="195441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a:t>
            </a:r>
            <a:r>
              <a:rPr lang="en-US" dirty="0" smtClean="0"/>
              <a:t>updated</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969490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212" y="1588568"/>
            <a:ext cx="5000625" cy="390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762" y="3465562"/>
            <a:ext cx="3686175" cy="22383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915400"/>
            <a:ext cx="2609850" cy="40195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392150"/>
            <a:ext cx="3581400" cy="33242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8"/>
          <p:cNvSpPr>
            <a:spLocks noChangeArrowheads="1"/>
          </p:cNvSpPr>
          <p:nvPr/>
        </p:nvSpPr>
        <p:spPr bwMode="auto">
          <a:xfrm>
            <a:off x="-139815" y="2402506"/>
            <a:ext cx="9424493"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should have to enter your EDN username and password. Check on the “remember this password” box so that you don’t have to keep re-entering it.</a:t>
            </a:r>
            <a:endParaRPr kumimoji="0" lang="en-US" altLang="en-US" sz="9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window should appear (Figure 3 - TortoiseSVN Repository Browser Window) with two main panes: on the left is the folder hierarchy and on the right side are the files and sub folders of the currently selected folder from the left. Congratulations, SVN is working! This does NOT require VPN access to campus.</a:t>
            </a:r>
            <a:b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this does not happen and/or you get an error, check with a team mate. If you both cannot access the repository, contact your Project Engineer.</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9"/>
          <p:cNvSpPr>
            <a:spLocks noChangeArrowheads="1"/>
          </p:cNvSpPr>
          <p:nvPr/>
        </p:nvSpPr>
        <p:spPr bwMode="auto">
          <a:xfrm>
            <a:off x="0" y="8458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473271507">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3 - TortoiseSVN Repository Browser Window</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Back in Windows Explorer, create your own “working” folder somewhere on your hard drive. The folder can be called whatever you want. All of your files for Capstone will end up in this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Right click on your new folder, and select “SVN Checkout”, just above the TortoiseSVN option. See Figure 4 - Tortoise Right Click Menu for reference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0"/>
          <p:cNvSpPr>
            <a:spLocks noChangeArrowheads="1"/>
          </p:cNvSpPr>
          <p:nvPr/>
        </p:nvSpPr>
        <p:spPr bwMode="auto">
          <a:xfrm>
            <a:off x="0" y="12934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539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bmk="_Ref521935151">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Figure 4 - Tortoise Right Click Menu</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the “URL of Repository” line, enter in the location of the working folder on your repository. For instance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 name]</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 For the sample project shown earlier this URL would be: https://designlab.eng.rpi.edu/svn2/</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sample-ied-fall-2014</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checkout directory should be the path of your own working folder.</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Checkout Depth: Fully recursive</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Revision: Head</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Click OK. If prompted, enter your EDN username and password. The server will take some time to download the history and files of the server to date. Click OK.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Your “working” folder might have a check-mark graphic on it now. If not, don’t worry. Double-click the folder. Inside you will see all the other folders and files that were within the Repo’s working folder, available for you to edit.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REPOSITORY ON YOUR PC! There is only 1 and it’s on the server!!</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Your Repository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Explorer, right click on a folder associated with your SVN server; you will see a few options.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Update – This will update your computer with all the revisions that have been made to the server since the last time you updated. You should do an update before you start working on shared files – in case someone else has already modified them.</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SVN Commit – This brings up options to commit any folder or files you have selected up to the server. You should provide a short comment for every commit so that it’s clear what the purpose is for each commit. If you are updating a batch of different files, it might be wise to update them individually or in chunks such that the revisions are easier to separate, and you can write a short, relevant note about each one. Be sure to only commit “good” versions of your files. Your team mates will be using them in their work! If you commit a file with known errors and a team mate updates that to their PC, they will have problems in their work.</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TortoiseSVN Options – Most of these, with the exception of Repo-Browser, Show Log, and Clean-Up, are irrelevant to your needs. Read the Tortoise documentation online if you are really curious.</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Graphic Status Indicators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Windows 8 and earlier, Tortoise marks files and folders with a graphic status indicator. Unfortunately, these apparently stopped working as of Windows 10 due to issues within Windows. On Windows 10, a right click, Properties will show a Subversion tab with useful information (Figure 4).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0" y="16716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900" b="1" i="0" u="none" strike="noStrike" cap="none" normalizeH="0" baseline="0" smtClean="0" bmk="">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igure </a:t>
            </a:r>
            <a:r>
              <a:rPr kumimoji="0" lang="en-US" altLang="en-US" sz="900" b="1" i="0" u="none" strike="noStrike" cap="none" normalizeH="0" baseline="0" smtClean="0" bmk="_Ref521934453">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5</a:t>
            </a:r>
            <a:r>
              <a:rPr kumimoji="0" lang="en-US" altLang="en-US" sz="900" b="1" i="0" u="none" strike="noStrike" cap="none" normalizeH="0" baseline="0" smtClean="0">
                <a:ln>
                  <a:noFill/>
                </a:ln>
                <a:solidFill>
                  <a:srgbClr val="4F81BD"/>
                </a:solidFill>
                <a:effectLst/>
                <a:latin typeface="Calibri" panose="020F0502020204030204" pitchFamily="34" charset="0"/>
                <a:ea typeface="Times New Roman" panose="02020603050405020304" pitchFamily="18" charset="0"/>
                <a:cs typeface="Times New Roman" panose="02020603050405020304" pitchFamily="18" charset="0"/>
              </a:rPr>
              <a:t> - Right Clicking to see the Subversion tab on a folder's Properties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Windows 7 explorer, the primary graphic indicators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Check mark – Your folder and file set match those on the server.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Exclamation point – Something about your folder and file set is different than the server. Commit what you have changed,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then</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Update which will download whatever is new. It is ok if you accidentally do the update first as Subversion will NOT overwrite the files you changed! Simply do a “Commit” followed by another “Update”.</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Other Platforms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Because Subversion is a mature and widely used package, support is available for all of the platforms we use in Capstone. Since we are running a standard Subversion server, any compatible SVN client can be used. Many platforms include a command line client.</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Linux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On Ubuntu you may download and install RabbitVCS which is essentially a Linux implementation of Tortoise and works the same way.</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Mac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Neither Tortoise nor RabbitVCS is currently available for Mac however there are other free SVN clients. Mac users have been successfully working with svnx although there are occasional issues.  A number of Mac users simply use the command line “svn” interface instead.</a:t>
            </a:r>
            <a:endPar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Using Subversion at the Command Line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If you are accustomed to using Subversion at the command line, then you may continue to do that – you do NOT have to use a GUI.  Note that when using the command line you need to first change to the proper directory! The key commands are:</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Checkout: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 https://designlab.eng.rpi.edu/svn2/ied-sample-fall-/working</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Update: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up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List: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list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Add: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add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Delete: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delete filename (must follow with a commit)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Commit: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commit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m </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log message, why are you committing this</a:t>
            </a:r>
            <a:r>
              <a:rPr kumimoji="0" lang="en-US" altLang="en-US" sz="900" b="0" i="0" u="none" strike="noStrike" cap="none" normalizeH="0" baseline="0" smtClean="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Help: </a:t>
            </a:r>
            <a:r>
              <a:rPr kumimoji="0" lang="en-US" altLang="en-US" sz="900" b="0" i="0" u="none" strike="noStrike" cap="none" normalizeH="0" baseline="0" smtClean="0">
                <a:ln>
                  <a:noFill/>
                </a:ln>
                <a:solidFill>
                  <a:schemeClr val="tx1"/>
                </a:solidFill>
                <a:effectLst/>
                <a:latin typeface="Arial Unicode MS"/>
                <a:ea typeface="Times New Roman" panose="02020603050405020304" pitchFamily="18" charset="0"/>
                <a:cs typeface="Courier New" panose="02070309020205020404" pitchFamily="49" charset="0"/>
              </a:rPr>
              <a:t>svn help</a:t>
            </a:r>
            <a:endPar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
            <a:b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Things to Avoid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Capstone Support wiki page for Subversion contains all of the current guidelines but we include a few here to help you avoid some of the common errors.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use file or folder names that include version information. Subversion will be responsible for all version info – so you do not have to be! A given memo might be called “Memo on Topic X” but should not be called:</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version 1”</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Tuesday”</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0 2014-08-26”</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“Memo on Topic X – Mark’s Updates”</a:t>
            </a:r>
            <a:endParaRPr kumimoji="0" lang="en-US" altLang="en-US" sz="900" b="0" i="0" u="none" strike="noStrike" cap="none" normalizeH="0" baseline="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Etc.</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Always include all documents in their “source” format not just a PDF of the output. For example,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a SolidWorks / NX CAD models but ALSO be sure to include the actual CAD files.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include a PDF of something that you processed using a Finite Element Analysis package but ALSO include the raw data and program command files. Your own or the following team may want to reuse your information and/or edit it! </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Software folders should include all source code and “make” files or instructions on how to rebuild the program. For microcontroller types of programming be sure to include full instructions on how to obtain / load their development environment.</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Every folder should include a README file that </a:t>
            </a:r>
            <a:r>
              <a:rPr kumimoji="0" lang="en-US" altLang="en-US" sz="11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explains</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what is in that folder and what software tools are required to access/use it. Don’t just list the files!</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Typically, you only need the working folder contents – not the branches or tags folders. For some projects you might not need all of the working folder – LOOK before you check out the entire folder!</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Do not create a </a:t>
            </a:r>
            <a:r>
              <a:rPr kumimoji="0" lang="en-US" altLang="en-US" sz="1100" b="0"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repository</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on your own PC. The repository lives on the server. You will checkout a copy of the repository into a </a:t>
            </a:r>
            <a:r>
              <a:rPr kumimoji="0" lang="en-US" altLang="en-US" sz="1100" b="1" i="1"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working</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copy that lives on your PC/Mac.</a:t>
            </a:r>
            <a:endPar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t>Revision History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original author was Capstone student Ian Keyworth, Class 2010, MECL. All subsequent revisions can be tracked in the capstone Support repository.</a:t>
            </a: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1285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demonstration except that you can skip the “set up” since that has already been done for all our repositories</a:t>
            </a:r>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Subversion. Note that it points to the Red-Bean book above!</a:t>
            </a:r>
          </a:p>
          <a:p>
            <a:pPr lvl="1"/>
            <a:r>
              <a:rPr lang="en-US" dirty="0" smtClean="0"/>
              <a:t>Downloads – you need a client, NOT the server side!</a:t>
            </a:r>
          </a:p>
          <a:p>
            <a:pPr lvl="2"/>
            <a:r>
              <a:rPr lang="en-US" dirty="0" smtClean="0">
                <a:hlinkClick r:id="rId5"/>
              </a:rPr>
              <a:t>https://tortoisesvn.net/downloads.html</a:t>
            </a:r>
            <a:r>
              <a:rPr lang="en-US" dirty="0" smtClean="0"/>
              <a:t> - Windows only</a:t>
            </a:r>
          </a:p>
          <a:p>
            <a:pPr lvl="2"/>
            <a:r>
              <a:rPr lang="en-US" dirty="0" smtClean="0">
                <a:hlinkClick r:id="rId6"/>
              </a:rPr>
              <a:t>https://subversion.assembla.com/svn/svnx/html/Downloads.html</a:t>
            </a:r>
            <a:r>
              <a:rPr lang="en-US" dirty="0" smtClean="0"/>
              <a:t> - </a:t>
            </a:r>
            <a:r>
              <a:rPr lang="en-US" dirty="0" err="1" smtClean="0"/>
              <a:t>MaOS</a:t>
            </a:r>
            <a:r>
              <a:rPr lang="en-US" dirty="0" smtClean="0"/>
              <a:t> only</a:t>
            </a:r>
          </a:p>
          <a:p>
            <a:pPr lvl="2"/>
            <a:r>
              <a:rPr lang="en-US" dirty="0" smtClean="0"/>
              <a:t>Linux – see your distribution’s instructions</a:t>
            </a:r>
          </a:p>
          <a:p>
            <a:pPr lvl="2"/>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Note About </a:t>
            </a:r>
            <a:r>
              <a:rPr lang="en-US" dirty="0" err="1" smtClean="0"/>
              <a:t>Git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Currently, </a:t>
            </a:r>
            <a:r>
              <a:rPr lang="en-US" dirty="0" err="1" smtClean="0"/>
              <a:t>Git</a:t>
            </a:r>
            <a:r>
              <a:rPr lang="en-US" dirty="0" smtClean="0"/>
              <a:t> is commonly used by Software developers. Previously, they primarily used Subversion.</a:t>
            </a:r>
          </a:p>
          <a:p>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For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Capstone, we have found Subversion to be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preferable.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Most Capstone students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have never used any version control tool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before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requires slightly fewer steps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to upload a file to an existing remote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repository</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eliminates the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risk that users will forget to perform the final “push” step required by </a:t>
            </a:r>
            <a:r>
              <a:rPr lang="en-US" altLang="en-US" dirty="0" err="1">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a:t>
            </a:r>
            <a:r>
              <a:rPr lang="en-US" altLang="en-US" dirty="0">
                <a:latin typeface="Calibri" panose="020F0502020204030204" pitchFamily="34" charset="0"/>
                <a:ea typeface="Times New Roman" panose="02020603050405020304" pitchFamily="18" charset="0"/>
                <a:cs typeface="Times New Roman" panose="02020603050405020304" pitchFamily="18" charset="0"/>
              </a:rPr>
              <a:t>is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more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efficient when handling binary files such as CAD models.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It </a:t>
            </a:r>
            <a:r>
              <a:rPr lang="en-US" altLang="en-US" dirty="0">
                <a:latin typeface="Calibri" panose="020F0502020204030204" pitchFamily="34" charset="0"/>
                <a:ea typeface="Times New Roman" panose="02020603050405020304" pitchFamily="18" charset="0"/>
                <a:cs typeface="Times New Roman" panose="02020603050405020304" pitchFamily="18" charset="0"/>
              </a:rPr>
              <a:t>seems that those who learn to use Subversion are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able to quickly transition to </a:t>
            </a:r>
            <a:r>
              <a:rPr lang="en-US" altLang="en-US" dirty="0" err="1" smtClean="0">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err="1" smtClean="0">
                <a:latin typeface="Calibri" panose="020F0502020204030204" pitchFamily="34" charset="0"/>
                <a:ea typeface="Times New Roman" panose="02020603050405020304" pitchFamily="18" charset="0"/>
                <a:cs typeface="Times New Roman" panose="02020603050405020304" pitchFamily="18" charset="0"/>
              </a:rPr>
              <a:t>Git</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 offers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a number of features not available in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but which are not typically needed </a:t>
            </a:r>
            <a:r>
              <a:rPr lang="en-US" altLang="en-US" dirty="0">
                <a:latin typeface="Calibri" panose="020F0502020204030204" pitchFamily="34" charset="0"/>
                <a:ea typeface="Times New Roman" panose="02020603050405020304" pitchFamily="18" charset="0"/>
                <a:cs typeface="Times New Roman" panose="02020603050405020304" pitchFamily="18" charset="0"/>
              </a:rPr>
              <a:t>for our multidisciplinary Capstone program</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r>
              <a:rPr lang="en-US" dirty="0"/>
              <a:t> </a:t>
            </a:r>
            <a:endParaRPr lang="en-US" dirty="0" smtClean="0"/>
          </a:p>
          <a:p>
            <a:r>
              <a:rPr lang="en-US" dirty="0" smtClean="0"/>
              <a:t>The course goal is to show and teach the importance of Version Control across all disciplines – not a specific tool.</a:t>
            </a:r>
            <a:endParaRPr lang="en-US" dirty="0"/>
          </a:p>
        </p:txBody>
      </p:sp>
    </p:spTree>
    <p:extLst>
      <p:ext uri="{BB962C8B-B14F-4D97-AF65-F5344CB8AC3E}">
        <p14:creationId xmlns:p14="http://schemas.microsoft.com/office/powerpoint/2010/main" val="1574063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Make commits</a:t>
            </a:r>
          </a:p>
          <a:p>
            <a:r>
              <a:rPr lang="en-US" dirty="0" smtClean="0"/>
              <a:t>Keep updated</a:t>
            </a:r>
          </a:p>
          <a:p>
            <a:r>
              <a:rPr lang="en-US" dirty="0" smtClean="0"/>
              <a:t>Add / Delete / Move files around</a:t>
            </a:r>
            <a:endParaRPr lang="en-US" dirty="0"/>
          </a:p>
        </p:txBody>
      </p:sp>
    </p:spTree>
    <p:extLst>
      <p:ext uri="{BB962C8B-B14F-4D97-AF65-F5344CB8AC3E}">
        <p14:creationId xmlns:p14="http://schemas.microsoft.com/office/powerpoint/2010/main" val="3398134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When Multiple Files are Involved, Version Control Becomes Important</a:t>
            </a:r>
          </a:p>
          <a:p>
            <a:pPr marL="0" lvl="0" indent="0" eaLnBrk="0" fontAlgn="base" hangingPunct="0">
              <a:lnSpc>
                <a:spcPct val="100000"/>
              </a:lnSpc>
              <a:spcBef>
                <a:spcPct val="0"/>
              </a:spcBef>
              <a:spcAft>
                <a:spcPct val="0"/>
              </a:spcAft>
              <a:buNone/>
            </a:pPr>
            <a:endPar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Avoid over-writing each other’s files</a:t>
            </a: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Backup of all work</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tracked to each user</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p>
          <a:p>
            <a:pPr marL="0" indent="0" eaLnBrk="0" fontAlgn="base" hangingPunct="0">
              <a:lnSpc>
                <a:spcPct val="100000"/>
              </a:lnSpc>
              <a:spcBef>
                <a:spcPct val="0"/>
              </a:spcBef>
              <a:spcAft>
                <a:spcPct val="0"/>
              </a:spcAft>
              <a:buFontTx/>
              <a:buChar char="•"/>
            </a:pP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800" dirty="0" smtClean="0">
                <a:ea typeface="Times New Roman" panose="02020603050405020304" pitchFamily="18" charset="0"/>
                <a:cs typeface="Times New Roman" panose="02020603050405020304" pitchFamily="18" charset="0"/>
              </a:rPr>
              <a:t>Design Lab teams use Subversion (SVN) </a:t>
            </a:r>
            <a:r>
              <a:rPr lang="en-US" altLang="en-US" sz="3800" dirty="0">
                <a:ea typeface="Times New Roman" panose="02020603050405020304" pitchFamily="18" charset="0"/>
                <a:cs typeface="Times New Roman" panose="02020603050405020304" pitchFamily="18" charset="0"/>
              </a:rPr>
              <a:t>for collaboration and version control for</a:t>
            </a:r>
            <a:r>
              <a:rPr lang="en-US" altLang="en-US"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en-US" altLang="en-US" sz="3800" dirty="0"/>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Word documents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PowerPoint presentations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Mechanical CAD files, e.g. </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SolidWorks / NX </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Electronics CAD files, e.g. Eagle,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KiCAD</a:t>
            </a: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OrCAD</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Simulations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Software, e.g. Arduino, C/C++, LabVIEW, Python, etc.</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And more!</a:t>
            </a:r>
          </a:p>
          <a:p>
            <a:endParaRPr lang="en-US" dirty="0"/>
          </a:p>
        </p:txBody>
      </p:sp>
      <p:sp>
        <p:nvSpPr>
          <p:cNvPr id="4" name="TextBox 3"/>
          <p:cNvSpPr txBox="1"/>
          <p:nvPr/>
        </p:nvSpPr>
        <p:spPr>
          <a:xfrm>
            <a:off x="849086" y="6204853"/>
            <a:ext cx="10493828"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2400" b="1" dirty="0" smtClean="0"/>
              <a:t>With Subversion, YOU Can Recover Any Version of Any File for Your Project!</a:t>
            </a:r>
            <a:endParaRPr lang="en-US" sz="2400" b="1" dirty="0"/>
          </a:p>
        </p:txBody>
      </p:sp>
    </p:spTree>
    <p:extLst>
      <p:ext uri="{BB962C8B-B14F-4D97-AF65-F5344CB8AC3E}">
        <p14:creationId xmlns:p14="http://schemas.microsoft.com/office/powerpoint/2010/main" val="1486558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Workflow for Version Control</a:t>
            </a:r>
            <a:endParaRPr lang="en-US" dirty="0"/>
          </a:p>
        </p:txBody>
      </p:sp>
      <p:grpSp>
        <p:nvGrpSpPr>
          <p:cNvPr id="2" name="Group 1"/>
          <p:cNvGrpSpPr/>
          <p:nvPr/>
        </p:nvGrpSpPr>
        <p:grpSpPr>
          <a:xfrm>
            <a:off x="2990130" y="1854199"/>
            <a:ext cx="8642875" cy="4457700"/>
            <a:chOff x="1699706" y="1854200"/>
            <a:chExt cx="8642875" cy="4457700"/>
          </a:xfrm>
        </p:grpSpPr>
        <p:graphicFrame>
          <p:nvGraphicFramePr>
            <p:cNvPr id="4" name="Object 3"/>
            <p:cNvGraphicFramePr>
              <a:graphicFrameLocks noChangeAspect="1"/>
            </p:cNvGraphicFramePr>
            <p:nvPr>
              <p:extLst>
                <p:ext uri="{D42A27DB-BD31-4B8C-83A1-F6EECF244321}">
                  <p14:modId xmlns:p14="http://schemas.microsoft.com/office/powerpoint/2010/main" val="3263446141"/>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spid="_x0000_s2064" name="Presentation" r:id="rId3" imgW="4544426" imgH="3409081" progId="PowerPoint.Show.12">
                    <p:embed/>
                  </p:oleObj>
                </mc:Choice>
                <mc:Fallback>
                  <p:oleObj name="Presentation" r:id="rId3" imgW="4544426" imgH="3409081" progId="PowerPoint.Show.12">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smtClean="0"/>
                    <a:t>This is where teams will be working throughout the semester.</a:t>
                  </a:r>
                  <a:endParaRPr lang="en-US" dirty="0"/>
                </a:p>
              </p:txBody>
            </p:sp>
          </p:grpSp>
        </p:grpSp>
      </p:grpSp>
      <p:sp>
        <p:nvSpPr>
          <p:cNvPr id="3" name="TextBox 2"/>
          <p:cNvSpPr txBox="1"/>
          <p:nvPr/>
        </p:nvSpPr>
        <p:spPr>
          <a:xfrm>
            <a:off x="687897" y="3351198"/>
            <a:ext cx="2302233" cy="923330"/>
          </a:xfrm>
          <a:prstGeom prst="rect">
            <a:avLst/>
          </a:prstGeom>
          <a:noFill/>
        </p:spPr>
        <p:txBody>
          <a:bodyPr wrap="none" rtlCol="0">
            <a:spAutoFit/>
          </a:bodyPr>
          <a:lstStyle/>
          <a:p>
            <a:r>
              <a:rPr lang="en-US" dirty="0" smtClean="0"/>
              <a:t>The </a:t>
            </a:r>
            <a:r>
              <a:rPr lang="en-US" b="1" dirty="0" smtClean="0"/>
              <a:t>Repository (Repo)</a:t>
            </a:r>
          </a:p>
          <a:p>
            <a:r>
              <a:rPr lang="en-US" dirty="0" smtClean="0"/>
              <a:t>lives on a server, </a:t>
            </a:r>
          </a:p>
          <a:p>
            <a:r>
              <a:rPr lang="en-US" dirty="0" smtClean="0"/>
              <a:t>aka “the cloud”</a:t>
            </a:r>
          </a:p>
        </p:txBody>
      </p:sp>
      <p:sp>
        <p:nvSpPr>
          <p:cNvPr id="9" name="Rectangle 8"/>
          <p:cNvSpPr/>
          <p:nvPr/>
        </p:nvSpPr>
        <p:spPr>
          <a:xfrm>
            <a:off x="8933729" y="1513098"/>
            <a:ext cx="2092561" cy="646331"/>
          </a:xfrm>
          <a:prstGeom prst="rect">
            <a:avLst/>
          </a:prstGeom>
        </p:spPr>
        <p:txBody>
          <a:bodyPr wrap="none">
            <a:spAutoFit/>
          </a:bodyPr>
          <a:lstStyle/>
          <a:p>
            <a:r>
              <a:rPr lang="en-US" dirty="0"/>
              <a:t>A Working Copy </a:t>
            </a:r>
            <a:endParaRPr lang="en-US" dirty="0" smtClean="0"/>
          </a:p>
          <a:p>
            <a:r>
              <a:rPr lang="en-US" dirty="0" smtClean="0"/>
              <a:t>is </a:t>
            </a:r>
            <a:r>
              <a:rPr lang="en-US" dirty="0"/>
              <a:t>on every user’s PC</a:t>
            </a:r>
          </a:p>
        </p:txBody>
      </p:sp>
      <p:sp>
        <p:nvSpPr>
          <p:cNvPr id="12" name="Right Arrow 11"/>
          <p:cNvSpPr/>
          <p:nvPr/>
        </p:nvSpPr>
        <p:spPr>
          <a:xfrm rot="19906260">
            <a:off x="1669633" y="2659721"/>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9879758">
            <a:off x="7312131" y="1785032"/>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47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a:t>
            </a:r>
            <a:r>
              <a:rPr lang="en-US" dirty="0" smtClean="0"/>
              <a:t>the Subversion Client</a:t>
            </a:r>
            <a:endParaRPr lang="en-US" dirty="0"/>
          </a:p>
        </p:txBody>
      </p:sp>
      <p:sp>
        <p:nvSpPr>
          <p:cNvPr id="3" name="Content Placeholder 2"/>
          <p:cNvSpPr>
            <a:spLocks noGrp="1"/>
          </p:cNvSpPr>
          <p:nvPr>
            <p:ph idx="1"/>
          </p:nvPr>
        </p:nvSpPr>
        <p:spPr/>
        <p:txBody>
          <a:bodyPr/>
          <a:lstStyle/>
          <a:p>
            <a:r>
              <a:rPr lang="en-US" dirty="0" smtClean="0"/>
              <a:t>Windows</a:t>
            </a:r>
          </a:p>
          <a:p>
            <a:pPr lvl="1"/>
            <a:r>
              <a:rPr lang="en-US" dirty="0"/>
              <a:t>TortoiseSVN - </a:t>
            </a:r>
            <a:r>
              <a:rPr lang="en-US" dirty="0">
                <a:hlinkClick r:id="rId2"/>
              </a:rPr>
              <a:t>https://tortoisesvn.net</a:t>
            </a:r>
            <a:r>
              <a:rPr lang="en-US" dirty="0" smtClean="0">
                <a:hlinkClick r:id="rId2"/>
              </a:rPr>
              <a:t>/</a:t>
            </a:r>
            <a:r>
              <a:rPr lang="en-US" dirty="0" smtClean="0"/>
              <a:t> </a:t>
            </a:r>
          </a:p>
          <a:p>
            <a:r>
              <a:rPr lang="en-US" dirty="0" err="1" smtClean="0"/>
              <a:t>MacOS</a:t>
            </a:r>
            <a:endParaRPr lang="en-US" dirty="0" smtClean="0"/>
          </a:p>
          <a:p>
            <a:pPr lvl="1"/>
            <a:r>
              <a:rPr lang="en-US" dirty="0" err="1"/>
              <a:t>s</a:t>
            </a:r>
            <a:r>
              <a:rPr lang="en-US" dirty="0" err="1" smtClean="0"/>
              <a:t>vnx</a:t>
            </a:r>
            <a:r>
              <a:rPr lang="en-US" dirty="0" smtClean="0"/>
              <a:t> - </a:t>
            </a:r>
            <a:r>
              <a:rPr lang="en-US" dirty="0" smtClean="0">
                <a:hlinkClick r:id="rId3"/>
              </a:rPr>
              <a:t>https</a:t>
            </a:r>
            <a:r>
              <a:rPr lang="en-US" dirty="0">
                <a:hlinkClick r:id="rId3"/>
              </a:rPr>
              <a:t>://subversion.assembla.com/svn/svnx/html/Downloads.html</a:t>
            </a:r>
            <a:r>
              <a:rPr lang="en-US" dirty="0"/>
              <a:t> </a:t>
            </a:r>
            <a:endParaRPr lang="en-US" dirty="0" smtClean="0"/>
          </a:p>
          <a:p>
            <a:r>
              <a:rPr lang="en-US" dirty="0" smtClean="0"/>
              <a:t>Linux</a:t>
            </a:r>
          </a:p>
          <a:p>
            <a:pPr lvl="1"/>
            <a:r>
              <a:rPr lang="en-US" dirty="0" smtClean="0"/>
              <a:t>Follow your distribution’s instructions</a:t>
            </a:r>
          </a:p>
          <a:p>
            <a:pPr lvl="1"/>
            <a:endParaRPr lang="en-US" dirty="0"/>
          </a:p>
          <a:p>
            <a:pPr marL="0" indent="0">
              <a:buNone/>
            </a:pPr>
            <a:r>
              <a:rPr lang="en-US" dirty="0" smtClean="0"/>
              <a:t>Visit the appropriate site, download the software and install per their instructions.</a:t>
            </a:r>
            <a:endParaRPr lang="en-US" dirty="0"/>
          </a:p>
        </p:txBody>
      </p:sp>
    </p:spTree>
    <p:extLst>
      <p:ext uri="{BB962C8B-B14F-4D97-AF65-F5344CB8AC3E}">
        <p14:creationId xmlns:p14="http://schemas.microsoft.com/office/powerpoint/2010/main" val="3422210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Subversion Client – </a:t>
            </a:r>
            <a:r>
              <a:rPr lang="en-US" dirty="0" err="1" smtClean="0"/>
              <a:t>MacOS</a:t>
            </a:r>
            <a:r>
              <a:rPr lang="en-US" dirty="0" smtClean="0"/>
              <a:t> Only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With the </a:t>
            </a:r>
            <a:r>
              <a:rPr lang="en-US" dirty="0" err="1" smtClean="0"/>
              <a:t>svnx</a:t>
            </a:r>
            <a:r>
              <a:rPr lang="en-US" dirty="0" smtClean="0"/>
              <a:t> Client Software Installed:</a:t>
            </a:r>
          </a:p>
          <a:p>
            <a:r>
              <a:rPr lang="en-US" dirty="0" smtClean="0"/>
              <a:t>Create a new Working Copy Folder – Can be anywhere on your Mac</a:t>
            </a:r>
          </a:p>
          <a:p>
            <a:r>
              <a:rPr lang="en-US" dirty="0" smtClean="0"/>
              <a:t>Link to the Repository for your Project</a:t>
            </a:r>
          </a:p>
          <a:p>
            <a:pPr lvl="1"/>
            <a:r>
              <a:rPr lang="en-US" dirty="0" smtClean="0"/>
              <a:t>Click on Repository </a:t>
            </a:r>
            <a:r>
              <a:rPr lang="en-US" dirty="0" smtClean="0">
                <a:solidFill>
                  <a:srgbClr val="FF0000"/>
                </a:solidFill>
              </a:rPr>
              <a:t>thing</a:t>
            </a:r>
          </a:p>
          <a:p>
            <a:pPr lvl="1"/>
            <a:r>
              <a:rPr lang="en-US" dirty="0" smtClean="0"/>
              <a:t>Add</a:t>
            </a:r>
          </a:p>
          <a:p>
            <a:pPr lvl="1"/>
            <a:r>
              <a:rPr lang="en-US" dirty="0" smtClean="0"/>
              <a:t>Enter the URL for your Repository</a:t>
            </a:r>
          </a:p>
          <a:p>
            <a:pPr lvl="2"/>
            <a:r>
              <a:rPr lang="en-US" dirty="0" smtClean="0"/>
              <a:t>If the path to your wiki is: </a:t>
            </a:r>
          </a:p>
          <a:p>
            <a:pPr lvl="2"/>
            <a:endParaRPr lang="en-US" dirty="0" smtClean="0"/>
          </a:p>
          <a:p>
            <a:pPr lvl="2"/>
            <a:r>
              <a:rPr lang="en-US" dirty="0" smtClean="0"/>
              <a:t>Then the repository URL is: </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designlab.eng.rpi.edu/svn2/</a:t>
            </a:r>
            <a:r>
              <a:rPr lang="en-US" altLang="en-US" b="1"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 </a:t>
            </a:r>
            <a:endParaRPr lang="en-US" dirty="0" smtClean="0"/>
          </a:p>
          <a:p>
            <a:r>
              <a:rPr lang="en-US" dirty="0" smtClean="0"/>
              <a:t>Now </a:t>
            </a:r>
            <a:r>
              <a:rPr lang="en-US" b="1" dirty="0"/>
              <a:t>Checkout</a:t>
            </a:r>
            <a:r>
              <a:rPr lang="en-US" dirty="0"/>
              <a:t> your team’s </a:t>
            </a:r>
            <a:r>
              <a:rPr lang="en-US" dirty="0" smtClean="0"/>
              <a:t>Repository</a:t>
            </a:r>
          </a:p>
          <a:p>
            <a:pPr lvl="1"/>
            <a:r>
              <a:rPr lang="en-US" dirty="0" smtClean="0"/>
              <a:t>Click on the Checkout button in the Repository Browser window</a:t>
            </a:r>
            <a:endParaRPr lang="en-US" dirty="0"/>
          </a:p>
          <a:p>
            <a:pPr marL="0" indent="0">
              <a:buNone/>
            </a:pPr>
            <a:endParaRPr lang="en-US" dirty="0" smtClean="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6189" y="4235824"/>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540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Setup Subversion Client – </a:t>
            </a:r>
            <a:r>
              <a:rPr lang="en-US" dirty="0" smtClean="0"/>
              <a:t>PC </a:t>
            </a:r>
            <a:r>
              <a:rPr lang="en-US" dirty="0"/>
              <a:t>Only</a:t>
            </a:r>
          </a:p>
        </p:txBody>
      </p:sp>
      <p:sp>
        <p:nvSpPr>
          <p:cNvPr id="3" name="Content Placeholder 2"/>
          <p:cNvSpPr>
            <a:spLocks noGrp="1"/>
          </p:cNvSpPr>
          <p:nvPr>
            <p:ph idx="1"/>
          </p:nvPr>
        </p:nvSpPr>
        <p:spPr/>
        <p:txBody>
          <a:bodyPr>
            <a:normAutofit lnSpcReduction="10000"/>
          </a:bodyPr>
          <a:lstStyle/>
          <a:p>
            <a:r>
              <a:rPr lang="en-US" dirty="0" smtClean="0"/>
              <a:t>To get started, you must first </a:t>
            </a:r>
            <a:r>
              <a:rPr lang="en-US" b="1" dirty="0" smtClean="0"/>
              <a:t>Checkout</a:t>
            </a:r>
            <a:r>
              <a:rPr lang="en-US" dirty="0" smtClean="0"/>
              <a:t> your team’s Repository</a:t>
            </a:r>
          </a:p>
          <a:p>
            <a:r>
              <a:rPr lang="en-US" dirty="0" smtClean="0"/>
              <a:t>This is a One-Time task</a:t>
            </a:r>
          </a:p>
          <a:p>
            <a:r>
              <a:rPr lang="en-US" dirty="0" smtClean="0"/>
              <a:t>Using TortoiseSVN:</a:t>
            </a:r>
          </a:p>
          <a:p>
            <a:pPr lvl="1"/>
            <a:r>
              <a:rPr lang="en-US" dirty="0" smtClean="0"/>
              <a:t>Create a new folder to be your Working copy</a:t>
            </a:r>
          </a:p>
          <a:p>
            <a:pPr lvl="1"/>
            <a:r>
              <a:rPr lang="en-US" dirty="0" smtClean="0"/>
              <a:t>Right click on it</a:t>
            </a:r>
          </a:p>
          <a:p>
            <a:pPr lvl="1"/>
            <a:r>
              <a:rPr lang="en-US" dirty="0" smtClean="0"/>
              <a:t>Select Checkout from the TortoiseSVN menu</a:t>
            </a:r>
          </a:p>
          <a:p>
            <a:pPr lvl="1"/>
            <a:r>
              <a:rPr lang="en-US" dirty="0" smtClean="0"/>
              <a:t>Enter the URL for your team’s Repository</a:t>
            </a:r>
          </a:p>
          <a:p>
            <a:pPr lvl="2"/>
            <a:r>
              <a:rPr lang="en-US" dirty="0"/>
              <a:t>If the path to your wiki is: </a:t>
            </a:r>
          </a:p>
          <a:p>
            <a:pPr lvl="2"/>
            <a:endParaRPr lang="en-US" dirty="0"/>
          </a:p>
          <a:p>
            <a:pPr lvl="2"/>
            <a:r>
              <a:rPr lang="en-US" dirty="0"/>
              <a:t>Then the repository URL is: </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“https://designlab.eng.rpi.edu/svn2/</a:t>
            </a:r>
            <a:r>
              <a:rPr lang="en-US" altLang="en-US" b="1"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r>
              <a:rPr lang="en-US" altLang="en-US"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US" dirty="0" smtClean="0"/>
          </a:p>
          <a:p>
            <a:r>
              <a:rPr lang="en-US" dirty="0" smtClean="0"/>
              <a:t>Using </a:t>
            </a:r>
            <a:r>
              <a:rPr lang="en-US" dirty="0" err="1" smtClean="0"/>
              <a:t>svnx</a:t>
            </a:r>
            <a:r>
              <a:rPr lang="en-US" dirty="0" smtClean="0"/>
              <a:t>:</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6189" y="4571999"/>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25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File or Folder to Subversion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Within your Working copy, simply create any new files or folders as needed.</a:t>
            </a:r>
          </a:p>
          <a:p>
            <a:pPr marL="0" indent="0">
              <a:buNone/>
            </a:pPr>
            <a:endParaRPr lang="en-US" dirty="0" smtClean="0"/>
          </a:p>
          <a:p>
            <a:pPr marL="0" indent="0">
              <a:buNone/>
            </a:pPr>
            <a:r>
              <a:rPr lang="en-US" dirty="0" smtClean="0"/>
              <a:t>Windows:</a:t>
            </a:r>
          </a:p>
          <a:p>
            <a:r>
              <a:rPr lang="en-US" dirty="0" smtClean="0"/>
              <a:t>Then, within the folder, or by selecting specific items, use the right click menu to access TortoiseSVN Add function.</a:t>
            </a:r>
          </a:p>
          <a:p>
            <a:pPr marL="0" indent="0">
              <a:buNone/>
            </a:pPr>
            <a:endParaRPr lang="en-US" dirty="0" smtClean="0"/>
          </a:p>
          <a:p>
            <a:pPr marL="0" indent="0">
              <a:buNone/>
            </a:pPr>
            <a:r>
              <a:rPr lang="en-US" dirty="0" smtClean="0"/>
              <a:t>Mac:</a:t>
            </a:r>
          </a:p>
          <a:p>
            <a:r>
              <a:rPr lang="en-US" dirty="0" smtClean="0"/>
              <a:t>Open the Working window</a:t>
            </a:r>
          </a:p>
          <a:p>
            <a:r>
              <a:rPr lang="en-US" dirty="0" smtClean="0"/>
              <a:t>Note the list of files and folders that have changed</a:t>
            </a:r>
          </a:p>
          <a:p>
            <a:r>
              <a:rPr lang="en-US" dirty="0" smtClean="0"/>
              <a:t>Use the Add button</a:t>
            </a:r>
          </a:p>
          <a:p>
            <a:pPr marL="0" indent="0">
              <a:buNone/>
            </a:pPr>
            <a:endParaRPr lang="en-US" dirty="0" smtClean="0"/>
          </a:p>
          <a:p>
            <a:pPr marL="0" indent="0">
              <a:buNone/>
            </a:pPr>
            <a:r>
              <a:rPr lang="en-US" dirty="0"/>
              <a:t>The files are now known to Subversion but currently exist only on your computer.</a:t>
            </a:r>
          </a:p>
        </p:txBody>
      </p:sp>
    </p:spTree>
    <p:extLst>
      <p:ext uri="{BB962C8B-B14F-4D97-AF65-F5344CB8AC3E}">
        <p14:creationId xmlns:p14="http://schemas.microsoft.com/office/powerpoint/2010/main" val="2113777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 </a:t>
            </a:r>
            <a:r>
              <a:rPr lang="en-US" dirty="0" smtClean="0"/>
              <a:t>Files </a:t>
            </a:r>
            <a:r>
              <a:rPr lang="en-US" dirty="0" smtClean="0"/>
              <a:t>or Folders Around</a:t>
            </a:r>
            <a:endParaRPr lang="en-US" dirty="0"/>
          </a:p>
        </p:txBody>
      </p:sp>
      <p:sp>
        <p:nvSpPr>
          <p:cNvPr id="3" name="Content Placeholder 2"/>
          <p:cNvSpPr>
            <a:spLocks noGrp="1"/>
          </p:cNvSpPr>
          <p:nvPr>
            <p:ph idx="1"/>
          </p:nvPr>
        </p:nvSpPr>
        <p:spPr/>
        <p:txBody>
          <a:bodyPr/>
          <a:lstStyle/>
          <a:p>
            <a:pPr marL="0" indent="0">
              <a:buNone/>
            </a:pPr>
            <a:r>
              <a:rPr lang="en-US" dirty="0" smtClean="0"/>
              <a:t>Sometimes a file or folder is put in the wrong place. It is very easy to fix this and keep your repository current.</a:t>
            </a:r>
          </a:p>
          <a:p>
            <a:pPr marL="0" indent="0">
              <a:buNone/>
            </a:pPr>
            <a:r>
              <a:rPr lang="en-US" dirty="0" smtClean="0"/>
              <a:t>Windows:</a:t>
            </a:r>
          </a:p>
          <a:p>
            <a:pPr marL="0" indent="0">
              <a:buNone/>
            </a:pPr>
            <a:endParaRPr lang="en-US" dirty="0"/>
          </a:p>
          <a:p>
            <a:pPr marL="0" indent="0">
              <a:buNone/>
            </a:pPr>
            <a:r>
              <a:rPr lang="en-US" dirty="0" smtClean="0"/>
              <a:t>Mac:</a:t>
            </a:r>
          </a:p>
          <a:p>
            <a:pPr marL="0" indent="0">
              <a:buNone/>
            </a:pPr>
            <a:endParaRPr lang="en-US" dirty="0"/>
          </a:p>
        </p:txBody>
      </p:sp>
    </p:spTree>
    <p:extLst>
      <p:ext uri="{BB962C8B-B14F-4D97-AF65-F5344CB8AC3E}">
        <p14:creationId xmlns:p14="http://schemas.microsoft.com/office/powerpoint/2010/main" val="2242950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1407</Words>
  <Application>Microsoft Office PowerPoint</Application>
  <PresentationFormat>Widescreen</PresentationFormat>
  <Paragraphs>177</Paragraphs>
  <Slides>15</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6" baseType="lpstr">
      <vt:lpstr>Arial</vt:lpstr>
      <vt:lpstr>Arial Unicode MS</vt:lpstr>
      <vt:lpstr>Calibri</vt:lpstr>
      <vt:lpstr>Calibri Light</vt:lpstr>
      <vt:lpstr>Cambria</vt:lpstr>
      <vt:lpstr>Courier New</vt:lpstr>
      <vt:lpstr>Symbol</vt:lpstr>
      <vt:lpstr>Times New Roman</vt:lpstr>
      <vt:lpstr>Wingdings</vt:lpstr>
      <vt:lpstr>Office Theme</vt:lpstr>
      <vt:lpstr>Presentation</vt:lpstr>
      <vt:lpstr>Getting Started with Subversion</vt:lpstr>
      <vt:lpstr>What You Will Learn </vt:lpstr>
      <vt:lpstr>Why Version Control and What is Subversion</vt:lpstr>
      <vt:lpstr>The Workflow for Version Control</vt:lpstr>
      <vt:lpstr>Install the Subversion Client</vt:lpstr>
      <vt:lpstr>Setup Subversion Client – MacOS Only</vt:lpstr>
      <vt:lpstr>Setup Subversion Client – PC Only</vt:lpstr>
      <vt:lpstr>Add a File or Folder to Subversion</vt:lpstr>
      <vt:lpstr>Move Files or Folders Around</vt:lpstr>
      <vt:lpstr>Delete Folders or Files</vt:lpstr>
      <vt:lpstr>Make Commits</vt:lpstr>
      <vt:lpstr>Keep updated</vt:lpstr>
      <vt:lpstr>PowerPoint Presentation</vt:lpstr>
      <vt:lpstr>For More Information</vt:lpstr>
      <vt:lpstr> A Note About Git</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lastModifiedBy>Anderson, Mark</cp:lastModifiedBy>
  <cp:revision>23</cp:revision>
  <dcterms:created xsi:type="dcterms:W3CDTF">2018-08-15T15:28:36Z</dcterms:created>
  <dcterms:modified xsi:type="dcterms:W3CDTF">2018-08-17T13:32:44Z</dcterms:modified>
</cp:coreProperties>
</file>