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30213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46113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862013" indent="-214313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077913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anose="05000000000000000000" pitchFamily="2" charset="2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>
      <p:cViewPr>
        <p:scale>
          <a:sx n="105" d="100"/>
          <a:sy n="105" d="100"/>
        </p:scale>
        <p:origin x="630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631950" y="946150"/>
            <a:ext cx="4722813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217613" y="4503738"/>
            <a:ext cx="5556250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631950" y="946150"/>
            <a:ext cx="4725988" cy="3243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1217613" y="4503738"/>
            <a:ext cx="5557837" cy="3598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631950" y="946150"/>
            <a:ext cx="4725988" cy="3243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1217613" y="4503738"/>
            <a:ext cx="5557837" cy="3598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631950" y="946150"/>
            <a:ext cx="4725988" cy="3243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1217613" y="4503738"/>
            <a:ext cx="5557837" cy="3598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0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5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4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627063"/>
            <a:ext cx="6300787" cy="6234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4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3" y="627063"/>
            <a:ext cx="8604250" cy="1258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94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2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82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7593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5925" cy="47593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5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3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8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75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065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219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627063"/>
            <a:ext cx="8604250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4250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2pPr>
      <a:lvl3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3pPr>
      <a:lvl4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4pPr>
      <a:lvl5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5pPr>
      <a:lvl6pPr marL="4572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6pPr>
      <a:lvl7pPr marL="9144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7pPr>
      <a:lvl8pPr marL="1371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8pPr>
      <a:lvl9pPr marL="18288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9pPr>
    </p:titleStyle>
    <p:bodyStyle>
      <a:lvl1pPr marL="430213" indent="-32385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62013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93813" indent="-2159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725613" indent="-214313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157413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73100"/>
            <a:ext cx="8607425" cy="117157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/>
              <a:t>Introduction to Virtual Machines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41363" y="2146300"/>
            <a:ext cx="8607425" cy="46720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/>
              <a:t>And Their Use in the MDL</a:t>
            </a:r>
          </a:p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dirty="0"/>
          </a:p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/>
              <a:t>Mark Anderson</a:t>
            </a:r>
          </a:p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 smtClean="0"/>
              <a:t>Sr. Project Engineer</a:t>
            </a:r>
          </a:p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dirty="0"/>
          </a:p>
          <a:p>
            <a:pPr marL="0" indent="0" algn="ctr">
              <a:spcAft>
                <a:spcPct val="0"/>
              </a:spcAft>
              <a:buFont typeface="Wingdings" panose="05000000000000000000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800" b="1" dirty="0" smtClean="0"/>
              <a:t>A work in progress… Let us know what you would like to have included!</a:t>
            </a:r>
            <a:endParaRPr lang="en-GB" altLang="en-US" sz="18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27063"/>
            <a:ext cx="8607425" cy="1262062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/>
              <a:t>Terminology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7425" cy="4672013"/>
          </a:xfrm>
          <a:ln/>
        </p:spPr>
        <p:txBody>
          <a:bodyPr/>
          <a:lstStyle/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/>
              <a:t>VM – a virtual machine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/>
              <a:t>Appliance – a virtual machine that has been preloaded with an operating system and possibly an application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852488" y="4187825"/>
            <a:ext cx="2335212" cy="1371600"/>
          </a:xfrm>
          <a:prstGeom prst="homePlate">
            <a:avLst>
              <a:gd name="adj" fmla="val 42564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5351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9923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4495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067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Create</a:t>
            </a:r>
          </a:p>
          <a:p>
            <a:pPr algn="ctr"/>
            <a:r>
              <a:rPr lang="en-GB" altLang="en-US"/>
              <a:t>'empty'</a:t>
            </a:r>
          </a:p>
          <a:p>
            <a:pPr algn="ctr"/>
            <a:r>
              <a:rPr lang="en-GB" altLang="en-US"/>
              <a:t>Virtual</a:t>
            </a:r>
          </a:p>
          <a:p>
            <a:pPr algn="ctr"/>
            <a:r>
              <a:rPr lang="en-GB" altLang="en-US"/>
              <a:t>Machine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970213" y="4187825"/>
            <a:ext cx="2286000" cy="1371600"/>
          </a:xfrm>
          <a:prstGeom prst="chevron">
            <a:avLst>
              <a:gd name="adj" fmla="val 41667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5351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9923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4495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067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Load</a:t>
            </a:r>
          </a:p>
          <a:p>
            <a:pPr algn="ctr"/>
            <a:r>
              <a:rPr lang="en-GB" altLang="en-US"/>
              <a:t>Operating</a:t>
            </a:r>
          </a:p>
          <a:p>
            <a:pPr algn="ctr"/>
            <a:r>
              <a:rPr lang="en-GB" altLang="en-US"/>
              <a:t>System </a:t>
            </a:r>
          </a:p>
          <a:p>
            <a:pPr algn="ctr"/>
            <a:r>
              <a:rPr lang="en-GB" altLang="en-US"/>
              <a:t>+ Tools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5081588" y="4203700"/>
            <a:ext cx="2363787" cy="1371600"/>
          </a:xfrm>
          <a:prstGeom prst="chevron">
            <a:avLst>
              <a:gd name="adj" fmla="val 43084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5351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9923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4495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067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Add</a:t>
            </a:r>
          </a:p>
          <a:p>
            <a:pPr algn="ctr"/>
            <a:r>
              <a:rPr lang="en-GB" altLang="en-US"/>
              <a:t>Application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7313613" y="4203700"/>
            <a:ext cx="2363787" cy="1371600"/>
          </a:xfrm>
          <a:prstGeom prst="chevron">
            <a:avLst>
              <a:gd name="adj" fmla="val 43084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5351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9923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4495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067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Distribute</a:t>
            </a:r>
          </a:p>
          <a:p>
            <a:pPr algn="ctr"/>
            <a:r>
              <a:rPr lang="en-GB" altLang="en-US"/>
              <a:t>Appliance</a:t>
            </a:r>
          </a:p>
        </p:txBody>
      </p:sp>
      <p:cxnSp>
        <p:nvCxnSpPr>
          <p:cNvPr id="6151" name="AutoShape 7"/>
          <p:cNvCxnSpPr>
            <a:cxnSpLocks noChangeShapeType="1"/>
            <a:stCxn id="6150" idx="2"/>
          </p:cNvCxnSpPr>
          <p:nvPr/>
        </p:nvCxnSpPr>
        <p:spPr bwMode="auto">
          <a:xfrm>
            <a:off x="8494713" y="5575300"/>
            <a:ext cx="15875" cy="325438"/>
          </a:xfrm>
          <a:prstGeom prst="straightConnector1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2" name="AutoShape 8"/>
          <p:cNvCxnSpPr>
            <a:cxnSpLocks noChangeShapeType="1"/>
          </p:cNvCxnSpPr>
          <p:nvPr/>
        </p:nvCxnSpPr>
        <p:spPr bwMode="auto">
          <a:xfrm flipH="1">
            <a:off x="6243638" y="5900738"/>
            <a:ext cx="2265362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" name="AutoShape 9"/>
          <p:cNvCxnSpPr>
            <a:cxnSpLocks noChangeShapeType="1"/>
            <a:endCxn id="6149" idx="2"/>
          </p:cNvCxnSpPr>
          <p:nvPr/>
        </p:nvCxnSpPr>
        <p:spPr bwMode="auto">
          <a:xfrm flipV="1">
            <a:off x="6243638" y="5575300"/>
            <a:ext cx="19050" cy="325438"/>
          </a:xfrm>
          <a:prstGeom prst="straightConnector1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508750" y="6016625"/>
            <a:ext cx="1716088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5351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9923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4495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067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Development / </a:t>
            </a:r>
          </a:p>
          <a:p>
            <a:r>
              <a:rPr lang="en-GB" altLang="en-US"/>
              <a:t>Revision Cycle</a:t>
            </a:r>
          </a:p>
        </p:txBody>
      </p:sp>
      <p:sp>
        <p:nvSpPr>
          <p:cNvPr id="6155" name="AutoShape 11"/>
          <p:cNvSpPr>
            <a:spLocks/>
          </p:cNvSpPr>
          <p:nvPr/>
        </p:nvSpPr>
        <p:spPr bwMode="auto">
          <a:xfrm rot="16200000">
            <a:off x="2444750" y="4543426"/>
            <a:ext cx="676275" cy="2971800"/>
          </a:xfrm>
          <a:prstGeom prst="leftBrace">
            <a:avLst>
              <a:gd name="adj1" fmla="val 36620"/>
              <a:gd name="adj2" fmla="val 47625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276350" y="6389688"/>
            <a:ext cx="2925763" cy="60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5351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9923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4495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06713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will be provided to you</a:t>
            </a:r>
          </a:p>
          <a:p>
            <a:r>
              <a:rPr lang="en-GB" altLang="en-US"/>
              <a:t>by Mark Anderson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673100"/>
            <a:ext cx="8607425" cy="1171575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/>
              <a:t>The </a:t>
            </a:r>
            <a:r>
              <a:rPr lang="en-GB" altLang="en-US" dirty="0" smtClean="0"/>
              <a:t>Benefits of a Personal VM</a:t>
            </a:r>
            <a:endParaRPr lang="en-GB" alt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1363" y="2101850"/>
            <a:ext cx="8607425" cy="4672013"/>
          </a:xfrm>
          <a:ln/>
        </p:spPr>
        <p:txBody>
          <a:bodyPr/>
          <a:lstStyle/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/>
              <a:t>Everyone gets their own </a:t>
            </a:r>
            <a:r>
              <a:rPr lang="en-GB" altLang="en-US" sz="2400" dirty="0" smtClean="0"/>
              <a:t>VM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 smtClean="0"/>
              <a:t>Personal VMs live on your computer – not on the internet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 smtClean="0"/>
              <a:t>No LAN connection is required for the developer to reach their personal VM</a:t>
            </a:r>
            <a:endParaRPr lang="en-GB" altLang="en-US" sz="2400" dirty="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 smtClean="0"/>
              <a:t>VM </a:t>
            </a:r>
            <a:r>
              <a:rPr lang="en-GB" altLang="en-US" sz="2400" dirty="0"/>
              <a:t>interruptions are isolated per developer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/>
              <a:t>The users </a:t>
            </a:r>
            <a:r>
              <a:rPr lang="en-GB" altLang="en-US" sz="2400" dirty="0" smtClean="0"/>
              <a:t>on the shared VM are </a:t>
            </a:r>
            <a:r>
              <a:rPr lang="en-GB" altLang="en-US" sz="2400" dirty="0"/>
              <a:t>isolated from the </a:t>
            </a:r>
            <a:r>
              <a:rPr lang="en-GB" altLang="en-US" sz="2400" dirty="0" smtClean="0"/>
              <a:t>developers on their personal virtual machines</a:t>
            </a:r>
            <a:endParaRPr lang="en-GB" altLang="en-US" sz="2400" dirty="0"/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 smtClean="0"/>
              <a:t>No </a:t>
            </a:r>
            <a:r>
              <a:rPr lang="en-GB" altLang="en-US" sz="2400" dirty="0"/>
              <a:t>additional hardware is required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sz="2400" dirty="0"/>
              <a:t>You can </a:t>
            </a:r>
            <a:r>
              <a:rPr lang="en-GB" altLang="en-US" sz="2400" dirty="0" smtClean="0"/>
              <a:t>take “snapshots”, </a:t>
            </a:r>
            <a:r>
              <a:rPr lang="en-GB" altLang="en-US" sz="2400" dirty="0" smtClean="0"/>
              <a:t>reload </a:t>
            </a:r>
            <a:r>
              <a:rPr lang="en-GB" altLang="en-US" sz="2400" dirty="0" smtClean="0"/>
              <a:t>software </a:t>
            </a:r>
            <a:r>
              <a:rPr lang="en-GB" altLang="en-US" sz="2400" dirty="0"/>
              <a:t>and/or restart your </a:t>
            </a:r>
            <a:r>
              <a:rPr lang="en-GB" altLang="en-US" sz="2400" dirty="0" smtClean="0"/>
              <a:t>VM </a:t>
            </a:r>
            <a:r>
              <a:rPr lang="en-GB" altLang="en-US" sz="2400" dirty="0"/>
              <a:t>whenever you need to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6363" indent="0">
              <a:buNone/>
            </a:pPr>
            <a:r>
              <a:rPr lang="en-US" dirty="0" smtClean="0"/>
              <a:t>The Design Lab standard tool for creating and managing virtual machines is VirtualBox from Oracle – virtualbox.com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93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Architecture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06512" y="2408237"/>
            <a:ext cx="1467068" cy="607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Shared VM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(on campus)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1528" y="4924835"/>
            <a:ext cx="1505540" cy="607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Personal VM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(on your PC)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3456" y="4922104"/>
            <a:ext cx="1505540" cy="607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Personal VM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(on your PC)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9480" y="4924835"/>
            <a:ext cx="1505540" cy="607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Personal VM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(on your PC)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504" y="4924835"/>
            <a:ext cx="1505540" cy="607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Personal VM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(on your PC)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25512" y="1885950"/>
            <a:ext cx="8153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7263456" y="1907603"/>
            <a:ext cx="191590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Campus network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4" idx="0"/>
          </p:cNvCxnSpPr>
          <p:nvPr/>
        </p:nvCxnSpPr>
        <p:spPr bwMode="auto">
          <a:xfrm flipV="1">
            <a:off x="2040046" y="1885950"/>
            <a:ext cx="0" cy="5222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1025965" y="4389437"/>
            <a:ext cx="8153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8509951" y="4039469"/>
            <a:ext cx="133882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he internet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2064298" y="4399817"/>
            <a:ext cx="0" cy="5222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048274" y="4399817"/>
            <a:ext cx="0" cy="5222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032250" y="4399817"/>
            <a:ext cx="0" cy="5222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8020076" y="4399817"/>
            <a:ext cx="0" cy="5222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048274" y="3015839"/>
            <a:ext cx="646331" cy="3499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VPN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4378469" y="1885950"/>
            <a:ext cx="0" cy="11298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4378469" y="3365807"/>
            <a:ext cx="0" cy="10340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5924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195</Words>
  <Application>Microsoft Office PowerPoint</Application>
  <PresentationFormat>Custom</PresentationFormat>
  <Paragraphs>45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Times New Roman</vt:lpstr>
      <vt:lpstr>MS Gothic</vt:lpstr>
      <vt:lpstr>Wingdings</vt:lpstr>
      <vt:lpstr>Symbol</vt:lpstr>
      <vt:lpstr>Arial</vt:lpstr>
      <vt:lpstr>Office Theme</vt:lpstr>
      <vt:lpstr>Introduction to Virtual Machines</vt:lpstr>
      <vt:lpstr>Terminology</vt:lpstr>
      <vt:lpstr>The Benefits of a Personal VM</vt:lpstr>
      <vt:lpstr>VirtualBox</vt:lpstr>
      <vt:lpstr>Development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Virtual Machines</dc:title>
  <dc:creator>Mark Anderson</dc:creator>
  <cp:lastModifiedBy>Anderson, Mark</cp:lastModifiedBy>
  <cp:revision>3</cp:revision>
  <dcterms:modified xsi:type="dcterms:W3CDTF">2022-01-28T22:28:32Z</dcterms:modified>
</cp:coreProperties>
</file>