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509" r:id="rId3"/>
    <p:sldId id="510" r:id="rId4"/>
    <p:sldId id="511" r:id="rId5"/>
    <p:sldId id="552" r:id="rId6"/>
    <p:sldId id="513" r:id="rId7"/>
    <p:sldId id="346" r:id="rId8"/>
    <p:sldId id="314" r:id="rId9"/>
    <p:sldId id="327" r:id="rId10"/>
    <p:sldId id="514" r:id="rId11"/>
    <p:sldId id="515" r:id="rId12"/>
    <p:sldId id="336" r:id="rId13"/>
    <p:sldId id="516" r:id="rId14"/>
    <p:sldId id="34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94660"/>
  </p:normalViewPr>
  <p:slideViewPr>
    <p:cSldViewPr snapToGrid="0">
      <p:cViewPr varScale="1">
        <p:scale>
          <a:sx n="90" d="100"/>
          <a:sy n="90" d="100"/>
        </p:scale>
        <p:origin x="17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38F5A-DAEF-4137-B1D3-5B7AFCE1B7B3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E2BAA1-B902-4A48-9075-31CBF25D6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94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Red -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750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Red -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496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05338" cy="3452813"/>
          </a:xfrm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05338" cy="3452813"/>
          </a:xfrm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18" charset="0"/>
              </a:rPr>
              <a:t>Our chance to process this out!</a:t>
            </a:r>
          </a:p>
          <a:p>
            <a:r>
              <a:rPr lang="en-US" dirty="0">
                <a:latin typeface="Times New Roman" pitchFamily="18" charset="0"/>
              </a:rPr>
              <a:t>Some possible items: What is it used for? What kind of vehicle? How big? What kind of vehicle? To transport</a:t>
            </a:r>
            <a:r>
              <a:rPr lang="en-US" baseline="0" dirty="0">
                <a:latin typeface="Times New Roman" pitchFamily="18" charset="0"/>
              </a:rPr>
              <a:t> what (people)? How many people will it carry? What does it look like? What does it do? Does it move by itself? </a:t>
            </a:r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05338" cy="3452813"/>
          </a:xfrm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092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05338" cy="3452813"/>
          </a:xfrm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18" charset="0"/>
              </a:rPr>
              <a:t>Our chance to process this out!</a:t>
            </a:r>
          </a:p>
        </p:txBody>
      </p:sp>
    </p:spTree>
    <p:extLst>
      <p:ext uri="{BB962C8B-B14F-4D97-AF65-F5344CB8AC3E}">
        <p14:creationId xmlns:p14="http://schemas.microsoft.com/office/powerpoint/2010/main" val="721043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05338" cy="3452813"/>
          </a:xfrm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05338" cy="3452813"/>
          </a:xfrm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18" charset="0"/>
              </a:rPr>
              <a:t>Our chance to process this out!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68CC7-664B-A822-B47C-39600154DD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573D18-66CD-0263-01A7-FC08A2AB25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932F0-3881-F57B-9F6C-017C7B8EC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AB23-68B1-4480-BC3C-6FCE818501E4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134BA-DDB5-2A92-A501-F0D79BA3B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603E7-47F0-5FE5-78A1-E11E54563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6C80-5F23-479B-B7C3-C70ED0FD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15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A25F8-71B2-BB74-DDF8-D4F26817A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0A6661-7FAD-A607-24BD-D0E5CA0EC1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9B8D1-3B20-F2E8-3CCD-FC3E58AF9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AB23-68B1-4480-BC3C-6FCE818501E4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1EA52-CB6A-5F16-05D0-B9B1A282C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49B0F-0B4B-1C9B-35EE-BBF68415E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6C80-5F23-479B-B7C3-C70ED0FD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8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AF4149-12BF-D5F3-7A27-4B8B611830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35D40D-D805-9785-8CA7-E2BF42D04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FC532-E722-BD94-B291-89BDD5900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AB23-68B1-4480-BC3C-6FCE818501E4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81D7C-C9C2-A486-8C1F-FA54E8CAE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66F20-86C7-EC58-9312-EFE3EA055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6C80-5F23-479B-B7C3-C70ED0FD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127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24CF6-A02A-4F34-D484-4ECA30DDA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D8D49-03CA-90B5-0186-CB12759ED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960C2-C22C-AE82-FD21-6E8DED52D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AB23-68B1-4480-BC3C-6FCE818501E4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3ED52-FB4A-B331-01BF-7841F1949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39313-98D9-B49D-D2CE-13EBFD825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6C80-5F23-479B-B7C3-C70ED0FD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422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62F90-5DE1-F2CE-D910-BFD0FABCA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A102C6-E205-3D4E-E0BC-8C43D1EB7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AF891-3085-F4EC-4398-2F94E25FB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AB23-68B1-4480-BC3C-6FCE818501E4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DE764-543A-C4CA-AF2C-F886B0191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2EB19-F681-BEAF-D16D-4DAD5A0CF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6C80-5F23-479B-B7C3-C70ED0FD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58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9CE93-ABB6-7A94-C33A-7C407C93D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2D1E0-E228-69E1-E31E-DB411C7F93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8CD4C7-CD12-CC0D-3A27-A76009072C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EFA775-D0BC-9093-C175-D3E837F59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AB23-68B1-4480-BC3C-6FCE818501E4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0862A1-068A-6527-6665-EC72D244D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C46F54-540F-30FA-0F34-FE5BBD961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6C80-5F23-479B-B7C3-C70ED0FD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6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5BFEA-0DFD-501E-F8A6-32ACA9038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223BFA-A058-6938-729F-3AFF9A752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7FC6CA-B274-6DCE-09EB-4B8AB2A9D4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7FAC3A-BDBD-FE68-610E-88A5781B41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5C7D6E-2D5C-8A26-D15B-266FC51DD8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55747F-864C-2DB7-49C2-6F9D72BFB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AB23-68B1-4480-BC3C-6FCE818501E4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763A00-C60C-45C1-9CEF-EBF68D592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1E7108-18B0-42D0-DCBB-7A789D139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6C80-5F23-479B-B7C3-C70ED0FD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77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FF2A4-8E86-480D-9618-D9CB0DB36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DB21B5-0271-65FD-5BD0-CBABDB895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AB23-68B1-4480-BC3C-6FCE818501E4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5D435C-CE22-9542-407C-617CC4EEB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167292-8B01-8A8D-5983-6B26CCCB6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6C80-5F23-479B-B7C3-C70ED0FD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27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C6A265-8260-20BB-7BC8-0F4C992F6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AB23-68B1-4480-BC3C-6FCE818501E4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45BCA8-DECC-81EC-9C9D-72C69D1C7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8E1DA1-5314-C892-A9B2-F5ED9A440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6C80-5F23-479B-B7C3-C70ED0FD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93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97EF-1431-07E9-8A40-5DC60E629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5939F-4951-9523-5F4F-112510219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F3CB8B-14D8-B422-29E2-653A25C5DF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BF168C-DBCB-969E-F5DD-874C5AF94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AB23-68B1-4480-BC3C-6FCE818501E4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5F7A78-85D6-C38A-B42B-ED72DD919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F566F-0B97-6FA6-AE20-6C64B2AD1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6C80-5F23-479B-B7C3-C70ED0FD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40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D6A35-E3EB-3521-0200-7237B481B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EBE269-EADF-B7F5-9EF2-DEF1CA7AC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91ECFC-1CBF-02BE-CB08-E5ABADE75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272F6A-C6EC-96E1-157A-076D93E3D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AB23-68B1-4480-BC3C-6FCE818501E4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FEA4B-BAEA-3BBC-9A5B-3E0B542B3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AD45F7-04D8-EC6C-9D15-766C91750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6C80-5F23-479B-B7C3-C70ED0FD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13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0F7270-C795-09FB-7E93-9D8BAD262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15E694-7333-3306-95CB-3A63BBC10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3B689-12DD-5B77-99BC-BEFCCDF5A6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BAAB23-68B1-4480-BC3C-6FCE818501E4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68EC9-5434-1524-DD1D-E24548B35C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D75E4-2A56-29EA-CBB2-5C838E3470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A56C80-5F23-479B-B7C3-C70ED0FD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38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3795D-66F0-6FD3-E852-BCA675D13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Needs &amp; Requirements Training Session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9B81C5-CE39-9E44-B5A3-91BADAFE85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95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Design Project - Round 2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/>
          </a:bodyPr>
          <a:lstStyle/>
          <a:p>
            <a:pPr lvl="1">
              <a:lnSpc>
                <a:spcPct val="77000"/>
              </a:lnSpc>
            </a:pPr>
            <a:r>
              <a:rPr lang="en-US" sz="2700" dirty="0"/>
              <a:t>Identify </a:t>
            </a:r>
            <a:r>
              <a:rPr lang="en-US" sz="2700" b="1" dirty="0"/>
              <a:t>Needs</a:t>
            </a:r>
            <a:r>
              <a:rPr lang="en-US" sz="2700" dirty="0"/>
              <a:t> for your Vehicle</a:t>
            </a:r>
          </a:p>
          <a:p>
            <a:pPr lvl="2">
              <a:lnSpc>
                <a:spcPct val="77000"/>
              </a:lnSpc>
            </a:pPr>
            <a:r>
              <a:rPr lang="en-US" sz="2400" dirty="0"/>
              <a:t>Write the list on the Whiteboard on the MIDDLE 1/3 of the Whiteboard</a:t>
            </a:r>
          </a:p>
          <a:p>
            <a:pPr lvl="1">
              <a:lnSpc>
                <a:spcPct val="77000"/>
              </a:lnSpc>
            </a:pPr>
            <a:endParaRPr lang="en-US" sz="2700" dirty="0"/>
          </a:p>
          <a:p>
            <a:pPr lvl="1">
              <a:lnSpc>
                <a:spcPct val="77000"/>
              </a:lnSpc>
            </a:pPr>
            <a:r>
              <a:rPr lang="en-US" sz="2700" dirty="0"/>
              <a:t>Time Limit – 5 Minutes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139357-05BA-FF88-6C5B-FFB767601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869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>
                <a:effectLst/>
              </a:rPr>
              <a:t>Questions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/>
          </a:bodyPr>
          <a:lstStyle/>
          <a:p>
            <a:pPr marL="400050" indent="-400050">
              <a:buFont typeface="Wingdings" pitchFamily="2" charset="2"/>
              <a:buAutoNum type="arabicPeriod"/>
            </a:pPr>
            <a:r>
              <a:rPr lang="en-US" sz="2700" dirty="0"/>
              <a:t>Who is your customer?</a:t>
            </a:r>
          </a:p>
          <a:p>
            <a:pPr marL="400050" indent="-400050">
              <a:buFont typeface="Wingdings" pitchFamily="2" charset="2"/>
              <a:buAutoNum type="arabicPeriod"/>
            </a:pPr>
            <a:r>
              <a:rPr lang="en-US" sz="2700" dirty="0"/>
              <a:t>How did you make the needs strong?</a:t>
            </a:r>
          </a:p>
          <a:p>
            <a:pPr marL="400050" indent="-400050">
              <a:buFont typeface="Wingdings" pitchFamily="2" charset="2"/>
              <a:buAutoNum type="arabicPeriod"/>
            </a:pPr>
            <a:r>
              <a:rPr lang="en-US" sz="2700" dirty="0"/>
              <a:t>Did you have enough information?</a:t>
            </a:r>
          </a:p>
          <a:p>
            <a:pPr marL="400050" indent="-400050">
              <a:buFont typeface="Wingdings" pitchFamily="2" charset="2"/>
              <a:buAutoNum type="arabicPeriod"/>
            </a:pPr>
            <a:r>
              <a:rPr lang="en-US" sz="2700" dirty="0"/>
              <a:t>Did everyone have input?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678CAC-B914-E6D8-4A4F-78CB17A1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85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Design Project - Round 3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/>
          </a:bodyPr>
          <a:lstStyle/>
          <a:p>
            <a:pPr lvl="1">
              <a:lnSpc>
                <a:spcPct val="77000"/>
              </a:lnSpc>
            </a:pPr>
            <a:r>
              <a:rPr lang="en-US" sz="2700" dirty="0"/>
              <a:t>Identify </a:t>
            </a:r>
            <a:r>
              <a:rPr lang="en-US" sz="2700" b="1" dirty="0"/>
              <a:t>Requirement</a:t>
            </a:r>
            <a:r>
              <a:rPr lang="en-US" sz="2700" dirty="0"/>
              <a:t> and Assign Metrics To Them</a:t>
            </a:r>
          </a:p>
          <a:p>
            <a:pPr lvl="2">
              <a:lnSpc>
                <a:spcPct val="77000"/>
              </a:lnSpc>
            </a:pPr>
            <a:r>
              <a:rPr lang="en-US" sz="2400" dirty="0"/>
              <a:t>Write the list on the RIGHT 1/3 of the Whiteboard</a:t>
            </a:r>
          </a:p>
          <a:p>
            <a:pPr lvl="2">
              <a:lnSpc>
                <a:spcPct val="77000"/>
              </a:lnSpc>
            </a:pPr>
            <a:r>
              <a:rPr lang="en-US" sz="2400" dirty="0"/>
              <a:t>Draw a line from each Requirement back to it’s driving Need.</a:t>
            </a:r>
          </a:p>
          <a:p>
            <a:pPr lvl="2">
              <a:lnSpc>
                <a:spcPct val="77000"/>
              </a:lnSpc>
            </a:pPr>
            <a:r>
              <a:rPr lang="en-US" sz="2400" dirty="0"/>
              <a:t>What measurement units apply to each? Write these down on the Whiteboard.</a:t>
            </a:r>
          </a:p>
          <a:p>
            <a:pPr lvl="2">
              <a:lnSpc>
                <a:spcPct val="77000"/>
              </a:lnSpc>
            </a:pPr>
            <a:r>
              <a:rPr lang="en-US" sz="2400" dirty="0"/>
              <a:t>Answer “How much / How many” for each item</a:t>
            </a:r>
          </a:p>
          <a:p>
            <a:pPr lvl="1">
              <a:lnSpc>
                <a:spcPct val="77000"/>
              </a:lnSpc>
            </a:pPr>
            <a:endParaRPr lang="en-US" sz="2700" dirty="0"/>
          </a:p>
          <a:p>
            <a:pPr lvl="1">
              <a:lnSpc>
                <a:spcPct val="77000"/>
              </a:lnSpc>
            </a:pPr>
            <a:r>
              <a:rPr lang="en-US" sz="2700" dirty="0"/>
              <a:t>Time Limit – 5 Minutes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097A01E-A060-FF62-AD5A-7ADBEC9AA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>
                <a:effectLst/>
              </a:rPr>
              <a:t>Questions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/>
          </a:bodyPr>
          <a:lstStyle/>
          <a:p>
            <a:pPr marL="400050" indent="-400050">
              <a:buFont typeface="Wingdings" pitchFamily="2" charset="2"/>
              <a:buAutoNum type="arabicPeriod"/>
            </a:pPr>
            <a:r>
              <a:rPr lang="en-US" sz="2700" dirty="0"/>
              <a:t>Could you assign units to all your items?</a:t>
            </a:r>
          </a:p>
          <a:p>
            <a:pPr marL="400050" indent="-400050">
              <a:buFont typeface="Wingdings" pitchFamily="2" charset="2"/>
              <a:buAutoNum type="arabicPeriod"/>
            </a:pPr>
            <a:r>
              <a:rPr lang="en-US" sz="2700" dirty="0"/>
              <a:t>Are the “How Much / How Many” numbers reasonable?</a:t>
            </a:r>
          </a:p>
          <a:p>
            <a:pPr marL="400050" indent="-400050">
              <a:buFont typeface="Wingdings" pitchFamily="2" charset="2"/>
              <a:buAutoNum type="arabicPeriod"/>
            </a:pPr>
            <a:r>
              <a:rPr lang="en-US" sz="2700" dirty="0"/>
              <a:t>What process did you use for selecting the units and numbers?</a:t>
            </a:r>
          </a:p>
          <a:p>
            <a:pPr marL="400050" indent="-400050">
              <a:buFont typeface="Wingdings" pitchFamily="2" charset="2"/>
              <a:buAutoNum type="arabicPeriod"/>
            </a:pPr>
            <a:r>
              <a:rPr lang="en-US" sz="2700" dirty="0"/>
              <a:t>Did everyone have input to the units and numbers?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D2830D1-C98C-218A-F435-855C85811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D9A78-92B2-B1C4-F897-7BA3B4530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Project – Create a Vehicle Wrap-up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A62F1-8746-F353-1248-AE91B7810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You should know the importance of Needs and Requirements</a:t>
            </a:r>
          </a:p>
          <a:p>
            <a:r>
              <a:rPr lang="en-US" sz="2400" dirty="0"/>
              <a:t>You should know how to create strong needs</a:t>
            </a:r>
          </a:p>
          <a:p>
            <a:r>
              <a:rPr lang="en-US" sz="2400" dirty="0"/>
              <a:t>You should know how to define measurable requirements</a:t>
            </a:r>
          </a:p>
          <a:p>
            <a:r>
              <a:rPr lang="en-US" sz="2400" dirty="0"/>
              <a:t>You should know how to relate the requirements to their needs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E1F7B5-57B1-81AB-AF3D-B2977058DE74}"/>
              </a:ext>
            </a:extLst>
          </p:cNvPr>
          <p:cNvSpPr txBox="1"/>
          <p:nvPr/>
        </p:nvSpPr>
        <p:spPr>
          <a:xfrm>
            <a:off x="1557867" y="4742066"/>
            <a:ext cx="80495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You should now be better prepared to generate the </a:t>
            </a:r>
          </a:p>
          <a:p>
            <a:pPr algn="ctr"/>
            <a:r>
              <a:rPr lang="en-US" sz="2400" b="1" dirty="0"/>
              <a:t>Needs and Requirements for your Capstone project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766A2C-6703-DE59-546B-1B365F45E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191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AA493-FE37-A5CC-585B-60AC68977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Strong Needs and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80A3F-EECF-21D8-9367-202DB3286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733"/>
            <a:ext cx="10515600" cy="4712230"/>
          </a:xfrm>
        </p:spPr>
        <p:txBody>
          <a:bodyPr>
            <a:normAutofit/>
          </a:bodyPr>
          <a:lstStyle/>
          <a:p>
            <a:r>
              <a:rPr lang="en-US" dirty="0"/>
              <a:t>Needs and Requirements are used to guide Concept Generation without suggesting or forcing a particular solution(s).</a:t>
            </a:r>
          </a:p>
          <a:p>
            <a:r>
              <a:rPr lang="en-US" dirty="0"/>
              <a:t>Needs and Requirements drive the future decision-making process for Concept Selection</a:t>
            </a:r>
          </a:p>
          <a:p>
            <a:r>
              <a:rPr lang="en-US" dirty="0"/>
              <a:t>Most Needs Will Have </a:t>
            </a:r>
            <a:r>
              <a:rPr lang="en-US" b="1" dirty="0"/>
              <a:t>Many</a:t>
            </a:r>
            <a:r>
              <a:rPr lang="en-US" dirty="0"/>
              <a:t> Requirements</a:t>
            </a:r>
          </a:p>
          <a:p>
            <a:r>
              <a:rPr lang="en-US" dirty="0"/>
              <a:t>Focus is on your Prototype rather than a “full scale” implementation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36F217-25A7-F2AA-6EBF-7BABAAF4AEFC}"/>
              </a:ext>
            </a:extLst>
          </p:cNvPr>
          <p:cNvSpPr txBox="1"/>
          <p:nvPr/>
        </p:nvSpPr>
        <p:spPr>
          <a:xfrm>
            <a:off x="1778849" y="4826000"/>
            <a:ext cx="8084818" cy="1754326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/>
              <a:t>Note - </a:t>
            </a:r>
            <a:r>
              <a:rPr lang="en-US" dirty="0"/>
              <a:t>Software functions are typically better captured in a different document, e.g. Use Cases and User Scenarios and NOT as part of the Needs and Requirements spreadsheet.</a:t>
            </a:r>
          </a:p>
          <a:p>
            <a:br>
              <a:rPr lang="en-US" dirty="0"/>
            </a:br>
            <a:r>
              <a:rPr lang="en-US" dirty="0"/>
              <a:t>Software </a:t>
            </a:r>
            <a:r>
              <a:rPr lang="en-US" i="1" dirty="0"/>
              <a:t>Needs </a:t>
            </a:r>
            <a:r>
              <a:rPr lang="en-US" dirty="0"/>
              <a:t>Typically Define Functions and Often Do Not Have Associated Measurable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1FFB04-396D-DE44-0813-FEC9B71C3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875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F14D687-291E-4BDD-BFD8-9B8BDA104AA1}"/>
              </a:ext>
            </a:extLst>
          </p:cNvPr>
          <p:cNvGrpSpPr/>
          <p:nvPr/>
        </p:nvGrpSpPr>
        <p:grpSpPr>
          <a:xfrm>
            <a:off x="1676400" y="457200"/>
            <a:ext cx="8839200" cy="5791200"/>
            <a:chOff x="152400" y="457200"/>
            <a:chExt cx="8839200" cy="579120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1292863C-0CBD-DBBF-51E3-C50FD6F213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762" r="3175"/>
            <a:stretch/>
          </p:blipFill>
          <p:spPr>
            <a:xfrm>
              <a:off x="152400" y="457200"/>
              <a:ext cx="8839200" cy="5791200"/>
            </a:xfrm>
            <a:prstGeom prst="rect">
              <a:avLst/>
            </a:prstGeom>
            <a:ln w="38100">
              <a:solidFill>
                <a:schemeClr val="accent1"/>
              </a:solidFill>
            </a:ln>
          </p:spPr>
        </p:pic>
        <p:sp>
          <p:nvSpPr>
            <p:cNvPr id="6" name="TextBox 8">
              <a:extLst>
                <a:ext uri="{FF2B5EF4-FFF2-40B4-BE49-F238E27FC236}">
                  <a16:creationId xmlns:a16="http://schemas.microsoft.com/office/drawing/2014/main" id="{ED476BF6-1BEA-D52B-CD88-B33C270930D9}"/>
                </a:ext>
              </a:extLst>
            </p:cNvPr>
            <p:cNvSpPr/>
            <p:nvPr/>
          </p:nvSpPr>
          <p:spPr>
            <a:xfrm>
              <a:off x="306606" y="5150132"/>
              <a:ext cx="4284510" cy="97445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50625" tIns="25313" rIns="50625" bIns="25313" anchor="t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100" b="1" spc="-1" dirty="0">
                  <a:solidFill>
                    <a:srgbClr val="000000"/>
                  </a:solidFill>
                  <a:latin typeface="Calibri"/>
                </a:rPr>
                <a:t>We Use These Definitions for </a:t>
              </a:r>
            </a:p>
            <a:p>
              <a:pPr algn="ctr">
                <a:lnSpc>
                  <a:spcPct val="100000"/>
                </a:lnSpc>
              </a:pPr>
              <a:r>
                <a:rPr lang="en-US" sz="2100" b="1" spc="-1" dirty="0">
                  <a:solidFill>
                    <a:srgbClr val="000000"/>
                  </a:solidFill>
                  <a:latin typeface="Calibri"/>
                </a:rPr>
                <a:t>IED &amp; the Design Lab</a:t>
              </a:r>
            </a:p>
            <a:p>
              <a:pPr algn="ctr">
                <a:lnSpc>
                  <a:spcPct val="100000"/>
                </a:lnSpc>
              </a:pPr>
              <a:endParaRPr lang="en-US" spc="-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DCD92A7-708B-8DCF-87A1-0E52B84CC723}"/>
                </a:ext>
              </a:extLst>
            </p:cNvPr>
            <p:cNvSpPr txBox="1"/>
            <p:nvPr/>
          </p:nvSpPr>
          <p:spPr>
            <a:xfrm>
              <a:off x="4419600" y="5150131"/>
              <a:ext cx="4284510" cy="738664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100" b="1" dirty="0"/>
                <a:t>Note – Key IED Course Materials </a:t>
              </a:r>
              <a:br>
                <a:rPr lang="en-US" sz="2100" b="1" dirty="0"/>
              </a:br>
              <a:r>
                <a:rPr lang="en-US" sz="2100" b="1" dirty="0"/>
                <a:t>in the Capstone Support wiki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799EEAEE-B1DC-6194-A425-F643241AC8DB}"/>
              </a:ext>
            </a:extLst>
          </p:cNvPr>
          <p:cNvSpPr/>
          <p:nvPr/>
        </p:nvSpPr>
        <p:spPr>
          <a:xfrm>
            <a:off x="9906000" y="5791200"/>
            <a:ext cx="381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4F854-9BFA-F285-16AA-746572CD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6F4C0F-3358-35BC-537D-B488647BEA3A}"/>
              </a:ext>
            </a:extLst>
          </p:cNvPr>
          <p:cNvSpPr/>
          <p:nvPr/>
        </p:nvSpPr>
        <p:spPr>
          <a:xfrm>
            <a:off x="1838358" y="1426292"/>
            <a:ext cx="4114800" cy="3723840"/>
          </a:xfrm>
          <a:prstGeom prst="rect">
            <a:avLst/>
          </a:prstGeom>
          <a:noFill/>
          <a:ln w="508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CB738-A42B-0A40-3125-52AFC3BAA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Examples of Making Needs Stronger for </a:t>
            </a:r>
            <a:br>
              <a:rPr lang="en-US" sz="2800" dirty="0"/>
            </a:br>
            <a:r>
              <a:rPr lang="en-US" sz="2800" dirty="0"/>
              <a:t>Designing a Laptop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1CE82E2-E780-D482-2FAA-877DC124474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52650" y="1825625"/>
          <a:ext cx="7886700" cy="3397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350">
                  <a:extLst>
                    <a:ext uri="{9D8B030D-6E8A-4147-A177-3AD203B41FA5}">
                      <a16:colId xmlns:a16="http://schemas.microsoft.com/office/drawing/2014/main" val="2594191726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2294756739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/>
                        <a:t>Weakly Stated Needs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100" dirty="0"/>
                        <a:t>Strongly Stated Needs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85047570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project needs a 12V battery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device needs to operate without connection to a wall outlet.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4463834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user needs to get a beep when a problem occurs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user needs to get an alert when a problem occurs.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3358544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system needs an on/off switch.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system should minimize power usage when its not in use.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41216847"/>
                  </a:ext>
                </a:extLst>
              </a:tr>
              <a:tr h="575310">
                <a:tc>
                  <a:txBody>
                    <a:bodyPr/>
                    <a:lstStyle/>
                    <a:p>
                      <a:pPr marL="461963" marR="0" lvl="0" indent="-461963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 needs to support expected loads AND the frame weight should be minimized.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 needs to support expected loads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frame weight should be minimized.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0680143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 needs to be safe.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It must meet appropriate industry safety standards.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9593456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 needs to be small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It must fit in a typical backpack.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3490513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3EDC1BE-E808-EB93-F5F6-54BBDFDA8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832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CB738-A42B-0A40-3125-52AFC3BAA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Creating Strong Requirements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1CE82E2-E780-D482-2FAA-877DC124474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52650" y="1825625"/>
          <a:ext cx="7886700" cy="406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350">
                  <a:extLst>
                    <a:ext uri="{9D8B030D-6E8A-4147-A177-3AD203B41FA5}">
                      <a16:colId xmlns:a16="http://schemas.microsoft.com/office/drawing/2014/main" val="2594191726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2294756739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/>
                        <a:t>Need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100" dirty="0"/>
                        <a:t>Requirement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85047570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The device needs to operate portably.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Operate for 24 hours.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Maximum weight of 5 lbs. for entire laptop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4463834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The user needs to get an alert when a problem occurs.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Alerts must be received within 1 minute of a problem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3358544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The system should minimize power usage when its not in use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The device can be turned back on after 12 hours In standby mode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77466217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The laptop weight should be minimized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Maximum weight of 3 lbs. for frame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Maximum weight of 1lb. for electronics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Maximum of 1lb. for battery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04021949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It needs to support expected loads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Laptop lid must support at least 2 lbs. without breaking.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0680143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It must meet appropriate industry safety standards.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Underwriter Labs – UL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IEC IP rating – at least 41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9593456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It must fit in a typical backpack.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Maximum dimensions 18”x9”x2”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3490513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E9DA9B-F8E4-9BC5-C757-807A1C3F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749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CB738-A42B-0A40-3125-52AFC3BAA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Creating Strong Requirements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1CE82E2-E780-D482-2FAA-877DC124474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52650" y="1825625"/>
          <a:ext cx="7886700" cy="406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350">
                  <a:extLst>
                    <a:ext uri="{9D8B030D-6E8A-4147-A177-3AD203B41FA5}">
                      <a16:colId xmlns:a16="http://schemas.microsoft.com/office/drawing/2014/main" val="2594191726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2294756739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/>
                        <a:t>Need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100" dirty="0"/>
                        <a:t>Requirement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85047570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The device needs to operate portably.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Operate for 24 hours.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Maximum weight of 5 lbs. for entire laptop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4463834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The user needs to get an alert when a problem occurs.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Alerts must be received within 1 minute of a problem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3358544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The system should minimize power usage when its not in use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The device can be turned back on after 12 hours In standby mode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77466217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The laptop weight should be minimized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Maximum weight of 3 lbs. for frame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Maximum weight of 1lb. for electronics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Maximum of 1lb. for battery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04021949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It needs to support expected loads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Laptop lid must support at least 2 lbs. without breaking.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0680143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It must meet appropriate industry safety standards.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Underwriter Labs – UL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IEC IP rating – at least 41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9593456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It must fit in a typical backpack.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Maximum dimensions 18”x9”x2”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3490513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E9DA9B-F8E4-9BC5-C757-807A1C3F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919738-737E-AF0D-9793-61948DE04230}"/>
              </a:ext>
            </a:extLst>
          </p:cNvPr>
          <p:cNvSpPr txBox="1"/>
          <p:nvPr/>
        </p:nvSpPr>
        <p:spPr>
          <a:xfrm>
            <a:off x="3352800" y="6029642"/>
            <a:ext cx="4625818" cy="6463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Many Needs become multiple Requirements</a:t>
            </a:r>
          </a:p>
          <a:p>
            <a:r>
              <a:rPr lang="en-US" dirty="0"/>
              <a:t>Some Requirements address multiple Needs</a:t>
            </a:r>
          </a:p>
        </p:txBody>
      </p:sp>
    </p:spTree>
    <p:extLst>
      <p:ext uri="{BB962C8B-B14F-4D97-AF65-F5344CB8AC3E}">
        <p14:creationId xmlns:p14="http://schemas.microsoft.com/office/powerpoint/2010/main" val="2301312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ED34313-2B08-C6D3-02B1-1B6784875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Project – Create a Vehicle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2F11A51-274D-EE10-75C0-266A248EA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Everyone is working on the same project</a:t>
            </a:r>
          </a:p>
          <a:p>
            <a:r>
              <a:rPr lang="en-US" sz="2400" dirty="0"/>
              <a:t>Work with your team</a:t>
            </a:r>
          </a:p>
          <a:p>
            <a:r>
              <a:rPr lang="en-US" sz="2400" dirty="0"/>
              <a:t>Team Decides on Type of Vehicle</a:t>
            </a:r>
          </a:p>
          <a:p>
            <a:r>
              <a:rPr lang="en-US" sz="2400" dirty="0"/>
              <a:t>Three Rounds, Each Has:</a:t>
            </a:r>
          </a:p>
          <a:p>
            <a:pPr lvl="1"/>
            <a:r>
              <a:rPr lang="en-US" sz="2100" dirty="0"/>
              <a:t>Design Step</a:t>
            </a:r>
          </a:p>
          <a:p>
            <a:pPr lvl="1"/>
            <a:r>
              <a:rPr lang="en-US" sz="2100" dirty="0"/>
              <a:t>Report Out</a:t>
            </a:r>
          </a:p>
          <a:p>
            <a:pPr lvl="1"/>
            <a:r>
              <a:rPr lang="en-US" sz="2100" dirty="0"/>
              <a:t>Questions</a:t>
            </a:r>
          </a:p>
          <a:p>
            <a:r>
              <a:rPr lang="en-US" sz="2400" dirty="0"/>
              <a:t>You’ll use the whiteboards</a:t>
            </a:r>
          </a:p>
          <a:p>
            <a:r>
              <a:rPr lang="en-US" sz="2400" dirty="0"/>
              <a:t>This exercise is time boxed!</a:t>
            </a:r>
          </a:p>
          <a:p>
            <a:endParaRPr 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9A6682-7B23-1073-D45A-4213FDA4B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621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Design Project - Round 1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/>
          </a:bodyPr>
          <a:lstStyle/>
          <a:p>
            <a:pPr lvl="1">
              <a:lnSpc>
                <a:spcPct val="77000"/>
              </a:lnSpc>
            </a:pPr>
            <a:r>
              <a:rPr lang="en-US" sz="2700" dirty="0"/>
              <a:t>Draw a Vehicle</a:t>
            </a:r>
          </a:p>
          <a:p>
            <a:pPr lvl="2">
              <a:lnSpc>
                <a:spcPct val="77000"/>
              </a:lnSpc>
            </a:pPr>
            <a:r>
              <a:rPr lang="en-US" sz="2400" dirty="0"/>
              <a:t>Create one drawing per group</a:t>
            </a:r>
          </a:p>
          <a:p>
            <a:pPr lvl="2">
              <a:lnSpc>
                <a:spcPct val="77000"/>
              </a:lnSpc>
            </a:pPr>
            <a:r>
              <a:rPr lang="en-US" sz="2400" dirty="0"/>
              <a:t>Use LEFT 1/3 of the Whiteboard</a:t>
            </a:r>
          </a:p>
          <a:p>
            <a:pPr lvl="2">
              <a:lnSpc>
                <a:spcPct val="77000"/>
              </a:lnSpc>
            </a:pPr>
            <a:r>
              <a:rPr lang="en-US" sz="2400" dirty="0"/>
              <a:t>Make picture large enough for entire team to see.</a:t>
            </a:r>
          </a:p>
          <a:p>
            <a:pPr lvl="1">
              <a:lnSpc>
                <a:spcPct val="77000"/>
              </a:lnSpc>
            </a:pPr>
            <a:endParaRPr lang="en-US" sz="2700" dirty="0"/>
          </a:p>
          <a:p>
            <a:pPr lvl="1">
              <a:lnSpc>
                <a:spcPct val="77000"/>
              </a:lnSpc>
            </a:pPr>
            <a:r>
              <a:rPr lang="en-US" sz="2700" dirty="0"/>
              <a:t>Time Limit – 5 Minutes</a:t>
            </a:r>
          </a:p>
          <a:p>
            <a:pPr lvl="1">
              <a:lnSpc>
                <a:spcPct val="77000"/>
              </a:lnSpc>
            </a:pPr>
            <a:endParaRPr lang="en-US" sz="2700" dirty="0"/>
          </a:p>
          <a:p>
            <a:pPr lvl="1">
              <a:lnSpc>
                <a:spcPct val="77000"/>
              </a:lnSpc>
            </a:pPr>
            <a:r>
              <a:rPr lang="en-US" sz="2700" dirty="0"/>
              <a:t>Any Questions?</a:t>
            </a:r>
          </a:p>
          <a:p>
            <a:pPr lvl="1">
              <a:lnSpc>
                <a:spcPct val="77000"/>
              </a:lnSpc>
              <a:buNone/>
            </a:pPr>
            <a:endParaRPr lang="en-US" sz="27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BD8A4F-4633-85AB-76B7-ECA26BA96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>
                <a:effectLst/>
              </a:rPr>
              <a:t>Questions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/>
          </a:bodyPr>
          <a:lstStyle/>
          <a:p>
            <a:pPr marL="400050" indent="-400050">
              <a:buFont typeface="Wingdings" pitchFamily="2" charset="2"/>
              <a:buAutoNum type="arabicPeriod"/>
            </a:pPr>
            <a:r>
              <a:rPr lang="en-US" sz="2700" dirty="0"/>
              <a:t>Did you have enough information?</a:t>
            </a:r>
          </a:p>
          <a:p>
            <a:pPr marL="400050" indent="-400050">
              <a:buFont typeface="Wingdings" pitchFamily="2" charset="2"/>
              <a:buAutoNum type="arabicPeriod"/>
            </a:pPr>
            <a:r>
              <a:rPr lang="en-US" sz="2700" dirty="0"/>
              <a:t>Did you know what to do?</a:t>
            </a:r>
          </a:p>
          <a:p>
            <a:pPr marL="400050" indent="-400050">
              <a:buFont typeface="Wingdings" pitchFamily="2" charset="2"/>
              <a:buAutoNum type="arabicPeriod"/>
            </a:pPr>
            <a:r>
              <a:rPr lang="en-US" sz="2700" dirty="0"/>
              <a:t>What process did you use for creating the drawing?</a:t>
            </a:r>
          </a:p>
          <a:p>
            <a:pPr marL="400050" indent="-400050">
              <a:buFont typeface="Wingdings" pitchFamily="2" charset="2"/>
              <a:buAutoNum type="arabicPeriod"/>
            </a:pPr>
            <a:r>
              <a:rPr lang="en-US" sz="2700" dirty="0"/>
              <a:t>Did everyone have input to the drawing?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6F4E64-EA7E-8BCF-A4AC-8C2F87758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1004</Words>
  <Application>Microsoft Office PowerPoint</Application>
  <PresentationFormat>Widescreen</PresentationFormat>
  <Paragraphs>146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Aptos</vt:lpstr>
      <vt:lpstr>Aptos Display</vt:lpstr>
      <vt:lpstr>Arial</vt:lpstr>
      <vt:lpstr>Calibri</vt:lpstr>
      <vt:lpstr>Times New Roman</vt:lpstr>
      <vt:lpstr>Wingdings</vt:lpstr>
      <vt:lpstr>Office Theme</vt:lpstr>
      <vt:lpstr>Needs &amp; Requirements Training Session</vt:lpstr>
      <vt:lpstr>Making Strong Needs and Requirements</vt:lpstr>
      <vt:lpstr>PowerPoint Presentation</vt:lpstr>
      <vt:lpstr>Examples of Making Needs Stronger for  Designing a Laptop</vt:lpstr>
      <vt:lpstr>Examples of Creating Strong Requirements</vt:lpstr>
      <vt:lpstr>Examples of Creating Strong Requirements</vt:lpstr>
      <vt:lpstr>Design Project – Create a Vehicle</vt:lpstr>
      <vt:lpstr>Design Project - Round 1</vt:lpstr>
      <vt:lpstr>Questions</vt:lpstr>
      <vt:lpstr>Design Project - Round 2</vt:lpstr>
      <vt:lpstr>Questions</vt:lpstr>
      <vt:lpstr>Design Project - Round 3</vt:lpstr>
      <vt:lpstr>Questions</vt:lpstr>
      <vt:lpstr>Design Project – Create a Vehicle Wrap-up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Paster, Aren</dc:creator>
  <cp:lastModifiedBy>Paster, Aren</cp:lastModifiedBy>
  <cp:revision>2</cp:revision>
  <dcterms:created xsi:type="dcterms:W3CDTF">2024-08-09T16:52:08Z</dcterms:created>
  <dcterms:modified xsi:type="dcterms:W3CDTF">2024-08-14T19:02:11Z</dcterms:modified>
</cp:coreProperties>
</file>