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0" r:id="rId2"/>
    <p:sldId id="258" r:id="rId3"/>
    <p:sldId id="256" r:id="rId4"/>
    <p:sldId id="264" r:id="rId5"/>
    <p:sldId id="269" r:id="rId6"/>
    <p:sldId id="266" r:id="rId7"/>
    <p:sldId id="267" r:id="rId8"/>
    <p:sldId id="268"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85848" autoAdjust="0"/>
  </p:normalViewPr>
  <p:slideViewPr>
    <p:cSldViewPr snapToGrid="0">
      <p:cViewPr varScale="1">
        <p:scale>
          <a:sx n="67" d="100"/>
          <a:sy n="67" d="100"/>
        </p:scale>
        <p:origin x="1195" y="53"/>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138CD0-EEDC-4ACE-8059-2714B1628C35}" type="datetimeFigureOut">
              <a:rPr lang="en-US" smtClean="0"/>
              <a:t>7/28/2021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8F19F8-F9E9-4CFA-ADFD-047FB9246840}" type="slidenum">
              <a:rPr lang="en-US" smtClean="0"/>
              <a:t>‹#›</a:t>
            </a:fld>
            <a:endParaRPr lang="en-US"/>
          </a:p>
        </p:txBody>
      </p:sp>
    </p:spTree>
    <p:extLst>
      <p:ext uri="{BB962C8B-B14F-4D97-AF65-F5344CB8AC3E}">
        <p14:creationId xmlns:p14="http://schemas.microsoft.com/office/powerpoint/2010/main" val="24899662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18F19F8-F9E9-4CFA-ADFD-047FB9246840}" type="slidenum">
              <a:rPr lang="en-US" smtClean="0"/>
              <a:t>2</a:t>
            </a:fld>
            <a:endParaRPr lang="en-US"/>
          </a:p>
        </p:txBody>
      </p:sp>
    </p:spTree>
    <p:extLst>
      <p:ext uri="{BB962C8B-B14F-4D97-AF65-F5344CB8AC3E}">
        <p14:creationId xmlns:p14="http://schemas.microsoft.com/office/powerpoint/2010/main" val="27618843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18F19F8-F9E9-4CFA-ADFD-047FB9246840}" type="slidenum">
              <a:rPr lang="en-US" smtClean="0"/>
              <a:t>3</a:t>
            </a:fld>
            <a:endParaRPr lang="en-US"/>
          </a:p>
        </p:txBody>
      </p:sp>
    </p:spTree>
    <p:extLst>
      <p:ext uri="{BB962C8B-B14F-4D97-AF65-F5344CB8AC3E}">
        <p14:creationId xmlns:p14="http://schemas.microsoft.com/office/powerpoint/2010/main" val="29820988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18F19F8-F9E9-4CFA-ADFD-047FB9246840}" type="slidenum">
              <a:rPr lang="en-US" smtClean="0"/>
              <a:t>6</a:t>
            </a:fld>
            <a:endParaRPr lang="en-US"/>
          </a:p>
        </p:txBody>
      </p:sp>
    </p:spTree>
    <p:extLst>
      <p:ext uri="{BB962C8B-B14F-4D97-AF65-F5344CB8AC3E}">
        <p14:creationId xmlns:p14="http://schemas.microsoft.com/office/powerpoint/2010/main" val="12111001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US" dirty="0"/>
          </a:p>
        </p:txBody>
      </p:sp>
      <p:sp>
        <p:nvSpPr>
          <p:cNvPr id="4" name="Slide Number Placeholder 3"/>
          <p:cNvSpPr>
            <a:spLocks noGrp="1"/>
          </p:cNvSpPr>
          <p:nvPr>
            <p:ph type="sldNum" sz="quarter" idx="5"/>
          </p:nvPr>
        </p:nvSpPr>
        <p:spPr/>
        <p:txBody>
          <a:bodyPr/>
          <a:lstStyle/>
          <a:p>
            <a:fld id="{D18F19F8-F9E9-4CFA-ADFD-047FB9246840}" type="slidenum">
              <a:rPr lang="en-US" smtClean="0"/>
              <a:t>7</a:t>
            </a:fld>
            <a:endParaRPr lang="en-US"/>
          </a:p>
        </p:txBody>
      </p:sp>
    </p:spTree>
    <p:extLst>
      <p:ext uri="{BB962C8B-B14F-4D97-AF65-F5344CB8AC3E}">
        <p14:creationId xmlns:p14="http://schemas.microsoft.com/office/powerpoint/2010/main" val="32895946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US" dirty="0"/>
          </a:p>
        </p:txBody>
      </p:sp>
      <p:sp>
        <p:nvSpPr>
          <p:cNvPr id="4" name="Slide Number Placeholder 3"/>
          <p:cNvSpPr>
            <a:spLocks noGrp="1"/>
          </p:cNvSpPr>
          <p:nvPr>
            <p:ph type="sldNum" sz="quarter" idx="5"/>
          </p:nvPr>
        </p:nvSpPr>
        <p:spPr/>
        <p:txBody>
          <a:bodyPr/>
          <a:lstStyle/>
          <a:p>
            <a:fld id="{D18F19F8-F9E9-4CFA-ADFD-047FB9246840}" type="slidenum">
              <a:rPr lang="en-US" smtClean="0"/>
              <a:t>8</a:t>
            </a:fld>
            <a:endParaRPr lang="en-US"/>
          </a:p>
        </p:txBody>
      </p:sp>
    </p:spTree>
    <p:extLst>
      <p:ext uri="{BB962C8B-B14F-4D97-AF65-F5344CB8AC3E}">
        <p14:creationId xmlns:p14="http://schemas.microsoft.com/office/powerpoint/2010/main" val="29848202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4EFF583-59AF-4207-8BDF-BEB203CA77F0}" type="datetimeFigureOut">
              <a:rPr lang="en-US" smtClean="0"/>
              <a:t>7/28/2021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75CF10-0875-4076-B420-B7C8FA0E2F6C}" type="slidenum">
              <a:rPr lang="en-US" smtClean="0"/>
              <a:t>‹#›</a:t>
            </a:fld>
            <a:endParaRPr lang="en-US"/>
          </a:p>
        </p:txBody>
      </p:sp>
    </p:spTree>
    <p:extLst>
      <p:ext uri="{BB962C8B-B14F-4D97-AF65-F5344CB8AC3E}">
        <p14:creationId xmlns:p14="http://schemas.microsoft.com/office/powerpoint/2010/main" val="957616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4EFF583-59AF-4207-8BDF-BEB203CA77F0}" type="datetimeFigureOut">
              <a:rPr lang="en-US" smtClean="0"/>
              <a:t>7/28/2021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75CF10-0875-4076-B420-B7C8FA0E2F6C}" type="slidenum">
              <a:rPr lang="en-US" smtClean="0"/>
              <a:t>‹#›</a:t>
            </a:fld>
            <a:endParaRPr lang="en-US"/>
          </a:p>
        </p:txBody>
      </p:sp>
    </p:spTree>
    <p:extLst>
      <p:ext uri="{BB962C8B-B14F-4D97-AF65-F5344CB8AC3E}">
        <p14:creationId xmlns:p14="http://schemas.microsoft.com/office/powerpoint/2010/main" val="845439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4EFF583-59AF-4207-8BDF-BEB203CA77F0}" type="datetimeFigureOut">
              <a:rPr lang="en-US" smtClean="0"/>
              <a:t>7/28/2021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75CF10-0875-4076-B420-B7C8FA0E2F6C}" type="slidenum">
              <a:rPr lang="en-US" smtClean="0"/>
              <a:t>‹#›</a:t>
            </a:fld>
            <a:endParaRPr lang="en-US"/>
          </a:p>
        </p:txBody>
      </p:sp>
    </p:spTree>
    <p:extLst>
      <p:ext uri="{BB962C8B-B14F-4D97-AF65-F5344CB8AC3E}">
        <p14:creationId xmlns:p14="http://schemas.microsoft.com/office/powerpoint/2010/main" val="1420548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4EFF583-59AF-4207-8BDF-BEB203CA77F0}" type="datetimeFigureOut">
              <a:rPr lang="en-US" smtClean="0"/>
              <a:t>7/28/2021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75CF10-0875-4076-B420-B7C8FA0E2F6C}" type="slidenum">
              <a:rPr lang="en-US" smtClean="0"/>
              <a:t>‹#›</a:t>
            </a:fld>
            <a:endParaRPr lang="en-US"/>
          </a:p>
        </p:txBody>
      </p:sp>
    </p:spTree>
    <p:extLst>
      <p:ext uri="{BB962C8B-B14F-4D97-AF65-F5344CB8AC3E}">
        <p14:creationId xmlns:p14="http://schemas.microsoft.com/office/powerpoint/2010/main" val="964908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4EFF583-59AF-4207-8BDF-BEB203CA77F0}" type="datetimeFigureOut">
              <a:rPr lang="en-US" smtClean="0"/>
              <a:t>7/28/2021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75CF10-0875-4076-B420-B7C8FA0E2F6C}" type="slidenum">
              <a:rPr lang="en-US" smtClean="0"/>
              <a:t>‹#›</a:t>
            </a:fld>
            <a:endParaRPr lang="en-US"/>
          </a:p>
        </p:txBody>
      </p:sp>
    </p:spTree>
    <p:extLst>
      <p:ext uri="{BB962C8B-B14F-4D97-AF65-F5344CB8AC3E}">
        <p14:creationId xmlns:p14="http://schemas.microsoft.com/office/powerpoint/2010/main" val="3984315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4EFF583-59AF-4207-8BDF-BEB203CA77F0}" type="datetimeFigureOut">
              <a:rPr lang="en-US" smtClean="0"/>
              <a:t>7/28/2021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75CF10-0875-4076-B420-B7C8FA0E2F6C}" type="slidenum">
              <a:rPr lang="en-US" smtClean="0"/>
              <a:t>‹#›</a:t>
            </a:fld>
            <a:endParaRPr lang="en-US"/>
          </a:p>
        </p:txBody>
      </p:sp>
    </p:spTree>
    <p:extLst>
      <p:ext uri="{BB962C8B-B14F-4D97-AF65-F5344CB8AC3E}">
        <p14:creationId xmlns:p14="http://schemas.microsoft.com/office/powerpoint/2010/main" val="3561000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4EFF583-59AF-4207-8BDF-BEB203CA77F0}" type="datetimeFigureOut">
              <a:rPr lang="en-US" smtClean="0"/>
              <a:t>7/28/2021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75CF10-0875-4076-B420-B7C8FA0E2F6C}" type="slidenum">
              <a:rPr lang="en-US" smtClean="0"/>
              <a:t>‹#›</a:t>
            </a:fld>
            <a:endParaRPr lang="en-US"/>
          </a:p>
        </p:txBody>
      </p:sp>
    </p:spTree>
    <p:extLst>
      <p:ext uri="{BB962C8B-B14F-4D97-AF65-F5344CB8AC3E}">
        <p14:creationId xmlns:p14="http://schemas.microsoft.com/office/powerpoint/2010/main" val="3782076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4EFF583-59AF-4207-8BDF-BEB203CA77F0}" type="datetimeFigureOut">
              <a:rPr lang="en-US" smtClean="0"/>
              <a:t>7/28/2021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75CF10-0875-4076-B420-B7C8FA0E2F6C}" type="slidenum">
              <a:rPr lang="en-US" smtClean="0"/>
              <a:t>‹#›</a:t>
            </a:fld>
            <a:endParaRPr lang="en-US"/>
          </a:p>
        </p:txBody>
      </p:sp>
    </p:spTree>
    <p:extLst>
      <p:ext uri="{BB962C8B-B14F-4D97-AF65-F5344CB8AC3E}">
        <p14:creationId xmlns:p14="http://schemas.microsoft.com/office/powerpoint/2010/main" val="1901823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EFF583-59AF-4207-8BDF-BEB203CA77F0}" type="datetimeFigureOut">
              <a:rPr lang="en-US" smtClean="0"/>
              <a:t>7/28/2021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75CF10-0875-4076-B420-B7C8FA0E2F6C}" type="slidenum">
              <a:rPr lang="en-US" smtClean="0"/>
              <a:t>‹#›</a:t>
            </a:fld>
            <a:endParaRPr lang="en-US"/>
          </a:p>
        </p:txBody>
      </p:sp>
    </p:spTree>
    <p:extLst>
      <p:ext uri="{BB962C8B-B14F-4D97-AF65-F5344CB8AC3E}">
        <p14:creationId xmlns:p14="http://schemas.microsoft.com/office/powerpoint/2010/main" val="2595957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4EFF583-59AF-4207-8BDF-BEB203CA77F0}" type="datetimeFigureOut">
              <a:rPr lang="en-US" smtClean="0"/>
              <a:t>7/28/2021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75CF10-0875-4076-B420-B7C8FA0E2F6C}" type="slidenum">
              <a:rPr lang="en-US" smtClean="0"/>
              <a:t>‹#›</a:t>
            </a:fld>
            <a:endParaRPr lang="en-US"/>
          </a:p>
        </p:txBody>
      </p:sp>
    </p:spTree>
    <p:extLst>
      <p:ext uri="{BB962C8B-B14F-4D97-AF65-F5344CB8AC3E}">
        <p14:creationId xmlns:p14="http://schemas.microsoft.com/office/powerpoint/2010/main" val="2152165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4EFF583-59AF-4207-8BDF-BEB203CA77F0}" type="datetimeFigureOut">
              <a:rPr lang="en-US" smtClean="0"/>
              <a:t>7/28/2021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75CF10-0875-4076-B420-B7C8FA0E2F6C}" type="slidenum">
              <a:rPr lang="en-US" smtClean="0"/>
              <a:t>‹#›</a:t>
            </a:fld>
            <a:endParaRPr lang="en-US"/>
          </a:p>
        </p:txBody>
      </p:sp>
    </p:spTree>
    <p:extLst>
      <p:ext uri="{BB962C8B-B14F-4D97-AF65-F5344CB8AC3E}">
        <p14:creationId xmlns:p14="http://schemas.microsoft.com/office/powerpoint/2010/main" val="910009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EFF583-59AF-4207-8BDF-BEB203CA77F0}" type="datetimeFigureOut">
              <a:rPr lang="en-US" smtClean="0"/>
              <a:t>7/28/2021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75CF10-0875-4076-B420-B7C8FA0E2F6C}" type="slidenum">
              <a:rPr lang="en-US" smtClean="0"/>
              <a:t>‹#›</a:t>
            </a:fld>
            <a:endParaRPr lang="en-US"/>
          </a:p>
        </p:txBody>
      </p:sp>
    </p:spTree>
    <p:extLst>
      <p:ext uri="{BB962C8B-B14F-4D97-AF65-F5344CB8AC3E}">
        <p14:creationId xmlns:p14="http://schemas.microsoft.com/office/powerpoint/2010/main" val="2722472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The Statement of Work</a:t>
            </a:r>
            <a:br>
              <a:rPr lang="en-US" dirty="0"/>
            </a:br>
            <a:r>
              <a:rPr lang="en-US" dirty="0"/>
              <a:t>Building a House Example</a:t>
            </a:r>
          </a:p>
        </p:txBody>
      </p:sp>
      <p:sp>
        <p:nvSpPr>
          <p:cNvPr id="5" name="Subtitle 4"/>
          <p:cNvSpPr>
            <a:spLocks noGrp="1"/>
          </p:cNvSpPr>
          <p:nvPr>
            <p:ph type="subTitle" idx="1"/>
          </p:nvPr>
        </p:nvSpPr>
        <p:spPr/>
        <p:txBody>
          <a:bodyPr/>
          <a:lstStyle/>
          <a:p>
            <a:r>
              <a:rPr lang="en-US" dirty="0"/>
              <a:t>The Design Lab at Rensselaer</a:t>
            </a:r>
          </a:p>
        </p:txBody>
      </p:sp>
    </p:spTree>
    <p:extLst>
      <p:ext uri="{BB962C8B-B14F-4D97-AF65-F5344CB8AC3E}">
        <p14:creationId xmlns:p14="http://schemas.microsoft.com/office/powerpoint/2010/main" val="4118050296"/>
      </p:ext>
    </p:extLst>
  </p:cSld>
  <p:clrMapOvr>
    <a:masterClrMapping/>
  </p:clrMapOvr>
  <mc:AlternateContent xmlns:mc="http://schemas.openxmlformats.org/markup-compatibility/2006" xmlns:p14="http://schemas.microsoft.com/office/powerpoint/2010/main">
    <mc:Choice Requires="p14">
      <p:transition spd="slow" p14:dur="2000" advTm="8974"/>
    </mc:Choice>
    <mc:Fallback xmlns="">
      <p:transition spd="slow" advTm="8974"/>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Statement of Work - SoW</a:t>
            </a:r>
          </a:p>
        </p:txBody>
      </p:sp>
      <p:sp>
        <p:nvSpPr>
          <p:cNvPr id="3" name="Content Placeholder 2"/>
          <p:cNvSpPr>
            <a:spLocks noGrp="1"/>
          </p:cNvSpPr>
          <p:nvPr>
            <p:ph idx="1"/>
          </p:nvPr>
        </p:nvSpPr>
        <p:spPr/>
        <p:txBody>
          <a:bodyPr/>
          <a:lstStyle/>
          <a:p>
            <a:pPr marL="0" indent="0">
              <a:buNone/>
            </a:pPr>
            <a:r>
              <a:rPr lang="en-US" dirty="0"/>
              <a:t>This presentation will use the example of a family contracting to have a new home built for them.</a:t>
            </a:r>
          </a:p>
          <a:p>
            <a:pPr marL="0" indent="0">
              <a:buNone/>
            </a:pPr>
            <a:endParaRPr lang="en-US" dirty="0"/>
          </a:p>
          <a:p>
            <a:pPr marL="0" indent="0">
              <a:buNone/>
            </a:pPr>
            <a:r>
              <a:rPr lang="en-US" dirty="0"/>
              <a:t>It assumes that the Contractor has already interviewed the family to gather their needs and has already turned those into requirements, possibly with the help of an architect.</a:t>
            </a:r>
          </a:p>
          <a:p>
            <a:pPr marL="0" indent="0">
              <a:buNone/>
            </a:pPr>
            <a:endParaRPr lang="en-US" dirty="0"/>
          </a:p>
          <a:p>
            <a:pPr marL="0" indent="0">
              <a:buNone/>
            </a:pPr>
            <a:r>
              <a:rPr lang="en-US" dirty="0"/>
              <a:t>An SoW is now needed to form the contract between Contractor and the Family.</a:t>
            </a:r>
          </a:p>
        </p:txBody>
      </p:sp>
    </p:spTree>
    <p:extLst>
      <p:ext uri="{BB962C8B-B14F-4D97-AF65-F5344CB8AC3E}">
        <p14:creationId xmlns:p14="http://schemas.microsoft.com/office/powerpoint/2010/main" val="557428336"/>
      </p:ext>
    </p:extLst>
  </p:cSld>
  <p:clrMapOvr>
    <a:masterClrMapping/>
  </p:clrMapOvr>
  <mc:AlternateContent xmlns:mc="http://schemas.openxmlformats.org/markup-compatibility/2006" xmlns:p14="http://schemas.microsoft.com/office/powerpoint/2010/main">
    <mc:Choice Requires="p14">
      <p:transition spd="slow" p14:dur="2000" advTm="68856"/>
    </mc:Choice>
    <mc:Fallback xmlns="">
      <p:transition spd="slow" advTm="68856"/>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Key Sections</a:t>
            </a:r>
          </a:p>
        </p:txBody>
      </p:sp>
      <p:sp>
        <p:nvSpPr>
          <p:cNvPr id="3" name="Subtitle 2"/>
          <p:cNvSpPr>
            <a:spLocks noGrp="1"/>
          </p:cNvSpPr>
          <p:nvPr>
            <p:ph idx="1"/>
          </p:nvPr>
        </p:nvSpPr>
        <p:spPr/>
        <p:txBody>
          <a:bodyPr>
            <a:normAutofit/>
          </a:bodyPr>
          <a:lstStyle/>
          <a:p>
            <a:pPr marL="0" indent="0">
              <a:buNone/>
            </a:pPr>
            <a:r>
              <a:rPr lang="en-US" sz="4400" dirty="0">
                <a:latin typeface="+mj-lt"/>
                <a:ea typeface="+mj-ea"/>
                <a:cs typeface="+mj-cs"/>
              </a:rPr>
              <a:t>Based on the Capstone Design Report Template, we will focus on Sections:</a:t>
            </a:r>
            <a:endParaRPr lang="en-US" sz="4400" kern="1200" dirty="0">
              <a:solidFill>
                <a:schemeClr val="tx1"/>
              </a:solidFill>
              <a:effectLst/>
              <a:latin typeface="+mj-lt"/>
              <a:ea typeface="+mj-ea"/>
              <a:cs typeface="+mj-cs"/>
            </a:endParaRPr>
          </a:p>
          <a:p>
            <a:pPr marL="0" indent="0" fontAlgn="t">
              <a:buNone/>
            </a:pPr>
            <a:r>
              <a:rPr lang="en-US" dirty="0"/>
              <a:t>2. Project Objectives &amp; Semester Objectives</a:t>
            </a:r>
          </a:p>
          <a:p>
            <a:pPr marL="0" indent="0" fontAlgn="t">
              <a:buNone/>
            </a:pPr>
            <a:r>
              <a:rPr lang="en-US" dirty="0"/>
              <a:t>3. Engineering Tools and Methods</a:t>
            </a:r>
          </a:p>
        </p:txBody>
      </p:sp>
      <p:sp>
        <p:nvSpPr>
          <p:cNvPr id="5" name="TextBox 4">
            <a:extLst>
              <a:ext uri="{FF2B5EF4-FFF2-40B4-BE49-F238E27FC236}">
                <a16:creationId xmlns:a16="http://schemas.microsoft.com/office/drawing/2014/main" id="{E31E52D0-1D6C-4400-865E-29A1883BA8EA}"/>
              </a:ext>
            </a:extLst>
          </p:cNvPr>
          <p:cNvSpPr txBox="1"/>
          <p:nvPr/>
        </p:nvSpPr>
        <p:spPr>
          <a:xfrm>
            <a:off x="2638162" y="5278582"/>
            <a:ext cx="6915676" cy="584775"/>
          </a:xfrm>
          <a:prstGeom prst="rect">
            <a:avLst/>
          </a:prstGeom>
          <a:noFill/>
        </p:spPr>
        <p:txBody>
          <a:bodyPr wrap="none" rtlCol="0">
            <a:spAutoFit/>
          </a:bodyPr>
          <a:lstStyle/>
          <a:p>
            <a:pPr algn="ctr"/>
            <a:r>
              <a:rPr lang="en-US" sz="3200" b="1" dirty="0"/>
              <a:t>This Will Be the Majority Of the Writing</a:t>
            </a:r>
          </a:p>
        </p:txBody>
      </p:sp>
    </p:spTree>
    <p:extLst>
      <p:ext uri="{BB962C8B-B14F-4D97-AF65-F5344CB8AC3E}">
        <p14:creationId xmlns:p14="http://schemas.microsoft.com/office/powerpoint/2010/main" val="2313985206"/>
      </p:ext>
    </p:extLst>
  </p:cSld>
  <p:clrMapOvr>
    <a:masterClrMapping/>
  </p:clrMapOvr>
  <mc:AlternateContent xmlns:mc="http://schemas.openxmlformats.org/markup-compatibility/2006" xmlns:p14="http://schemas.microsoft.com/office/powerpoint/2010/main">
    <mc:Choice Requires="p14">
      <p:transition spd="slow" p14:dur="2000" advTm="82090"/>
    </mc:Choice>
    <mc:Fallback xmlns="">
      <p:transition spd="slow" advTm="8209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and Motivation</a:t>
            </a:r>
          </a:p>
        </p:txBody>
      </p:sp>
      <p:sp>
        <p:nvSpPr>
          <p:cNvPr id="3" name="Content Placeholder 2"/>
          <p:cNvSpPr>
            <a:spLocks noGrp="1"/>
          </p:cNvSpPr>
          <p:nvPr>
            <p:ph idx="1"/>
          </p:nvPr>
        </p:nvSpPr>
        <p:spPr/>
        <p:txBody>
          <a:bodyPr>
            <a:normAutofit fontScale="92500"/>
          </a:bodyPr>
          <a:lstStyle/>
          <a:p>
            <a:r>
              <a:rPr lang="en-US" dirty="0"/>
              <a:t>The Smith family is seeking a new home to replace their undersized current home. </a:t>
            </a:r>
          </a:p>
          <a:p>
            <a:r>
              <a:rPr lang="en-US" dirty="0"/>
              <a:t>There are two adults and two growing children currently under the age of 5. They have one medium sized dog, a Labrador Retriever named “Spot”.</a:t>
            </a:r>
          </a:p>
          <a:p>
            <a:r>
              <a:rPr lang="en-US" dirty="0"/>
              <a:t>Mrs. Smith works from home and would like a dedicated home office space.</a:t>
            </a:r>
          </a:p>
          <a:p>
            <a:r>
              <a:rPr lang="en-US" dirty="0"/>
              <a:t>The neighborhood currently consists of single family one or  two story frame homes. All roofs appear to be asphalt shingles.</a:t>
            </a:r>
          </a:p>
          <a:p>
            <a:r>
              <a:rPr lang="en-US" dirty="0"/>
              <a:t>Based on the typical NY Capital District weather, only a few homes have a pool. The Smith’s are interested in the ability to add one in a year or two.</a:t>
            </a:r>
          </a:p>
        </p:txBody>
      </p:sp>
    </p:spTree>
    <p:extLst>
      <p:ext uri="{BB962C8B-B14F-4D97-AF65-F5344CB8AC3E}">
        <p14:creationId xmlns:p14="http://schemas.microsoft.com/office/powerpoint/2010/main" val="2032997477"/>
      </p:ext>
    </p:extLst>
  </p:cSld>
  <p:clrMapOvr>
    <a:masterClrMapping/>
  </p:clrMapOvr>
  <mc:AlternateContent xmlns:mc="http://schemas.openxmlformats.org/markup-compatibility/2006" xmlns:p14="http://schemas.microsoft.com/office/powerpoint/2010/main">
    <mc:Choice Requires="p14">
      <p:transition spd="slow" p14:dur="2000" advTm="112070"/>
    </mc:Choice>
    <mc:Fallback xmlns="">
      <p:transition spd="slow" advTm="11207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Long Term Objectives and Customer Payoff</a:t>
            </a:r>
          </a:p>
        </p:txBody>
      </p:sp>
      <p:sp>
        <p:nvSpPr>
          <p:cNvPr id="3" name="Content Placeholder 2"/>
          <p:cNvSpPr>
            <a:spLocks noGrp="1"/>
          </p:cNvSpPr>
          <p:nvPr>
            <p:ph idx="1"/>
          </p:nvPr>
        </p:nvSpPr>
        <p:spPr/>
        <p:txBody>
          <a:bodyPr>
            <a:normAutofit/>
          </a:bodyPr>
          <a:lstStyle/>
          <a:p>
            <a:r>
              <a:rPr lang="en-US" dirty="0"/>
              <a:t>The Smith’s long term vision is to raise their children through at least their high school graduation in this home. They do not consider this their “forever” home, i.e. they would not necessarily plan to retire in this home – or location!</a:t>
            </a:r>
          </a:p>
          <a:p>
            <a:r>
              <a:rPr lang="en-US" dirty="0"/>
              <a:t>The home and property should support their family as the children grow up.</a:t>
            </a:r>
          </a:p>
          <a:p>
            <a:r>
              <a:rPr lang="en-US" dirty="0"/>
              <a:t>They are not currently planning to expand their family with either additional children or other family members (e.g. no aging parents to accommodate).</a:t>
            </a:r>
          </a:p>
        </p:txBody>
      </p:sp>
    </p:spTree>
    <p:extLst>
      <p:ext uri="{BB962C8B-B14F-4D97-AF65-F5344CB8AC3E}">
        <p14:creationId xmlns:p14="http://schemas.microsoft.com/office/powerpoint/2010/main" val="1271559967"/>
      </p:ext>
    </p:extLst>
  </p:cSld>
  <p:clrMapOvr>
    <a:masterClrMapping/>
  </p:clrMapOvr>
  <mc:AlternateContent xmlns:mc="http://schemas.openxmlformats.org/markup-compatibility/2006" xmlns:p14="http://schemas.microsoft.com/office/powerpoint/2010/main">
    <mc:Choice Requires="p14">
      <p:transition spd="slow" p14:dur="2000" advTm="112070"/>
    </mc:Choice>
    <mc:Fallback xmlns="">
      <p:transition spd="slow" advTm="11207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Current Semester Objectives</a:t>
            </a:r>
          </a:p>
        </p:txBody>
      </p:sp>
      <p:sp>
        <p:nvSpPr>
          <p:cNvPr id="3" name="Content Placeholder 2"/>
          <p:cNvSpPr>
            <a:spLocks noGrp="1"/>
          </p:cNvSpPr>
          <p:nvPr>
            <p:ph idx="1"/>
          </p:nvPr>
        </p:nvSpPr>
        <p:spPr/>
        <p:txBody>
          <a:bodyPr>
            <a:normAutofit/>
          </a:bodyPr>
          <a:lstStyle/>
          <a:p>
            <a:r>
              <a:rPr lang="en-US" dirty="0"/>
              <a:t>The home needs to be ready to occupy at the end of semester.</a:t>
            </a:r>
          </a:p>
          <a:p>
            <a:r>
              <a:rPr lang="en-US" dirty="0"/>
              <a:t>The landscaping must be complete and the planted items (e.g. lawn) should have successfully started growing or taking root.</a:t>
            </a:r>
          </a:p>
          <a:p>
            <a:r>
              <a:rPr lang="en-US" dirty="0"/>
              <a:t>A clear area for a well-placed future backyard pool should be allocated and clear of trees / other large plantings.</a:t>
            </a:r>
          </a:p>
          <a:p>
            <a:endParaRPr lang="en-US" dirty="0"/>
          </a:p>
        </p:txBody>
      </p:sp>
    </p:spTree>
    <p:extLst>
      <p:ext uri="{BB962C8B-B14F-4D97-AF65-F5344CB8AC3E}">
        <p14:creationId xmlns:p14="http://schemas.microsoft.com/office/powerpoint/2010/main" val="2480451026"/>
      </p:ext>
    </p:extLst>
  </p:cSld>
  <p:clrMapOvr>
    <a:masterClrMapping/>
  </p:clrMapOvr>
  <mc:AlternateContent xmlns:mc="http://schemas.openxmlformats.org/markup-compatibility/2006" xmlns:p14="http://schemas.microsoft.com/office/powerpoint/2010/main">
    <mc:Choice Requires="p14">
      <p:transition spd="slow" p14:dur="2000" advTm="57804"/>
    </mc:Choice>
    <mc:Fallback xmlns="">
      <p:transition spd="slow" advTm="57804"/>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Engineering Tools and Methods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63877703"/>
              </p:ext>
            </p:extLst>
          </p:nvPr>
        </p:nvGraphicFramePr>
        <p:xfrm>
          <a:off x="838200" y="2119367"/>
          <a:ext cx="10515600" cy="4485640"/>
        </p:xfrm>
        <a:graphic>
          <a:graphicData uri="http://schemas.openxmlformats.org/drawingml/2006/table">
            <a:tbl>
              <a:tblPr firstRow="1" bandRow="1">
                <a:tableStyleId>{5C22544A-7EE6-4342-B048-85BDC9FD1C3A}</a:tableStyleId>
              </a:tblPr>
              <a:tblGrid>
                <a:gridCol w="2203174">
                  <a:extLst>
                    <a:ext uri="{9D8B030D-6E8A-4147-A177-3AD203B41FA5}">
                      <a16:colId xmlns:a16="http://schemas.microsoft.com/office/drawing/2014/main" val="1927299023"/>
                    </a:ext>
                  </a:extLst>
                </a:gridCol>
                <a:gridCol w="8312426">
                  <a:extLst>
                    <a:ext uri="{9D8B030D-6E8A-4147-A177-3AD203B41FA5}">
                      <a16:colId xmlns:a16="http://schemas.microsoft.com/office/drawing/2014/main" val="20411790"/>
                    </a:ext>
                  </a:extLst>
                </a:gridCol>
              </a:tblGrid>
              <a:tr h="370840">
                <a:tc>
                  <a:txBody>
                    <a:bodyPr/>
                    <a:lstStyle/>
                    <a:p>
                      <a:r>
                        <a:rPr lang="en-US" dirty="0"/>
                        <a:t>Project Area</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Tools and Methods</a:t>
                      </a:r>
                    </a:p>
                  </a:txBody>
                  <a:tcPr/>
                </a:tc>
                <a:extLst>
                  <a:ext uri="{0D108BD9-81ED-4DB2-BD59-A6C34878D82A}">
                    <a16:rowId xmlns:a16="http://schemas.microsoft.com/office/drawing/2014/main" val="1357517789"/>
                  </a:ext>
                </a:extLst>
              </a:tr>
              <a:tr h="370840">
                <a:tc>
                  <a:txBody>
                    <a:bodyPr/>
                    <a:lstStyle/>
                    <a:p>
                      <a:r>
                        <a:rPr lang="en-US" dirty="0"/>
                        <a:t>Construction</a:t>
                      </a:r>
                    </a:p>
                  </a:txBody>
                  <a:tcPr/>
                </a:tc>
                <a:tc>
                  <a:txBody>
                    <a:bodyPr/>
                    <a:lstStyle/>
                    <a:p>
                      <a:pPr marL="285750" indent="-285750">
                        <a:buFont typeface="Arial" panose="020B0604020202020204" pitchFamily="34" charset="0"/>
                        <a:buChar char="•"/>
                      </a:pPr>
                      <a:r>
                        <a:rPr lang="en-US" dirty="0"/>
                        <a:t>AutoCAD will be used to create blueprints</a:t>
                      </a:r>
                    </a:p>
                    <a:p>
                      <a:pPr marL="285750" indent="-285750">
                        <a:buFont typeface="Arial" panose="020B0604020202020204" pitchFamily="34" charset="0"/>
                        <a:buChar char="•"/>
                      </a:pPr>
                      <a:r>
                        <a:rPr lang="en-US" dirty="0"/>
                        <a:t>Blueprints will be approved by architect and Family</a:t>
                      </a:r>
                    </a:p>
                    <a:p>
                      <a:pPr marL="285750" indent="-285750">
                        <a:buFont typeface="Arial" panose="020B0604020202020204" pitchFamily="34" charset="0"/>
                        <a:buChar char="•"/>
                      </a:pPr>
                      <a:r>
                        <a:rPr lang="en-US" dirty="0"/>
                        <a:t>Framing will be of wood</a:t>
                      </a:r>
                    </a:p>
                    <a:p>
                      <a:pPr marL="285750" indent="-285750">
                        <a:buFont typeface="Arial" panose="020B0604020202020204" pitchFamily="34" charset="0"/>
                        <a:buChar char="•"/>
                      </a:pPr>
                      <a:r>
                        <a:rPr lang="en-US" dirty="0"/>
                        <a:t>Poured concrete foundation with sump pump to maintain drainage</a:t>
                      </a:r>
                    </a:p>
                    <a:p>
                      <a:pPr marL="285750" indent="-285750">
                        <a:buFont typeface="Arial" panose="020B0604020202020204" pitchFamily="34" charset="0"/>
                        <a:buChar char="•"/>
                      </a:pPr>
                      <a:r>
                        <a:rPr lang="en-US" dirty="0"/>
                        <a:t>FEA analysis will be used to design roof trusses</a:t>
                      </a:r>
                    </a:p>
                  </a:txBody>
                  <a:tcPr/>
                </a:tc>
                <a:extLst>
                  <a:ext uri="{0D108BD9-81ED-4DB2-BD59-A6C34878D82A}">
                    <a16:rowId xmlns:a16="http://schemas.microsoft.com/office/drawing/2014/main" val="733954366"/>
                  </a:ext>
                </a:extLst>
              </a:tr>
              <a:tr h="370840">
                <a:tc>
                  <a:txBody>
                    <a:bodyPr/>
                    <a:lstStyle/>
                    <a:p>
                      <a:r>
                        <a:rPr lang="en-US" dirty="0"/>
                        <a:t>Landscaping</a:t>
                      </a:r>
                    </a:p>
                  </a:txBody>
                  <a:tcPr/>
                </a:tc>
                <a:tc>
                  <a:txBody>
                    <a:bodyPr/>
                    <a:lstStyle/>
                    <a:p>
                      <a:pPr marL="285750" indent="-285750">
                        <a:buFont typeface="Arial" panose="020B0604020202020204" pitchFamily="34" charset="0"/>
                        <a:buChar char="•"/>
                      </a:pPr>
                      <a:r>
                        <a:rPr lang="en-US" dirty="0"/>
                        <a:t>AutoCAD will be used to create renderings of the proposed landscape</a:t>
                      </a:r>
                    </a:p>
                    <a:p>
                      <a:pPr marL="285750" indent="-285750">
                        <a:buFont typeface="Arial" panose="020B0604020202020204" pitchFamily="34" charset="0"/>
                        <a:buChar char="•"/>
                      </a:pPr>
                      <a:r>
                        <a:rPr lang="en-US" dirty="0"/>
                        <a:t>Grading via backhoe to keep water away from foundation</a:t>
                      </a:r>
                    </a:p>
                    <a:p>
                      <a:pPr marL="285750" indent="-285750">
                        <a:buFont typeface="Arial" panose="020B0604020202020204" pitchFamily="34" charset="0"/>
                        <a:buChar char="•"/>
                      </a:pPr>
                      <a:r>
                        <a:rPr lang="en-US" dirty="0"/>
                        <a:t>Hydroseeding will be used for the lawns for decoration and erosion control</a:t>
                      </a:r>
                    </a:p>
                    <a:p>
                      <a:pPr marL="285750" indent="-285750">
                        <a:buFont typeface="Arial" panose="020B0604020202020204" pitchFamily="34" charset="0"/>
                        <a:buChar char="•"/>
                      </a:pPr>
                      <a:r>
                        <a:rPr lang="en-US" dirty="0"/>
                        <a:t>Shrubs will be used in the front yard to provide privacy</a:t>
                      </a:r>
                    </a:p>
                    <a:p>
                      <a:pPr marL="285750" indent="-285750">
                        <a:buFont typeface="Arial" panose="020B0604020202020204" pitchFamily="34" charset="0"/>
                        <a:buChar char="•"/>
                      </a:pPr>
                      <a:r>
                        <a:rPr lang="en-US" dirty="0"/>
                        <a:t>Existing or new trees will be used for shade</a:t>
                      </a:r>
                    </a:p>
                    <a:p>
                      <a:pPr marL="285750" indent="-285750">
                        <a:buFont typeface="Arial" panose="020B0604020202020204" pitchFamily="34" charset="0"/>
                        <a:buChar char="•"/>
                      </a:pPr>
                      <a:r>
                        <a:rPr lang="en-US" dirty="0"/>
                        <a:t>Select trees will be removed from backyard to create recreation space</a:t>
                      </a:r>
                    </a:p>
                  </a:txBody>
                  <a:tcPr/>
                </a:tc>
                <a:extLst>
                  <a:ext uri="{0D108BD9-81ED-4DB2-BD59-A6C34878D82A}">
                    <a16:rowId xmlns:a16="http://schemas.microsoft.com/office/drawing/2014/main" val="2577821811"/>
                  </a:ext>
                </a:extLst>
              </a:tr>
              <a:tr h="370840">
                <a:tc>
                  <a:txBody>
                    <a:bodyPr/>
                    <a:lstStyle/>
                    <a:p>
                      <a:r>
                        <a:rPr lang="en-US" dirty="0"/>
                        <a:t>Legal</a:t>
                      </a:r>
                    </a:p>
                  </a:txBody>
                  <a:tcPr/>
                </a:tc>
                <a:tc>
                  <a:txBody>
                    <a:bodyPr/>
                    <a:lstStyle/>
                    <a:p>
                      <a:pPr marL="285750" indent="-285750">
                        <a:buFont typeface="Arial" panose="020B0604020202020204" pitchFamily="34" charset="0"/>
                        <a:buChar char="•"/>
                      </a:pPr>
                      <a:r>
                        <a:rPr lang="en-US" dirty="0"/>
                        <a:t>Microsoft Word will be used for documentation to permit tracking revisions</a:t>
                      </a:r>
                    </a:p>
                    <a:p>
                      <a:pPr marL="285750" indent="-285750">
                        <a:buFont typeface="Arial" panose="020B0604020202020204" pitchFamily="34" charset="0"/>
                        <a:buChar char="•"/>
                      </a:pPr>
                      <a:r>
                        <a:rPr lang="en-US" dirty="0"/>
                        <a:t>Contractor is responsible for obtaining all required local / state permits</a:t>
                      </a:r>
                    </a:p>
                    <a:p>
                      <a:pPr marL="285750" indent="-285750">
                        <a:buFont typeface="Arial" panose="020B0604020202020204" pitchFamily="34" charset="0"/>
                        <a:buChar char="•"/>
                      </a:pPr>
                      <a:r>
                        <a:rPr lang="en-US" dirty="0"/>
                        <a:t>Contractor is responsible for obtaining a Certificate of Occupancy at completion</a:t>
                      </a:r>
                    </a:p>
                  </a:txBody>
                  <a:tcPr/>
                </a:tc>
                <a:extLst>
                  <a:ext uri="{0D108BD9-81ED-4DB2-BD59-A6C34878D82A}">
                    <a16:rowId xmlns:a16="http://schemas.microsoft.com/office/drawing/2014/main" val="3643105867"/>
                  </a:ext>
                </a:extLst>
              </a:tr>
            </a:tbl>
          </a:graphicData>
        </a:graphic>
      </p:graphicFrame>
      <p:sp>
        <p:nvSpPr>
          <p:cNvPr id="5" name="TextBox 4">
            <a:extLst>
              <a:ext uri="{FF2B5EF4-FFF2-40B4-BE49-F238E27FC236}">
                <a16:creationId xmlns:a16="http://schemas.microsoft.com/office/drawing/2014/main" id="{3659D769-7FE0-4A45-AE7D-79CDF5282F74}"/>
              </a:ext>
            </a:extLst>
          </p:cNvPr>
          <p:cNvSpPr txBox="1"/>
          <p:nvPr/>
        </p:nvSpPr>
        <p:spPr>
          <a:xfrm>
            <a:off x="2855025" y="1249745"/>
            <a:ext cx="6481967" cy="707886"/>
          </a:xfrm>
          <a:prstGeom prst="rect">
            <a:avLst/>
          </a:prstGeom>
          <a:noFill/>
        </p:spPr>
        <p:txBody>
          <a:bodyPr wrap="none" rtlCol="0">
            <a:spAutoFit/>
          </a:bodyPr>
          <a:lstStyle/>
          <a:p>
            <a:pPr algn="ctr"/>
            <a:r>
              <a:rPr lang="en-US" sz="4000" b="1" dirty="0"/>
              <a:t>Unique to the Building Trades</a:t>
            </a:r>
          </a:p>
        </p:txBody>
      </p:sp>
    </p:spTree>
    <p:extLst>
      <p:ext uri="{BB962C8B-B14F-4D97-AF65-F5344CB8AC3E}">
        <p14:creationId xmlns:p14="http://schemas.microsoft.com/office/powerpoint/2010/main" val="993461938"/>
      </p:ext>
    </p:extLst>
  </p:cSld>
  <p:clrMapOvr>
    <a:masterClrMapping/>
  </p:clrMapOvr>
  <mc:AlternateContent xmlns:mc="http://schemas.openxmlformats.org/markup-compatibility/2006" xmlns:p14="http://schemas.microsoft.com/office/powerpoint/2010/main">
    <mc:Choice Requires="p14">
      <p:transition spd="slow" p14:dur="2000" advTm="96095"/>
    </mc:Choice>
    <mc:Fallback xmlns="">
      <p:transition spd="slow" advTm="96095"/>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Initial Deliverables and Dates</a:t>
            </a:r>
          </a:p>
        </p:txBody>
      </p:sp>
      <p:graphicFrame>
        <p:nvGraphicFramePr>
          <p:cNvPr id="7" name="Content Placeholder 6">
            <a:extLst>
              <a:ext uri="{FF2B5EF4-FFF2-40B4-BE49-F238E27FC236}">
                <a16:creationId xmlns:a16="http://schemas.microsoft.com/office/drawing/2014/main" id="{90CF4F64-37CA-4117-89B5-63F6CD5A47A0}"/>
              </a:ext>
            </a:extLst>
          </p:cNvPr>
          <p:cNvGraphicFramePr>
            <a:graphicFrameLocks noGrp="1"/>
          </p:cNvGraphicFramePr>
          <p:nvPr>
            <p:ph idx="1"/>
            <p:extLst>
              <p:ext uri="{D42A27DB-BD31-4B8C-83A1-F6EECF244321}">
                <p14:modId xmlns:p14="http://schemas.microsoft.com/office/powerpoint/2010/main" val="2057439120"/>
              </p:ext>
            </p:extLst>
          </p:nvPr>
        </p:nvGraphicFramePr>
        <p:xfrm>
          <a:off x="838200" y="1825625"/>
          <a:ext cx="7010400" cy="2595880"/>
        </p:xfrm>
        <a:graphic>
          <a:graphicData uri="http://schemas.openxmlformats.org/drawingml/2006/table">
            <a:tbl>
              <a:tblPr firstRow="1" bandRow="1">
                <a:tableStyleId>{5C22544A-7EE6-4342-B048-85BDC9FD1C3A}</a:tableStyleId>
              </a:tblPr>
              <a:tblGrid>
                <a:gridCol w="4440382">
                  <a:extLst>
                    <a:ext uri="{9D8B030D-6E8A-4147-A177-3AD203B41FA5}">
                      <a16:colId xmlns:a16="http://schemas.microsoft.com/office/drawing/2014/main" val="498083360"/>
                    </a:ext>
                  </a:extLst>
                </a:gridCol>
                <a:gridCol w="2570018">
                  <a:extLst>
                    <a:ext uri="{9D8B030D-6E8A-4147-A177-3AD203B41FA5}">
                      <a16:colId xmlns:a16="http://schemas.microsoft.com/office/drawing/2014/main" val="836855876"/>
                    </a:ext>
                  </a:extLst>
                </a:gridCol>
              </a:tblGrid>
              <a:tr h="370840">
                <a:tc>
                  <a:txBody>
                    <a:bodyPr/>
                    <a:lstStyle/>
                    <a:p>
                      <a:r>
                        <a:rPr lang="en-US" dirty="0"/>
                        <a:t>Deliverable</a:t>
                      </a:r>
                    </a:p>
                  </a:txBody>
                  <a:tcPr/>
                </a:tc>
                <a:tc>
                  <a:txBody>
                    <a:bodyPr/>
                    <a:lstStyle/>
                    <a:p>
                      <a:r>
                        <a:rPr lang="en-US" dirty="0"/>
                        <a:t>Date</a:t>
                      </a:r>
                    </a:p>
                  </a:txBody>
                  <a:tcPr/>
                </a:tc>
                <a:extLst>
                  <a:ext uri="{0D108BD9-81ED-4DB2-BD59-A6C34878D82A}">
                    <a16:rowId xmlns:a16="http://schemas.microsoft.com/office/drawing/2014/main" val="4160575829"/>
                  </a:ext>
                </a:extLst>
              </a:tr>
              <a:tr h="370840">
                <a:tc>
                  <a:txBody>
                    <a:bodyPr/>
                    <a:lstStyle/>
                    <a:p>
                      <a:r>
                        <a:rPr lang="en-US" dirty="0"/>
                        <a:t>Foundation Complete</a:t>
                      </a:r>
                    </a:p>
                  </a:txBody>
                  <a:tcPr/>
                </a:tc>
                <a:tc>
                  <a:txBody>
                    <a:bodyPr/>
                    <a:lstStyle/>
                    <a:p>
                      <a:r>
                        <a:rPr lang="en-US" dirty="0"/>
                        <a:t>2/1/2020</a:t>
                      </a:r>
                    </a:p>
                  </a:txBody>
                  <a:tcPr/>
                </a:tc>
                <a:extLst>
                  <a:ext uri="{0D108BD9-81ED-4DB2-BD59-A6C34878D82A}">
                    <a16:rowId xmlns:a16="http://schemas.microsoft.com/office/drawing/2014/main" val="3125474917"/>
                  </a:ext>
                </a:extLst>
              </a:tr>
              <a:tr h="370840">
                <a:tc>
                  <a:txBody>
                    <a:bodyPr/>
                    <a:lstStyle/>
                    <a:p>
                      <a:r>
                        <a:rPr lang="en-US" dirty="0"/>
                        <a:t>Exterior Complete</a:t>
                      </a:r>
                    </a:p>
                  </a:txBody>
                  <a:tcPr/>
                </a:tc>
                <a:tc>
                  <a:txBody>
                    <a:bodyPr/>
                    <a:lstStyle/>
                    <a:p>
                      <a:r>
                        <a:rPr lang="en-US" dirty="0"/>
                        <a:t>4/15/2020</a:t>
                      </a:r>
                    </a:p>
                  </a:txBody>
                  <a:tcPr/>
                </a:tc>
                <a:extLst>
                  <a:ext uri="{0D108BD9-81ED-4DB2-BD59-A6C34878D82A}">
                    <a16:rowId xmlns:a16="http://schemas.microsoft.com/office/drawing/2014/main" val="4144525905"/>
                  </a:ext>
                </a:extLst>
              </a:tr>
              <a:tr h="370840">
                <a:tc>
                  <a:txBody>
                    <a:bodyPr/>
                    <a:lstStyle/>
                    <a:p>
                      <a:r>
                        <a:rPr lang="en-US" dirty="0"/>
                        <a:t>Interior Complete</a:t>
                      </a:r>
                    </a:p>
                  </a:txBody>
                  <a:tcPr/>
                </a:tc>
                <a:tc>
                  <a:txBody>
                    <a:bodyPr/>
                    <a:lstStyle/>
                    <a:p>
                      <a:r>
                        <a:rPr lang="en-US" dirty="0"/>
                        <a:t>5/15/2020</a:t>
                      </a:r>
                    </a:p>
                  </a:txBody>
                  <a:tcPr/>
                </a:tc>
                <a:extLst>
                  <a:ext uri="{0D108BD9-81ED-4DB2-BD59-A6C34878D82A}">
                    <a16:rowId xmlns:a16="http://schemas.microsoft.com/office/drawing/2014/main" val="86621859"/>
                  </a:ext>
                </a:extLst>
              </a:tr>
              <a:tr h="370840">
                <a:tc>
                  <a:txBody>
                    <a:bodyPr/>
                    <a:lstStyle/>
                    <a:p>
                      <a:r>
                        <a:rPr lang="en-US" dirty="0"/>
                        <a:t>Landscaping Complete</a:t>
                      </a:r>
                    </a:p>
                  </a:txBody>
                  <a:tcPr/>
                </a:tc>
                <a:tc>
                  <a:txBody>
                    <a:bodyPr/>
                    <a:lstStyle/>
                    <a:p>
                      <a:r>
                        <a:rPr lang="en-US" dirty="0"/>
                        <a:t>6/1/2020</a:t>
                      </a:r>
                    </a:p>
                  </a:txBody>
                  <a:tcPr/>
                </a:tc>
                <a:extLst>
                  <a:ext uri="{0D108BD9-81ED-4DB2-BD59-A6C34878D82A}">
                    <a16:rowId xmlns:a16="http://schemas.microsoft.com/office/drawing/2014/main" val="3913004626"/>
                  </a:ext>
                </a:extLst>
              </a:tr>
              <a:tr h="370840">
                <a:tc>
                  <a:txBody>
                    <a:bodyPr/>
                    <a:lstStyle/>
                    <a:p>
                      <a:r>
                        <a:rPr lang="en-US" dirty="0"/>
                        <a:t>Building Inspection / Certificate of Occupancy</a:t>
                      </a:r>
                    </a:p>
                  </a:txBody>
                  <a:tcPr/>
                </a:tc>
                <a:tc>
                  <a:txBody>
                    <a:bodyPr/>
                    <a:lstStyle/>
                    <a:p>
                      <a:r>
                        <a:rPr lang="en-US" dirty="0"/>
                        <a:t>6/5/2020</a:t>
                      </a:r>
                    </a:p>
                  </a:txBody>
                  <a:tcPr/>
                </a:tc>
                <a:extLst>
                  <a:ext uri="{0D108BD9-81ED-4DB2-BD59-A6C34878D82A}">
                    <a16:rowId xmlns:a16="http://schemas.microsoft.com/office/drawing/2014/main" val="2851831320"/>
                  </a:ext>
                </a:extLst>
              </a:tr>
              <a:tr h="370840">
                <a:tc>
                  <a:txBody>
                    <a:bodyPr/>
                    <a:lstStyle/>
                    <a:p>
                      <a:r>
                        <a:rPr lang="en-US" dirty="0"/>
                        <a:t>Available for Occupancy</a:t>
                      </a:r>
                    </a:p>
                  </a:txBody>
                  <a:tcPr/>
                </a:tc>
                <a:tc>
                  <a:txBody>
                    <a:bodyPr/>
                    <a:lstStyle/>
                    <a:p>
                      <a:r>
                        <a:rPr lang="en-US" dirty="0"/>
                        <a:t>6/10/2020</a:t>
                      </a:r>
                    </a:p>
                  </a:txBody>
                  <a:tcPr/>
                </a:tc>
                <a:extLst>
                  <a:ext uri="{0D108BD9-81ED-4DB2-BD59-A6C34878D82A}">
                    <a16:rowId xmlns:a16="http://schemas.microsoft.com/office/drawing/2014/main" val="3847739463"/>
                  </a:ext>
                </a:extLst>
              </a:tr>
            </a:tbl>
          </a:graphicData>
        </a:graphic>
      </p:graphicFrame>
      <p:sp>
        <p:nvSpPr>
          <p:cNvPr id="8" name="TextBox 7">
            <a:extLst>
              <a:ext uri="{FF2B5EF4-FFF2-40B4-BE49-F238E27FC236}">
                <a16:creationId xmlns:a16="http://schemas.microsoft.com/office/drawing/2014/main" id="{72956B66-67C3-403C-9097-7A78F30CB2AF}"/>
              </a:ext>
            </a:extLst>
          </p:cNvPr>
          <p:cNvSpPr txBox="1"/>
          <p:nvPr/>
        </p:nvSpPr>
        <p:spPr>
          <a:xfrm>
            <a:off x="8323118" y="1825625"/>
            <a:ext cx="3470564" cy="369331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a:t>For a Commercial / Industrial project, a third column would typically indicate the payment plan.</a:t>
            </a:r>
          </a:p>
          <a:p>
            <a:br>
              <a:rPr lang="en-US" dirty="0"/>
            </a:br>
            <a:r>
              <a:rPr lang="en-US" dirty="0"/>
              <a:t>This does not apply for Capstone!</a:t>
            </a:r>
          </a:p>
          <a:p>
            <a:endParaRPr lang="en-US" dirty="0"/>
          </a:p>
          <a:p>
            <a:r>
              <a:rPr lang="en-US" dirty="0"/>
              <a:t>For Capstone, we are looking for </a:t>
            </a:r>
            <a:r>
              <a:rPr lang="en-US" b="1" dirty="0"/>
              <a:t>only</a:t>
            </a:r>
            <a:r>
              <a:rPr lang="en-US" dirty="0"/>
              <a:t> 5-7 Deliverables.</a:t>
            </a:r>
          </a:p>
          <a:p>
            <a:endParaRPr lang="en-US" dirty="0"/>
          </a:p>
          <a:p>
            <a:r>
              <a:rPr lang="en-US" dirty="0"/>
              <a:t>A more aggressive and common building timeline would be 2-4 months!</a:t>
            </a:r>
          </a:p>
        </p:txBody>
      </p:sp>
    </p:spTree>
    <p:extLst>
      <p:ext uri="{BB962C8B-B14F-4D97-AF65-F5344CB8AC3E}">
        <p14:creationId xmlns:p14="http://schemas.microsoft.com/office/powerpoint/2010/main" val="3719455868"/>
      </p:ext>
    </p:extLst>
  </p:cSld>
  <p:clrMapOvr>
    <a:masterClrMapping/>
  </p:clrMapOvr>
  <mc:AlternateContent xmlns:mc="http://schemas.openxmlformats.org/markup-compatibility/2006" xmlns:p14="http://schemas.microsoft.com/office/powerpoint/2010/main">
    <mc:Choice Requires="p14">
      <p:transition spd="slow" p14:dur="2000" advTm="105172"/>
    </mc:Choice>
    <mc:Fallback xmlns="">
      <p:transition spd="slow" advTm="105172"/>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420</TotalTime>
  <Words>633</Words>
  <Application>Microsoft Office PowerPoint</Application>
  <PresentationFormat>Widescreen</PresentationFormat>
  <Paragraphs>74</Paragraphs>
  <Slides>8</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The Statement of Work Building a House Example</vt:lpstr>
      <vt:lpstr>The Statement of Work - SoW</vt:lpstr>
      <vt:lpstr>The Key Sections</vt:lpstr>
      <vt:lpstr>Background and Motivation</vt:lpstr>
      <vt:lpstr>Long Term Objectives and Customer Payoff</vt:lpstr>
      <vt:lpstr>Current Semester Objectives</vt:lpstr>
      <vt:lpstr>Engineering Tools and Methods</vt:lpstr>
      <vt:lpstr>Initial Deliverables and Dates</vt:lpstr>
    </vt:vector>
  </TitlesOfParts>
  <Company>Rensselaer Polytechnic Institute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Statement of Work</dc:title>
  <dc:creator>Anderson, Mark</dc:creator>
  <cp:lastModifiedBy>mark</cp:lastModifiedBy>
  <cp:revision>33</cp:revision>
  <dcterms:created xsi:type="dcterms:W3CDTF">2021-07-21T17:50:27Z</dcterms:created>
  <dcterms:modified xsi:type="dcterms:W3CDTF">2021-07-28T20:08:17Z</dcterms:modified>
</cp:coreProperties>
</file>