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3" r:id="rId3"/>
    <p:sldId id="357" r:id="rId4"/>
    <p:sldId id="359" r:id="rId5"/>
    <p:sldId id="360" r:id="rId6"/>
    <p:sldId id="361" r:id="rId7"/>
    <p:sldId id="3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3E7DD-6FAC-43F2-A533-A6EF9ACDA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7AA8B-BD16-4075-80FC-1742934B7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D4FAB-DA10-4C4C-8497-147D7144F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D73D-C8BB-49A2-9101-1DD15E04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5182E-63DC-4B16-8C99-CF7A87FA2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95092A-0E60-440B-A25A-C7F2CA156F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0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68C21-DB88-484A-875A-FCCFB3AC3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344A1-1884-412E-8BC7-06116A8AB4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841C7-1DB7-411F-AB1B-39B0BFFED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E83E8-DD87-489D-AE65-D00481D0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B18F9-45B8-4F6B-8BBD-029DCF00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EA397-ADB6-4A3D-8ABE-4227F7F4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B9FAFD-965C-4FFD-9054-5010FAA1AE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89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EE792-3A83-4E89-A0AA-73C351276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07CBDF-22E0-4B76-BA0A-21CD1EB91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F8258-5F5C-44ED-86F4-F4C8F40D7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1CF99-20C0-46D6-95BD-200D37306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FFF62-DEE2-49D8-9E55-FFD2E12AF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CEE85F-0E23-43EC-AA66-50BD7876A7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354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472E9D-FF67-4BE8-964C-E5DC771A62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E1F265-55EC-4905-9543-FE36169FF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ED0EE-B55E-4797-AFAA-90DA4E03A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CBA23-BE81-4619-A7F8-F5240625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C9BB03-6ADD-43B5-A165-878B224CB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8AB5C4-A739-433D-8BDE-599776097C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68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DD284-3FB4-4DEC-9040-68E6EAF05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4AE81-789D-46C4-BE76-62B4363AC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004F0-A51E-4E48-AB61-97430B362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4A8DC-E0D7-4431-8E90-1F7CAEFF5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6652D-B043-4AF0-8D92-880241FD3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E4CE7F-460E-4986-84F4-784E22BC3F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344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91087-87EA-457B-BA40-553F834E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13AF6-2191-4280-825D-3D6381C56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A8C43-CF11-40F8-92CF-A955D7F2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DBAA5-0993-45CE-B7D4-D66ECC56A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C674B-D81E-427F-A0FD-CFD9395DF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CF19EE-5AC2-4F88-BE40-4C33813CD1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976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B4958-7566-47A4-AF0A-DE5BC8EA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ECF7-A4EF-48E5-AA68-77525A94F6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FAACE-E29D-46F1-A0E5-F5E09CEA3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EF539-688B-4196-B21F-E9E021E3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C5147-18CC-4358-A5E4-355232236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7CFD7-FC80-464F-BA31-754C943D4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3394AA-5B64-4EF1-9985-4195B2EC49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16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9A5E-65F1-4A8A-A0C9-66AC27880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9B2DA-26D3-4326-99F8-B5C804B02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DFAE1-712B-40F9-B278-7E2B5ACD8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3BD5DA-644C-4425-85F5-6D2EFC7E1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9AAD43-B251-4DF0-9296-9CA9373D6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FA2D7-261D-4362-B9A9-6CBDA1974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FCE960-AE2C-4966-AD29-ADD86F0A4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7E81B4-D219-4C3C-8776-5619E1653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6C6DC0-A995-4483-95A4-4C18063B65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31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7627-1FD2-48B6-9CCA-896758722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92C76-D668-49C4-AF13-4307A71C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A9DE6-E617-42C5-9883-D8B65DBF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2484FE-B498-4BB1-A451-EEC0F5CAD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EF03C0-2D60-4826-B771-0687C294E3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52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C48224-13D1-409D-B15B-EF23414C9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BAF21B-BB77-4B53-8451-C56C767AF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99DEA2-D71D-4B15-9A7C-7284577D6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6B171B-ABF3-4D17-81DE-C19877C41F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86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06082-AAE5-46CB-9485-B75C0BC7E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EED60-9F9B-46ED-B63E-8B4517E24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0C5588-2343-4EF2-902C-CB8082232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A23440-DFAD-4D8F-B24E-76B40059F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211BB-EBCA-4C80-A969-1A0856B51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AA223-F7D3-47DC-8D3D-1F2C5E506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2B1C6E5-9D4A-461C-BE55-AC3E92E044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01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68C21-DB88-484A-875A-FCCFB3AC3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4344A1-1884-412E-8BC7-06116A8AB4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841C7-1DB7-411F-AB1B-39B0BFFED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E83E8-DD87-489D-AE65-D00481D06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B18F9-45B8-4F6B-8BBD-029DCF00A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EA397-ADB6-4A3D-8ABE-4227F7F4C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48D8F9-4143-4865-A13C-3EFA161B23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25" y="136526"/>
            <a:ext cx="1670316" cy="53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5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8E940B-BB84-41EA-967F-B8677A123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6426D-09C7-43A8-BFBC-A5A500FEE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0FE80-B972-4C2F-BAAE-46FCC3CF5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F5CA7-48EB-416A-B72B-C1E6EE525202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F3D30-7F44-4E05-BE5C-943ADCD93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3F33D-FC77-429E-85F4-52623B403D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2507-5F01-49AD-B272-443ACCE2F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3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759EC-6018-4000-8D98-DBE30B795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2387600"/>
          </a:xfrm>
        </p:spPr>
        <p:txBody>
          <a:bodyPr>
            <a:normAutofit/>
          </a:bodyPr>
          <a:lstStyle/>
          <a:p>
            <a:r>
              <a:rPr lang="en-US" dirty="0"/>
              <a:t>The Engineering Design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9BF322-63FF-4EA3-A0FB-E527EB124E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i="1" dirty="0"/>
              <a:t>A 5 Minute Refresher!</a:t>
            </a:r>
          </a:p>
        </p:txBody>
      </p:sp>
    </p:spTree>
    <p:extLst>
      <p:ext uri="{BB962C8B-B14F-4D97-AF65-F5344CB8AC3E}">
        <p14:creationId xmlns:p14="http://schemas.microsoft.com/office/powerpoint/2010/main" val="233707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9">
            <a:extLst>
              <a:ext uri="{FF2B5EF4-FFF2-40B4-BE49-F238E27FC236}">
                <a16:creationId xmlns:a16="http://schemas.microsoft.com/office/drawing/2014/main" id="{897EE9E5-9340-4CDF-8359-56C9128A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94" y="1547838"/>
            <a:ext cx="6232380" cy="43716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dirty="0"/>
              <a:t>An overview to those not yet familiar with the design process</a:t>
            </a:r>
          </a:p>
          <a:p>
            <a:pPr marL="0" indent="0">
              <a:buNone/>
            </a:pPr>
            <a:r>
              <a:rPr lang="en-US" dirty="0"/>
              <a:t>	Or</a:t>
            </a:r>
          </a:p>
          <a:p>
            <a:pPr marL="0" indent="0">
              <a:buNone/>
            </a:pPr>
            <a:r>
              <a:rPr lang="en-US" dirty="0"/>
              <a:t>A refresher for those who have already been exposed to it</a:t>
            </a:r>
          </a:p>
          <a:p>
            <a:endParaRPr lang="en-US" dirty="0"/>
          </a:p>
          <a:p>
            <a:r>
              <a:rPr lang="en-US" dirty="0"/>
              <a:t>Formally Taught in IED</a:t>
            </a:r>
          </a:p>
          <a:p>
            <a:r>
              <a:rPr lang="en-US" dirty="0"/>
              <a:t>Used Throughout Capstone</a:t>
            </a:r>
          </a:p>
          <a:p>
            <a:r>
              <a:rPr lang="en-US" dirty="0"/>
              <a:t>Sponsor and Client are equivalent terms</a:t>
            </a:r>
          </a:p>
          <a:p>
            <a:r>
              <a:rPr lang="en-US" dirty="0"/>
              <a:t>Experienced in Everyday Life!</a:t>
            </a:r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12" b="6270"/>
          <a:stretch/>
        </p:blipFill>
        <p:spPr>
          <a:xfrm>
            <a:off x="6636874" y="79247"/>
            <a:ext cx="4915046" cy="637806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044824F-EBE0-443F-8A8F-F64816AF04D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sp>
        <p:nvSpPr>
          <p:cNvPr id="36" name="Title 1">
            <a:extLst>
              <a:ext uri="{FF2B5EF4-FFF2-40B4-BE49-F238E27FC236}">
                <a16:creationId xmlns:a16="http://schemas.microsoft.com/office/drawing/2014/main" id="{4787F324-64DC-4C3A-81D6-B39050316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This Presentation is…</a:t>
            </a:r>
          </a:p>
        </p:txBody>
      </p:sp>
    </p:spTree>
    <p:extLst>
      <p:ext uri="{BB962C8B-B14F-4D97-AF65-F5344CB8AC3E}">
        <p14:creationId xmlns:p14="http://schemas.microsoft.com/office/powerpoint/2010/main" val="1474461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9">
            <a:extLst>
              <a:ext uri="{FF2B5EF4-FFF2-40B4-BE49-F238E27FC236}">
                <a16:creationId xmlns:a16="http://schemas.microsoft.com/office/drawing/2014/main" id="{897EE9E5-9340-4CDF-8359-56C9128A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3842861"/>
            <a:ext cx="5200650" cy="2513489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Customer Needs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NOT what the customer said, but your INTERPRETED needs from that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Focus on Functional Needs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What Problems Must Your Project Address?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Not Typically Measurable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Stay Technical!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None/>
            </a:pPr>
            <a:endParaRPr lang="en-US" sz="2000" b="1" dirty="0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0" t="10951" r="6210" b="65636"/>
          <a:stretch/>
        </p:blipFill>
        <p:spPr>
          <a:xfrm>
            <a:off x="104774" y="501650"/>
            <a:ext cx="8020051" cy="321722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044824F-EBE0-443F-8A8F-F64816AF04DC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0DE30D83-60E6-4E84-92E8-5A4622913903}"/>
              </a:ext>
            </a:extLst>
          </p:cNvPr>
          <p:cNvSpPr txBox="1">
            <a:spLocks/>
          </p:cNvSpPr>
          <p:nvPr/>
        </p:nvSpPr>
        <p:spPr>
          <a:xfrm>
            <a:off x="6261051" y="3837622"/>
            <a:ext cx="5200650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Engineering Requirements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Must be Measurable!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“What”, not “How”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Solution Independent, i.e., Multiple Solutions May be Possible to Meet the Requirements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Typically, Many for Each Need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0E0BAFA0-C966-4EA8-8F42-055DC0A820CE}"/>
              </a:ext>
            </a:extLst>
          </p:cNvPr>
          <p:cNvSpPr txBox="1">
            <a:spLocks/>
          </p:cNvSpPr>
          <p:nvPr/>
        </p:nvSpPr>
        <p:spPr>
          <a:xfrm>
            <a:off x="8508951" y="506889"/>
            <a:ext cx="3435399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Key Outputs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Prioritized Needs &amp; Requirements Spreadsheet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Identified Applicable Engineering Standards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7659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9">
            <a:extLst>
              <a:ext uri="{FF2B5EF4-FFF2-40B4-BE49-F238E27FC236}">
                <a16:creationId xmlns:a16="http://schemas.microsoft.com/office/drawing/2014/main" id="{897EE9E5-9340-4CDF-8359-56C9128A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300" y="3837621"/>
            <a:ext cx="5200650" cy="2513489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Concept Generation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Team Generates Multiple Ways to Solve the Problem</a:t>
            </a:r>
            <a:endParaRPr lang="en-US" sz="2000" b="1" dirty="0"/>
          </a:p>
          <a:p>
            <a:pPr>
              <a:lnSpc>
                <a:spcPct val="100000"/>
              </a:lnSpc>
            </a:pPr>
            <a:r>
              <a:rPr lang="en-US" sz="2000" dirty="0"/>
              <a:t>Include Concepts Even if the Team Does Not Know How to Execute Them. Help May be Available!</a:t>
            </a:r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2" t="34242" r="5379" b="45632"/>
          <a:stretch/>
        </p:blipFill>
        <p:spPr>
          <a:xfrm>
            <a:off x="-19050" y="720725"/>
            <a:ext cx="8115300" cy="27654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044824F-EBE0-443F-8A8F-F64816AF04DC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0DE30D83-60E6-4E84-92E8-5A4622913903}"/>
              </a:ext>
            </a:extLst>
          </p:cNvPr>
          <p:cNvSpPr txBox="1">
            <a:spLocks/>
          </p:cNvSpPr>
          <p:nvPr/>
        </p:nvSpPr>
        <p:spPr>
          <a:xfrm>
            <a:off x="6261051" y="3837622"/>
            <a:ext cx="5200650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Concept Selection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Client Participates in Making the Final Selections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More than One Concept May be Selected for Evaluation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9F412A1E-1341-4101-A01A-9F94545ECC51}"/>
              </a:ext>
            </a:extLst>
          </p:cNvPr>
          <p:cNvSpPr txBox="1">
            <a:spLocks/>
          </p:cNvSpPr>
          <p:nvPr/>
        </p:nvSpPr>
        <p:spPr>
          <a:xfrm>
            <a:off x="8508951" y="506889"/>
            <a:ext cx="3435399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Key Outputs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Handmade Drawings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Simple Diagrams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Preliminary Calculations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Mind Maps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Documents of Notes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Needs &amp; Requirements Spreadsheet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6194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9">
            <a:extLst>
              <a:ext uri="{FF2B5EF4-FFF2-40B4-BE49-F238E27FC236}">
                <a16:creationId xmlns:a16="http://schemas.microsoft.com/office/drawing/2014/main" id="{897EE9E5-9340-4CDF-8359-56C9128A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033" y="4323397"/>
            <a:ext cx="5200650" cy="2032953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System Design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Once for the Overall Project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Include Block Diagrams / Graphics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Identify Subsystems and their Interfaces</a:t>
            </a:r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8" t="56063" r="5483" b="23811"/>
          <a:stretch/>
        </p:blipFill>
        <p:spPr>
          <a:xfrm>
            <a:off x="150763" y="764064"/>
            <a:ext cx="8067676" cy="27654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044824F-EBE0-443F-8A8F-F64816AF04DC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0DE30D83-60E6-4E84-92E8-5A4622913903}"/>
              </a:ext>
            </a:extLst>
          </p:cNvPr>
          <p:cNvSpPr txBox="1">
            <a:spLocks/>
          </p:cNvSpPr>
          <p:nvPr/>
        </p:nvSpPr>
        <p:spPr>
          <a:xfrm>
            <a:off x="6261051" y="4323397"/>
            <a:ext cx="5200650" cy="2032953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Detailed Design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Includes an Overall Design for Each Subsystem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Test Plans for Each Subsystem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Likely to be Updated During / as a Result of the Next Steps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78EDE666-26DC-4645-B19E-B987167CB281}"/>
              </a:ext>
            </a:extLst>
          </p:cNvPr>
          <p:cNvSpPr txBox="1">
            <a:spLocks/>
          </p:cNvSpPr>
          <p:nvPr/>
        </p:nvSpPr>
        <p:spPr>
          <a:xfrm>
            <a:off x="8518476" y="506889"/>
            <a:ext cx="3435399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Key Outputs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CAD Models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Electrical Drawings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Analysis / Models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Concepts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Needs &amp; Requirements Spreadsheet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Project Plan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Test Plans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2824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ontent Placeholder 9">
            <a:extLst>
              <a:ext uri="{FF2B5EF4-FFF2-40B4-BE49-F238E27FC236}">
                <a16:creationId xmlns:a16="http://schemas.microsoft.com/office/drawing/2014/main" id="{897EE9E5-9340-4CDF-8359-56C9128AF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356" y="3846194"/>
            <a:ext cx="5200650" cy="2513489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System Integration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The Team Combines individual Subsystems into Complete Package</a:t>
            </a:r>
            <a:endParaRPr lang="en-US" sz="2000" b="1" dirty="0"/>
          </a:p>
          <a:p>
            <a:pPr>
              <a:lnSpc>
                <a:spcPct val="100000"/>
              </a:lnSpc>
            </a:pPr>
            <a:r>
              <a:rPr lang="en-US" sz="2000" dirty="0"/>
              <a:t>Resolve Interface Issues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Prepare for Testing</a:t>
            </a:r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4" t="74901" r="5795" b="4973"/>
          <a:stretch/>
        </p:blipFill>
        <p:spPr>
          <a:xfrm>
            <a:off x="-9525" y="718977"/>
            <a:ext cx="8096250" cy="27654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044824F-EBE0-443F-8A8F-F64816AF04DC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0DE30D83-60E6-4E84-92E8-5A4622913903}"/>
              </a:ext>
            </a:extLst>
          </p:cNvPr>
          <p:cNvSpPr txBox="1">
            <a:spLocks/>
          </p:cNvSpPr>
          <p:nvPr/>
        </p:nvSpPr>
        <p:spPr>
          <a:xfrm>
            <a:off x="6261051" y="3837622"/>
            <a:ext cx="5200650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System Test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Conduct Testing as already defined in Test Plans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Each Subsystem Test Independently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Full System Operation verified according to Needs and Requirements Metrics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41BA3B97-EA53-4891-9D3C-49DF30017447}"/>
              </a:ext>
            </a:extLst>
          </p:cNvPr>
          <p:cNvSpPr txBox="1">
            <a:spLocks/>
          </p:cNvSpPr>
          <p:nvPr/>
        </p:nvSpPr>
        <p:spPr>
          <a:xfrm>
            <a:off x="8508951" y="506889"/>
            <a:ext cx="3435399" cy="2513489"/>
          </a:xfrm>
          <a:prstGeom prst="rect">
            <a:avLst/>
          </a:prstGeom>
        </p:spPr>
        <p:txBody>
          <a:bodyPr vert="horz" lIns="91440" tIns="45720" rIns="91440" bIns="45720" numCol="1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dirty="0"/>
              <a:t>Key Outputs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Test Results &amp; Analysis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CAD Models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Electrical Drawings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Updates Analysis / Models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Concepts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Updated Needs &amp; Requirements Spreadsheet</a:t>
            </a:r>
          </a:p>
          <a:p>
            <a:pPr>
              <a:lnSpc>
                <a:spcPct val="100000"/>
              </a:lnSpc>
            </a:pPr>
            <a:endParaRPr lang="en-US" sz="2000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6697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7E056-C962-4913-9972-7C71E1944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All teams are in a different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EC894-8E5F-44E6-BC8E-020B17FF5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Project Age</a:t>
            </a:r>
          </a:p>
          <a:p>
            <a:pPr lvl="1"/>
            <a:r>
              <a:rPr lang="en-US" dirty="0"/>
              <a:t>New project</a:t>
            </a:r>
          </a:p>
          <a:p>
            <a:pPr lvl="1"/>
            <a:r>
              <a:rPr lang="en-US" dirty="0"/>
              <a:t>Continuing project from previous semesters</a:t>
            </a:r>
          </a:p>
          <a:p>
            <a:r>
              <a:rPr lang="en-US" dirty="0"/>
              <a:t>Goals / Project Types</a:t>
            </a:r>
          </a:p>
          <a:p>
            <a:pPr lvl="1"/>
            <a:r>
              <a:rPr lang="en-US" dirty="0"/>
              <a:t>New product/process</a:t>
            </a:r>
          </a:p>
          <a:p>
            <a:pPr lvl="1"/>
            <a:r>
              <a:rPr lang="en-US" dirty="0"/>
              <a:t>Improvement of existing product/process</a:t>
            </a:r>
          </a:p>
          <a:p>
            <a:pPr lvl="1"/>
            <a:r>
              <a:rPr lang="en-US" dirty="0"/>
              <a:t>Investigation of new technology</a:t>
            </a:r>
          </a:p>
          <a:p>
            <a:pPr lvl="1"/>
            <a:r>
              <a:rPr lang="en-US" dirty="0"/>
              <a:t>System integration</a:t>
            </a:r>
          </a:p>
          <a:p>
            <a:r>
              <a:rPr lang="en-US" dirty="0"/>
              <a:t>Product Life cycle</a:t>
            </a:r>
          </a:p>
          <a:p>
            <a:pPr lvl="1"/>
            <a:r>
              <a:rPr lang="en-US" dirty="0"/>
              <a:t>Research and Development</a:t>
            </a:r>
          </a:p>
          <a:p>
            <a:pPr lvl="1"/>
            <a:r>
              <a:rPr lang="en-US" dirty="0"/>
              <a:t>Feature Growth</a:t>
            </a:r>
          </a:p>
          <a:p>
            <a:pPr lvl="1"/>
            <a:r>
              <a:rPr lang="en-US" dirty="0"/>
              <a:t>Repair &amp; Maintenance</a:t>
            </a:r>
          </a:p>
          <a:p>
            <a:r>
              <a:rPr lang="en-US" dirty="0"/>
              <a:t>Team – Including Client</a:t>
            </a:r>
          </a:p>
          <a:p>
            <a:pPr lvl="1"/>
            <a:r>
              <a:rPr lang="en-US" dirty="0"/>
              <a:t>Multidisciplinary vs single discipline</a:t>
            </a:r>
          </a:p>
          <a:p>
            <a:pPr lvl="1"/>
            <a:r>
              <a:rPr lang="en-US" dirty="0"/>
              <a:t>Remote vs on-campus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B7047F-EB22-4668-AFDF-6262A3AC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The Engineering Design Process – A Refresher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028FE254-016A-4E51-98AE-D4B4E3F12C32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817E056-C962-4913-9972-7C71E1944B05}"/>
              </a:ext>
            </a:extLst>
          </p:cNvPr>
          <p:cNvSpPr txBox="1">
            <a:spLocks/>
          </p:cNvSpPr>
          <p:nvPr/>
        </p:nvSpPr>
        <p:spPr>
          <a:xfrm>
            <a:off x="6572250" y="2065339"/>
            <a:ext cx="5076825" cy="26781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That’s OK and expected!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/>
              <a:t>The Engineering Design Process </a:t>
            </a:r>
            <a:r>
              <a:rPr lang="en-US" b="1"/>
              <a:t>Still Applies</a:t>
            </a:r>
            <a:r>
              <a:rPr lang="en-US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9363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445</Words>
  <Application>Microsoft Office PowerPoint</Application>
  <PresentationFormat>Widescreen</PresentationFormat>
  <Paragraphs>114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The Engineering Design Process</vt:lpstr>
      <vt:lpstr>This Presentation is…</vt:lpstr>
      <vt:lpstr>PowerPoint Presentation</vt:lpstr>
      <vt:lpstr>PowerPoint Presentation</vt:lpstr>
      <vt:lpstr>PowerPoint Presentation</vt:lpstr>
      <vt:lpstr>PowerPoint Presentation</vt:lpstr>
      <vt:lpstr>All teams are in a different place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Engineering Design Process – A Refresher!</dc:title>
  <dc:creator>Anderson, Mark</dc:creator>
  <cp:lastModifiedBy>Aren Paster</cp:lastModifiedBy>
  <cp:revision>9</cp:revision>
  <dcterms:created xsi:type="dcterms:W3CDTF">2021-07-29T17:26:27Z</dcterms:created>
  <dcterms:modified xsi:type="dcterms:W3CDTF">2024-01-17T19:22:16Z</dcterms:modified>
</cp:coreProperties>
</file>