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4"/>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536" r:id="rId69"/>
    <p:sldId id="546" r:id="rId70"/>
    <p:sldId id="621" r:id="rId71"/>
    <p:sldId id="287" r:id="rId72"/>
    <p:sldId id="663" r:id="rId73"/>
    <p:sldId id="593" r:id="rId74"/>
    <p:sldId id="340" r:id="rId75"/>
    <p:sldId id="288" r:id="rId76"/>
    <p:sldId id="290" r:id="rId77"/>
    <p:sldId id="642" r:id="rId78"/>
    <p:sldId id="643" r:id="rId79"/>
    <p:sldId id="559" r:id="rId80"/>
    <p:sldId id="393" r:id="rId81"/>
    <p:sldId id="616" r:id="rId82"/>
    <p:sldId id="622" r:id="rId83"/>
    <p:sldId id="293" r:id="rId84"/>
    <p:sldId id="594" r:id="rId85"/>
    <p:sldId id="586" r:id="rId86"/>
    <p:sldId id="587" r:id="rId87"/>
    <p:sldId id="588" r:id="rId88"/>
    <p:sldId id="589" r:id="rId89"/>
    <p:sldId id="590" r:id="rId90"/>
    <p:sldId id="394" r:id="rId91"/>
    <p:sldId id="342" r:id="rId92"/>
    <p:sldId id="618" r:id="rId93"/>
    <p:sldId id="601" r:id="rId94"/>
    <p:sldId id="474" r:id="rId95"/>
    <p:sldId id="583" r:id="rId96"/>
    <p:sldId id="623" r:id="rId97"/>
    <p:sldId id="518" r:id="rId98"/>
    <p:sldId id="595" r:id="rId99"/>
    <p:sldId id="644" r:id="rId100"/>
    <p:sldId id="343" r:id="rId101"/>
    <p:sldId id="344" r:id="rId102"/>
    <p:sldId id="580" r:id="rId103"/>
    <p:sldId id="534" r:id="rId104"/>
    <p:sldId id="550" r:id="rId105"/>
    <p:sldId id="551" r:id="rId106"/>
    <p:sldId id="624" r:id="rId107"/>
    <p:sldId id="298" r:id="rId108"/>
    <p:sldId id="596" r:id="rId109"/>
    <p:sldId id="645" r:id="rId110"/>
    <p:sldId id="446" r:id="rId111"/>
    <p:sldId id="447" r:id="rId112"/>
    <p:sldId id="450" r:id="rId113"/>
    <p:sldId id="602" r:id="rId114"/>
    <p:sldId id="603" r:id="rId115"/>
    <p:sldId id="633" r:id="rId116"/>
    <p:sldId id="528" r:id="rId117"/>
    <p:sldId id="625" r:id="rId118"/>
    <p:sldId id="300" r:id="rId119"/>
    <p:sldId id="646" r:id="rId120"/>
    <p:sldId id="597" r:id="rId121"/>
    <p:sldId id="382" r:id="rId122"/>
    <p:sldId id="584" r:id="rId123"/>
    <p:sldId id="634" r:id="rId124"/>
    <p:sldId id="529" r:id="rId125"/>
    <p:sldId id="626" r:id="rId126"/>
    <p:sldId id="302" r:id="rId127"/>
    <p:sldId id="598" r:id="rId128"/>
    <p:sldId id="648" r:id="rId129"/>
    <p:sldId id="494" r:id="rId130"/>
    <p:sldId id="404" r:id="rId131"/>
    <p:sldId id="495" r:id="rId132"/>
    <p:sldId id="496" r:id="rId133"/>
    <p:sldId id="486" r:id="rId134"/>
    <p:sldId id="530" r:id="rId135"/>
    <p:sldId id="535" r:id="rId136"/>
    <p:sldId id="627" r:id="rId137"/>
    <p:sldId id="304" r:id="rId138"/>
    <p:sldId id="599" r:id="rId139"/>
    <p:sldId id="395" r:id="rId140"/>
    <p:sldId id="619" r:id="rId141"/>
    <p:sldId id="396" r:id="rId142"/>
    <p:sldId id="628" r:id="rId143"/>
    <p:sldId id="562" r:id="rId144"/>
    <p:sldId id="600" r:id="rId145"/>
    <p:sldId id="564" r:id="rId146"/>
    <p:sldId id="649" r:id="rId147"/>
    <p:sldId id="651" r:id="rId148"/>
    <p:sldId id="653" r:id="rId149"/>
    <p:sldId id="654" r:id="rId150"/>
    <p:sldId id="650" r:id="rId151"/>
    <p:sldId id="655" r:id="rId152"/>
    <p:sldId id="620" r:id="rId153"/>
    <p:sldId id="482" r:id="rId154"/>
    <p:sldId id="553" r:id="rId155"/>
    <p:sldId id="656" r:id="rId156"/>
    <p:sldId id="647" r:id="rId157"/>
    <p:sldId id="568" r:id="rId158"/>
    <p:sldId id="567" r:id="rId159"/>
    <p:sldId id="378" r:id="rId160"/>
    <p:sldId id="350" r:id="rId161"/>
    <p:sldId id="338" r:id="rId162"/>
    <p:sldId id="352" r:id="rId1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78" d="100"/>
          <a:sy n="78" d="100"/>
        </p:scale>
        <p:origin x="1434" y="84"/>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74</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106</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107</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151</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5.xml"/><Relationship Id="rId3" Type="http://schemas.openxmlformats.org/officeDocument/2006/relationships/slide" Target="slide42.xml"/><Relationship Id="rId7" Type="http://schemas.openxmlformats.org/officeDocument/2006/relationships/slide" Target="slide104.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4.xml"/><Relationship Id="rId11" Type="http://schemas.openxmlformats.org/officeDocument/2006/relationships/slide" Target="slide140.xml"/><Relationship Id="rId5" Type="http://schemas.openxmlformats.org/officeDocument/2006/relationships/slide" Target="slide80.xml"/><Relationship Id="rId10" Type="http://schemas.openxmlformats.org/officeDocument/2006/relationships/slide" Target="slide134.xml"/><Relationship Id="rId4" Type="http://schemas.openxmlformats.org/officeDocument/2006/relationships/slide" Target="slide68.xml"/><Relationship Id="rId9" Type="http://schemas.openxmlformats.org/officeDocument/2006/relationships/slide" Target="slide123.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68574956"/>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Rosty Korolov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107</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108</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110</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111</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112</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120</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126</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127</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130</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147</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152</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2403803"/>
              </p:ext>
            </p:extLst>
          </p:nvPr>
        </p:nvGraphicFramePr>
        <p:xfrm>
          <a:off x="381000" y="1005329"/>
          <a:ext cx="8382000" cy="416872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defTabSz="685800" rtl="0" eaLnBrk="1" latinLnBrk="0" hangingPunct="1">
                        <a:spcBef>
                          <a:spcPts val="0"/>
                        </a:spcBef>
                        <a:spcAft>
                          <a:spcPts val="0"/>
                        </a:spcAft>
                      </a:pPr>
                      <a:endParaRPr lang="en-US" sz="1200" b="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11272949"/>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Behavior</a:t>
                      </a:r>
                      <a:endParaRPr lang="en-US" sz="900" b="1" i="0" u="none" strike="noStrike" dirty="0">
                        <a:solidFill>
                          <a:schemeClr val="bg1"/>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609777474"/>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a:t>
                      </a:r>
                      <a:r>
                        <a:rPr lang="en-US" sz="1200" b="0" i="0" u="none" strike="noStrike" dirty="0" err="1">
                          <a:solidFill>
                            <a:srgbClr val="000000"/>
                          </a:solidFill>
                          <a:effectLst/>
                          <a:latin typeface="Calibri" panose="020F0502020204030204" pitchFamily="34" charset="0"/>
                        </a:rPr>
                        <a:t>Deboer</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	.</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 (2 min)</a:t>
            </a:r>
          </a:p>
          <a:p>
            <a:r>
              <a:rPr lang="en-US" sz="2400" dirty="0"/>
              <a:t>Watched the </a:t>
            </a:r>
            <a:r>
              <a:rPr lang="en-US" sz="2400" dirty="0">
                <a:hlinkClick r:id="rId2"/>
              </a:rPr>
              <a:t>Capstone Introduction &amp; Expectations video</a:t>
            </a:r>
            <a:r>
              <a:rPr lang="en-US" sz="2400" dirty="0"/>
              <a:t> (7 min)</a:t>
            </a:r>
          </a:p>
          <a:p>
            <a:r>
              <a:rPr lang="en-US" sz="2400" dirty="0"/>
              <a:t>Read the project description (10 min)</a:t>
            </a:r>
          </a:p>
          <a:p>
            <a:r>
              <a:rPr lang="en-US" sz="2400" dirty="0"/>
              <a:t>Identify time and register for </a:t>
            </a:r>
            <a:r>
              <a:rPr lang="en-US" sz="2400" dirty="0">
                <a:hlinkClick r:id="rId3"/>
              </a:rPr>
              <a:t>Team Building Retreat</a:t>
            </a:r>
            <a:r>
              <a:rPr lang="en-US" sz="2400" dirty="0"/>
              <a:t> (10 min)</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p:txBody>
          <a:bodyPr/>
          <a:lstStyle/>
          <a:p>
            <a:r>
              <a:rPr lang="en-US" dirty="0"/>
              <a:t>Participation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524000"/>
            <a:ext cx="7886700" cy="4351338"/>
          </a:xfrm>
        </p:spPr>
        <p:txBody>
          <a:bodyPr numCol="1"/>
          <a:lstStyle/>
          <a:p>
            <a:pPr marL="0" indent="0">
              <a:buNone/>
            </a:pPr>
            <a:r>
              <a:rPr lang="en-US" sz="4400" dirty="0">
                <a:latin typeface="Algerian" panose="04020705040A02060702" pitchFamily="82" charset="0"/>
              </a:rPr>
              <a:t>4</a:t>
            </a:r>
            <a:r>
              <a:rPr lang="en-US" dirty="0"/>
              <a:t> </a:t>
            </a:r>
            <a:r>
              <a:rPr lang="en-US" b="1" dirty="0"/>
              <a:t>technical</a:t>
            </a:r>
            <a:r>
              <a:rPr lang="en-US" dirty="0"/>
              <a:t> posts per week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3814802565"/>
              </p:ext>
            </p:extLst>
          </p:nvPr>
        </p:nvGraphicFramePr>
        <p:xfrm>
          <a:off x="990600" y="2243761"/>
          <a:ext cx="6400800" cy="363157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644227925"/>
                    </a:ext>
                  </a:extLst>
                </a:gridCol>
                <a:gridCol w="3200400">
                  <a:extLst>
                    <a:ext uri="{9D8B030D-6E8A-4147-A177-3AD203B41FA5}">
                      <a16:colId xmlns:a16="http://schemas.microsoft.com/office/drawing/2014/main" val="794077961"/>
                    </a:ext>
                  </a:extLst>
                </a:gridCol>
              </a:tblGrid>
              <a:tr h="406598">
                <a:tc>
                  <a:txBody>
                    <a:bodyPr/>
                    <a:lstStyle/>
                    <a:p>
                      <a:pPr algn="ctr"/>
                      <a:r>
                        <a:rPr lang="en-US" dirty="0"/>
                        <a:t>Qualifies</a:t>
                      </a:r>
                    </a:p>
                  </a:txBody>
                  <a:tcPr/>
                </a:tc>
                <a:tc>
                  <a:txBody>
                    <a:bodyPr/>
                    <a:lstStyle/>
                    <a:p>
                      <a:pPr algn="ctr"/>
                      <a:r>
                        <a:rPr lang="en-US" dirty="0"/>
                        <a:t>Non technical (but necessary) work</a:t>
                      </a:r>
                    </a:p>
                  </a:txBody>
                  <a:tcPr/>
                </a:tc>
                <a:extLst>
                  <a:ext uri="{0D108BD9-81ED-4DB2-BD59-A6C34878D82A}">
                    <a16:rowId xmlns:a16="http://schemas.microsoft.com/office/drawing/2014/main" val="1111562218"/>
                  </a:ext>
                </a:extLst>
              </a:tr>
              <a:tr h="507378">
                <a:tc>
                  <a:txBody>
                    <a:bodyPr/>
                    <a:lstStyle/>
                    <a:p>
                      <a:r>
                        <a:rPr lang="en-US" dirty="0"/>
                        <a:t>FBD of expected forces on structure</a:t>
                      </a:r>
                    </a:p>
                  </a:txBody>
                  <a:tcPr/>
                </a:tc>
                <a:tc>
                  <a:txBody>
                    <a:bodyPr/>
                    <a:lstStyle/>
                    <a:p>
                      <a:r>
                        <a:rPr lang="en-US" dirty="0"/>
                        <a:t>Meeting notes</a:t>
                      </a:r>
                    </a:p>
                  </a:txBody>
                  <a:tcPr/>
                </a:tc>
                <a:extLst>
                  <a:ext uri="{0D108BD9-81ED-4DB2-BD59-A6C34878D82A}">
                    <a16:rowId xmlns:a16="http://schemas.microsoft.com/office/drawing/2014/main" val="1000903172"/>
                  </a:ext>
                </a:extLst>
              </a:tr>
              <a:tr h="507378">
                <a:tc>
                  <a:txBody>
                    <a:bodyPr/>
                    <a:lstStyle/>
                    <a:p>
                      <a:r>
                        <a:rPr lang="en-US" dirty="0"/>
                        <a:t>Concept sketch</a:t>
                      </a:r>
                    </a:p>
                  </a:txBody>
                  <a:tcPr/>
                </a:tc>
                <a:tc>
                  <a:txBody>
                    <a:bodyPr/>
                    <a:lstStyle/>
                    <a:p>
                      <a:endParaRPr lang="en-US" dirty="0"/>
                    </a:p>
                  </a:txBody>
                  <a:tcPr/>
                </a:tc>
                <a:extLst>
                  <a:ext uri="{0D108BD9-81ED-4DB2-BD59-A6C34878D82A}">
                    <a16:rowId xmlns:a16="http://schemas.microsoft.com/office/drawing/2014/main" val="86473523"/>
                  </a:ext>
                </a:extLst>
              </a:tr>
              <a:tr h="507378">
                <a:tc>
                  <a:txBody>
                    <a:bodyPr/>
                    <a:lstStyle/>
                    <a:p>
                      <a:r>
                        <a:rPr lang="en-US" dirty="0"/>
                        <a:t>Question to add to user survey</a:t>
                      </a:r>
                    </a:p>
                  </a:txBody>
                  <a:tcPr/>
                </a:tc>
                <a:tc>
                  <a:txBody>
                    <a:bodyPr/>
                    <a:lstStyle/>
                    <a:p>
                      <a:r>
                        <a:rPr lang="en-US" dirty="0"/>
                        <a:t>Tracking progress in Gantt chart using EDN Issues</a:t>
                      </a:r>
                    </a:p>
                  </a:txBody>
                  <a:tcPr/>
                </a:tc>
                <a:extLst>
                  <a:ext uri="{0D108BD9-81ED-4DB2-BD59-A6C34878D82A}">
                    <a16:rowId xmlns:a16="http://schemas.microsoft.com/office/drawing/2014/main" val="103265266"/>
                  </a:ext>
                </a:extLst>
              </a:tr>
              <a:tr h="507378">
                <a:tc>
                  <a:txBody>
                    <a:bodyPr/>
                    <a:lstStyle/>
                    <a:p>
                      <a:r>
                        <a:rPr lang="en-US" dirty="0"/>
                        <a:t>Explanation of changes to code or CAD</a:t>
                      </a:r>
                    </a:p>
                  </a:txBody>
                  <a:tcPr/>
                </a:tc>
                <a:tc>
                  <a:txBody>
                    <a:bodyPr/>
                    <a:lstStyle/>
                    <a:p>
                      <a:endParaRPr lang="en-US" dirty="0"/>
                    </a:p>
                  </a:txBody>
                  <a:tcPr/>
                </a:tc>
                <a:extLst>
                  <a:ext uri="{0D108BD9-81ED-4DB2-BD59-A6C34878D82A}">
                    <a16:rowId xmlns:a16="http://schemas.microsoft.com/office/drawing/2014/main" val="2966357921"/>
                  </a:ext>
                </a:extLst>
              </a:tr>
              <a:tr h="507378">
                <a:tc>
                  <a:txBody>
                    <a:bodyPr/>
                    <a:lstStyle/>
                    <a:p>
                      <a:r>
                        <a:rPr lang="en-US" dirty="0"/>
                        <a:t>Data collected during testing/experimentation</a:t>
                      </a:r>
                    </a:p>
                  </a:txBody>
                  <a:tcPr/>
                </a:tc>
                <a:tc>
                  <a:txBody>
                    <a:bodyPr/>
                    <a:lstStyle/>
                    <a:p>
                      <a:r>
                        <a:rPr lang="en-US" dirty="0"/>
                        <a:t>Scheduling time to do testing</a:t>
                      </a:r>
                    </a:p>
                  </a:txBody>
                  <a:tcPr/>
                </a:tc>
                <a:extLst>
                  <a:ext uri="{0D108BD9-81ED-4DB2-BD59-A6C34878D82A}">
                    <a16:rowId xmlns:a16="http://schemas.microsoft.com/office/drawing/2014/main" val="2630087892"/>
                  </a:ext>
                </a:extLst>
              </a:tr>
              <a:tr h="688089">
                <a:tc>
                  <a:txBody>
                    <a:bodyPr/>
                    <a:lstStyle/>
                    <a:p>
                      <a:r>
                        <a:rPr lang="en-US"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6033185"/>
            <a:ext cx="5257800" cy="646331"/>
          </a:xfrm>
          <a:prstGeom prst="rect">
            <a:avLst/>
          </a:prstGeom>
          <a:noFill/>
          <a:ln w="38100">
            <a:solidFill>
              <a:srgbClr val="FF0000"/>
            </a:solidFill>
          </a:ln>
        </p:spPr>
        <p:txBody>
          <a:bodyPr wrap="square" rtlCol="0">
            <a:spAutoFit/>
          </a:bodyPr>
          <a:lstStyle/>
          <a:p>
            <a:pPr algn="ctr"/>
            <a:r>
              <a:rPr lang="en-US" dirty="0"/>
              <a:t>Goal is collaborative work amongst all team members to ensure steady project progress</a:t>
            </a:r>
          </a:p>
        </p:txBody>
      </p:sp>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66</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68</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69</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75</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84</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9960</Words>
  <Application>Microsoft Office PowerPoint</Application>
  <PresentationFormat>On-screen Show (4:3)</PresentationFormat>
  <Paragraphs>1770</Paragraphs>
  <Slides>159</Slides>
  <Notes>62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159</vt:i4>
      </vt:variant>
    </vt:vector>
  </HeadingPairs>
  <TitlesOfParts>
    <vt:vector size="176"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Expectation</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2025-01-02T21:11:38Z</dcterms:modified>
</cp:coreProperties>
</file>