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5"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382" r:id="rId124"/>
    <p:sldId id="584" r:id="rId125"/>
    <p:sldId id="634" r:id="rId126"/>
    <p:sldId id="529" r:id="rId127"/>
    <p:sldId id="626" r:id="rId128"/>
    <p:sldId id="302" r:id="rId129"/>
    <p:sldId id="598" r:id="rId130"/>
    <p:sldId id="648" r:id="rId131"/>
    <p:sldId id="494" r:id="rId132"/>
    <p:sldId id="404" r:id="rId133"/>
    <p:sldId id="495" r:id="rId134"/>
    <p:sldId id="496" r:id="rId135"/>
    <p:sldId id="48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93" d="100"/>
          <a:sy n="93" d="100"/>
        </p:scale>
        <p:origin x="1242" y="84"/>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Forum posts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 or fewer</c:v>
                </c:pt>
              </c:strCache>
            </c:strRef>
          </c:tx>
          <c:spPr>
            <a:solidFill>
              <a:schemeClr val="accent1"/>
            </a:solidFill>
            <a:ln>
              <a:noFill/>
            </a:ln>
            <a:effectLst/>
          </c:spPr>
          <c:invertIfNegative val="0"/>
          <c:cat>
            <c:strRef>
              <c:f>Sheet1!$A$2:$A$4</c:f>
              <c:strCache>
                <c:ptCount val="3"/>
                <c:pt idx="0">
                  <c:v>Week 1</c:v>
                </c:pt>
                <c:pt idx="1">
                  <c:v>Week 2</c:v>
                </c:pt>
                <c:pt idx="2">
                  <c:v>Ideal Distribution</c:v>
                </c:pt>
              </c:strCache>
            </c:strRef>
          </c:cat>
          <c:val>
            <c:numRef>
              <c:f>Sheet1!$B$2:$B$4</c:f>
              <c:numCache>
                <c:formatCode>General</c:formatCode>
                <c:ptCount val="3"/>
                <c:pt idx="0">
                  <c:v>50</c:v>
                </c:pt>
                <c:pt idx="1">
                  <c:v>15</c:v>
                </c:pt>
                <c:pt idx="2">
                  <c:v>1</c:v>
                </c:pt>
              </c:numCache>
            </c:numRef>
          </c:val>
          <c:extLst>
            <c:ext xmlns:c16="http://schemas.microsoft.com/office/drawing/2014/chart" uri="{C3380CC4-5D6E-409C-BE32-E72D297353CC}">
              <c16:uniqueId val="{00000000-5FD5-42FD-BCA2-7BB8893C02E3}"/>
            </c:ext>
          </c:extLst>
        </c:ser>
        <c:ser>
          <c:idx val="1"/>
          <c:order val="1"/>
          <c:tx>
            <c:strRef>
              <c:f>Sheet1!$C$1</c:f>
              <c:strCache>
                <c:ptCount val="1"/>
                <c:pt idx="0">
                  <c:v>4</c:v>
                </c:pt>
              </c:strCache>
            </c:strRef>
          </c:tx>
          <c:spPr>
            <a:solidFill>
              <a:schemeClr val="accent2"/>
            </a:solidFill>
            <a:ln>
              <a:noFill/>
            </a:ln>
            <a:effectLst/>
          </c:spPr>
          <c:invertIfNegative val="0"/>
          <c:cat>
            <c:strRef>
              <c:f>Sheet1!$A$2:$A$4</c:f>
              <c:strCache>
                <c:ptCount val="3"/>
                <c:pt idx="0">
                  <c:v>Week 1</c:v>
                </c:pt>
                <c:pt idx="1">
                  <c:v>Week 2</c:v>
                </c:pt>
                <c:pt idx="2">
                  <c:v>Ideal Distribution</c:v>
                </c:pt>
              </c:strCache>
            </c:strRef>
          </c:cat>
          <c:val>
            <c:numRef>
              <c:f>Sheet1!$C$2:$C$4</c:f>
              <c:numCache>
                <c:formatCode>General</c:formatCode>
                <c:ptCount val="3"/>
                <c:pt idx="0">
                  <c:v>30</c:v>
                </c:pt>
                <c:pt idx="1">
                  <c:v>45</c:v>
                </c:pt>
                <c:pt idx="2">
                  <c:v>50</c:v>
                </c:pt>
              </c:numCache>
            </c:numRef>
          </c:val>
          <c:extLst>
            <c:ext xmlns:c16="http://schemas.microsoft.com/office/drawing/2014/chart" uri="{C3380CC4-5D6E-409C-BE32-E72D297353CC}">
              <c16:uniqueId val="{00000001-5FD5-42FD-BCA2-7BB8893C02E3}"/>
            </c:ext>
          </c:extLst>
        </c:ser>
        <c:ser>
          <c:idx val="2"/>
          <c:order val="2"/>
          <c:tx>
            <c:strRef>
              <c:f>Sheet1!$D$1</c:f>
              <c:strCache>
                <c:ptCount val="1"/>
                <c:pt idx="0">
                  <c:v>more than 4</c:v>
                </c:pt>
              </c:strCache>
            </c:strRef>
          </c:tx>
          <c:spPr>
            <a:solidFill>
              <a:schemeClr val="accent3"/>
            </a:solidFill>
            <a:ln>
              <a:noFill/>
            </a:ln>
            <a:effectLst/>
          </c:spPr>
          <c:invertIfNegative val="0"/>
          <c:cat>
            <c:strRef>
              <c:f>Sheet1!$A$2:$A$4</c:f>
              <c:strCache>
                <c:ptCount val="3"/>
                <c:pt idx="0">
                  <c:v>Week 1</c:v>
                </c:pt>
                <c:pt idx="1">
                  <c:v>Week 2</c:v>
                </c:pt>
                <c:pt idx="2">
                  <c:v>Ideal Distribution</c:v>
                </c:pt>
              </c:strCache>
            </c:strRef>
          </c:cat>
          <c:val>
            <c:numRef>
              <c:f>Sheet1!$D$2:$D$4</c:f>
              <c:numCache>
                <c:formatCode>General</c:formatCode>
                <c:ptCount val="3"/>
                <c:pt idx="0">
                  <c:v>20</c:v>
                </c:pt>
                <c:pt idx="1">
                  <c:v>35</c:v>
                </c:pt>
                <c:pt idx="2">
                  <c:v>40</c:v>
                </c:pt>
              </c:numCache>
            </c:numRef>
          </c:val>
          <c:extLst>
            <c:ext xmlns:c16="http://schemas.microsoft.com/office/drawing/2014/chart" uri="{C3380CC4-5D6E-409C-BE32-E72D297353CC}">
              <c16:uniqueId val="{00000002-5FD5-42FD-BCA2-7BB8893C02E3}"/>
            </c:ext>
          </c:extLst>
        </c:ser>
        <c:dLbls>
          <c:showLegendKey val="0"/>
          <c:showVal val="0"/>
          <c:showCatName val="0"/>
          <c:showSerName val="0"/>
          <c:showPercent val="0"/>
          <c:showBubbleSize val="0"/>
        </c:dLbls>
        <c:gapWidth val="219"/>
        <c:overlap val="-27"/>
        <c:axId val="2005352912"/>
        <c:axId val="2005354832"/>
      </c:barChart>
      <c:catAx>
        <c:axId val="200535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4832"/>
        <c:crosses val="autoZero"/>
        <c:auto val="1"/>
        <c:lblAlgn val="ctr"/>
        <c:lblOffset val="100"/>
        <c:noMultiLvlLbl val="0"/>
      </c:catAx>
      <c:valAx>
        <c:axId val="200535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1/3/2025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1/3/2025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1/3/2025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1/3/2025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1/3/2025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1/3/2025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5.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122</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3445435"/>
              </p:ext>
            </p:extLst>
          </p:nvPr>
        </p:nvGraphicFramePr>
        <p:xfrm>
          <a:off x="381000" y="1005329"/>
          <a:ext cx="8382000" cy="416872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a:t>
                      </a:r>
                      <a:r>
                        <a:rPr lang="en-US" sz="1200" b="0" i="0" u="none" strike="noStrike" dirty="0" err="1">
                          <a:solidFill>
                            <a:srgbClr val="000000"/>
                          </a:solidFill>
                          <a:effectLst/>
                          <a:latin typeface="Calibri" panose="020F0502020204030204" pitchFamily="34" charset="0"/>
                        </a:rPr>
                        <a:t>Deboer</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rgbClr val="000000"/>
                          </a:solidFill>
                          <a:effectLst/>
                          <a:latin typeface="Calibri" panose="020F0502020204030204" pitchFamily="34" charset="0"/>
                        </a:rPr>
                        <a:t>Rosty</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Korolov</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	.</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 (2 min)</a:t>
            </a:r>
          </a:p>
          <a:p>
            <a:r>
              <a:rPr lang="en-US" sz="2400" dirty="0"/>
              <a:t>Watched the </a:t>
            </a:r>
            <a:r>
              <a:rPr lang="en-US" sz="2400" dirty="0">
                <a:hlinkClick r:id="rId2"/>
              </a:rPr>
              <a:t>Capstone Introduction &amp; Expectations video</a:t>
            </a:r>
            <a:r>
              <a:rPr lang="en-US" sz="2400" dirty="0"/>
              <a:t> (7 min)</a:t>
            </a:r>
          </a:p>
          <a:p>
            <a:r>
              <a:rPr lang="en-US" sz="2400" dirty="0"/>
              <a:t>Read the project description (10 min)</a:t>
            </a:r>
          </a:p>
          <a:p>
            <a:r>
              <a:rPr lang="en-US" sz="2400" dirty="0"/>
              <a:t>Identify time and register for </a:t>
            </a:r>
            <a:r>
              <a:rPr lang="en-US" sz="2400" dirty="0">
                <a:hlinkClick r:id="rId3"/>
              </a:rPr>
              <a:t>Team Building Retreat</a:t>
            </a:r>
            <a:r>
              <a:rPr lang="en-US" sz="2400" dirty="0"/>
              <a:t> (10 min)</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524000"/>
            <a:ext cx="7886700" cy="4351338"/>
          </a:xfrm>
        </p:spPr>
        <p:txBody>
          <a:bodyPr numCol="1"/>
          <a:lstStyle/>
          <a:p>
            <a:pPr marL="0" indent="0">
              <a:buNone/>
            </a:pPr>
            <a:r>
              <a:rPr lang="en-US" sz="4400" dirty="0">
                <a:latin typeface="Algerian" panose="04020705040A02060702" pitchFamily="82" charset="0"/>
              </a:rPr>
              <a:t>4</a:t>
            </a:r>
            <a:r>
              <a:rPr lang="en-US" dirty="0"/>
              <a:t> </a:t>
            </a:r>
            <a:r>
              <a:rPr lang="en-US" b="1" dirty="0"/>
              <a:t>technical</a:t>
            </a:r>
            <a:r>
              <a:rPr lang="en-US" dirty="0"/>
              <a:t> posts per week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2580188624"/>
              </p:ext>
            </p:extLst>
          </p:nvPr>
        </p:nvGraphicFramePr>
        <p:xfrm>
          <a:off x="990600" y="2243761"/>
          <a:ext cx="6400800" cy="363157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644227925"/>
                    </a:ext>
                  </a:extLst>
                </a:gridCol>
                <a:gridCol w="3200400">
                  <a:extLst>
                    <a:ext uri="{9D8B030D-6E8A-4147-A177-3AD203B41FA5}">
                      <a16:colId xmlns:a16="http://schemas.microsoft.com/office/drawing/2014/main" val="794077961"/>
                    </a:ext>
                  </a:extLst>
                </a:gridCol>
              </a:tblGrid>
              <a:tr h="406598">
                <a:tc>
                  <a:txBody>
                    <a:bodyPr/>
                    <a:lstStyle/>
                    <a:p>
                      <a:pPr algn="ctr"/>
                      <a:r>
                        <a:rPr lang="en-US" dirty="0"/>
                        <a:t>Qualifies</a:t>
                      </a:r>
                    </a:p>
                  </a:txBody>
                  <a:tcPr/>
                </a:tc>
                <a:tc>
                  <a:txBody>
                    <a:bodyPr/>
                    <a:lstStyle/>
                    <a:p>
                      <a:pPr algn="ctr"/>
                      <a:r>
                        <a:rPr lang="en-US" dirty="0"/>
                        <a:t>Non technical (but necessary) work</a:t>
                      </a:r>
                    </a:p>
                  </a:txBody>
                  <a:tcPr/>
                </a:tc>
                <a:extLst>
                  <a:ext uri="{0D108BD9-81ED-4DB2-BD59-A6C34878D82A}">
                    <a16:rowId xmlns:a16="http://schemas.microsoft.com/office/drawing/2014/main" val="1111562218"/>
                  </a:ext>
                </a:extLst>
              </a:tr>
              <a:tr h="507378">
                <a:tc>
                  <a:txBody>
                    <a:bodyPr/>
                    <a:lstStyle/>
                    <a:p>
                      <a:r>
                        <a:rPr lang="en-US" dirty="0"/>
                        <a:t>FBD of expected forces on structure</a:t>
                      </a:r>
                    </a:p>
                  </a:txBody>
                  <a:tcPr/>
                </a:tc>
                <a:tc>
                  <a:txBody>
                    <a:bodyPr/>
                    <a:lstStyle/>
                    <a:p>
                      <a:r>
                        <a:rPr lang="en-US" dirty="0"/>
                        <a:t>Meeting notes</a:t>
                      </a:r>
                    </a:p>
                  </a:txBody>
                  <a:tcPr/>
                </a:tc>
                <a:extLst>
                  <a:ext uri="{0D108BD9-81ED-4DB2-BD59-A6C34878D82A}">
                    <a16:rowId xmlns:a16="http://schemas.microsoft.com/office/drawing/2014/main" val="1000903172"/>
                  </a:ext>
                </a:extLst>
              </a:tr>
              <a:tr h="507378">
                <a:tc>
                  <a:txBody>
                    <a:bodyPr/>
                    <a:lstStyle/>
                    <a:p>
                      <a:r>
                        <a:rPr lang="en-US" dirty="0"/>
                        <a:t>Concept sketch</a:t>
                      </a:r>
                    </a:p>
                  </a:txBody>
                  <a:tcPr/>
                </a:tc>
                <a:tc>
                  <a:txBody>
                    <a:bodyPr/>
                    <a:lstStyle/>
                    <a:p>
                      <a:endParaRPr lang="en-US" dirty="0"/>
                    </a:p>
                  </a:txBody>
                  <a:tcPr/>
                </a:tc>
                <a:extLst>
                  <a:ext uri="{0D108BD9-81ED-4DB2-BD59-A6C34878D82A}">
                    <a16:rowId xmlns:a16="http://schemas.microsoft.com/office/drawing/2014/main" val="86473523"/>
                  </a:ext>
                </a:extLst>
              </a:tr>
              <a:tr h="507378">
                <a:tc>
                  <a:txBody>
                    <a:bodyPr/>
                    <a:lstStyle/>
                    <a:p>
                      <a:r>
                        <a:rPr lang="en-US" dirty="0"/>
                        <a:t>Question to add to user survey</a:t>
                      </a:r>
                    </a:p>
                  </a:txBody>
                  <a:tcPr/>
                </a:tc>
                <a:tc>
                  <a:txBody>
                    <a:bodyPr/>
                    <a:lstStyle/>
                    <a:p>
                      <a:r>
                        <a:rPr lang="en-US"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dirty="0"/>
                        <a:t>Explanation of changes to code or CAD</a:t>
                      </a:r>
                    </a:p>
                  </a:txBody>
                  <a:tcPr/>
                </a:tc>
                <a:tc>
                  <a:txBody>
                    <a:bodyPr/>
                    <a:lstStyle/>
                    <a:p>
                      <a:r>
                        <a:rPr lang="en-US"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dirty="0"/>
                        <a:t>Data collected during testing/experimentation</a:t>
                      </a:r>
                    </a:p>
                  </a:txBody>
                  <a:tcPr/>
                </a:tc>
                <a:tc>
                  <a:txBody>
                    <a:bodyPr/>
                    <a:lstStyle/>
                    <a:p>
                      <a:r>
                        <a:rPr lang="en-US" dirty="0"/>
                        <a:t>Scheduling time to do testing</a:t>
                      </a:r>
                    </a:p>
                  </a:txBody>
                  <a:tcPr/>
                </a:tc>
                <a:extLst>
                  <a:ext uri="{0D108BD9-81ED-4DB2-BD59-A6C34878D82A}">
                    <a16:rowId xmlns:a16="http://schemas.microsoft.com/office/drawing/2014/main" val="2630087892"/>
                  </a:ext>
                </a:extLst>
              </a:tr>
              <a:tr h="688089">
                <a:tc>
                  <a:txBody>
                    <a:bodyPr/>
                    <a:lstStyle/>
                    <a:p>
                      <a:r>
                        <a:rPr lang="en-US"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6033185"/>
            <a:ext cx="5257800" cy="646331"/>
          </a:xfrm>
          <a:prstGeom prst="rect">
            <a:avLst/>
          </a:prstGeom>
          <a:noFill/>
          <a:ln w="38100">
            <a:solidFill>
              <a:srgbClr val="FF0000"/>
            </a:solidFill>
          </a:ln>
        </p:spPr>
        <p:txBody>
          <a:bodyPr wrap="square" rtlCol="0">
            <a:spAutoFit/>
          </a:bodyPr>
          <a:lstStyle/>
          <a:p>
            <a:pPr algn="ctr"/>
            <a:r>
              <a:rPr lang="en-US" dirty="0"/>
              <a:t>Goal is collaborative work amongst all team members to ensure steady project progress</a:t>
            </a:r>
          </a:p>
        </p:txBody>
      </p:sp>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consecutives weeks will be automatically issued an EWS</a:t>
            </a:r>
          </a:p>
          <a:p>
            <a:pPr marL="0" indent="0">
              <a:buNone/>
            </a:pPr>
            <a:endParaRPr lang="en-US" sz="2400" dirty="0"/>
          </a:p>
          <a:p>
            <a:pPr marL="0" indent="0" algn="ctr">
              <a:buNone/>
            </a:pPr>
            <a:r>
              <a:rPr lang="en-US" sz="2400" dirty="0"/>
              <a:t>Please </a:t>
            </a:r>
            <a:r>
              <a:rPr lang="en-US" sz="2400" dirty="0">
                <a:solidFill>
                  <a:srgbClr val="FF0000"/>
                </a:solidFill>
              </a:rPr>
              <a:t>DO NOT GAME </a:t>
            </a:r>
            <a:r>
              <a:rPr lang="en-US" sz="2400" dirty="0"/>
              <a:t>the system.</a:t>
            </a:r>
          </a:p>
          <a:p>
            <a:pPr marL="0" indent="0" algn="ctr">
              <a:buNone/>
            </a:pPr>
            <a:r>
              <a:rPr lang="en-US" sz="2400" dirty="0"/>
              <a:t>Please </a:t>
            </a:r>
            <a:r>
              <a:rPr lang="en-US" sz="2400" dirty="0">
                <a:solidFill>
                  <a:schemeClr val="accent6"/>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E9F-1FF0-E3D0-2228-9EB6F4934F56}"/>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5DAD3A15-2F57-55D3-D2EB-E1F7E7606EC9}"/>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F70C7142-C565-6FE5-C8EF-416AB940D565}"/>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8" name="Chart 7">
            <a:extLst>
              <a:ext uri="{FF2B5EF4-FFF2-40B4-BE49-F238E27FC236}">
                <a16:creationId xmlns:a16="http://schemas.microsoft.com/office/drawing/2014/main" id="{E7611361-89EF-67F9-BD19-00F6860F09B5}"/>
              </a:ext>
            </a:extLst>
          </p:cNvPr>
          <p:cNvGraphicFramePr/>
          <p:nvPr>
            <p:extLst>
              <p:ext uri="{D42A27DB-BD31-4B8C-83A1-F6EECF244321}">
                <p14:modId xmlns:p14="http://schemas.microsoft.com/office/powerpoint/2010/main" val="2726584677"/>
              </p:ext>
            </p:extLst>
          </p:nvPr>
        </p:nvGraphicFramePr>
        <p:xfrm>
          <a:off x="1524000" y="2247899"/>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379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10070</Words>
  <Application>Microsoft Office PowerPoint</Application>
  <PresentationFormat>On-screen Show (4:3)</PresentationFormat>
  <Paragraphs>1790</Paragraphs>
  <Slides>161</Slides>
  <Notes>63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2025-01-03T19:31:48Z</dcterms:modified>
</cp:coreProperties>
</file>