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382" r:id="rId3"/>
    <p:sldId id="383" r:id="rId4"/>
    <p:sldId id="384" r:id="rId5"/>
    <p:sldId id="385" r:id="rId6"/>
    <p:sldId id="386" r:id="rId7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9" autoAdjust="0"/>
    <p:restoredTop sz="94660"/>
  </p:normalViewPr>
  <p:slideViewPr>
    <p:cSldViewPr snapToGrid="0" showGuides="1">
      <p:cViewPr varScale="1">
        <p:scale>
          <a:sx n="121" d="100"/>
          <a:sy n="121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1"/>
          </a:xfrm>
          <a:prstGeom prst="rect">
            <a:avLst/>
          </a:prstGeom>
        </p:spPr>
        <p:txBody>
          <a:bodyPr vert="horz" lIns="93308" tIns="46654" rIns="93308" bIns="4665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0"/>
            <a:ext cx="3043343" cy="467071"/>
          </a:xfrm>
          <a:prstGeom prst="rect">
            <a:avLst/>
          </a:prstGeom>
        </p:spPr>
        <p:txBody>
          <a:bodyPr vert="horz" lIns="93308" tIns="46654" rIns="93308" bIns="46654" rtlCol="0"/>
          <a:lstStyle>
            <a:lvl1pPr algn="r">
              <a:defRPr sz="1200"/>
            </a:lvl1pPr>
          </a:lstStyle>
          <a:p>
            <a:fld id="{544BE12B-69C5-4B1A-AE29-326608A1ECA0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08" tIns="46654" rIns="93308" bIns="4665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5"/>
            <a:ext cx="5618480" cy="3665459"/>
          </a:xfrm>
          <a:prstGeom prst="rect">
            <a:avLst/>
          </a:prstGeom>
        </p:spPr>
        <p:txBody>
          <a:bodyPr vert="horz" lIns="93308" tIns="46654" rIns="93308" bIns="4665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0"/>
          </a:xfrm>
          <a:prstGeom prst="rect">
            <a:avLst/>
          </a:prstGeom>
        </p:spPr>
        <p:txBody>
          <a:bodyPr vert="horz" lIns="93308" tIns="46654" rIns="93308" bIns="4665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0"/>
            <a:ext cx="3043343" cy="467070"/>
          </a:xfrm>
          <a:prstGeom prst="rect">
            <a:avLst/>
          </a:prstGeom>
        </p:spPr>
        <p:txBody>
          <a:bodyPr vert="horz" lIns="93308" tIns="46654" rIns="93308" bIns="46654" rtlCol="0" anchor="b"/>
          <a:lstStyle>
            <a:lvl1pPr algn="r">
              <a:defRPr sz="1200"/>
            </a:lvl1pPr>
          </a:lstStyle>
          <a:p>
            <a:fld id="{7EB928D6-5609-4BFB-AE7D-DC9E09EF3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289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0EC692-125B-4723-993D-91A26830C906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23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0EC692-125B-4723-993D-91A26830C906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897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0EC692-125B-4723-993D-91A26830C906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5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0EC692-125B-4723-993D-91A26830C906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041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591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157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748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830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930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666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21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476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1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412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091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475A7-67ED-41E3-AEE9-5971E817A324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624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20B88-7D0E-DEEF-9E9F-B1B91F625B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Spring 2025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704CD8-57A3-223E-6156-3F62916BDF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28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sz="3228" dirty="0"/>
              <a:t>Projects, Mentors, &amp; Evaluators - Section 1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885298"/>
              </p:ext>
            </p:extLst>
          </p:nvPr>
        </p:nvGraphicFramePr>
        <p:xfrm>
          <a:off x="452910" y="1140616"/>
          <a:ext cx="8180971" cy="3336362"/>
        </p:xfrm>
        <a:graphic>
          <a:graphicData uri="http://schemas.openxmlformats.org/drawingml/2006/table">
            <a:tbl>
              <a:tblPr/>
              <a:tblGrid>
                <a:gridCol w="1773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1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4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51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63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99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05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Sponsor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Project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Chief Engineer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Project Engineer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5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National Security Innovation Network (NSIN)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Synthetic Versions of Real Targets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Asish Ghosh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Anderson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85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Northeastern Association of the Blind at Albany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Mfg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Improvement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Prabhakar Neti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Aren Paster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5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Center for Disability Services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Modular Communication Device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Paul Chow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Kannathal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Natarajan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8501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8501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9A177C-BA89-4C10-A83E-404B5E42A65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FDD0B5B-D35C-33F0-F355-6E016A3B2AA9}"/>
              </a:ext>
            </a:extLst>
          </p:cNvPr>
          <p:cNvGrpSpPr/>
          <p:nvPr/>
        </p:nvGrpSpPr>
        <p:grpSpPr>
          <a:xfrm>
            <a:off x="2499215" y="4769197"/>
            <a:ext cx="4193146" cy="1868185"/>
            <a:chOff x="2542082" y="1573554"/>
            <a:chExt cx="4193146" cy="186818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3FE6C254-781B-6A20-E40C-E1C4573E18A1}"/>
                </a:ext>
              </a:extLst>
            </p:cNvPr>
            <p:cNvGrpSpPr/>
            <p:nvPr/>
          </p:nvGrpSpPr>
          <p:grpSpPr>
            <a:xfrm>
              <a:off x="4806407" y="2036207"/>
              <a:ext cx="1928821" cy="1402688"/>
              <a:chOff x="4806407" y="2153682"/>
              <a:chExt cx="1928821" cy="1402688"/>
            </a:xfrm>
          </p:grpSpPr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F31B7CA2-677D-AE07-E858-C73A20E9560B}"/>
                  </a:ext>
                </a:extLst>
              </p:cNvPr>
              <p:cNvCxnSpPr>
                <a:stCxn id="35" idx="2"/>
              </p:cNvCxnSpPr>
              <p:nvPr/>
            </p:nvCxnSpPr>
            <p:spPr bwMode="auto">
              <a:xfrm rot="16200000" flipH="1">
                <a:off x="4822927" y="2954342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Hexagon 3">
                <a:extLst>
                  <a:ext uri="{FF2B5EF4-FFF2-40B4-BE49-F238E27FC236}">
                    <a16:creationId xmlns:a16="http://schemas.microsoft.com/office/drawing/2014/main" id="{887C665D-9933-E735-E871-3F5935777C0A}"/>
                  </a:ext>
                </a:extLst>
              </p:cNvPr>
              <p:cNvSpPr/>
              <p:nvPr/>
            </p:nvSpPr>
            <p:spPr bwMode="auto">
              <a:xfrm>
                <a:off x="4809582" y="284890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35" name="Hexagon 34">
                <a:extLst>
                  <a:ext uri="{FF2B5EF4-FFF2-40B4-BE49-F238E27FC236}">
                    <a16:creationId xmlns:a16="http://schemas.microsoft.com/office/drawing/2014/main" id="{AB32AE84-13A0-057D-1850-C04315E9BDC9}"/>
                  </a:ext>
                </a:extLst>
              </p:cNvPr>
              <p:cNvSpPr/>
              <p:nvPr/>
            </p:nvSpPr>
            <p:spPr bwMode="auto">
              <a:xfrm>
                <a:off x="4806407" y="238138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2</a:t>
                </a:r>
              </a:p>
            </p:txBody>
          </p:sp>
          <p:sp>
            <p:nvSpPr>
              <p:cNvPr id="36" name="Hexagon 35">
                <a:extLst>
                  <a:ext uri="{FF2B5EF4-FFF2-40B4-BE49-F238E27FC236}">
                    <a16:creationId xmlns:a16="http://schemas.microsoft.com/office/drawing/2014/main" id="{70770241-8274-7F7A-9420-1E524259233D}"/>
                  </a:ext>
                </a:extLst>
              </p:cNvPr>
              <p:cNvSpPr/>
              <p:nvPr/>
            </p:nvSpPr>
            <p:spPr bwMode="auto">
              <a:xfrm>
                <a:off x="5258405" y="2153682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sp>
            <p:nvSpPr>
              <p:cNvPr id="37" name="Hexagon 36">
                <a:extLst>
                  <a:ext uri="{FF2B5EF4-FFF2-40B4-BE49-F238E27FC236}">
                    <a16:creationId xmlns:a16="http://schemas.microsoft.com/office/drawing/2014/main" id="{37C2B93A-9ED3-1A40-8B6C-9CB800CFBA7A}"/>
                  </a:ext>
                </a:extLst>
              </p:cNvPr>
              <p:cNvSpPr/>
              <p:nvPr/>
            </p:nvSpPr>
            <p:spPr bwMode="auto">
              <a:xfrm>
                <a:off x="5715825" y="2381386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4</a:t>
                </a:r>
              </a:p>
            </p:txBody>
          </p:sp>
          <p:sp>
            <p:nvSpPr>
              <p:cNvPr id="38" name="Hexagon 37">
                <a:extLst>
                  <a:ext uri="{FF2B5EF4-FFF2-40B4-BE49-F238E27FC236}">
                    <a16:creationId xmlns:a16="http://schemas.microsoft.com/office/drawing/2014/main" id="{56AFCA1A-FA63-996D-4514-00E9244BFB0D}"/>
                  </a:ext>
                </a:extLst>
              </p:cNvPr>
              <p:cNvSpPr/>
              <p:nvPr/>
            </p:nvSpPr>
            <p:spPr bwMode="auto">
              <a:xfrm>
                <a:off x="6164914" y="2624147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5</a:t>
                </a:r>
              </a:p>
            </p:txBody>
          </p:sp>
          <p:sp>
            <p:nvSpPr>
              <p:cNvPr id="39" name="Hexagon 38">
                <a:extLst>
                  <a:ext uri="{FF2B5EF4-FFF2-40B4-BE49-F238E27FC236}">
                    <a16:creationId xmlns:a16="http://schemas.microsoft.com/office/drawing/2014/main" id="{0786C5ED-41A7-9722-C851-09FF68D3595C}"/>
                  </a:ext>
                </a:extLst>
              </p:cNvPr>
              <p:cNvSpPr/>
              <p:nvPr/>
            </p:nvSpPr>
            <p:spPr bwMode="auto">
              <a:xfrm>
                <a:off x="6159727" y="3091551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6</a:t>
                </a:r>
              </a:p>
            </p:txBody>
          </p:sp>
        </p:grpSp>
        <p:sp>
          <p:nvSpPr>
            <p:cNvPr id="9" name="TextBox 7">
              <a:extLst>
                <a:ext uri="{FF2B5EF4-FFF2-40B4-BE49-F238E27FC236}">
                  <a16:creationId xmlns:a16="http://schemas.microsoft.com/office/drawing/2014/main" id="{E65014A8-5606-C1BB-6F93-59B0E319ED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3030" y="1577255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FF0000"/>
                  </a:solidFill>
                </a:rPr>
                <a:t>JEC 3232</a:t>
              </a:r>
            </a:p>
          </p:txBody>
        </p:sp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2E93201A-4C9A-CC75-4835-B38C69F65C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53274" y="1573554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0000FF"/>
                  </a:solidFill>
                </a:rPr>
                <a:t>JEC 3332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E19981FB-4C88-1763-9E6F-74555477555E}"/>
                </a:ext>
              </a:extLst>
            </p:cNvPr>
            <p:cNvGrpSpPr/>
            <p:nvPr/>
          </p:nvGrpSpPr>
          <p:grpSpPr>
            <a:xfrm>
              <a:off x="2542082" y="2030676"/>
              <a:ext cx="1918531" cy="1411063"/>
              <a:chOff x="2542082" y="2138626"/>
              <a:chExt cx="1918531" cy="1411063"/>
            </a:xfrm>
          </p:grpSpPr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2877488C-C081-D44A-410F-A69A0450895B}"/>
                  </a:ext>
                </a:extLst>
              </p:cNvPr>
              <p:cNvCxnSpPr>
                <a:stCxn id="28" idx="2"/>
              </p:cNvCxnSpPr>
              <p:nvPr/>
            </p:nvCxnSpPr>
            <p:spPr bwMode="auto">
              <a:xfrm rot="5400000">
                <a:off x="3736517" y="2948368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Hexagon 26">
                <a:extLst>
                  <a:ext uri="{FF2B5EF4-FFF2-40B4-BE49-F238E27FC236}">
                    <a16:creationId xmlns:a16="http://schemas.microsoft.com/office/drawing/2014/main" id="{DB0D872E-75D3-9832-F66F-E3DA2BD702EC}"/>
                  </a:ext>
                </a:extLst>
              </p:cNvPr>
              <p:cNvSpPr/>
              <p:nvPr/>
            </p:nvSpPr>
            <p:spPr bwMode="auto">
              <a:xfrm flipH="1">
                <a:off x="3889227" y="2846107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6</a:t>
                </a:r>
              </a:p>
            </p:txBody>
          </p:sp>
          <p:sp>
            <p:nvSpPr>
              <p:cNvPr id="28" name="Hexagon 27">
                <a:extLst>
                  <a:ext uri="{FF2B5EF4-FFF2-40B4-BE49-F238E27FC236}">
                    <a16:creationId xmlns:a16="http://schemas.microsoft.com/office/drawing/2014/main" id="{C1EC19C9-1119-71FE-5446-6F46B15E066D}"/>
                  </a:ext>
                </a:extLst>
              </p:cNvPr>
              <p:cNvSpPr/>
              <p:nvPr/>
            </p:nvSpPr>
            <p:spPr bwMode="auto">
              <a:xfrm flipH="1">
                <a:off x="3890298" y="2375412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5</a:t>
                </a:r>
              </a:p>
            </p:txBody>
          </p:sp>
          <p:sp>
            <p:nvSpPr>
              <p:cNvPr id="29" name="Hexagon 28">
                <a:extLst>
                  <a:ext uri="{FF2B5EF4-FFF2-40B4-BE49-F238E27FC236}">
                    <a16:creationId xmlns:a16="http://schemas.microsoft.com/office/drawing/2014/main" id="{26FFD24D-C990-CA95-96CF-129E90369A6C}"/>
                  </a:ext>
                </a:extLst>
              </p:cNvPr>
              <p:cNvSpPr/>
              <p:nvPr/>
            </p:nvSpPr>
            <p:spPr bwMode="auto">
              <a:xfrm flipH="1">
                <a:off x="3438565" y="2138626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4</a:t>
                </a:r>
              </a:p>
            </p:txBody>
          </p:sp>
          <p:sp>
            <p:nvSpPr>
              <p:cNvPr id="30" name="Hexagon 29">
                <a:extLst>
                  <a:ext uri="{FF2B5EF4-FFF2-40B4-BE49-F238E27FC236}">
                    <a16:creationId xmlns:a16="http://schemas.microsoft.com/office/drawing/2014/main" id="{CF8D0361-5771-8817-BA43-08D7E2537D95}"/>
                  </a:ext>
                </a:extLst>
              </p:cNvPr>
              <p:cNvSpPr/>
              <p:nvPr/>
            </p:nvSpPr>
            <p:spPr bwMode="auto">
              <a:xfrm flipH="1">
                <a:off x="2989334" y="2365445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3</a:t>
                </a:r>
              </a:p>
            </p:txBody>
          </p:sp>
          <p:sp>
            <p:nvSpPr>
              <p:cNvPr id="31" name="Hexagon 30">
                <a:extLst>
                  <a:ext uri="{FF2B5EF4-FFF2-40B4-BE49-F238E27FC236}">
                    <a16:creationId xmlns:a16="http://schemas.microsoft.com/office/drawing/2014/main" id="{0AD015C4-498F-4C9F-12CA-E95F7CDDA108}"/>
                  </a:ext>
                </a:extLst>
              </p:cNvPr>
              <p:cNvSpPr/>
              <p:nvPr/>
            </p:nvSpPr>
            <p:spPr bwMode="auto">
              <a:xfrm flipH="1">
                <a:off x="2542082" y="2589597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2</a:t>
                </a:r>
              </a:p>
            </p:txBody>
          </p:sp>
          <p:sp>
            <p:nvSpPr>
              <p:cNvPr id="32" name="Hexagon 31">
                <a:extLst>
                  <a:ext uri="{FF2B5EF4-FFF2-40B4-BE49-F238E27FC236}">
                    <a16:creationId xmlns:a16="http://schemas.microsoft.com/office/drawing/2014/main" id="{B74DD03D-E0E0-57A9-28D0-656CA89100A7}"/>
                  </a:ext>
                </a:extLst>
              </p:cNvPr>
              <p:cNvSpPr/>
              <p:nvPr/>
            </p:nvSpPr>
            <p:spPr bwMode="auto">
              <a:xfrm flipH="1">
                <a:off x="2547270" y="3060176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01110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sz="3228" dirty="0"/>
              <a:t>Projects, Mentors, &amp; Evaluators - Section 2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276536"/>
              </p:ext>
            </p:extLst>
          </p:nvPr>
        </p:nvGraphicFramePr>
        <p:xfrm>
          <a:off x="465083" y="1295888"/>
          <a:ext cx="8173088" cy="3175635"/>
        </p:xfrm>
        <a:graphic>
          <a:graphicData uri="http://schemas.openxmlformats.org/drawingml/2006/table">
            <a:tbl>
              <a:tblPr/>
              <a:tblGrid>
                <a:gridCol w="1765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1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9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0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63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99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Sponsor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Project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Chief Engineer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Project Engineer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ECSE Dept.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Digital ASIC Design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James Reese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 Anderson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Sikorsky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Machining Cell of the Future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Asish Ghosh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Brad Deboer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Hewison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Top Gun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James Reese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Aren Paster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Design Lab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Window Security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Asish Ghosh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Brad Deboer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Western Digital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Rover-Based Assistive Device Development - Wheel Chair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Junichi Kanai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 Anderson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9A177C-BA89-4C10-A83E-404B5E42A65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E6BB1D7-9A84-7107-5AE6-DCA1B4E84A39}"/>
              </a:ext>
            </a:extLst>
          </p:cNvPr>
          <p:cNvGrpSpPr/>
          <p:nvPr/>
        </p:nvGrpSpPr>
        <p:grpSpPr>
          <a:xfrm>
            <a:off x="2499215" y="4769197"/>
            <a:ext cx="4193146" cy="1868185"/>
            <a:chOff x="2542082" y="1573554"/>
            <a:chExt cx="4193146" cy="186818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D89F046D-7DED-9643-37F8-FDBC10B29496}"/>
                </a:ext>
              </a:extLst>
            </p:cNvPr>
            <p:cNvGrpSpPr/>
            <p:nvPr/>
          </p:nvGrpSpPr>
          <p:grpSpPr>
            <a:xfrm>
              <a:off x="4806407" y="2036207"/>
              <a:ext cx="1928821" cy="1402688"/>
              <a:chOff x="4806407" y="2153682"/>
              <a:chExt cx="1928821" cy="1402688"/>
            </a:xfrm>
          </p:grpSpPr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928E5BC6-C606-0E2C-775E-D001CDCCE990}"/>
                  </a:ext>
                </a:extLst>
              </p:cNvPr>
              <p:cNvCxnSpPr>
                <a:stCxn id="35" idx="2"/>
              </p:cNvCxnSpPr>
              <p:nvPr/>
            </p:nvCxnSpPr>
            <p:spPr bwMode="auto">
              <a:xfrm rot="16200000" flipH="1">
                <a:off x="4822927" y="2954342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Hexagon 3">
                <a:extLst>
                  <a:ext uri="{FF2B5EF4-FFF2-40B4-BE49-F238E27FC236}">
                    <a16:creationId xmlns:a16="http://schemas.microsoft.com/office/drawing/2014/main" id="{00473B39-5643-5999-79E1-0738B483C919}"/>
                  </a:ext>
                </a:extLst>
              </p:cNvPr>
              <p:cNvSpPr/>
              <p:nvPr/>
            </p:nvSpPr>
            <p:spPr bwMode="auto">
              <a:xfrm>
                <a:off x="4809582" y="284890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35" name="Hexagon 34">
                <a:extLst>
                  <a:ext uri="{FF2B5EF4-FFF2-40B4-BE49-F238E27FC236}">
                    <a16:creationId xmlns:a16="http://schemas.microsoft.com/office/drawing/2014/main" id="{C332F859-44C7-6555-8729-0DDBD3E81804}"/>
                  </a:ext>
                </a:extLst>
              </p:cNvPr>
              <p:cNvSpPr/>
              <p:nvPr/>
            </p:nvSpPr>
            <p:spPr bwMode="auto">
              <a:xfrm>
                <a:off x="4806407" y="238138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2</a:t>
                </a:r>
              </a:p>
            </p:txBody>
          </p:sp>
          <p:sp>
            <p:nvSpPr>
              <p:cNvPr id="36" name="Hexagon 35">
                <a:extLst>
                  <a:ext uri="{FF2B5EF4-FFF2-40B4-BE49-F238E27FC236}">
                    <a16:creationId xmlns:a16="http://schemas.microsoft.com/office/drawing/2014/main" id="{E47F7E99-F93B-4DE4-ECED-E1B17C83EC53}"/>
                  </a:ext>
                </a:extLst>
              </p:cNvPr>
              <p:cNvSpPr/>
              <p:nvPr/>
            </p:nvSpPr>
            <p:spPr bwMode="auto">
              <a:xfrm>
                <a:off x="5258405" y="2153682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sp>
            <p:nvSpPr>
              <p:cNvPr id="37" name="Hexagon 36">
                <a:extLst>
                  <a:ext uri="{FF2B5EF4-FFF2-40B4-BE49-F238E27FC236}">
                    <a16:creationId xmlns:a16="http://schemas.microsoft.com/office/drawing/2014/main" id="{30CE122C-F0AB-77D1-8065-70A7FC89AC69}"/>
                  </a:ext>
                </a:extLst>
              </p:cNvPr>
              <p:cNvSpPr/>
              <p:nvPr/>
            </p:nvSpPr>
            <p:spPr bwMode="auto">
              <a:xfrm>
                <a:off x="5715825" y="2381386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4</a:t>
                </a:r>
              </a:p>
            </p:txBody>
          </p:sp>
          <p:sp>
            <p:nvSpPr>
              <p:cNvPr id="38" name="Hexagon 37">
                <a:extLst>
                  <a:ext uri="{FF2B5EF4-FFF2-40B4-BE49-F238E27FC236}">
                    <a16:creationId xmlns:a16="http://schemas.microsoft.com/office/drawing/2014/main" id="{9485C6C7-F79B-710A-C3B9-F05DD4BA9969}"/>
                  </a:ext>
                </a:extLst>
              </p:cNvPr>
              <p:cNvSpPr/>
              <p:nvPr/>
            </p:nvSpPr>
            <p:spPr bwMode="auto">
              <a:xfrm>
                <a:off x="6164914" y="2624147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5</a:t>
                </a:r>
              </a:p>
            </p:txBody>
          </p:sp>
          <p:sp>
            <p:nvSpPr>
              <p:cNvPr id="39" name="Hexagon 38">
                <a:extLst>
                  <a:ext uri="{FF2B5EF4-FFF2-40B4-BE49-F238E27FC236}">
                    <a16:creationId xmlns:a16="http://schemas.microsoft.com/office/drawing/2014/main" id="{890BA311-8A37-5747-71B6-3443A1E2D413}"/>
                  </a:ext>
                </a:extLst>
              </p:cNvPr>
              <p:cNvSpPr/>
              <p:nvPr/>
            </p:nvSpPr>
            <p:spPr bwMode="auto">
              <a:xfrm>
                <a:off x="6159727" y="3091551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6</a:t>
                </a:r>
              </a:p>
            </p:txBody>
          </p:sp>
        </p:grpSp>
        <p:sp>
          <p:nvSpPr>
            <p:cNvPr id="9" name="TextBox 7">
              <a:extLst>
                <a:ext uri="{FF2B5EF4-FFF2-40B4-BE49-F238E27FC236}">
                  <a16:creationId xmlns:a16="http://schemas.microsoft.com/office/drawing/2014/main" id="{6BBA0C61-CCEC-753A-0F83-985519BBF8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3030" y="1577255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FF0000"/>
                  </a:solidFill>
                </a:rPr>
                <a:t>JEC 3232</a:t>
              </a:r>
            </a:p>
          </p:txBody>
        </p:sp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033EC196-4C32-BA87-7723-59117D4585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53274" y="1573554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0000FF"/>
                  </a:solidFill>
                </a:rPr>
                <a:t>JEC 3332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A8BECCB2-836C-41E9-E3A8-7005F853FEF5}"/>
                </a:ext>
              </a:extLst>
            </p:cNvPr>
            <p:cNvGrpSpPr/>
            <p:nvPr/>
          </p:nvGrpSpPr>
          <p:grpSpPr>
            <a:xfrm>
              <a:off x="2542082" y="2030676"/>
              <a:ext cx="1918531" cy="1411063"/>
              <a:chOff x="2542082" y="2138626"/>
              <a:chExt cx="1918531" cy="1411063"/>
            </a:xfrm>
          </p:grpSpPr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FF95D042-D30D-15EE-738E-F5134CD0D446}"/>
                  </a:ext>
                </a:extLst>
              </p:cNvPr>
              <p:cNvCxnSpPr>
                <a:stCxn id="28" idx="2"/>
              </p:cNvCxnSpPr>
              <p:nvPr/>
            </p:nvCxnSpPr>
            <p:spPr bwMode="auto">
              <a:xfrm rot="5400000">
                <a:off x="3736517" y="2948368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Hexagon 26">
                <a:extLst>
                  <a:ext uri="{FF2B5EF4-FFF2-40B4-BE49-F238E27FC236}">
                    <a16:creationId xmlns:a16="http://schemas.microsoft.com/office/drawing/2014/main" id="{33851D1D-4637-F647-A3DF-AEAD32A19521}"/>
                  </a:ext>
                </a:extLst>
              </p:cNvPr>
              <p:cNvSpPr/>
              <p:nvPr/>
            </p:nvSpPr>
            <p:spPr bwMode="auto">
              <a:xfrm flipH="1">
                <a:off x="3889227" y="2846107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6</a:t>
                </a:r>
              </a:p>
            </p:txBody>
          </p:sp>
          <p:sp>
            <p:nvSpPr>
              <p:cNvPr id="28" name="Hexagon 27">
                <a:extLst>
                  <a:ext uri="{FF2B5EF4-FFF2-40B4-BE49-F238E27FC236}">
                    <a16:creationId xmlns:a16="http://schemas.microsoft.com/office/drawing/2014/main" id="{48C34F3B-1C59-5B1C-E7BC-336C1BC6CCBF}"/>
                  </a:ext>
                </a:extLst>
              </p:cNvPr>
              <p:cNvSpPr/>
              <p:nvPr/>
            </p:nvSpPr>
            <p:spPr bwMode="auto">
              <a:xfrm flipH="1">
                <a:off x="3890298" y="2375412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5</a:t>
                </a:r>
              </a:p>
            </p:txBody>
          </p:sp>
          <p:sp>
            <p:nvSpPr>
              <p:cNvPr id="29" name="Hexagon 28">
                <a:extLst>
                  <a:ext uri="{FF2B5EF4-FFF2-40B4-BE49-F238E27FC236}">
                    <a16:creationId xmlns:a16="http://schemas.microsoft.com/office/drawing/2014/main" id="{85C85688-6BAE-B425-18AF-665BDD48FB48}"/>
                  </a:ext>
                </a:extLst>
              </p:cNvPr>
              <p:cNvSpPr/>
              <p:nvPr/>
            </p:nvSpPr>
            <p:spPr bwMode="auto">
              <a:xfrm flipH="1">
                <a:off x="3438565" y="2138626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4</a:t>
                </a:r>
              </a:p>
            </p:txBody>
          </p:sp>
          <p:sp>
            <p:nvSpPr>
              <p:cNvPr id="30" name="Hexagon 29">
                <a:extLst>
                  <a:ext uri="{FF2B5EF4-FFF2-40B4-BE49-F238E27FC236}">
                    <a16:creationId xmlns:a16="http://schemas.microsoft.com/office/drawing/2014/main" id="{CCAC2E59-668C-6C63-5A6E-9A046EE8A833}"/>
                  </a:ext>
                </a:extLst>
              </p:cNvPr>
              <p:cNvSpPr/>
              <p:nvPr/>
            </p:nvSpPr>
            <p:spPr bwMode="auto">
              <a:xfrm flipH="1">
                <a:off x="2989334" y="2365445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3</a:t>
                </a:r>
              </a:p>
            </p:txBody>
          </p:sp>
          <p:sp>
            <p:nvSpPr>
              <p:cNvPr id="31" name="Hexagon 30">
                <a:extLst>
                  <a:ext uri="{FF2B5EF4-FFF2-40B4-BE49-F238E27FC236}">
                    <a16:creationId xmlns:a16="http://schemas.microsoft.com/office/drawing/2014/main" id="{286D8CBF-CDCA-9276-50F7-AFBBFAB5AA36}"/>
                  </a:ext>
                </a:extLst>
              </p:cNvPr>
              <p:cNvSpPr/>
              <p:nvPr/>
            </p:nvSpPr>
            <p:spPr bwMode="auto">
              <a:xfrm flipH="1">
                <a:off x="2542082" y="2589597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2</a:t>
                </a:r>
              </a:p>
            </p:txBody>
          </p:sp>
          <p:sp>
            <p:nvSpPr>
              <p:cNvPr id="32" name="Hexagon 31">
                <a:extLst>
                  <a:ext uri="{FF2B5EF4-FFF2-40B4-BE49-F238E27FC236}">
                    <a16:creationId xmlns:a16="http://schemas.microsoft.com/office/drawing/2014/main" id="{CE3A7B72-BC48-54EF-6D73-97986AB87BCA}"/>
                  </a:ext>
                </a:extLst>
              </p:cNvPr>
              <p:cNvSpPr/>
              <p:nvPr/>
            </p:nvSpPr>
            <p:spPr bwMode="auto">
              <a:xfrm flipH="1">
                <a:off x="2547270" y="3060176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12792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sz="3228" dirty="0"/>
              <a:t>Projects, Mentors, &amp; Evaluators - Section 3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67258"/>
              </p:ext>
            </p:extLst>
          </p:nvPr>
        </p:nvGraphicFramePr>
        <p:xfrm>
          <a:off x="452910" y="1140616"/>
          <a:ext cx="8180971" cy="3359951"/>
        </p:xfrm>
        <a:graphic>
          <a:graphicData uri="http://schemas.openxmlformats.org/drawingml/2006/table">
            <a:tbl>
              <a:tblPr/>
              <a:tblGrid>
                <a:gridCol w="1909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5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4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51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63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99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83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Sponsor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Project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Chief Engineer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Project Engineer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Room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Pod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3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Lockheed Martin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Persistent Identification for Manufacturing Processes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Clint Ballinger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Brad Deboer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83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Eaton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Analysis of FMVA Gasket Aging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Clint Ballinger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Brad Deboer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3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Eaton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Roanoke Work Measurement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Rosty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Korolov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Kannathal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Natarajan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83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Boeing Company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Aircraft Robotic Assembly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Junichi Kanai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Kannathal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Natarajan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83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Eaton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BLE Mesh Simulation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Junichi Kanai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Anderson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468715"/>
                  </a:ext>
                </a:extLst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9A177C-BA89-4C10-A83E-404B5E42A65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E7A3CE6-F459-FAD9-9157-FF91F9339FC1}"/>
              </a:ext>
            </a:extLst>
          </p:cNvPr>
          <p:cNvGrpSpPr/>
          <p:nvPr/>
        </p:nvGrpSpPr>
        <p:grpSpPr>
          <a:xfrm>
            <a:off x="2499215" y="4769197"/>
            <a:ext cx="4193146" cy="1868185"/>
            <a:chOff x="2542082" y="1573554"/>
            <a:chExt cx="4193146" cy="186818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3463A646-3AA4-FF04-19E9-F6E839BFD8B4}"/>
                </a:ext>
              </a:extLst>
            </p:cNvPr>
            <p:cNvGrpSpPr/>
            <p:nvPr/>
          </p:nvGrpSpPr>
          <p:grpSpPr>
            <a:xfrm>
              <a:off x="4806407" y="2036207"/>
              <a:ext cx="1928821" cy="1402688"/>
              <a:chOff x="4806407" y="2153682"/>
              <a:chExt cx="1928821" cy="1402688"/>
            </a:xfrm>
          </p:grpSpPr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F600A0D5-4A03-7B58-0A3F-17C307A71430}"/>
                  </a:ext>
                </a:extLst>
              </p:cNvPr>
              <p:cNvCxnSpPr>
                <a:stCxn id="35" idx="2"/>
              </p:cNvCxnSpPr>
              <p:nvPr/>
            </p:nvCxnSpPr>
            <p:spPr bwMode="auto">
              <a:xfrm rot="16200000" flipH="1">
                <a:off x="4822927" y="2954342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Hexagon 3">
                <a:extLst>
                  <a:ext uri="{FF2B5EF4-FFF2-40B4-BE49-F238E27FC236}">
                    <a16:creationId xmlns:a16="http://schemas.microsoft.com/office/drawing/2014/main" id="{16EBB126-9485-F158-7D7C-523FBAD4B0AB}"/>
                  </a:ext>
                </a:extLst>
              </p:cNvPr>
              <p:cNvSpPr/>
              <p:nvPr/>
            </p:nvSpPr>
            <p:spPr bwMode="auto">
              <a:xfrm>
                <a:off x="4809582" y="284890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35" name="Hexagon 34">
                <a:extLst>
                  <a:ext uri="{FF2B5EF4-FFF2-40B4-BE49-F238E27FC236}">
                    <a16:creationId xmlns:a16="http://schemas.microsoft.com/office/drawing/2014/main" id="{25ED6452-5081-4551-B99A-62113EEEC7AC}"/>
                  </a:ext>
                </a:extLst>
              </p:cNvPr>
              <p:cNvSpPr/>
              <p:nvPr/>
            </p:nvSpPr>
            <p:spPr bwMode="auto">
              <a:xfrm>
                <a:off x="4806407" y="238138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2</a:t>
                </a:r>
              </a:p>
            </p:txBody>
          </p:sp>
          <p:sp>
            <p:nvSpPr>
              <p:cNvPr id="36" name="Hexagon 35">
                <a:extLst>
                  <a:ext uri="{FF2B5EF4-FFF2-40B4-BE49-F238E27FC236}">
                    <a16:creationId xmlns:a16="http://schemas.microsoft.com/office/drawing/2014/main" id="{BDBE6B4B-3DD7-588E-7E54-810302E97AF5}"/>
                  </a:ext>
                </a:extLst>
              </p:cNvPr>
              <p:cNvSpPr/>
              <p:nvPr/>
            </p:nvSpPr>
            <p:spPr bwMode="auto">
              <a:xfrm>
                <a:off x="5258405" y="2153682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sp>
            <p:nvSpPr>
              <p:cNvPr id="37" name="Hexagon 36">
                <a:extLst>
                  <a:ext uri="{FF2B5EF4-FFF2-40B4-BE49-F238E27FC236}">
                    <a16:creationId xmlns:a16="http://schemas.microsoft.com/office/drawing/2014/main" id="{C3F3D5D2-C56B-4514-8F5D-C7115799183B}"/>
                  </a:ext>
                </a:extLst>
              </p:cNvPr>
              <p:cNvSpPr/>
              <p:nvPr/>
            </p:nvSpPr>
            <p:spPr bwMode="auto">
              <a:xfrm>
                <a:off x="5715825" y="2381386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4</a:t>
                </a:r>
              </a:p>
            </p:txBody>
          </p:sp>
          <p:sp>
            <p:nvSpPr>
              <p:cNvPr id="38" name="Hexagon 37">
                <a:extLst>
                  <a:ext uri="{FF2B5EF4-FFF2-40B4-BE49-F238E27FC236}">
                    <a16:creationId xmlns:a16="http://schemas.microsoft.com/office/drawing/2014/main" id="{048B2E7C-9D40-F078-4F7A-ACB104D4F973}"/>
                  </a:ext>
                </a:extLst>
              </p:cNvPr>
              <p:cNvSpPr/>
              <p:nvPr/>
            </p:nvSpPr>
            <p:spPr bwMode="auto">
              <a:xfrm>
                <a:off x="6164914" y="2624147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5</a:t>
                </a:r>
              </a:p>
            </p:txBody>
          </p:sp>
          <p:sp>
            <p:nvSpPr>
              <p:cNvPr id="39" name="Hexagon 38">
                <a:extLst>
                  <a:ext uri="{FF2B5EF4-FFF2-40B4-BE49-F238E27FC236}">
                    <a16:creationId xmlns:a16="http://schemas.microsoft.com/office/drawing/2014/main" id="{4E023121-A570-C9C5-97A8-DD8844B73B37}"/>
                  </a:ext>
                </a:extLst>
              </p:cNvPr>
              <p:cNvSpPr/>
              <p:nvPr/>
            </p:nvSpPr>
            <p:spPr bwMode="auto">
              <a:xfrm>
                <a:off x="6159727" y="3091551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6</a:t>
                </a:r>
              </a:p>
            </p:txBody>
          </p:sp>
        </p:grpSp>
        <p:sp>
          <p:nvSpPr>
            <p:cNvPr id="9" name="TextBox 7">
              <a:extLst>
                <a:ext uri="{FF2B5EF4-FFF2-40B4-BE49-F238E27FC236}">
                  <a16:creationId xmlns:a16="http://schemas.microsoft.com/office/drawing/2014/main" id="{168C3CE7-1EBA-1529-808D-7213F937F3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3030" y="1577255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FF0000"/>
                  </a:solidFill>
                </a:rPr>
                <a:t>JEC 3232</a:t>
              </a:r>
            </a:p>
          </p:txBody>
        </p:sp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D1115A66-5CCE-C2C4-EF4E-F34804B891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53274" y="1573554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0000FF"/>
                  </a:solidFill>
                </a:rPr>
                <a:t>JEC 3332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A47B4AD4-C9F6-C2A1-2503-F4E0E32C6806}"/>
                </a:ext>
              </a:extLst>
            </p:cNvPr>
            <p:cNvGrpSpPr/>
            <p:nvPr/>
          </p:nvGrpSpPr>
          <p:grpSpPr>
            <a:xfrm>
              <a:off x="2542082" y="2030676"/>
              <a:ext cx="1918531" cy="1411063"/>
              <a:chOff x="2542082" y="2138626"/>
              <a:chExt cx="1918531" cy="1411063"/>
            </a:xfrm>
          </p:grpSpPr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9FF025F3-54A3-E7FD-B8B8-88D7A47BCB3A}"/>
                  </a:ext>
                </a:extLst>
              </p:cNvPr>
              <p:cNvCxnSpPr>
                <a:stCxn id="28" idx="2"/>
              </p:cNvCxnSpPr>
              <p:nvPr/>
            </p:nvCxnSpPr>
            <p:spPr bwMode="auto">
              <a:xfrm rot="5400000">
                <a:off x="3736517" y="2948368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Hexagon 26">
                <a:extLst>
                  <a:ext uri="{FF2B5EF4-FFF2-40B4-BE49-F238E27FC236}">
                    <a16:creationId xmlns:a16="http://schemas.microsoft.com/office/drawing/2014/main" id="{C860F5ED-32A4-FF22-04BA-C65E65983878}"/>
                  </a:ext>
                </a:extLst>
              </p:cNvPr>
              <p:cNvSpPr/>
              <p:nvPr/>
            </p:nvSpPr>
            <p:spPr bwMode="auto">
              <a:xfrm flipH="1">
                <a:off x="3889227" y="2846107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6</a:t>
                </a:r>
              </a:p>
            </p:txBody>
          </p:sp>
          <p:sp>
            <p:nvSpPr>
              <p:cNvPr id="28" name="Hexagon 27">
                <a:extLst>
                  <a:ext uri="{FF2B5EF4-FFF2-40B4-BE49-F238E27FC236}">
                    <a16:creationId xmlns:a16="http://schemas.microsoft.com/office/drawing/2014/main" id="{24CD2D44-C194-EBB4-4837-26A9279BA171}"/>
                  </a:ext>
                </a:extLst>
              </p:cNvPr>
              <p:cNvSpPr/>
              <p:nvPr/>
            </p:nvSpPr>
            <p:spPr bwMode="auto">
              <a:xfrm flipH="1">
                <a:off x="3890298" y="2375412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5</a:t>
                </a:r>
              </a:p>
            </p:txBody>
          </p:sp>
          <p:sp>
            <p:nvSpPr>
              <p:cNvPr id="29" name="Hexagon 28">
                <a:extLst>
                  <a:ext uri="{FF2B5EF4-FFF2-40B4-BE49-F238E27FC236}">
                    <a16:creationId xmlns:a16="http://schemas.microsoft.com/office/drawing/2014/main" id="{D0CD0B6B-CEEF-1586-0FEF-695EB3FDB738}"/>
                  </a:ext>
                </a:extLst>
              </p:cNvPr>
              <p:cNvSpPr/>
              <p:nvPr/>
            </p:nvSpPr>
            <p:spPr bwMode="auto">
              <a:xfrm flipH="1">
                <a:off x="3438565" y="2138626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4</a:t>
                </a:r>
              </a:p>
            </p:txBody>
          </p:sp>
          <p:sp>
            <p:nvSpPr>
              <p:cNvPr id="30" name="Hexagon 29">
                <a:extLst>
                  <a:ext uri="{FF2B5EF4-FFF2-40B4-BE49-F238E27FC236}">
                    <a16:creationId xmlns:a16="http://schemas.microsoft.com/office/drawing/2014/main" id="{AE1A5EE8-ADFA-3B82-E6A2-C78DB3504473}"/>
                  </a:ext>
                </a:extLst>
              </p:cNvPr>
              <p:cNvSpPr/>
              <p:nvPr/>
            </p:nvSpPr>
            <p:spPr bwMode="auto">
              <a:xfrm flipH="1">
                <a:off x="2989334" y="2365445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3</a:t>
                </a:r>
              </a:p>
            </p:txBody>
          </p:sp>
          <p:sp>
            <p:nvSpPr>
              <p:cNvPr id="31" name="Hexagon 30">
                <a:extLst>
                  <a:ext uri="{FF2B5EF4-FFF2-40B4-BE49-F238E27FC236}">
                    <a16:creationId xmlns:a16="http://schemas.microsoft.com/office/drawing/2014/main" id="{15146FA6-D4B2-D13C-F610-AB0B344A4ACF}"/>
                  </a:ext>
                </a:extLst>
              </p:cNvPr>
              <p:cNvSpPr/>
              <p:nvPr/>
            </p:nvSpPr>
            <p:spPr bwMode="auto">
              <a:xfrm flipH="1">
                <a:off x="2542082" y="2589597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2</a:t>
                </a:r>
              </a:p>
            </p:txBody>
          </p:sp>
          <p:sp>
            <p:nvSpPr>
              <p:cNvPr id="32" name="Hexagon 31">
                <a:extLst>
                  <a:ext uri="{FF2B5EF4-FFF2-40B4-BE49-F238E27FC236}">
                    <a16:creationId xmlns:a16="http://schemas.microsoft.com/office/drawing/2014/main" id="{60586128-FE3F-5F63-7CC0-1D60F7B0E13F}"/>
                  </a:ext>
                </a:extLst>
              </p:cNvPr>
              <p:cNvSpPr/>
              <p:nvPr/>
            </p:nvSpPr>
            <p:spPr bwMode="auto">
              <a:xfrm flipH="1">
                <a:off x="2547270" y="3060176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54034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sz="3228" dirty="0"/>
              <a:t>Projects, Mentors, &amp; Evaluators - Section 4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25788"/>
              </p:ext>
            </p:extLst>
          </p:nvPr>
        </p:nvGraphicFramePr>
        <p:xfrm>
          <a:off x="452910" y="1140616"/>
          <a:ext cx="8180971" cy="2049311"/>
        </p:xfrm>
        <a:graphic>
          <a:graphicData uri="http://schemas.openxmlformats.org/drawingml/2006/table">
            <a:tbl>
              <a:tblPr/>
              <a:tblGrid>
                <a:gridCol w="1773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1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4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51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63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99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Sponsor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Project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Chief Engineer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Project Engineer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Room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Pod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2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Corning Incorporated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Crack Growth Measurement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Junichi Kanai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Aren Paster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2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Vermont Energy Investment Corp.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Predictive Refrigerant Leak Modeling in VRF Systems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Prabhakar Neti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Kannathal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Natarajan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Boeing Company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Enterprise Test Vehicle Design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Clint Ballinger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Clint Ballinger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9A177C-BA89-4C10-A83E-404B5E42A65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813A4F7-B840-8964-8156-51B6DA84A790}"/>
              </a:ext>
            </a:extLst>
          </p:cNvPr>
          <p:cNvGrpSpPr/>
          <p:nvPr/>
        </p:nvGrpSpPr>
        <p:grpSpPr>
          <a:xfrm>
            <a:off x="2499215" y="4769197"/>
            <a:ext cx="4193146" cy="1868185"/>
            <a:chOff x="2542082" y="1573554"/>
            <a:chExt cx="4193146" cy="186818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A79D52FD-8D73-5C61-F0FB-6CC387B7A409}"/>
                </a:ext>
              </a:extLst>
            </p:cNvPr>
            <p:cNvGrpSpPr/>
            <p:nvPr/>
          </p:nvGrpSpPr>
          <p:grpSpPr>
            <a:xfrm>
              <a:off x="4806407" y="2036207"/>
              <a:ext cx="1928821" cy="1402688"/>
              <a:chOff x="4806407" y="2153682"/>
              <a:chExt cx="1928821" cy="1402688"/>
            </a:xfrm>
          </p:grpSpPr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A830ABD2-612D-081D-942C-5217CAEB0701}"/>
                  </a:ext>
                </a:extLst>
              </p:cNvPr>
              <p:cNvCxnSpPr>
                <a:stCxn id="35" idx="2"/>
              </p:cNvCxnSpPr>
              <p:nvPr/>
            </p:nvCxnSpPr>
            <p:spPr bwMode="auto">
              <a:xfrm rot="16200000" flipH="1">
                <a:off x="4822927" y="2954342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Hexagon 3">
                <a:extLst>
                  <a:ext uri="{FF2B5EF4-FFF2-40B4-BE49-F238E27FC236}">
                    <a16:creationId xmlns:a16="http://schemas.microsoft.com/office/drawing/2014/main" id="{1402B7D5-F8B9-ACDD-91AD-C1F2DFA0C825}"/>
                  </a:ext>
                </a:extLst>
              </p:cNvPr>
              <p:cNvSpPr/>
              <p:nvPr/>
            </p:nvSpPr>
            <p:spPr bwMode="auto">
              <a:xfrm>
                <a:off x="4809582" y="284890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35" name="Hexagon 34">
                <a:extLst>
                  <a:ext uri="{FF2B5EF4-FFF2-40B4-BE49-F238E27FC236}">
                    <a16:creationId xmlns:a16="http://schemas.microsoft.com/office/drawing/2014/main" id="{14DEC0C5-F5D2-AA5B-EFEF-4FA7A99F4F1A}"/>
                  </a:ext>
                </a:extLst>
              </p:cNvPr>
              <p:cNvSpPr/>
              <p:nvPr/>
            </p:nvSpPr>
            <p:spPr bwMode="auto">
              <a:xfrm>
                <a:off x="4806407" y="238138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2</a:t>
                </a:r>
              </a:p>
            </p:txBody>
          </p:sp>
          <p:sp>
            <p:nvSpPr>
              <p:cNvPr id="36" name="Hexagon 35">
                <a:extLst>
                  <a:ext uri="{FF2B5EF4-FFF2-40B4-BE49-F238E27FC236}">
                    <a16:creationId xmlns:a16="http://schemas.microsoft.com/office/drawing/2014/main" id="{0EB8EA68-1207-99AF-9E0C-607754EF60EE}"/>
                  </a:ext>
                </a:extLst>
              </p:cNvPr>
              <p:cNvSpPr/>
              <p:nvPr/>
            </p:nvSpPr>
            <p:spPr bwMode="auto">
              <a:xfrm>
                <a:off x="5258405" y="2153682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sp>
            <p:nvSpPr>
              <p:cNvPr id="37" name="Hexagon 36">
                <a:extLst>
                  <a:ext uri="{FF2B5EF4-FFF2-40B4-BE49-F238E27FC236}">
                    <a16:creationId xmlns:a16="http://schemas.microsoft.com/office/drawing/2014/main" id="{4E75E28C-9E5D-ED87-9892-C601BAFD708E}"/>
                  </a:ext>
                </a:extLst>
              </p:cNvPr>
              <p:cNvSpPr/>
              <p:nvPr/>
            </p:nvSpPr>
            <p:spPr bwMode="auto">
              <a:xfrm>
                <a:off x="5715825" y="2381386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4</a:t>
                </a:r>
              </a:p>
            </p:txBody>
          </p:sp>
          <p:sp>
            <p:nvSpPr>
              <p:cNvPr id="38" name="Hexagon 37">
                <a:extLst>
                  <a:ext uri="{FF2B5EF4-FFF2-40B4-BE49-F238E27FC236}">
                    <a16:creationId xmlns:a16="http://schemas.microsoft.com/office/drawing/2014/main" id="{61199678-F594-9308-B38E-4F6233796D0E}"/>
                  </a:ext>
                </a:extLst>
              </p:cNvPr>
              <p:cNvSpPr/>
              <p:nvPr/>
            </p:nvSpPr>
            <p:spPr bwMode="auto">
              <a:xfrm>
                <a:off x="6164914" y="2624147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5</a:t>
                </a:r>
              </a:p>
            </p:txBody>
          </p:sp>
          <p:sp>
            <p:nvSpPr>
              <p:cNvPr id="39" name="Hexagon 38">
                <a:extLst>
                  <a:ext uri="{FF2B5EF4-FFF2-40B4-BE49-F238E27FC236}">
                    <a16:creationId xmlns:a16="http://schemas.microsoft.com/office/drawing/2014/main" id="{56CDAFD1-BFD1-B63C-073C-0E24253BF671}"/>
                  </a:ext>
                </a:extLst>
              </p:cNvPr>
              <p:cNvSpPr/>
              <p:nvPr/>
            </p:nvSpPr>
            <p:spPr bwMode="auto">
              <a:xfrm>
                <a:off x="6159727" y="3091551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6</a:t>
                </a:r>
              </a:p>
            </p:txBody>
          </p:sp>
        </p:grpSp>
        <p:sp>
          <p:nvSpPr>
            <p:cNvPr id="9" name="TextBox 7">
              <a:extLst>
                <a:ext uri="{FF2B5EF4-FFF2-40B4-BE49-F238E27FC236}">
                  <a16:creationId xmlns:a16="http://schemas.microsoft.com/office/drawing/2014/main" id="{6B27F376-8E3E-4D04-A7AB-5896DBD145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3030" y="1577255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FF0000"/>
                  </a:solidFill>
                </a:rPr>
                <a:t>JEC 3232</a:t>
              </a:r>
            </a:p>
          </p:txBody>
        </p:sp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E4B79AD5-01ED-D90C-92CA-A3E27B4916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53274" y="1573554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0000FF"/>
                  </a:solidFill>
                </a:rPr>
                <a:t>JEC 3332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C52BA0A9-4BF5-E722-AA1E-88D4674BD02C}"/>
                </a:ext>
              </a:extLst>
            </p:cNvPr>
            <p:cNvGrpSpPr/>
            <p:nvPr/>
          </p:nvGrpSpPr>
          <p:grpSpPr>
            <a:xfrm>
              <a:off x="2542082" y="2030676"/>
              <a:ext cx="1918531" cy="1411063"/>
              <a:chOff x="2542082" y="2138626"/>
              <a:chExt cx="1918531" cy="1411063"/>
            </a:xfrm>
          </p:grpSpPr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E264ED77-636C-9B13-F01C-5BF2C55676ED}"/>
                  </a:ext>
                </a:extLst>
              </p:cNvPr>
              <p:cNvCxnSpPr>
                <a:stCxn id="28" idx="2"/>
              </p:cNvCxnSpPr>
              <p:nvPr/>
            </p:nvCxnSpPr>
            <p:spPr bwMode="auto">
              <a:xfrm rot="5400000">
                <a:off x="3736517" y="2948368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Hexagon 26">
                <a:extLst>
                  <a:ext uri="{FF2B5EF4-FFF2-40B4-BE49-F238E27FC236}">
                    <a16:creationId xmlns:a16="http://schemas.microsoft.com/office/drawing/2014/main" id="{4EBB846C-58E7-516C-FBC3-A09A62EB1D5E}"/>
                  </a:ext>
                </a:extLst>
              </p:cNvPr>
              <p:cNvSpPr/>
              <p:nvPr/>
            </p:nvSpPr>
            <p:spPr bwMode="auto">
              <a:xfrm flipH="1">
                <a:off x="3889227" y="2846107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6</a:t>
                </a:r>
              </a:p>
            </p:txBody>
          </p:sp>
          <p:sp>
            <p:nvSpPr>
              <p:cNvPr id="28" name="Hexagon 27">
                <a:extLst>
                  <a:ext uri="{FF2B5EF4-FFF2-40B4-BE49-F238E27FC236}">
                    <a16:creationId xmlns:a16="http://schemas.microsoft.com/office/drawing/2014/main" id="{3414436E-17A8-93EC-7AC3-9273BC2F3F42}"/>
                  </a:ext>
                </a:extLst>
              </p:cNvPr>
              <p:cNvSpPr/>
              <p:nvPr/>
            </p:nvSpPr>
            <p:spPr bwMode="auto">
              <a:xfrm flipH="1">
                <a:off x="3890298" y="2375412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5</a:t>
                </a:r>
              </a:p>
            </p:txBody>
          </p:sp>
          <p:sp>
            <p:nvSpPr>
              <p:cNvPr id="29" name="Hexagon 28">
                <a:extLst>
                  <a:ext uri="{FF2B5EF4-FFF2-40B4-BE49-F238E27FC236}">
                    <a16:creationId xmlns:a16="http://schemas.microsoft.com/office/drawing/2014/main" id="{F5903E87-F98B-1345-0339-F3E3357A9684}"/>
                  </a:ext>
                </a:extLst>
              </p:cNvPr>
              <p:cNvSpPr/>
              <p:nvPr/>
            </p:nvSpPr>
            <p:spPr bwMode="auto">
              <a:xfrm flipH="1">
                <a:off x="3438565" y="2138626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4</a:t>
                </a:r>
              </a:p>
            </p:txBody>
          </p:sp>
          <p:sp>
            <p:nvSpPr>
              <p:cNvPr id="30" name="Hexagon 29">
                <a:extLst>
                  <a:ext uri="{FF2B5EF4-FFF2-40B4-BE49-F238E27FC236}">
                    <a16:creationId xmlns:a16="http://schemas.microsoft.com/office/drawing/2014/main" id="{03E75346-14D9-A710-C3AC-5FD334874822}"/>
                  </a:ext>
                </a:extLst>
              </p:cNvPr>
              <p:cNvSpPr/>
              <p:nvPr/>
            </p:nvSpPr>
            <p:spPr bwMode="auto">
              <a:xfrm flipH="1">
                <a:off x="2989334" y="2365445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3</a:t>
                </a:r>
              </a:p>
            </p:txBody>
          </p:sp>
          <p:sp>
            <p:nvSpPr>
              <p:cNvPr id="31" name="Hexagon 30">
                <a:extLst>
                  <a:ext uri="{FF2B5EF4-FFF2-40B4-BE49-F238E27FC236}">
                    <a16:creationId xmlns:a16="http://schemas.microsoft.com/office/drawing/2014/main" id="{B3ED47ED-A6EA-456A-2751-CBEB189C5456}"/>
                  </a:ext>
                </a:extLst>
              </p:cNvPr>
              <p:cNvSpPr/>
              <p:nvPr/>
            </p:nvSpPr>
            <p:spPr bwMode="auto">
              <a:xfrm flipH="1">
                <a:off x="2542082" y="2589597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2</a:t>
                </a:r>
              </a:p>
            </p:txBody>
          </p:sp>
          <p:sp>
            <p:nvSpPr>
              <p:cNvPr id="32" name="Hexagon 31">
                <a:extLst>
                  <a:ext uri="{FF2B5EF4-FFF2-40B4-BE49-F238E27FC236}">
                    <a16:creationId xmlns:a16="http://schemas.microsoft.com/office/drawing/2014/main" id="{697468D1-BC85-7B21-3CCB-BAF99D48AA1B}"/>
                  </a:ext>
                </a:extLst>
              </p:cNvPr>
              <p:cNvSpPr/>
              <p:nvPr/>
            </p:nvSpPr>
            <p:spPr bwMode="auto">
              <a:xfrm flipH="1">
                <a:off x="2547270" y="3060176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8254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7F007-0B7F-A903-4E4B-8D114C370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BD5F966-4F08-4A24-6406-E9666861B3B4}"/>
              </a:ext>
            </a:extLst>
          </p:cNvPr>
          <p:cNvGrpSpPr/>
          <p:nvPr/>
        </p:nvGrpSpPr>
        <p:grpSpPr>
          <a:xfrm>
            <a:off x="2542082" y="1573554"/>
            <a:ext cx="4193146" cy="1868185"/>
            <a:chOff x="2542082" y="1573554"/>
            <a:chExt cx="4193146" cy="1868185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74E1EF80-C238-14BA-4806-7E239D7B73D7}"/>
                </a:ext>
              </a:extLst>
            </p:cNvPr>
            <p:cNvGrpSpPr/>
            <p:nvPr/>
          </p:nvGrpSpPr>
          <p:grpSpPr>
            <a:xfrm>
              <a:off x="4806407" y="2036207"/>
              <a:ext cx="1928821" cy="1402688"/>
              <a:chOff x="4806407" y="2153682"/>
              <a:chExt cx="1928821" cy="1402688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9121DFC5-DDB7-82DE-0F7F-5E0B903293AE}"/>
                  </a:ext>
                </a:extLst>
              </p:cNvPr>
              <p:cNvCxnSpPr>
                <a:stCxn id="18" idx="2"/>
              </p:cNvCxnSpPr>
              <p:nvPr/>
            </p:nvCxnSpPr>
            <p:spPr bwMode="auto">
              <a:xfrm rot="16200000" flipH="1">
                <a:off x="4822927" y="2954342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Hexagon 3">
                <a:extLst>
                  <a:ext uri="{FF2B5EF4-FFF2-40B4-BE49-F238E27FC236}">
                    <a16:creationId xmlns:a16="http://schemas.microsoft.com/office/drawing/2014/main" id="{AFAB3224-448A-A7F1-4605-94291AB17D22}"/>
                  </a:ext>
                </a:extLst>
              </p:cNvPr>
              <p:cNvSpPr/>
              <p:nvPr/>
            </p:nvSpPr>
            <p:spPr bwMode="auto">
              <a:xfrm>
                <a:off x="4809582" y="284890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18" name="Hexagon 17">
                <a:extLst>
                  <a:ext uri="{FF2B5EF4-FFF2-40B4-BE49-F238E27FC236}">
                    <a16:creationId xmlns:a16="http://schemas.microsoft.com/office/drawing/2014/main" id="{F0EFABE3-8056-F133-A714-7B337FC95F09}"/>
                  </a:ext>
                </a:extLst>
              </p:cNvPr>
              <p:cNvSpPr/>
              <p:nvPr/>
            </p:nvSpPr>
            <p:spPr bwMode="auto">
              <a:xfrm>
                <a:off x="4806407" y="238138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2</a:t>
                </a:r>
              </a:p>
            </p:txBody>
          </p:sp>
          <p:sp>
            <p:nvSpPr>
              <p:cNvPr id="19" name="Hexagon 18">
                <a:extLst>
                  <a:ext uri="{FF2B5EF4-FFF2-40B4-BE49-F238E27FC236}">
                    <a16:creationId xmlns:a16="http://schemas.microsoft.com/office/drawing/2014/main" id="{2F2D67F8-1E2A-8CBF-B254-20989E54F761}"/>
                  </a:ext>
                </a:extLst>
              </p:cNvPr>
              <p:cNvSpPr/>
              <p:nvPr/>
            </p:nvSpPr>
            <p:spPr bwMode="auto">
              <a:xfrm>
                <a:off x="5258405" y="2153682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sp>
            <p:nvSpPr>
              <p:cNvPr id="20" name="Hexagon 19">
                <a:extLst>
                  <a:ext uri="{FF2B5EF4-FFF2-40B4-BE49-F238E27FC236}">
                    <a16:creationId xmlns:a16="http://schemas.microsoft.com/office/drawing/2014/main" id="{68200CE2-D59C-4AD2-5148-0F0A57E8EEFB}"/>
                  </a:ext>
                </a:extLst>
              </p:cNvPr>
              <p:cNvSpPr/>
              <p:nvPr/>
            </p:nvSpPr>
            <p:spPr bwMode="auto">
              <a:xfrm>
                <a:off x="5715825" y="2381386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4</a:t>
                </a:r>
              </a:p>
            </p:txBody>
          </p:sp>
          <p:sp>
            <p:nvSpPr>
              <p:cNvPr id="21" name="Hexagon 20">
                <a:extLst>
                  <a:ext uri="{FF2B5EF4-FFF2-40B4-BE49-F238E27FC236}">
                    <a16:creationId xmlns:a16="http://schemas.microsoft.com/office/drawing/2014/main" id="{F4E4DFB5-A7F8-4CE1-567D-D33976AC0BBB}"/>
                  </a:ext>
                </a:extLst>
              </p:cNvPr>
              <p:cNvSpPr/>
              <p:nvPr/>
            </p:nvSpPr>
            <p:spPr bwMode="auto">
              <a:xfrm>
                <a:off x="6164914" y="2624147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5</a:t>
                </a:r>
              </a:p>
            </p:txBody>
          </p:sp>
          <p:sp>
            <p:nvSpPr>
              <p:cNvPr id="22" name="Hexagon 21">
                <a:extLst>
                  <a:ext uri="{FF2B5EF4-FFF2-40B4-BE49-F238E27FC236}">
                    <a16:creationId xmlns:a16="http://schemas.microsoft.com/office/drawing/2014/main" id="{C6A4A846-41B6-C794-A99B-6ABD34910AC5}"/>
                  </a:ext>
                </a:extLst>
              </p:cNvPr>
              <p:cNvSpPr/>
              <p:nvPr/>
            </p:nvSpPr>
            <p:spPr bwMode="auto">
              <a:xfrm>
                <a:off x="6159727" y="3091551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6</a:t>
                </a:r>
              </a:p>
            </p:txBody>
          </p:sp>
        </p:grp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19206095-FE56-D7F1-A346-E3364EB806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3030" y="1577255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FF0000"/>
                  </a:solidFill>
                </a:rPr>
                <a:t>JEC 3232</a:t>
              </a:r>
            </a:p>
          </p:txBody>
        </p:sp>
        <p:sp>
          <p:nvSpPr>
            <p:cNvPr id="8" name="TextBox 8">
              <a:extLst>
                <a:ext uri="{FF2B5EF4-FFF2-40B4-BE49-F238E27FC236}">
                  <a16:creationId xmlns:a16="http://schemas.microsoft.com/office/drawing/2014/main" id="{4973ECD9-CE62-F62B-9400-3E6D60EEB7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53274" y="1573554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0000FF"/>
                  </a:solidFill>
                </a:rPr>
                <a:t>JEC 3332</a:t>
              </a: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4851F78-72CA-D870-361E-A4E1D203D8BC}"/>
                </a:ext>
              </a:extLst>
            </p:cNvPr>
            <p:cNvGrpSpPr/>
            <p:nvPr/>
          </p:nvGrpSpPr>
          <p:grpSpPr>
            <a:xfrm>
              <a:off x="2542082" y="2030676"/>
              <a:ext cx="1918531" cy="1411063"/>
              <a:chOff x="2542082" y="2138626"/>
              <a:chExt cx="1918531" cy="1411063"/>
            </a:xfrm>
          </p:grpSpPr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233E4256-E620-6CE5-4B38-CA9A7FA58FE0}"/>
                  </a:ext>
                </a:extLst>
              </p:cNvPr>
              <p:cNvCxnSpPr>
                <a:stCxn id="11" idx="2"/>
              </p:cNvCxnSpPr>
              <p:nvPr/>
            </p:nvCxnSpPr>
            <p:spPr bwMode="auto">
              <a:xfrm rot="5400000">
                <a:off x="3736517" y="2948368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Hexagon 9">
                <a:extLst>
                  <a:ext uri="{FF2B5EF4-FFF2-40B4-BE49-F238E27FC236}">
                    <a16:creationId xmlns:a16="http://schemas.microsoft.com/office/drawing/2014/main" id="{8885EC58-FDE3-D256-0DCD-BB97BF4BCA31}"/>
                  </a:ext>
                </a:extLst>
              </p:cNvPr>
              <p:cNvSpPr/>
              <p:nvPr/>
            </p:nvSpPr>
            <p:spPr bwMode="auto">
              <a:xfrm flipH="1">
                <a:off x="3889227" y="2846107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6</a:t>
                </a:r>
              </a:p>
            </p:txBody>
          </p:sp>
          <p:sp>
            <p:nvSpPr>
              <p:cNvPr id="11" name="Hexagon 10">
                <a:extLst>
                  <a:ext uri="{FF2B5EF4-FFF2-40B4-BE49-F238E27FC236}">
                    <a16:creationId xmlns:a16="http://schemas.microsoft.com/office/drawing/2014/main" id="{B8E77C8D-BF28-A476-414C-7DC28D89DBF7}"/>
                  </a:ext>
                </a:extLst>
              </p:cNvPr>
              <p:cNvSpPr/>
              <p:nvPr/>
            </p:nvSpPr>
            <p:spPr bwMode="auto">
              <a:xfrm flipH="1">
                <a:off x="3890298" y="2375412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5</a:t>
                </a:r>
              </a:p>
            </p:txBody>
          </p:sp>
          <p:sp>
            <p:nvSpPr>
              <p:cNvPr id="12" name="Hexagon 11">
                <a:extLst>
                  <a:ext uri="{FF2B5EF4-FFF2-40B4-BE49-F238E27FC236}">
                    <a16:creationId xmlns:a16="http://schemas.microsoft.com/office/drawing/2014/main" id="{42A087FD-DE12-9DEA-4BD2-13D902D32097}"/>
                  </a:ext>
                </a:extLst>
              </p:cNvPr>
              <p:cNvSpPr/>
              <p:nvPr/>
            </p:nvSpPr>
            <p:spPr bwMode="auto">
              <a:xfrm flipH="1">
                <a:off x="3438565" y="2138626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4</a:t>
                </a:r>
              </a:p>
            </p:txBody>
          </p:sp>
          <p:sp>
            <p:nvSpPr>
              <p:cNvPr id="13" name="Hexagon 12">
                <a:extLst>
                  <a:ext uri="{FF2B5EF4-FFF2-40B4-BE49-F238E27FC236}">
                    <a16:creationId xmlns:a16="http://schemas.microsoft.com/office/drawing/2014/main" id="{E5707374-8CD4-D21A-6CD4-E5DCD85A91B5}"/>
                  </a:ext>
                </a:extLst>
              </p:cNvPr>
              <p:cNvSpPr/>
              <p:nvPr/>
            </p:nvSpPr>
            <p:spPr bwMode="auto">
              <a:xfrm flipH="1">
                <a:off x="2989334" y="2365445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3</a:t>
                </a:r>
              </a:p>
            </p:txBody>
          </p:sp>
          <p:sp>
            <p:nvSpPr>
              <p:cNvPr id="14" name="Hexagon 13">
                <a:extLst>
                  <a:ext uri="{FF2B5EF4-FFF2-40B4-BE49-F238E27FC236}">
                    <a16:creationId xmlns:a16="http://schemas.microsoft.com/office/drawing/2014/main" id="{BC3DAB73-2381-AC49-153E-057F2828998D}"/>
                  </a:ext>
                </a:extLst>
              </p:cNvPr>
              <p:cNvSpPr/>
              <p:nvPr/>
            </p:nvSpPr>
            <p:spPr bwMode="auto">
              <a:xfrm flipH="1">
                <a:off x="2542082" y="2589597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2</a:t>
                </a:r>
              </a:p>
            </p:txBody>
          </p:sp>
          <p:sp>
            <p:nvSpPr>
              <p:cNvPr id="15" name="Hexagon 14">
                <a:extLst>
                  <a:ext uri="{FF2B5EF4-FFF2-40B4-BE49-F238E27FC236}">
                    <a16:creationId xmlns:a16="http://schemas.microsoft.com/office/drawing/2014/main" id="{04B7B664-AA17-9099-E304-45D81C3AC1B7}"/>
                  </a:ext>
                </a:extLst>
              </p:cNvPr>
              <p:cNvSpPr/>
              <p:nvPr/>
            </p:nvSpPr>
            <p:spPr bwMode="auto">
              <a:xfrm flipH="1">
                <a:off x="2547270" y="3060176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60146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1845</TotalTime>
  <Words>377</Words>
  <Application>Microsoft Office PowerPoint</Application>
  <PresentationFormat>On-screen Show (4:3)</PresentationFormat>
  <Paragraphs>203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Spring 2025</vt:lpstr>
      <vt:lpstr>Projects, Mentors, &amp; Evaluators - Section 1</vt:lpstr>
      <vt:lpstr>Projects, Mentors, &amp; Evaluators - Section 2</vt:lpstr>
      <vt:lpstr>Projects, Mentors, &amp; Evaluators - Section 3</vt:lpstr>
      <vt:lpstr>Projects, Mentors, &amp; Evaluators - Section 4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2022b</dc:title>
  <dc:creator>Kanai, Junichi</dc:creator>
  <cp:lastModifiedBy>Kanai, Junichi</cp:lastModifiedBy>
  <cp:revision>12</cp:revision>
  <cp:lastPrinted>2025-01-07T15:16:04Z</cp:lastPrinted>
  <dcterms:created xsi:type="dcterms:W3CDTF">2022-08-26T03:44:37Z</dcterms:created>
  <dcterms:modified xsi:type="dcterms:W3CDTF">2025-01-08T16:05:04Z</dcterms:modified>
</cp:coreProperties>
</file>