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5"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450" r:id="rId115"/>
    <p:sldId id="602" r:id="rId116"/>
    <p:sldId id="603" r:id="rId117"/>
    <p:sldId id="633" r:id="rId118"/>
    <p:sldId id="528" r:id="rId119"/>
    <p:sldId id="625" r:id="rId120"/>
    <p:sldId id="300" r:id="rId121"/>
    <p:sldId id="646" r:id="rId122"/>
    <p:sldId id="597" r:id="rId123"/>
    <p:sldId id="382" r:id="rId124"/>
    <p:sldId id="584" r:id="rId125"/>
    <p:sldId id="634" r:id="rId126"/>
    <p:sldId id="529" r:id="rId127"/>
    <p:sldId id="626" r:id="rId128"/>
    <p:sldId id="302" r:id="rId129"/>
    <p:sldId id="598" r:id="rId130"/>
    <p:sldId id="648" r:id="rId131"/>
    <p:sldId id="494" r:id="rId132"/>
    <p:sldId id="404" r:id="rId133"/>
    <p:sldId id="495" r:id="rId134"/>
    <p:sldId id="496" r:id="rId135"/>
    <p:sldId id="486" r:id="rId136"/>
    <p:sldId id="530" r:id="rId137"/>
    <p:sldId id="535" r:id="rId138"/>
    <p:sldId id="627" r:id="rId139"/>
    <p:sldId id="304" r:id="rId140"/>
    <p:sldId id="599" r:id="rId141"/>
    <p:sldId id="395" r:id="rId142"/>
    <p:sldId id="619" r:id="rId143"/>
    <p:sldId id="396" r:id="rId144"/>
    <p:sldId id="628" r:id="rId145"/>
    <p:sldId id="562" r:id="rId146"/>
    <p:sldId id="600" r:id="rId147"/>
    <p:sldId id="564" r:id="rId148"/>
    <p:sldId id="649" r:id="rId149"/>
    <p:sldId id="651" r:id="rId150"/>
    <p:sldId id="653" r:id="rId151"/>
    <p:sldId id="654" r:id="rId152"/>
    <p:sldId id="650" r:id="rId153"/>
    <p:sldId id="655" r:id="rId154"/>
    <p:sldId id="620" r:id="rId155"/>
    <p:sldId id="482" r:id="rId156"/>
    <p:sldId id="553" r:id="rId157"/>
    <p:sldId id="656" r:id="rId158"/>
    <p:sldId id="647" r:id="rId159"/>
    <p:sldId id="568" r:id="rId160"/>
    <p:sldId id="567" r:id="rId161"/>
    <p:sldId id="378" r:id="rId162"/>
    <p:sldId id="350" r:id="rId163"/>
    <p:sldId id="338" r:id="rId164"/>
    <p:sldId id="352" r:id="rId1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75" d="100"/>
          <a:sy n="75" d="100"/>
        </p:scale>
        <p:origin x="955" y="67"/>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143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microsoft.com/office/2018/10/relationships/authors" Targe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Forum posts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3 or fewer</c:v>
                </c:pt>
              </c:strCache>
            </c:strRef>
          </c:tx>
          <c:spPr>
            <a:solidFill>
              <a:schemeClr val="accent1"/>
            </a:solidFill>
            <a:ln>
              <a:noFill/>
            </a:ln>
            <a:effectLst/>
          </c:spPr>
          <c:invertIfNegative val="0"/>
          <c:cat>
            <c:strRef>
              <c:f>Sheet1!$A$2:$A$4</c:f>
              <c:strCache>
                <c:ptCount val="3"/>
                <c:pt idx="0">
                  <c:v>Week 1</c:v>
                </c:pt>
                <c:pt idx="1">
                  <c:v>Week 2</c:v>
                </c:pt>
                <c:pt idx="2">
                  <c:v>Ideal Distribution</c:v>
                </c:pt>
              </c:strCache>
            </c:strRef>
          </c:cat>
          <c:val>
            <c:numRef>
              <c:f>Sheet1!$B$2:$B$4</c:f>
              <c:numCache>
                <c:formatCode>General</c:formatCode>
                <c:ptCount val="3"/>
                <c:pt idx="0">
                  <c:v>50</c:v>
                </c:pt>
                <c:pt idx="1">
                  <c:v>15</c:v>
                </c:pt>
                <c:pt idx="2">
                  <c:v>1</c:v>
                </c:pt>
              </c:numCache>
            </c:numRef>
          </c:val>
          <c:extLst>
            <c:ext xmlns:c16="http://schemas.microsoft.com/office/drawing/2014/chart" uri="{C3380CC4-5D6E-409C-BE32-E72D297353CC}">
              <c16:uniqueId val="{00000000-5FD5-42FD-BCA2-7BB8893C02E3}"/>
            </c:ext>
          </c:extLst>
        </c:ser>
        <c:ser>
          <c:idx val="1"/>
          <c:order val="1"/>
          <c:tx>
            <c:strRef>
              <c:f>Sheet1!$C$1</c:f>
              <c:strCache>
                <c:ptCount val="1"/>
                <c:pt idx="0">
                  <c:v>4</c:v>
                </c:pt>
              </c:strCache>
            </c:strRef>
          </c:tx>
          <c:spPr>
            <a:solidFill>
              <a:schemeClr val="accent2"/>
            </a:solidFill>
            <a:ln>
              <a:noFill/>
            </a:ln>
            <a:effectLst/>
          </c:spPr>
          <c:invertIfNegative val="0"/>
          <c:cat>
            <c:strRef>
              <c:f>Sheet1!$A$2:$A$4</c:f>
              <c:strCache>
                <c:ptCount val="3"/>
                <c:pt idx="0">
                  <c:v>Week 1</c:v>
                </c:pt>
                <c:pt idx="1">
                  <c:v>Week 2</c:v>
                </c:pt>
                <c:pt idx="2">
                  <c:v>Ideal Distribution</c:v>
                </c:pt>
              </c:strCache>
            </c:strRef>
          </c:cat>
          <c:val>
            <c:numRef>
              <c:f>Sheet1!$C$2:$C$4</c:f>
              <c:numCache>
                <c:formatCode>General</c:formatCode>
                <c:ptCount val="3"/>
                <c:pt idx="0">
                  <c:v>30</c:v>
                </c:pt>
                <c:pt idx="1">
                  <c:v>45</c:v>
                </c:pt>
                <c:pt idx="2">
                  <c:v>50</c:v>
                </c:pt>
              </c:numCache>
            </c:numRef>
          </c:val>
          <c:extLst>
            <c:ext xmlns:c16="http://schemas.microsoft.com/office/drawing/2014/chart" uri="{C3380CC4-5D6E-409C-BE32-E72D297353CC}">
              <c16:uniqueId val="{00000001-5FD5-42FD-BCA2-7BB8893C02E3}"/>
            </c:ext>
          </c:extLst>
        </c:ser>
        <c:ser>
          <c:idx val="2"/>
          <c:order val="2"/>
          <c:tx>
            <c:strRef>
              <c:f>Sheet1!$D$1</c:f>
              <c:strCache>
                <c:ptCount val="1"/>
                <c:pt idx="0">
                  <c:v>more than 4</c:v>
                </c:pt>
              </c:strCache>
            </c:strRef>
          </c:tx>
          <c:spPr>
            <a:solidFill>
              <a:schemeClr val="accent3"/>
            </a:solidFill>
            <a:ln>
              <a:noFill/>
            </a:ln>
            <a:effectLst/>
          </c:spPr>
          <c:invertIfNegative val="0"/>
          <c:cat>
            <c:strRef>
              <c:f>Sheet1!$A$2:$A$4</c:f>
              <c:strCache>
                <c:ptCount val="3"/>
                <c:pt idx="0">
                  <c:v>Week 1</c:v>
                </c:pt>
                <c:pt idx="1">
                  <c:v>Week 2</c:v>
                </c:pt>
                <c:pt idx="2">
                  <c:v>Ideal Distribution</c:v>
                </c:pt>
              </c:strCache>
            </c:strRef>
          </c:cat>
          <c:val>
            <c:numRef>
              <c:f>Sheet1!$D$2:$D$4</c:f>
              <c:numCache>
                <c:formatCode>General</c:formatCode>
                <c:ptCount val="3"/>
                <c:pt idx="0">
                  <c:v>20</c:v>
                </c:pt>
                <c:pt idx="1">
                  <c:v>35</c:v>
                </c:pt>
                <c:pt idx="2">
                  <c:v>40</c:v>
                </c:pt>
              </c:numCache>
            </c:numRef>
          </c:val>
          <c:extLst>
            <c:ext xmlns:c16="http://schemas.microsoft.com/office/drawing/2014/chart" uri="{C3380CC4-5D6E-409C-BE32-E72D297353CC}">
              <c16:uniqueId val="{00000002-5FD5-42FD-BCA2-7BB8893C02E3}"/>
            </c:ext>
          </c:extLst>
        </c:ser>
        <c:dLbls>
          <c:showLegendKey val="0"/>
          <c:showVal val="0"/>
          <c:showCatName val="0"/>
          <c:showSerName val="0"/>
          <c:showPercent val="0"/>
          <c:showBubbleSize val="0"/>
        </c:dLbls>
        <c:gapWidth val="219"/>
        <c:overlap val="-27"/>
        <c:axId val="2005352912"/>
        <c:axId val="2005354832"/>
      </c:barChart>
      <c:catAx>
        <c:axId val="200535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354832"/>
        <c:crosses val="autoZero"/>
        <c:auto val="1"/>
        <c:lblAlgn val="ctr"/>
        <c:lblOffset val="100"/>
        <c:noMultiLvlLbl val="0"/>
      </c:catAx>
      <c:valAx>
        <c:axId val="200535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0535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1/10/2025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a:t>
            </a:r>
            <a:r>
              <a:rPr lang="en-US" dirty="0" err="1"/>
              <a:t>Slido</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a:t>
            </a:r>
            <a:r>
              <a:rPr lang="en-US" dirty="0" err="1"/>
              <a:t>Slido</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1/10/2025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1/10/2025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1/10/2025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1/10/2025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1/10/2025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1/10/2025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1/10/2025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1/10/2025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1/10/2025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1/10/2025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1/10/2025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1/10/2025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1/10/2025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1/10/2025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1/10/2025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1/10/2025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1/10/2025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1/10/2025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1/10/2025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1/10/2025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2.xml"/><Relationship Id="rId5" Type="http://schemas.openxmlformats.org/officeDocument/2006/relationships/slide" Target="slide81.xml"/><Relationship Id="rId10" Type="http://schemas.openxmlformats.org/officeDocument/2006/relationships/slide" Target="slide136.xml"/><Relationship Id="rId4" Type="http://schemas.openxmlformats.org/officeDocument/2006/relationships/slide" Target="slide69.xml"/><Relationship Id="rId9" Type="http://schemas.openxmlformats.org/officeDocument/2006/relationships/slide" Target="slide125.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122</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149</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154</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155</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157</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4708716"/>
              </p:ext>
            </p:extLst>
          </p:nvPr>
        </p:nvGraphicFramePr>
        <p:xfrm>
          <a:off x="381000" y="1005329"/>
          <a:ext cx="8382000" cy="424599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5.5</a:t>
                      </a:r>
                    </a:p>
                  </a:txBody>
                  <a:tcPr marL="68580" marR="68580" marT="0" marB="0"/>
                </a:tc>
                <a:tc>
                  <a:txBody>
                    <a:bodyPr/>
                    <a:lstStyle/>
                    <a:p>
                      <a:pPr marL="0" marR="0" algn="l">
                        <a:spcBef>
                          <a:spcPts val="0"/>
                        </a:spcBef>
                        <a:spcAft>
                          <a:spcPts val="0"/>
                        </a:spcAft>
                      </a:pPr>
                      <a:r>
                        <a:rPr lang="en-US" sz="1200" b="0" dirty="0">
                          <a:effectLst/>
                          <a:latin typeface="+mj-lt"/>
                          <a:ea typeface="MS Mincho"/>
                        </a:rPr>
                        <a:t>1/8/25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Improved instructions and references to </a:t>
                      </a:r>
                      <a:r>
                        <a:rPr lang="en-US" sz="1200" b="0" dirty="0" err="1">
                          <a:effectLst/>
                          <a:latin typeface="+mj-lt"/>
                          <a:ea typeface="MS Mincho"/>
                        </a:rPr>
                        <a:t>Slido</a:t>
                      </a:r>
                      <a:endParaRPr lang="en-US" sz="1200" b="0" dirty="0">
                        <a:effectLst/>
                        <a:latin typeface="+mj-lt"/>
                        <a:ea typeface="MS Mincho"/>
                      </a:endParaRPr>
                    </a:p>
                    <a:p>
                      <a:pPr marL="0" marR="0" algn="l">
                        <a:spcBef>
                          <a:spcPts val="0"/>
                        </a:spcBef>
                        <a:spcAft>
                          <a:spcPts val="0"/>
                        </a:spcAft>
                      </a:pPr>
                      <a:r>
                        <a:rPr lang="en-US" sz="1200" b="0" dirty="0">
                          <a:effectLst/>
                          <a:latin typeface="+mj-lt"/>
                          <a:ea typeface="MS Mincho"/>
                        </a:rPr>
                        <a:t>Tweaked language about required weekly EDN posts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a:t>
                      </a:r>
                      <a:r>
                        <a:rPr lang="en-US" sz="1200" b="0" i="0" u="none" strike="noStrike" dirty="0" err="1">
                          <a:solidFill>
                            <a:srgbClr val="000000"/>
                          </a:solidFill>
                          <a:effectLst/>
                          <a:latin typeface="Calibri" panose="020F0502020204030204" pitchFamily="34" charset="0"/>
                        </a:rPr>
                        <a:t>Deboer</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rgbClr val="000000"/>
                          </a:solidFill>
                          <a:effectLst/>
                          <a:latin typeface="Calibri" panose="020F0502020204030204" pitchFamily="34" charset="0"/>
                        </a:rPr>
                        <a:t>Rosty</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Korolov</a:t>
                      </a: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 weeks will be automatically issued an EWS</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5E9F-1FF0-E3D0-2228-9EB6F4934F56}"/>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5DAD3A15-2F57-55D3-D2EB-E1F7E7606EC9}"/>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F70C7142-C565-6FE5-C8EF-416AB940D565}"/>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8" name="Chart 7">
            <a:extLst>
              <a:ext uri="{FF2B5EF4-FFF2-40B4-BE49-F238E27FC236}">
                <a16:creationId xmlns:a16="http://schemas.microsoft.com/office/drawing/2014/main" id="{E7611361-89EF-67F9-BD19-00F6860F09B5}"/>
              </a:ext>
            </a:extLst>
          </p:cNvPr>
          <p:cNvGraphicFramePr/>
          <p:nvPr>
            <p:extLst>
              <p:ext uri="{D42A27DB-BD31-4B8C-83A1-F6EECF244321}">
                <p14:modId xmlns:p14="http://schemas.microsoft.com/office/powerpoint/2010/main" val="2726584677"/>
              </p:ext>
            </p:extLst>
          </p:nvPr>
        </p:nvGraphicFramePr>
        <p:xfrm>
          <a:off x="1524000" y="2247899"/>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13796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10132</Words>
  <Application>Microsoft Office PowerPoint</Application>
  <PresentationFormat>On-screen Show (4:3)</PresentationFormat>
  <Paragraphs>1806</Paragraphs>
  <Slides>161</Slides>
  <Notes>66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161</vt:i4>
      </vt:variant>
    </vt:vector>
  </HeadingPairs>
  <TitlesOfParts>
    <vt:vector size="178"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2025-01-10T15:08:58Z</dcterms:modified>
</cp:coreProperties>
</file>