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22E_B81E38C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67"/>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36" r:id="rId58"/>
    <p:sldId id="637" r:id="rId59"/>
    <p:sldId id="638" r:id="rId60"/>
    <p:sldId id="639" r:id="rId61"/>
    <p:sldId id="460" r:id="rId62"/>
    <p:sldId id="471" r:id="rId63"/>
    <p:sldId id="558" r:id="rId64"/>
    <p:sldId id="329" r:id="rId65"/>
    <p:sldId id="330" r:id="rId66"/>
    <p:sldId id="331" r:id="rId67"/>
    <p:sldId id="659" r:id="rId68"/>
    <p:sldId id="664" r:id="rId69"/>
    <p:sldId id="536" r:id="rId70"/>
    <p:sldId id="546" r:id="rId71"/>
    <p:sldId id="621" r:id="rId72"/>
    <p:sldId id="287" r:id="rId73"/>
    <p:sldId id="663" r:id="rId74"/>
    <p:sldId id="593" r:id="rId75"/>
    <p:sldId id="340" r:id="rId76"/>
    <p:sldId id="288" r:id="rId77"/>
    <p:sldId id="290" r:id="rId78"/>
    <p:sldId id="642" r:id="rId79"/>
    <p:sldId id="643" r:id="rId80"/>
    <p:sldId id="559" r:id="rId81"/>
    <p:sldId id="393" r:id="rId82"/>
    <p:sldId id="616" r:id="rId83"/>
    <p:sldId id="622" r:id="rId84"/>
    <p:sldId id="293" r:id="rId85"/>
    <p:sldId id="594" r:id="rId86"/>
    <p:sldId id="586" r:id="rId87"/>
    <p:sldId id="587" r:id="rId88"/>
    <p:sldId id="588" r:id="rId89"/>
    <p:sldId id="589" r:id="rId90"/>
    <p:sldId id="590" r:id="rId91"/>
    <p:sldId id="394" r:id="rId92"/>
    <p:sldId id="342" r:id="rId93"/>
    <p:sldId id="618" r:id="rId94"/>
    <p:sldId id="601" r:id="rId95"/>
    <p:sldId id="474" r:id="rId96"/>
    <p:sldId id="583" r:id="rId97"/>
    <p:sldId id="623" r:id="rId98"/>
    <p:sldId id="518" r:id="rId99"/>
    <p:sldId id="595" r:id="rId100"/>
    <p:sldId id="666" r:id="rId101"/>
    <p:sldId id="644" r:id="rId102"/>
    <p:sldId id="343" r:id="rId103"/>
    <p:sldId id="344" r:id="rId104"/>
    <p:sldId id="580" r:id="rId105"/>
    <p:sldId id="534" r:id="rId106"/>
    <p:sldId id="550" r:id="rId107"/>
    <p:sldId id="551" r:id="rId108"/>
    <p:sldId id="624" r:id="rId109"/>
    <p:sldId id="298" r:id="rId110"/>
    <p:sldId id="596" r:id="rId111"/>
    <p:sldId id="645" r:id="rId112"/>
    <p:sldId id="446" r:id="rId113"/>
    <p:sldId id="447" r:id="rId114"/>
    <p:sldId id="450" r:id="rId115"/>
    <p:sldId id="602" r:id="rId116"/>
    <p:sldId id="603" r:id="rId117"/>
    <p:sldId id="633" r:id="rId118"/>
    <p:sldId id="528" r:id="rId119"/>
    <p:sldId id="625" r:id="rId120"/>
    <p:sldId id="300" r:id="rId121"/>
    <p:sldId id="646" r:id="rId122"/>
    <p:sldId id="597" r:id="rId123"/>
    <p:sldId id="667" r:id="rId124"/>
    <p:sldId id="382" r:id="rId125"/>
    <p:sldId id="584" r:id="rId126"/>
    <p:sldId id="634" r:id="rId127"/>
    <p:sldId id="529" r:id="rId128"/>
    <p:sldId id="626" r:id="rId129"/>
    <p:sldId id="302" r:id="rId130"/>
    <p:sldId id="598" r:id="rId131"/>
    <p:sldId id="648" r:id="rId132"/>
    <p:sldId id="494" r:id="rId133"/>
    <p:sldId id="404" r:id="rId134"/>
    <p:sldId id="495" r:id="rId135"/>
    <p:sldId id="496" r:id="rId136"/>
    <p:sldId id="486" r:id="rId137"/>
    <p:sldId id="530" r:id="rId138"/>
    <p:sldId id="535" r:id="rId139"/>
    <p:sldId id="627" r:id="rId140"/>
    <p:sldId id="304" r:id="rId141"/>
    <p:sldId id="599" r:id="rId142"/>
    <p:sldId id="395" r:id="rId143"/>
    <p:sldId id="619" r:id="rId144"/>
    <p:sldId id="396" r:id="rId145"/>
    <p:sldId id="628" r:id="rId146"/>
    <p:sldId id="562" r:id="rId147"/>
    <p:sldId id="600" r:id="rId148"/>
    <p:sldId id="564" r:id="rId149"/>
    <p:sldId id="649" r:id="rId150"/>
    <p:sldId id="651" r:id="rId151"/>
    <p:sldId id="653" r:id="rId152"/>
    <p:sldId id="654" r:id="rId153"/>
    <p:sldId id="650" r:id="rId154"/>
    <p:sldId id="655" r:id="rId155"/>
    <p:sldId id="620" r:id="rId156"/>
    <p:sldId id="482" r:id="rId157"/>
    <p:sldId id="553" r:id="rId158"/>
    <p:sldId id="656" r:id="rId159"/>
    <p:sldId id="647" r:id="rId160"/>
    <p:sldId id="568" r:id="rId161"/>
    <p:sldId id="567" r:id="rId162"/>
    <p:sldId id="378" r:id="rId163"/>
    <p:sldId id="350" r:id="rId164"/>
    <p:sldId id="338" r:id="rId165"/>
    <p:sldId id="352" r:id="rId1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7571" autoAdjust="0"/>
  </p:normalViewPr>
  <p:slideViewPr>
    <p:cSldViewPr>
      <p:cViewPr varScale="1">
        <p:scale>
          <a:sx n="70" d="100"/>
          <a:sy n="70" d="100"/>
        </p:scale>
        <p:origin x="1325" y="8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6021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2"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B6EFE0B7-F1A1-4117-8E19-9050555CD04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EF99F365-687A-44E0-BB06-25B97BC595E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A4B33E85-01B6-4632-A054-4BA708F0E79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D9072723-28C0-44E6-9380-CD42C16BF3F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989ED46C-928F-435C-A8E4-6066A69F24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84368115-264D-4E05-AFE6-A36D5FC2116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FEB1D3AF-3065-4638-A494-05F2D8B47F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2533A308-1DD4-43AF-851D-336CE76BAF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CCDEEC30-8908-4D66-AE0C-CF5D78F9914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F5E9E28C-EBE3-413E-A139-3C5D1615EFE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340879BF-F10E-4A22-A6B3-2402F40D9B3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873B17B6-ED95-4DB4-A587-4235EFA7DE9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23.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0.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t>
        <a:bodyPr/>
        <a:lstStyle/>
        <a:p>
          <a:endParaRPr lang="en-US"/>
        </a:p>
      </dgm:t>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t>
        <a:bodyPr/>
        <a:lstStyle/>
        <a:p>
          <a:endParaRPr lang="en-US"/>
        </a:p>
      </dgm:t>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t>
        <a:bodyPr/>
        <a:lstStyle/>
        <a:p>
          <a:endParaRPr lang="en-US"/>
        </a:p>
      </dgm:t>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t>
        <a:bodyPr/>
        <a:lstStyle/>
        <a:p>
          <a:endParaRPr lang="en-US"/>
        </a:p>
      </dgm:t>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t>
        <a:bodyPr/>
        <a:lstStyle/>
        <a:p>
          <a:endParaRPr lang="en-US"/>
        </a:p>
      </dgm:t>
    </dgm:pt>
  </dgm:ptLst>
  <dgm:cxnLst>
    <dgm:cxn modelId="{3DECEB67-F0A8-4CEA-B929-71D9564851D6}" type="presOf" srcId="{3478A701-951E-42D5-976F-6F9CFD1DE602}" destId="{7F141177-B6B0-46F2-B68C-225882E6FC55}" srcOrd="0" destOrd="0" presId="urn:microsoft.com/office/officeart/2018/2/layout/IconVerticalSolidList"/>
    <dgm:cxn modelId="{73C08FE4-95C9-433D-B7A8-0366DDEFE671}" type="presOf" srcId="{6B9D508C-CAB2-48C9-9518-779611FA85CC}" destId="{A9326D2F-7338-4B71-8A2D-B3CA01736C31}" srcOrd="0" destOrd="0" presId="urn:microsoft.com/office/officeart/2018/2/layout/IconVerticalSolidList"/>
    <dgm:cxn modelId="{7668F01E-3D46-476B-A7CC-746FBE299ED0}" type="presOf" srcId="{35BD7267-9B2F-41B6-B285-0448CDF023C0}" destId="{51092C50-F1EB-4449-A4BE-E6F22BE45468}"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66C6904-1B12-4B58-BF3B-60CF6FE2D6EF}" type="presOf" srcId="{DBDD3EE3-4F01-4104-B059-B02C426A072D}" destId="{C8BA25E2-8D50-40D0-A932-F7983E403AF7}" srcOrd="0" destOrd="0" presId="urn:microsoft.com/office/officeart/2018/2/layout/IconVerticalSolidList"/>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F236BB17-1395-4D8B-BF6F-400B6F2DA79D}" srcId="{DBDD3EE3-4F01-4104-B059-B02C426A072D}" destId="{B6A63151-69A3-4B3A-876C-66F5DEF8B4C5}" srcOrd="1" destOrd="0" parTransId="{51633434-A4E1-4DDC-B81B-E8653C399E80}" sibTransId="{D955B30A-D036-4854-8F74-FDCAC51DA06B}"/>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t>
        <a:bodyPr/>
        <a:lstStyle/>
        <a:p>
          <a:endParaRPr lang="en-US"/>
        </a:p>
      </dgm:t>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t>
        <a:bodyPr/>
        <a:lstStyle/>
        <a:p>
          <a:endParaRPr lang="en-US"/>
        </a:p>
      </dgm:t>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t>
        <a:bodyPr/>
        <a:lstStyle/>
        <a:p>
          <a:endParaRPr lang="en-US"/>
        </a:p>
      </dgm:t>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t>
        <a:bodyPr/>
        <a:lstStyle/>
        <a:p>
          <a:endParaRPr lang="en-US"/>
        </a:p>
      </dgm:t>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t>
        <a:bodyPr/>
        <a:lstStyle/>
        <a:p>
          <a:endParaRPr lang="en-US"/>
        </a:p>
      </dgm:t>
    </dgm:pt>
    <dgm:pt modelId="{DD69960C-51EE-4EF0-81C1-43510F5EEAD0}" type="pres">
      <dgm:prSet presAssocID="{BC2D7875-E1F6-4CDF-866E-20A3180F75D5}" presName="horzTwo" presStyleCnt="0"/>
      <dgm:spPr/>
    </dgm:pt>
  </dgm:ptLst>
  <dgm:cxnLst>
    <dgm:cxn modelId="{B73BF121-F99F-4A59-94AA-974A4AD92E54}" type="presOf" srcId="{82435A95-C843-4C16-887C-C5F677AF86A8}" destId="{988FBE53-9BA5-4996-86A7-00C235CB0C66}" srcOrd="0" destOrd="0" presId="urn:microsoft.com/office/officeart/2005/8/layout/hierarchy4"/>
    <dgm:cxn modelId="{61DA84DC-4259-4E5C-AD86-B6698E33A53A}" srcId="{A957A349-1160-46D3-A179-92C79867FAFA}" destId="{E51B0913-A109-4ABA-AB09-A0374BEFD8F4}" srcOrd="0" destOrd="0" parTransId="{21F156B9-8595-403D-B199-38530C8B3005}" sibTransId="{3C30ECE6-6FE7-4CD4-9493-9078B040FF34}"/>
    <dgm:cxn modelId="{2116FF33-B0AA-4DA9-B26F-1D110F0D37D7}" type="presOf" srcId="{E51B0913-A109-4ABA-AB09-A0374BEFD8F4}" destId="{923D7230-7398-4B88-91F3-6CA002F9CF8C}" srcOrd="0" destOrd="0" presId="urn:microsoft.com/office/officeart/2005/8/layout/hierarchy4"/>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39680A0D-EBED-414F-A96D-E63844C026C4}" type="presOf" srcId="{3159F354-D039-4F95-837F-3279EB843B30}" destId="{38982295-74F5-4DEE-AF17-1D60FEAD1950}"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t>
        <a:bodyPr/>
        <a:lstStyle/>
        <a:p>
          <a:endParaRPr lang="en-US"/>
        </a:p>
      </dgm:t>
    </dgm:pt>
    <dgm:pt modelId="{1B059413-EE03-4288-A7AD-92BE3C413E9F}" type="pres">
      <dgm:prSet presAssocID="{E4269784-E3DE-41DF-A637-055F1507B6B2}" presName="parentText" presStyleLbl="node1" presStyleIdx="0" presStyleCnt="1">
        <dgm:presLayoutVars>
          <dgm:chMax val="0"/>
          <dgm:bulletEnabled val="1"/>
        </dgm:presLayoutVars>
      </dgm:prSet>
      <dgm:spPr/>
      <dgm:t>
        <a:bodyPr/>
        <a:lstStyle/>
        <a:p>
          <a:endParaRPr lang="en-US"/>
        </a:p>
      </dgm:t>
    </dgm:pt>
    <dgm:pt modelId="{2A3C7B4B-C976-4ED7-B317-5F1DD1C5E013}" type="pres">
      <dgm:prSet presAssocID="{E4269784-E3DE-41DF-A637-055F1507B6B2}" presName="childText" presStyleLbl="revTx" presStyleIdx="0" presStyleCnt="1">
        <dgm:presLayoutVars>
          <dgm:bulletEnabled val="1"/>
        </dgm:presLayoutVars>
      </dgm:prSet>
      <dgm:spPr/>
      <dgm:t>
        <a:bodyPr/>
        <a:lstStyle/>
        <a:p>
          <a:endParaRPr lang="en-US"/>
        </a:p>
      </dgm:t>
    </dgm:pt>
  </dgm:ptLst>
  <dgm:cxnLst>
    <dgm:cxn modelId="{B8F9AFDE-4247-4A0A-878F-06190CE3402E}" srcId="{E4269784-E3DE-41DF-A637-055F1507B6B2}" destId="{7C0B4F81-CEBD-4382-AA9D-A8DB2EA1407A}" srcOrd="0" destOrd="0" parTransId="{12505281-8401-4E6B-9E97-7769D47812DB}" sibTransId="{A880628B-554A-47AD-ADE1-291B3FB0720A}"/>
    <dgm:cxn modelId="{28B20829-DF89-44E4-A68E-8C5E47354707}" type="presOf" srcId="{97FBB875-4F50-4759-B08F-69371FB756CF}" destId="{2A3C7B4B-C976-4ED7-B317-5F1DD1C5E013}" srcOrd="0" destOrd="1" presId="urn:microsoft.com/office/officeart/2005/8/layout/vList2"/>
    <dgm:cxn modelId="{66158ECF-8789-4DD9-B30E-4F5B3A2378FF}" type="presOf" srcId="{E4269784-E3DE-41DF-A637-055F1507B6B2}" destId="{1B059413-EE03-4288-A7AD-92BE3C413E9F}" srcOrd="0" destOrd="0" presId="urn:microsoft.com/office/officeart/2005/8/layout/vList2"/>
    <dgm:cxn modelId="{D511C9B8-455D-4CA1-A0E9-2E762A59CD06}" srcId="{E4269784-E3DE-41DF-A637-055F1507B6B2}" destId="{97FBB875-4F50-4759-B08F-69371FB756CF}" srcOrd="1" destOrd="0" parTransId="{2B7AC84E-CA4A-489E-833B-F9ABD5C19C9A}" sibTransId="{BCAF8134-1EFE-431D-B749-398A8DA92C1E}"/>
    <dgm:cxn modelId="{98B59832-4867-42FE-852E-6DB16453DA73}" srcId="{E4269784-E3DE-41DF-A637-055F1507B6B2}" destId="{8AF0D710-536F-4041-8E90-90D2691CE43B}" srcOrd="2" destOrd="0" parTransId="{06B248EE-FB05-441D-A066-A520D35A6527}" sibTransId="{D81F9B5A-EE91-4F56-A5BB-B7E752CA02A7}"/>
    <dgm:cxn modelId="{74F97124-FB25-42EC-81C7-03E0E066F563}" srcId="{550362BA-777F-4788-B494-67781F6C3A2D}" destId="{E4269784-E3DE-41DF-A637-055F1507B6B2}" srcOrd="0" destOrd="0" parTransId="{8B9C269D-7C45-4AD4-A35E-747C370C05BF}" sibTransId="{DAD37192-9313-49F6-8FD1-75F13FD72D56}"/>
    <dgm:cxn modelId="{66CFA3A9-FA00-425A-81EE-9C32A1A43B58}" srcId="{E4269784-E3DE-41DF-A637-055F1507B6B2}" destId="{EE5558CF-FE02-458E-B6DC-2CB90D67DD5C}" srcOrd="4" destOrd="0" parTransId="{11942FB4-93ED-4C9F-86AF-97BDDCF49071}" sibTransId="{08CDA2A1-72C1-4457-89C8-36454711ACA6}"/>
    <dgm:cxn modelId="{DDDBD96F-4A16-46AA-9B6A-60D4F9E6F37B}" type="presOf" srcId="{EE5558CF-FE02-458E-B6DC-2CB90D67DD5C}" destId="{2A3C7B4B-C976-4ED7-B317-5F1DD1C5E013}" srcOrd="0" destOrd="4" presId="urn:microsoft.com/office/officeart/2005/8/layout/vList2"/>
    <dgm:cxn modelId="{2400E0D7-F28E-4A64-802A-8A3C69BFF39B}" type="presOf" srcId="{F64614F1-17D2-4416-97B7-67F19DA9292C}" destId="{2A3C7B4B-C976-4ED7-B317-5F1DD1C5E013}" srcOrd="0" destOrd="3" presId="urn:microsoft.com/office/officeart/2005/8/layout/vList2"/>
    <dgm:cxn modelId="{3E24688D-C58D-459C-B6A7-85B2B39F2EAD}" type="presOf" srcId="{8AF0D710-536F-4041-8E90-90D2691CE43B}" destId="{2A3C7B4B-C976-4ED7-B317-5F1DD1C5E013}" srcOrd="0" destOrd="2"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C472CFEA-3FD8-46E8-A14E-7C6533D01C39}" type="presOf" srcId="{550362BA-777F-4788-B494-67781F6C3A2D}" destId="{A51A8FC2-A73D-4120-885E-DFCFBD6551A9}" srcOrd="0" destOrd="0" presId="urn:microsoft.com/office/officeart/2005/8/layout/vList2"/>
    <dgm:cxn modelId="{95318D08-6980-441D-BC50-C7B2400A6B65}" type="presOf" srcId="{7C0B4F81-CEBD-4382-AA9D-A8DB2EA1407A}" destId="{2A3C7B4B-C976-4ED7-B317-5F1DD1C5E013}"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t>
        <a:bodyPr/>
        <a:lstStyle/>
        <a:p>
          <a:endParaRPr lang="en-US"/>
        </a:p>
      </dgm:t>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t>
        <a:bodyPr/>
        <a:lstStyle/>
        <a:p>
          <a:endParaRPr lang="en-US"/>
        </a:p>
      </dgm:t>
    </dgm:pt>
    <dgm:pt modelId="{BF7E6AED-6FC5-4425-A290-9E4B7298F07F}" type="pres">
      <dgm:prSet presAssocID="{52F5217B-96AC-40D2-8840-F900FA586F9F}" presName="item1" presStyleLbl="node1" presStyleIdx="0" presStyleCnt="3">
        <dgm:presLayoutVars>
          <dgm:bulletEnabled val="1"/>
        </dgm:presLayoutVars>
      </dgm:prSet>
      <dgm:spPr/>
      <dgm:t>
        <a:bodyPr/>
        <a:lstStyle/>
        <a:p>
          <a:endParaRPr lang="en-US"/>
        </a:p>
      </dgm:t>
    </dgm:pt>
    <dgm:pt modelId="{D246E528-507F-4FF3-8A77-0679076721BF}" type="pres">
      <dgm:prSet presAssocID="{F2DE0921-6C03-4D3C-9965-5456DB56A871}" presName="item2" presStyleLbl="node1" presStyleIdx="1" presStyleCnt="3">
        <dgm:presLayoutVars>
          <dgm:bulletEnabled val="1"/>
        </dgm:presLayoutVars>
      </dgm:prSet>
      <dgm:spPr/>
      <dgm:t>
        <a:bodyPr/>
        <a:lstStyle/>
        <a:p>
          <a:endParaRPr lang="en-US"/>
        </a:p>
      </dgm:t>
    </dgm:pt>
    <dgm:pt modelId="{E3E931DD-E6F1-4EC6-BDD5-84CE280C6596}" type="pres">
      <dgm:prSet presAssocID="{BC7E90D8-CBCA-4054-9E46-A4F94AA9B1A9}" presName="item3" presStyleLbl="node1" presStyleIdx="2" presStyleCnt="3">
        <dgm:presLayoutVars>
          <dgm:bulletEnabled val="1"/>
        </dgm:presLayoutVars>
      </dgm:prSet>
      <dgm:spPr/>
      <dgm:t>
        <a:bodyPr/>
        <a:lstStyle/>
        <a:p>
          <a:endParaRPr lang="en-US"/>
        </a:p>
      </dgm:t>
    </dgm:pt>
    <dgm:pt modelId="{4DDFF13B-A0E3-4D55-8A12-88615B2090CC}" type="pres">
      <dgm:prSet presAssocID="{6CAAD430-3FA8-4D81-B99A-A23996706BB3}" presName="funnel" presStyleLbl="trAlignAcc1" presStyleIdx="0" presStyleCnt="1"/>
      <dgm:spPr/>
    </dgm:pt>
  </dgm:ptLst>
  <dgm:cxnLst>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487030D4-4C28-4FC1-87A0-9D2FFEE83751}" type="presOf" srcId="{F2DE0921-6C03-4D3C-9965-5456DB56A871}" destId="{BF7E6AED-6FC5-4425-A290-9E4B7298F07F}" srcOrd="0" destOrd="0" presId="urn:microsoft.com/office/officeart/2005/8/layout/funnel1"/>
    <dgm:cxn modelId="{96644A7F-4218-436C-8AEE-F0779852D60C}" type="presOf" srcId="{A1E0A40E-6610-4ADA-890D-176155806C86}" destId="{E3E931DD-E6F1-4EC6-BDD5-84CE280C6596}" srcOrd="0" destOrd="0" presId="urn:microsoft.com/office/officeart/2005/8/layout/funnel1"/>
    <dgm:cxn modelId="{EDEF8A68-C7B2-4873-B646-10B799D21980}" type="presOf" srcId="{52F5217B-96AC-40D2-8840-F900FA586F9F}" destId="{D246E528-507F-4FF3-8A77-0679076721B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CA44D955-A992-4084-9F97-A5A409A3A02E}" srcId="{6CAAD430-3FA8-4D81-B99A-A23996706BB3}" destId="{52F5217B-96AC-40D2-8840-F900FA586F9F}" srcOrd="1" destOrd="0" parTransId="{3E60EEB5-D43B-4295-BA0E-B9D51378845E}" sibTransId="{E8FC58BD-A93A-42ED-9360-21FE5D6B1B0C}"/>
    <dgm:cxn modelId="{6364C186-1B61-4AAF-8C16-FAF8A2262265}" type="presOf" srcId="{BC7E90D8-CBCA-4054-9E46-A4F94AA9B1A9}" destId="{61D9200B-195D-4BAC-952D-FC141AA7F78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lvl="0" algn="l" defTabSz="622300">
            <a:lnSpc>
              <a:spcPct val="100000"/>
            </a:lnSpc>
            <a:spcBef>
              <a:spcPct val="0"/>
            </a:spcBef>
            <a:spcAft>
              <a:spcPct val="35000"/>
            </a:spcAft>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buNone/>
          </a:pPr>
          <a:r>
            <a:rPr lang="en-US" sz="1200" kern="1200" dirty="0"/>
            <a:t>Needs &amp; Requirements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1/27/2025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75</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154</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1/27/2025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1/27/2025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1/27/2025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1/27/2025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1/27/2025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1/27/2025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1/27/2025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9.png"/></Relationships>
</file>

<file path=ppt/slides/_rels/slide1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43.xml"/><Relationship Id="rId5" Type="http://schemas.openxmlformats.org/officeDocument/2006/relationships/slide" Target="slide81.xml"/><Relationship Id="rId10" Type="http://schemas.openxmlformats.org/officeDocument/2006/relationships/slide" Target="slide137.xml"/><Relationship Id="rId4" Type="http://schemas.openxmlformats.org/officeDocument/2006/relationships/slide" Target="slide69.xml"/><Relationship Id="rId9" Type="http://schemas.openxmlformats.org/officeDocument/2006/relationships/slide" Target="slide126.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42.svg"/><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002916855"/>
              </p:ext>
            </p:extLst>
          </p:nvPr>
        </p:nvGraphicFramePr>
        <p:xfrm>
          <a:off x="623501" y="1290381"/>
          <a:ext cx="7948999" cy="334899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National Security Innovation Network (NSIN)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Synthetic Versions of Real Targets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Northeastern Association of the Blind at Albany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Manufacturing Improvement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Center for Disability Services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Modular Communication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Paul Chow</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lstStyle/>
          <a:p>
            <a:pPr algn="ctr"/>
            <a:r>
              <a:rPr lang="en-US" dirty="0"/>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114</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428245853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smtClean="0"/>
              <a:t>30 </a:t>
            </a:r>
            <a:r>
              <a:rPr lang="en-US" sz="3600" dirty="0" smtClean="0"/>
              <a:t>Min - Update Previous Work</a:t>
            </a:r>
            <a:endParaRPr lang="en-US" sz="3600" dirty="0"/>
          </a:p>
        </p:txBody>
      </p:sp>
      <p:sp>
        <p:nvSpPr>
          <p:cNvPr id="3" name="Content Placeholder 2"/>
          <p:cNvSpPr>
            <a:spLocks noGrp="1"/>
          </p:cNvSpPr>
          <p:nvPr>
            <p:ph idx="1"/>
          </p:nvPr>
        </p:nvSpPr>
        <p:spPr/>
        <p:txBody>
          <a:bodyPr/>
          <a:lstStyle/>
          <a:p>
            <a:pPr marL="0" indent="0">
              <a:lnSpc>
                <a:spcPct val="200000"/>
              </a:lnSpc>
              <a:buNone/>
            </a:pPr>
            <a:r>
              <a:rPr lang="en-US" sz="2400" dirty="0" smtClean="0"/>
              <a:t>Last Review &amp; Updates to</a:t>
            </a:r>
          </a:p>
          <a:p>
            <a:pPr>
              <a:lnSpc>
                <a:spcPct val="200000"/>
              </a:lnSpc>
            </a:pPr>
            <a:r>
              <a:rPr lang="en-US" dirty="0" smtClean="0"/>
              <a:t>Needs &amp; Requirements / Use Cases / User Stories</a:t>
            </a:r>
          </a:p>
          <a:p>
            <a:pPr>
              <a:lnSpc>
                <a:spcPct val="200000"/>
              </a:lnSpc>
            </a:pPr>
            <a:r>
              <a:rPr lang="en-US" dirty="0" smtClean="0"/>
              <a:t>Concept Generation</a:t>
            </a:r>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p:cNvSpPr txBox="1"/>
          <p:nvPr/>
        </p:nvSpPr>
        <p:spPr>
          <a:xfrm>
            <a:off x="2819400" y="4648200"/>
            <a:ext cx="350520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smtClean="0"/>
              <a:t>Finalize These To Allow:</a:t>
            </a:r>
          </a:p>
          <a:p>
            <a:pPr marL="285750" indent="-285750">
              <a:lnSpc>
                <a:spcPct val="150000"/>
              </a:lnSpc>
              <a:buFont typeface="Arial" panose="020B0604020202020204" pitchFamily="34" charset="0"/>
              <a:buChar char="•"/>
            </a:pPr>
            <a:r>
              <a:rPr lang="en-US" dirty="0" smtClean="0"/>
              <a:t>Selecting Concepts…</a:t>
            </a:r>
          </a:p>
          <a:p>
            <a:pPr marL="285750" indent="-285750">
              <a:buFont typeface="Arial" panose="020B0604020202020204" pitchFamily="34" charset="0"/>
              <a:buChar char="•"/>
            </a:pPr>
            <a:r>
              <a:rPr lang="en-US" dirty="0" smtClean="0"/>
              <a:t>To Define Deliverables</a:t>
            </a:r>
          </a:p>
          <a:p>
            <a:pPr marL="285750" indent="-285750">
              <a:buFont typeface="Arial" panose="020B0604020202020204" pitchFamily="34" charset="0"/>
              <a:buChar char="•"/>
            </a:pPr>
            <a:r>
              <a:rPr lang="en-US" dirty="0" smtClean="0"/>
              <a:t>To Support Project Planning</a:t>
            </a:r>
            <a:endParaRPr lang="en-US" dirty="0"/>
          </a:p>
        </p:txBody>
      </p:sp>
    </p:spTree>
    <p:extLst>
      <p:ext uri="{BB962C8B-B14F-4D97-AF65-F5344CB8AC3E}">
        <p14:creationId xmlns:p14="http://schemas.microsoft.com/office/powerpoint/2010/main" val="2797740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50 </a:t>
            </a:r>
            <a:r>
              <a:rPr lang="en-US" dirty="0"/>
              <a:t>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123</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3645512548"/>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sz="3200" dirty="0"/>
              <a:t>Project Planning</a:t>
            </a:r>
            <a:endParaRPr lang="en-US" dirty="0"/>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133</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Description automatically generated">
            <a:extLst>
              <a:ext uri="{FF2B5EF4-FFF2-40B4-BE49-F238E27FC236}">
                <a16:creationId xmlns:a16="http://schemas.microsoft.com/office/drawing/2014/main" id="{C0745103-18A9-C367-DDC1-B7CB9660D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317" y="1781146"/>
            <a:ext cx="772136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itle 3"/>
          <p:cNvSpPr>
            <a:spLocks noGrp="1"/>
          </p:cNvSpPr>
          <p:nvPr>
            <p:ph type="title"/>
          </p:nvPr>
        </p:nvSpPr>
        <p:spPr/>
        <p:txBody>
          <a:bodyPr/>
          <a:lstStyle/>
          <a:p>
            <a:r>
              <a:rPr lang="en-US" dirty="0"/>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146</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Communication</a:t>
            </a:r>
            <a:r>
              <a:rPr lang="en-US" sz="2800" dirty="0"/>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147</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r>
              <a:rPr lang="en-US" dirty="0"/>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149</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
        <p:nvSpPr>
          <p:cNvPr id="8" name="Rectangle 7"/>
          <p:cNvSpPr/>
          <p:nvPr/>
        </p:nvSpPr>
        <p:spPr>
          <a:xfrm>
            <a:off x="1852082" y="5532946"/>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Sample System </a:t>
            </a:r>
            <a:r>
              <a:rPr lang="en-US" sz="3200" dirty="0"/>
              <a:t>Architecture</a:t>
            </a:r>
            <a:r>
              <a:rPr lang="en-US" sz="2800" dirty="0"/>
              <a:t>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150</a:t>
            </a:fld>
            <a:endParaRPr lang="en-US" dirty="0"/>
          </a:p>
        </p:txBody>
      </p:sp>
      <p:sp>
        <p:nvSpPr>
          <p:cNvPr id="5" name="Rectangle 4"/>
          <p:cNvSpPr/>
          <p:nvPr/>
        </p:nvSpPr>
        <p:spPr>
          <a:xfrm>
            <a:off x="762000" y="5552850"/>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9986"/>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151</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lstStyle/>
          <a:p>
            <a:pPr algn="ctr"/>
            <a:r>
              <a:rPr lang="en-US" dirty="0"/>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(System Requirements)</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155</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3600" dirty="0"/>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2/18 (or) 2/14</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Individual Technical Work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157</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dirty="0"/>
              <a:t>Individual Technical Work</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highlight>
                  <a:srgbClr val="00FF00"/>
                </a:highlight>
              </a:rPr>
              <a:t>System Architecture Diagram - needed?</a:t>
            </a:r>
          </a:p>
          <a:p>
            <a:r>
              <a:rPr lang="en-US" dirty="0"/>
              <a:t>Subsystem or portion YOU are responsible for</a:t>
            </a:r>
          </a:p>
          <a:p>
            <a:pPr lvl="1"/>
            <a:r>
              <a:rPr lang="en-US" dirty="0"/>
              <a:t>Related Needs &amp; Reqs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158</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3737661"/>
              </p:ext>
            </p:extLst>
          </p:nvPr>
        </p:nvGraphicFramePr>
        <p:xfrm>
          <a:off x="381000" y="1005329"/>
          <a:ext cx="8382000" cy="433851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5.0</a:t>
                      </a:r>
                    </a:p>
                  </a:txBody>
                  <a:tcPr marL="68580" marR="68580" marT="0" marB="0"/>
                </a:tc>
                <a:tc>
                  <a:txBody>
                    <a:bodyPr/>
                    <a:lstStyle/>
                    <a:p>
                      <a:pPr marL="0" marR="0" algn="l">
                        <a:spcBef>
                          <a:spcPts val="0"/>
                        </a:spcBef>
                        <a:spcAft>
                          <a:spcPts val="0"/>
                        </a:spcAft>
                      </a:pPr>
                      <a:r>
                        <a:rPr lang="en-US" sz="1200" dirty="0">
                          <a:effectLst/>
                          <a:latin typeface="+mj-lt"/>
                          <a:ea typeface="MS Mincho"/>
                        </a:rPr>
                        <a:t>12/5/24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a:spcBef>
                          <a:spcPts val="0"/>
                        </a:spcBef>
                        <a:spcAft>
                          <a:spcPts val="0"/>
                        </a:spcAft>
                      </a:pPr>
                      <a:r>
                        <a:rPr lang="en-US" sz="1200" dirty="0">
                          <a:effectLst/>
                          <a:latin typeface="+mj-lt"/>
                          <a:ea typeface="MS Mincho"/>
                        </a:rPr>
                        <a:t>Dates updated for LEAP Team Building session</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5.1</a:t>
                      </a:r>
                    </a:p>
                  </a:txBody>
                  <a:tcPr marL="68580" marR="68580" marT="0" marB="0"/>
                </a:tc>
                <a:tc>
                  <a:txBody>
                    <a:bodyPr/>
                    <a:lstStyle/>
                    <a:p>
                      <a:pPr marL="0" marR="0" algn="l">
                        <a:spcBef>
                          <a:spcPts val="0"/>
                        </a:spcBef>
                        <a:spcAft>
                          <a:spcPts val="0"/>
                        </a:spcAft>
                      </a:pPr>
                      <a:r>
                        <a:rPr lang="en-US" sz="1200" b="0" dirty="0">
                          <a:effectLst/>
                          <a:latin typeface="+mj-lt"/>
                          <a:ea typeface="MS Mincho"/>
                        </a:rPr>
                        <a:t>12/20/24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Slight grammar and formatting changes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Day 2 Accountability slide 43 added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Participation expectations slide 64 added</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5.2</a:t>
                      </a:r>
                    </a:p>
                  </a:txBody>
                  <a:tcPr marL="68580" marR="68580" marT="0" marB="0"/>
                </a:tc>
                <a:tc>
                  <a:txBody>
                    <a:bodyPr/>
                    <a:lstStyle/>
                    <a:p>
                      <a:pPr marL="0" marR="0" algn="l">
                        <a:spcBef>
                          <a:spcPts val="0"/>
                        </a:spcBef>
                        <a:spcAft>
                          <a:spcPts val="0"/>
                        </a:spcAft>
                      </a:pPr>
                      <a:r>
                        <a:rPr lang="en-US" sz="1200" b="0" dirty="0">
                          <a:effectLst/>
                          <a:latin typeface="+mj-lt"/>
                          <a:ea typeface="MS Mincho"/>
                        </a:rPr>
                        <a:t>1/2/25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Syllabus grading breakdown updated</a:t>
                      </a:r>
                    </a:p>
                    <a:p>
                      <a:pPr marL="0" marR="0" algn="l">
                        <a:spcBef>
                          <a:spcPts val="0"/>
                        </a:spcBef>
                        <a:spcAft>
                          <a:spcPts val="0"/>
                        </a:spcAft>
                      </a:pPr>
                      <a:r>
                        <a:rPr lang="en-US" sz="1200" b="0" dirty="0">
                          <a:effectLst/>
                          <a:latin typeface="+mj-lt"/>
                          <a:ea typeface="MS Mincho"/>
                        </a:rPr>
                        <a:t>Teams, PE, CE updated</a:t>
                      </a:r>
                    </a:p>
                    <a:p>
                      <a:pPr marL="0" marR="0" algn="l">
                        <a:spcBef>
                          <a:spcPts val="0"/>
                        </a:spcBef>
                        <a:spcAft>
                          <a:spcPts val="0"/>
                        </a:spcAft>
                      </a:pPr>
                      <a:r>
                        <a:rPr lang="en-US" sz="1200" b="0" dirty="0">
                          <a:effectLst/>
                          <a:latin typeface="+mj-lt"/>
                          <a:ea typeface="MS Mincho"/>
                        </a:rPr>
                        <a:t>Day 3 accountability slide 69 added</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5.3</a:t>
                      </a:r>
                    </a:p>
                  </a:txBody>
                  <a:tcPr marL="68580" marR="68580" marT="0" marB="0"/>
                </a:tc>
                <a:tc>
                  <a:txBody>
                    <a:bodyPr/>
                    <a:lstStyle/>
                    <a:p>
                      <a:pPr marL="0" marR="0" algn="l">
                        <a:spcBef>
                          <a:spcPts val="0"/>
                        </a:spcBef>
                        <a:spcAft>
                          <a:spcPts val="0"/>
                        </a:spcAft>
                      </a:pPr>
                      <a:r>
                        <a:rPr lang="en-US" sz="1200" b="0" dirty="0">
                          <a:effectLst/>
                          <a:latin typeface="+mj-lt"/>
                          <a:ea typeface="MS Mincho"/>
                        </a:rPr>
                        <a:t>1/3/25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Added Documentation Expectations &amp; Auto EWS slides 65 + 97</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5.4</a:t>
                      </a:r>
                    </a:p>
                  </a:txBody>
                  <a:tcPr marL="68580" marR="68580" marT="0" marB="0"/>
                </a:tc>
                <a:tc>
                  <a:txBody>
                    <a:bodyPr/>
                    <a:lstStyle/>
                    <a:p>
                      <a:pPr marL="0" marR="0" algn="l">
                        <a:spcBef>
                          <a:spcPts val="0"/>
                        </a:spcBef>
                        <a:spcAft>
                          <a:spcPts val="0"/>
                        </a:spcAft>
                      </a:pPr>
                      <a:r>
                        <a:rPr lang="en-US" sz="1200" b="0" dirty="0">
                          <a:effectLst/>
                          <a:latin typeface="+mj-lt"/>
                          <a:ea typeface="MS Mincho"/>
                        </a:rPr>
                        <a:t>1/6/25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Slight adjustment of timing on Day 1 activities</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5.5</a:t>
                      </a:r>
                    </a:p>
                  </a:txBody>
                  <a:tcPr marL="68580" marR="68580" marT="0" marB="0"/>
                </a:tc>
                <a:tc>
                  <a:txBody>
                    <a:bodyPr/>
                    <a:lstStyle/>
                    <a:p>
                      <a:pPr marL="0" marR="0" algn="l">
                        <a:spcBef>
                          <a:spcPts val="0"/>
                        </a:spcBef>
                        <a:spcAft>
                          <a:spcPts val="0"/>
                        </a:spcAft>
                      </a:pPr>
                      <a:r>
                        <a:rPr lang="en-US" sz="1200" b="0" dirty="0">
                          <a:effectLst/>
                          <a:latin typeface="+mj-lt"/>
                          <a:ea typeface="MS Mincho"/>
                        </a:rPr>
                        <a:t>1/8/25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Improved instructions and references to Slido</a:t>
                      </a:r>
                    </a:p>
                    <a:p>
                      <a:pPr marL="0" marR="0" algn="l">
                        <a:spcBef>
                          <a:spcPts val="0"/>
                        </a:spcBef>
                        <a:spcAft>
                          <a:spcPts val="0"/>
                        </a:spcAft>
                      </a:pPr>
                      <a:r>
                        <a:rPr lang="en-US" sz="1200" b="0" dirty="0">
                          <a:effectLst/>
                          <a:latin typeface="+mj-lt"/>
                          <a:ea typeface="MS Mincho"/>
                        </a:rPr>
                        <a:t>Tweaked language about required weekly EDN posts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5.6</a:t>
                      </a:r>
                    </a:p>
                  </a:txBody>
                  <a:tcPr marL="68580" marR="68580" marT="0" marB="0"/>
                </a:tc>
                <a:tc>
                  <a:txBody>
                    <a:bodyPr/>
                    <a:lstStyle/>
                    <a:p>
                      <a:pPr marL="0" marR="0" algn="l">
                        <a:spcBef>
                          <a:spcPts val="0"/>
                        </a:spcBef>
                        <a:spcAft>
                          <a:spcPts val="0"/>
                        </a:spcAft>
                      </a:pPr>
                      <a:r>
                        <a:rPr lang="en-US" sz="1200" b="0" dirty="0">
                          <a:effectLst/>
                          <a:latin typeface="+mj-lt"/>
                          <a:ea typeface="MS Mincho"/>
                        </a:rPr>
                        <a:t>1/21/25</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data updated in Day 5 pg 97</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5.7</a:t>
                      </a:r>
                    </a:p>
                  </a:txBody>
                  <a:tcPr marL="68580" marR="68580" marT="0" marB="0"/>
                </a:tc>
                <a:tc>
                  <a:txBody>
                    <a:bodyPr/>
                    <a:lstStyle/>
                    <a:p>
                      <a:pPr marL="0" marR="0" algn="l">
                        <a:spcBef>
                          <a:spcPts val="0"/>
                        </a:spcBef>
                        <a:spcAft>
                          <a:spcPts val="0"/>
                        </a:spcAft>
                      </a:pPr>
                      <a:r>
                        <a:rPr lang="en-US" sz="1200" dirty="0">
                          <a:effectLst/>
                          <a:latin typeface="+mj-lt"/>
                          <a:ea typeface="MS Mincho"/>
                        </a:rPr>
                        <a:t>1/27/25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dates and some language on System Design Report and Individual Appendix pg 155+156</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23648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45348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446693247"/>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ECSE Dept.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Digital ASIC Design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Sikorsky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Machining Cell of the Future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Hewison Aviation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Top Gun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James Reese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Design Lab</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Window Security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Asish Ghosh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Western Digital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1287094305"/>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383109683"/>
              </p:ext>
            </p:extLst>
          </p:nvPr>
        </p:nvGraphicFramePr>
        <p:xfrm>
          <a:off x="623501" y="1290381"/>
          <a:ext cx="7948999" cy="334708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Lockheed Martin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Using Persistent Unique Identifiers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Analysis of FMVA Gasket Aging</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Roanoke Work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Rosty Korolov</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Aircraft Robotic Assembly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r>
                        <a:rPr lang="en-US" sz="1200" b="0" i="0" u="none" strike="noStrike" dirty="0">
                          <a:solidFill>
                            <a:srgbClr val="000000"/>
                          </a:solidFill>
                          <a:effectLst/>
                          <a:latin typeface="Calibri" panose="020F0502020204030204" pitchFamily="34" charset="0"/>
                        </a:rPr>
                        <a:t>Eaton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BLE Mesh Simulation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Mark Anderson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15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1/14	6:00 – 8pm</a:t>
            </a:r>
          </a:p>
          <a:p>
            <a:pPr lvl="1">
              <a:tabLst>
                <a:tab pos="2514600" algn="l"/>
                <a:tab pos="3597275" algn="l"/>
              </a:tabLst>
            </a:pPr>
            <a:r>
              <a:rPr lang="en-US" dirty="0">
                <a:cs typeface="Calibri"/>
              </a:rPr>
              <a:t>Wednesday	1/15	6:00 – 8pm</a:t>
            </a:r>
          </a:p>
          <a:p>
            <a:pPr lvl="1">
              <a:tabLst>
                <a:tab pos="2514600" algn="l"/>
                <a:tab pos="3597275" algn="l"/>
              </a:tabLst>
            </a:pPr>
            <a:r>
              <a:rPr lang="en-US" dirty="0">
                <a:cs typeface="Calibri"/>
              </a:rPr>
              <a:t>Thursday	1/16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1/13/25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202509290"/>
              </p:ext>
            </p:extLst>
          </p:nvPr>
        </p:nvGraphicFramePr>
        <p:xfrm>
          <a:off x="623501" y="1290381"/>
          <a:ext cx="7948999" cy="334518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Crack Growth Measurement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Junichi Kanai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dirty="0">
                          <a:solidFill>
                            <a:srgbClr val="000000"/>
                          </a:solidFill>
                          <a:effectLst/>
                          <a:latin typeface="Calibri" panose="020F0502020204030204" pitchFamily="34" charset="0"/>
                        </a:rPr>
                        <a:t>Vermont Energy Investment Corp.</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Predictive Refrigerant Leak Modelling in VRF Systems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Kannathal Natarajan</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dirty="0">
                          <a:solidFill>
                            <a:srgbClr val="000000"/>
                          </a:solidFill>
                          <a:effectLst/>
                          <a:latin typeface="Calibri" panose="020F0502020204030204" pitchFamily="34" charset="0"/>
                        </a:rPr>
                        <a:t>The Boeing Company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Enterprise Test Vehicles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Aren Paster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Clint Ballinger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FF0000"/>
                          </a:solidFill>
                          <a:effectLst/>
                          <a:latin typeface="Calibri" panose="020F0502020204030204" pitchFamily="34" charset="0"/>
                        </a:rPr>
                        <a:t>JEC 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4AF3536-E0F1-A459-AC5A-6AE726E1D4F7}"/>
              </a:ext>
            </a:extLst>
          </p:cNvPr>
          <p:cNvPicPr>
            <a:picLocks noChangeAspect="1"/>
          </p:cNvPicPr>
          <p:nvPr/>
        </p:nvPicPr>
        <p:blipFill>
          <a:blip r:embed="rId3">
            <a:extLst>
              <a:ext uri="{28A0092B-C50C-407E-A947-70E740481C1C}">
                <a14:useLocalDpi xmlns:a14="http://schemas.microsoft.com/office/drawing/2010/main" val="0"/>
              </a:ext>
            </a:extLst>
          </a:blip>
          <a:srcRect r="12086"/>
          <a:stretch/>
        </p:blipFill>
        <p:spPr>
          <a:xfrm>
            <a:off x="861456" y="1985042"/>
            <a:ext cx="7421088" cy="403250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t>Accountability</a:t>
            </a:r>
            <a:endParaRPr lang="en-US" dirty="0"/>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documents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20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61</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62</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628650" y="365127"/>
            <a:ext cx="7886700" cy="701674"/>
          </a:xfrm>
        </p:spPr>
        <p:txBody>
          <a:bodyPr/>
          <a:lstStyle/>
          <a:p>
            <a:r>
              <a:rPr lang="en-US" dirty="0"/>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64</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r>
              <a:rPr lang="en-US" sz="3200" dirty="0"/>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dirty="0"/>
              <a:t>Any student with less than </a:t>
            </a:r>
            <a:r>
              <a:rPr lang="en-US" sz="2400" b="1" dirty="0"/>
              <a:t>4</a:t>
            </a:r>
            <a:r>
              <a:rPr lang="en-US" sz="2400" dirty="0"/>
              <a:t> FORUM posts for </a:t>
            </a:r>
            <a:r>
              <a:rPr lang="en-US" sz="2400" b="1" dirty="0"/>
              <a:t>2</a:t>
            </a:r>
            <a:r>
              <a:rPr lang="en-US" sz="2400" dirty="0"/>
              <a:t> consecutive weeks will be automatically issued an EWS</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65</a:t>
            </a:fld>
            <a:endParaRPr lang="en-US" dirty="0"/>
          </a:p>
        </p:txBody>
      </p:sp>
    </p:spTree>
    <p:extLst>
      <p:ext uri="{BB962C8B-B14F-4D97-AF65-F5344CB8AC3E}">
        <p14:creationId xmlns:p14="http://schemas.microsoft.com/office/powerpoint/2010/main" val="1188360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67</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709734"/>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Client Needs &amp; Requirements -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16280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Client Needs and Engineering Requirements: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69</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70</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dirty="0">
                <a:cs typeface="Calibri"/>
              </a:rPr>
              <a:t>Benchmarking Memo</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85</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86</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lstStyle/>
          <a:p>
            <a:r>
              <a:rPr lang="en-US" dirty="0"/>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97</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36721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8720</Words>
  <Application>Microsoft Office PowerPoint</Application>
  <PresentationFormat>On-screen Show (4:3)</PresentationFormat>
  <Paragraphs>1824</Paragraphs>
  <Slides>162</Slides>
  <Notes>66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162</vt:i4>
      </vt:variant>
    </vt:vector>
  </HeadingPairs>
  <TitlesOfParts>
    <vt:vector size="182" baseType="lpstr">
      <vt:lpstr>Yu Gothic</vt:lpstr>
      <vt:lpstr>游ゴシック Light</vt:lpstr>
      <vt:lpstr>Algerian</vt:lpstr>
      <vt:lpstr>Aptos</vt:lpstr>
      <vt:lpstr>Aptos Display</vt:lpstr>
      <vt:lpstr>Arial</vt:lpstr>
      <vt:lpstr>Calibri</vt:lpstr>
      <vt:lpstr>Calibri Light</vt:lpstr>
      <vt:lpstr>Inter</vt:lpstr>
      <vt:lpstr>MS Mincho</vt:lpstr>
      <vt:lpstr>Roboto</vt:lpstr>
      <vt:lpstr>Segoe Script</vt:lpstr>
      <vt:lpstr>Segoe UI</vt:lpstr>
      <vt:lpstr>SlidoInter</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 problem</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10 min – Review Project Description</vt:lpstr>
      <vt:lpstr>20 min – Generating Needs &amp; Requirements /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5 Min – Wrap-up</vt:lpstr>
      <vt:lpstr>All Employee Meetings</vt:lpstr>
      <vt:lpstr>Board of Directors Review is coming up NEXT WEEK</vt:lpstr>
      <vt:lpstr>BDR Poster &amp; Presentation Content</vt:lpstr>
      <vt:lpstr>Upcoming Graded deliverables</vt:lpstr>
      <vt:lpstr>System Design Report Intro</vt:lpstr>
      <vt:lpstr>Individual Technical Work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2025-01-27T21:24:59Z</dcterms:modified>
</cp:coreProperties>
</file>