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comments/modernComment_22E_B81E38C3.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6"/>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36" r:id="rId58"/>
    <p:sldId id="637" r:id="rId59"/>
    <p:sldId id="638" r:id="rId60"/>
    <p:sldId id="639" r:id="rId61"/>
    <p:sldId id="460" r:id="rId62"/>
    <p:sldId id="471" r:id="rId63"/>
    <p:sldId id="558" r:id="rId64"/>
    <p:sldId id="329" r:id="rId65"/>
    <p:sldId id="330" r:id="rId66"/>
    <p:sldId id="331" r:id="rId67"/>
    <p:sldId id="659" r:id="rId68"/>
    <p:sldId id="664" r:id="rId69"/>
    <p:sldId id="536" r:id="rId70"/>
    <p:sldId id="546" r:id="rId71"/>
    <p:sldId id="621" r:id="rId72"/>
    <p:sldId id="287" r:id="rId73"/>
    <p:sldId id="663" r:id="rId74"/>
    <p:sldId id="593" r:id="rId75"/>
    <p:sldId id="340" r:id="rId76"/>
    <p:sldId id="288" r:id="rId77"/>
    <p:sldId id="290" r:id="rId78"/>
    <p:sldId id="642" r:id="rId79"/>
    <p:sldId id="643" r:id="rId80"/>
    <p:sldId id="559" r:id="rId81"/>
    <p:sldId id="393" r:id="rId82"/>
    <p:sldId id="616" r:id="rId83"/>
    <p:sldId id="622" r:id="rId84"/>
    <p:sldId id="293" r:id="rId85"/>
    <p:sldId id="594" r:id="rId86"/>
    <p:sldId id="586" r:id="rId87"/>
    <p:sldId id="587" r:id="rId88"/>
    <p:sldId id="588" r:id="rId89"/>
    <p:sldId id="589" r:id="rId90"/>
    <p:sldId id="590" r:id="rId91"/>
    <p:sldId id="394" r:id="rId92"/>
    <p:sldId id="342" r:id="rId93"/>
    <p:sldId id="618" r:id="rId94"/>
    <p:sldId id="601" r:id="rId95"/>
    <p:sldId id="474" r:id="rId96"/>
    <p:sldId id="583" r:id="rId97"/>
    <p:sldId id="623" r:id="rId98"/>
    <p:sldId id="518" r:id="rId99"/>
    <p:sldId id="595" r:id="rId100"/>
    <p:sldId id="666" r:id="rId101"/>
    <p:sldId id="644" r:id="rId102"/>
    <p:sldId id="343" r:id="rId103"/>
    <p:sldId id="344" r:id="rId104"/>
    <p:sldId id="580" r:id="rId105"/>
    <p:sldId id="534" r:id="rId106"/>
    <p:sldId id="550" r:id="rId107"/>
    <p:sldId id="551" r:id="rId108"/>
    <p:sldId id="624" r:id="rId109"/>
    <p:sldId id="298" r:id="rId110"/>
    <p:sldId id="596" r:id="rId111"/>
    <p:sldId id="645" r:id="rId112"/>
    <p:sldId id="446" r:id="rId113"/>
    <p:sldId id="447" r:id="rId114"/>
    <p:sldId id="450" r:id="rId115"/>
    <p:sldId id="602" r:id="rId116"/>
    <p:sldId id="603" r:id="rId117"/>
    <p:sldId id="633" r:id="rId118"/>
    <p:sldId id="528" r:id="rId119"/>
    <p:sldId id="625" r:id="rId120"/>
    <p:sldId id="300" r:id="rId121"/>
    <p:sldId id="646" r:id="rId122"/>
    <p:sldId id="597" r:id="rId123"/>
    <p:sldId id="667" r:id="rId124"/>
    <p:sldId id="382" r:id="rId125"/>
    <p:sldId id="584" r:id="rId126"/>
    <p:sldId id="634" r:id="rId127"/>
    <p:sldId id="529" r:id="rId128"/>
    <p:sldId id="626" r:id="rId129"/>
    <p:sldId id="302" r:id="rId130"/>
    <p:sldId id="598" r:id="rId131"/>
    <p:sldId id="648" r:id="rId132"/>
    <p:sldId id="494" r:id="rId133"/>
    <p:sldId id="404" r:id="rId134"/>
    <p:sldId id="495" r:id="rId135"/>
    <p:sldId id="496" r:id="rId136"/>
    <p:sldId id="530" r:id="rId137"/>
    <p:sldId id="535" r:id="rId138"/>
    <p:sldId id="627" r:id="rId139"/>
    <p:sldId id="304" r:id="rId140"/>
    <p:sldId id="599" r:id="rId141"/>
    <p:sldId id="395" r:id="rId142"/>
    <p:sldId id="619" r:id="rId143"/>
    <p:sldId id="396" r:id="rId144"/>
    <p:sldId id="628" r:id="rId145"/>
    <p:sldId id="562" r:id="rId146"/>
    <p:sldId id="600" r:id="rId147"/>
    <p:sldId id="564" r:id="rId148"/>
    <p:sldId id="649" r:id="rId149"/>
    <p:sldId id="651" r:id="rId150"/>
    <p:sldId id="653" r:id="rId151"/>
    <p:sldId id="654" r:id="rId152"/>
    <p:sldId id="650" r:id="rId153"/>
    <p:sldId id="655" r:id="rId154"/>
    <p:sldId id="620" r:id="rId155"/>
    <p:sldId id="482" r:id="rId156"/>
    <p:sldId id="553" r:id="rId157"/>
    <p:sldId id="656" r:id="rId158"/>
    <p:sldId id="647" r:id="rId159"/>
    <p:sldId id="568" r:id="rId160"/>
    <p:sldId id="567" r:id="rId161"/>
    <p:sldId id="378" r:id="rId162"/>
    <p:sldId id="350" r:id="rId163"/>
    <p:sldId id="338" r:id="rId164"/>
    <p:sldId id="352" r:id="rId1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7571" autoAdjust="0"/>
  </p:normalViewPr>
  <p:slideViewPr>
    <p:cSldViewPr>
      <p:cViewPr varScale="1">
        <p:scale>
          <a:sx n="55" d="100"/>
          <a:sy n="55" d="100"/>
        </p:scale>
        <p:origin x="1699" y="48"/>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6021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microsoft.com/office/2018/10/relationships/authors" Target="author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9E-4922-AD38-719000A4F10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B29E-4922-AD38-719000A4F10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9E-4922-AD38-719000A4F10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B29E-4922-AD38-719000A4F10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9E-4922-AD38-719000A4F10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29E-4922-AD38-719000A4F10D}"/>
              </c:ext>
            </c:extLst>
          </c:dPt>
          <c:dLbls>
            <c:dLbl>
              <c:idx val="0"/>
              <c:tx>
                <c:rich>
                  <a:bodyPr/>
                  <a:lstStyle/>
                  <a:p>
                    <a:fld id="{23CCB836-834D-42D0-BB9F-5F73EFAA69B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29E-4922-AD38-719000A4F10D}"/>
                </c:ext>
              </c:extLst>
            </c:dLbl>
            <c:dLbl>
              <c:idx val="1"/>
              <c:tx>
                <c:rich>
                  <a:bodyPr/>
                  <a:lstStyle/>
                  <a:p>
                    <a:fld id="{B83E3791-E88B-42BB-945E-2886D318A9B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29E-4922-AD38-719000A4F10D}"/>
                </c:ext>
              </c:extLst>
            </c:dLbl>
            <c:dLbl>
              <c:idx val="2"/>
              <c:tx>
                <c:rich>
                  <a:bodyPr/>
                  <a:lstStyle/>
                  <a:p>
                    <a:fld id="{0657321B-F656-4629-9116-BED5A94F9F3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29E-4922-AD38-719000A4F10D}"/>
                </c:ext>
              </c:extLst>
            </c:dLbl>
            <c:dLbl>
              <c:idx val="3"/>
              <c:tx>
                <c:rich>
                  <a:bodyPr/>
                  <a:lstStyle/>
                  <a:p>
                    <a:fld id="{C33E0B12-E04B-435E-86E1-0D2DC4F85C5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29E-4922-AD38-719000A4F10D}"/>
                </c:ext>
              </c:extLst>
            </c:dLbl>
            <c:dLbl>
              <c:idx val="4"/>
              <c:tx>
                <c:rich>
                  <a:bodyPr/>
                  <a:lstStyle/>
                  <a:p>
                    <a:fld id="{BE8C36DF-568A-402D-926B-885C5B0D1E4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29E-4922-AD38-719000A4F10D}"/>
                </c:ext>
              </c:extLst>
            </c:dLbl>
            <c:dLbl>
              <c:idx val="5"/>
              <c:tx>
                <c:rich>
                  <a:bodyPr/>
                  <a:lstStyle/>
                  <a:p>
                    <a:fld id="{322A1113-7A64-41CD-9C1F-A998D187337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29E-4922-AD38-719000A4F10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16</c:v>
                </c:pt>
                <c:pt idx="1">
                  <c:v>14</c:v>
                </c:pt>
                <c:pt idx="2">
                  <c:v>13</c:v>
                </c:pt>
                <c:pt idx="3">
                  <c:v>17</c:v>
                </c:pt>
                <c:pt idx="4">
                  <c:v>12</c:v>
                </c:pt>
                <c:pt idx="5">
                  <c:v>28</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0-B29E-4922-AD38-719000A4F10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1</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D3-4CF3-AB6E-418124AB8B0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D3-4CF3-AB6E-418124AB8B0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D3-4CF3-AB6E-418124AB8B0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D3-4CF3-AB6E-418124AB8B0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FD3-4CF3-AB6E-418124AB8B0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FD3-4CF3-AB6E-418124AB8B02}"/>
              </c:ext>
            </c:extLst>
          </c:dPt>
          <c:dLbls>
            <c:dLbl>
              <c:idx val="0"/>
              <c:tx>
                <c:rich>
                  <a:bodyPr/>
                  <a:lstStyle/>
                  <a:p>
                    <a:fld id="{0A4E71A7-4F82-47BB-B14A-104E55CAE99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D3-4CF3-AB6E-418124AB8B02}"/>
                </c:ext>
              </c:extLst>
            </c:dLbl>
            <c:dLbl>
              <c:idx val="1"/>
              <c:tx>
                <c:rich>
                  <a:bodyPr/>
                  <a:lstStyle/>
                  <a:p>
                    <a:fld id="{FF0C6F95-2B58-4DAB-A16E-CED16F17FCD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D3-4CF3-AB6E-418124AB8B02}"/>
                </c:ext>
              </c:extLst>
            </c:dLbl>
            <c:dLbl>
              <c:idx val="2"/>
              <c:tx>
                <c:rich>
                  <a:bodyPr/>
                  <a:lstStyle/>
                  <a:p>
                    <a:fld id="{51235E6A-AF48-40FF-B70B-6B6DCF6A339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FD3-4CF3-AB6E-418124AB8B02}"/>
                </c:ext>
              </c:extLst>
            </c:dLbl>
            <c:dLbl>
              <c:idx val="3"/>
              <c:tx>
                <c:rich>
                  <a:bodyPr/>
                  <a:lstStyle/>
                  <a:p>
                    <a:fld id="{1BD7B5AC-EA50-4589-82C0-DF7A279AEF3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D3-4CF3-AB6E-418124AB8B02}"/>
                </c:ext>
              </c:extLst>
            </c:dLbl>
            <c:dLbl>
              <c:idx val="4"/>
              <c:tx>
                <c:rich>
                  <a:bodyPr/>
                  <a:lstStyle/>
                  <a:p>
                    <a:fld id="{5D2B0A9C-8006-4882-9FEF-777557315C8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D3-4CF3-AB6E-418124AB8B02}"/>
                </c:ext>
              </c:extLst>
            </c:dLbl>
            <c:dLbl>
              <c:idx val="5"/>
              <c:tx>
                <c:rich>
                  <a:bodyPr/>
                  <a:lstStyle/>
                  <a:p>
                    <a:fld id="{840AD365-D971-4896-8E99-BCD4BE3A0A9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FD3-4CF3-AB6E-418124AB8B0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42</c:v>
                </c:pt>
                <c:pt idx="1">
                  <c:v>19</c:v>
                </c:pt>
                <c:pt idx="2">
                  <c:v>11</c:v>
                </c:pt>
                <c:pt idx="3">
                  <c:v>9</c:v>
                </c:pt>
                <c:pt idx="4">
                  <c:v>10</c:v>
                </c:pt>
                <c:pt idx="5">
                  <c:v>5</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C-2FD3-4CF3-AB6E-418124AB8B0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2/3/2025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75</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21173758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153</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2/3/2025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2/3/2025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2/3/2025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2/3/2025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2/3/2025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2/3/2025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2/3/2025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2/3/2025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2/3/2025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2/3/2025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2/3/2025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2/3/2025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2/3/2025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2/3/2025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2/3/2025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2/3/2025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2/3/2025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2/3/2025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2/3/2025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2/3/2025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8.xml"/></Relationships>
</file>

<file path=ppt/slides/_rels/slide14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slide" Target="slide42.xml"/><Relationship Id="rId7" Type="http://schemas.openxmlformats.org/officeDocument/2006/relationships/slide" Target="slide10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5.xml"/><Relationship Id="rId11" Type="http://schemas.openxmlformats.org/officeDocument/2006/relationships/slide" Target="slide142.xml"/><Relationship Id="rId5" Type="http://schemas.openxmlformats.org/officeDocument/2006/relationships/slide" Target="slide81.xml"/><Relationship Id="rId10" Type="http://schemas.openxmlformats.org/officeDocument/2006/relationships/slide" Target="slide136.xml"/><Relationship Id="rId4" Type="http://schemas.openxmlformats.org/officeDocument/2006/relationships/slide" Target="slide69.xml"/><Relationship Id="rId9" Type="http://schemas.openxmlformats.org/officeDocument/2006/relationships/slide" Target="slide126.xml"/></Relationships>
</file>

<file path=ppt/slides/_rels/slide60.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4.xml"/><Relationship Id="rId5" Type="http://schemas.openxmlformats.org/officeDocument/2006/relationships/image" Target="../media/image42.svg"/><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1002916855"/>
              </p:ext>
            </p:extLst>
          </p:nvPr>
        </p:nvGraphicFramePr>
        <p:xfrm>
          <a:off x="623501" y="1290381"/>
          <a:ext cx="7948999" cy="334899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National Security Innovation Network (NSIN)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Synthetic Versions of Real Targets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Northeastern Association of the Blind at Albany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Manufacturing Improvement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Center for Disability Services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Modular Communication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Paul Chow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114</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118</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a:t>30 </a:t>
            </a:r>
            <a:r>
              <a:rPr lang="en-US" sz="3600" dirty="0"/>
              <a:t>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Last Review &amp; Updates to</a:t>
            </a:r>
          </a:p>
          <a:p>
            <a:pPr>
              <a:lnSpc>
                <a:spcPct val="200000"/>
              </a:lnSpc>
            </a:pPr>
            <a:r>
              <a:rPr lang="en-US" dirty="0"/>
              <a:t>Needs &amp; Requirements / Use Cases / User Stories</a:t>
            </a:r>
          </a:p>
          <a:p>
            <a:pPr>
              <a:lnSpc>
                <a:spcPct val="200000"/>
              </a:lnSpc>
            </a:pPr>
            <a:r>
              <a:rPr lang="en-US" dirty="0"/>
              <a:t>Concept Generation</a:t>
            </a:r>
          </a:p>
        </p:txBody>
      </p:sp>
      <p:sp>
        <p:nvSpPr>
          <p:cNvPr id="4" name="Slide Number Placeholder 3"/>
          <p:cNvSpPr>
            <a:spLocks noGrp="1"/>
          </p:cNvSpPr>
          <p:nvPr>
            <p:ph type="sldNum" sz="quarter" idx="12"/>
          </p:nvPr>
        </p:nvSpPr>
        <p:spPr/>
        <p:txBody>
          <a:bodyPr/>
          <a:lstStyle/>
          <a:p>
            <a:fld id="{028FE254-016A-4E51-98AE-D4B4E3F12C32}" type="slidenum">
              <a:rPr lang="en-US" smtClean="0"/>
              <a:t>120</a:t>
            </a:fld>
            <a:endParaRPr lang="en-US" dirty="0"/>
          </a:p>
        </p:txBody>
      </p:sp>
      <p:sp>
        <p:nvSpPr>
          <p:cNvPr id="5" name="TextBox 4"/>
          <p:cNvSpPr txBox="1"/>
          <p:nvPr/>
        </p:nvSpPr>
        <p:spPr>
          <a:xfrm>
            <a:off x="2819400" y="4648200"/>
            <a:ext cx="350520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These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Tree>
    <p:extLst>
      <p:ext uri="{BB962C8B-B14F-4D97-AF65-F5344CB8AC3E}">
        <p14:creationId xmlns:p14="http://schemas.microsoft.com/office/powerpoint/2010/main" val="27977400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50 </a:t>
            </a:r>
            <a:r>
              <a:rPr lang="en-US" dirty="0"/>
              <a:t>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123</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126</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75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a:t>
            </a:r>
            <a:r>
              <a:rPr lang="en-US" dirty="0" err="1"/>
              <a:t>post-its</a:t>
            </a:r>
            <a:r>
              <a:rPr lang="en-US" dirty="0"/>
              <a:t>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Description automatically generated">
            <a:extLst>
              <a:ext uri="{FF2B5EF4-FFF2-40B4-BE49-F238E27FC236}">
                <a16:creationId xmlns:a16="http://schemas.microsoft.com/office/drawing/2014/main" id="{C0745103-18A9-C367-DDC1-B7CB9660D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17" y="1781146"/>
            <a:ext cx="772136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145</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146</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149</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150</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154</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2/18 (or) 2/14</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Individual Technical Work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155</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dirty="0"/>
              <a:t>Individual Technical Work</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highlight>
                  <a:srgbClr val="00FF00"/>
                </a:highlight>
              </a:rPr>
              <a:t>System Architecture Diagram - needed?</a:t>
            </a:r>
          </a:p>
          <a:p>
            <a:r>
              <a:rPr lang="en-US" dirty="0"/>
              <a:t>Subsystem or portion YOU are responsible for</a:t>
            </a:r>
          </a:p>
          <a:p>
            <a:pPr lvl="1"/>
            <a:r>
              <a:rPr lang="en-US" dirty="0"/>
              <a:t>Related Needs &amp; Reqs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157</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158</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88347353"/>
              </p:ext>
            </p:extLst>
          </p:nvPr>
        </p:nvGraphicFramePr>
        <p:xfrm>
          <a:off x="381000" y="1005329"/>
          <a:ext cx="8382000" cy="448270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5.0</a:t>
                      </a:r>
                    </a:p>
                  </a:txBody>
                  <a:tcPr marL="68580" marR="68580" marT="0" marB="0"/>
                </a:tc>
                <a:tc>
                  <a:txBody>
                    <a:bodyPr/>
                    <a:lstStyle/>
                    <a:p>
                      <a:pPr marL="0" marR="0" algn="l">
                        <a:spcBef>
                          <a:spcPts val="0"/>
                        </a:spcBef>
                        <a:spcAft>
                          <a:spcPts val="0"/>
                        </a:spcAft>
                      </a:pPr>
                      <a:r>
                        <a:rPr lang="en-US" sz="1200" dirty="0">
                          <a:effectLst/>
                          <a:latin typeface="+mj-lt"/>
                          <a:ea typeface="MS Mincho"/>
                        </a:rPr>
                        <a:t>12/5/24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a:spcBef>
                          <a:spcPts val="0"/>
                        </a:spcBef>
                        <a:spcAft>
                          <a:spcPts val="0"/>
                        </a:spcAft>
                      </a:pPr>
                      <a:r>
                        <a:rPr lang="en-US" sz="1200" dirty="0">
                          <a:effectLst/>
                          <a:latin typeface="+mj-lt"/>
                          <a:ea typeface="MS Mincho"/>
                        </a:rPr>
                        <a:t>Dates updated for LEAP Team Building session</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5.1</a:t>
                      </a:r>
                    </a:p>
                  </a:txBody>
                  <a:tcPr marL="68580" marR="68580" marT="0" marB="0"/>
                </a:tc>
                <a:tc>
                  <a:txBody>
                    <a:bodyPr/>
                    <a:lstStyle/>
                    <a:p>
                      <a:pPr marL="0" marR="0" algn="l">
                        <a:spcBef>
                          <a:spcPts val="0"/>
                        </a:spcBef>
                        <a:spcAft>
                          <a:spcPts val="0"/>
                        </a:spcAft>
                      </a:pPr>
                      <a:r>
                        <a:rPr lang="en-US" sz="1200" b="0" dirty="0">
                          <a:effectLst/>
                          <a:latin typeface="+mj-lt"/>
                          <a:ea typeface="MS Mincho"/>
                        </a:rPr>
                        <a:t>12/20/24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grammar and formatting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Day 2 Accountability slide 43 added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Participation expectations slide 64 added</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5.2</a:t>
                      </a:r>
                    </a:p>
                  </a:txBody>
                  <a:tcPr marL="68580" marR="68580" marT="0" marB="0"/>
                </a:tc>
                <a:tc>
                  <a:txBody>
                    <a:bodyPr/>
                    <a:lstStyle/>
                    <a:p>
                      <a:pPr marL="0" marR="0" algn="l">
                        <a:spcBef>
                          <a:spcPts val="0"/>
                        </a:spcBef>
                        <a:spcAft>
                          <a:spcPts val="0"/>
                        </a:spcAft>
                      </a:pPr>
                      <a:r>
                        <a:rPr lang="en-US" sz="1200" b="0" dirty="0">
                          <a:effectLst/>
                          <a:latin typeface="+mj-lt"/>
                          <a:ea typeface="MS Mincho"/>
                        </a:rPr>
                        <a:t>1/2/25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Syllabus grading breakdown updated</a:t>
                      </a:r>
                    </a:p>
                    <a:p>
                      <a:pPr marL="0" marR="0" algn="l">
                        <a:spcBef>
                          <a:spcPts val="0"/>
                        </a:spcBef>
                        <a:spcAft>
                          <a:spcPts val="0"/>
                        </a:spcAft>
                      </a:pPr>
                      <a:r>
                        <a:rPr lang="en-US" sz="1200" b="0" dirty="0">
                          <a:effectLst/>
                          <a:latin typeface="+mj-lt"/>
                          <a:ea typeface="MS Mincho"/>
                        </a:rPr>
                        <a:t>Teams, PE, CE updated</a:t>
                      </a:r>
                    </a:p>
                    <a:p>
                      <a:pPr marL="0" marR="0" algn="l">
                        <a:spcBef>
                          <a:spcPts val="0"/>
                        </a:spcBef>
                        <a:spcAft>
                          <a:spcPts val="0"/>
                        </a:spcAft>
                      </a:pPr>
                      <a:r>
                        <a:rPr lang="en-US" sz="1200" b="0" dirty="0">
                          <a:effectLst/>
                          <a:latin typeface="+mj-lt"/>
                          <a:ea typeface="MS Mincho"/>
                        </a:rPr>
                        <a:t>Day 3 accountability slide 69 added</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5.3</a:t>
                      </a:r>
                    </a:p>
                  </a:txBody>
                  <a:tcPr marL="68580" marR="68580" marT="0" marB="0"/>
                </a:tc>
                <a:tc>
                  <a:txBody>
                    <a:bodyPr/>
                    <a:lstStyle/>
                    <a:p>
                      <a:pPr marL="0" marR="0" algn="l">
                        <a:spcBef>
                          <a:spcPts val="0"/>
                        </a:spcBef>
                        <a:spcAft>
                          <a:spcPts val="0"/>
                        </a:spcAft>
                      </a:pPr>
                      <a:r>
                        <a:rPr lang="en-US" sz="1200" b="0" dirty="0">
                          <a:effectLst/>
                          <a:latin typeface="+mj-lt"/>
                          <a:ea typeface="MS Mincho"/>
                        </a:rPr>
                        <a:t>1/3/25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Added Documentation Expectations &amp; Auto EWS slides 65 + 97</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5.4</a:t>
                      </a:r>
                    </a:p>
                  </a:txBody>
                  <a:tcPr marL="68580" marR="68580" marT="0" marB="0"/>
                </a:tc>
                <a:tc>
                  <a:txBody>
                    <a:bodyPr/>
                    <a:lstStyle/>
                    <a:p>
                      <a:pPr marL="0" marR="0" algn="l">
                        <a:spcBef>
                          <a:spcPts val="0"/>
                        </a:spcBef>
                        <a:spcAft>
                          <a:spcPts val="0"/>
                        </a:spcAft>
                      </a:pPr>
                      <a:r>
                        <a:rPr lang="en-US" sz="1200" b="0" dirty="0">
                          <a:effectLst/>
                          <a:latin typeface="+mj-lt"/>
                          <a:ea typeface="MS Mincho"/>
                        </a:rPr>
                        <a:t>1/6/25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Slight adjustment of timing on Day 1 activities</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5.5</a:t>
                      </a:r>
                    </a:p>
                  </a:txBody>
                  <a:tcPr marL="68580" marR="68580" marT="0" marB="0"/>
                </a:tc>
                <a:tc>
                  <a:txBody>
                    <a:bodyPr/>
                    <a:lstStyle/>
                    <a:p>
                      <a:pPr marL="0" marR="0" algn="l">
                        <a:spcBef>
                          <a:spcPts val="0"/>
                        </a:spcBef>
                        <a:spcAft>
                          <a:spcPts val="0"/>
                        </a:spcAft>
                      </a:pPr>
                      <a:r>
                        <a:rPr lang="en-US" sz="1200" b="0" dirty="0">
                          <a:effectLst/>
                          <a:latin typeface="+mj-lt"/>
                          <a:ea typeface="MS Mincho"/>
                        </a:rPr>
                        <a:t>1/8/25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Improved instructions and references to Slido</a:t>
                      </a:r>
                    </a:p>
                    <a:p>
                      <a:pPr marL="0" marR="0" algn="l">
                        <a:spcBef>
                          <a:spcPts val="0"/>
                        </a:spcBef>
                        <a:spcAft>
                          <a:spcPts val="0"/>
                        </a:spcAft>
                      </a:pPr>
                      <a:r>
                        <a:rPr lang="en-US" sz="1200" b="0" dirty="0">
                          <a:effectLst/>
                          <a:latin typeface="+mj-lt"/>
                          <a:ea typeface="MS Mincho"/>
                        </a:rPr>
                        <a:t>Tweaked language about required weekly EDN posts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5.6</a:t>
                      </a:r>
                    </a:p>
                  </a:txBody>
                  <a:tcPr marL="68580" marR="68580" marT="0" marB="0"/>
                </a:tc>
                <a:tc>
                  <a:txBody>
                    <a:bodyPr/>
                    <a:lstStyle/>
                    <a:p>
                      <a:pPr marL="0" marR="0" algn="l">
                        <a:spcBef>
                          <a:spcPts val="0"/>
                        </a:spcBef>
                        <a:spcAft>
                          <a:spcPts val="0"/>
                        </a:spcAft>
                      </a:pPr>
                      <a:r>
                        <a:rPr lang="en-US" sz="1200" b="0" dirty="0">
                          <a:effectLst/>
                          <a:latin typeface="+mj-lt"/>
                          <a:ea typeface="MS Mincho"/>
                        </a:rPr>
                        <a:t>1/21/25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data updated in Day 5 pg 97</a:t>
                      </a: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5.7</a:t>
                      </a:r>
                    </a:p>
                  </a:txBody>
                  <a:tcPr marL="68580" marR="68580" marT="0" marB="0"/>
                </a:tc>
                <a:tc>
                  <a:txBody>
                    <a:bodyPr/>
                    <a:lstStyle/>
                    <a:p>
                      <a:pPr marL="0" marR="0" algn="l">
                        <a:spcBef>
                          <a:spcPts val="0"/>
                        </a:spcBef>
                        <a:spcAft>
                          <a:spcPts val="0"/>
                        </a:spcAft>
                      </a:pPr>
                      <a:r>
                        <a:rPr lang="en-US" sz="1200" dirty="0">
                          <a:effectLst/>
                          <a:latin typeface="+mj-lt"/>
                          <a:ea typeface="MS Mincho"/>
                        </a:rPr>
                        <a:t>1/27/25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dates and some language on System Design Report and Individual Appendix pg 155+156</a:t>
                      </a:r>
                    </a:p>
                  </a:txBody>
                  <a:tcPr marL="68580" marR="68580" marT="0" marB="0"/>
                </a:tc>
                <a:extLst>
                  <a:ext uri="{0D108BD9-81ED-4DB2-BD59-A6C34878D82A}">
                    <a16:rowId xmlns:a16="http://schemas.microsoft.com/office/drawing/2014/main" val="3050399495"/>
                  </a:ext>
                </a:extLst>
              </a:tr>
              <a:tr h="233769">
                <a:tc>
                  <a:txBody>
                    <a:bodyPr/>
                    <a:lstStyle/>
                    <a:p>
                      <a:pPr marL="0" marR="0" algn="l">
                        <a:spcBef>
                          <a:spcPts val="0"/>
                        </a:spcBef>
                        <a:spcAft>
                          <a:spcPts val="0"/>
                        </a:spcAft>
                      </a:pPr>
                      <a:r>
                        <a:rPr lang="en-US" sz="1200" dirty="0">
                          <a:effectLst/>
                          <a:latin typeface="+mj-lt"/>
                          <a:ea typeface="MS Mincho"/>
                        </a:rPr>
                        <a:t>5.8</a:t>
                      </a:r>
                    </a:p>
                  </a:txBody>
                  <a:tcPr marL="68580" marR="68580" marT="0" marB="0"/>
                </a:tc>
                <a:tc>
                  <a:txBody>
                    <a:bodyPr/>
                    <a:lstStyle/>
                    <a:p>
                      <a:pPr marL="0" marR="0" algn="l">
                        <a:spcBef>
                          <a:spcPts val="0"/>
                        </a:spcBef>
                        <a:spcAft>
                          <a:spcPts val="0"/>
                        </a:spcAft>
                      </a:pPr>
                      <a:r>
                        <a:rPr lang="en-US" sz="1200" dirty="0">
                          <a:effectLst/>
                          <a:latin typeface="+mj-lt"/>
                          <a:ea typeface="MS Mincho"/>
                        </a:rPr>
                        <a:t>1.31.25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Pg 135 Actionable -&gt; Attainable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Remove ‘Reflecting on your Project Plan” slide and adjust time of other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Adjust timing to give more to Project Planning intro</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5.9</a:t>
                      </a:r>
                    </a:p>
                  </a:txBody>
                  <a:tcPr marL="68580" marR="68580" marT="0" marB="0"/>
                </a:tc>
                <a:tc>
                  <a:txBody>
                    <a:bodyPr/>
                    <a:lstStyle/>
                    <a:p>
                      <a:pPr marL="0" marR="0" algn="l">
                        <a:spcBef>
                          <a:spcPts val="0"/>
                        </a:spcBef>
                        <a:spcAft>
                          <a:spcPts val="0"/>
                        </a:spcAft>
                      </a:pPr>
                      <a:r>
                        <a:rPr lang="en-US" sz="1200" dirty="0">
                          <a:effectLst/>
                          <a:latin typeface="+mj-lt"/>
                          <a:ea typeface="MS Mincho"/>
                        </a:rPr>
                        <a:t>2.3.25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Pg 132 – adjusted initialing of </a:t>
                      </a:r>
                      <a:r>
                        <a:rPr lang="en-US" sz="1200" dirty="0" err="1">
                          <a:effectLst/>
                          <a:latin typeface="+mj-lt"/>
                          <a:ea typeface="MS Mincho"/>
                        </a:rPr>
                        <a:t>post-its</a:t>
                      </a:r>
                      <a:r>
                        <a:rPr lang="en-US" sz="1200" dirty="0">
                          <a:effectLst/>
                          <a:latin typeface="+mj-lt"/>
                          <a:ea typeface="MS Mincho"/>
                        </a:rPr>
                        <a:t> to indicate responsibility for task rather than creation of note</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160</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45348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161</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446693247"/>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ECSE Dept.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Digital ASIC Design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Sikorsky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Machining Cell of the Future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Hewison Aviation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Top Gun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dirty="0">
                          <a:solidFill>
                            <a:srgbClr val="000000"/>
                          </a:solidFill>
                          <a:effectLst/>
                          <a:latin typeface="Calibri" panose="020F0502020204030204" pitchFamily="34" charset="0"/>
                        </a:rPr>
                        <a:t>Design Lab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Window Security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dirty="0">
                          <a:solidFill>
                            <a:srgbClr val="000000"/>
                          </a:solidFill>
                          <a:effectLst/>
                          <a:latin typeface="Calibri" panose="020F0502020204030204" pitchFamily="34" charset="0"/>
                        </a:rPr>
                        <a:t>Western Digital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1287094305"/>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383109683"/>
              </p:ext>
            </p:extLst>
          </p:nvPr>
        </p:nvGraphicFramePr>
        <p:xfrm>
          <a:off x="623501" y="1290381"/>
          <a:ext cx="7948999" cy="334708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Lockheed Martin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Using Persistent Unique Identifiers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Analysis of FMVA Gasket Aging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Roanoke Work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Rosty Korolov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dirty="0">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Aircraft Robotic Assembly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BLE Mesh Simulation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15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202509290"/>
              </p:ext>
            </p:extLst>
          </p:nvPr>
        </p:nvGraphicFramePr>
        <p:xfrm>
          <a:off x="623501" y="1290381"/>
          <a:ext cx="7948999" cy="334518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Crack Growth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Vermont Energy Investment Corp.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Predictive Refrigerant Leak Modelling in VRF Systems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Enterprise Test Vehicles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rcRect r="12086"/>
          <a:stretch/>
        </p:blipFill>
        <p:spPr>
          <a:xfrm>
            <a:off x="861456" y="1985042"/>
            <a:ext cx="7421088"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t>Accountability</a:t>
            </a:r>
            <a:endParaRPr lang="en-US" dirty="0"/>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documents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62</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628650" y="365127"/>
            <a:ext cx="7886700" cy="701674"/>
          </a:xfrm>
        </p:spPr>
        <p:txBody>
          <a:bodyPr/>
          <a:lstStyle/>
          <a:p>
            <a:r>
              <a:rPr lang="en-US" dirty="0"/>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64</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r>
              <a:rPr lang="en-US" sz="3200" dirty="0"/>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dirty="0"/>
              <a:t>Any student with less than </a:t>
            </a:r>
            <a:r>
              <a:rPr lang="en-US" sz="2400" b="1" dirty="0"/>
              <a:t>4</a:t>
            </a:r>
            <a:r>
              <a:rPr lang="en-US" sz="2400" dirty="0"/>
              <a:t> FORUM posts for </a:t>
            </a:r>
            <a:r>
              <a:rPr lang="en-US" sz="2400" b="1" dirty="0"/>
              <a:t>2</a:t>
            </a:r>
            <a:r>
              <a:rPr lang="en-US" sz="2400" dirty="0"/>
              <a:t> consecutive weeks will be automatically issued an EWS</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65</a:t>
            </a:fld>
            <a:endParaRPr lang="en-US" dirty="0"/>
          </a:p>
        </p:txBody>
      </p:sp>
    </p:spTree>
    <p:extLst>
      <p:ext uri="{BB962C8B-B14F-4D97-AF65-F5344CB8AC3E}">
        <p14:creationId xmlns:p14="http://schemas.microsoft.com/office/powerpoint/2010/main" val="1188360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67</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16280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Client Needs and Engineering Requirements: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69</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70</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84</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85</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86</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1AB7-7E0A-9ACF-7EAA-CA4C8B53A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28BF3-3B2A-B78F-89B4-F40A22A4A8D5}"/>
              </a:ext>
            </a:extLst>
          </p:cNvPr>
          <p:cNvSpPr>
            <a:spLocks noGrp="1"/>
          </p:cNvSpPr>
          <p:nvPr>
            <p:ph type="title"/>
          </p:nvPr>
        </p:nvSpPr>
        <p:spPr/>
        <p:txBody>
          <a:bodyPr/>
          <a:lstStyle/>
          <a:p>
            <a:r>
              <a:rPr lang="en-US" dirty="0"/>
              <a:t>Documentation Participation</a:t>
            </a:r>
          </a:p>
        </p:txBody>
      </p:sp>
      <p:sp>
        <p:nvSpPr>
          <p:cNvPr id="3" name="Content Placeholder 2">
            <a:extLst>
              <a:ext uri="{FF2B5EF4-FFF2-40B4-BE49-F238E27FC236}">
                <a16:creationId xmlns:a16="http://schemas.microsoft.com/office/drawing/2014/main" id="{A33A5389-CEB1-8C2B-1CCB-2512F96400BB}"/>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E178EC5A-4310-3FC8-0AD5-524993899586}"/>
              </a:ext>
            </a:extLst>
          </p:cNvPr>
          <p:cNvSpPr>
            <a:spLocks noGrp="1"/>
          </p:cNvSpPr>
          <p:nvPr>
            <p:ph type="sldNum" sz="quarter" idx="12"/>
          </p:nvPr>
        </p:nvSpPr>
        <p:spPr/>
        <p:txBody>
          <a:bodyPr/>
          <a:lstStyle/>
          <a:p>
            <a:fld id="{CC48B151-73E6-4005-9E41-BAC149615E2B}" type="slidenum">
              <a:rPr lang="en-US" smtClean="0"/>
              <a:t>97</a:t>
            </a:fld>
            <a:endParaRPr lang="en-US" dirty="0"/>
          </a:p>
        </p:txBody>
      </p:sp>
      <p:graphicFrame>
        <p:nvGraphicFramePr>
          <p:cNvPr id="7" name="Chart 6">
            <a:extLst>
              <a:ext uri="{FF2B5EF4-FFF2-40B4-BE49-F238E27FC236}">
                <a16:creationId xmlns:a16="http://schemas.microsoft.com/office/drawing/2014/main" id="{4DEB0F74-61CA-4635-E921-59540836A13A}"/>
              </a:ext>
            </a:extLst>
          </p:cNvPr>
          <p:cNvGraphicFramePr/>
          <p:nvPr>
            <p:extLst>
              <p:ext uri="{D42A27DB-BD31-4B8C-83A1-F6EECF244321}">
                <p14:modId xmlns:p14="http://schemas.microsoft.com/office/powerpoint/2010/main" val="209526548"/>
              </p:ext>
            </p:extLst>
          </p:nvPr>
        </p:nvGraphicFramePr>
        <p:xfrm>
          <a:off x="4018280" y="2402283"/>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FB76304-8673-9D9A-4AA7-E70D3C66F7EE}"/>
              </a:ext>
            </a:extLst>
          </p:cNvPr>
          <p:cNvGraphicFramePr/>
          <p:nvPr>
            <p:extLst>
              <p:ext uri="{D42A27DB-BD31-4B8C-83A1-F6EECF244321}">
                <p14:modId xmlns:p14="http://schemas.microsoft.com/office/powerpoint/2010/main" val="589905959"/>
              </p:ext>
            </p:extLst>
          </p:nvPr>
        </p:nvGraphicFramePr>
        <p:xfrm>
          <a:off x="-724535" y="2402283"/>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6721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10197</Words>
  <Application>Microsoft Office PowerPoint</Application>
  <PresentationFormat>On-screen Show (4:3)</PresentationFormat>
  <Paragraphs>1830</Paragraphs>
  <Slides>161</Slides>
  <Notes>68</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161</vt:i4>
      </vt:variant>
    </vt:vector>
  </HeadingPairs>
  <TitlesOfParts>
    <vt:vector size="178" baseType="lpstr">
      <vt:lpstr>Algerian</vt:lpstr>
      <vt:lpstr>Aptos</vt:lpstr>
      <vt:lpstr>Aptos Display</vt:lpstr>
      <vt:lpstr>Arial</vt:lpstr>
      <vt:lpstr>Calibri</vt:lpstr>
      <vt:lpstr>Calibri Light</vt:lpstr>
      <vt:lpstr>Inter</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5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All Employee Meetings</vt:lpstr>
      <vt:lpstr>Board of Directors Review is coming up NEXT WEEK</vt:lpstr>
      <vt:lpstr>BDR Poster &amp; Presentation Content</vt:lpstr>
      <vt:lpstr>Upcoming Graded deliverables</vt:lpstr>
      <vt:lpstr>System Design Report Intro</vt:lpstr>
      <vt:lpstr>Individual Technical Work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2025-02-03T16:55:47Z</dcterms:modified>
</cp:coreProperties>
</file>