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260" r:id="rId4"/>
    <p:sldId id="266" r:id="rId5"/>
    <p:sldId id="262" r:id="rId6"/>
    <p:sldId id="271" r:id="rId7"/>
    <p:sldId id="269" r:id="rId8"/>
    <p:sldId id="265" r:id="rId9"/>
    <p:sldId id="270" r:id="rId10"/>
    <p:sldId id="264" r:id="rId11"/>
    <p:sldId id="261" r:id="rId12"/>
    <p:sldId id="259"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5" d="100"/>
          <a:sy n="85" d="100"/>
        </p:scale>
        <p:origin x="120"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91A0C74-6C1B-4376-87BB-316F7A35EE7F}"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20966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1A0C74-6C1B-4376-87BB-316F7A35EE7F}"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401694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1A0C74-6C1B-4376-87BB-316F7A35EE7F}"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7504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1A0C74-6C1B-4376-87BB-316F7A35EE7F}"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306012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1A0C74-6C1B-4376-87BB-316F7A35EE7F}"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56025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1A0C74-6C1B-4376-87BB-316F7A35EE7F}"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7393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1A0C74-6C1B-4376-87BB-316F7A35EE7F}" type="datetimeFigureOut">
              <a:rPr lang="en-US" smtClean="0"/>
              <a:t>9/15/2023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494A9-A411-42AC-8A18-9F9640A23EA9}"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31531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1A0C74-6C1B-4376-87BB-316F7A35EE7F}" type="datetimeFigureOut">
              <a:rPr lang="en-US" smtClean="0"/>
              <a:t>9/15/2023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494A9-A411-42AC-8A18-9F9640A23EA9}"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63752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0C74-6C1B-4376-87BB-316F7A35EE7F}" type="datetimeFigureOut">
              <a:rPr lang="en-US" smtClean="0"/>
              <a:t>9/15/2023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494A9-A411-42AC-8A18-9F9640A23EA9}"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91403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65582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97466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A0C74-6C1B-4376-87BB-316F7A35EE7F}" type="datetimeFigureOut">
              <a:rPr lang="en-US" smtClean="0"/>
              <a:t>9/15/2023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94A9-A411-42AC-8A18-9F9640A23EA9}" type="slidenum">
              <a:rPr lang="en-US" smtClean="0"/>
              <a:t>‹#›</a:t>
            </a:fld>
            <a:endParaRPr lang="en-US"/>
          </a:p>
        </p:txBody>
      </p:sp>
    </p:spTree>
    <p:extLst>
      <p:ext uri="{BB962C8B-B14F-4D97-AF65-F5344CB8AC3E}">
        <p14:creationId xmlns:p14="http://schemas.microsoft.com/office/powerpoint/2010/main" val="250971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nbook.red-bean.com/" TargetMode="External"/><Relationship Id="rId2" Type="http://schemas.openxmlformats.org/officeDocument/2006/relationships/hyperlink" Target="https://www.youtube.com/watch?v=fPUdXvjY_G4" TargetMode="External"/><Relationship Id="rId1" Type="http://schemas.openxmlformats.org/officeDocument/2006/relationships/slideLayout" Target="../slideLayouts/slideLayout2.xml"/><Relationship Id="rId5" Type="http://schemas.openxmlformats.org/officeDocument/2006/relationships/hyperlink" Target="https://tortoisesvn.net/downloads.html" TargetMode="External"/><Relationship Id="rId4" Type="http://schemas.openxmlformats.org/officeDocument/2006/relationships/hyperlink" Target="https://subversion.apache.org/doc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tortoisesvn.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Getting Started with Subversion</a:t>
            </a:r>
          </a:p>
        </p:txBody>
      </p:sp>
      <p:sp>
        <p:nvSpPr>
          <p:cNvPr id="3" name="Subtitle 2"/>
          <p:cNvSpPr>
            <a:spLocks noGrp="1"/>
          </p:cNvSpPr>
          <p:nvPr>
            <p:ph type="subTitle" idx="1"/>
          </p:nvPr>
        </p:nvSpPr>
        <p:spPr/>
        <p:txBody>
          <a:bodyPr/>
          <a:lstStyle/>
          <a:p>
            <a:r>
              <a:rPr lang="en-US" dirty="0"/>
              <a:t>For Windows Users</a:t>
            </a:r>
          </a:p>
        </p:txBody>
      </p:sp>
    </p:spTree>
    <p:extLst>
      <p:ext uri="{BB962C8B-B14F-4D97-AF65-F5344CB8AC3E}">
        <p14:creationId xmlns:p14="http://schemas.microsoft.com/office/powerpoint/2010/main" val="3426498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Make Commits</a:t>
            </a:r>
          </a:p>
        </p:txBody>
      </p:sp>
      <p:sp>
        <p:nvSpPr>
          <p:cNvPr id="3" name="Content Placeholder 2"/>
          <p:cNvSpPr>
            <a:spLocks noGrp="1"/>
          </p:cNvSpPr>
          <p:nvPr>
            <p:ph idx="1"/>
          </p:nvPr>
        </p:nvSpPr>
        <p:spPr/>
        <p:txBody>
          <a:bodyPr>
            <a:normAutofit fontScale="77500" lnSpcReduction="20000"/>
          </a:bodyPr>
          <a:lstStyle/>
          <a:p>
            <a:r>
              <a:rPr lang="en-US" dirty="0"/>
              <a:t>As part of your project you’ll modify existing files or create new ones.</a:t>
            </a:r>
          </a:p>
          <a:p>
            <a:r>
              <a:rPr lang="en-US" dirty="0"/>
              <a:t>To share these with the team, you must </a:t>
            </a:r>
            <a:r>
              <a:rPr lang="en-US" b="1" dirty="0"/>
              <a:t>Commit</a:t>
            </a:r>
            <a:r>
              <a:rPr lang="en-US" dirty="0"/>
              <a:t> them.</a:t>
            </a:r>
          </a:p>
          <a:p>
            <a:pPr marL="0" indent="0">
              <a:buNone/>
            </a:pPr>
            <a:endParaRPr lang="en-US" dirty="0"/>
          </a:p>
          <a:p>
            <a:pPr marL="0" indent="0">
              <a:buNone/>
            </a:pPr>
            <a:r>
              <a:rPr lang="en-US" dirty="0"/>
              <a:t>To commit individual files and/or folders </a:t>
            </a:r>
          </a:p>
          <a:p>
            <a:r>
              <a:rPr lang="en-US" dirty="0"/>
              <a:t>Select the Items to be Committed</a:t>
            </a:r>
          </a:p>
          <a:p>
            <a:r>
              <a:rPr lang="en-US" dirty="0"/>
              <a:t>Use the right click menu to access TortoiseSVN Commit function.</a:t>
            </a:r>
          </a:p>
          <a:p>
            <a:r>
              <a:rPr lang="en-US" dirty="0"/>
              <a:t>Provide a </a:t>
            </a:r>
            <a:r>
              <a:rPr lang="en-US" b="1" dirty="0"/>
              <a:t>Meaningful</a:t>
            </a:r>
            <a:r>
              <a:rPr lang="en-US" dirty="0"/>
              <a:t> Comment for the Log</a:t>
            </a:r>
          </a:p>
          <a:p>
            <a:pPr marL="0" indent="0">
              <a:buNone/>
            </a:pPr>
            <a:endParaRPr lang="en-US" dirty="0"/>
          </a:p>
          <a:p>
            <a:pPr marL="0" indent="0">
              <a:buNone/>
            </a:pPr>
            <a:r>
              <a:rPr lang="en-US" dirty="0"/>
              <a:t>To Commit an Entire Folder.</a:t>
            </a:r>
          </a:p>
          <a:p>
            <a:r>
              <a:rPr lang="en-US" dirty="0"/>
              <a:t>Click Anywhere Within the folder where your work is:</a:t>
            </a:r>
          </a:p>
          <a:p>
            <a:r>
              <a:rPr lang="en-US" dirty="0"/>
              <a:t>Use the right click menu to access TortoiseSVN Commit function.</a:t>
            </a:r>
          </a:p>
          <a:p>
            <a:r>
              <a:rPr lang="en-US" dirty="0"/>
              <a:t>Provide a </a:t>
            </a:r>
            <a:r>
              <a:rPr lang="en-US" b="1" dirty="0"/>
              <a:t>Meaningful</a:t>
            </a:r>
            <a:r>
              <a:rPr lang="en-US" dirty="0"/>
              <a:t> Comment for the Log</a:t>
            </a:r>
          </a:p>
        </p:txBody>
      </p:sp>
      <p:sp>
        <p:nvSpPr>
          <p:cNvPr id="5" name="Rectangle 4"/>
          <p:cNvSpPr/>
          <p:nvPr/>
        </p:nvSpPr>
        <p:spPr>
          <a:xfrm>
            <a:off x="765110" y="6232949"/>
            <a:ext cx="1068042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a:t>The Files Will Be Uploaded to the Subversion Repository For Sharing</a:t>
            </a:r>
          </a:p>
        </p:txBody>
      </p:sp>
      <p:grpSp>
        <p:nvGrpSpPr>
          <p:cNvPr id="11" name="Group 10"/>
          <p:cNvGrpSpPr/>
          <p:nvPr/>
        </p:nvGrpSpPr>
        <p:grpSpPr>
          <a:xfrm>
            <a:off x="9181316" y="1690688"/>
            <a:ext cx="2831869" cy="3100879"/>
            <a:chOff x="9302619" y="1690688"/>
            <a:chExt cx="2831869" cy="3100879"/>
          </a:xfrm>
        </p:grpSpPr>
        <p:grpSp>
          <p:nvGrpSpPr>
            <p:cNvPr id="9" name="Group 8"/>
            <p:cNvGrpSpPr/>
            <p:nvPr/>
          </p:nvGrpSpPr>
          <p:grpSpPr>
            <a:xfrm>
              <a:off x="9302619" y="1690688"/>
              <a:ext cx="2648921" cy="3100879"/>
              <a:chOff x="8724122" y="2259149"/>
              <a:chExt cx="2956832" cy="3461326"/>
            </a:xfrm>
          </p:grpSpPr>
          <p:pic>
            <p:nvPicPr>
              <p:cNvPr id="6" name="Picture 5" descr="&lt;strong&gt;Cloud&lt;/strong&gt; &lt;strong&gt;Computing&lt;/strong&gt; Free Stock Photo - Public Domain Pictur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122" y="2259149"/>
                <a:ext cx="2956832" cy="3405340"/>
              </a:xfrm>
              <a:prstGeom prst="rect">
                <a:avLst/>
              </a:prstGeom>
            </p:spPr>
          </p:pic>
          <p:sp>
            <p:nvSpPr>
              <p:cNvPr id="7" name="TextBox 6"/>
              <p:cNvSpPr txBox="1"/>
              <p:nvPr/>
            </p:nvSpPr>
            <p:spPr>
              <a:xfrm>
                <a:off x="9607824" y="2967135"/>
                <a:ext cx="1189428" cy="369332"/>
              </a:xfrm>
              <a:prstGeom prst="rect">
                <a:avLst/>
              </a:prstGeom>
              <a:noFill/>
            </p:spPr>
            <p:txBody>
              <a:bodyPr wrap="none" rtlCol="0">
                <a:spAutoFit/>
              </a:bodyPr>
              <a:lstStyle/>
              <a:p>
                <a:r>
                  <a:rPr lang="en-US" dirty="0"/>
                  <a:t>Repository</a:t>
                </a:r>
              </a:p>
            </p:txBody>
          </p:sp>
          <p:sp>
            <p:nvSpPr>
              <p:cNvPr id="8" name="TextBox 7"/>
              <p:cNvSpPr txBox="1"/>
              <p:nvPr/>
            </p:nvSpPr>
            <p:spPr>
              <a:xfrm>
                <a:off x="9271499" y="5351143"/>
                <a:ext cx="2082301" cy="369332"/>
              </a:xfrm>
              <a:prstGeom prst="rect">
                <a:avLst/>
              </a:prstGeom>
              <a:noFill/>
            </p:spPr>
            <p:txBody>
              <a:bodyPr wrap="none" rtlCol="0">
                <a:spAutoFit/>
              </a:bodyPr>
              <a:lstStyle/>
              <a:p>
                <a:r>
                  <a:rPr lang="en-US" dirty="0"/>
                  <a:t>Team Member’s PCs</a:t>
                </a:r>
              </a:p>
            </p:txBody>
          </p:sp>
        </p:grpSp>
        <p:sp>
          <p:nvSpPr>
            <p:cNvPr id="10" name="TextBox 9"/>
            <p:cNvSpPr txBox="1"/>
            <p:nvPr/>
          </p:nvSpPr>
          <p:spPr>
            <a:xfrm>
              <a:off x="11159862" y="2892883"/>
              <a:ext cx="974626" cy="646331"/>
            </a:xfrm>
            <a:prstGeom prst="rect">
              <a:avLst/>
            </a:prstGeom>
            <a:noFill/>
          </p:spPr>
          <p:txBody>
            <a:bodyPr wrap="none" rtlCol="0">
              <a:spAutoFit/>
            </a:bodyPr>
            <a:lstStyle/>
            <a:p>
              <a:r>
                <a:rPr lang="en-US" dirty="0"/>
                <a:t>Commit</a:t>
              </a:r>
            </a:p>
            <a:p>
              <a:r>
                <a:rPr lang="en-US" dirty="0"/>
                <a:t>Changes</a:t>
              </a:r>
            </a:p>
          </p:txBody>
        </p:sp>
      </p:grpSp>
    </p:spTree>
    <p:extLst>
      <p:ext uri="{BB962C8B-B14F-4D97-AF65-F5344CB8AC3E}">
        <p14:creationId xmlns:p14="http://schemas.microsoft.com/office/powerpoint/2010/main" val="1954414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Updated</a:t>
            </a:r>
          </a:p>
        </p:txBody>
      </p:sp>
      <p:sp>
        <p:nvSpPr>
          <p:cNvPr id="3" name="Content Placeholder 2"/>
          <p:cNvSpPr>
            <a:spLocks noGrp="1"/>
          </p:cNvSpPr>
          <p:nvPr>
            <p:ph idx="1"/>
          </p:nvPr>
        </p:nvSpPr>
        <p:spPr/>
        <p:txBody>
          <a:bodyPr/>
          <a:lstStyle/>
          <a:p>
            <a:pPr marL="0" indent="0">
              <a:buNone/>
            </a:pPr>
            <a:r>
              <a:rPr lang="en-US" dirty="0"/>
              <a:t>It Is Critical To Ensure That You Have The Latest Work From The Rest Of Your Team Before You Start Working!</a:t>
            </a:r>
          </a:p>
          <a:p>
            <a:r>
              <a:rPr lang="en-US" dirty="0"/>
              <a:t>Go To The Top Level Folder Of Your Working Copy</a:t>
            </a:r>
          </a:p>
          <a:p>
            <a:r>
              <a:rPr lang="en-US" dirty="0"/>
              <a:t>Use The Right Click Menu And Select SVN Update</a:t>
            </a:r>
          </a:p>
          <a:p>
            <a:pPr marL="0" indent="0">
              <a:buNone/>
            </a:pPr>
            <a:endParaRPr lang="en-US" dirty="0"/>
          </a:p>
          <a:p>
            <a:pPr marL="0" indent="0">
              <a:buNone/>
            </a:pPr>
            <a:r>
              <a:rPr lang="en-US" dirty="0"/>
              <a:t>Repeat At The Start Of Every Work Session!</a:t>
            </a:r>
          </a:p>
          <a:p>
            <a:endParaRPr lang="en-US" dirty="0"/>
          </a:p>
        </p:txBody>
      </p:sp>
      <p:sp>
        <p:nvSpPr>
          <p:cNvPr id="4" name="Rectangle 3"/>
          <p:cNvSpPr/>
          <p:nvPr/>
        </p:nvSpPr>
        <p:spPr>
          <a:xfrm>
            <a:off x="681135" y="5533154"/>
            <a:ext cx="1084837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a:t>Your Working Copy will Be Brought up to Date With All of the Team’s Latest Work</a:t>
            </a:r>
          </a:p>
        </p:txBody>
      </p:sp>
    </p:spTree>
    <p:extLst>
      <p:ext uri="{BB962C8B-B14F-4D97-AF65-F5344CB8AC3E}">
        <p14:creationId xmlns:p14="http://schemas.microsoft.com/office/powerpoint/2010/main" val="3969490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More Information</a:t>
            </a:r>
          </a:p>
        </p:txBody>
      </p:sp>
      <p:sp>
        <p:nvSpPr>
          <p:cNvPr id="3" name="Content Placeholder 2"/>
          <p:cNvSpPr>
            <a:spLocks noGrp="1"/>
          </p:cNvSpPr>
          <p:nvPr>
            <p:ph idx="1"/>
          </p:nvPr>
        </p:nvSpPr>
        <p:spPr/>
        <p:txBody>
          <a:bodyPr>
            <a:normAutofit/>
          </a:bodyPr>
          <a:lstStyle/>
          <a:p>
            <a:r>
              <a:rPr lang="en-US" dirty="0"/>
              <a:t>Search Google for Subversion</a:t>
            </a:r>
          </a:p>
          <a:p>
            <a:pPr lvl="1"/>
            <a:r>
              <a:rPr lang="en-US" dirty="0"/>
              <a:t>Videos</a:t>
            </a:r>
          </a:p>
          <a:p>
            <a:pPr lvl="2"/>
            <a:r>
              <a:rPr lang="en-US" dirty="0">
                <a:hlinkClick r:id="rId2"/>
              </a:rPr>
              <a:t>https://www.youtube.com/watch?v=fPUdXvjY_G4</a:t>
            </a:r>
            <a:r>
              <a:rPr lang="en-US" dirty="0"/>
              <a:t> – Good demonstration. Skip the “set up” since that has already been done for all our repositories</a:t>
            </a:r>
          </a:p>
          <a:p>
            <a:pPr lvl="1"/>
            <a:r>
              <a:rPr lang="en-US" dirty="0"/>
              <a:t>Manual</a:t>
            </a:r>
          </a:p>
          <a:p>
            <a:pPr lvl="2"/>
            <a:r>
              <a:rPr lang="en-US" dirty="0">
                <a:hlinkClick r:id="rId3"/>
              </a:rPr>
              <a:t>http://svnbook.red-bean.com/</a:t>
            </a:r>
            <a:r>
              <a:rPr lang="en-US" dirty="0"/>
              <a:t> - Red-Bean, a very helpful manual on Subversion</a:t>
            </a:r>
          </a:p>
          <a:p>
            <a:pPr lvl="2"/>
            <a:r>
              <a:rPr lang="en-US" dirty="0">
                <a:hlinkClick r:id="rId4"/>
              </a:rPr>
              <a:t>https://subversion.apache.org/docs/</a:t>
            </a:r>
            <a:r>
              <a:rPr lang="en-US" dirty="0"/>
              <a:t> - Apache is now the software maintainer / developer for the Subversion server. Note that it points to the Red-Bean book above!</a:t>
            </a:r>
          </a:p>
          <a:p>
            <a:pPr lvl="1"/>
            <a:r>
              <a:rPr lang="en-US" dirty="0"/>
              <a:t>Downloads – you need a </a:t>
            </a:r>
            <a:r>
              <a:rPr lang="en-US" b="1" dirty="0"/>
              <a:t>client</a:t>
            </a:r>
            <a:r>
              <a:rPr lang="en-US" dirty="0"/>
              <a:t>, NOT the server side!</a:t>
            </a:r>
          </a:p>
          <a:p>
            <a:pPr lvl="2"/>
            <a:r>
              <a:rPr lang="en-US" dirty="0">
                <a:hlinkClick r:id="rId5"/>
              </a:rPr>
              <a:t>https://tortoisesvn.net/downloads.html</a:t>
            </a:r>
            <a:r>
              <a:rPr lang="en-US" dirty="0"/>
              <a:t> - Windows only</a:t>
            </a:r>
          </a:p>
          <a:p>
            <a:pPr lvl="2"/>
            <a:endParaRPr lang="en-US" dirty="0"/>
          </a:p>
          <a:p>
            <a:pPr lvl="1"/>
            <a:endParaRPr lang="en-US" dirty="0"/>
          </a:p>
        </p:txBody>
      </p:sp>
    </p:spTree>
    <p:extLst>
      <p:ext uri="{BB962C8B-B14F-4D97-AF65-F5344CB8AC3E}">
        <p14:creationId xmlns:p14="http://schemas.microsoft.com/office/powerpoint/2010/main" val="4037305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 Note About Git</a:t>
            </a:r>
          </a:p>
        </p:txBody>
      </p:sp>
      <p:sp>
        <p:nvSpPr>
          <p:cNvPr id="3" name="Content Placeholder 2"/>
          <p:cNvSpPr>
            <a:spLocks noGrp="1"/>
          </p:cNvSpPr>
          <p:nvPr>
            <p:ph idx="1"/>
          </p:nvPr>
        </p:nvSpPr>
        <p:spPr/>
        <p:txBody>
          <a:bodyPr>
            <a:normAutofit fontScale="92500" lnSpcReduction="20000"/>
          </a:bodyPr>
          <a:lstStyle/>
          <a:p>
            <a:r>
              <a:rPr lang="en-US" dirty="0"/>
              <a:t>Currently, Git is commonly used by Software developers. Previously, they primarily used Subversion.</a:t>
            </a:r>
          </a:p>
          <a:p>
            <a:r>
              <a:rPr lang="en-US" altLang="en-US" dirty="0">
                <a:latin typeface="Calibri" panose="020F0502020204030204" pitchFamily="34" charset="0"/>
                <a:ea typeface="Times New Roman" panose="02020603050405020304" pitchFamily="18" charset="0"/>
                <a:cs typeface="Times New Roman" panose="02020603050405020304" pitchFamily="18" charset="0"/>
              </a:rPr>
              <a:t>For Capstone, we have found Subversion to be preferable.</a:t>
            </a:r>
          </a:p>
          <a:p>
            <a:pPr lvl="1"/>
            <a:r>
              <a:rPr lang="en-US" altLang="en-US" dirty="0">
                <a:latin typeface="Calibri" panose="020F0502020204030204" pitchFamily="34" charset="0"/>
                <a:ea typeface="Times New Roman" panose="02020603050405020304" pitchFamily="18" charset="0"/>
                <a:cs typeface="Times New Roman" panose="02020603050405020304" pitchFamily="18" charset="0"/>
              </a:rPr>
              <a:t>Most Capstone students have never used any version control tool before</a:t>
            </a:r>
          </a:p>
          <a:p>
            <a:pPr lvl="1"/>
            <a:r>
              <a:rPr lang="en-US" altLang="en-US" dirty="0">
                <a:latin typeface="Calibri" panose="020F0502020204030204" pitchFamily="34" charset="0"/>
                <a:ea typeface="Times New Roman" panose="02020603050405020304" pitchFamily="18" charset="0"/>
                <a:cs typeface="Times New Roman" panose="02020603050405020304" pitchFamily="18" charset="0"/>
              </a:rPr>
              <a:t>Subversion requires slightly fewer steps to upload a file to an existing remote repository</a:t>
            </a:r>
          </a:p>
          <a:p>
            <a:pPr lvl="1"/>
            <a:r>
              <a:rPr lang="en-US" altLang="en-US" dirty="0">
                <a:latin typeface="Calibri" panose="020F0502020204030204" pitchFamily="34" charset="0"/>
                <a:ea typeface="Times New Roman" panose="02020603050405020304" pitchFamily="18" charset="0"/>
                <a:cs typeface="Times New Roman" panose="02020603050405020304" pitchFamily="18" charset="0"/>
              </a:rPr>
              <a:t>Subversion eliminates the risk that users will forget to perform the final “push” step required by Git. </a:t>
            </a:r>
          </a:p>
          <a:p>
            <a:pPr lvl="1"/>
            <a:r>
              <a:rPr lang="en-US" altLang="en-US" dirty="0">
                <a:latin typeface="Calibri" panose="020F0502020204030204" pitchFamily="34" charset="0"/>
                <a:ea typeface="Times New Roman" panose="02020603050405020304" pitchFamily="18" charset="0"/>
                <a:cs typeface="Times New Roman" panose="02020603050405020304" pitchFamily="18" charset="0"/>
              </a:rPr>
              <a:t>Subversion is more efficient when handling binary files such as CAD models. </a:t>
            </a:r>
          </a:p>
          <a:p>
            <a:pPr lvl="1"/>
            <a:r>
              <a:rPr lang="en-US" altLang="en-US" dirty="0">
                <a:latin typeface="Calibri" panose="020F0502020204030204" pitchFamily="34" charset="0"/>
                <a:ea typeface="Times New Roman" panose="02020603050405020304" pitchFamily="18" charset="0"/>
                <a:cs typeface="Times New Roman" panose="02020603050405020304" pitchFamily="18" charset="0"/>
              </a:rPr>
              <a:t>It seems that those who learn to use Subversion are able to quickly transition to Git. </a:t>
            </a:r>
          </a:p>
          <a:p>
            <a:pPr lvl="1"/>
            <a:r>
              <a:rPr lang="en-US" altLang="en-US" dirty="0">
                <a:latin typeface="Calibri" panose="020F0502020204030204" pitchFamily="34" charset="0"/>
                <a:ea typeface="Times New Roman" panose="02020603050405020304" pitchFamily="18" charset="0"/>
                <a:cs typeface="Times New Roman" panose="02020603050405020304" pitchFamily="18" charset="0"/>
              </a:rPr>
              <a:t>Git offers a number of features not available in Subversion but which are not typically needed for our multidisciplinary Capstone program.</a:t>
            </a:r>
            <a:r>
              <a:rPr lang="en-US" dirty="0"/>
              <a:t> </a:t>
            </a:r>
          </a:p>
          <a:p>
            <a:r>
              <a:rPr lang="en-US" dirty="0"/>
              <a:t>The course goal is to show and teach the importance of Version Control across all disciplines – not a specific tool.</a:t>
            </a:r>
          </a:p>
        </p:txBody>
      </p:sp>
    </p:spTree>
    <p:extLst>
      <p:ext uri="{BB962C8B-B14F-4D97-AF65-F5344CB8AC3E}">
        <p14:creationId xmlns:p14="http://schemas.microsoft.com/office/powerpoint/2010/main" val="1574063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You Will Learn </a:t>
            </a:r>
          </a:p>
        </p:txBody>
      </p:sp>
      <p:sp>
        <p:nvSpPr>
          <p:cNvPr id="3" name="Content Placeholder 2"/>
          <p:cNvSpPr>
            <a:spLocks noGrp="1"/>
          </p:cNvSpPr>
          <p:nvPr>
            <p:ph idx="1"/>
          </p:nvPr>
        </p:nvSpPr>
        <p:spPr/>
        <p:txBody>
          <a:bodyPr/>
          <a:lstStyle/>
          <a:p>
            <a:r>
              <a:rPr lang="en-US" dirty="0"/>
              <a:t>Why Version Control and What is Subversion</a:t>
            </a:r>
          </a:p>
          <a:p>
            <a:r>
              <a:rPr lang="en-US" dirty="0"/>
              <a:t>Install / Setup TortoiseSVN on Windows</a:t>
            </a:r>
          </a:p>
          <a:p>
            <a:r>
              <a:rPr lang="en-US" dirty="0"/>
              <a:t>Checkout Your Repository</a:t>
            </a:r>
          </a:p>
          <a:p>
            <a:r>
              <a:rPr lang="en-US" dirty="0"/>
              <a:t>Add Files</a:t>
            </a:r>
          </a:p>
          <a:p>
            <a:r>
              <a:rPr lang="en-US" dirty="0"/>
              <a:t>Delete / Move Files</a:t>
            </a:r>
          </a:p>
          <a:p>
            <a:r>
              <a:rPr lang="en-US" dirty="0"/>
              <a:t>Make Commits</a:t>
            </a:r>
          </a:p>
          <a:p>
            <a:r>
              <a:rPr lang="en-US" dirty="0"/>
              <a:t>Keep Updated</a:t>
            </a:r>
          </a:p>
          <a:p>
            <a:r>
              <a:rPr lang="en-US" dirty="0"/>
              <a:t>For More Information</a:t>
            </a:r>
          </a:p>
        </p:txBody>
      </p:sp>
    </p:spTree>
    <p:extLst>
      <p:ext uri="{BB962C8B-B14F-4D97-AF65-F5344CB8AC3E}">
        <p14:creationId xmlns:p14="http://schemas.microsoft.com/office/powerpoint/2010/main" val="3398134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Version Control and What is Subversion</a:t>
            </a:r>
          </a:p>
        </p:txBody>
      </p:sp>
      <p:sp>
        <p:nvSpPr>
          <p:cNvPr id="3" name="Content Placeholder 2"/>
          <p:cNvSpPr>
            <a:spLocks noGrp="1"/>
          </p:cNvSpPr>
          <p:nvPr>
            <p:ph idx="1"/>
          </p:nvPr>
        </p:nvSpPr>
        <p:spPr/>
        <p:txBody>
          <a:bodyPr>
            <a:normAutofit fontScale="55000" lnSpcReduction="20000"/>
          </a:bodyPr>
          <a:lstStyle/>
          <a:p>
            <a:pPr marL="0" lvl="0" indent="0" eaLnBrk="0" fontAlgn="base" hangingPunct="0">
              <a:lnSpc>
                <a:spcPct val="100000"/>
              </a:lnSpc>
              <a:spcBef>
                <a:spcPct val="0"/>
              </a:spcBef>
              <a:spcAft>
                <a:spcPct val="0"/>
              </a:spcAft>
              <a:buNone/>
            </a:pPr>
            <a:r>
              <a:rPr lang="en-US" altLang="en-US" sz="3800" dirty="0">
                <a:latin typeface="Calibri" panose="020F0502020204030204" pitchFamily="34" charset="0"/>
                <a:ea typeface="Times New Roman" panose="02020603050405020304" pitchFamily="18" charset="0"/>
                <a:cs typeface="Times New Roman" panose="02020603050405020304" pitchFamily="18" charset="0"/>
              </a:rPr>
              <a:t>When Multiple Files and People are Involved, Version Control Becomes Important</a:t>
            </a:r>
          </a:p>
          <a:p>
            <a:pPr marL="0" lvl="0" indent="0" eaLnBrk="0" fontAlgn="base" hangingPunct="0">
              <a:lnSpc>
                <a:spcPct val="100000"/>
              </a:lnSpc>
              <a:spcBef>
                <a:spcPct val="0"/>
              </a:spcBef>
              <a:spcAft>
                <a:spcPct val="0"/>
              </a:spcAft>
              <a:buNone/>
            </a:pPr>
            <a:endParaRPr lang="en-US" altLang="en-US" sz="38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Avoid over-writing each other’s files</a:t>
            </a: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Backup of all work</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made by multiple users</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tracked to each user</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Previous versions are saved and recoverable</a:t>
            </a:r>
          </a:p>
          <a:p>
            <a:pPr marL="0" indent="0" eaLnBrk="0" fontAlgn="base" hangingPunct="0">
              <a:lnSpc>
                <a:spcPct val="100000"/>
              </a:lnSpc>
              <a:spcBef>
                <a:spcPct val="0"/>
              </a:spcBef>
              <a:spcAft>
                <a:spcPct val="0"/>
              </a:spcAft>
              <a:buFontTx/>
              <a:buChar char="•"/>
            </a:pPr>
            <a:endParaRPr lang="en-US" altLang="en-US" sz="31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lang="en-US" altLang="en-US" dirty="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800" dirty="0">
                <a:ea typeface="Times New Roman" panose="02020603050405020304" pitchFamily="18" charset="0"/>
                <a:cs typeface="Times New Roman" panose="02020603050405020304" pitchFamily="18" charset="0"/>
              </a:rPr>
              <a:t>Design Lab teams use Subversion (SVN) for collaboration and version control for:</a:t>
            </a:r>
          </a:p>
          <a:p>
            <a:pPr marL="0" lvl="0" indent="0" eaLnBrk="0" fontAlgn="base" hangingPunct="0">
              <a:lnSpc>
                <a:spcPct val="100000"/>
              </a:lnSpc>
              <a:spcBef>
                <a:spcPct val="0"/>
              </a:spcBef>
              <a:spcAft>
                <a:spcPct val="0"/>
              </a:spcAft>
              <a:buNone/>
            </a:pPr>
            <a:endParaRPr lang="en-US" altLang="en-US" sz="3800" dirty="0"/>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Word documents</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PowerPoint presentations</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Mechanical CAD files, e.g. SolidWorks / NX </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Electronics CAD files, e.g. Eagle, </a:t>
            </a:r>
            <a:r>
              <a:rPr lang="en-US" altLang="en-US" sz="3200" dirty="0" err="1">
                <a:latin typeface="Calibri" panose="020F0502020204030204" pitchFamily="34" charset="0"/>
                <a:ea typeface="Times New Roman" panose="02020603050405020304" pitchFamily="18" charset="0"/>
                <a:cs typeface="Times New Roman" panose="02020603050405020304" pitchFamily="18" charset="0"/>
              </a:rPr>
              <a:t>KiCAD</a:t>
            </a: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 </a:t>
            </a:r>
            <a:r>
              <a:rPr lang="en-US" altLang="en-US" sz="3200" dirty="0" err="1">
                <a:latin typeface="Calibri" panose="020F0502020204030204" pitchFamily="34" charset="0"/>
                <a:ea typeface="Times New Roman" panose="02020603050405020304" pitchFamily="18" charset="0"/>
                <a:cs typeface="Times New Roman" panose="02020603050405020304" pitchFamily="18" charset="0"/>
              </a:rPr>
              <a:t>OrCAD</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Simulations</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Software, e.g. Arduino, C/C++, LabVIEW, Python, etc.</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And more!</a:t>
            </a:r>
          </a:p>
          <a:p>
            <a:endParaRPr lang="en-US" dirty="0"/>
          </a:p>
        </p:txBody>
      </p:sp>
      <p:sp>
        <p:nvSpPr>
          <p:cNvPr id="4" name="TextBox 3"/>
          <p:cNvSpPr txBox="1"/>
          <p:nvPr/>
        </p:nvSpPr>
        <p:spPr>
          <a:xfrm>
            <a:off x="849086" y="6204853"/>
            <a:ext cx="10493828"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sz="2400" b="1" dirty="0"/>
              <a:t>With Subversion, YOU Can Recover Any Version of Any File for Your Project!</a:t>
            </a:r>
          </a:p>
        </p:txBody>
      </p:sp>
      <p:sp>
        <p:nvSpPr>
          <p:cNvPr id="5" name="TextBox 4"/>
          <p:cNvSpPr txBox="1"/>
          <p:nvPr/>
        </p:nvSpPr>
        <p:spPr>
          <a:xfrm>
            <a:off x="7135661" y="4618654"/>
            <a:ext cx="3580981" cy="830997"/>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pPr algn="ctr"/>
            <a:r>
              <a:rPr lang="en-US" sz="2400" dirty="0"/>
              <a:t>Subversion uses a </a:t>
            </a:r>
          </a:p>
          <a:p>
            <a:pPr algn="ctr"/>
            <a:r>
              <a:rPr lang="en-US" sz="2400" dirty="0"/>
              <a:t>Client / Server Architecture</a:t>
            </a:r>
          </a:p>
        </p:txBody>
      </p:sp>
    </p:spTree>
    <p:extLst>
      <p:ext uri="{BB962C8B-B14F-4D97-AF65-F5344CB8AC3E}">
        <p14:creationId xmlns:p14="http://schemas.microsoft.com/office/powerpoint/2010/main" val="1486558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Workflow for Version Control</a:t>
            </a:r>
          </a:p>
        </p:txBody>
      </p:sp>
      <p:grpSp>
        <p:nvGrpSpPr>
          <p:cNvPr id="2" name="Group 1"/>
          <p:cNvGrpSpPr/>
          <p:nvPr/>
        </p:nvGrpSpPr>
        <p:grpSpPr>
          <a:xfrm>
            <a:off x="2990130" y="1854199"/>
            <a:ext cx="8642875" cy="4457700"/>
            <a:chOff x="1699706" y="1854200"/>
            <a:chExt cx="8642875" cy="4457700"/>
          </a:xfrm>
        </p:grpSpPr>
        <p:graphicFrame>
          <p:nvGraphicFramePr>
            <p:cNvPr id="4" name="Object 3"/>
            <p:cNvGraphicFramePr>
              <a:graphicFrameLocks noChangeAspect="1"/>
            </p:cNvGraphicFramePr>
            <p:nvPr>
              <p:extLst>
                <p:ext uri="{D42A27DB-BD31-4B8C-83A1-F6EECF244321}">
                  <p14:modId xmlns:p14="http://schemas.microsoft.com/office/powerpoint/2010/main" val="3263446141"/>
                </p:ext>
              </p:extLst>
            </p:nvPr>
          </p:nvGraphicFramePr>
          <p:xfrm>
            <a:off x="1699706" y="1854200"/>
            <a:ext cx="5943600" cy="4457700"/>
          </p:xfrm>
          <a:graphic>
            <a:graphicData uri="http://schemas.openxmlformats.org/presentationml/2006/ole">
              <mc:AlternateContent xmlns:mc="http://schemas.openxmlformats.org/markup-compatibility/2006">
                <mc:Choice xmlns:v="urn:schemas-microsoft-com:vml" Requires="v">
                  <p:oleObj name="Presentation" r:id="rId2" imgW="4544426" imgH="3409081" progId="PowerPoint.Show.12">
                    <p:embed/>
                  </p:oleObj>
                </mc:Choice>
                <mc:Fallback>
                  <p:oleObj name="Presentation" r:id="rId2" imgW="4544426" imgH="3409081" progId="PowerPoint.Show.12">
                    <p:embed/>
                    <p:pic>
                      <p:nvPicPr>
                        <p:cNvPr id="4"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9706" y="1854200"/>
                          <a:ext cx="5943600" cy="445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7643305" y="3040592"/>
              <a:ext cx="2699276" cy="3145055"/>
              <a:chOff x="8719072" y="3040592"/>
              <a:chExt cx="2699276" cy="3145055"/>
            </a:xfrm>
          </p:grpSpPr>
          <p:sp>
            <p:nvSpPr>
              <p:cNvPr id="10" name="Isosceles Triangle 9"/>
              <p:cNvSpPr/>
              <p:nvPr/>
            </p:nvSpPr>
            <p:spPr>
              <a:xfrm rot="5400000">
                <a:off x="7876931" y="3882733"/>
                <a:ext cx="3145055" cy="14607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783621" y="3517745"/>
                <a:ext cx="2634727" cy="1861073"/>
                <a:chOff x="8719073" y="3517745"/>
                <a:chExt cx="2634727" cy="1861073"/>
              </a:xfrm>
            </p:grpSpPr>
            <p:sp>
              <p:nvSpPr>
                <p:cNvPr id="7" name="Oval 6"/>
                <p:cNvSpPr/>
                <p:nvPr/>
              </p:nvSpPr>
              <p:spPr>
                <a:xfrm>
                  <a:off x="8719073" y="3517745"/>
                  <a:ext cx="2468880" cy="18610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993393" y="3861993"/>
                  <a:ext cx="2360407" cy="1200329"/>
                </a:xfrm>
                <a:prstGeom prst="rect">
                  <a:avLst/>
                </a:prstGeom>
                <a:noFill/>
                <a:ln>
                  <a:noFill/>
                </a:ln>
              </p:spPr>
              <p:txBody>
                <a:bodyPr wrap="square" rtlCol="0">
                  <a:spAutoFit/>
                </a:bodyPr>
                <a:lstStyle/>
                <a:p>
                  <a:r>
                    <a:rPr lang="en-US" dirty="0"/>
                    <a:t>This is where teams will be working throughout the semester.</a:t>
                  </a:r>
                </a:p>
              </p:txBody>
            </p:sp>
          </p:grpSp>
        </p:grpSp>
      </p:grpSp>
      <p:sp>
        <p:nvSpPr>
          <p:cNvPr id="3" name="TextBox 2"/>
          <p:cNvSpPr txBox="1"/>
          <p:nvPr/>
        </p:nvSpPr>
        <p:spPr>
          <a:xfrm>
            <a:off x="687897" y="3351198"/>
            <a:ext cx="2302233" cy="923330"/>
          </a:xfrm>
          <a:prstGeom prst="rect">
            <a:avLst/>
          </a:prstGeom>
          <a:noFill/>
        </p:spPr>
        <p:txBody>
          <a:bodyPr wrap="none" rtlCol="0">
            <a:spAutoFit/>
          </a:bodyPr>
          <a:lstStyle/>
          <a:p>
            <a:r>
              <a:rPr lang="en-US" dirty="0"/>
              <a:t>The </a:t>
            </a:r>
            <a:r>
              <a:rPr lang="en-US" b="1" dirty="0"/>
              <a:t>Repository (Repo)</a:t>
            </a:r>
          </a:p>
          <a:p>
            <a:r>
              <a:rPr lang="en-US" dirty="0"/>
              <a:t>lives on a </a:t>
            </a:r>
            <a:r>
              <a:rPr lang="en-US" b="1" dirty="0"/>
              <a:t>server</a:t>
            </a:r>
            <a:r>
              <a:rPr lang="en-US" dirty="0"/>
              <a:t>, </a:t>
            </a:r>
          </a:p>
          <a:p>
            <a:r>
              <a:rPr lang="en-US" dirty="0"/>
              <a:t>aka “the cloud”</a:t>
            </a:r>
          </a:p>
        </p:txBody>
      </p:sp>
      <p:sp>
        <p:nvSpPr>
          <p:cNvPr id="9" name="Rectangle 8"/>
          <p:cNvSpPr/>
          <p:nvPr/>
        </p:nvSpPr>
        <p:spPr>
          <a:xfrm>
            <a:off x="8933729" y="1513098"/>
            <a:ext cx="2606804" cy="923330"/>
          </a:xfrm>
          <a:prstGeom prst="rect">
            <a:avLst/>
          </a:prstGeom>
        </p:spPr>
        <p:txBody>
          <a:bodyPr wrap="none">
            <a:spAutoFit/>
          </a:bodyPr>
          <a:lstStyle/>
          <a:p>
            <a:r>
              <a:rPr lang="en-US" dirty="0"/>
              <a:t>A Working Copy </a:t>
            </a:r>
          </a:p>
          <a:p>
            <a:r>
              <a:rPr lang="en-US" dirty="0"/>
              <a:t>is on every user’s PC</a:t>
            </a:r>
          </a:p>
          <a:p>
            <a:r>
              <a:rPr lang="en-US" dirty="0"/>
              <a:t>We use a </a:t>
            </a:r>
            <a:r>
              <a:rPr lang="en-US" b="1" dirty="0"/>
              <a:t>client</a:t>
            </a:r>
            <a:r>
              <a:rPr lang="en-US" dirty="0"/>
              <a:t> to do this.</a:t>
            </a:r>
          </a:p>
        </p:txBody>
      </p:sp>
      <p:sp>
        <p:nvSpPr>
          <p:cNvPr id="12" name="Right Arrow 11"/>
          <p:cNvSpPr/>
          <p:nvPr/>
        </p:nvSpPr>
        <p:spPr>
          <a:xfrm rot="19906260">
            <a:off x="1669633" y="2659721"/>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9879758">
            <a:off x="7312131" y="1785032"/>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48357" y="4613118"/>
            <a:ext cx="2781314"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a:t>Subversion runs on the </a:t>
            </a:r>
            <a:r>
              <a:rPr lang="en-US" sz="2400" b="1" dirty="0"/>
              <a:t>Server</a:t>
            </a:r>
          </a:p>
          <a:p>
            <a:endParaRPr lang="en-US" sz="2400" dirty="0"/>
          </a:p>
          <a:p>
            <a:r>
              <a:rPr lang="en-US" sz="2400" dirty="0"/>
              <a:t>TortoiseSVN is the </a:t>
            </a:r>
            <a:r>
              <a:rPr lang="en-US" sz="2400" b="1" dirty="0"/>
              <a:t>Client </a:t>
            </a:r>
            <a:r>
              <a:rPr lang="en-US" sz="2400" dirty="0"/>
              <a:t>on Your PC</a:t>
            </a:r>
          </a:p>
        </p:txBody>
      </p:sp>
    </p:spTree>
    <p:extLst>
      <p:ext uri="{BB962C8B-B14F-4D97-AF65-F5344CB8AC3E}">
        <p14:creationId xmlns:p14="http://schemas.microsoft.com/office/powerpoint/2010/main" val="8947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 the Subversion Client</a:t>
            </a:r>
          </a:p>
        </p:txBody>
      </p:sp>
      <p:sp>
        <p:nvSpPr>
          <p:cNvPr id="3" name="Content Placeholder 2"/>
          <p:cNvSpPr>
            <a:spLocks noGrp="1"/>
          </p:cNvSpPr>
          <p:nvPr>
            <p:ph idx="1"/>
          </p:nvPr>
        </p:nvSpPr>
        <p:spPr>
          <a:xfrm>
            <a:off x="838200" y="1825625"/>
            <a:ext cx="10515600" cy="2205199"/>
          </a:xfrm>
        </p:spPr>
        <p:txBody>
          <a:bodyPr/>
          <a:lstStyle/>
          <a:p>
            <a:r>
              <a:rPr lang="en-US" dirty="0"/>
              <a:t>Visit TortoiseSVN - </a:t>
            </a:r>
            <a:r>
              <a:rPr lang="en-US" dirty="0">
                <a:hlinkClick r:id="rId2"/>
              </a:rPr>
              <a:t>https://tortoisesvn.net/</a:t>
            </a:r>
            <a:r>
              <a:rPr lang="en-US" dirty="0"/>
              <a:t> </a:t>
            </a:r>
          </a:p>
          <a:p>
            <a:r>
              <a:rPr lang="en-US" dirty="0"/>
              <a:t>Download the 64 bit client unless you have a fairly old PC</a:t>
            </a:r>
          </a:p>
          <a:p>
            <a:r>
              <a:rPr lang="en-US" dirty="0"/>
              <a:t>Double click to install</a:t>
            </a:r>
          </a:p>
          <a:p>
            <a:r>
              <a:rPr lang="en-US" dirty="0"/>
              <a:t>Done!</a:t>
            </a:r>
          </a:p>
        </p:txBody>
      </p:sp>
      <p:sp>
        <p:nvSpPr>
          <p:cNvPr id="4" name="TextBox 3"/>
          <p:cNvSpPr txBox="1"/>
          <p:nvPr/>
        </p:nvSpPr>
        <p:spPr>
          <a:xfrm>
            <a:off x="1102363" y="5001208"/>
            <a:ext cx="10016012" cy="83099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en-US" sz="2400" b="1" dirty="0"/>
              <a:t>TortoiseSVN is Integrated into Windows Explorer as Right Click Menu Options</a:t>
            </a:r>
          </a:p>
          <a:p>
            <a:pPr algn="ctr"/>
            <a:r>
              <a:rPr lang="en-US" sz="2400" b="1" dirty="0"/>
              <a:t>It is NOT a Standalone Program Like Word, PowerPoint or Excel</a:t>
            </a:r>
          </a:p>
        </p:txBody>
      </p:sp>
    </p:spTree>
    <p:extLst>
      <p:ext uri="{BB962C8B-B14F-4D97-AF65-F5344CB8AC3E}">
        <p14:creationId xmlns:p14="http://schemas.microsoft.com/office/powerpoint/2010/main" val="3422210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Setup TortoiseSVN</a:t>
            </a:r>
          </a:p>
        </p:txBody>
      </p:sp>
      <p:sp>
        <p:nvSpPr>
          <p:cNvPr id="3" name="Content Placeholder 2"/>
          <p:cNvSpPr>
            <a:spLocks noGrp="1"/>
          </p:cNvSpPr>
          <p:nvPr>
            <p:ph idx="1"/>
          </p:nvPr>
        </p:nvSpPr>
        <p:spPr>
          <a:xfrm>
            <a:off x="838200" y="1825624"/>
            <a:ext cx="10991850" cy="4803775"/>
          </a:xfrm>
        </p:spPr>
        <p:txBody>
          <a:bodyPr>
            <a:normAutofit fontScale="92500" lnSpcReduction="10000"/>
          </a:bodyPr>
          <a:lstStyle/>
          <a:p>
            <a:r>
              <a:rPr lang="en-US" dirty="0"/>
              <a:t>To get started, you must first </a:t>
            </a:r>
            <a:r>
              <a:rPr lang="en-US" b="1" dirty="0"/>
              <a:t>Checkout</a:t>
            </a:r>
            <a:r>
              <a:rPr lang="en-US" dirty="0"/>
              <a:t> your team’s Repository</a:t>
            </a:r>
          </a:p>
          <a:p>
            <a:pPr lvl="1"/>
            <a:r>
              <a:rPr lang="en-US" dirty="0"/>
              <a:t>This is a </a:t>
            </a:r>
            <a:r>
              <a:rPr lang="en-US" b="1" dirty="0"/>
              <a:t>One-Time</a:t>
            </a:r>
            <a:r>
              <a:rPr lang="en-US" dirty="0"/>
              <a:t> task</a:t>
            </a:r>
          </a:p>
          <a:p>
            <a:r>
              <a:rPr lang="en-US" dirty="0"/>
              <a:t>Create a new folder to be your Working copy</a:t>
            </a:r>
          </a:p>
          <a:p>
            <a:r>
              <a:rPr lang="en-US" dirty="0"/>
              <a:t>Right click on it</a:t>
            </a:r>
          </a:p>
          <a:p>
            <a:r>
              <a:rPr lang="en-US" dirty="0"/>
              <a:t>Select Checkout from the TortoiseSVN menu</a:t>
            </a:r>
          </a:p>
          <a:p>
            <a:r>
              <a:rPr lang="en-US" dirty="0"/>
              <a:t>Enter the URL for your team’s Repository</a:t>
            </a:r>
          </a:p>
          <a:p>
            <a:pPr lvl="1"/>
            <a:r>
              <a:rPr lang="en-US" dirty="0"/>
              <a:t>If the path to your wiki is: </a:t>
            </a:r>
          </a:p>
          <a:p>
            <a:pPr lvl="2"/>
            <a:endParaRPr lang="en-US" dirty="0"/>
          </a:p>
          <a:p>
            <a:pPr lvl="1"/>
            <a:r>
              <a:rPr lang="en-US" dirty="0"/>
              <a:t>Then your repository URL is: </a:t>
            </a:r>
            <a:br>
              <a:rPr lang="en-US" dirty="0"/>
            </a:br>
            <a:r>
              <a:rPr lang="en-US" altLang="en-US" sz="3000" b="1"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https://designlab.eng.rpi.edu/svn2/</a:t>
            </a:r>
            <a:r>
              <a:rPr lang="en-US" altLang="en-US" sz="3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sample-ied-fall-2014</a:t>
            </a:r>
            <a:r>
              <a:rPr lang="en-US" altLang="en-US" sz="3000" b="1"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/working</a:t>
            </a:r>
          </a:p>
          <a:p>
            <a:pPr lvl="1"/>
            <a:r>
              <a:rPr lang="en-US" dirty="0">
                <a:latin typeface="Calibri" panose="020F0502020204030204" pitchFamily="34" charset="0"/>
                <a:cs typeface="Times New Roman" panose="02020603050405020304" pitchFamily="18" charset="0"/>
                <a:sym typeface="Wingdings" panose="05000000000000000000" pitchFamily="2" charset="2"/>
              </a:rPr>
              <a:t>The Checkout Directory should be the working copy folder you just created</a:t>
            </a:r>
          </a:p>
          <a:p>
            <a:r>
              <a:rPr lang="en-US" dirty="0">
                <a:latin typeface="Calibri" panose="020F0502020204030204" pitchFamily="34" charset="0"/>
                <a:cs typeface="Times New Roman" panose="02020603050405020304" pitchFamily="18" charset="0"/>
                <a:sym typeface="Wingdings" panose="05000000000000000000" pitchFamily="2" charset="2"/>
              </a:rPr>
              <a:t>Accept the defaults and click OK</a:t>
            </a:r>
            <a:endParaRPr lang="en-US" dirty="0"/>
          </a:p>
        </p:txBody>
      </p:sp>
      <p:pic>
        <p:nvPicPr>
          <p:cNvPr id="5" name="Picture 4"/>
          <p:cNvPicPr>
            <a:picLocks noChangeAspect="1" noChangeArrowheads="1"/>
          </p:cNvPicPr>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4625549" y="4297774"/>
            <a:ext cx="6917951" cy="540259"/>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9DF4B3B3-678D-B66D-8923-5AAFF0AB70D9}"/>
              </a:ext>
            </a:extLst>
          </p:cNvPr>
          <p:cNvSpPr/>
          <p:nvPr/>
        </p:nvSpPr>
        <p:spPr>
          <a:xfrm>
            <a:off x="8624217" y="4297774"/>
            <a:ext cx="2009422" cy="540259"/>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CC30C284-D722-02E1-7EA1-926A1962A951}"/>
              </a:ext>
            </a:extLst>
          </p:cNvPr>
          <p:cNvCxnSpPr>
            <a:cxnSpLocks/>
            <a:stCxn id="4" idx="4"/>
          </p:cNvCxnSpPr>
          <p:nvPr/>
        </p:nvCxnSpPr>
        <p:spPr>
          <a:xfrm flipH="1">
            <a:off x="9144000" y="4838033"/>
            <a:ext cx="484928" cy="348330"/>
          </a:xfrm>
          <a:prstGeom prst="straightConnector1">
            <a:avLst/>
          </a:prstGeom>
          <a:ln w="38100" cap="flat" cmpd="sng" algn="ctr">
            <a:solidFill>
              <a:srgbClr val="00B05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003025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 File or Folder to Subversion</a:t>
            </a:r>
          </a:p>
        </p:txBody>
      </p:sp>
      <p:sp>
        <p:nvSpPr>
          <p:cNvPr id="3" name="Content Placeholder 2"/>
          <p:cNvSpPr>
            <a:spLocks noGrp="1"/>
          </p:cNvSpPr>
          <p:nvPr>
            <p:ph idx="1"/>
          </p:nvPr>
        </p:nvSpPr>
        <p:spPr/>
        <p:txBody>
          <a:bodyPr>
            <a:normAutofit/>
          </a:bodyPr>
          <a:lstStyle/>
          <a:p>
            <a:pPr marL="0" indent="0">
              <a:buNone/>
            </a:pPr>
            <a:r>
              <a:rPr lang="en-US" dirty="0"/>
              <a:t>Within your Working copy, simply create any new files or folders as needed.</a:t>
            </a:r>
          </a:p>
          <a:p>
            <a:r>
              <a:rPr lang="en-US" dirty="0"/>
              <a:t>Add new folders </a:t>
            </a:r>
            <a:r>
              <a:rPr lang="en-US" b="1" dirty="0"/>
              <a:t>within</a:t>
            </a:r>
            <a:r>
              <a:rPr lang="en-US" dirty="0"/>
              <a:t> the folders your project started with</a:t>
            </a:r>
          </a:p>
          <a:p>
            <a:r>
              <a:rPr lang="en-US" dirty="0"/>
              <a:t>Then, within the folder, or by selecting specific items, use the right click menu to access the TortoiseSVN </a:t>
            </a:r>
            <a:r>
              <a:rPr lang="en-US" b="1" dirty="0"/>
              <a:t>Add</a:t>
            </a:r>
            <a:r>
              <a:rPr lang="en-US" dirty="0"/>
              <a:t> function.</a:t>
            </a:r>
          </a:p>
          <a:p>
            <a:pPr marL="0" indent="0">
              <a:buNone/>
            </a:pPr>
            <a:endParaRPr lang="en-US" dirty="0"/>
          </a:p>
          <a:p>
            <a:pPr marL="0" indent="0">
              <a:buNone/>
            </a:pPr>
            <a:r>
              <a:rPr lang="en-US" dirty="0"/>
              <a:t>The files are now known to Subversion but currently exist only on your computer</a:t>
            </a:r>
          </a:p>
        </p:txBody>
      </p:sp>
      <p:sp>
        <p:nvSpPr>
          <p:cNvPr id="5" name="Rectangle 4"/>
          <p:cNvSpPr/>
          <p:nvPr/>
        </p:nvSpPr>
        <p:spPr>
          <a:xfrm>
            <a:off x="522514" y="5841066"/>
            <a:ext cx="1116561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a:t>The Files Are Now Known To Subversion But Currently Exist Only On Your Computer</a:t>
            </a:r>
          </a:p>
        </p:txBody>
      </p:sp>
    </p:spTree>
    <p:extLst>
      <p:ext uri="{BB962C8B-B14F-4D97-AF65-F5344CB8AC3E}">
        <p14:creationId xmlns:p14="http://schemas.microsoft.com/office/powerpoint/2010/main" val="211377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Move Files or Folders Around</a:t>
            </a:r>
          </a:p>
        </p:txBody>
      </p:sp>
      <p:sp>
        <p:nvSpPr>
          <p:cNvPr id="3" name="Content Placeholder 2"/>
          <p:cNvSpPr>
            <a:spLocks noGrp="1"/>
          </p:cNvSpPr>
          <p:nvPr>
            <p:ph idx="1"/>
          </p:nvPr>
        </p:nvSpPr>
        <p:spPr/>
        <p:txBody>
          <a:bodyPr/>
          <a:lstStyle/>
          <a:p>
            <a:pPr marL="0" indent="0">
              <a:buNone/>
            </a:pPr>
            <a:r>
              <a:rPr lang="en-US" dirty="0"/>
              <a:t>Sometimes a file or folder is put in the wrong place. It is very easy to fix this and keep your repository current.</a:t>
            </a:r>
          </a:p>
          <a:p>
            <a:pPr marL="0" indent="0">
              <a:buNone/>
            </a:pPr>
            <a:endParaRPr lang="en-US" dirty="0"/>
          </a:p>
          <a:p>
            <a:r>
              <a:rPr lang="en-US" dirty="0"/>
              <a:t>Select the items that are in the wrong place</a:t>
            </a:r>
          </a:p>
          <a:p>
            <a:r>
              <a:rPr lang="en-US" dirty="0"/>
              <a:t>While right-clicking on one of them, simply drag them to the new location within your working copy.</a:t>
            </a:r>
          </a:p>
          <a:p>
            <a:r>
              <a:rPr lang="en-US" dirty="0"/>
              <a:t>Typically, chose the SVN Move Versioned Item(s) Here</a:t>
            </a:r>
          </a:p>
          <a:p>
            <a:r>
              <a:rPr lang="en-US" dirty="0"/>
              <a:t>Then Select OK</a:t>
            </a:r>
          </a:p>
        </p:txBody>
      </p:sp>
    </p:spTree>
    <p:extLst>
      <p:ext uri="{BB962C8B-B14F-4D97-AF65-F5344CB8AC3E}">
        <p14:creationId xmlns:p14="http://schemas.microsoft.com/office/powerpoint/2010/main" val="2242950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Folders or Files</a:t>
            </a:r>
          </a:p>
        </p:txBody>
      </p:sp>
      <p:sp>
        <p:nvSpPr>
          <p:cNvPr id="4" name="Content Placeholder 2"/>
          <p:cNvSpPr>
            <a:spLocks noGrp="1"/>
          </p:cNvSpPr>
          <p:nvPr>
            <p:ph idx="1"/>
          </p:nvPr>
        </p:nvSpPr>
        <p:spPr/>
        <p:txBody>
          <a:bodyPr>
            <a:normAutofit/>
          </a:bodyPr>
          <a:lstStyle/>
          <a:p>
            <a:pPr marL="0" indent="0">
              <a:buNone/>
            </a:pPr>
            <a:r>
              <a:rPr lang="en-US" dirty="0"/>
              <a:t>Sometimes a file or folder is no longer needed. Be careful what you delete! Although with Subversion and TortoiseSVN you can always recover accidental deletions, it can cause confusion to your team if you unexpectedly delete things!</a:t>
            </a:r>
          </a:p>
          <a:p>
            <a:r>
              <a:rPr lang="en-US" dirty="0"/>
              <a:t>Select the items that are in the wrong place</a:t>
            </a:r>
          </a:p>
          <a:p>
            <a:r>
              <a:rPr lang="en-US" dirty="0"/>
              <a:t>While right-clicking on one of them, chose the SVN Delete option</a:t>
            </a:r>
          </a:p>
        </p:txBody>
      </p:sp>
    </p:spTree>
    <p:extLst>
      <p:ext uri="{BB962C8B-B14F-4D97-AF65-F5344CB8AC3E}">
        <p14:creationId xmlns:p14="http://schemas.microsoft.com/office/powerpoint/2010/main" val="895934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2156</TotalTime>
  <Words>1053</Words>
  <Application>Microsoft Office PowerPoint</Application>
  <PresentationFormat>Widescreen</PresentationFormat>
  <Paragraphs>125</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Calibri Light</vt:lpstr>
      <vt:lpstr>Office Theme</vt:lpstr>
      <vt:lpstr>Presentation</vt:lpstr>
      <vt:lpstr>Getting Started with Subversion</vt:lpstr>
      <vt:lpstr>What You Will Learn </vt:lpstr>
      <vt:lpstr>Why Version Control and What is Subversion</vt:lpstr>
      <vt:lpstr>The Workflow for Version Control</vt:lpstr>
      <vt:lpstr>Install the Subversion Client</vt:lpstr>
      <vt:lpstr>Setup TortoiseSVN</vt:lpstr>
      <vt:lpstr>Add a File or Folder to Subversion</vt:lpstr>
      <vt:lpstr>Move Files or Folders Around</vt:lpstr>
      <vt:lpstr>Delete Folders or Files</vt:lpstr>
      <vt:lpstr>Make Commits</vt:lpstr>
      <vt:lpstr>Keep Updated</vt:lpstr>
      <vt:lpstr>For More Information</vt:lpstr>
      <vt:lpstr> A Note About Git</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Subversion</dc:title>
  <dc:creator>Anderson, Mark</dc:creator>
  <cp:keywords>TortoiseSVN;SVN;Subversion</cp:keywords>
  <cp:lastModifiedBy>Aren Paster</cp:lastModifiedBy>
  <cp:revision>37</cp:revision>
  <dcterms:created xsi:type="dcterms:W3CDTF">2018-08-15T15:28:36Z</dcterms:created>
  <dcterms:modified xsi:type="dcterms:W3CDTF">2023-09-15T17:08:42Z</dcterms:modified>
</cp:coreProperties>
</file>