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71" r:id="rId14"/>
    <p:sldId id="263" r:id="rId15"/>
    <p:sldId id="265"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3" d="100"/>
          <a:sy n="63" d="100"/>
        </p:scale>
        <p:origin x="764" y="8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a:t>CISCO Webex Products</a:t>
          </a:r>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a:t>Teams</a:t>
          </a:r>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a:t>Spaces</a:t>
          </a:r>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a:t>Team 1</a:t>
          </a:r>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a:t>Team 2</a:t>
          </a:r>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a:t>General</a:t>
          </a:r>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a:t>General</a:t>
          </a:r>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a:t>Subsystem 1</a:t>
          </a:r>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a:t>Subsystem 2</a:t>
          </a:r>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a:t>Space 1</a:t>
          </a:r>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a:t>Space 2</a:t>
          </a:r>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a:t>Space 3</a:t>
          </a:r>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a:t>Personal Room</a:t>
          </a:r>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a:t>Scheduled Meeting</a:t>
          </a:r>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a:t>Started from a Space</a:t>
          </a:r>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a:t>Meeting 1</a:t>
          </a:r>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a:t>Meeting 2</a:t>
          </a:r>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a:t>Meeting 3</a:t>
          </a:r>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a:t>Meeting A</a:t>
          </a:r>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a:t>Meeting B</a:t>
          </a:r>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a:t>Meeting C</a:t>
          </a:r>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pt>
    <dgm:pt modelId="{4EB51F2C-E28A-4F7D-9ADB-ADACACFFCE5C}" type="pres">
      <dgm:prSet presAssocID="{02C7ED1A-2A8F-4D42-BE8A-CB9B730AD370}" presName="rootConnector1" presStyleLbl="node1" presStyleIdx="0" presStyleCnt="0"/>
      <dgm:spPr/>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pt>
    <dgm:pt modelId="{2A1A2A35-A74E-4008-BAF5-D8FD108B497D}" type="pres">
      <dgm:prSet presAssocID="{373CFEA2-DF5A-4A71-BD11-B3171E3114DE}" presName="rootConnector" presStyleLbl="node2" presStyleIdx="0" presStyleCnt="2"/>
      <dgm:spPr/>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pt>
    <dgm:pt modelId="{18C90698-1BC9-4FE2-9D51-3F57CBC39DD4}" type="pres">
      <dgm:prSet presAssocID="{C289083D-37DF-491D-9D24-FCEC00FC0AB3}" presName="rootConnector" presStyleLbl="node3" presStyleIdx="0" presStyleCnt="5"/>
      <dgm:spPr/>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pt>
    <dgm:pt modelId="{EE0F2F04-454F-4B5B-8C39-D22E6339F5F1}" type="pres">
      <dgm:prSet presAssocID="{FD258214-690D-4B20-AA8A-602243D781A7}" presName="rootConnector" presStyleLbl="node3" presStyleIdx="1" presStyleCnt="5"/>
      <dgm:spPr/>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pt>
    <dgm:pt modelId="{53B25CEF-C51B-44A4-B5F7-349AEFF5B9ED}" type="pres">
      <dgm:prSet presAssocID="{88115026-1F68-49D9-91B8-7FC1BDECCCB3}" presName="rootConnector" presStyleLbl="node4" presStyleIdx="0" presStyleCnt="15"/>
      <dgm:spPr/>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pt>
    <dgm:pt modelId="{6D8C8A3D-1771-4C2F-8CDE-258D6E473F39}" type="pres">
      <dgm:prSet presAssocID="{933BA2D6-5DAC-4931-88D7-E070F0958D5B}" presName="rootConnector" presStyleLbl="node4" presStyleIdx="1" presStyleCnt="15"/>
      <dgm:spPr/>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pt>
    <dgm:pt modelId="{E63967F1-FAA8-4696-BCC9-3305AFEF4A09}" type="pres">
      <dgm:prSet presAssocID="{C763716A-9408-434A-9863-32DBE34E2AF6}" presName="rootConnector" presStyleLbl="node4" presStyleIdx="2" presStyleCnt="15"/>
      <dgm:spPr/>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pt>
    <dgm:pt modelId="{8590C084-94AF-4B35-B541-BBC0221176BE}" type="pres">
      <dgm:prSet presAssocID="{9907AE84-C856-48C5-858B-10FB3FF99A88}" presName="rootConnector" presStyleLbl="node3" presStyleIdx="2" presStyleCnt="5"/>
      <dgm:spPr/>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pt>
    <dgm:pt modelId="{46B2BE23-B0A2-4317-9F71-74EEEB118ADB}" type="pres">
      <dgm:prSet presAssocID="{E855B99A-81B6-450A-834F-43C67AF330AA}" presName="rootConnector" presStyleLbl="node4" presStyleIdx="3" presStyleCnt="15"/>
      <dgm:spPr/>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pt>
    <dgm:pt modelId="{8B9A90BF-FEF0-4D35-81F5-4389A6F65980}" type="pres">
      <dgm:prSet presAssocID="{8413D601-BF42-4D3B-8C87-AE82C9EABB58}" presName="rootConnector" presStyleLbl="node4" presStyleIdx="4" presStyleCnt="15"/>
      <dgm:spPr/>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pt>
    <dgm:pt modelId="{972FE4FD-A168-4A16-9DDE-9BC20C20C630}" type="pres">
      <dgm:prSet presAssocID="{089FCE88-F004-47A1-82E0-13A282DE3BDD}" presName="rootConnector" presStyleLbl="node4" presStyleIdx="5" presStyleCnt="15"/>
      <dgm:spPr/>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pt>
    <dgm:pt modelId="{94B8B6E6-DE4E-48EA-8423-51638D4EC478}" type="pres">
      <dgm:prSet presAssocID="{CF7E5C78-8554-4C8D-AF0F-5F6361789954}" presName="rootConnector" presStyleLbl="node2" presStyleIdx="1" presStyleCnt="2"/>
      <dgm:spPr/>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pt>
    <dgm:pt modelId="{475558B8-37D8-42CB-8DDD-CE9F179D288C}" type="pres">
      <dgm:prSet presAssocID="{6DF3A68C-3E1C-4CE4-BCD9-3A17E72A7DDB}" presName="rootConnector" presStyleLbl="node3" presStyleIdx="3" presStyleCnt="5"/>
      <dgm:spPr/>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pt>
    <dgm:pt modelId="{865E48AC-FA9C-4B68-80A1-29D8634E1EB8}" type="pres">
      <dgm:prSet presAssocID="{799A56AE-E39C-440F-B322-414424758B75}" presName="rootConnector" presStyleLbl="node4" presStyleIdx="6" presStyleCnt="15"/>
      <dgm:spPr/>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pt>
    <dgm:pt modelId="{4893CE38-A3D4-45DD-A1B6-9202C49ACE06}" type="pres">
      <dgm:prSet presAssocID="{D9B6C814-FCDC-4FF1-B706-48E5E1771C46}" presName="rootConnector" presStyleLbl="node4" presStyleIdx="7" presStyleCnt="15"/>
      <dgm:spPr/>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pt>
    <dgm:pt modelId="{3367D7FC-F040-4CBA-9539-F72E248DA9BF}" type="pres">
      <dgm:prSet presAssocID="{F6EB7C5B-E543-4443-9053-9F97AD3BB8C1}" presName="rootConnector" presStyleLbl="node4" presStyleIdx="8" presStyleCnt="15"/>
      <dgm:spPr/>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pt>
    <dgm:pt modelId="{5A722F70-F357-4DBE-9157-7DB36B381865}" type="pres">
      <dgm:prSet presAssocID="{A475233C-703F-4579-BA21-E585FEE8D7F6}" presName="rootConnector" presStyleLbl="node4" presStyleIdx="9" presStyleCnt="15"/>
      <dgm:spPr/>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pt>
    <dgm:pt modelId="{D356ABE3-B8DB-488E-A91B-48EBC4D38669}" type="pres">
      <dgm:prSet presAssocID="{58E27AC7-32BF-45FB-98B6-05D4AF8EFCF1}" presName="rootConnector" presStyleLbl="node4" presStyleIdx="10" presStyleCnt="15"/>
      <dgm:spPr/>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pt>
    <dgm:pt modelId="{8CBAB069-E12C-4AC9-AE87-B65247825294}" type="pres">
      <dgm:prSet presAssocID="{F8FA833B-C52F-4E56-8728-251EE0ADD29A}" presName="rootConnector" presStyleLbl="node4" presStyleIdx="11" presStyleCnt="15"/>
      <dgm:spPr/>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pt>
    <dgm:pt modelId="{9DBEF928-EC01-4415-A4B7-F7CEB84FB23C}" type="pres">
      <dgm:prSet presAssocID="{40A2AE1E-75CF-4F35-9215-7DA3E0775C2B}" presName="rootConnector" presStyleLbl="node3" presStyleIdx="4" presStyleCnt="5"/>
      <dgm:spPr/>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pt>
    <dgm:pt modelId="{6C0CF30C-5AF7-40AF-8491-49AEB332DBB5}" type="pres">
      <dgm:prSet presAssocID="{FDA8AD57-6EE0-404F-BD24-AB111AFADFB5}" presName="rootConnector" presStyleLbl="node4" presStyleIdx="12" presStyleCnt="15"/>
      <dgm:spPr/>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pt>
    <dgm:pt modelId="{22CD4D12-F3B6-4B48-B99E-289BBAD14ECE}" type="pres">
      <dgm:prSet presAssocID="{E27CE545-003D-4C50-AA73-7B2DF5E2E990}" presName="rootConnector" presStyleLbl="node4" presStyleIdx="13" presStyleCnt="15"/>
      <dgm:spPr/>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pt>
    <dgm:pt modelId="{DF36876D-7D83-445A-8CDB-F2D5C0D1BB62}" type="pres">
      <dgm:prSet presAssocID="{31DCF003-D947-4599-A861-85D46A9E072B}" presName="rootConnector" presStyleLbl="node4" presStyleIdx="14" presStyleCnt="15"/>
      <dgm:spPr/>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46D6330E-EA43-4180-8E96-D965C49B949C}" type="presOf" srcId="{8413D601-BF42-4D3B-8C87-AE82C9EABB58}" destId="{70D825E4-AF16-4AC0-83DC-EAD7AE2EBAF5}"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98E311-7994-4E59-94B1-6117FB6F861F}" srcId="{40A2AE1E-75CF-4F35-9215-7DA3E0775C2B}" destId="{E27CE545-003D-4C50-AA73-7B2DF5E2E990}" srcOrd="1" destOrd="0" parTransId="{71C11C99-99B9-4FC3-BE26-6C55F4ED6740}" sibTransId="{4085B48E-4035-43F1-93C2-605EE2ED8206}"/>
    <dgm:cxn modelId="{F68E8015-AC19-4E54-A689-C1033D68D069}" type="presOf" srcId="{933BA2D6-5DAC-4931-88D7-E070F0958D5B}" destId="{5237DE16-0F06-4D21-9184-971823361A80}" srcOrd="0"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F7E28A18-D61A-42CE-BA0C-8BC951CB8CAE}" srcId="{373CFEA2-DF5A-4A71-BD11-B3171E3114DE}" destId="{C289083D-37DF-491D-9D24-FCEC00FC0AB3}" srcOrd="0" destOrd="0" parTransId="{3E9F4554-475D-43D2-955C-EDFF00B61EE8}" sibTransId="{3D3A1DC2-976F-44B4-8CFB-AB24C088222D}"/>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9A3BD11D-5577-431B-B7BC-643F63B8727C}" srcId="{02C7ED1A-2A8F-4D42-BE8A-CB9B730AD370}" destId="{CF7E5C78-8554-4C8D-AF0F-5F6361789954}" srcOrd="1" destOrd="0" parTransId="{DBC0E7EA-8F82-455B-BE06-696631483EF3}" sibTransId="{D5DE07EC-EA95-4250-A548-4D6FAE6F35EA}"/>
    <dgm:cxn modelId="{8D18CF1F-57CC-47BA-9BF9-2FCB9272F952}" type="presOf" srcId="{88115026-1F68-49D9-91B8-7FC1BDECCCB3}" destId="{53B25CEF-C51B-44A4-B5F7-349AEFF5B9ED}"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D8DF5731-9EA7-48A8-9E10-205F892FFDB9}" type="presOf" srcId="{C763716A-9408-434A-9863-32DBE34E2AF6}" destId="{3D20951A-AF85-435D-B90C-9438200A278E}" srcOrd="0" destOrd="0" presId="urn:microsoft.com/office/officeart/2005/8/layout/orgChart1"/>
    <dgm:cxn modelId="{C37B8935-30E6-42C0-B0F6-E63132749D82}" type="presOf" srcId="{0110F680-A74C-42F1-93E1-774EBBE9E033}" destId="{5685FB46-93AA-44C4-BAB5-1DF42EAB1288}" srcOrd="0"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62D69639-A31F-4C3B-A766-4BB8B06D6B99}" type="presOf" srcId="{3444D27B-FFB0-43B3-8BCB-237AC5562AC5}" destId="{DF6AA3CD-580B-4124-B493-82B5641AF47F}" srcOrd="0"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E9D2A041-0829-4D3B-9C4F-DC1BAAA71361}" type="presOf" srcId="{6DF3A68C-3E1C-4CE4-BCD9-3A17E72A7DDB}" destId="{FDEC6554-BFC8-4441-B37A-E36CE9434B36}"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E289524C-3630-41E7-9B9F-3FAA7C06D41A}" type="presOf" srcId="{FD258214-690D-4B20-AA8A-602243D781A7}" destId="{EE0F2F04-454F-4B5B-8C39-D22E6339F5F1}" srcOrd="1"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85CDE272-ECC4-4CD1-998A-29A2A7F113DF}" type="presOf" srcId="{8413D601-BF42-4D3B-8C87-AE82C9EABB58}" destId="{8B9A90BF-FEF0-4D35-81F5-4389A6F65980}"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FA3C8853-AD2D-4B92-A4CE-DB7EE0491F45}" type="presOf" srcId="{EE6284DB-137B-4841-9CD7-41C25E6953EA}" destId="{5DF8F5D3-588D-4F85-9FDD-3429A1A234CB}"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0FC76576-4385-4A74-A395-334100C47A51}" srcId="{F6EB7C5B-E543-4443-9053-9F97AD3BB8C1}" destId="{58E27AC7-32BF-45FB-98B6-05D4AF8EFCF1}" srcOrd="1" destOrd="0" parTransId="{D14C1DE6-0552-4EBF-80F6-72CB8AE658C4}" sibTransId="{11BB47B1-5422-428E-B54A-F76DE9716460}"/>
    <dgm:cxn modelId="{82CF915A-C242-434E-9606-ADEA82E66649}" type="presOf" srcId="{FDA8AD57-6EE0-404F-BD24-AB111AFADFB5}" destId="{1A954FA3-DC31-44F6-BF23-11DAEF7347DF}"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20E25C80-CA3F-4755-AE57-3D11793CB7D7}" type="presOf" srcId="{40A2AE1E-75CF-4F35-9215-7DA3E0775C2B}" destId="{4EB7BA63-435E-4BB6-B4F0-A50FBE610A6B}"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7E4ADF86-E137-4D82-8492-760B8FD855DB}" type="presOf" srcId="{089FCE88-F004-47A1-82E0-13A282DE3BDD}" destId="{0E6D62B5-927B-435E-9861-1C03D689E0AE}"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91144891-9B2E-4B45-8FD7-9522D0FEB113}" type="presOf" srcId="{CF7E5C78-8554-4C8D-AF0F-5F6361789954}" destId="{94B8B6E6-DE4E-48EA-8423-51638D4EC478}"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99BBB493-0CBB-4032-BD00-5141266F7B73}" srcId="{373CFEA2-DF5A-4A71-BD11-B3171E3114DE}" destId="{9907AE84-C856-48C5-858B-10FB3FF99A88}" srcOrd="2" destOrd="0" parTransId="{B9478E6E-E317-477E-AFCF-D75B48739A60}" sibTransId="{106CBB58-CAC3-449C-8609-4C21A62091BE}"/>
    <dgm:cxn modelId="{9EC0EE96-0449-4BC1-8D41-B1219CE40AED}" type="presOf" srcId="{31DCF003-D947-4599-A861-85D46A9E072B}" destId="{DF36876D-7D83-445A-8CDB-F2D5C0D1BB62}" srcOrd="1"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78E834A2-C798-4BA4-8B60-D326072CD222}" type="presOf" srcId="{9CC91890-1F78-4E9E-857E-A5DFC7452F8C}" destId="{17F3297D-9FA1-4D2E-81A5-F66212197EC1}" srcOrd="0" destOrd="0" presId="urn:microsoft.com/office/officeart/2005/8/layout/orgChart1"/>
    <dgm:cxn modelId="{F51553A6-3A3E-4765-82B8-14F0C498900F}" type="presOf" srcId="{58E27AC7-32BF-45FB-98B6-05D4AF8EFCF1}" destId="{B9776167-C1D5-45AC-A12D-C2494B2347D9}"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895CC8B1-1A06-4009-87D9-8FD5E2B0A64E}" srcId="{40A2AE1E-75CF-4F35-9215-7DA3E0775C2B}" destId="{31DCF003-D947-4599-A861-85D46A9E072B}" srcOrd="2" destOrd="0" parTransId="{9CC91890-1F78-4E9E-857E-A5DFC7452F8C}" sibTransId="{C9F9877A-6CD8-45C4-8A34-CB805588CCE6}"/>
    <dgm:cxn modelId="{E035E5B3-4833-43E0-9BFC-5ADF651084FA}" srcId="{799A56AE-E39C-440F-B322-414424758B75}" destId="{D9B6C814-FCDC-4FF1-B706-48E5E1771C46}" srcOrd="0" destOrd="0" parTransId="{A1F0F428-5AE6-4A37-896A-EDFDD5DCAD87}" sibTransId="{489ACF56-2C8D-45C3-99CA-7DA2F7107C61}"/>
    <dgm:cxn modelId="{8AE607B4-B82E-44B3-8925-F426500CA1D9}" type="presOf" srcId="{FD258214-690D-4B20-AA8A-602243D781A7}" destId="{D0C01771-B0E4-4D44-A55E-1419650E98E2}"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D7B15FC7-9444-4DD3-A0C3-06B204A4CCAA}" srcId="{9907AE84-C856-48C5-858B-10FB3FF99A88}" destId="{E855B99A-81B6-450A-834F-43C67AF330AA}" srcOrd="0" destOrd="0" parTransId="{55A117F8-AF21-471A-9955-7CB69AA82C58}" sibTransId="{91A9EFA9-96C1-4E7B-B84E-5EA47AD12CE0}"/>
    <dgm:cxn modelId="{2936A6C8-C065-4FB1-839D-557D213BEFBA}" srcId="{9907AE84-C856-48C5-858B-10FB3FF99A88}" destId="{8413D601-BF42-4D3B-8C87-AE82C9EABB58}" srcOrd="1" destOrd="0" parTransId="{D33E6600-CF32-4D29-B53E-8C64E890A7BF}" sibTransId="{ABFE9990-FE7A-4FC9-828C-ECE266BFB0B2}"/>
    <dgm:cxn modelId="{CB21E7CB-C21E-4315-A012-1A4DA58D744B}" srcId="{40A2AE1E-75CF-4F35-9215-7DA3E0775C2B}" destId="{FDA8AD57-6EE0-404F-BD24-AB111AFADFB5}" srcOrd="0" destOrd="0" parTransId="{93038B1E-3A5D-412E-A89B-BE1C8BA8CA22}" sibTransId="{201CAB59-36D0-4512-8D03-3CE86A531540}"/>
    <dgm:cxn modelId="{777C3CCC-85A5-48CF-BBDF-1CF522349709}" type="presOf" srcId="{679F2C9E-7466-4671-9688-1976D591AEEF}" destId="{FD71B82B-F530-400F-945A-2ADB3E139037}" srcOrd="0"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D04F47D0-4C4C-46F4-8F02-DE5E645C1C5A}" type="presOf" srcId="{D33E6600-CF32-4D29-B53E-8C64E890A7BF}" destId="{DE0D9DB6-45C6-48C3-9ABB-8AD41885665C}" srcOrd="0" destOrd="0" presId="urn:microsoft.com/office/officeart/2005/8/layout/orgChart1"/>
    <dgm:cxn modelId="{D378D2D5-D215-49F4-BAC8-AF2A5693960C}" type="presOf" srcId="{55A117F8-AF21-471A-9955-7CB69AA82C58}" destId="{4F466017-4207-4088-9A48-83924D81DE85}"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89EAB1D8-2156-4D24-B1B2-21186B494E7D}" type="presOf" srcId="{43997C58-DFF3-45F8-8FED-F1D67CFC188A}" destId="{65F7D219-46D3-444A-AE22-D0F7DB57040C}" srcOrd="0" destOrd="0" presId="urn:microsoft.com/office/officeart/2005/8/layout/orgChart1"/>
    <dgm:cxn modelId="{B1E6B2DA-1043-4475-9198-02DF2D1D5DD9}" srcId="{59144324-EB56-44A7-BD3B-F625AF4C0342}" destId="{02C7ED1A-2A8F-4D42-BE8A-CB9B730AD370}" srcOrd="0" destOrd="0" parTransId="{11E9F435-4AC9-4FB9-9313-0F332ED91D5C}" sibTransId="{607515D0-400D-475B-9B6D-DE9C11C06D97}"/>
    <dgm:cxn modelId="{EEFB0EDB-F286-4E90-94AA-5503B5D4C8AB}" type="presOf" srcId="{88115026-1F68-49D9-91B8-7FC1BDECCCB3}" destId="{0A465CD2-EDF9-48B6-9A02-BDAF38DE5A84}"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822A5FE4-4873-4F65-913F-97ED32DAA7BA}" type="presOf" srcId="{F8FA833B-C52F-4E56-8728-251EE0ADD29A}" destId="{8CBAB069-E12C-4AC9-AE87-B65247825294}" srcOrd="1"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B41774EA-91C5-40AD-ACF6-6BC3759A352D}" type="presOf" srcId="{93038B1E-3A5D-412E-A89B-BE1C8BA8CA22}" destId="{0C672D90-BC30-4649-9716-5CC1037A1767}"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D7F83DF2-D6EB-426F-B11E-B5B0E0F529CC}" type="presOf" srcId="{02C7ED1A-2A8F-4D42-BE8A-CB9B730AD370}" destId="{90BA3863-6998-42BF-9461-285B1EC6BCB9}" srcOrd="0" destOrd="0" presId="urn:microsoft.com/office/officeart/2005/8/layout/orgChart1"/>
    <dgm:cxn modelId="{DA892BF3-3736-463E-956C-7878B785A1E0}" type="presOf" srcId="{C763716A-9408-434A-9863-32DBE34E2AF6}" destId="{E63967F1-FAA8-4696-BCC9-3305AFEF4A09}" srcOrd="1"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3EDDF5F6-0D39-44E4-BE18-5AB0EEDBFCD4}" srcId="{02C7ED1A-2A8F-4D42-BE8A-CB9B730AD370}" destId="{373CFEA2-DF5A-4A71-BD11-B3171E3114DE}" srcOrd="0" destOrd="0" parTransId="{43997C58-DFF3-45F8-8FED-F1D67CFC188A}" sibTransId="{E76A90EB-A03E-4754-9759-182FC92CD503}"/>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CISCO Webex Products</a:t>
          </a:r>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Personal Room</a:t>
          </a:r>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Scheduled Meeting</a:t>
          </a:r>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1</a:t>
          </a:r>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2</a:t>
          </a:r>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3</a:t>
          </a:r>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Started from a Space</a:t>
          </a:r>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A</a:t>
          </a:r>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B</a:t>
          </a:r>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Meeting C</a:t>
          </a:r>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Teams</a:t>
          </a:r>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 1</a:t>
          </a:r>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General</a:t>
          </a:r>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Team 2</a:t>
          </a:r>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General</a:t>
          </a:r>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Subsystem 1</a:t>
          </a:r>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Subsystem 2</a:t>
          </a:r>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Spaces</a:t>
          </a:r>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1</a:t>
          </a:r>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2</a:t>
          </a:r>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Space 3</a:t>
          </a:r>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9/9/2020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13.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Teams and</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850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By </a:t>
            </a:r>
          </a:p>
          <a:p>
            <a:r>
              <a:rPr lang="en-US" b="1" dirty="0">
                <a:latin typeface="Calibri" panose="020F0502020204030204" pitchFamily="34" charset="0"/>
                <a:ea typeface="Calibri" panose="020F0502020204030204" pitchFamily="34" charset="0"/>
                <a:cs typeface="Times New Roman" panose="02020603050405020304" pitchFamily="18" charset="0"/>
              </a:rPr>
              <a:t>The Design Lab at Rensselaer </a:t>
            </a:r>
          </a:p>
          <a:p>
            <a:r>
              <a:rPr lang="en-US" dirty="0">
                <a:latin typeface="Calibri" panose="020F0502020204030204" pitchFamily="34" charset="0"/>
                <a:ea typeface="Calibri" panose="020F0502020204030204" pitchFamily="34" charset="0"/>
                <a:cs typeface="Times New Roman" panose="02020603050405020304" pitchFamily="18" charset="0"/>
              </a:rPr>
              <a:t>Team</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a:t>Note – this document will be updated as new info is available.</a:t>
            </a:r>
          </a:p>
        </p:txBody>
      </p:sp>
      <p:sp>
        <p:nvSpPr>
          <p:cNvPr id="6" name="TextBox 5">
            <a:extLst>
              <a:ext uri="{FF2B5EF4-FFF2-40B4-BE49-F238E27FC236}">
                <a16:creationId xmlns:a16="http://schemas.microsoft.com/office/drawing/2014/main" id="{FF754A89-3E30-48A5-B639-52FA4D6E905F}"/>
              </a:ext>
            </a:extLst>
          </p:cNvPr>
          <p:cNvSpPr txBox="1"/>
          <p:nvPr/>
        </p:nvSpPr>
        <p:spPr>
          <a:xfrm>
            <a:off x="162560" y="3721834"/>
            <a:ext cx="3953326" cy="646331"/>
          </a:xfrm>
          <a:prstGeom prst="rect">
            <a:avLst/>
          </a:prstGeom>
          <a:noFill/>
        </p:spPr>
        <p:txBody>
          <a:bodyPr wrap="none" rtlCol="0">
            <a:spAutoFit/>
          </a:bodyPr>
          <a:lstStyle/>
          <a:p>
            <a:r>
              <a:rPr lang="en-US" sz="3600" dirty="0">
                <a:hlinkClick r:id="rId2" action="ppaction://hlinksldjump"/>
              </a:rPr>
              <a:t>Take me to the Tips!</a:t>
            </a:r>
            <a:endParaRPr lang="en-US" sz="3600" dirty="0"/>
          </a:p>
        </p:txBody>
      </p:sp>
      <mc:AlternateContent xmlns:mc="http://schemas.openxmlformats.org/markup-compatibility/2006" xmlns:pslz="http://schemas.microsoft.com/office/powerpoint/2016/slidezoom">
        <mc:Choice Requires="pslz">
          <p:graphicFrame>
            <p:nvGraphicFramePr>
              <p:cNvPr id="10" name="Slide Zoom 9">
                <a:extLst>
                  <a:ext uri="{FF2B5EF4-FFF2-40B4-BE49-F238E27FC236}">
                    <a16:creationId xmlns:a16="http://schemas.microsoft.com/office/drawing/2014/main" id="{4C0C21C4-E51A-4407-BE3D-17FEA2D86161}"/>
                  </a:ext>
                </a:extLst>
              </p:cNvPr>
              <p:cNvGraphicFramePr>
                <a:graphicFrameLocks noChangeAspect="1"/>
              </p:cNvGraphicFramePr>
              <p:nvPr>
                <p:extLst>
                  <p:ext uri="{D42A27DB-BD31-4B8C-83A1-F6EECF244321}">
                    <p14:modId xmlns:p14="http://schemas.microsoft.com/office/powerpoint/2010/main" val="1607568970"/>
                  </p:ext>
                </p:extLst>
              </p:nvPr>
            </p:nvGraphicFramePr>
            <p:xfrm>
              <a:off x="558800" y="4395470"/>
              <a:ext cx="3048000" cy="1714500"/>
            </p:xfrm>
            <a:graphic>
              <a:graphicData uri="http://schemas.microsoft.com/office/powerpoint/2016/slidezoom">
                <pslz:sldZm>
                  <pslz:sldZmObj sldId="271" cId="1920937547">
                    <pslz:zmPr id="{3B3EBB2F-2259-486A-B496-66B3BEB3612D}"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8100">
                          <a:solidFill>
                            <a:prstClr val="ltGray"/>
                          </a:solidFill>
                        </a:ln>
                      </p166:spPr>
                    </pslz:zmPr>
                  </pslz:sldZmObj>
                </pslz:sldZm>
              </a:graphicData>
            </a:graphic>
          </p:graphicFrame>
        </mc:Choice>
        <mc:Fallback xmlns="">
          <p:pic>
            <p:nvPicPr>
              <p:cNvPr id="10" name="Slide Zoom 9">
                <a:hlinkClick r:id="rId4" action="ppaction://hlinksldjump"/>
                <a:extLst>
                  <a:ext uri="{FF2B5EF4-FFF2-40B4-BE49-F238E27FC236}">
                    <a16:creationId xmlns:a16="http://schemas.microsoft.com/office/drawing/2014/main" id="{4C0C21C4-E51A-4407-BE3D-17FEA2D86161}"/>
                  </a:ext>
                </a:extLst>
              </p:cNvPr>
              <p:cNvPicPr>
                <a:picLocks noGrp="1" noRot="1" noChangeAspect="1" noMove="1" noResize="1" noEditPoints="1" noAdjustHandles="1" noChangeArrowheads="1" noChangeShapeType="1"/>
              </p:cNvPicPr>
              <p:nvPr/>
            </p:nvPicPr>
            <p:blipFill>
              <a:blip r:embed="rId5"/>
              <a:stretch>
                <a:fillRect/>
              </a:stretch>
            </p:blipFill>
            <p:spPr>
              <a:xfrm>
                <a:off x="558800" y="4395470"/>
                <a:ext cx="3048000" cy="1714500"/>
              </a:xfrm>
              <a:prstGeom prst="rect">
                <a:avLst/>
              </a:prstGeom>
              <a:ln w="38100">
                <a:solidFill>
                  <a:prstClr val="ltGray"/>
                </a:solidFill>
              </a:ln>
            </p:spPr>
          </p:pic>
        </mc:Fallback>
      </mc:AlternateContent>
    </p:spTree>
    <p:extLst>
      <p:ext uri="{BB962C8B-B14F-4D97-AF65-F5344CB8AC3E}">
        <p14:creationId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Meetings</a:t>
            </a:r>
          </a:p>
        </p:txBody>
      </p:sp>
      <p:sp>
        <p:nvSpPr>
          <p:cNvPr id="3" name="Content Placeholder 2"/>
          <p:cNvSpPr>
            <a:spLocks noGrp="1"/>
          </p:cNvSpPr>
          <p:nvPr>
            <p:ph idx="1"/>
          </p:nvPr>
        </p:nvSpPr>
        <p:spPr/>
        <p:txBody>
          <a:bodyPr/>
          <a:lstStyle/>
          <a:p>
            <a:r>
              <a:rPr lang="en-US" dirty="0"/>
              <a:t>Supports</a:t>
            </a:r>
          </a:p>
          <a:p>
            <a:pPr lvl="1"/>
            <a:r>
              <a:rPr lang="en-US" dirty="0"/>
              <a:t>Voice only calls</a:t>
            </a:r>
          </a:p>
          <a:p>
            <a:pPr lvl="1"/>
            <a:r>
              <a:rPr lang="en-US" dirty="0"/>
              <a:t>Voice &amp; camera video calls</a:t>
            </a:r>
          </a:p>
          <a:p>
            <a:pPr lvl="1"/>
            <a:r>
              <a:rPr lang="en-US" dirty="0"/>
              <a:t>Either of the above with screen sharing which can also be annotated</a:t>
            </a:r>
          </a:p>
          <a:p>
            <a:pPr lvl="1"/>
            <a:r>
              <a:rPr lang="en-US" dirty="0"/>
              <a:t>The above plus a whiteboard</a:t>
            </a:r>
          </a:p>
          <a:p>
            <a:r>
              <a:rPr lang="en-US" dirty="0"/>
              <a:t>Explanation of people’s icons </a:t>
            </a:r>
            <a:r>
              <a:rPr lang="en-US" dirty="0">
                <a:hlinkClick r:id="rId2"/>
              </a:rPr>
              <a:t>–</a:t>
            </a:r>
            <a:r>
              <a:rPr lang="en-US" dirty="0"/>
              <a:t> </a:t>
            </a:r>
            <a:br>
              <a:rPr lang="en-US" dirty="0"/>
            </a:br>
            <a:r>
              <a:rPr lang="en-US" sz="2400" dirty="0">
                <a:hlinkClick r:id="rId2"/>
              </a:rPr>
              <a:t>https://help.webex.com/en-us/wghlt5/Webex-Teams-See-People-s-Availability</a:t>
            </a:r>
            <a:endParaRPr lang="en-US" dirty="0"/>
          </a:p>
          <a:p>
            <a:endParaRPr lang="en-US" dirty="0"/>
          </a:p>
        </p:txBody>
      </p:sp>
    </p:spTree>
    <p:extLst>
      <p:ext uri="{BB962C8B-B14F-4D97-AF65-F5344CB8AC3E}">
        <p14:creationId xmlns:p14="http://schemas.microsoft.com/office/powerpoint/2010/main"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Webex Meeting</a:t>
            </a:r>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Share either Your Screen (recommended) or a single app, e.g. PowerPoint</a:t>
            </a:r>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See the Participant List</a:t>
            </a:r>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See the text Chat window</a:t>
            </a:r>
          </a:p>
        </p:txBody>
      </p:sp>
      <p:sp>
        <p:nvSpPr>
          <p:cNvPr id="9" name="Line Callout 2 8"/>
          <p:cNvSpPr/>
          <p:nvPr/>
        </p:nvSpPr>
        <p:spPr>
          <a:xfrm>
            <a:off x="8646451" y="2936451"/>
            <a:ext cx="3155024" cy="935462"/>
          </a:xfrm>
          <a:prstGeom prst="borderCallout2">
            <a:avLst>
              <a:gd name="adj1" fmla="val 18750"/>
              <a:gd name="adj2" fmla="val -8333"/>
              <a:gd name="adj3" fmla="val 85397"/>
              <a:gd name="adj4" fmla="val -117666"/>
              <a:gd name="adj5" fmla="val 140147"/>
              <a:gd name="adj6" fmla="val -12805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If you join from a web browser, you may not see this Chat icon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Sharing Content – Screen or App</a:t>
            </a:r>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Note that I have 2 monitors! Can share either one</a:t>
            </a:r>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 I can choose to share a single app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AFE371-7FC0-407D-B22C-DEAACCA53F62}"/>
              </a:ext>
            </a:extLst>
          </p:cNvPr>
          <p:cNvSpPr>
            <a:spLocks noGrp="1"/>
          </p:cNvSpPr>
          <p:nvPr>
            <p:ph type="title"/>
          </p:nvPr>
        </p:nvSpPr>
        <p:spPr/>
        <p:txBody>
          <a:bodyPr/>
          <a:lstStyle/>
          <a:p>
            <a:r>
              <a:rPr lang="en-US" dirty="0"/>
              <a:t>Webex Teams and Meetings Tips</a:t>
            </a:r>
          </a:p>
        </p:txBody>
      </p:sp>
      <p:sp>
        <p:nvSpPr>
          <p:cNvPr id="4" name="Text Placeholder 3">
            <a:extLst>
              <a:ext uri="{FF2B5EF4-FFF2-40B4-BE49-F238E27FC236}">
                <a16:creationId xmlns:a16="http://schemas.microsoft.com/office/drawing/2014/main" id="{9D87F0C9-F140-49F1-9543-8BD8BF4C27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20937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 Tips – Not in Any Order</a:t>
            </a:r>
          </a:p>
        </p:txBody>
      </p:sp>
      <p:sp>
        <p:nvSpPr>
          <p:cNvPr id="4" name="Content Placeholder 3"/>
          <p:cNvSpPr>
            <a:spLocks noGrp="1"/>
          </p:cNvSpPr>
          <p:nvPr>
            <p:ph sz="half" idx="1"/>
          </p:nvPr>
        </p:nvSpPr>
        <p:spPr/>
        <p:txBody>
          <a:bodyPr>
            <a:normAutofit fontScale="70000" lnSpcReduction="20000"/>
          </a:bodyPr>
          <a:lstStyle/>
          <a:p>
            <a:r>
              <a:rPr lang="en-US" dirty="0"/>
              <a:t>Mute your Mic if not speaking to reduce noise and bandwidth</a:t>
            </a:r>
          </a:p>
          <a:p>
            <a:r>
              <a:rPr lang="en-US" dirty="0"/>
              <a:t>The host can mute anyone to avoid feedback via the Participants window</a:t>
            </a:r>
          </a:p>
          <a:p>
            <a:r>
              <a:rPr lang="en-US" dirty="0"/>
              <a:t>Mute Video if not needed to save bandwidth</a:t>
            </a:r>
          </a:p>
          <a:p>
            <a:r>
              <a:rPr lang="en-US" dirty="0"/>
              <a:t>When presenting, can use the round icons at the bottom of the screen or in the Sharing menu at the top of the screen</a:t>
            </a:r>
          </a:p>
          <a:p>
            <a:r>
              <a:rPr lang="en-US" dirty="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instead</a:t>
            </a:r>
          </a:p>
        </p:txBody>
      </p:sp>
      <p:sp>
        <p:nvSpPr>
          <p:cNvPr id="5" name="Content Placeholder 4"/>
          <p:cNvSpPr>
            <a:spLocks noGrp="1"/>
          </p:cNvSpPr>
          <p:nvPr>
            <p:ph sz="half" idx="2"/>
          </p:nvPr>
        </p:nvSpPr>
        <p:spPr/>
        <p:txBody>
          <a:bodyPr>
            <a:normAutofit fontScale="70000" lnSpcReduction="20000"/>
          </a:bodyPr>
          <a:lstStyle/>
          <a:p>
            <a:r>
              <a:rPr lang="en-US" dirty="0"/>
              <a:t>For groups larger than 8, suggest using the Chat window to gather feedback, questions, etc. to minimize sound problems (noise / feedback)</a:t>
            </a:r>
          </a:p>
          <a:p>
            <a:r>
              <a:rPr lang="en-US" dirty="0"/>
              <a:t>For personal rooms, the meeting starts when the host arrives and ends when the host leaves.</a:t>
            </a:r>
          </a:p>
          <a:p>
            <a:r>
              <a:rPr lang="en-US" dirty="0"/>
              <a:t>For meetings created from a space, the meeting ends when the last person leaves. Others can come and go while the meeting is open.</a:t>
            </a:r>
          </a:p>
          <a:p>
            <a:r>
              <a:rPr lang="en-US" dirty="0"/>
              <a:t>For scheduled meetings, the meeting starts after the scheduled time once the host joins. It does not automatically close at the scheduled end time.</a:t>
            </a:r>
          </a:p>
        </p:txBody>
      </p:sp>
    </p:spTree>
    <p:extLst>
      <p:ext uri="{BB962C8B-B14F-4D97-AF65-F5344CB8AC3E}">
        <p14:creationId xmlns:p14="http://schemas.microsoft.com/office/powerpoint/2010/main" val="4279343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Meeting Tips - Continued</a:t>
            </a:r>
          </a:p>
        </p:txBody>
      </p:sp>
      <p:sp>
        <p:nvSpPr>
          <p:cNvPr id="6" name="Content Placeholder 5"/>
          <p:cNvSpPr>
            <a:spLocks noGrp="1"/>
          </p:cNvSpPr>
          <p:nvPr>
            <p:ph sz="half" idx="1"/>
          </p:nvPr>
        </p:nvSpPr>
        <p:spPr/>
        <p:txBody>
          <a:bodyPr>
            <a:normAutofit/>
          </a:bodyPr>
          <a:lstStyle/>
          <a:p>
            <a:r>
              <a:rPr lang="en-US" sz="2000" dirty="0"/>
              <a:t>Take a roll call at the start of a meeting to verify everyone's audio and/or video</a:t>
            </a:r>
          </a:p>
          <a:p>
            <a:r>
              <a:rPr lang="en-US" sz="2000" dirty="0"/>
              <a:t>Meetings started from a space also allow you to call in. When you click the Join button, you can choose Audio to be either computer or phone.</a:t>
            </a:r>
          </a:p>
          <a:p>
            <a:r>
              <a:rPr lang="en-US" sz="2000" dirty="0"/>
              <a:t>If you have two monitors available (laptop + an external monitor/TV) you can move the Team Space to the second screen and use the other monitor for the meeting.</a:t>
            </a:r>
          </a:p>
          <a:p>
            <a:r>
              <a:rPr lang="en-US" sz="2000" dirty="0"/>
              <a:t>If your audio is poor, try leaving and rejoining the meeting. If still a problem you can leave and rejoin, selecting “phone” for audio.</a:t>
            </a:r>
          </a:p>
        </p:txBody>
      </p:sp>
      <p:sp>
        <p:nvSpPr>
          <p:cNvPr id="7" name="Content Placeholder 6"/>
          <p:cNvSpPr>
            <a:spLocks noGrp="1"/>
          </p:cNvSpPr>
          <p:nvPr>
            <p:ph sz="half" idx="2"/>
          </p:nvPr>
        </p:nvSpPr>
        <p:spPr/>
        <p:txBody>
          <a:bodyPr>
            <a:normAutofit/>
          </a:bodyPr>
          <a:lstStyle/>
          <a:p>
            <a:r>
              <a:rPr lang="en-US" sz="2000" dirty="0"/>
              <a:t>Only 1 person can share content at a time. If a second person starts to share, the first person's sharing is ended.</a:t>
            </a:r>
          </a:p>
          <a:p>
            <a:r>
              <a:rPr lang="en-US" sz="2000" dirty="0"/>
              <a:t>To start or join a meeting, use the green icon in the upper right of the Team Space window.</a:t>
            </a:r>
          </a:p>
          <a:p>
            <a:r>
              <a:rPr lang="en-US" sz="2000" dirty="0"/>
              <a:t>To access the settings for Teams, click on the round icon at the top left with your photo or initials. Choose settings and make whatever changes are desired. We suggest that you turn off the video when answering calls option to reduce bandwidth.</a:t>
            </a:r>
          </a:p>
          <a:p>
            <a:r>
              <a:rPr lang="en-US" sz="2000" dirty="0"/>
              <a:t>If you plug in a webcam after the meeting starts, you may need to exit the meeting and rejoin to activate the camera.</a:t>
            </a:r>
          </a:p>
          <a:p>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a:t>Poor Internet Tips</a:t>
            </a:r>
          </a:p>
        </p:txBody>
      </p:sp>
      <p:sp>
        <p:nvSpPr>
          <p:cNvPr id="3" name="Content Placeholder 2"/>
          <p:cNvSpPr>
            <a:spLocks noGrp="1"/>
          </p:cNvSpPr>
          <p:nvPr>
            <p:ph idx="1"/>
          </p:nvPr>
        </p:nvSpPr>
        <p:spPr/>
        <p:txBody>
          <a:bodyPr/>
          <a:lstStyle/>
          <a:p>
            <a:r>
              <a:rPr lang="en-US" dirty="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a:t>Step #1</a:t>
            </a:r>
          </a:p>
          <a:p>
            <a:pPr algn="ctr"/>
            <a:r>
              <a:rPr lang="en-US" dirty="0"/>
              <a:t>Change to “Call In” </a:t>
            </a:r>
            <a:r>
              <a:rPr lang="en-US" b="1" dirty="0"/>
              <a:t>before</a:t>
            </a:r>
            <a:r>
              <a:rPr lang="en-US" dirty="0"/>
              <a:t> clicking ‘Start Meeting’</a:t>
            </a:r>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a:t>Step #2</a:t>
            </a:r>
          </a:p>
          <a:p>
            <a:pPr algn="ctr"/>
            <a:r>
              <a:rPr lang="en-US" dirty="0"/>
              <a:t>Number provided before you join meeting space</a:t>
            </a:r>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a:t>Step #3</a:t>
            </a:r>
          </a:p>
          <a:p>
            <a:pPr algn="ctr"/>
            <a:r>
              <a:rPr lang="en-US" dirty="0"/>
              <a:t>Dial number. Enter access code.</a:t>
            </a:r>
          </a:p>
          <a:p>
            <a:pPr algn="ctr"/>
            <a:r>
              <a:rPr lang="en-US" dirty="0"/>
              <a:t>Say “Hello” to meeting. </a:t>
            </a:r>
          </a:p>
          <a:p>
            <a:pPr algn="ctr"/>
            <a:r>
              <a:rPr lang="en-US" dirty="0"/>
              <a:t>If no content is shared, no need to maintain the internet based connection.</a:t>
            </a:r>
          </a:p>
        </p:txBody>
      </p:sp>
      <p:sp>
        <p:nvSpPr>
          <p:cNvPr id="5" name="TextBox 4">
            <a:extLst>
              <a:ext uri="{FF2B5EF4-FFF2-40B4-BE49-F238E27FC236}">
                <a16:creationId xmlns:a16="http://schemas.microsoft.com/office/drawing/2014/main" id="{92ABB284-14B9-4AF5-9797-8C679C507FFB}"/>
              </a:ext>
            </a:extLst>
          </p:cNvPr>
          <p:cNvSpPr txBox="1"/>
          <p:nvPr/>
        </p:nvSpPr>
        <p:spPr>
          <a:xfrm>
            <a:off x="7589520" y="249332"/>
            <a:ext cx="3901440" cy="1477328"/>
          </a:xfrm>
          <a:prstGeom prst="rect">
            <a:avLst/>
          </a:prstGeom>
          <a:noFill/>
        </p:spPr>
        <p:txBody>
          <a:bodyPr wrap="square" rtlCol="0">
            <a:spAutoFit/>
          </a:bodyPr>
          <a:lstStyle/>
          <a:p>
            <a:r>
              <a:rPr lang="en-US" b="1" dirty="0"/>
              <a:t>Unfortunately, none of can improve the internet support beyond our personal living spaces…</a:t>
            </a:r>
          </a:p>
          <a:p>
            <a:endParaRPr lang="en-US" b="1" dirty="0"/>
          </a:p>
          <a:p>
            <a:r>
              <a:rPr lang="en-US" b="1" dirty="0"/>
              <a:t>So we’ll all have to do the best we can!</a:t>
            </a:r>
          </a:p>
        </p:txBody>
      </p:sp>
    </p:spTree>
    <p:extLst>
      <p:ext uri="{BB962C8B-B14F-4D97-AF65-F5344CB8AC3E}">
        <p14:creationId xmlns:p14="http://schemas.microsoft.com/office/powerpoint/2010/main"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a:t>Webex Meetings and Teams</a:t>
            </a:r>
          </a:p>
        </p:txBody>
      </p:sp>
      <p:graphicFrame>
        <p:nvGraphicFramePr>
          <p:cNvPr id="5" name="Diagram 4"/>
          <p:cNvGraphicFramePr/>
          <p:nvPr>
            <p:extLst>
              <p:ext uri="{D42A27DB-BD31-4B8C-83A1-F6EECF244321}">
                <p14:modId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a:t>End when last person leaves meeting</a:t>
            </a:r>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a:t>Start/stop at specific times.</a:t>
            </a:r>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a:t>Everyone with an RCSID one!</a:t>
            </a:r>
          </a:p>
          <a:p>
            <a:r>
              <a:rPr lang="en-US" sz="1400" dirty="0"/>
              <a:t>Meeting ends when owner leaves.</a:t>
            </a:r>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a:t>Essentially “chat rooms” that retain all conversations.</a:t>
            </a:r>
          </a:p>
          <a:p>
            <a:r>
              <a:rPr lang="en-US" sz="1400" dirty="0"/>
              <a:t>Teams get a General space by default but can  then add more Spaces accessible only by that team.</a:t>
            </a:r>
          </a:p>
        </p:txBody>
      </p:sp>
      <p:sp>
        <p:nvSpPr>
          <p:cNvPr id="3" name="TextBox 2">
            <a:extLst>
              <a:ext uri="{FF2B5EF4-FFF2-40B4-BE49-F238E27FC236}">
                <a16:creationId xmlns:a16="http://schemas.microsoft.com/office/drawing/2014/main" id="{4F14DA4B-2122-43FB-8E70-931B61BBFC1E}"/>
              </a:ext>
            </a:extLst>
          </p:cNvPr>
          <p:cNvSpPr txBox="1"/>
          <p:nvPr/>
        </p:nvSpPr>
        <p:spPr>
          <a:xfrm>
            <a:off x="121920" y="3870960"/>
            <a:ext cx="4121193" cy="369332"/>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en-US" b="1" dirty="0"/>
              <a:t>Their product structure can be confusing!</a:t>
            </a:r>
          </a:p>
        </p:txBody>
      </p:sp>
    </p:spTree>
    <p:extLst>
      <p:ext uri="{BB962C8B-B14F-4D97-AF65-F5344CB8AC3E}">
        <p14:creationId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Teams</a:t>
            </a:r>
          </a:p>
        </p:txBody>
      </p:sp>
      <p:sp>
        <p:nvSpPr>
          <p:cNvPr id="3" name="Content Placeholder 2"/>
          <p:cNvSpPr>
            <a:spLocks noGrp="1"/>
          </p:cNvSpPr>
          <p:nvPr>
            <p:ph idx="1"/>
          </p:nvPr>
        </p:nvSpPr>
        <p:spPr/>
        <p:txBody>
          <a:bodyPr>
            <a:normAutofit fontScale="92500" lnSpcReduction="10000"/>
          </a:bodyPr>
          <a:lstStyle/>
          <a:p>
            <a:r>
              <a:rPr lang="en-US" dirty="0"/>
              <a:t>Similar to Chat rooms or Slack </a:t>
            </a:r>
          </a:p>
          <a:p>
            <a:r>
              <a:rPr lang="en-US" dirty="0"/>
              <a:t>Links / integrates with Webex Meetings (you need both!)</a:t>
            </a:r>
          </a:p>
          <a:p>
            <a:r>
              <a:rPr lang="en-US" dirty="0"/>
              <a:t>Primarily supports the configuration of a set of teams</a:t>
            </a:r>
          </a:p>
          <a:p>
            <a:pPr lvl="1"/>
            <a:r>
              <a:rPr lang="en-US" dirty="0"/>
              <a:t>Each Team can have one or more spaces.</a:t>
            </a:r>
          </a:p>
          <a:p>
            <a:pPr lvl="1"/>
            <a:r>
              <a:rPr lang="en-US" dirty="0"/>
              <a:t>Team members with moderator status can create new spaces shared within that team</a:t>
            </a:r>
          </a:p>
          <a:p>
            <a:r>
              <a:rPr lang="en-US" dirty="0"/>
              <a:t>It is possible to have Spaces without the Space belonging to a team</a:t>
            </a:r>
          </a:p>
          <a:p>
            <a:r>
              <a:rPr lang="en-US" dirty="0"/>
              <a:t>Used by Capstone and IED</a:t>
            </a:r>
          </a:p>
          <a:p>
            <a:r>
              <a:rPr lang="en-US" dirty="0"/>
              <a:t>While both Teams and Meetings can be started from a browser, downloading and </a:t>
            </a:r>
            <a:r>
              <a:rPr lang="en-US" b="1" dirty="0"/>
              <a:t>installing the app is preferred</a:t>
            </a:r>
            <a:r>
              <a:rPr lang="en-US" dirty="0"/>
              <a:t>.</a:t>
            </a:r>
          </a:p>
          <a:p>
            <a:pPr lvl="1"/>
            <a:r>
              <a:rPr lang="en-US" dirty="0"/>
              <a:t>Teams will continue to run so that you get notifications</a:t>
            </a:r>
          </a:p>
        </p:txBody>
      </p:sp>
    </p:spTree>
    <p:extLst>
      <p:ext uri="{BB962C8B-B14F-4D97-AF65-F5344CB8AC3E}">
        <p14:creationId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6252711" cy="2976199"/>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BOTH Webex Teams and Meetings</a:t>
            </a:r>
          </a:p>
          <a:p>
            <a:pPr marL="800100" lvl="1"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Note that your PC may ask permission to modify your PC to install </a:t>
            </a:r>
            <a:r>
              <a:rPr lang="en-US">
                <a:latin typeface="Calibri" panose="020F0502020204030204" pitchFamily="34" charset="0"/>
                <a:ea typeface="Calibri" panose="020F0502020204030204" pitchFamily="34" charset="0"/>
                <a:cs typeface="Times New Roman" panose="02020603050405020304" pitchFamily="18" charset="0"/>
              </a:rPr>
              <a:t>the software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password</a:t>
            </a: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p>
          <a:p>
            <a:pPr marL="342900" indent="-342900">
              <a:lnSpc>
                <a:spcPct val="107000"/>
              </a:lnSpc>
              <a:spcAft>
                <a:spcPts val="800"/>
              </a:spcAft>
              <a:buFont typeface="+mj-lt"/>
              <a:buAutoNum type="arabicPeriod" startAt="5"/>
            </a:pPr>
            <a:r>
              <a:rPr lang="en-US" dirty="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p>
        </p:txBody>
      </p:sp>
    </p:spTree>
    <p:extLst>
      <p:ext uri="{BB962C8B-B14F-4D97-AF65-F5344CB8AC3E}">
        <p14:creationId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Everyone in the Team should already be able to access the additional spaces.</a:t>
            </a:r>
          </a:p>
        </p:txBody>
      </p:sp>
      <p:sp>
        <p:nvSpPr>
          <p:cNvPr id="9" name="Title 8"/>
          <p:cNvSpPr>
            <a:spLocks noGrp="1"/>
          </p:cNvSpPr>
          <p:nvPr>
            <p:ph type="title"/>
          </p:nvPr>
        </p:nvSpPr>
        <p:spPr>
          <a:xfrm>
            <a:off x="838200" y="280061"/>
            <a:ext cx="10515600" cy="443833"/>
          </a:xfrm>
        </p:spPr>
        <p:txBody>
          <a:bodyPr>
            <a:normAutofit fontScale="90000"/>
          </a:bodyPr>
          <a:lstStyle/>
          <a:p>
            <a:r>
              <a:rPr lang="en-US" dirty="0"/>
              <a:t>Creating Additional Spaces Within a Team</a:t>
            </a:r>
          </a:p>
        </p:txBody>
      </p:sp>
    </p:spTree>
    <p:extLst>
      <p:ext uri="{BB962C8B-B14F-4D97-AF65-F5344CB8AC3E}">
        <p14:creationId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Starting a Meeting from a Space</a:t>
            </a:r>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Start or Join a Meeting for this Space</a:t>
            </a:r>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Start a Meeting Using your Personal Room. </a:t>
            </a:r>
            <a:br>
              <a:rPr lang="en-US" dirty="0"/>
            </a:br>
            <a:r>
              <a:rPr lang="en-US" dirty="0"/>
              <a:t>Useful for side conversations.</a:t>
            </a:r>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You can get a little fancy with messages in the Space!</a:t>
            </a:r>
          </a:p>
        </p:txBody>
      </p:sp>
      <p:sp>
        <p:nvSpPr>
          <p:cNvPr id="7" name="Line Callout 2 6"/>
          <p:cNvSpPr/>
          <p:nvPr/>
        </p:nvSpPr>
        <p:spPr>
          <a:xfrm>
            <a:off x="9258007" y="894923"/>
            <a:ext cx="2610998" cy="1252531"/>
          </a:xfrm>
          <a:prstGeom prst="borderCallout2">
            <a:avLst>
              <a:gd name="adj1" fmla="val 18750"/>
              <a:gd name="adj2" fmla="val -8333"/>
              <a:gd name="adj3" fmla="val 64101"/>
              <a:gd name="adj4" fmla="val -12953"/>
              <a:gd name="adj5" fmla="val 86203"/>
              <a:gd name="adj6" fmla="val -3393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Access Several  Other Features, e.g. to Schedule a Meeting for this Space</a:t>
            </a:r>
          </a:p>
        </p:txBody>
      </p:sp>
    </p:spTree>
    <p:extLst>
      <p:ext uri="{BB962C8B-B14F-4D97-AF65-F5344CB8AC3E}">
        <p14:creationId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Webex Teams – List of Teams / Settings</a:t>
            </a:r>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get to Settings</a:t>
            </a:r>
          </a:p>
        </p:txBody>
      </p:sp>
      <p:sp>
        <p:nvSpPr>
          <p:cNvPr id="5" name="TextBox 4"/>
          <p:cNvSpPr txBox="1"/>
          <p:nvPr/>
        </p:nvSpPr>
        <p:spPr>
          <a:xfrm>
            <a:off x="4816621" y="5353481"/>
            <a:ext cx="3784456" cy="646331"/>
          </a:xfrm>
          <a:prstGeom prst="rect">
            <a:avLst/>
          </a:prstGeom>
          <a:noFill/>
        </p:spPr>
        <p:txBody>
          <a:bodyPr wrap="square" rtlCol="0">
            <a:spAutoFit/>
          </a:bodyPr>
          <a:lstStyle/>
          <a:p>
            <a:r>
              <a:rPr lang="en-US" dirty="0"/>
              <a:t>In Settings, </a:t>
            </a:r>
            <a:r>
              <a:rPr lang="en-US" dirty="0" err="1"/>
              <a:t>ceplace</a:t>
            </a:r>
            <a:r>
              <a:rPr lang="en-US" dirty="0"/>
              <a:t> your initials with a thumbnail photo of yourself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 - Preferences / Settings</a:t>
            </a:r>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Recommend turning this off to save bandwidth</a:t>
            </a:r>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Teams Space Usage Tips</a:t>
            </a:r>
          </a:p>
        </p:txBody>
      </p:sp>
      <p:sp>
        <p:nvSpPr>
          <p:cNvPr id="3" name="Content Placeholder 2"/>
          <p:cNvSpPr>
            <a:spLocks noGrp="1"/>
          </p:cNvSpPr>
          <p:nvPr>
            <p:ph idx="1"/>
          </p:nvPr>
        </p:nvSpPr>
        <p:spPr/>
        <p:txBody>
          <a:bodyPr/>
          <a:lstStyle/>
          <a:p>
            <a:r>
              <a:rPr lang="en-US" dirty="0"/>
              <a:t>Remember that it is a group chat. All messages in a space go to everyone in that space and can be seen both now and later.</a:t>
            </a:r>
          </a:p>
          <a:p>
            <a:r>
              <a:rPr lang="en-US" dirty="0"/>
              <a:t>From the Space, you can start a Meeting. The members of the space are notified of the meeting and can come and go from that meeting.</a:t>
            </a:r>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p>
          <a:p>
            <a:r>
              <a:rPr lang="en-US" dirty="0"/>
              <a:t>Notifications will come in while Teams is running. To exit Teams, use the icon in the system tray (Windows).</a:t>
            </a:r>
          </a:p>
        </p:txBody>
      </p:sp>
    </p:spTree>
    <p:extLst>
      <p:ext uri="{BB962C8B-B14F-4D97-AF65-F5344CB8AC3E}">
        <p14:creationId xmlns:p14="http://schemas.microsoft.com/office/powerpoint/2010/main"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1330</Words>
  <Application>Microsoft Office PowerPoint</Application>
  <PresentationFormat>Widescreen</PresentationFormat>
  <Paragraphs>133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Teams and Meetings Tips</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cp:lastModifiedBy>
  <cp:revision>41</cp:revision>
  <dcterms:created xsi:type="dcterms:W3CDTF">2020-03-16T20:01:30Z</dcterms:created>
  <dcterms:modified xsi:type="dcterms:W3CDTF">2020-09-09T13:51:35Z</dcterms:modified>
</cp:coreProperties>
</file>