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7"/>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668" r:id="rId115"/>
    <p:sldId id="450" r:id="rId116"/>
    <p:sldId id="602" r:id="rId117"/>
    <p:sldId id="603" r:id="rId118"/>
    <p:sldId id="633" r:id="rId119"/>
    <p:sldId id="528" r:id="rId120"/>
    <p:sldId id="625" r:id="rId121"/>
    <p:sldId id="300" r:id="rId122"/>
    <p:sldId id="646" r:id="rId123"/>
    <p:sldId id="597" r:id="rId124"/>
    <p:sldId id="667" r:id="rId125"/>
    <p:sldId id="382" r:id="rId126"/>
    <p:sldId id="584" r:id="rId127"/>
    <p:sldId id="634" r:id="rId128"/>
    <p:sldId id="529" r:id="rId129"/>
    <p:sldId id="626" r:id="rId130"/>
    <p:sldId id="302" r:id="rId131"/>
    <p:sldId id="598" r:id="rId132"/>
    <p:sldId id="648" r:id="rId133"/>
    <p:sldId id="494" r:id="rId134"/>
    <p:sldId id="404" r:id="rId135"/>
    <p:sldId id="495" r:id="rId136"/>
    <p:sldId id="496" r:id="rId137"/>
    <p:sldId id="530" r:id="rId138"/>
    <p:sldId id="535" r:id="rId139"/>
    <p:sldId id="627" r:id="rId140"/>
    <p:sldId id="304" r:id="rId141"/>
    <p:sldId id="599" r:id="rId142"/>
    <p:sldId id="395" r:id="rId143"/>
    <p:sldId id="619" r:id="rId144"/>
    <p:sldId id="396" r:id="rId145"/>
    <p:sldId id="628" r:id="rId146"/>
    <p:sldId id="562" r:id="rId147"/>
    <p:sldId id="600" r:id="rId148"/>
    <p:sldId id="564" r:id="rId149"/>
    <p:sldId id="649" r:id="rId150"/>
    <p:sldId id="651" r:id="rId151"/>
    <p:sldId id="653" r:id="rId152"/>
    <p:sldId id="654" r:id="rId153"/>
    <p:sldId id="650" r:id="rId154"/>
    <p:sldId id="655" r:id="rId155"/>
    <p:sldId id="620" r:id="rId156"/>
    <p:sldId id="482" r:id="rId157"/>
    <p:sldId id="553" r:id="rId158"/>
    <p:sldId id="656" r:id="rId159"/>
    <p:sldId id="647" r:id="rId160"/>
    <p:sldId id="568" r:id="rId161"/>
    <p:sldId id="567" r:id="rId162"/>
    <p:sldId id="378" r:id="rId163"/>
    <p:sldId id="350" r:id="rId164"/>
    <p:sldId id="338" r:id="rId165"/>
    <p:sldId id="352" r:id="rId1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68" d="100"/>
          <a:sy n="68" d="100"/>
        </p:scale>
        <p:origin x="1891" y="6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E86D15A4-8602-454B-A8AA-59F30C4599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ED86AF57-C1D9-4754-93AB-767DC91376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7E5193F9-6E71-4DBF-ADA2-38802AF356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ECB13B78-BB55-49F9-B02B-C4C50ABD7B3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1BBE2973-01BE-4305-A41F-22BEBFC167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533FF035-95AE-439B-9EC8-A3946A8ED2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A0D529EA-AAD1-4284-A4E8-21DE0F9EF6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B419EE25-D58B-4108-9FDF-6536B8B986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C4E32385-C279-4D8A-914C-687CD45BC0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0E1E1108-B8EA-4101-A399-3E8084A335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50F99736-DA84-4749-99EE-8FFD48DADF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961FCAB6-71CA-454B-B2C5-F9C050105A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5/20/2025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5/20/2025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5/20/2025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5/20/2025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5/20/2025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5/20/2025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5/20/2025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5/20/2025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5/20/2025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5/20/2025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5/20/2025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3.xml"/><Relationship Id="rId5" Type="http://schemas.openxmlformats.org/officeDocument/2006/relationships/slide" Target="slide81.xml"/><Relationship Id="rId10" Type="http://schemas.openxmlformats.org/officeDocument/2006/relationships/slide" Target="slide137.xml"/><Relationship Id="rId4" Type="http://schemas.openxmlformats.org/officeDocument/2006/relationships/slide" Target="slide69.xml"/><Relationship Id="rId9" Type="http://schemas.openxmlformats.org/officeDocument/2006/relationships/slide" Target="slide127.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lstStyle/>
          <a:p>
            <a:r>
              <a:rPr lang="en-US" dirty="0"/>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and/or Requirements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114</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115</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124</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150</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155</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157</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Reqs (include # from spreadsheet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8623677"/>
              </p:ext>
            </p:extLst>
          </p:nvPr>
        </p:nvGraphicFramePr>
        <p:xfrm>
          <a:off x="381000" y="1005329"/>
          <a:ext cx="8382000" cy="492548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r>
                        <a:rPr lang="en-US" sz="1200" dirty="0">
                          <a:effectLst/>
                          <a:latin typeface="+mj-lt"/>
                          <a:ea typeface="MS Mincho"/>
                        </a:rPr>
                        <a:t>5.8</a:t>
                      </a:r>
                    </a:p>
                  </a:txBody>
                  <a:tcPr marL="68580" marR="68580" marT="0" marB="0"/>
                </a:tc>
                <a:tc>
                  <a:txBody>
                    <a:bodyPr/>
                    <a:lstStyle/>
                    <a:p>
                      <a:pPr marL="0" marR="0" algn="l">
                        <a:spcBef>
                          <a:spcPts val="0"/>
                        </a:spcBef>
                        <a:spcAft>
                          <a:spcPts val="0"/>
                        </a:spcAft>
                      </a:pPr>
                      <a:r>
                        <a:rPr lang="en-US" sz="1200" dirty="0">
                          <a:effectLst/>
                          <a:latin typeface="+mj-lt"/>
                          <a:ea typeface="MS Mincho"/>
                        </a:rPr>
                        <a:t>1.31.25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Pg 135 Actionable -&gt; Attainable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 ‘Reflecting on your Project Plan” slide and adjust time of other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Adjust timing to give more to Project Planning intro</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5.9</a:t>
                      </a:r>
                    </a:p>
                  </a:txBody>
                  <a:tcPr marL="68580" marR="68580" marT="0" marB="0"/>
                </a:tc>
                <a:tc>
                  <a:txBody>
                    <a:bodyPr/>
                    <a:lstStyle/>
                    <a:p>
                      <a:pPr marL="0" marR="0" algn="l">
                        <a:spcBef>
                          <a:spcPts val="0"/>
                        </a:spcBef>
                        <a:spcAft>
                          <a:spcPts val="0"/>
                        </a:spcAft>
                      </a:pPr>
                      <a:r>
                        <a:rPr lang="en-US" sz="1200" dirty="0">
                          <a:effectLst/>
                          <a:latin typeface="+mj-lt"/>
                          <a:ea typeface="MS Mincho"/>
                        </a:rPr>
                        <a:t>2.3.25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Pg 132 – adjusted initialing of </a:t>
                      </a:r>
                      <a:r>
                        <a:rPr lang="en-US" sz="1200" dirty="0" err="1">
                          <a:effectLst/>
                          <a:latin typeface="+mj-lt"/>
                          <a:ea typeface="MS Mincho"/>
                        </a:rPr>
                        <a:t>post-its</a:t>
                      </a:r>
                      <a:r>
                        <a:rPr lang="en-US" sz="1200" dirty="0">
                          <a:effectLst/>
                          <a:latin typeface="+mj-lt"/>
                          <a:ea typeface="MS Mincho"/>
                        </a:rPr>
                        <a:t> to indicate responsibility for task rather than creation of note</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5.10</a:t>
                      </a:r>
                    </a:p>
                  </a:txBody>
                  <a:tcPr marL="68580" marR="68580" marT="0" marB="0"/>
                </a:tc>
                <a:tc>
                  <a:txBody>
                    <a:bodyPr/>
                    <a:lstStyle/>
                    <a:p>
                      <a:pPr marL="0" marR="0" algn="l">
                        <a:spcBef>
                          <a:spcPts val="0"/>
                        </a:spcBef>
                        <a:spcAft>
                          <a:spcPts val="0"/>
                        </a:spcAft>
                      </a:pPr>
                      <a:r>
                        <a:rPr lang="en-US" sz="1200" dirty="0">
                          <a:effectLst/>
                          <a:latin typeface="+mj-lt"/>
                          <a:ea typeface="MS Mincho"/>
                        </a:rPr>
                        <a:t>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Tweaks to Day 10 discussion of system Design report and DID Appendix</a:t>
                      </a:r>
                    </a:p>
                    <a:p>
                      <a:pPr marL="0" marR="0" algn="l">
                        <a:spcBef>
                          <a:spcPts val="0"/>
                        </a:spcBef>
                        <a:spcAft>
                          <a:spcPts val="0"/>
                        </a:spcAft>
                      </a:pPr>
                      <a:r>
                        <a:rPr lang="en-US" sz="1200" dirty="0">
                          <a:effectLst/>
                          <a:latin typeface="+mj-lt"/>
                          <a:ea typeface="MS Mincho"/>
                        </a:rPr>
                        <a:t>Updated due date</a:t>
                      </a: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r>
                        <a:rPr lang="en-US" sz="1200" dirty="0">
                          <a:effectLst/>
                          <a:latin typeface="+mj-lt"/>
                          <a:ea typeface="MS Mincho"/>
                        </a:rPr>
                        <a:t>5.11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a:t>
                      </a:r>
                      <a:r>
                        <a:rPr lang="en-US" sz="1350" kern="1200">
                          <a:solidFill>
                            <a:schemeClr val="dk1"/>
                          </a:solidFill>
                          <a:effectLst/>
                          <a:latin typeface="+mn-lt"/>
                          <a:ea typeface="+mn-ea"/>
                          <a:cs typeface="+mn-cs"/>
                        </a:rPr>
                        <a:t>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850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10567</Words>
  <Application>Microsoft Office PowerPoint</Application>
  <PresentationFormat>On-screen Show (4:3)</PresentationFormat>
  <Paragraphs>1873</Paragraphs>
  <Slides>162</Slides>
  <Notes>68</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162</vt:i4>
      </vt:variant>
    </vt:vector>
  </HeadingPairs>
  <TitlesOfParts>
    <vt:vector size="182" baseType="lpstr">
      <vt:lpstr>MS Mincho</vt:lpstr>
      <vt:lpstr>Yu Gothic</vt:lpstr>
      <vt:lpstr>游ゴシック Light</vt: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2025-05-20T21:19:05Z</dcterms:modified>
</cp:coreProperties>
</file>