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comments/modernComment_22E_B81E38C3.xml" ContentType="application/vnd.ms-powerpoint.comment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1"/>
    <p:sldMasterId id="2147483660" r:id="rId2"/>
    <p:sldMasterId id="2147483672" r:id="rId3"/>
    <p:sldMasterId id="2147483684" r:id="rId4"/>
  </p:sldMasterIdLst>
  <p:notesMasterIdLst>
    <p:notesMasterId r:id="rId170"/>
  </p:notesMasterIdLst>
  <p:sldIdLst>
    <p:sldId id="657" r:id="rId5"/>
    <p:sldId id="660" r:id="rId6"/>
    <p:sldId id="661" r:id="rId7"/>
    <p:sldId id="662" r:id="rId8"/>
    <p:sldId id="256" r:id="rId9"/>
    <p:sldId id="339" r:id="rId10"/>
    <p:sldId id="415" r:id="rId11"/>
    <p:sldId id="276" r:id="rId12"/>
    <p:sldId id="257" r:id="rId13"/>
    <p:sldId id="490" r:id="rId14"/>
    <p:sldId id="275" r:id="rId15"/>
    <p:sldId id="462" r:id="rId16"/>
    <p:sldId id="463" r:id="rId17"/>
    <p:sldId id="483" r:id="rId18"/>
    <p:sldId id="566" r:id="rId19"/>
    <p:sldId id="629" r:id="rId20"/>
    <p:sldId id="491" r:id="rId21"/>
    <p:sldId id="274" r:id="rId22"/>
    <p:sldId id="464" r:id="rId23"/>
    <p:sldId id="492" r:id="rId24"/>
    <p:sldId id="258" r:id="rId25"/>
    <p:sldId id="400" r:id="rId26"/>
    <p:sldId id="613" r:id="rId27"/>
    <p:sldId id="617" r:id="rId28"/>
    <p:sldId id="265" r:id="rId29"/>
    <p:sldId id="422" r:id="rId30"/>
    <p:sldId id="506" r:id="rId31"/>
    <p:sldId id="547" r:id="rId32"/>
    <p:sldId id="632" r:id="rId33"/>
    <p:sldId id="631" r:id="rId34"/>
    <p:sldId id="489" r:id="rId35"/>
    <p:sldId id="423" r:id="rId36"/>
    <p:sldId id="424" r:id="rId37"/>
    <p:sldId id="429" r:id="rId38"/>
    <p:sldId id="292" r:id="rId39"/>
    <p:sldId id="487" r:id="rId40"/>
    <p:sldId id="488" r:id="rId41"/>
    <p:sldId id="578" r:id="rId42"/>
    <p:sldId id="521" r:id="rId43"/>
    <p:sldId id="531" r:id="rId44"/>
    <p:sldId id="554" r:id="rId45"/>
    <p:sldId id="264" r:id="rId46"/>
    <p:sldId id="658" r:id="rId47"/>
    <p:sldId id="389" r:id="rId48"/>
    <p:sldId id="493" r:id="rId49"/>
    <p:sldId id="557" r:id="rId50"/>
    <p:sldId id="473" r:id="rId51"/>
    <p:sldId id="592" r:id="rId52"/>
    <p:sldId id="289" r:id="rId53"/>
    <p:sldId id="641" r:id="rId54"/>
    <p:sldId id="640" r:id="rId55"/>
    <p:sldId id="468" r:id="rId56"/>
    <p:sldId id="469" r:id="rId57"/>
    <p:sldId id="636" r:id="rId58"/>
    <p:sldId id="637" r:id="rId59"/>
    <p:sldId id="638" r:id="rId60"/>
    <p:sldId id="639" r:id="rId61"/>
    <p:sldId id="460" r:id="rId62"/>
    <p:sldId id="471" r:id="rId63"/>
    <p:sldId id="558" r:id="rId64"/>
    <p:sldId id="329" r:id="rId65"/>
    <p:sldId id="330" r:id="rId66"/>
    <p:sldId id="331" r:id="rId67"/>
    <p:sldId id="659" r:id="rId68"/>
    <p:sldId id="664" r:id="rId69"/>
    <p:sldId id="536" r:id="rId70"/>
    <p:sldId id="546" r:id="rId71"/>
    <p:sldId id="621" r:id="rId72"/>
    <p:sldId id="670" r:id="rId73"/>
    <p:sldId id="671" r:id="rId74"/>
    <p:sldId id="287" r:id="rId75"/>
    <p:sldId id="663" r:id="rId76"/>
    <p:sldId id="593" r:id="rId77"/>
    <p:sldId id="340" r:id="rId78"/>
    <p:sldId id="288" r:id="rId79"/>
    <p:sldId id="290" r:id="rId80"/>
    <p:sldId id="642" r:id="rId81"/>
    <p:sldId id="643" r:id="rId82"/>
    <p:sldId id="559" r:id="rId83"/>
    <p:sldId id="393" r:id="rId84"/>
    <p:sldId id="616" r:id="rId85"/>
    <p:sldId id="622" r:id="rId86"/>
    <p:sldId id="293" r:id="rId87"/>
    <p:sldId id="594" r:id="rId88"/>
    <p:sldId id="586" r:id="rId89"/>
    <p:sldId id="587" r:id="rId90"/>
    <p:sldId id="588" r:id="rId91"/>
    <p:sldId id="589" r:id="rId92"/>
    <p:sldId id="590" r:id="rId93"/>
    <p:sldId id="394" r:id="rId94"/>
    <p:sldId id="342" r:id="rId95"/>
    <p:sldId id="618" r:id="rId96"/>
    <p:sldId id="601" r:id="rId97"/>
    <p:sldId id="474" r:id="rId98"/>
    <p:sldId id="583" r:id="rId99"/>
    <p:sldId id="623" r:id="rId100"/>
    <p:sldId id="518" r:id="rId101"/>
    <p:sldId id="595" r:id="rId102"/>
    <p:sldId id="666" r:id="rId103"/>
    <p:sldId id="644" r:id="rId104"/>
    <p:sldId id="343" r:id="rId105"/>
    <p:sldId id="344" r:id="rId106"/>
    <p:sldId id="580" r:id="rId107"/>
    <p:sldId id="534" r:id="rId108"/>
    <p:sldId id="550" r:id="rId109"/>
    <p:sldId id="551" r:id="rId110"/>
    <p:sldId id="624" r:id="rId111"/>
    <p:sldId id="298" r:id="rId112"/>
    <p:sldId id="596" r:id="rId113"/>
    <p:sldId id="645" r:id="rId114"/>
    <p:sldId id="446" r:id="rId115"/>
    <p:sldId id="447" r:id="rId116"/>
    <p:sldId id="668" r:id="rId117"/>
    <p:sldId id="450" r:id="rId118"/>
    <p:sldId id="602" r:id="rId119"/>
    <p:sldId id="603" r:id="rId120"/>
    <p:sldId id="633" r:id="rId121"/>
    <p:sldId id="528" r:id="rId122"/>
    <p:sldId id="625" r:id="rId123"/>
    <p:sldId id="300" r:id="rId124"/>
    <p:sldId id="646" r:id="rId125"/>
    <p:sldId id="597" r:id="rId126"/>
    <p:sldId id="667" r:id="rId127"/>
    <p:sldId id="382" r:id="rId128"/>
    <p:sldId id="584" r:id="rId129"/>
    <p:sldId id="634" r:id="rId130"/>
    <p:sldId id="529" r:id="rId131"/>
    <p:sldId id="626" r:id="rId132"/>
    <p:sldId id="302" r:id="rId133"/>
    <p:sldId id="598" r:id="rId134"/>
    <p:sldId id="648" r:id="rId135"/>
    <p:sldId id="494" r:id="rId136"/>
    <p:sldId id="404" r:id="rId137"/>
    <p:sldId id="495" r:id="rId138"/>
    <p:sldId id="496" r:id="rId139"/>
    <p:sldId id="530" r:id="rId140"/>
    <p:sldId id="535" r:id="rId141"/>
    <p:sldId id="627" r:id="rId142"/>
    <p:sldId id="304" r:id="rId143"/>
    <p:sldId id="599" r:id="rId144"/>
    <p:sldId id="395" r:id="rId145"/>
    <p:sldId id="619" r:id="rId146"/>
    <p:sldId id="396" r:id="rId147"/>
    <p:sldId id="628" r:id="rId148"/>
    <p:sldId id="562" r:id="rId149"/>
    <p:sldId id="600" r:id="rId150"/>
    <p:sldId id="564" r:id="rId151"/>
    <p:sldId id="649" r:id="rId152"/>
    <p:sldId id="651" r:id="rId153"/>
    <p:sldId id="653" r:id="rId154"/>
    <p:sldId id="654" r:id="rId155"/>
    <p:sldId id="650" r:id="rId156"/>
    <p:sldId id="655" r:id="rId157"/>
    <p:sldId id="669" r:id="rId158"/>
    <p:sldId id="620" r:id="rId159"/>
    <p:sldId id="482" r:id="rId160"/>
    <p:sldId id="553" r:id="rId161"/>
    <p:sldId id="656" r:id="rId162"/>
    <p:sldId id="647" r:id="rId163"/>
    <p:sldId id="568" r:id="rId164"/>
    <p:sldId id="567" r:id="rId165"/>
    <p:sldId id="378" r:id="rId166"/>
    <p:sldId id="350" r:id="rId167"/>
    <p:sldId id="338" r:id="rId168"/>
    <p:sldId id="352" r:id="rId16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89" autoAdjust="0"/>
    <p:restoredTop sz="87571" autoAdjust="0"/>
  </p:normalViewPr>
  <p:slideViewPr>
    <p:cSldViewPr>
      <p:cViewPr varScale="1">
        <p:scale>
          <a:sx n="89" d="100"/>
          <a:sy n="89" d="100"/>
        </p:scale>
        <p:origin x="2262" y="78"/>
      </p:cViewPr>
      <p:guideLst>
        <p:guide orient="horz" pos="2160"/>
        <p:guide pos="2880"/>
      </p:guideLst>
    </p:cSldViewPr>
  </p:slideViewPr>
  <p:outlineViewPr>
    <p:cViewPr>
      <p:scale>
        <a:sx n="33" d="100"/>
        <a:sy n="33" d="100"/>
      </p:scale>
      <p:origin x="0" y="-90926"/>
    </p:cViewPr>
  </p:outlineViewPr>
  <p:notesTextViewPr>
    <p:cViewPr>
      <p:scale>
        <a:sx n="200" d="100"/>
        <a:sy n="200" d="100"/>
      </p:scale>
      <p:origin x="0" y="0"/>
    </p:cViewPr>
  </p:notesTextViewPr>
  <p:sorterViewPr>
    <p:cViewPr>
      <p:scale>
        <a:sx n="120" d="100"/>
        <a:sy n="120" d="100"/>
      </p:scale>
      <p:origin x="0" y="-27490"/>
    </p:cViewPr>
  </p:sorterViewPr>
  <p:notesViewPr>
    <p:cSldViewPr>
      <p:cViewPr varScale="1">
        <p:scale>
          <a:sx n="69" d="100"/>
          <a:sy n="69" d="100"/>
        </p:scale>
        <p:origin x="2976" y="6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notesMaster" Target="notesMasters/notesMaster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commentAuthors" Target="commentAuthors.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2" Type="http://schemas.openxmlformats.org/officeDocument/2006/relationships/presProps" Target="pres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theme" Target="theme/theme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tableStyles" Target="tableStyles.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microsoft.com/office/2018/10/relationships/authors" Target="authors.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Week 2</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Forum Posts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29E-4922-AD38-719000A4F10D}"/>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B29E-4922-AD38-719000A4F10D}"/>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29E-4922-AD38-719000A4F10D}"/>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4-B29E-4922-AD38-719000A4F10D}"/>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29E-4922-AD38-719000A4F10D}"/>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6-B29E-4922-AD38-719000A4F10D}"/>
              </c:ext>
            </c:extLst>
          </c:dPt>
          <c:dLbls>
            <c:dLbl>
              <c:idx val="0"/>
              <c:tx>
                <c:rich>
                  <a:bodyPr/>
                  <a:lstStyle/>
                  <a:p>
                    <a:fld id="{5618A62C-5986-47CB-88FC-E9A5FF5551F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29E-4922-AD38-719000A4F10D}"/>
                </c:ext>
              </c:extLst>
            </c:dLbl>
            <c:dLbl>
              <c:idx val="1"/>
              <c:tx>
                <c:rich>
                  <a:bodyPr/>
                  <a:lstStyle/>
                  <a:p>
                    <a:fld id="{A6169E10-4E3E-43F9-A608-875A1507BD0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29E-4922-AD38-719000A4F10D}"/>
                </c:ext>
              </c:extLst>
            </c:dLbl>
            <c:dLbl>
              <c:idx val="2"/>
              <c:tx>
                <c:rich>
                  <a:bodyPr/>
                  <a:lstStyle/>
                  <a:p>
                    <a:fld id="{094B657F-0319-4558-AF47-0342947E753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29E-4922-AD38-719000A4F10D}"/>
                </c:ext>
              </c:extLst>
            </c:dLbl>
            <c:dLbl>
              <c:idx val="3"/>
              <c:tx>
                <c:rich>
                  <a:bodyPr/>
                  <a:lstStyle/>
                  <a:p>
                    <a:fld id="{A78296D7-A8F5-4055-BEF1-062F82D96C3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29E-4922-AD38-719000A4F10D}"/>
                </c:ext>
              </c:extLst>
            </c:dLbl>
            <c:dLbl>
              <c:idx val="4"/>
              <c:tx>
                <c:rich>
                  <a:bodyPr/>
                  <a:lstStyle/>
                  <a:p>
                    <a:fld id="{908A2769-6BDF-4CD8-BE7C-D9E9849F986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29E-4922-AD38-719000A4F10D}"/>
                </c:ext>
              </c:extLst>
            </c:dLbl>
            <c:dLbl>
              <c:idx val="5"/>
              <c:tx>
                <c:rich>
                  <a:bodyPr/>
                  <a:lstStyle/>
                  <a:p>
                    <a:fld id="{99703311-09E8-4EE8-A76D-3D7374F0F69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B29E-4922-AD38-719000A4F10D}"/>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showDataLabelsRange val="1"/>
              </c:ext>
            </c:extLst>
          </c:dLbls>
          <c:cat>
            <c:strRef>
              <c:f>Sheet1!$A$2:$A$7</c:f>
              <c:strCache>
                <c:ptCount val="6"/>
                <c:pt idx="0">
                  <c:v>0</c:v>
                </c:pt>
                <c:pt idx="1">
                  <c:v>1</c:v>
                </c:pt>
                <c:pt idx="2">
                  <c:v>2</c:v>
                </c:pt>
                <c:pt idx="3">
                  <c:v>3</c:v>
                </c:pt>
                <c:pt idx="4">
                  <c:v>4</c:v>
                </c:pt>
                <c:pt idx="5">
                  <c:v>5+</c:v>
                </c:pt>
              </c:strCache>
            </c:strRef>
          </c:cat>
          <c:val>
            <c:numRef>
              <c:f>Sheet1!$B$2:$B$7</c:f>
              <c:numCache>
                <c:formatCode>General</c:formatCode>
                <c:ptCount val="6"/>
                <c:pt idx="0">
                  <c:v>16</c:v>
                </c:pt>
                <c:pt idx="1">
                  <c:v>14</c:v>
                </c:pt>
                <c:pt idx="2">
                  <c:v>13</c:v>
                </c:pt>
                <c:pt idx="3">
                  <c:v>17</c:v>
                </c:pt>
                <c:pt idx="4">
                  <c:v>12</c:v>
                </c:pt>
                <c:pt idx="5">
                  <c:v>28</c:v>
                </c:pt>
              </c:numCache>
            </c:numRef>
          </c:val>
          <c:extLst>
            <c:ext xmlns:c15="http://schemas.microsoft.com/office/drawing/2012/chart" uri="{02D57815-91ED-43cb-92C2-25804820EDAC}">
              <c15:datalabelsRange>
                <c15:f>Sheet1!$A$2:$A$7</c15:f>
                <c15:dlblRangeCache>
                  <c:ptCount val="6"/>
                  <c:pt idx="0">
                    <c:v>0</c:v>
                  </c:pt>
                  <c:pt idx="1">
                    <c:v>1</c:v>
                  </c:pt>
                  <c:pt idx="2">
                    <c:v>2</c:v>
                  </c:pt>
                  <c:pt idx="3">
                    <c:v>3</c:v>
                  </c:pt>
                  <c:pt idx="4">
                    <c:v>4</c:v>
                  </c:pt>
                  <c:pt idx="5">
                    <c:v>5+</c:v>
                  </c:pt>
                </c15:dlblRangeCache>
              </c15:datalabelsRange>
            </c:ext>
            <c:ext xmlns:c16="http://schemas.microsoft.com/office/drawing/2014/chart" uri="{C3380CC4-5D6E-409C-BE32-E72D297353CC}">
              <c16:uniqueId val="{00000000-B29E-4922-AD38-719000A4F10D}"/>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Week 1</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Forum Posts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FD3-4CF3-AB6E-418124AB8B02}"/>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FD3-4CF3-AB6E-418124AB8B02}"/>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2FD3-4CF3-AB6E-418124AB8B02}"/>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2FD3-4CF3-AB6E-418124AB8B02}"/>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2FD3-4CF3-AB6E-418124AB8B02}"/>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2FD3-4CF3-AB6E-418124AB8B02}"/>
              </c:ext>
            </c:extLst>
          </c:dPt>
          <c:dLbls>
            <c:dLbl>
              <c:idx val="0"/>
              <c:tx>
                <c:rich>
                  <a:bodyPr/>
                  <a:lstStyle/>
                  <a:p>
                    <a:fld id="{6BE8B107-DDBC-4554-BE0C-15F7A9F3493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FD3-4CF3-AB6E-418124AB8B02}"/>
                </c:ext>
              </c:extLst>
            </c:dLbl>
            <c:dLbl>
              <c:idx val="1"/>
              <c:tx>
                <c:rich>
                  <a:bodyPr/>
                  <a:lstStyle/>
                  <a:p>
                    <a:fld id="{B90B2E17-6BCD-41D2-A7C0-86CA7EBCF77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FD3-4CF3-AB6E-418124AB8B02}"/>
                </c:ext>
              </c:extLst>
            </c:dLbl>
            <c:dLbl>
              <c:idx val="2"/>
              <c:tx>
                <c:rich>
                  <a:bodyPr/>
                  <a:lstStyle/>
                  <a:p>
                    <a:fld id="{3D21D645-9541-4A4B-8578-F40BAD749B1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FD3-4CF3-AB6E-418124AB8B02}"/>
                </c:ext>
              </c:extLst>
            </c:dLbl>
            <c:dLbl>
              <c:idx val="3"/>
              <c:tx>
                <c:rich>
                  <a:bodyPr/>
                  <a:lstStyle/>
                  <a:p>
                    <a:fld id="{7D09F973-65CD-4E4A-959B-7DF83911E0C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FD3-4CF3-AB6E-418124AB8B02}"/>
                </c:ext>
              </c:extLst>
            </c:dLbl>
            <c:dLbl>
              <c:idx val="4"/>
              <c:tx>
                <c:rich>
                  <a:bodyPr/>
                  <a:lstStyle/>
                  <a:p>
                    <a:fld id="{40CD6502-919A-4CAC-95FF-57D7B319D40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FD3-4CF3-AB6E-418124AB8B02}"/>
                </c:ext>
              </c:extLst>
            </c:dLbl>
            <c:dLbl>
              <c:idx val="5"/>
              <c:tx>
                <c:rich>
                  <a:bodyPr/>
                  <a:lstStyle/>
                  <a:p>
                    <a:fld id="{4E27E872-2F5F-467E-B3FD-33345A9DFDE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2FD3-4CF3-AB6E-418124AB8B02}"/>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showDataLabelsRange val="1"/>
              </c:ext>
            </c:extLst>
          </c:dLbls>
          <c:cat>
            <c:strRef>
              <c:f>Sheet1!$A$2:$A$7</c:f>
              <c:strCache>
                <c:ptCount val="6"/>
                <c:pt idx="0">
                  <c:v>0</c:v>
                </c:pt>
                <c:pt idx="1">
                  <c:v>1</c:v>
                </c:pt>
                <c:pt idx="2">
                  <c:v>2</c:v>
                </c:pt>
                <c:pt idx="3">
                  <c:v>3</c:v>
                </c:pt>
                <c:pt idx="4">
                  <c:v>4</c:v>
                </c:pt>
                <c:pt idx="5">
                  <c:v>5+</c:v>
                </c:pt>
              </c:strCache>
            </c:strRef>
          </c:cat>
          <c:val>
            <c:numRef>
              <c:f>Sheet1!$B$2:$B$7</c:f>
              <c:numCache>
                <c:formatCode>General</c:formatCode>
                <c:ptCount val="6"/>
                <c:pt idx="0">
                  <c:v>42</c:v>
                </c:pt>
                <c:pt idx="1">
                  <c:v>19</c:v>
                </c:pt>
                <c:pt idx="2">
                  <c:v>11</c:v>
                </c:pt>
                <c:pt idx="3">
                  <c:v>9</c:v>
                </c:pt>
                <c:pt idx="4">
                  <c:v>10</c:v>
                </c:pt>
                <c:pt idx="5">
                  <c:v>5</c:v>
                </c:pt>
              </c:numCache>
            </c:numRef>
          </c:val>
          <c:extLst>
            <c:ext xmlns:c15="http://schemas.microsoft.com/office/drawing/2012/chart" uri="{02D57815-91ED-43cb-92C2-25804820EDAC}">
              <c15:datalabelsRange>
                <c15:f>Sheet1!$A$2:$A$7</c15:f>
                <c15:dlblRangeCache>
                  <c:ptCount val="6"/>
                  <c:pt idx="0">
                    <c:v>0</c:v>
                  </c:pt>
                  <c:pt idx="1">
                    <c:v>1</c:v>
                  </c:pt>
                  <c:pt idx="2">
                    <c:v>2</c:v>
                  </c:pt>
                  <c:pt idx="3">
                    <c:v>3</c:v>
                  </c:pt>
                  <c:pt idx="4">
                    <c:v>4</c:v>
                  </c:pt>
                  <c:pt idx="5">
                    <c:v>5+</c:v>
                  </c:pt>
                </c15:dlblRangeCache>
              </c15:datalabelsRange>
            </c:ext>
            <c:ext xmlns:c16="http://schemas.microsoft.com/office/drawing/2014/chart" uri="{C3380CC4-5D6E-409C-BE32-E72D297353CC}">
              <c16:uniqueId val="{0000000C-2FD3-4CF3-AB6E-418124AB8B02}"/>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dirty="0"/>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dirty="0"/>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dirty="0"/>
            <a:t>Selected Concepts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dirty="0"/>
            <a:t>Selected Concepts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Selected Concepts </a:t>
          </a:r>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Needs &amp; Requirements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995248" y="712806"/>
          <a:ext cx="3637026" cy="126309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466975" y="3805688"/>
          <a:ext cx="704850" cy="4511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127759" y="4166571"/>
          <a:ext cx="3383280" cy="845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Proposed Deliverables</a:t>
          </a:r>
        </a:p>
      </dsp:txBody>
      <dsp:txXfrm>
        <a:off x="1127759" y="4166571"/>
        <a:ext cx="3383280" cy="845820"/>
      </dsp:txXfrm>
    </dsp:sp>
    <dsp:sp modelId="{BF7E6AED-6FC5-4425-A290-9E4B7298F07F}">
      <dsp:nvSpPr>
        <dsp:cNvPr id="0" name=""/>
        <dsp:cNvSpPr/>
      </dsp:nvSpPr>
      <dsp:spPr>
        <a:xfrm>
          <a:off x="2317546" y="2073449"/>
          <a:ext cx="1268730" cy="126873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Selected Concepts </a:t>
          </a:r>
        </a:p>
      </dsp:txBody>
      <dsp:txXfrm>
        <a:off x="2503347" y="2259250"/>
        <a:ext cx="897128" cy="897128"/>
      </dsp:txXfrm>
    </dsp:sp>
    <dsp:sp modelId="{D246E528-507F-4FF3-8A77-0679076721BF}">
      <dsp:nvSpPr>
        <dsp:cNvPr id="0" name=""/>
        <dsp:cNvSpPr/>
      </dsp:nvSpPr>
      <dsp:spPr>
        <a:xfrm>
          <a:off x="1409699" y="1121619"/>
          <a:ext cx="1268730" cy="126873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Client Meeting #1 Objectives </a:t>
          </a:r>
        </a:p>
      </dsp:txBody>
      <dsp:txXfrm>
        <a:off x="1595500" y="1307420"/>
        <a:ext cx="897128" cy="897128"/>
      </dsp:txXfrm>
    </dsp:sp>
    <dsp:sp modelId="{E3E931DD-E6F1-4EC6-BDD5-84CE280C6596}">
      <dsp:nvSpPr>
        <dsp:cNvPr id="0" name=""/>
        <dsp:cNvSpPr/>
      </dsp:nvSpPr>
      <dsp:spPr>
        <a:xfrm>
          <a:off x="2706624" y="814869"/>
          <a:ext cx="1268730" cy="126873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Needs &amp; Requirements</a:t>
          </a:r>
        </a:p>
      </dsp:txBody>
      <dsp:txXfrm>
        <a:off x="2892425" y="1000670"/>
        <a:ext cx="897128" cy="897128"/>
      </dsp:txXfrm>
    </dsp:sp>
    <dsp:sp modelId="{4DDFF13B-A0E3-4D55-8A12-88615B2090CC}">
      <dsp:nvSpPr>
        <dsp:cNvPr id="0" name=""/>
        <dsp:cNvSpPr/>
      </dsp:nvSpPr>
      <dsp:spPr>
        <a:xfrm>
          <a:off x="845819" y="557739"/>
          <a:ext cx="3947160" cy="3157728"/>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3" tIns="46572" rIns="93143" bIns="46572"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43" tIns="46572" rIns="93143" bIns="46572" rtlCol="0"/>
          <a:lstStyle>
            <a:lvl1pPr algn="r">
              <a:defRPr sz="1200"/>
            </a:lvl1pPr>
          </a:lstStyle>
          <a:p>
            <a:fld id="{D0FE861C-486B-4E18-A0E9-A790238A915C}" type="datetimeFigureOut">
              <a:rPr lang="en-US" smtClean="0"/>
              <a:t>6/11/2025</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43" tIns="46572" rIns="93143" bIns="46572"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43" tIns="46572" rIns="93143" bIns="4657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43" tIns="46572" rIns="93143" bIns="465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3143" tIns="46572" rIns="93143" bIns="4657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F2FA6-7E72-0F25-14DA-AD959FC6D42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5887745D-EAD0-020E-2CB8-EB1FE758B804}"/>
              </a:ext>
            </a:extLst>
          </p:cNvPr>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a:extLst>
              <a:ext uri="{FF2B5EF4-FFF2-40B4-BE49-F238E27FC236}">
                <a16:creationId xmlns:a16="http://schemas.microsoft.com/office/drawing/2014/main" id="{17EC8ECF-6144-AB01-58F4-2092C447B5E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4132DBF-2E1F-519B-FE62-5507C7AAD710}"/>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925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21</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Skillz Ice Breaker Slido</a:t>
            </a:r>
          </a:p>
        </p:txBody>
      </p:sp>
      <p:sp>
        <p:nvSpPr>
          <p:cNvPr id="4" name="Slide Number Placeholder 3"/>
          <p:cNvSpPr>
            <a:spLocks noGrp="1"/>
          </p:cNvSpPr>
          <p:nvPr>
            <p:ph type="sldNum" sz="quarter" idx="5"/>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3171265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29166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3C1AD-E282-650F-65A8-F9295EEB7041}"/>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F58EFF45-EE01-4E82-E6DB-01F0086B0A7A}"/>
              </a:ext>
            </a:extLst>
          </p:cNvPr>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a:extLst>
              <a:ext uri="{FF2B5EF4-FFF2-40B4-BE49-F238E27FC236}">
                <a16:creationId xmlns:a16="http://schemas.microsoft.com/office/drawing/2014/main" id="{06A7EB30-C4B1-F365-7855-6993A2D9675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B74877A-DB0A-5CF0-79FC-94EC54A734E7}"/>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6334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44</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 alert each team what the due date is for slide submission</a:t>
            </a:r>
          </a:p>
        </p:txBody>
      </p:sp>
      <p:sp>
        <p:nvSpPr>
          <p:cNvPr id="4" name="Slide Number Placeholder 3"/>
          <p:cNvSpPr>
            <a:spLocks noGrp="1"/>
          </p:cNvSpPr>
          <p:nvPr>
            <p:ph type="sldNum" sz="quarter" idx="5"/>
          </p:nvPr>
        </p:nvSpPr>
        <p:spPr/>
        <p:txBody>
          <a:bodyPr/>
          <a:lstStyle/>
          <a:p>
            <a:fld id="{DF811066-0135-4CAA-8AD4-89A97190AC00}" type="slidenum">
              <a:rPr lang="en-US" smtClean="0"/>
              <a:t>60</a:t>
            </a:fld>
            <a:endParaRPr lang="en-US" dirty="0"/>
          </a:p>
        </p:txBody>
      </p:sp>
    </p:spTree>
    <p:extLst>
      <p:ext uri="{BB962C8B-B14F-4D97-AF65-F5344CB8AC3E}">
        <p14:creationId xmlns:p14="http://schemas.microsoft.com/office/powerpoint/2010/main" val="41008753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63</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08C04-5530-565D-86AB-67E1C2328ABB}"/>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D7AF9F94-4FE1-EFCF-14E3-B4095FF54C22}"/>
              </a:ext>
            </a:extLst>
          </p:cNvPr>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a:extLst>
              <a:ext uri="{FF2B5EF4-FFF2-40B4-BE49-F238E27FC236}">
                <a16:creationId xmlns:a16="http://schemas.microsoft.com/office/drawing/2014/main" id="{D5B2F4E9-9032-3FB3-A3A4-E754A321E71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11EF5DB2-BAA1-FBFD-DFF3-9449141C4595}"/>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71438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up EDN and show ‘Activity tab’ for a team to show how easy it is to check/view posts</a:t>
            </a:r>
          </a:p>
        </p:txBody>
      </p:sp>
      <p:sp>
        <p:nvSpPr>
          <p:cNvPr id="4" name="Slide Number Placeholder 3"/>
          <p:cNvSpPr>
            <a:spLocks noGrp="1"/>
          </p:cNvSpPr>
          <p:nvPr>
            <p:ph type="sldNum" sz="quarter" idx="5"/>
          </p:nvPr>
        </p:nvSpPr>
        <p:spPr/>
        <p:txBody>
          <a:bodyPr/>
          <a:lstStyle/>
          <a:p>
            <a:fld id="{DF811066-0135-4CAA-8AD4-89A97190AC00}" type="slidenum">
              <a:rPr lang="en-US" smtClean="0"/>
              <a:t>65</a:t>
            </a:fld>
            <a:endParaRPr lang="en-US" dirty="0"/>
          </a:p>
        </p:txBody>
      </p:sp>
    </p:spTree>
    <p:extLst>
      <p:ext uri="{BB962C8B-B14F-4D97-AF65-F5344CB8AC3E}">
        <p14:creationId xmlns:p14="http://schemas.microsoft.com/office/powerpoint/2010/main" val="868213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68</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05E04-164A-1F61-ECA9-5CD182DBCD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3DD1CB-E3CD-63F5-EBCB-7418D2CA01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25ECDD-659C-D6B6-EAB3-C51B68E9CD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9F9F0AF-B95A-B60C-844C-395807F39754}"/>
              </a:ext>
            </a:extLst>
          </p:cNvPr>
          <p:cNvSpPr>
            <a:spLocks noGrp="1"/>
          </p:cNvSpPr>
          <p:nvPr>
            <p:ph type="sldNum" sz="quarter" idx="10"/>
          </p:nvPr>
        </p:nvSpPr>
        <p:spPr/>
        <p:txBody>
          <a:bodyPr/>
          <a:lstStyle/>
          <a:p>
            <a:fld id="{DF811066-0135-4CAA-8AD4-89A97190AC00}" type="slidenum">
              <a:rPr lang="en-US" smtClean="0"/>
              <a:t>69</a:t>
            </a:fld>
            <a:endParaRPr lang="en-US" dirty="0"/>
          </a:p>
        </p:txBody>
      </p:sp>
    </p:spTree>
    <p:extLst>
      <p:ext uri="{BB962C8B-B14F-4D97-AF65-F5344CB8AC3E}">
        <p14:creationId xmlns:p14="http://schemas.microsoft.com/office/powerpoint/2010/main" val="25179688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71</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72</a:t>
            </a:fld>
            <a:endParaRPr lang="en-US" dirty="0"/>
          </a:p>
        </p:txBody>
      </p:sp>
    </p:spTree>
    <p:extLst>
      <p:ext uri="{BB962C8B-B14F-4D97-AF65-F5344CB8AC3E}">
        <p14:creationId xmlns:p14="http://schemas.microsoft.com/office/powerpoint/2010/main" val="16523092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73</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74</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77</a:t>
            </a:fld>
            <a:endParaRPr lang="en-US" dirty="0"/>
          </a:p>
        </p:txBody>
      </p:sp>
    </p:spTree>
    <p:extLst>
      <p:ext uri="{BB962C8B-B14F-4D97-AF65-F5344CB8AC3E}">
        <p14:creationId xmlns:p14="http://schemas.microsoft.com/office/powerpoint/2010/main" val="1135832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82</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83</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7547-4698-57E1-AF49-3A7751DB9BD4}"/>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C2D51FD0-AAE1-6E08-EE73-72FF68A7A472}"/>
              </a:ext>
            </a:extLst>
          </p:cNvPr>
          <p:cNvSpPr>
            <a:spLocks noGrp="1" noChangeArrowheads="1"/>
          </p:cNvSpPr>
          <p:nvPr>
            <p:ph type="sldNum" sz="quarter" idx="5"/>
          </p:nvPr>
        </p:nvSpPr>
        <p:spPr>
          <a:noFill/>
        </p:spPr>
        <p:txBody>
          <a:bodyPr/>
          <a:lstStyle/>
          <a:p>
            <a:fld id="{870EC692-125B-4723-993D-91A26830C906}" type="slidenum">
              <a:rPr lang="en-US"/>
              <a:pPr/>
              <a:t>4</a:t>
            </a:fld>
            <a:endParaRPr lang="en-US" dirty="0"/>
          </a:p>
        </p:txBody>
      </p:sp>
      <p:sp>
        <p:nvSpPr>
          <p:cNvPr id="43011" name="Rectangle 2">
            <a:extLst>
              <a:ext uri="{FF2B5EF4-FFF2-40B4-BE49-F238E27FC236}">
                <a16:creationId xmlns:a16="http://schemas.microsoft.com/office/drawing/2014/main" id="{D2E7E87C-A05D-1D5D-371F-C1FA84C08E23}"/>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A4392C94-D085-A93C-EF45-746909AACA09}"/>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91685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84</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85</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94</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95</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96</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98</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101</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103</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107</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109</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110</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111</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118</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119</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122</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128</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130</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35485890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134</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135</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138</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811066-0135-4CAA-8AD4-89A97190AC00}" type="slidenum">
              <a:rPr lang="en-US" smtClean="0"/>
              <a:t>139</a:t>
            </a:fld>
            <a:endParaRPr lang="en-US" dirty="0"/>
          </a:p>
        </p:txBody>
      </p:sp>
    </p:spTree>
    <p:extLst>
      <p:ext uri="{BB962C8B-B14F-4D97-AF65-F5344CB8AC3E}">
        <p14:creationId xmlns:p14="http://schemas.microsoft.com/office/powerpoint/2010/main" val="21173758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140</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141</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142</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144</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146</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147</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BFB2-EE6D-D9B9-55BE-657A384B4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25D30-E006-0CCF-A379-F498CB18D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EFBFD-4345-F499-AD72-9968E081F677}"/>
              </a:ext>
            </a:extLst>
          </p:cNvPr>
          <p:cNvSpPr>
            <a:spLocks noGrp="1"/>
          </p:cNvSpPr>
          <p:nvPr>
            <p:ph type="body" idx="1"/>
          </p:nvPr>
        </p:nvSpPr>
        <p:spPr/>
        <p:txBody>
          <a:bodyPr/>
          <a:lstStyle/>
          <a:p>
            <a:r>
              <a:rPr lang="en-US" dirty="0"/>
              <a:t>Day 9</a:t>
            </a:r>
          </a:p>
          <a:p>
            <a:endParaRPr lang="en-US" dirty="0"/>
          </a:p>
        </p:txBody>
      </p:sp>
      <p:sp>
        <p:nvSpPr>
          <p:cNvPr id="4" name="Slide Number Placeholder 3">
            <a:extLst>
              <a:ext uri="{FF2B5EF4-FFF2-40B4-BE49-F238E27FC236}">
                <a16:creationId xmlns:a16="http://schemas.microsoft.com/office/drawing/2014/main" id="{40E3939F-618D-36D3-328B-35DE6F5FD6C3}"/>
              </a:ext>
            </a:extLst>
          </p:cNvPr>
          <p:cNvSpPr>
            <a:spLocks noGrp="1"/>
          </p:cNvSpPr>
          <p:nvPr>
            <p:ph type="sldNum" sz="quarter" idx="10"/>
          </p:nvPr>
        </p:nvSpPr>
        <p:spPr/>
        <p:txBody>
          <a:bodyPr/>
          <a:lstStyle/>
          <a:p>
            <a:fld id="{5C821964-560F-4BDB-BAAF-EC529F5D9B05}" type="slidenum">
              <a:rPr lang="en-US" smtClean="0"/>
              <a:t>157</a:t>
            </a:fld>
            <a:endParaRPr lang="en-US" dirty="0"/>
          </a:p>
        </p:txBody>
      </p:sp>
    </p:spTree>
    <p:extLst>
      <p:ext uri="{BB962C8B-B14F-4D97-AF65-F5344CB8AC3E}">
        <p14:creationId xmlns:p14="http://schemas.microsoft.com/office/powerpoint/2010/main" val="366786075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162</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15</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Expectations Slido</a:t>
            </a:r>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2534969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513F1D-B2AA-48CF-93C4-F9C9035B693D}" type="datetime1">
              <a:rPr lang="en-US" smtClean="0"/>
              <a:t>6/11/2025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21CB-5BB2-49FE-A24C-634DDCE3D048}" type="datetime1">
              <a:rPr lang="en-US" smtClean="0"/>
              <a:t>6/11/2025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E696-AAED-4211-8FBC-08CFB93FFA9E}" type="datetime1">
              <a:rPr lang="en-US" smtClean="0"/>
              <a:t>6/11/2025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A997CF-7B20-4037-8BB1-29DEE50F02AE}" type="datetime1">
              <a:rPr lang="en-US" smtClean="0"/>
              <a:t>6/11/2025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F6846-6ABD-46BF-BC24-C049DB9A2E81}" type="datetime1">
              <a:rPr lang="en-US" smtClean="0"/>
              <a:t>6/11/2025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702CF-3A95-40F7-B3FF-C7ACABDA521C}" type="datetime1">
              <a:rPr lang="en-US" smtClean="0"/>
              <a:t>6/11/2025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B6DBD-D619-476C-A397-43FAB1B8FBF8}" type="datetime1">
              <a:rPr lang="en-US" smtClean="0"/>
              <a:t>6/11/2025</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2898-4514-43E7-8F08-E2BF9B58C8B3}" type="datetime1">
              <a:rPr lang="en-US" smtClean="0"/>
              <a:t>6/11/2025</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441A-0BAC-4952-AEC7-804CF968087C}" type="datetime1">
              <a:rPr lang="en-US" smtClean="0"/>
              <a:t>6/11/2025</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6033-F7CB-4E51-A93B-A78296EA5E62}" type="datetime1">
              <a:rPr lang="en-US" smtClean="0"/>
              <a:t>6/11/2025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776EA7-9C35-46B6-B9DB-FF0ADC37837B}" type="datetime1">
              <a:rPr lang="en-US" smtClean="0"/>
              <a:t>6/11/2025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EC58-201F-4D04-9156-B136F8447585}" type="datetime1">
              <a:rPr lang="en-US" smtClean="0"/>
              <a:t>6/11/2025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2D5F1-911D-4491-8EEA-C2317AD3850A}" type="datetime1">
              <a:rPr lang="en-US" smtClean="0"/>
              <a:t>6/11/2025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2E5C9-FB0E-491A-A38A-C4A45A87FCC9}" type="datetime1">
              <a:rPr lang="en-US" smtClean="0"/>
              <a:t>6/11/2025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ADD67-4450-48DE-B33D-B16558549A02}" type="datetime1">
              <a:rPr lang="en-US" smtClean="0"/>
              <a:t>6/11/2025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2787DC-5E04-4CA3-8038-0D285C245AE6}" type="datetime1">
              <a:rPr lang="en-US" smtClean="0"/>
              <a:t>6/11/2025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45AE-B20B-4E6A-9DE4-F8FD45E32BB2}" type="datetime1">
              <a:rPr lang="en-US" smtClean="0"/>
              <a:t>6/11/2025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EED8B-7C15-4B6C-ACFF-A11CE195747F}" type="datetime1">
              <a:rPr lang="en-US" smtClean="0"/>
              <a:t>6/11/2025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458E4-984F-4265-A75F-5738CAD3C9C7}" type="datetime1">
              <a:rPr lang="en-US" smtClean="0"/>
              <a:t>6/11/2025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D6CF5-1CF5-4EB6-9763-76F030CDC0A3}" type="datetime1">
              <a:rPr lang="en-US" smtClean="0"/>
              <a:t>6/11/2025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B517-0625-484D-A470-34676D65FB5B}" type="datetime1">
              <a:rPr lang="en-US" smtClean="0"/>
              <a:t>6/11/2025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139A-1B98-42B3-98CD-F1AC60E96582}" type="datetime1">
              <a:rPr lang="en-US" smtClean="0"/>
              <a:t>6/11/2025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D7704-E511-4B55-A70E-9C0CB04EB5B5}" type="datetime1">
              <a:rPr lang="en-US" smtClean="0"/>
              <a:t>6/11/2025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052704-FA72-4C57-8162-5A410785F17F}" type="datetime1">
              <a:rPr lang="en-US" smtClean="0"/>
              <a:t>6/11/2025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5F94EF-CEBE-4BB9-BD2E-D4B5F0B5A003}" type="datetime1">
              <a:rPr lang="en-US" smtClean="0"/>
              <a:t>6/11/2025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C9A1-080F-4081-A9B6-14ED6624200E}" type="datetime1">
              <a:rPr lang="en-US" smtClean="0"/>
              <a:t>6/11/2025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FF09-FEB5-4309-BAE4-619043613F09}" type="datetime1">
              <a:rPr lang="en-US" smtClean="0"/>
              <a:t>6/11/2025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CA232C06-27A4-4378-BA17-6C6E18E4454F}" type="datetimeFigureOut">
              <a:rPr lang="en-US" smtClean="0"/>
              <a:t>6/11/2025</a:t>
            </a:fld>
            <a:endParaRPr lang="en-US" dirty="0"/>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CA232C06-27A4-4378-BA17-6C6E18E4454F}" type="datetimeFigureOut">
              <a:rPr lang="en-US" smtClean="0"/>
              <a:t>6/11/2025</a:t>
            </a:fld>
            <a:endParaRPr lang="en-US" dirty="0"/>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CA232C06-27A4-4378-BA17-6C6E18E4454F}" type="datetimeFigureOut">
              <a:rPr lang="en-US" smtClean="0"/>
              <a:t>6/11/2025</a:t>
            </a:fld>
            <a:endParaRPr lang="en-US" dirty="0"/>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CA232C06-27A4-4378-BA17-6C6E18E4454F}" type="datetimeFigureOut">
              <a:rPr lang="en-US" smtClean="0"/>
              <a:t>6/11/2025</a:t>
            </a:fld>
            <a:endParaRPr lang="en-US" dirty="0"/>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CA232C06-27A4-4378-BA17-6C6E18E4454F}" type="datetimeFigureOut">
              <a:rPr lang="en-US" smtClean="0"/>
              <a:t>6/11/2025</a:t>
            </a:fld>
            <a:endParaRPr lang="en-US" dirty="0"/>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CA232C06-27A4-4378-BA17-6C6E18E4454F}" type="datetimeFigureOut">
              <a:rPr lang="en-US" smtClean="0"/>
              <a:t>6/11/2025</a:t>
            </a:fld>
            <a:endParaRPr lang="en-US" dirty="0"/>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833EA-2445-4601-B311-ED5E98BECADB}" type="datetime1">
              <a:rPr lang="en-US" smtClean="0"/>
              <a:t>6/11/2025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CA232C06-27A4-4378-BA17-6C6E18E4454F}" type="datetimeFigureOut">
              <a:rPr lang="en-US" smtClean="0"/>
              <a:t>6/11/2025</a:t>
            </a:fld>
            <a:endParaRPr lang="en-US" dirty="0"/>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CA232C06-27A4-4378-BA17-6C6E18E4454F}" type="datetimeFigureOut">
              <a:rPr lang="en-US" smtClean="0"/>
              <a:t>6/11/2025</a:t>
            </a:fld>
            <a:endParaRPr lang="en-US" dirty="0"/>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CA232C06-27A4-4378-BA17-6C6E18E4454F}" type="datetimeFigureOut">
              <a:rPr lang="en-US" smtClean="0"/>
              <a:t>6/11/2025</a:t>
            </a:fld>
            <a:endParaRPr lang="en-US" dirty="0"/>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CA232C06-27A4-4378-BA17-6C6E18E4454F}" type="datetimeFigureOut">
              <a:rPr lang="en-US" smtClean="0"/>
              <a:t>6/11/2025</a:t>
            </a:fld>
            <a:endParaRPr lang="en-US" dirty="0"/>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CA232C06-27A4-4378-BA17-6C6E18E4454F}" type="datetimeFigureOut">
              <a:rPr lang="en-US" smtClean="0"/>
              <a:t>6/11/2025</a:t>
            </a:fld>
            <a:endParaRPr lang="en-US" dirty="0"/>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0B92-8069-4533-A3E9-97D271154CB6}" type="datetime1">
              <a:rPr lang="en-US" smtClean="0"/>
              <a:t>6/11/2025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E84CA-8EB9-496F-96CD-9BDC9583437D}" type="datetime1">
              <a:rPr lang="en-US" smtClean="0"/>
              <a:t>6/11/2025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15C4-9F9C-4149-BE4D-08125668915A}" type="datetime1">
              <a:rPr lang="en-US" smtClean="0"/>
              <a:t>6/11/2025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C13D4-7426-4595-A306-E8BD12F4766C}" type="datetime1">
              <a:rPr lang="en-US" smtClean="0"/>
              <a:t>6/11/2025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6B048-E9D0-4C1F-B98C-60472DB25604}" type="datetime1">
              <a:rPr lang="en-US" smtClean="0"/>
              <a:t>6/11/2025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EC0D-907B-42B8-9AE8-46C379D1B514}" type="datetime1">
              <a:rPr lang="en-US" smtClean="0"/>
              <a:t>6/11/2025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066E1-CACC-41F6-AF95-5F3B4F34AD66}" type="datetime1">
              <a:rPr lang="en-US" smtClean="0"/>
              <a:t>6/11/2025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D3F47-7496-4295-8C12-198760B09013}" type="datetime1">
              <a:rPr lang="en-US" smtClean="0"/>
              <a:t>6/11/2025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CA232C06-27A4-4378-BA17-6C6E18E4454F}" type="datetimeFigureOut">
              <a:rPr lang="en-US" smtClean="0"/>
              <a:t>6/11/2025</a:t>
            </a:fld>
            <a:endParaRPr lang="en-US" dirty="0"/>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dirty="0"/>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www.slido.com/" TargetMode="External"/><Relationship Id="rId1" Type="http://schemas.openxmlformats.org/officeDocument/2006/relationships/slideLayout" Target="../slideLayouts/slideLayout24.xml"/></Relationships>
</file>

<file path=ppt/slides/_rels/slide10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0.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8.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56.jpg"/></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s://www.slido.com/" TargetMode="Externa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4.xml"/></Relationships>
</file>

<file path=ppt/slides/_rels/slide1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6.xml"/><Relationship Id="rId1" Type="http://schemas.openxmlformats.org/officeDocument/2006/relationships/slideLayout" Target="../slideLayouts/slideLayout24.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4.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12.pn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8.xml"/></Relationships>
</file>

<file path=ppt/slides/_rels/slide15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8.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7.xml.rels><?xml version="1.0" encoding="UTF-8" standalone="yes"?>
<Relationships xmlns="http://schemas.openxmlformats.org/package/2006/relationships"><Relationship Id="rId3" Type="http://schemas.openxmlformats.org/officeDocument/2006/relationships/hyperlink" Target="https://designlab.eng.rpi.edu/edn/projects/capstone-support-dev/wiki/Board_of_Directors_Review" TargetMode="External"/><Relationship Id="rId2" Type="http://schemas.openxmlformats.org/officeDocument/2006/relationships/notesSlide" Target="../notesSlides/notesSlide68.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Tasks_and_Due_Dates" TargetMode="Externa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slido.com/" TargetMode="Externa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163.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designlab.eng.rpi.edu/edn/projects/capstone-support-dev/wiki/Course_Guidelines_and_Policies"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0.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ocs.google.com/spreadsheets/d/1lo4H_eTHO7RTdU8r9M3KOiQDp9_S8xudEDXehhr-3Ok/edit?usp=sharin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esignlab.eng.rpi.edu/edn/projects/capstone-support-dev/wiki/Day_1_Agenda" TargetMode="External"/><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s://docs.google.com/spreadsheets/d/1lo4H_eTHO7RTdU8r9M3KOiQDp9_S8xudEDXehhr-3Ok/edit?gid=0#gid=0" TargetMode="External"/><Relationship Id="rId2" Type="http://schemas.openxmlformats.org/officeDocument/2006/relationships/hyperlink" Target="https://designlab.eng.rpi.edu/edn/projects/capstone-support-dev/repository/112/raw/training/Capstone%20Introduction%20and%20Expectations%20Part%202.mp4"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www.boost.co.nz/blog/2010/09/user-stories"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en.wikipedia.org/wiki/Use_case"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120.xml"/><Relationship Id="rId3" Type="http://schemas.openxmlformats.org/officeDocument/2006/relationships/slide" Target="slide42.xml"/><Relationship Id="rId7" Type="http://schemas.openxmlformats.org/officeDocument/2006/relationships/slide" Target="slide108.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97.xml"/><Relationship Id="rId11" Type="http://schemas.openxmlformats.org/officeDocument/2006/relationships/slide" Target="slide145.xml"/><Relationship Id="rId5" Type="http://schemas.openxmlformats.org/officeDocument/2006/relationships/slide" Target="slide83.xml"/><Relationship Id="rId10" Type="http://schemas.openxmlformats.org/officeDocument/2006/relationships/slide" Target="slide139.xml"/><Relationship Id="rId4" Type="http://schemas.openxmlformats.org/officeDocument/2006/relationships/slide" Target="slide71.xml"/><Relationship Id="rId9" Type="http://schemas.openxmlformats.org/officeDocument/2006/relationships/slide" Target="slide129.xml"/></Relationships>
</file>

<file path=ppt/slides/_rels/slide60.xml.rels><?xml version="1.0" encoding="UTF-8" standalone="yes"?>
<Relationships xmlns="http://schemas.openxmlformats.org/package/2006/relationships"><Relationship Id="rId3" Type="http://schemas.microsoft.com/office/2018/10/relationships/comments" Target="../comments/modernComment_22E_B81E38C3.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4.xml"/><Relationship Id="rId5" Type="http://schemas.openxmlformats.org/officeDocument/2006/relationships/image" Target="../media/image42.svg"/><Relationship Id="rId4" Type="http://schemas.openxmlformats.org/officeDocument/2006/relationships/image" Target="../media/image41.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4.xml"/></Relationships>
</file>

<file path=ppt/slides/_rels/slide9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9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1600C-23D7-028D-3771-2E8D24E513CD}"/>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BB320536-9F90-ABFB-37C0-804C019707AA}"/>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1</a:t>
            </a:r>
          </a:p>
        </p:txBody>
      </p:sp>
      <p:graphicFrame>
        <p:nvGraphicFramePr>
          <p:cNvPr id="6" name="Table 5">
            <a:extLst>
              <a:ext uri="{FF2B5EF4-FFF2-40B4-BE49-F238E27FC236}">
                <a16:creationId xmlns:a16="http://schemas.microsoft.com/office/drawing/2014/main" id="{12C317F9-E649-AA8A-B58D-F14A8880605C}"/>
              </a:ext>
            </a:extLst>
          </p:cNvPr>
          <p:cNvGraphicFramePr>
            <a:graphicFrameLocks noGrp="1"/>
          </p:cNvGraphicFramePr>
          <p:nvPr>
            <p:extLst>
              <p:ext uri="{D42A27DB-BD31-4B8C-83A1-F6EECF244321}">
                <p14:modId xmlns:p14="http://schemas.microsoft.com/office/powerpoint/2010/main" val="2987281012"/>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14B792E8-4EEA-D2CF-598C-6E04F8D3606B}"/>
              </a:ext>
            </a:extLst>
          </p:cNvPr>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8DA3568B-96D4-9869-FB5C-0ABA72613A5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CD0372BA-7C2A-ECFD-88C6-0AAA03E7B4B0}"/>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6F893E7F-C8A5-CB70-281A-86440F9245DE}"/>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59422E0-9DB4-7AA8-E51C-CE48A8E5C890}"/>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5A6E0713-5B2D-42F5-E0C9-04701939EBD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FA8E4169-C793-3C57-FF24-1B397771ABA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DDAE5A6-07A4-8B04-4088-4973C4898AB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E9E4C46C-9087-3D8E-F82B-F89DB32EDB3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195DAB87-6DD4-2B14-F291-9B06E8F8B4B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CC4F5AF0-5E5C-610B-EB13-7D718B60CC8E}"/>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3FEDCBF-AB43-F7BB-49C0-BB655EAD2F91}"/>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76927AE9-581A-A13A-67F6-F50519E16754}"/>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0E712A6-E925-EEB9-D525-67E4A986A9E9}"/>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BED64A7B-0848-FB1D-245B-917D067FBCB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EB80DE0C-EE1D-5AEA-EF21-69C38FC6DC84}"/>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767F84A3-4526-09D8-6275-398C366EEE2E}"/>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80820705-E780-AEED-498B-098C4443860B}"/>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8F6096B9-B828-DCF7-8E1A-23AD08E5FEE5}"/>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617D1CA-468A-C574-C282-DA1B665F1C65}"/>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89939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10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96331" y="2248693"/>
            <a:ext cx="3928269" cy="3928269"/>
          </a:xfrm>
        </p:spPr>
      </p:pic>
    </p:spTree>
    <p:extLst>
      <p:ext uri="{BB962C8B-B14F-4D97-AF65-F5344CB8AC3E}">
        <p14:creationId xmlns:p14="http://schemas.microsoft.com/office/powerpoint/2010/main" val="334359522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60 min - Concept Generation</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needs/reqs </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101</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526985"/>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102</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103</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a:t>
            </a:r>
            <a:r>
              <a:rPr lang="en-US" strike="sngStrike" dirty="0">
                <a:cs typeface="Calibri"/>
              </a:rPr>
              <a:t>Google Drive</a:t>
            </a:r>
            <a:r>
              <a:rPr lang="en-US" dirty="0">
                <a:cs typeface="Calibri"/>
              </a:rPr>
              <a:t>, OneDrive, text messages, etc.? Fooled you! Google Drive is not permitted!</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Needs and Requirements Spreadsheet, System Design Report,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292F42B-2FE2-4623-87FE-EB320FE58F1E}"/>
              </a:ext>
            </a:extLst>
          </p:cNvPr>
          <p:cNvSpPr txBox="1"/>
          <p:nvPr/>
        </p:nvSpPr>
        <p:spPr>
          <a:xfrm>
            <a:off x="1181100" y="5199835"/>
            <a:ext cx="6781800" cy="830997"/>
          </a:xfrm>
          <a:prstGeom prst="rect">
            <a:avLst/>
          </a:prstGeom>
          <a:noFill/>
        </p:spPr>
        <p:txBody>
          <a:bodyPr wrap="square" rtlCol="0">
            <a:spAutoFit/>
          </a:bodyPr>
          <a:lstStyle/>
          <a:p>
            <a:pPr algn="ctr"/>
            <a:r>
              <a:rPr lang="en-US" sz="2400" b="1" dirty="0"/>
              <a:t>Capstone is a Communications Intensive Course! </a:t>
            </a:r>
          </a:p>
          <a:p>
            <a:pPr algn="ctr"/>
            <a:r>
              <a:rPr lang="en-US" sz="2400" b="1" dirty="0"/>
              <a:t>There Will Be Lots of Writing and Speaking!</a:t>
            </a:r>
          </a:p>
        </p:txBody>
      </p:sp>
    </p:spTree>
    <p:extLst>
      <p:ext uri="{BB962C8B-B14F-4D97-AF65-F5344CB8AC3E}">
        <p14:creationId xmlns:p14="http://schemas.microsoft.com/office/powerpoint/2010/main" val="96780462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107</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108</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10;&#10;Description automatically generated">
            <a:extLst>
              <a:ext uri="{FF2B5EF4-FFF2-40B4-BE49-F238E27FC236}">
                <a16:creationId xmlns:a16="http://schemas.microsoft.com/office/drawing/2014/main" id="{C037665D-DE15-BBCF-40B3-4204F2270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122" y="1870077"/>
            <a:ext cx="7323756" cy="3703423"/>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lstStyle/>
          <a:p>
            <a:pPr algn="ctr"/>
            <a:r>
              <a:rPr lang="en-US" dirty="0"/>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110</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2923090511"/>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111</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112</a:t>
            </a:fld>
            <a:endParaRPr lang="en-US" sz="1200" dirty="0"/>
          </a:p>
        </p:txBody>
      </p:sp>
      <p:sp>
        <p:nvSpPr>
          <p:cNvPr id="5" name="TextBox 4"/>
          <p:cNvSpPr txBox="1"/>
          <p:nvPr/>
        </p:nvSpPr>
        <p:spPr>
          <a:xfrm>
            <a:off x="1009650" y="5257800"/>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D578D-97AB-41C4-9DCC-184E92F73583}"/>
              </a:ext>
            </a:extLst>
          </p:cNvPr>
          <p:cNvSpPr>
            <a:spLocks noGrp="1"/>
          </p:cNvSpPr>
          <p:nvPr>
            <p:ph type="title"/>
          </p:nvPr>
        </p:nvSpPr>
        <p:spPr/>
        <p:txBody>
          <a:bodyPr/>
          <a:lstStyle/>
          <a:p>
            <a:r>
              <a:rPr lang="en-US" dirty="0"/>
              <a:t>Examples of Things to Document</a:t>
            </a:r>
          </a:p>
        </p:txBody>
      </p:sp>
      <p:sp>
        <p:nvSpPr>
          <p:cNvPr id="3" name="Content Placeholder 2">
            <a:extLst>
              <a:ext uri="{FF2B5EF4-FFF2-40B4-BE49-F238E27FC236}">
                <a16:creationId xmlns:a16="http://schemas.microsoft.com/office/drawing/2014/main" id="{9630F7A2-F534-41BA-A4D4-964E8E9952A8}"/>
              </a:ext>
            </a:extLst>
          </p:cNvPr>
          <p:cNvSpPr>
            <a:spLocks noGrp="1"/>
          </p:cNvSpPr>
          <p:nvPr>
            <p:ph idx="1"/>
          </p:nvPr>
        </p:nvSpPr>
        <p:spPr/>
        <p:txBody>
          <a:bodyPr>
            <a:normAutofit lnSpcReduction="10000"/>
          </a:bodyPr>
          <a:lstStyle/>
          <a:p>
            <a:r>
              <a:rPr lang="en-US" dirty="0"/>
              <a:t>Updates to your Needs and/or Requirements</a:t>
            </a:r>
          </a:p>
          <a:p>
            <a:r>
              <a:rPr lang="en-US" dirty="0"/>
              <a:t>Clarifications to the project’s goals</a:t>
            </a:r>
          </a:p>
          <a:p>
            <a:r>
              <a:rPr lang="en-US" dirty="0"/>
              <a:t>Ideas on possible solutions </a:t>
            </a:r>
          </a:p>
          <a:p>
            <a:r>
              <a:rPr lang="en-US" dirty="0"/>
              <a:t>Technical feedback on a teammate’s post(s)</a:t>
            </a:r>
          </a:p>
          <a:p>
            <a:r>
              <a:rPr lang="en-US" dirty="0"/>
              <a:t>Review and technical of files placed in the repo</a:t>
            </a:r>
          </a:p>
          <a:p>
            <a:pPr lvl="1"/>
            <a:r>
              <a:rPr lang="en-US" dirty="0"/>
              <a:t>Comments from a code review</a:t>
            </a:r>
          </a:p>
          <a:p>
            <a:pPr lvl="1"/>
            <a:r>
              <a:rPr lang="en-US" dirty="0"/>
              <a:t>Comments from a CAD review</a:t>
            </a:r>
          </a:p>
          <a:p>
            <a:r>
              <a:rPr lang="en-US" dirty="0"/>
              <a:t>Questions to ask your client</a:t>
            </a:r>
          </a:p>
          <a:p>
            <a:r>
              <a:rPr lang="en-US" dirty="0"/>
              <a:t>Things you tried that worked</a:t>
            </a:r>
          </a:p>
          <a:p>
            <a:r>
              <a:rPr lang="en-US" dirty="0"/>
              <a:t>Things you tried that did not work – and why you think that happened</a:t>
            </a:r>
          </a:p>
          <a:p>
            <a:r>
              <a:rPr lang="en-US" dirty="0"/>
              <a:t>Explanation of calculations</a:t>
            </a:r>
          </a:p>
          <a:p>
            <a:endParaRPr lang="en-US" dirty="0"/>
          </a:p>
        </p:txBody>
      </p:sp>
      <p:sp>
        <p:nvSpPr>
          <p:cNvPr id="4" name="Slide Number Placeholder 3">
            <a:extLst>
              <a:ext uri="{FF2B5EF4-FFF2-40B4-BE49-F238E27FC236}">
                <a16:creationId xmlns:a16="http://schemas.microsoft.com/office/drawing/2014/main" id="{47F6B6B5-FCCA-4D09-8349-E283603A0674}"/>
              </a:ext>
            </a:extLst>
          </p:cNvPr>
          <p:cNvSpPr>
            <a:spLocks noGrp="1"/>
          </p:cNvSpPr>
          <p:nvPr>
            <p:ph type="sldNum" sz="quarter" idx="12"/>
          </p:nvPr>
        </p:nvSpPr>
        <p:spPr/>
        <p:txBody>
          <a:bodyPr/>
          <a:lstStyle/>
          <a:p>
            <a:fld id="{028FE254-016A-4E51-98AE-D4B4E3F12C32}" type="slidenum">
              <a:rPr lang="en-US" smtClean="0"/>
              <a:t>113</a:t>
            </a:fld>
            <a:endParaRPr lang="en-US" dirty="0"/>
          </a:p>
        </p:txBody>
      </p:sp>
    </p:spTree>
    <p:extLst>
      <p:ext uri="{BB962C8B-B14F-4D97-AF65-F5344CB8AC3E}">
        <p14:creationId xmlns:p14="http://schemas.microsoft.com/office/powerpoint/2010/main" val="307462586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Corporate Communication &amp; Documentation </a:t>
            </a:r>
            <a:br>
              <a:rPr lang="en-US" dirty="0"/>
            </a:br>
            <a:r>
              <a:rPr lang="en-US" dirty="0"/>
              <a:t>Policies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a:t>Other cloud-based tools for any use (schematics, mind maps, drawings, analysis, etc…) e.g., diagrams.net, etc.</a:t>
            </a:r>
          </a:p>
          <a:p>
            <a:pPr lvl="1"/>
            <a:r>
              <a:rPr lang="en-US" dirty="0"/>
              <a:t>RPI Box, RPI Sharepoint</a:t>
            </a:r>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15 min - N&amp;R Reflective Update</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lstStyle/>
          <a:p>
            <a:pPr marL="0" indent="0">
              <a:buNone/>
            </a:pPr>
            <a:r>
              <a:rPr lang="en-US" dirty="0"/>
              <a:t>Based on the Concept Generation done during last on-site meeting, and thought/research done off-site, update the Needs &amp; Requirements list in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115</a:t>
            </a:fld>
            <a:endParaRPr lang="en-US" dirty="0"/>
          </a:p>
        </p:txBody>
      </p:sp>
    </p:spTree>
    <p:extLst>
      <p:ext uri="{BB962C8B-B14F-4D97-AF65-F5344CB8AC3E}">
        <p14:creationId xmlns:p14="http://schemas.microsoft.com/office/powerpoint/2010/main" val="36883694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628650" y="1524000"/>
            <a:ext cx="7886700" cy="4652963"/>
          </a:xfrm>
        </p:spPr>
        <p:txBody>
          <a:bodyPr>
            <a:normAutofit fontScale="85000" lnSpcReduction="20000"/>
          </a:bodyPr>
          <a:lstStyle/>
          <a:p>
            <a:pPr marL="0" indent="0">
              <a:buNone/>
            </a:pPr>
            <a:r>
              <a:rPr lang="en-US" sz="2400" dirty="0"/>
              <a:t>Revisit Concept Generation</a:t>
            </a:r>
          </a:p>
          <a:p>
            <a:r>
              <a:rPr lang="en-US" sz="2000" dirty="0"/>
              <a:t>Are the key / Minimum Viable Product Customer Needs addressed by at least 2 concepts?</a:t>
            </a:r>
          </a:p>
          <a:p>
            <a:pPr lvl="1"/>
            <a:r>
              <a:rPr lang="en-US" sz="2000" dirty="0"/>
              <a:t>If not -&gt; generate/research additional concepts</a:t>
            </a:r>
          </a:p>
          <a:p>
            <a:r>
              <a:rPr lang="en-US" sz="2000" dirty="0"/>
              <a:t>How could concepts be combined into a full system?</a:t>
            </a:r>
          </a:p>
          <a:p>
            <a:pPr marL="0" indent="0">
              <a:buNone/>
            </a:pPr>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a:p>
            <a:pPr lvl="1"/>
            <a:endParaRPr lang="en-US" sz="2000" dirty="0"/>
          </a:p>
          <a:p>
            <a:pPr marL="0" indent="0">
              <a:buNone/>
            </a:pPr>
            <a:r>
              <a:rPr lang="en-US" sz="2300" dirty="0"/>
              <a:t>Post Your Findings</a:t>
            </a:r>
          </a:p>
          <a:p>
            <a:r>
              <a:rPr lang="en-US" sz="2300" dirty="0"/>
              <a:t>What might work and why / what might fail and why</a:t>
            </a:r>
          </a:p>
          <a:p>
            <a:r>
              <a:rPr lang="en-US" sz="2300" dirty="0"/>
              <a:t>Clarifications for the MVP</a:t>
            </a:r>
          </a:p>
          <a:p>
            <a:r>
              <a:rPr lang="en-US" sz="2300" dirty="0"/>
              <a:t>Calculations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116</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8778240" y="6455664"/>
            <a:ext cx="336042" cy="365125"/>
          </a:xfrm>
        </p:spPr>
        <p:txBody>
          <a:bodyPr>
            <a:normAutofit fontScale="92500" lnSpcReduction="10000"/>
          </a:bodyPr>
          <a:lstStyle/>
          <a:p>
            <a:pPr>
              <a:spcAft>
                <a:spcPts val="600"/>
              </a:spcAft>
            </a:pPr>
            <a:fld id="{028FE254-016A-4E51-98AE-D4B4E3F12C32}" type="slidenum">
              <a:rPr lang="en-US" sz="1000">
                <a:solidFill>
                  <a:schemeClr val="tx1">
                    <a:lumMod val="50000"/>
                    <a:lumOff val="50000"/>
                  </a:schemeClr>
                </a:solidFill>
              </a:rPr>
              <a:pPr>
                <a:spcAft>
                  <a:spcPts val="600"/>
                </a:spcAft>
              </a:pPr>
              <a:t>117</a:t>
            </a:fld>
            <a:endParaRPr lang="en-US" sz="1000" dirty="0">
              <a:solidFill>
                <a:schemeClr val="tx1">
                  <a:lumMod val="50000"/>
                  <a:lumOff val="50000"/>
                </a:schemeClr>
              </a:solidFill>
            </a:endParaRP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958907527"/>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spTree>
    <p:extLst>
      <p:ext uri="{BB962C8B-B14F-4D97-AF65-F5344CB8AC3E}">
        <p14:creationId xmlns:p14="http://schemas.microsoft.com/office/powerpoint/2010/main" val="319884416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4">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spTree>
    <p:extLst>
      <p:ext uri="{BB962C8B-B14F-4D97-AF65-F5344CB8AC3E}">
        <p14:creationId xmlns:p14="http://schemas.microsoft.com/office/powerpoint/2010/main" val="218126613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120</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schedule&#10;&#10;Description automatically generated">
            <a:extLst>
              <a:ext uri="{FF2B5EF4-FFF2-40B4-BE49-F238E27FC236}">
                <a16:creationId xmlns:a16="http://schemas.microsoft.com/office/drawing/2014/main" id="{953836CF-CB37-2A0F-487A-FE29990BC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481" y="1650859"/>
            <a:ext cx="6835037" cy="4934107"/>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mtClean="0"/>
              <a:t>121</a:t>
            </a:fld>
            <a:endParaRPr lang="en-US" dirty="0"/>
          </a:p>
        </p:txBody>
      </p:sp>
    </p:spTree>
    <p:extLst>
      <p:ext uri="{BB962C8B-B14F-4D97-AF65-F5344CB8AC3E}">
        <p14:creationId xmlns:p14="http://schemas.microsoft.com/office/powerpoint/2010/main" val="428245853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a:t>30 </a:t>
            </a:r>
            <a:r>
              <a:rPr lang="en-US" sz="3600" dirty="0"/>
              <a:t>Min - Update Previous Work</a:t>
            </a:r>
          </a:p>
        </p:txBody>
      </p:sp>
      <p:sp>
        <p:nvSpPr>
          <p:cNvPr id="3" name="Content Placeholder 2"/>
          <p:cNvSpPr>
            <a:spLocks noGrp="1"/>
          </p:cNvSpPr>
          <p:nvPr>
            <p:ph idx="1"/>
          </p:nvPr>
        </p:nvSpPr>
        <p:spPr/>
        <p:txBody>
          <a:bodyPr/>
          <a:lstStyle/>
          <a:p>
            <a:pPr marL="0" indent="0">
              <a:lnSpc>
                <a:spcPct val="200000"/>
              </a:lnSpc>
              <a:buNone/>
            </a:pPr>
            <a:r>
              <a:rPr lang="en-US" sz="2400" dirty="0"/>
              <a:t>Last Review &amp; Updates to</a:t>
            </a:r>
          </a:p>
          <a:p>
            <a:pPr>
              <a:lnSpc>
                <a:spcPct val="200000"/>
              </a:lnSpc>
            </a:pPr>
            <a:r>
              <a:rPr lang="en-US" dirty="0"/>
              <a:t>Needs &amp; Requirements / Use Cases / User Stories</a:t>
            </a:r>
          </a:p>
          <a:p>
            <a:pPr>
              <a:lnSpc>
                <a:spcPct val="200000"/>
              </a:lnSpc>
            </a:pPr>
            <a:r>
              <a:rPr lang="en-US" dirty="0"/>
              <a:t>Concept Generation</a:t>
            </a:r>
          </a:p>
          <a:p>
            <a:pPr>
              <a:lnSpc>
                <a:spcPct val="200000"/>
              </a:lnSpc>
            </a:pPr>
            <a:r>
              <a:rPr lang="en-US" dirty="0"/>
              <a:t>Technical Posts of New Ideas / Information</a:t>
            </a:r>
          </a:p>
        </p:txBody>
      </p:sp>
      <p:sp>
        <p:nvSpPr>
          <p:cNvPr id="4" name="Slide Number Placeholder 3"/>
          <p:cNvSpPr>
            <a:spLocks noGrp="1"/>
          </p:cNvSpPr>
          <p:nvPr>
            <p:ph type="sldNum" sz="quarter" idx="12"/>
          </p:nvPr>
        </p:nvSpPr>
        <p:spPr/>
        <p:txBody>
          <a:bodyPr/>
          <a:lstStyle/>
          <a:p>
            <a:fld id="{028FE254-016A-4E51-98AE-D4B4E3F12C32}" type="slidenum">
              <a:rPr lang="en-US" smtClean="0"/>
              <a:t>123</a:t>
            </a:fld>
            <a:endParaRPr lang="en-US" dirty="0"/>
          </a:p>
        </p:txBody>
      </p:sp>
      <p:sp>
        <p:nvSpPr>
          <p:cNvPr id="5" name="TextBox 4"/>
          <p:cNvSpPr txBox="1"/>
          <p:nvPr/>
        </p:nvSpPr>
        <p:spPr>
          <a:xfrm>
            <a:off x="5791200" y="3316491"/>
            <a:ext cx="3105150" cy="136960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000" b="1" dirty="0"/>
              <a:t>Finalize These To Allow:</a:t>
            </a:r>
          </a:p>
          <a:p>
            <a:pPr marL="285750" indent="-285750">
              <a:lnSpc>
                <a:spcPct val="150000"/>
              </a:lnSpc>
              <a:buFont typeface="Arial" panose="020B0604020202020204" pitchFamily="34" charset="0"/>
              <a:buChar char="•"/>
            </a:pPr>
            <a:r>
              <a:rPr lang="en-US" dirty="0"/>
              <a:t>Selecting Concepts…</a:t>
            </a:r>
          </a:p>
          <a:p>
            <a:pPr marL="285750" indent="-285750">
              <a:buFont typeface="Arial" panose="020B0604020202020204" pitchFamily="34" charset="0"/>
              <a:buChar char="•"/>
            </a:pPr>
            <a:r>
              <a:rPr lang="en-US" dirty="0"/>
              <a:t>To Define Deliverables</a:t>
            </a:r>
          </a:p>
          <a:p>
            <a:pPr marL="285750" indent="-285750">
              <a:buFont typeface="Arial" panose="020B0604020202020204" pitchFamily="34" charset="0"/>
              <a:buChar char="•"/>
            </a:pPr>
            <a:r>
              <a:rPr lang="en-US" dirty="0"/>
              <a:t>To Support Project Planning</a:t>
            </a:r>
          </a:p>
        </p:txBody>
      </p:sp>
      <p:sp>
        <p:nvSpPr>
          <p:cNvPr id="6" name="Arrow: Left 5">
            <a:extLst>
              <a:ext uri="{FF2B5EF4-FFF2-40B4-BE49-F238E27FC236}">
                <a16:creationId xmlns:a16="http://schemas.microsoft.com/office/drawing/2014/main" id="{BBF3259C-6298-4D3F-8747-1D369D2C703C}"/>
              </a:ext>
            </a:extLst>
          </p:cNvPr>
          <p:cNvSpPr/>
          <p:nvPr/>
        </p:nvSpPr>
        <p:spPr>
          <a:xfrm>
            <a:off x="3276600" y="3657600"/>
            <a:ext cx="24384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774004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CE Time</a:t>
            </a:r>
          </a:p>
        </p:txBody>
      </p:sp>
      <p:sp>
        <p:nvSpPr>
          <p:cNvPr id="3" name="Content Placeholder 2"/>
          <p:cNvSpPr>
            <a:spLocks noGrp="1"/>
          </p:cNvSpPr>
          <p:nvPr>
            <p:ph idx="1"/>
          </p:nvPr>
        </p:nvSpPr>
        <p:spPr/>
        <p:txBody>
          <a:bodyPr>
            <a:normAutofit/>
          </a:bodyPr>
          <a:lstStyle/>
          <a:p>
            <a:pPr>
              <a:lnSpc>
                <a:spcPct val="100000"/>
              </a:lnSpc>
            </a:pPr>
            <a:r>
              <a:rPr lang="en-US" sz="2800" dirty="0"/>
              <a:t>Meeting will be at team table</a:t>
            </a:r>
          </a:p>
          <a:p>
            <a:pPr>
              <a:lnSpc>
                <a:spcPct val="100000"/>
              </a:lnSpc>
            </a:pPr>
            <a:endParaRPr lang="en-US" sz="2800" dirty="0"/>
          </a:p>
          <a:p>
            <a:pPr>
              <a:lnSpc>
                <a:spcPct val="100000"/>
              </a:lnSpc>
            </a:pPr>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124</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50 </a:t>
            </a:r>
            <a:r>
              <a:rPr lang="en-US" dirty="0"/>
              <a:t>min – Concept Selection</a:t>
            </a:r>
          </a:p>
        </p:txBody>
      </p:sp>
      <p:sp>
        <p:nvSpPr>
          <p:cNvPr id="3" name="Content Placeholder 2"/>
          <p:cNvSpPr>
            <a:spLocks noGrp="1"/>
          </p:cNvSpPr>
          <p:nvPr>
            <p:ph idx="1"/>
          </p:nvPr>
        </p:nvSpPr>
        <p:spPr/>
        <p:txBody>
          <a:bodyPr>
            <a:normAutofit lnSpcReduction="10000"/>
          </a:bodyPr>
          <a:lstStyle/>
          <a:p>
            <a:r>
              <a:rPr lang="en-US" sz="2800" dirty="0"/>
              <a:t>Use engineering and research to justify a choice of which concepts to pursue and develop further</a:t>
            </a:r>
          </a:p>
          <a:p>
            <a:r>
              <a:rPr lang="en-US" sz="2800" dirty="0"/>
              <a:t>Good reasons</a:t>
            </a:r>
          </a:p>
          <a:p>
            <a:pPr lvl="1"/>
            <a:r>
              <a:rPr lang="en-US" sz="2400" dirty="0"/>
              <a:t>Decision matrix</a:t>
            </a:r>
          </a:p>
          <a:p>
            <a:pPr lvl="1"/>
            <a:r>
              <a:rPr lang="en-US" sz="2400" dirty="0"/>
              <a:t>REAL numbers</a:t>
            </a:r>
          </a:p>
          <a:p>
            <a:pPr lvl="2"/>
            <a:r>
              <a:rPr lang="en-US" sz="2100" dirty="0"/>
              <a:t>based on your Requirements</a:t>
            </a:r>
          </a:p>
          <a:p>
            <a:pPr lvl="2"/>
            <a:r>
              <a:rPr lang="en-US" sz="2100" dirty="0"/>
              <a:t>values based on facts</a:t>
            </a:r>
          </a:p>
          <a:p>
            <a:r>
              <a:rPr lang="en-US" sz="2700" dirty="0"/>
              <a:t>Poor reasons</a:t>
            </a:r>
          </a:p>
          <a:p>
            <a:pPr lvl="2"/>
            <a:r>
              <a:rPr lang="en-US" sz="2100" dirty="0"/>
              <a:t>gut feelings, instinct</a:t>
            </a:r>
          </a:p>
          <a:p>
            <a:pPr lvl="2"/>
            <a:r>
              <a:rPr lang="en-US" sz="2100" dirty="0"/>
              <a:t>1’s/0’s or +’ / -’s pulled out of thin air</a:t>
            </a:r>
          </a:p>
          <a:p>
            <a:pPr lvl="2"/>
            <a:r>
              <a:rPr lang="en-US" sz="2100" dirty="0"/>
              <a:t>‘shiny’ marketing claims on sales website or YouTube video</a:t>
            </a:r>
          </a:p>
          <a:p>
            <a:r>
              <a:rPr lang="en-US" sz="2700" dirty="0"/>
              <a:t>Post your notes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125</a:t>
            </a:fld>
            <a:endParaRPr lang="en-US" sz="1200" dirty="0"/>
          </a:p>
        </p:txBody>
      </p:sp>
    </p:spTree>
    <p:extLst>
      <p:ext uri="{BB962C8B-B14F-4D97-AF65-F5344CB8AC3E}">
        <p14:creationId xmlns:p14="http://schemas.microsoft.com/office/powerpoint/2010/main" val="11203362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lstStyle/>
          <a:p>
            <a:r>
              <a:rPr lang="en-US" sz="3200" dirty="0"/>
              <a:t>15 min – Finalize Project Deliverables</a:t>
            </a:r>
            <a:endParaRPr lang="en-US" dirty="0"/>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1905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mtClean="0"/>
              <a:t>126</a:t>
            </a:fld>
            <a:endParaRPr lang="en-US" dirty="0"/>
          </a:p>
        </p:txBody>
      </p:sp>
      <p:graphicFrame>
        <p:nvGraphicFramePr>
          <p:cNvPr id="5" name="Diagram 4">
            <a:extLst>
              <a:ext uri="{FF2B5EF4-FFF2-40B4-BE49-F238E27FC236}">
                <a16:creationId xmlns:a16="http://schemas.microsoft.com/office/drawing/2014/main" id="{5F7EF1E6-448F-E31B-7C3D-D128D26C3B29}"/>
              </a:ext>
            </a:extLst>
          </p:cNvPr>
          <p:cNvGraphicFramePr/>
          <p:nvPr>
            <p:extLst>
              <p:ext uri="{D42A27DB-BD31-4B8C-83A1-F6EECF244321}">
                <p14:modId xmlns:p14="http://schemas.microsoft.com/office/powerpoint/2010/main" val="3645512548"/>
              </p:ext>
            </p:extLst>
          </p:nvPr>
        </p:nvGraphicFramePr>
        <p:xfrm>
          <a:off x="533400" y="1059268"/>
          <a:ext cx="5638800" cy="5570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129</a:t>
            </a:fld>
            <a:endParaRPr lang="en-US" sz="1200" dirty="0"/>
          </a:p>
        </p:txBody>
      </p:sp>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 plan&#10;&#10;Description automatically generated">
            <a:extLst>
              <a:ext uri="{FF2B5EF4-FFF2-40B4-BE49-F238E27FC236}">
                <a16:creationId xmlns:a16="http://schemas.microsoft.com/office/drawing/2014/main" id="{5159EC5A-48A4-C10C-9F62-08697449A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074" y="2038536"/>
            <a:ext cx="8273851" cy="3721802"/>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sz="3200" dirty="0"/>
              <a:t>Project Planning</a:t>
            </a:r>
            <a:endParaRPr lang="en-US" dirty="0"/>
          </a:p>
        </p:txBody>
      </p:sp>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Knowledge Check: Understanding of project planning</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a:t>
            </a:r>
            <a:r>
              <a:rPr lang="en-US" sz="2400" b="1" i="0" u="sng" dirty="0">
                <a:effectLst/>
                <a:latin typeface="Inter"/>
              </a:rPr>
              <a:t> 2760 893 </a:t>
            </a:r>
          </a:p>
          <a:p>
            <a:pPr algn="ctr">
              <a:lnSpc>
                <a:spcPct val="150000"/>
              </a:lnSpc>
            </a:pPr>
            <a:r>
              <a:rPr lang="en-US" sz="2400" b="1" dirty="0">
                <a:highlight>
                  <a:srgbClr val="FFFFFF"/>
                </a:highlight>
                <a:latin typeface="SlidoInter"/>
              </a:rPr>
              <a:t>(or) using the QR Code below</a:t>
            </a:r>
          </a:p>
        </p:txBody>
      </p:sp>
      <p:pic>
        <p:nvPicPr>
          <p:cNvPr id="10" name="Picture 9">
            <a:extLst>
              <a:ext uri="{FF2B5EF4-FFF2-40B4-BE49-F238E27FC236}">
                <a16:creationId xmlns:a16="http://schemas.microsoft.com/office/drawing/2014/main" id="{2865DB7C-48D6-FF23-66C8-253D5D63FF1C}"/>
              </a:ext>
            </a:extLst>
          </p:cNvPr>
          <p:cNvPicPr>
            <a:picLocks noChangeAspect="1"/>
          </p:cNvPicPr>
          <p:nvPr/>
        </p:nvPicPr>
        <p:blipFill>
          <a:blip r:embed="rId3"/>
          <a:stretch>
            <a:fillRect/>
          </a:stretch>
        </p:blipFill>
        <p:spPr>
          <a:xfrm>
            <a:off x="3162300" y="3276600"/>
            <a:ext cx="2819399" cy="2743200"/>
          </a:xfrm>
          <a:prstGeom prst="rect">
            <a:avLst/>
          </a:prstGeom>
        </p:spPr>
      </p:pic>
    </p:spTree>
    <p:extLst>
      <p:ext uri="{BB962C8B-B14F-4D97-AF65-F5344CB8AC3E}">
        <p14:creationId xmlns:p14="http://schemas.microsoft.com/office/powerpoint/2010/main" val="253002944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132</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3">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75 min - ‘Post-It Note’ Project Planning</a:t>
            </a:r>
          </a:p>
        </p:txBody>
      </p:sp>
    </p:spTree>
    <p:extLst>
      <p:ext uri="{BB962C8B-B14F-4D97-AF65-F5344CB8AC3E}">
        <p14:creationId xmlns:p14="http://schemas.microsoft.com/office/powerpoint/2010/main" val="29139532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133</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Project Planning Tips</a:t>
            </a:r>
          </a:p>
        </p:txBody>
      </p:sp>
    </p:spTree>
    <p:extLst>
      <p:ext uri="{BB962C8B-B14F-4D97-AF65-F5344CB8AC3E}">
        <p14:creationId xmlns:p14="http://schemas.microsoft.com/office/powerpoint/2010/main" val="181015784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20 min - ‘Post-It Note’ Project Planning</a:t>
            </a:r>
          </a:p>
        </p:txBody>
      </p:sp>
      <p:sp>
        <p:nvSpPr>
          <p:cNvPr id="3" name="Content Placeholder 2"/>
          <p:cNvSpPr>
            <a:spLocks noGrp="1"/>
          </p:cNvSpPr>
          <p:nvPr>
            <p:ph idx="1"/>
          </p:nvPr>
        </p:nvSpPr>
        <p:spPr>
          <a:xfrm>
            <a:off x="628650" y="1295400"/>
            <a:ext cx="8210550" cy="3950464"/>
          </a:xfrm>
        </p:spPr>
        <p:txBody>
          <a:bodyPr>
            <a:normAutofit/>
          </a:bodyPr>
          <a:lstStyle/>
          <a:p>
            <a:pPr marL="0" indent="0">
              <a:buNone/>
            </a:pPr>
            <a:r>
              <a:rPr lang="en-US" sz="1900" b="1" dirty="0"/>
              <a:t>10 min – Deliverables</a:t>
            </a:r>
          </a:p>
          <a:p>
            <a:r>
              <a:rPr lang="en-US" sz="1900" dirty="0"/>
              <a:t>Write each Deliverable from Client Meeting 2 Slides on a Post-It and </a:t>
            </a:r>
            <a:br>
              <a:rPr lang="en-US" sz="1900" dirty="0"/>
            </a:br>
            <a:r>
              <a:rPr lang="en-US" sz="1900" dirty="0"/>
              <a:t>place on the board/calendar at approximate due date. </a:t>
            </a:r>
          </a:p>
          <a:p>
            <a:r>
              <a:rPr lang="en-US" sz="1900" dirty="0"/>
              <a:t>Draw a box around the note so that it stands out.</a:t>
            </a:r>
          </a:p>
          <a:p>
            <a:pPr marL="0" indent="0">
              <a:buNone/>
            </a:pPr>
            <a:endParaRPr lang="en-US" sz="1900" dirty="0"/>
          </a:p>
          <a:p>
            <a:pPr marL="0" indent="0">
              <a:buNone/>
            </a:pPr>
            <a:r>
              <a:rPr lang="en-US" sz="1900" b="1" dirty="0"/>
              <a:t>10 min – Tasks</a:t>
            </a:r>
          </a:p>
          <a:p>
            <a:r>
              <a:rPr lang="en-US" sz="1900" dirty="0"/>
              <a:t>(Individually silently) Each team member generate list of TEN tasks which must </a:t>
            </a:r>
            <a:br>
              <a:rPr lang="en-US" sz="1900" dirty="0"/>
            </a:br>
            <a:r>
              <a:rPr lang="en-US" sz="1900" dirty="0"/>
              <a:t>be completed to accomplish the deliverables.</a:t>
            </a:r>
          </a:p>
          <a:p>
            <a:r>
              <a:rPr lang="en-US" sz="1900" dirty="0"/>
              <a:t>Off-site Action Item was to post 6 individual tasks to EDN, so start with those. </a:t>
            </a:r>
            <a:br>
              <a:rPr lang="en-US" sz="1900" dirty="0"/>
            </a:br>
            <a:r>
              <a:rPr lang="en-US" sz="1900" dirty="0"/>
              <a:t>Now create at least 4 more each.</a:t>
            </a:r>
          </a:p>
          <a:p>
            <a:r>
              <a:rPr lang="en-US" sz="1900" dirty="0"/>
              <a:t>Create 1 Post-It for each task</a:t>
            </a:r>
            <a:endParaRPr lang="en-US" sz="16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134</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2057400" y="5245864"/>
            <a:ext cx="4697187" cy="1383536"/>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294054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‘Post-It Note’ Project Planning Exercise</a:t>
            </a:r>
          </a:p>
        </p:txBody>
      </p:sp>
      <p:sp>
        <p:nvSpPr>
          <p:cNvPr id="3" name="Content Placeholder 2"/>
          <p:cNvSpPr>
            <a:spLocks noGrp="1"/>
          </p:cNvSpPr>
          <p:nvPr>
            <p:ph idx="1"/>
          </p:nvPr>
        </p:nvSpPr>
        <p:spPr>
          <a:xfrm>
            <a:off x="628650" y="11430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 </a:t>
            </a:r>
          </a:p>
          <a:p>
            <a:endParaRPr lang="en-US" sz="1000" dirty="0"/>
          </a:p>
          <a:p>
            <a:pPr marL="0" indent="0">
              <a:buNone/>
            </a:pPr>
            <a:r>
              <a:rPr lang="en-US" b="1" dirty="0"/>
              <a:t>35 min – Group organization of tasks</a:t>
            </a:r>
          </a:p>
          <a:p>
            <a:r>
              <a:rPr lang="en-US" dirty="0"/>
              <a:t>Add missing tasks, remove duplicates</a:t>
            </a:r>
          </a:p>
          <a:p>
            <a:r>
              <a:rPr lang="en-US" dirty="0"/>
              <a:t>Organize by subsystem or milestone</a:t>
            </a:r>
          </a:p>
          <a:p>
            <a:r>
              <a:rPr lang="en-US" dirty="0"/>
              <a:t>Add your initials to </a:t>
            </a:r>
            <a:r>
              <a:rPr lang="en-US" dirty="0" err="1"/>
              <a:t>post-its</a:t>
            </a:r>
            <a:r>
              <a:rPr lang="en-US" dirty="0"/>
              <a:t> of tasks you will be responsible for</a:t>
            </a:r>
          </a:p>
          <a:p>
            <a:endParaRPr lang="en-US" sz="1000" dirty="0"/>
          </a:p>
          <a:p>
            <a:pPr marL="0" indent="0">
              <a:buNone/>
            </a:pPr>
            <a:r>
              <a:rPr lang="en-US" b="1" dirty="0"/>
              <a:t>10 min – Re-assign ownership (by 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135</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1143000" y="5157195"/>
            <a:ext cx="6621108" cy="1569660"/>
          </a:xfrm>
          <a:prstGeom prst="rect">
            <a:avLst/>
          </a:prstGeom>
          <a:noFill/>
          <a:ln w="25400">
            <a:solidFill>
              <a:srgbClr val="FF0000"/>
            </a:solidFill>
          </a:ln>
        </p:spPr>
        <p:txBody>
          <a:bodyPr wrap="squar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Needs &amp; Requirement list</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Attainable,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lvl="2"/>
            <a:r>
              <a:rPr lang="en-US" sz="2600" b="1" dirty="0">
                <a:solidFill>
                  <a:srgbClr val="0000FF"/>
                </a:solidFill>
              </a:rPr>
              <a:t>EDN -&gt; Capstone Support -&gt; Wiki-&gt; </a:t>
            </a:r>
            <a:r>
              <a:rPr lang="en-US" sz="2600" b="1" dirty="0">
                <a:solidFill>
                  <a:srgbClr val="0000FF"/>
                </a:solidFill>
                <a:hlinkClick r:id="rId2">
                  <a:extLst>
                    <a:ext uri="{A12FA001-AC4F-418D-AE19-62706E023703}">
                      <ahyp:hlinkClr xmlns:ahyp="http://schemas.microsoft.com/office/drawing/2018/hyperlinkcolor" val="tx"/>
                    </a:ext>
                  </a:extLst>
                </a:hlinkClick>
              </a:rPr>
              <a:t>Pro_Forma_Meeting_Agenda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139</a:t>
            </a:fld>
            <a:endParaRPr lang="en-US" sz="1200" dirty="0"/>
          </a:p>
        </p:txBody>
      </p:sp>
      <p:grpSp>
        <p:nvGrpSpPr>
          <p:cNvPr id="4" name="Group 3">
            <a:extLst>
              <a:ext uri="{FF2B5EF4-FFF2-40B4-BE49-F238E27FC236}">
                <a16:creationId xmlns:a16="http://schemas.microsoft.com/office/drawing/2014/main" id="{F4C5C32F-E424-2219-0FED-DC0C11B7764E}"/>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33819F30-A48C-0989-AC76-59C2B25A16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36F6F7F7-5AF9-2D67-71C6-F8F654463CB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C3E64C51-DB49-9532-C065-1A9645115E0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3AFB4DE-169E-BA08-C6F4-327193B6C053}"/>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management&#10;&#10;Description automatically generated">
            <a:extLst>
              <a:ext uri="{FF2B5EF4-FFF2-40B4-BE49-F238E27FC236}">
                <a16:creationId xmlns:a16="http://schemas.microsoft.com/office/drawing/2014/main" id="{C0745103-18A9-C367-DDC1-B7CB9660D9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317" y="1781146"/>
            <a:ext cx="7721365" cy="4351338"/>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0" name="Content Placeholder 9" descr="A screenshot of a program&#10;&#10;Description automatically generated">
            <a:extLst>
              <a:ext uri="{FF2B5EF4-FFF2-40B4-BE49-F238E27FC236}">
                <a16:creationId xmlns:a16="http://schemas.microsoft.com/office/drawing/2014/main" id="{0E491C95-1BA8-12D6-A3BA-DC45D16372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9125" y="2135196"/>
            <a:ext cx="7913387"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30 min – Follow Team created Agenda</a:t>
            </a:r>
          </a:p>
        </p:txBody>
      </p:sp>
      <p:sp>
        <p:nvSpPr>
          <p:cNvPr id="3" name="Content Placeholder 2"/>
          <p:cNvSpPr>
            <a:spLocks noGrp="1"/>
          </p:cNvSpPr>
          <p:nvPr>
            <p:ph idx="1"/>
          </p:nvPr>
        </p:nvSpPr>
        <p:spPr/>
        <p:txBody>
          <a:bodyPr>
            <a:normAutofit lnSpcReduction="10000"/>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a:p>
            <a:r>
              <a:rPr lang="en-US" sz="3100" dirty="0"/>
              <a:t>Each team member to take notes on their own work and post in and out of the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141</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min – CE reflection on Client Meeting #2</a:t>
            </a:r>
          </a:p>
        </p:txBody>
      </p:sp>
      <p:sp>
        <p:nvSpPr>
          <p:cNvPr id="3" name="Content Placeholder 2"/>
          <p:cNvSpPr>
            <a:spLocks noGrp="1"/>
          </p:cNvSpPr>
          <p:nvPr>
            <p:ph idx="1"/>
          </p:nvPr>
        </p:nvSpPr>
        <p:spPr/>
        <p:txBody>
          <a:bodyPr>
            <a:normAutofit/>
          </a:bodyPr>
          <a:lstStyle/>
          <a:p>
            <a:r>
              <a:rPr lang="en-US" sz="3200" dirty="0"/>
              <a:t>Feedback on team’s Client meeting</a:t>
            </a:r>
          </a:p>
          <a:p>
            <a:pPr lvl="1"/>
            <a:r>
              <a:rPr lang="en-US" sz="2800" dirty="0"/>
              <a:t>Review based on rubric</a:t>
            </a:r>
          </a:p>
          <a:p>
            <a:pPr lvl="1"/>
            <a:r>
              <a:rPr lang="en-US" sz="2800" dirty="0"/>
              <a:t>Deliverables</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142</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PE Review Project Plan</a:t>
            </a:r>
          </a:p>
        </p:txBody>
      </p:sp>
      <p:sp>
        <p:nvSpPr>
          <p:cNvPr id="3" name="Content Placeholder 2"/>
          <p:cNvSpPr>
            <a:spLocks noGrp="1"/>
          </p:cNvSpPr>
          <p:nvPr>
            <p:ph idx="1"/>
          </p:nvPr>
        </p:nvSpPr>
        <p:spPr/>
        <p:txBody>
          <a:bodyPr>
            <a:normAutofit lnSpcReduction="10000"/>
          </a:bodyPr>
          <a:lstStyle/>
          <a:p>
            <a:r>
              <a:rPr lang="en-US" sz="2400" dirty="0"/>
              <a:t>Many short individual tasks? Few large group tasks?</a:t>
            </a:r>
          </a:p>
          <a:p>
            <a:r>
              <a:rPr lang="en-US" sz="2400" dirty="0"/>
              <a:t>Are the tasks SMART? How can they be improved?</a:t>
            </a:r>
          </a:p>
          <a:p>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r>
              <a:rPr lang="en-US" sz="2400" dirty="0"/>
              <a:t>Equal division of labor across all team members?</a:t>
            </a:r>
          </a:p>
          <a:p>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143</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145</a:t>
            </a:fld>
            <a:endParaRPr lang="en-US" sz="1200" dirty="0"/>
          </a:p>
        </p:txBody>
      </p:sp>
      <p:grpSp>
        <p:nvGrpSpPr>
          <p:cNvPr id="4" name="Group 3">
            <a:extLst>
              <a:ext uri="{FF2B5EF4-FFF2-40B4-BE49-F238E27FC236}">
                <a16:creationId xmlns:a16="http://schemas.microsoft.com/office/drawing/2014/main" id="{63D8FE6F-CD34-4589-20AE-BF786B87A8ED}"/>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0A3FA4B1-D286-DB63-CA49-6F7ED93ADE6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EB2FB1CF-09E1-CE7C-2557-494509A51748}"/>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3AB0AADC-A5AA-5A24-6A82-7BEA96D66096}"/>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F8DD27F-4B8C-0F16-DA75-DB5F482C9F3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ADB4F8D-8B3A-953C-E7CC-110B5E188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093" y="1933420"/>
            <a:ext cx="5807813" cy="4351337"/>
          </a:xfrm>
          <a:prstGeom prst="rect">
            <a:avLst/>
          </a:prstGeom>
        </p:spPr>
      </p:pic>
    </p:spTree>
    <p:extLst>
      <p:ext uri="{BB962C8B-B14F-4D97-AF65-F5344CB8AC3E}">
        <p14:creationId xmlns:p14="http://schemas.microsoft.com/office/powerpoint/2010/main" val="352102987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 – if not already done!</a:t>
            </a:r>
          </a:p>
          <a:p>
            <a:r>
              <a:rPr lang="en-US" dirty="0"/>
              <a:t>Create System Architecture diagram – if not already done!</a:t>
            </a:r>
          </a:p>
          <a:p>
            <a:r>
              <a:rPr lang="en-US" dirty="0"/>
              <a:t>Identify subsystem definitions and their owners (assignees)</a:t>
            </a:r>
          </a:p>
          <a:p>
            <a:pPr lvl="1"/>
            <a:r>
              <a:rPr lang="en-US" b="1" dirty="0"/>
              <a:t>One</a:t>
            </a:r>
            <a:r>
              <a:rPr lang="en-US" dirty="0"/>
              <a:t> person per subsystem</a:t>
            </a:r>
          </a:p>
          <a:p>
            <a:pPr lvl="1"/>
            <a:r>
              <a:rPr lang="en-US" dirty="0"/>
              <a:t>Can be Used as Categories in the EDN</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147</a:t>
            </a:fld>
            <a:endParaRPr lang="en-US" sz="1200" dirty="0"/>
          </a:p>
        </p:txBody>
      </p:sp>
      <p:sp>
        <p:nvSpPr>
          <p:cNvPr id="4" name="Title 3"/>
          <p:cNvSpPr>
            <a:spLocks noGrp="1"/>
          </p:cNvSpPr>
          <p:nvPr>
            <p:ph type="title"/>
          </p:nvPr>
        </p:nvSpPr>
        <p:spPr/>
        <p:txBody>
          <a:bodyPr/>
          <a:lstStyle/>
          <a:p>
            <a:r>
              <a:rPr lang="en-US" dirty="0"/>
              <a:t>15 Min - System Design Intro</a:t>
            </a:r>
          </a:p>
        </p:txBody>
      </p:sp>
      <p:sp>
        <p:nvSpPr>
          <p:cNvPr id="6"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37585175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System Design Intro</a:t>
            </a:r>
          </a:p>
        </p:txBody>
      </p:sp>
      <p:sp>
        <p:nvSpPr>
          <p:cNvPr id="3" name="Content Placeholder 2"/>
          <p:cNvSpPr>
            <a:spLocks noGrp="1"/>
          </p:cNvSpPr>
          <p:nvPr>
            <p:ph idx="1"/>
          </p:nvPr>
        </p:nvSpPr>
        <p:spPr/>
        <p:txBody>
          <a:bodyPr/>
          <a:lstStyle/>
          <a:p>
            <a:pPr>
              <a:lnSpc>
                <a:spcPct val="150000"/>
              </a:lnSpc>
            </a:pPr>
            <a:r>
              <a:rPr lang="en-US" dirty="0"/>
              <a:t>Needs &amp; Requirements Established</a:t>
            </a:r>
          </a:p>
          <a:p>
            <a:pPr>
              <a:lnSpc>
                <a:spcPct val="150000"/>
              </a:lnSpc>
            </a:pPr>
            <a:r>
              <a:rPr lang="en-US" dirty="0"/>
              <a:t>Concept Generation Provided Broad Range of Alternative Solutions</a:t>
            </a:r>
          </a:p>
          <a:p>
            <a:pPr>
              <a:lnSpc>
                <a:spcPct val="150000"/>
              </a:lnSpc>
            </a:pPr>
            <a:r>
              <a:rPr lang="en-US" dirty="0"/>
              <a:t>Concept Selection Identified A Small Number of Concepts that </a:t>
            </a:r>
          </a:p>
          <a:p>
            <a:pPr lvl="1">
              <a:lnSpc>
                <a:spcPct val="150000"/>
              </a:lnSpc>
            </a:pPr>
            <a:r>
              <a:rPr lang="en-US" dirty="0"/>
              <a:t>Meet all the High Priority Needs OR </a:t>
            </a:r>
          </a:p>
          <a:p>
            <a:pPr lvl="1">
              <a:lnSpc>
                <a:spcPct val="150000"/>
              </a:lnSpc>
            </a:pPr>
            <a:r>
              <a:rPr lang="en-US" dirty="0"/>
              <a:t>Establish a Minimum Viable Product (MVP)</a:t>
            </a:r>
          </a:p>
          <a:p>
            <a:pPr>
              <a:lnSpc>
                <a:spcPct val="150000"/>
              </a:lnSpc>
            </a:pPr>
            <a:r>
              <a:rPr lang="en-US" dirty="0"/>
              <a:t>Subsystems For the Chosen Concept(s) Are Preliminarily Identified</a:t>
            </a:r>
          </a:p>
        </p:txBody>
      </p:sp>
      <p:sp>
        <p:nvSpPr>
          <p:cNvPr id="4" name="Slide Number Placeholder 3"/>
          <p:cNvSpPr>
            <a:spLocks noGrp="1"/>
          </p:cNvSpPr>
          <p:nvPr>
            <p:ph type="sldNum" sz="quarter" idx="12"/>
          </p:nvPr>
        </p:nvSpPr>
        <p:spPr/>
        <p:txBody>
          <a:bodyPr/>
          <a:lstStyle/>
          <a:p>
            <a:fld id="{CC48B151-73E6-4005-9E41-BAC149615E2B}" type="slidenum">
              <a:rPr lang="en-US" smtClean="0"/>
              <a:t>148</a:t>
            </a:fld>
            <a:endParaRPr lang="en-US" dirty="0"/>
          </a:p>
        </p:txBody>
      </p:sp>
      <p:sp>
        <p:nvSpPr>
          <p:cNvPr id="5" name="TextBox 4"/>
          <p:cNvSpPr txBox="1"/>
          <p:nvPr/>
        </p:nvSpPr>
        <p:spPr>
          <a:xfrm>
            <a:off x="1676400" y="5282625"/>
            <a:ext cx="6165214" cy="584775"/>
          </a:xfrm>
          <a:prstGeom prst="rect">
            <a:avLst/>
          </a:prstGeom>
          <a:noFill/>
        </p:spPr>
        <p:txBody>
          <a:bodyPr wrap="none" rtlCol="0">
            <a:spAutoFit/>
          </a:bodyPr>
          <a:lstStyle/>
          <a:p>
            <a:pPr algn="ctr"/>
            <a:r>
              <a:rPr lang="en-US" sz="3200" b="1" dirty="0"/>
              <a:t>But How Do These All Go Together!</a:t>
            </a:r>
          </a:p>
        </p:txBody>
      </p:sp>
    </p:spTree>
    <p:extLst>
      <p:ext uri="{BB962C8B-B14F-4D97-AF65-F5344CB8AC3E}">
        <p14:creationId xmlns:p14="http://schemas.microsoft.com/office/powerpoint/2010/main" val="150555454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Communication</a:t>
            </a:r>
            <a:r>
              <a:rPr lang="en-US" sz="2800" dirty="0"/>
              <a:t> Of Your High Level System Design</a:t>
            </a:r>
          </a:p>
        </p:txBody>
      </p:sp>
      <p:sp>
        <p:nvSpPr>
          <p:cNvPr id="3" name="Content Placeholder 2"/>
          <p:cNvSpPr>
            <a:spLocks noGrp="1"/>
          </p:cNvSpPr>
          <p:nvPr>
            <p:ph idx="1"/>
          </p:nvPr>
        </p:nvSpPr>
        <p:spPr/>
        <p:txBody>
          <a:bodyPr/>
          <a:lstStyle/>
          <a:p>
            <a:pPr marL="0" indent="0">
              <a:lnSpc>
                <a:spcPct val="100000"/>
              </a:lnSpc>
              <a:buNone/>
            </a:pPr>
            <a:r>
              <a:rPr lang="en-US" dirty="0"/>
              <a:t>System Architecture Diagrams, aka, Block Diagrams</a:t>
            </a:r>
          </a:p>
          <a:p>
            <a:pPr marL="0" indent="0">
              <a:lnSpc>
                <a:spcPct val="100000"/>
              </a:lnSpc>
              <a:buNone/>
            </a:pPr>
            <a:endParaRPr lang="en-US" dirty="0"/>
          </a:p>
          <a:p>
            <a:pPr marL="347663" indent="-347663">
              <a:lnSpc>
                <a:spcPct val="100000"/>
              </a:lnSpc>
              <a:buFont typeface="Wingdings" panose="05000000000000000000" pitchFamily="2" charset="2"/>
              <a:buChar char="Ø"/>
            </a:pPr>
            <a:r>
              <a:rPr lang="en-US" dirty="0"/>
              <a:t>Show Major Overall System Elements / Functions</a:t>
            </a:r>
          </a:p>
          <a:p>
            <a:pPr marL="347663" indent="-347663">
              <a:lnSpc>
                <a:spcPct val="100000"/>
              </a:lnSpc>
              <a:buFont typeface="Wingdings" panose="05000000000000000000" pitchFamily="2" charset="2"/>
              <a:buChar char="Ø"/>
            </a:pPr>
            <a:r>
              <a:rPr lang="en-US" dirty="0"/>
              <a:t>Show Interfaces  / Interconnections Between Elements</a:t>
            </a:r>
          </a:p>
          <a:p>
            <a:pPr marL="347663" indent="-347663">
              <a:lnSpc>
                <a:spcPct val="100000"/>
              </a:lnSpc>
              <a:buFont typeface="Wingdings" panose="05000000000000000000" pitchFamily="2" charset="2"/>
              <a:buChar char="Ø"/>
            </a:pPr>
            <a:r>
              <a:rPr lang="en-US" dirty="0"/>
              <a:t>Where Appropriate, Show Data Flow Between Elements</a:t>
            </a:r>
          </a:p>
          <a:p>
            <a:pPr marL="347663" indent="-347663">
              <a:lnSpc>
                <a:spcPct val="100000"/>
              </a:lnSpc>
              <a:buFont typeface="Wingdings" panose="05000000000000000000" pitchFamily="2" charset="2"/>
              <a:buChar char="Ø"/>
            </a:pPr>
            <a:r>
              <a:rPr lang="en-US" dirty="0"/>
              <a:t>Can Be Used to Show Before and After Situations</a:t>
            </a:r>
          </a:p>
          <a:p>
            <a:pPr marL="690563" lvl="1" indent="-347663">
              <a:lnSpc>
                <a:spcPct val="100000"/>
              </a:lnSpc>
              <a:buFont typeface="Wingdings" panose="05000000000000000000" pitchFamily="2" charset="2"/>
              <a:buChar char="Ø"/>
            </a:pPr>
            <a:r>
              <a:rPr lang="en-US" dirty="0"/>
              <a:t>Indicate What Is Removed, What is Added, What is Changed</a:t>
            </a:r>
          </a:p>
          <a:p>
            <a:pPr marL="347663" indent="-347663">
              <a:lnSpc>
                <a:spcPct val="100000"/>
              </a:lnSpc>
              <a:buFont typeface="Wingdings" panose="05000000000000000000" pitchFamily="2" charset="2"/>
              <a:buChar char="Ø"/>
            </a:pPr>
            <a:r>
              <a:rPr lang="en-US" dirty="0"/>
              <a:t>Can Show Organization of Elements</a:t>
            </a:r>
          </a:p>
          <a:p>
            <a:pPr marL="347663" indent="-347663">
              <a:lnSpc>
                <a:spcPct val="100000"/>
              </a:lnSpc>
              <a:buFont typeface="Wingdings" panose="05000000000000000000" pitchFamily="2" charset="2"/>
              <a:buChar char="Ø"/>
            </a:pPr>
            <a:r>
              <a:rPr lang="en-US" dirty="0"/>
              <a:t>Examples Found by Searching for “block diagram for ________”</a:t>
            </a:r>
          </a:p>
          <a:p>
            <a:pPr marL="347663" indent="-347663">
              <a:lnSpc>
                <a:spcPct val="100000"/>
              </a:lnSpc>
              <a:buFont typeface="Wingdings" panose="05000000000000000000" pitchFamily="2" charset="2"/>
              <a:buChar char="Ø"/>
            </a:pPr>
            <a:r>
              <a:rPr lang="en-US" dirty="0"/>
              <a:t>Apply to All Fields of Engineering!</a:t>
            </a:r>
          </a:p>
          <a:p>
            <a:pPr>
              <a:lnSpc>
                <a:spcPct val="100000"/>
              </a:lnSpc>
            </a:pPr>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149</a:t>
            </a:fld>
            <a:endParaRPr lang="en-US" dirty="0"/>
          </a:p>
        </p:txBody>
      </p:sp>
    </p:spTree>
    <p:extLst>
      <p:ext uri="{BB962C8B-B14F-4D97-AF65-F5344CB8AC3E}">
        <p14:creationId xmlns:p14="http://schemas.microsoft.com/office/powerpoint/2010/main" val="3274839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lstStyle/>
          <a:p>
            <a:r>
              <a:rPr lang="en-US"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15</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1840468"/>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Server</a:t>
            </a:r>
          </a:p>
        </p:txBody>
      </p:sp>
      <p:sp>
        <p:nvSpPr>
          <p:cNvPr id="5" name="TextBox 4"/>
          <p:cNvSpPr txBox="1"/>
          <p:nvPr/>
        </p:nvSpPr>
        <p:spPr>
          <a:xfrm>
            <a:off x="1752600" y="35814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Pi</a:t>
            </a:r>
          </a:p>
        </p:txBody>
      </p:sp>
      <p:sp>
        <p:nvSpPr>
          <p:cNvPr id="6" name="TextBox 5"/>
          <p:cNvSpPr txBox="1"/>
          <p:nvPr/>
        </p:nvSpPr>
        <p:spPr>
          <a:xfrm>
            <a:off x="6096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10" name="Title 9"/>
          <p:cNvSpPr>
            <a:spLocks noGrp="1"/>
          </p:cNvSpPr>
          <p:nvPr>
            <p:ph type="title"/>
          </p:nvPr>
        </p:nvSpPr>
        <p:spPr/>
        <p:txBody>
          <a:bodyPr>
            <a:normAutofit/>
          </a:bodyPr>
          <a:lstStyle/>
          <a:p>
            <a:r>
              <a:rPr lang="en-US" dirty="0"/>
              <a:t>Sample System Architecture Diagram - IOT</a:t>
            </a:r>
          </a:p>
        </p:txBody>
      </p:sp>
      <p:cxnSp>
        <p:nvCxnSpPr>
          <p:cNvPr id="12" name="Straight Connector 11"/>
          <p:cNvCxnSpPr/>
          <p:nvPr/>
        </p:nvCxnSpPr>
        <p:spPr>
          <a:xfrm>
            <a:off x="685800" y="29718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2590800"/>
            <a:ext cx="994055" cy="369332"/>
          </a:xfrm>
          <a:prstGeom prst="rect">
            <a:avLst/>
          </a:prstGeom>
          <a:noFill/>
        </p:spPr>
        <p:txBody>
          <a:bodyPr wrap="none" rtlCol="0">
            <a:spAutoFit/>
          </a:bodyPr>
          <a:lstStyle/>
          <a:p>
            <a:r>
              <a:rPr lang="en-US" dirty="0"/>
              <a:t>Network</a:t>
            </a:r>
          </a:p>
        </p:txBody>
      </p:sp>
      <p:cxnSp>
        <p:nvCxnSpPr>
          <p:cNvPr id="15" name="Straight Connector 14"/>
          <p:cNvCxnSpPr>
            <a:stCxn id="5" idx="0"/>
          </p:cNvCxnSpPr>
          <p:nvPr/>
        </p:nvCxnSpPr>
        <p:spPr>
          <a:xfrm flipV="1">
            <a:off x="2514600" y="2971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p:cNvCxnSpPr>
          <p:nvPr/>
        </p:nvCxnSpPr>
        <p:spPr>
          <a:xfrm>
            <a:off x="4724400" y="2209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6" idx="0"/>
          </p:cNvCxnSpPr>
          <p:nvPr/>
        </p:nvCxnSpPr>
        <p:spPr>
          <a:xfrm flipH="1">
            <a:off x="1371600" y="3950732"/>
            <a:ext cx="11430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38" idx="0"/>
          </p:cNvCxnSpPr>
          <p:nvPr/>
        </p:nvCxnSpPr>
        <p:spPr>
          <a:xfrm>
            <a:off x="2514600" y="3950732"/>
            <a:ext cx="9906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44" idx="0"/>
          </p:cNvCxnSpPr>
          <p:nvPr/>
        </p:nvCxnSpPr>
        <p:spPr>
          <a:xfrm>
            <a:off x="2514600" y="3950732"/>
            <a:ext cx="3124200" cy="54506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10400" y="228600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PC</a:t>
            </a:r>
          </a:p>
        </p:txBody>
      </p:sp>
      <p:sp>
        <p:nvSpPr>
          <p:cNvPr id="27" name="TextBox 26"/>
          <p:cNvSpPr txBox="1"/>
          <p:nvPr/>
        </p:nvSpPr>
        <p:spPr>
          <a:xfrm>
            <a:off x="7772400" y="22860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Laptop</a:t>
            </a:r>
          </a:p>
        </p:txBody>
      </p:sp>
      <p:cxnSp>
        <p:nvCxnSpPr>
          <p:cNvPr id="28" name="Straight Connector 27"/>
          <p:cNvCxnSpPr>
            <a:stCxn id="26" idx="2"/>
          </p:cNvCxnSpPr>
          <p:nvPr/>
        </p:nvCxnSpPr>
        <p:spPr>
          <a:xfrm>
            <a:off x="7315200" y="2655332"/>
            <a:ext cx="0" cy="30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2"/>
          </p:cNvCxnSpPr>
          <p:nvPr/>
        </p:nvCxnSpPr>
        <p:spPr>
          <a:xfrm>
            <a:off x="8229600" y="2655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8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5" name="Straight Connector 34"/>
          <p:cNvCxnSpPr>
            <a:stCxn id="33" idx="0"/>
          </p:cNvCxnSpPr>
          <p:nvPr/>
        </p:nvCxnSpPr>
        <p:spPr>
          <a:xfrm flipV="1">
            <a:off x="685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954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7" name="Straight Connector 36"/>
          <p:cNvCxnSpPr>
            <a:stCxn id="36" idx="0"/>
          </p:cNvCxnSpPr>
          <p:nvPr/>
        </p:nvCxnSpPr>
        <p:spPr>
          <a:xfrm flipV="1">
            <a:off x="17526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432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39" name="TextBox 38"/>
          <p:cNvSpPr txBox="1"/>
          <p:nvPr/>
        </p:nvSpPr>
        <p:spPr>
          <a:xfrm>
            <a:off x="23622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0" name="Straight Connector 39"/>
          <p:cNvCxnSpPr>
            <a:stCxn id="39" idx="0"/>
          </p:cNvCxnSpPr>
          <p:nvPr/>
        </p:nvCxnSpPr>
        <p:spPr>
          <a:xfrm flipV="1">
            <a:off x="28194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2" name="Straight Connector 41"/>
          <p:cNvCxnSpPr>
            <a:stCxn id="41" idx="0"/>
          </p:cNvCxnSpPr>
          <p:nvPr/>
        </p:nvCxnSpPr>
        <p:spPr>
          <a:xfrm flipV="1">
            <a:off x="38862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768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45" name="TextBox 44"/>
          <p:cNvSpPr txBox="1"/>
          <p:nvPr/>
        </p:nvSpPr>
        <p:spPr>
          <a:xfrm>
            <a:off x="44958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6" name="Straight Connector 45"/>
          <p:cNvCxnSpPr>
            <a:stCxn id="45" idx="0"/>
          </p:cNvCxnSpPr>
          <p:nvPr/>
        </p:nvCxnSpPr>
        <p:spPr>
          <a:xfrm flipV="1">
            <a:off x="49530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62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8" name="Straight Connector 47"/>
          <p:cNvCxnSpPr>
            <a:stCxn id="47" idx="0"/>
          </p:cNvCxnSpPr>
          <p:nvPr/>
        </p:nvCxnSpPr>
        <p:spPr>
          <a:xfrm flipV="1">
            <a:off x="6019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934200" y="35052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Esp32</a:t>
            </a:r>
          </a:p>
        </p:txBody>
      </p:sp>
      <p:sp>
        <p:nvSpPr>
          <p:cNvPr id="52" name="TextBox 51"/>
          <p:cNvSpPr txBox="1"/>
          <p:nvPr/>
        </p:nvSpPr>
        <p:spPr>
          <a:xfrm>
            <a:off x="67056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sp>
        <p:nvSpPr>
          <p:cNvPr id="53" name="TextBox 52"/>
          <p:cNvSpPr txBox="1"/>
          <p:nvPr/>
        </p:nvSpPr>
        <p:spPr>
          <a:xfrm>
            <a:off x="77724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54" name="Straight Connector 53"/>
          <p:cNvCxnSpPr/>
          <p:nvPr/>
        </p:nvCxnSpPr>
        <p:spPr>
          <a:xfrm flipV="1">
            <a:off x="7162800" y="3886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0"/>
          </p:cNvCxnSpPr>
          <p:nvPr/>
        </p:nvCxnSpPr>
        <p:spPr>
          <a:xfrm flipV="1">
            <a:off x="8229600" y="3886200"/>
            <a:ext cx="0" cy="31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696200" y="29718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96200" y="3200400"/>
            <a:ext cx="739305" cy="276999"/>
          </a:xfrm>
          <a:prstGeom prst="rect">
            <a:avLst/>
          </a:prstGeom>
          <a:noFill/>
        </p:spPr>
        <p:txBody>
          <a:bodyPr wrap="none" rtlCol="0">
            <a:spAutoFit/>
          </a:bodyPr>
          <a:lstStyle/>
          <a:p>
            <a:r>
              <a:rPr lang="en-US" sz="1200" dirty="0"/>
              <a:t>Wifi only</a:t>
            </a:r>
          </a:p>
        </p:txBody>
      </p:sp>
      <p:sp>
        <p:nvSpPr>
          <p:cNvPr id="66" name="TextBox 65"/>
          <p:cNvSpPr txBox="1"/>
          <p:nvPr/>
        </p:nvSpPr>
        <p:spPr>
          <a:xfrm>
            <a:off x="2514600" y="3276600"/>
            <a:ext cx="1022588" cy="276999"/>
          </a:xfrm>
          <a:prstGeom prst="rect">
            <a:avLst/>
          </a:prstGeom>
          <a:noFill/>
        </p:spPr>
        <p:txBody>
          <a:bodyPr wrap="none" rtlCol="0">
            <a:spAutoFit/>
          </a:bodyPr>
          <a:lstStyle/>
          <a:p>
            <a:r>
              <a:rPr lang="en-US" sz="1200" dirty="0"/>
              <a:t>Wired or Wifi</a:t>
            </a:r>
          </a:p>
        </p:txBody>
      </p:sp>
      <p:sp>
        <p:nvSpPr>
          <p:cNvPr id="2" name="Rectangle 1"/>
          <p:cNvSpPr/>
          <p:nvPr/>
        </p:nvSpPr>
        <p:spPr>
          <a:xfrm>
            <a:off x="1885418" y="5835133"/>
            <a:ext cx="5677965" cy="646331"/>
          </a:xfrm>
          <a:prstGeom prst="rect">
            <a:avLst/>
          </a:prstGeom>
        </p:spPr>
        <p:txBody>
          <a:bodyPr wrap="none">
            <a:spAutoFit/>
          </a:bodyPr>
          <a:lstStyle/>
          <a:p>
            <a:pPr algn="ctr"/>
            <a:r>
              <a:rPr lang="en-US" b="1" dirty="0"/>
              <a:t>IoT Generic System Architecture</a:t>
            </a:r>
          </a:p>
          <a:p>
            <a:pPr algn="ctr"/>
            <a:r>
              <a:rPr lang="en-US" b="1" dirty="0"/>
              <a:t>From the Capstone Support Wiki - Internet of Things page</a:t>
            </a:r>
          </a:p>
        </p:txBody>
      </p:sp>
    </p:spTree>
    <p:extLst>
      <p:ext uri="{BB962C8B-B14F-4D97-AF65-F5344CB8AC3E}">
        <p14:creationId xmlns:p14="http://schemas.microsoft.com/office/powerpoint/2010/main" val="229062078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Sample System Architecture Diagram - Process</a:t>
            </a:r>
          </a:p>
        </p:txBody>
      </p:sp>
      <p:sp>
        <p:nvSpPr>
          <p:cNvPr id="3" name="Slide Number Placeholder 2"/>
          <p:cNvSpPr>
            <a:spLocks noGrp="1"/>
          </p:cNvSpPr>
          <p:nvPr>
            <p:ph type="sldNum" sz="quarter" idx="12"/>
          </p:nvPr>
        </p:nvSpPr>
        <p:spPr/>
        <p:txBody>
          <a:bodyPr/>
          <a:lstStyle/>
          <a:p>
            <a:fld id="{CC48B151-73E6-4005-9E41-BAC149615E2B}" type="slidenum">
              <a:rPr lang="en-US" smtClean="0"/>
              <a:t>151</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1371600"/>
            <a:ext cx="5486400" cy="4114800"/>
          </a:xfrm>
          <a:prstGeom prst="rect">
            <a:avLst/>
          </a:prstGeom>
        </p:spPr>
      </p:pic>
      <p:sp>
        <p:nvSpPr>
          <p:cNvPr id="8" name="Rectangle 7"/>
          <p:cNvSpPr/>
          <p:nvPr/>
        </p:nvSpPr>
        <p:spPr>
          <a:xfrm>
            <a:off x="1852082" y="5532946"/>
            <a:ext cx="5767917" cy="369332"/>
          </a:xfrm>
          <a:prstGeom prst="rect">
            <a:avLst/>
          </a:prstGeom>
        </p:spPr>
        <p:txBody>
          <a:bodyPr wrap="square">
            <a:spAutoFit/>
          </a:bodyPr>
          <a:lstStyle/>
          <a:p>
            <a:r>
              <a:rPr lang="en-US" dirty="0"/>
              <a:t>https://miro.com/diagramming/what-is-a-block-diagram/</a:t>
            </a:r>
          </a:p>
        </p:txBody>
      </p:sp>
    </p:spTree>
    <p:extLst>
      <p:ext uri="{BB962C8B-B14F-4D97-AF65-F5344CB8AC3E}">
        <p14:creationId xmlns:p14="http://schemas.microsoft.com/office/powerpoint/2010/main" val="58320810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Sample System </a:t>
            </a:r>
            <a:r>
              <a:rPr lang="en-US" sz="3200" dirty="0"/>
              <a:t>Architecture</a:t>
            </a:r>
            <a:r>
              <a:rPr lang="en-US" sz="2800" dirty="0"/>
              <a:t> Diagram - Mechanical</a:t>
            </a:r>
          </a:p>
        </p:txBody>
      </p:sp>
      <p:sp>
        <p:nvSpPr>
          <p:cNvPr id="4" name="Slide Number Placeholder 3"/>
          <p:cNvSpPr>
            <a:spLocks noGrp="1"/>
          </p:cNvSpPr>
          <p:nvPr>
            <p:ph type="sldNum" sz="quarter" idx="12"/>
          </p:nvPr>
        </p:nvSpPr>
        <p:spPr/>
        <p:txBody>
          <a:bodyPr/>
          <a:lstStyle/>
          <a:p>
            <a:fld id="{CC48B151-73E6-4005-9E41-BAC149615E2B}" type="slidenum">
              <a:rPr lang="en-US" smtClean="0"/>
              <a:t>152</a:t>
            </a:fld>
            <a:endParaRPr lang="en-US" dirty="0"/>
          </a:p>
        </p:txBody>
      </p:sp>
      <p:sp>
        <p:nvSpPr>
          <p:cNvPr id="5" name="Rectangle 4"/>
          <p:cNvSpPr/>
          <p:nvPr/>
        </p:nvSpPr>
        <p:spPr>
          <a:xfrm>
            <a:off x="762000" y="5552850"/>
            <a:ext cx="8229600" cy="369332"/>
          </a:xfrm>
          <a:prstGeom prst="rect">
            <a:avLst/>
          </a:prstGeom>
        </p:spPr>
        <p:txBody>
          <a:bodyPr wrap="square">
            <a:spAutoFit/>
          </a:bodyPr>
          <a:lstStyle/>
          <a:p>
            <a:r>
              <a:rPr lang="en-US" dirty="0"/>
              <a:t>https://www.researchgate.net/figure/Mechanical-Block-Diagram_fig3_282866893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369986"/>
            <a:ext cx="5486400" cy="4118028"/>
          </a:xfrm>
          <a:prstGeom prst="rect">
            <a:avLst/>
          </a:prstGeom>
        </p:spPr>
      </p:pic>
    </p:spTree>
    <p:extLst>
      <p:ext uri="{BB962C8B-B14F-4D97-AF65-F5344CB8AC3E}">
        <p14:creationId xmlns:p14="http://schemas.microsoft.com/office/powerpoint/2010/main" val="371808431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Architecture Diagrams</a:t>
            </a:r>
          </a:p>
        </p:txBody>
      </p:sp>
      <p:sp>
        <p:nvSpPr>
          <p:cNvPr id="4" name="Content Placeholder 3"/>
          <p:cNvSpPr>
            <a:spLocks noGrp="1"/>
          </p:cNvSpPr>
          <p:nvPr>
            <p:ph idx="1"/>
          </p:nvPr>
        </p:nvSpPr>
        <p:spPr/>
        <p:txBody>
          <a:bodyPr/>
          <a:lstStyle/>
          <a:p>
            <a:pPr>
              <a:lnSpc>
                <a:spcPct val="150000"/>
              </a:lnSpc>
            </a:pPr>
            <a:r>
              <a:rPr lang="en-US" dirty="0"/>
              <a:t>Label All Items in the Diagram</a:t>
            </a:r>
          </a:p>
          <a:p>
            <a:pPr>
              <a:lnSpc>
                <a:spcPct val="150000"/>
              </a:lnSpc>
            </a:pPr>
            <a:r>
              <a:rPr lang="en-US" dirty="0"/>
              <a:t>Provide Explanation Of How It Addresses Project’s Needs</a:t>
            </a:r>
          </a:p>
          <a:p>
            <a:pPr>
              <a:lnSpc>
                <a:spcPct val="150000"/>
              </a:lnSpc>
            </a:pPr>
            <a:r>
              <a:rPr lang="en-US" dirty="0"/>
              <a:t>Provide Brief Explanation Of Operation</a:t>
            </a:r>
          </a:p>
        </p:txBody>
      </p:sp>
      <p:sp>
        <p:nvSpPr>
          <p:cNvPr id="3" name="Slide Number Placeholder 2"/>
          <p:cNvSpPr>
            <a:spLocks noGrp="1"/>
          </p:cNvSpPr>
          <p:nvPr>
            <p:ph type="sldNum" sz="quarter" idx="12"/>
          </p:nvPr>
        </p:nvSpPr>
        <p:spPr/>
        <p:txBody>
          <a:bodyPr/>
          <a:lstStyle/>
          <a:p>
            <a:fld id="{CC48B151-73E6-4005-9E41-BAC149615E2B}" type="slidenum">
              <a:rPr lang="en-US" smtClean="0"/>
              <a:t>153</a:t>
            </a:fld>
            <a:endParaRPr lang="en-US" dirty="0"/>
          </a:p>
        </p:txBody>
      </p:sp>
    </p:spTree>
    <p:extLst>
      <p:ext uri="{BB962C8B-B14F-4D97-AF65-F5344CB8AC3E}">
        <p14:creationId xmlns:p14="http://schemas.microsoft.com/office/powerpoint/2010/main" val="231146837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Capstone is a Communications Intensive Course</a:t>
            </a:r>
          </a:p>
        </p:txBody>
      </p:sp>
      <p:sp>
        <p:nvSpPr>
          <p:cNvPr id="3" name="Content Placeholder 2"/>
          <p:cNvSpPr>
            <a:spLocks noGrp="1"/>
          </p:cNvSpPr>
          <p:nvPr>
            <p:ph idx="1"/>
          </p:nvPr>
        </p:nvSpPr>
        <p:spPr/>
        <p:txBody>
          <a:bodyPr/>
          <a:lstStyle/>
          <a:p>
            <a:pPr marL="0" indent="0">
              <a:lnSpc>
                <a:spcPct val="200000"/>
              </a:lnSpc>
              <a:buNone/>
            </a:pPr>
            <a:r>
              <a:rPr lang="en-US" sz="2800" dirty="0"/>
              <a:t>This includes:</a:t>
            </a:r>
          </a:p>
          <a:p>
            <a:pPr>
              <a:lnSpc>
                <a:spcPct val="200000"/>
              </a:lnSpc>
            </a:pPr>
            <a:r>
              <a:rPr lang="en-US" dirty="0"/>
              <a:t>Forum posts</a:t>
            </a:r>
          </a:p>
          <a:p>
            <a:pPr>
              <a:lnSpc>
                <a:spcPct val="200000"/>
              </a:lnSpc>
            </a:pPr>
            <a:r>
              <a:rPr lang="en-US" dirty="0"/>
              <a:t>Documents placed in the repository</a:t>
            </a:r>
          </a:p>
          <a:p>
            <a:pPr>
              <a:lnSpc>
                <a:spcPct val="200000"/>
              </a:lnSpc>
            </a:pPr>
            <a:r>
              <a:rPr lang="en-US" dirty="0"/>
              <a:t>Wiki pages created / revised</a:t>
            </a:r>
          </a:p>
        </p:txBody>
      </p:sp>
      <p:sp>
        <p:nvSpPr>
          <p:cNvPr id="4" name="Slide Number Placeholder 3"/>
          <p:cNvSpPr>
            <a:spLocks noGrp="1"/>
          </p:cNvSpPr>
          <p:nvPr>
            <p:ph type="sldNum" sz="quarter" idx="12"/>
          </p:nvPr>
        </p:nvSpPr>
        <p:spPr/>
        <p:txBody>
          <a:bodyPr/>
          <a:lstStyle/>
          <a:p>
            <a:fld id="{CC48B151-73E6-4005-9E41-BAC149615E2B}" type="slidenum">
              <a:rPr lang="en-US" smtClean="0"/>
              <a:t>154</a:t>
            </a:fld>
            <a:endParaRPr lang="en-US" dirty="0"/>
          </a:p>
        </p:txBody>
      </p:sp>
      <p:sp>
        <p:nvSpPr>
          <p:cNvPr id="5" name="TextBox 4"/>
          <p:cNvSpPr txBox="1"/>
          <p:nvPr/>
        </p:nvSpPr>
        <p:spPr>
          <a:xfrm>
            <a:off x="1570424" y="6172200"/>
            <a:ext cx="5850769" cy="461665"/>
          </a:xfrm>
          <a:prstGeom prst="rect">
            <a:avLst/>
          </a:prstGeom>
          <a:noFill/>
          <a:ln w="28575">
            <a:solidFill>
              <a:srgbClr val="0000FF"/>
            </a:solidFill>
          </a:ln>
        </p:spPr>
        <p:txBody>
          <a:bodyPr wrap="none" rtlCol="0">
            <a:spAutoFit/>
          </a:bodyPr>
          <a:lstStyle/>
          <a:p>
            <a:pPr algn="ctr"/>
            <a:r>
              <a:rPr lang="en-US" sz="2400" b="1" dirty="0"/>
              <a:t>Just Document the Work You Do Each Week!</a:t>
            </a:r>
          </a:p>
        </p:txBody>
      </p:sp>
    </p:spTree>
    <p:extLst>
      <p:ext uri="{BB962C8B-B14F-4D97-AF65-F5344CB8AC3E}">
        <p14:creationId xmlns:p14="http://schemas.microsoft.com/office/powerpoint/2010/main" val="191269899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5 Min – Wrap-up</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and/or CE.</a:t>
            </a:r>
          </a:p>
          <a:p>
            <a:r>
              <a:rPr lang="en-US" dirty="0">
                <a:cs typeface="Calibri"/>
              </a:rPr>
              <a:t>These 4 hours per week of on-site meeting time may be the only available time for FULL Engineering team to meet. It is therefore recommended to use this time for group discussions, group work, planning, updating Needs and Requirements, making decisions, etc. IF all that is complete / up to date, use the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155</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C5434-3734-521E-5A17-D2F3D8ACA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C1382-7A6B-E1BA-1E22-968BBA436856}"/>
              </a:ext>
            </a:extLst>
          </p:cNvPr>
          <p:cNvSpPr>
            <a:spLocks noGrp="1"/>
          </p:cNvSpPr>
          <p:nvPr>
            <p:ph type="title"/>
          </p:nvPr>
        </p:nvSpPr>
        <p:spPr/>
        <p:txBody>
          <a:bodyPr/>
          <a:lstStyle/>
          <a:p>
            <a:r>
              <a:rPr lang="en-US" dirty="0"/>
              <a:t>Board of Directors Review</a:t>
            </a:r>
            <a:br>
              <a:rPr lang="en-US" dirty="0"/>
            </a:br>
            <a:r>
              <a:rPr lang="en-US" dirty="0"/>
              <a:t>is coming up </a:t>
            </a:r>
            <a:r>
              <a:rPr lang="en-US" dirty="0">
                <a:solidFill>
                  <a:srgbClr val="FF0000"/>
                </a:solidFill>
              </a:rPr>
              <a:t>NEXT WEEK</a:t>
            </a:r>
            <a:endParaRPr lang="en-US" dirty="0"/>
          </a:p>
        </p:txBody>
      </p:sp>
      <p:sp>
        <p:nvSpPr>
          <p:cNvPr id="3" name="Content Placeholder 2">
            <a:extLst>
              <a:ext uri="{FF2B5EF4-FFF2-40B4-BE49-F238E27FC236}">
                <a16:creationId xmlns:a16="http://schemas.microsoft.com/office/drawing/2014/main" id="{9850B0A3-352E-C4B5-2099-82BA5AF50A22}"/>
              </a:ext>
            </a:extLst>
          </p:cNvPr>
          <p:cNvSpPr>
            <a:spLocks noGrp="1"/>
          </p:cNvSpPr>
          <p:nvPr>
            <p:ph idx="1"/>
          </p:nvPr>
        </p:nvSpPr>
        <p:spPr/>
        <p:txBody>
          <a:bodyPr/>
          <a:lstStyle/>
          <a:p>
            <a:r>
              <a:rPr lang="en-US" dirty="0"/>
              <a:t>Read Wiki page with instructions</a:t>
            </a:r>
          </a:p>
          <a:p>
            <a:pPr lvl="1"/>
            <a:r>
              <a:rPr lang="en-US" sz="1600" dirty="0">
                <a:hlinkClick r:id="rId3"/>
              </a:rPr>
              <a:t>https://designlab.eng.rpi.edu/edn/projects/capstone-support-dev/wiki/Board_of_Directors_Review</a:t>
            </a:r>
            <a:r>
              <a:rPr lang="en-US" sz="1600" dirty="0"/>
              <a:t> </a:t>
            </a:r>
          </a:p>
          <a:p>
            <a:pPr lvl="1"/>
            <a:endParaRPr lang="en-US" dirty="0"/>
          </a:p>
          <a:p>
            <a:r>
              <a:rPr lang="en-US" dirty="0"/>
              <a:t>Create poster to show the Board</a:t>
            </a:r>
          </a:p>
          <a:p>
            <a:pPr lvl="1"/>
            <a:r>
              <a:rPr lang="en-US" dirty="0"/>
              <a:t>Rubric posted here </a:t>
            </a:r>
            <a:r>
              <a:rPr lang="en-US" sz="1300" dirty="0"/>
              <a:t>- </a:t>
            </a:r>
            <a:r>
              <a:rPr lang="en-US" sz="1300" dirty="0">
                <a:hlinkClick r:id="rId4"/>
              </a:rPr>
              <a:t>https://designlab.eng.rpi.edu/edn/projects/capstone-support-dev/wiki/Tasks_and_Due_Dates</a:t>
            </a:r>
            <a:r>
              <a:rPr lang="en-US" sz="1300" dirty="0"/>
              <a:t> </a:t>
            </a:r>
          </a:p>
          <a:p>
            <a:r>
              <a:rPr lang="en-US" dirty="0"/>
              <a:t>Divide team into 3 groups for review</a:t>
            </a:r>
          </a:p>
          <a:p>
            <a:pPr lvl="1"/>
            <a:r>
              <a:rPr lang="en-US" dirty="0"/>
              <a:t>Distribute majors and knowledge to improve performance</a:t>
            </a:r>
          </a:p>
          <a:p>
            <a:r>
              <a:rPr lang="en-US" b="1" dirty="0"/>
              <a:t>Practice</a:t>
            </a:r>
            <a:r>
              <a:rPr lang="en-US" dirty="0"/>
              <a:t> content to improve your comfort presenting</a:t>
            </a:r>
          </a:p>
          <a:p>
            <a:r>
              <a:rPr lang="en-US" dirty="0"/>
              <a:t>Expect audience questions throughout to ensure their understanding</a:t>
            </a:r>
          </a:p>
        </p:txBody>
      </p:sp>
      <p:sp>
        <p:nvSpPr>
          <p:cNvPr id="6" name="Slide Number Placeholder 2">
            <a:extLst>
              <a:ext uri="{FF2B5EF4-FFF2-40B4-BE49-F238E27FC236}">
                <a16:creationId xmlns:a16="http://schemas.microsoft.com/office/drawing/2014/main" id="{411C681A-DA5E-A34C-DE64-5EF5191DECBA}"/>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157</a:t>
            </a:fld>
            <a:endParaRPr lang="en-US" sz="1200" dirty="0"/>
          </a:p>
        </p:txBody>
      </p:sp>
      <p:sp>
        <p:nvSpPr>
          <p:cNvPr id="4" name="TextBox 3">
            <a:extLst>
              <a:ext uri="{FF2B5EF4-FFF2-40B4-BE49-F238E27FC236}">
                <a16:creationId xmlns:a16="http://schemas.microsoft.com/office/drawing/2014/main" id="{660431AB-4B44-1CF0-5451-2C49B1816163}"/>
              </a:ext>
            </a:extLst>
          </p:cNvPr>
          <p:cNvSpPr txBox="1"/>
          <p:nvPr/>
        </p:nvSpPr>
        <p:spPr>
          <a:xfrm>
            <a:off x="6572250" y="788661"/>
            <a:ext cx="158115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BDR Introduction</a:t>
            </a:r>
          </a:p>
        </p:txBody>
      </p:sp>
    </p:spTree>
    <p:extLst>
      <p:ext uri="{BB962C8B-B14F-4D97-AF65-F5344CB8AC3E}">
        <p14:creationId xmlns:p14="http://schemas.microsoft.com/office/powerpoint/2010/main" val="11306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DF55B-222D-CF57-27EC-6390C32352B3}"/>
              </a:ext>
            </a:extLst>
          </p:cNvPr>
          <p:cNvSpPr>
            <a:spLocks noGrp="1"/>
          </p:cNvSpPr>
          <p:nvPr>
            <p:ph type="title"/>
          </p:nvPr>
        </p:nvSpPr>
        <p:spPr/>
        <p:txBody>
          <a:bodyPr/>
          <a:lstStyle/>
          <a:p>
            <a:pPr algn="ctr"/>
            <a:r>
              <a:rPr lang="en-US" dirty="0"/>
              <a:t>BDR Poster &amp; Presentation Content</a:t>
            </a:r>
          </a:p>
        </p:txBody>
      </p:sp>
      <p:sp>
        <p:nvSpPr>
          <p:cNvPr id="3" name="Content Placeholder 2">
            <a:extLst>
              <a:ext uri="{FF2B5EF4-FFF2-40B4-BE49-F238E27FC236}">
                <a16:creationId xmlns:a16="http://schemas.microsoft.com/office/drawing/2014/main" id="{4374D97F-3B2E-3233-5D80-89152A409E60}"/>
              </a:ext>
            </a:extLst>
          </p:cNvPr>
          <p:cNvSpPr>
            <a:spLocks noGrp="1"/>
          </p:cNvSpPr>
          <p:nvPr>
            <p:ph idx="1"/>
          </p:nvPr>
        </p:nvSpPr>
        <p:spPr/>
        <p:txBody>
          <a:bodyPr/>
          <a:lstStyle/>
          <a:p>
            <a:r>
              <a:rPr lang="en-US" b="1" dirty="0"/>
              <a:t>Purpose of the Project</a:t>
            </a:r>
          </a:p>
          <a:p>
            <a:r>
              <a:rPr lang="en-US" b="1" dirty="0"/>
              <a:t>Past Work</a:t>
            </a:r>
          </a:p>
          <a:p>
            <a:r>
              <a:rPr lang="en-US" b="1" dirty="0"/>
              <a:t>Current Semester Objectives (System Requirements)</a:t>
            </a:r>
          </a:p>
          <a:p>
            <a:r>
              <a:rPr lang="en-US" b="1" dirty="0"/>
              <a:t>Technical Approach, Results, and Accomplishments </a:t>
            </a:r>
          </a:p>
          <a:p>
            <a:pPr lvl="1"/>
            <a:r>
              <a:rPr lang="en-US" b="1" dirty="0"/>
              <a:t>up until this review</a:t>
            </a:r>
          </a:p>
          <a:p>
            <a:r>
              <a:rPr lang="en-US" b="1" dirty="0"/>
              <a:t>Next Steps and Plan</a:t>
            </a:r>
          </a:p>
          <a:p>
            <a:endParaRPr lang="en-US" b="1" dirty="0"/>
          </a:p>
          <a:p>
            <a:pPr marL="0" indent="0">
              <a:buNone/>
            </a:pPr>
            <a:endParaRPr lang="en-US" dirty="0"/>
          </a:p>
          <a:p>
            <a:pPr marL="0" indent="0">
              <a:buNone/>
            </a:pPr>
            <a:r>
              <a:rPr lang="en-US" b="1" dirty="0"/>
              <a:t>IF</a:t>
            </a:r>
            <a:r>
              <a:rPr lang="en-US" dirty="0"/>
              <a:t> team has been creating good documentation - MUCH of this content can be copied from Client Meeting slides and from existing EDN forum posts</a:t>
            </a:r>
          </a:p>
        </p:txBody>
      </p:sp>
      <p:sp>
        <p:nvSpPr>
          <p:cNvPr id="4" name="Slide Number Placeholder 3">
            <a:extLst>
              <a:ext uri="{FF2B5EF4-FFF2-40B4-BE49-F238E27FC236}">
                <a16:creationId xmlns:a16="http://schemas.microsoft.com/office/drawing/2014/main" id="{6B563058-2F13-F0AC-00BC-E0A5DB8D1213}"/>
              </a:ext>
            </a:extLst>
          </p:cNvPr>
          <p:cNvSpPr>
            <a:spLocks noGrp="1"/>
          </p:cNvSpPr>
          <p:nvPr>
            <p:ph type="sldNum" sz="quarter" idx="12"/>
          </p:nvPr>
        </p:nvSpPr>
        <p:spPr/>
        <p:txBody>
          <a:bodyPr/>
          <a:lstStyle/>
          <a:p>
            <a:fld id="{028FE254-016A-4E51-98AE-D4B4E3F12C32}" type="slidenum">
              <a:rPr lang="en-US" smtClean="0"/>
              <a:t>158</a:t>
            </a:fld>
            <a:endParaRPr lang="en-US" dirty="0"/>
          </a:p>
        </p:txBody>
      </p:sp>
    </p:spTree>
    <p:extLst>
      <p:ext uri="{BB962C8B-B14F-4D97-AF65-F5344CB8AC3E}">
        <p14:creationId xmlns:p14="http://schemas.microsoft.com/office/powerpoint/2010/main" val="97043135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486-3EE0-FAA0-67AF-2C0602E11083}"/>
              </a:ext>
            </a:extLst>
          </p:cNvPr>
          <p:cNvSpPr>
            <a:spLocks noGrp="1"/>
          </p:cNvSpPr>
          <p:nvPr>
            <p:ph type="title"/>
          </p:nvPr>
        </p:nvSpPr>
        <p:spPr/>
        <p:txBody>
          <a:bodyPr>
            <a:normAutofit/>
          </a:bodyPr>
          <a:lstStyle/>
          <a:p>
            <a:pPr marL="0" indent="0">
              <a:buNone/>
            </a:pPr>
            <a:r>
              <a:rPr lang="en-US" sz="3600" dirty="0"/>
              <a:t>Upcoming Graded deliverables</a:t>
            </a:r>
          </a:p>
        </p:txBody>
      </p:sp>
      <p:sp>
        <p:nvSpPr>
          <p:cNvPr id="3" name="Content Placeholder 2">
            <a:extLst>
              <a:ext uri="{FF2B5EF4-FFF2-40B4-BE49-F238E27FC236}">
                <a16:creationId xmlns:a16="http://schemas.microsoft.com/office/drawing/2014/main" id="{8E44A038-7A83-177B-C13C-B7FD577729F6}"/>
              </a:ext>
            </a:extLst>
          </p:cNvPr>
          <p:cNvSpPr>
            <a:spLocks noGrp="1"/>
          </p:cNvSpPr>
          <p:nvPr>
            <p:ph idx="1"/>
          </p:nvPr>
        </p:nvSpPr>
        <p:spPr/>
        <p:txBody>
          <a:bodyPr/>
          <a:lstStyle/>
          <a:p>
            <a:pPr marL="0" indent="0">
              <a:buNone/>
            </a:pPr>
            <a:r>
              <a:rPr lang="en-US" dirty="0"/>
              <a:t>2/21</a:t>
            </a:r>
          </a:p>
          <a:p>
            <a:pPr marL="0" indent="0">
              <a:buNone/>
            </a:pPr>
            <a:endParaRPr lang="en-US" dirty="0"/>
          </a:p>
          <a:p>
            <a:pPr marL="0" indent="0">
              <a:buNone/>
            </a:pPr>
            <a:r>
              <a:rPr lang="en-US" b="1" dirty="0"/>
              <a:t>System Design Report</a:t>
            </a:r>
          </a:p>
          <a:p>
            <a:r>
              <a:rPr lang="en-US" dirty="0"/>
              <a:t>Team assignment</a:t>
            </a:r>
          </a:p>
          <a:p>
            <a:r>
              <a:rPr lang="en-US" dirty="0"/>
              <a:t>5% of final grade</a:t>
            </a:r>
          </a:p>
          <a:p>
            <a:endParaRPr lang="en-US" dirty="0"/>
          </a:p>
          <a:p>
            <a:pPr marL="0" indent="0">
              <a:buNone/>
            </a:pPr>
            <a:r>
              <a:rPr lang="en-US" b="1" dirty="0"/>
              <a:t>Detailed Individual Design Appendix</a:t>
            </a:r>
          </a:p>
          <a:p>
            <a:r>
              <a:rPr lang="en-US" dirty="0"/>
              <a:t>Individual assignment</a:t>
            </a:r>
          </a:p>
          <a:p>
            <a:r>
              <a:rPr lang="en-US" dirty="0"/>
              <a:t>5% of final grade</a:t>
            </a:r>
          </a:p>
          <a:p>
            <a:endParaRPr lang="en-US" dirty="0"/>
          </a:p>
          <a:p>
            <a:pPr marL="0" indent="0">
              <a:buNone/>
            </a:pPr>
            <a:r>
              <a:rPr lang="en-US" dirty="0"/>
              <a:t>Submit both to Repo /working/Reports</a:t>
            </a:r>
          </a:p>
        </p:txBody>
      </p:sp>
      <p:sp>
        <p:nvSpPr>
          <p:cNvPr id="4" name="Slide Number Placeholder 3">
            <a:extLst>
              <a:ext uri="{FF2B5EF4-FFF2-40B4-BE49-F238E27FC236}">
                <a16:creationId xmlns:a16="http://schemas.microsoft.com/office/drawing/2014/main" id="{AF56D2C9-EC05-1414-5D4B-0F9C77646D60}"/>
              </a:ext>
            </a:extLst>
          </p:cNvPr>
          <p:cNvSpPr>
            <a:spLocks noGrp="1"/>
          </p:cNvSpPr>
          <p:nvPr>
            <p:ph type="sldNum" sz="quarter" idx="12"/>
          </p:nvPr>
        </p:nvSpPr>
        <p:spPr/>
        <p:txBody>
          <a:bodyPr/>
          <a:lstStyle/>
          <a:p>
            <a:fld id="{CC48B151-73E6-4005-9E41-BAC149615E2B}" type="slidenum">
              <a:rPr lang="en-US" smtClean="0"/>
              <a:t>159</a:t>
            </a:fld>
            <a:endParaRPr lang="en-US" dirty="0"/>
          </a:p>
        </p:txBody>
      </p:sp>
    </p:spTree>
    <p:extLst>
      <p:ext uri="{BB962C8B-B14F-4D97-AF65-F5344CB8AC3E}">
        <p14:creationId xmlns:p14="http://schemas.microsoft.com/office/powerpoint/2010/main" val="3313254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Your Capstone Expectations</a:t>
            </a:r>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17939" y="2895600"/>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spTree>
    <p:extLst>
      <p:ext uri="{BB962C8B-B14F-4D97-AF65-F5344CB8AC3E}">
        <p14:creationId xmlns:p14="http://schemas.microsoft.com/office/powerpoint/2010/main" val="274098202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lstStyle/>
          <a:p>
            <a:pPr algn="ctr"/>
            <a:r>
              <a:rPr lang="en-US" dirty="0"/>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pPr marL="0" indent="0">
              <a:buNone/>
            </a:pPr>
            <a:r>
              <a:rPr lang="en-US" dirty="0"/>
              <a:t>Contents of document:</a:t>
            </a:r>
          </a:p>
          <a:p>
            <a:r>
              <a:rPr lang="en-US" dirty="0"/>
              <a:t>Updated / improved project description information</a:t>
            </a:r>
          </a:p>
          <a:p>
            <a:r>
              <a:rPr lang="en-US" dirty="0"/>
              <a:t>Key Needs &amp; Requirements</a:t>
            </a:r>
          </a:p>
          <a:p>
            <a:r>
              <a:rPr lang="en-US" dirty="0"/>
              <a:t>Concept generation/selection</a:t>
            </a:r>
          </a:p>
          <a:p>
            <a:r>
              <a:rPr lang="en-US" dirty="0"/>
              <a:t>System Design</a:t>
            </a:r>
          </a:p>
          <a:p>
            <a:r>
              <a:rPr lang="en-US" dirty="0"/>
              <a:t>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mtClean="0"/>
              <a:t>160</a:t>
            </a:fld>
            <a:endParaRPr lang="en-US" dirty="0"/>
          </a:p>
        </p:txBody>
      </p:sp>
    </p:spTree>
    <p:extLst>
      <p:ext uri="{BB962C8B-B14F-4D97-AF65-F5344CB8AC3E}">
        <p14:creationId xmlns:p14="http://schemas.microsoft.com/office/powerpoint/2010/main" val="345180410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lstStyle/>
          <a:p>
            <a:pPr algn="ctr"/>
            <a:r>
              <a:rPr lang="en-US" dirty="0"/>
              <a:t>Appendix - Detailed Individual Design</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a:xfrm>
            <a:off x="628650" y="1524000"/>
            <a:ext cx="7886700" cy="4652963"/>
          </a:xfrm>
        </p:spPr>
        <p:txBody>
          <a:bodyPr>
            <a:normAutofit/>
          </a:bodyPr>
          <a:lstStyle/>
          <a:p>
            <a:pPr marL="0" indent="0">
              <a:buNone/>
            </a:pPr>
            <a:r>
              <a:rPr lang="en-US" sz="2800" dirty="0"/>
              <a:t>Subsystem or project portion YOU are responsible for</a:t>
            </a:r>
          </a:p>
          <a:p>
            <a:r>
              <a:rPr lang="en-US" sz="2400" dirty="0"/>
              <a:t>Related Needs &amp; Reqs (include # from spreadsheet in Repo)</a:t>
            </a:r>
          </a:p>
          <a:p>
            <a:r>
              <a:rPr lang="en-US" sz="2400" dirty="0"/>
              <a:t>Interfaces to other subsystems (refer to System Architecture)</a:t>
            </a:r>
          </a:p>
          <a:p>
            <a:r>
              <a:rPr lang="en-US" sz="2400" dirty="0"/>
              <a:t>Sketch/description of 1-2 leading concepts (list of forum thread links)</a:t>
            </a:r>
          </a:p>
          <a:p>
            <a:r>
              <a:rPr lang="en-US" sz="2400" dirty="0"/>
              <a:t>Perceived challenges/risks</a:t>
            </a:r>
          </a:p>
          <a:p>
            <a:r>
              <a:rPr lang="en-US" sz="2400" dirty="0"/>
              <a:t>YOUR next steps/plan</a:t>
            </a:r>
          </a:p>
          <a:p>
            <a:r>
              <a:rPr lang="en-US" sz="2400"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mtClean="0"/>
              <a:t>161</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3219450" y="5339054"/>
            <a:ext cx="4267200" cy="1200329"/>
          </a:xfrm>
          <a:prstGeom prst="rect">
            <a:avLst/>
          </a:prstGeom>
          <a:noFill/>
          <a:ln w="34925">
            <a:solidFill>
              <a:srgbClr val="FF0000"/>
            </a:solidFill>
          </a:ln>
        </p:spPr>
        <p:txBody>
          <a:bodyPr wrap="square" rtlCol="0">
            <a:spAutoFit/>
          </a:bodyPr>
          <a:lstStyle/>
          <a:p>
            <a:r>
              <a:rPr lang="en-US" dirty="0"/>
              <a:t>This is an INDIVIDUAL assignment. The appendix should speak to what YOU personally will contribute to the design and project demonstration.</a:t>
            </a:r>
          </a:p>
        </p:txBody>
      </p:sp>
    </p:spTree>
    <p:extLst>
      <p:ext uri="{BB962C8B-B14F-4D97-AF65-F5344CB8AC3E}">
        <p14:creationId xmlns:p14="http://schemas.microsoft.com/office/powerpoint/2010/main" val="390150329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162</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163</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11001826"/>
              </p:ext>
            </p:extLst>
          </p:nvPr>
        </p:nvGraphicFramePr>
        <p:xfrm>
          <a:off x="381000" y="1005329"/>
          <a:ext cx="8382000" cy="3973371"/>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6.1</a:t>
                      </a:r>
                    </a:p>
                  </a:txBody>
                  <a:tcPr marL="68580" marR="68580" marT="0" marB="0"/>
                </a:tc>
                <a:tc>
                  <a:txBody>
                    <a:bodyPr/>
                    <a:lstStyle/>
                    <a:p>
                      <a:pPr marL="0" marR="0" algn="l">
                        <a:spcBef>
                          <a:spcPts val="0"/>
                        </a:spcBef>
                        <a:spcAft>
                          <a:spcPts val="0"/>
                        </a:spcAft>
                      </a:pPr>
                      <a:r>
                        <a:rPr lang="en-US" sz="1200" dirty="0">
                          <a:effectLst/>
                          <a:latin typeface="+mj-lt"/>
                          <a:ea typeface="MS Mincho"/>
                        </a:rPr>
                        <a:t>5/20/25</a:t>
                      </a:r>
                    </a:p>
                  </a:txBody>
                  <a:tcPr marL="68580" marR="68580" marT="0" marB="0"/>
                </a:tc>
                <a:tc>
                  <a:txBody>
                    <a:bodyPr/>
                    <a:lstStyle/>
                    <a:p>
                      <a:pPr marL="0" marR="0" indent="0" algn="l">
                        <a:spcBef>
                          <a:spcPts val="0"/>
                        </a:spcBef>
                        <a:spcAft>
                          <a:spcPts val="0"/>
                        </a:spcAft>
                        <a:buNone/>
                      </a:pPr>
                      <a:r>
                        <a:rPr lang="en-US" sz="1200">
                          <a:effectLst/>
                          <a:latin typeface="+mj-lt"/>
                          <a:ea typeface="MS Mincho"/>
                        </a:rPr>
                        <a:t>MA</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Adding reminders for “</a:t>
                      </a:r>
                      <a:r>
                        <a:rPr lang="en-US" sz="1350" kern="1200" dirty="0">
                          <a:solidFill>
                            <a:schemeClr val="dk1"/>
                          </a:solidFill>
                          <a:effectLst/>
                          <a:latin typeface="+mn-lt"/>
                          <a:ea typeface="+mn-ea"/>
                          <a:cs typeface="+mn-cs"/>
                        </a:rPr>
                        <a:t>if you are unsure </a:t>
                      </a:r>
                      <a:r>
                        <a:rPr lang="en-US" sz="1350" b="1" i="1" kern="1200" dirty="0">
                          <a:solidFill>
                            <a:schemeClr val="dk1"/>
                          </a:solidFill>
                          <a:effectLst/>
                          <a:latin typeface="+mn-lt"/>
                          <a:ea typeface="+mn-ea"/>
                          <a:cs typeface="+mn-cs"/>
                        </a:rPr>
                        <a:t>what</a:t>
                      </a:r>
                      <a:r>
                        <a:rPr lang="en-US" sz="1350" kern="1200" dirty="0">
                          <a:solidFill>
                            <a:schemeClr val="dk1"/>
                          </a:solidFill>
                          <a:effectLst/>
                          <a:latin typeface="+mn-lt"/>
                          <a:ea typeface="+mn-ea"/>
                          <a:cs typeface="+mn-cs"/>
                        </a:rPr>
                        <a:t> to post, we invite you to ask a teammate, the PE or the CE”. Also that Google </a:t>
                      </a:r>
                      <a:r>
                        <a:rPr lang="en-US" sz="1350" kern="1200" dirty="0" err="1">
                          <a:solidFill>
                            <a:schemeClr val="dk1"/>
                          </a:solidFill>
                          <a:effectLst/>
                          <a:latin typeface="+mn-lt"/>
                          <a:ea typeface="+mn-ea"/>
                          <a:cs typeface="+mn-cs"/>
                        </a:rPr>
                        <a:t>Colab</a:t>
                      </a:r>
                      <a:r>
                        <a:rPr lang="en-US" sz="1350" kern="1200" dirty="0">
                          <a:solidFill>
                            <a:schemeClr val="dk1"/>
                          </a:solidFill>
                          <a:effectLst/>
                          <a:latin typeface="+mn-lt"/>
                          <a:ea typeface="+mn-ea"/>
                          <a:cs typeface="+mn-cs"/>
                        </a:rPr>
                        <a:t> is not permitted. Multiple other tweaks in various places.</a:t>
                      </a:r>
                      <a:endParaRPr lang="en-US" sz="1200" dirty="0">
                        <a:effectLst/>
                        <a:latin typeface="+mj-lt"/>
                        <a:ea typeface="MS Mincho"/>
                      </a:endParaRP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6.2</a:t>
                      </a:r>
                    </a:p>
                  </a:txBody>
                  <a:tcPr marL="68580" marR="68580" marT="0" marB="0"/>
                </a:tc>
                <a:tc>
                  <a:txBody>
                    <a:bodyPr/>
                    <a:lstStyle/>
                    <a:p>
                      <a:pPr marL="0" marR="0" algn="l">
                        <a:spcBef>
                          <a:spcPts val="0"/>
                        </a:spcBef>
                        <a:spcAft>
                          <a:spcPts val="0"/>
                        </a:spcAft>
                      </a:pPr>
                      <a:r>
                        <a:rPr lang="en-US" sz="1200" dirty="0">
                          <a:effectLst/>
                          <a:latin typeface="+mj-lt"/>
                          <a:ea typeface="MS Mincho"/>
                        </a:rPr>
                        <a:t>5/21/25</a:t>
                      </a:r>
                    </a:p>
                  </a:txBody>
                  <a:tcPr marL="68580" marR="68580" marT="0" marB="0"/>
                </a:tc>
                <a:tc>
                  <a:txBody>
                    <a:bodyPr/>
                    <a:lstStyle/>
                    <a:p>
                      <a:pPr marL="0" marR="0" indent="0" algn="l">
                        <a:spcBef>
                          <a:spcPts val="0"/>
                        </a:spcBef>
                        <a:spcAft>
                          <a:spcPts val="0"/>
                        </a:spcAft>
                        <a:buNone/>
                      </a:pPr>
                      <a:r>
                        <a:rPr lang="en-US" sz="1200">
                          <a:effectLst/>
                          <a:latin typeface="+mj-lt"/>
                          <a:ea typeface="MS Mincho"/>
                        </a:rPr>
                        <a:t>MA</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Additional mentions of communication intensive, reminders</a:t>
                      </a:r>
                      <a:r>
                        <a:rPr lang="en-US" sz="1200" baseline="0" dirty="0">
                          <a:effectLst/>
                          <a:latin typeface="+mj-lt"/>
                          <a:ea typeface="MS Mincho"/>
                        </a:rPr>
                        <a:t> to post</a:t>
                      </a:r>
                      <a:endParaRPr lang="en-US" sz="1200" dirty="0">
                        <a:effectLst/>
                        <a:latin typeface="+mj-lt"/>
                        <a:ea typeface="MS Mincho"/>
                      </a:endParaRP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6.3</a:t>
                      </a:r>
                    </a:p>
                  </a:txBody>
                  <a:tcPr marL="68580" marR="68580" marT="0" marB="0"/>
                </a:tc>
                <a:tc>
                  <a:txBody>
                    <a:bodyPr/>
                    <a:lstStyle/>
                    <a:p>
                      <a:pPr marL="0" marR="0" algn="l">
                        <a:spcBef>
                          <a:spcPts val="0"/>
                        </a:spcBef>
                        <a:spcAft>
                          <a:spcPts val="0"/>
                        </a:spcAft>
                      </a:pPr>
                      <a:r>
                        <a:rPr lang="en-US" sz="1200" b="0" dirty="0">
                          <a:effectLst/>
                          <a:latin typeface="+mj-lt"/>
                          <a:ea typeface="MS Mincho"/>
                        </a:rPr>
                        <a:t>6/11/25</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Cleaned up Spring 25 info – team location, revision history</a:t>
                      </a:r>
                    </a:p>
                    <a:p>
                      <a:pPr marL="0" marR="0" algn="l">
                        <a:spcBef>
                          <a:spcPts val="0"/>
                        </a:spcBef>
                        <a:spcAft>
                          <a:spcPts val="0"/>
                        </a:spcAft>
                      </a:pPr>
                      <a:r>
                        <a:rPr lang="en-US" sz="1200" b="0" dirty="0">
                          <a:effectLst/>
                          <a:latin typeface="+mj-lt"/>
                          <a:ea typeface="MS Mincho"/>
                        </a:rPr>
                        <a:t>Small formatting changes</a:t>
                      </a:r>
                    </a:p>
                    <a:p>
                      <a:pPr marL="0" marR="0" algn="l">
                        <a:spcBef>
                          <a:spcPts val="0"/>
                        </a:spcBef>
                        <a:spcAft>
                          <a:spcPts val="0"/>
                        </a:spcAft>
                      </a:pPr>
                      <a:r>
                        <a:rPr lang="en-US" sz="1200" b="0" dirty="0">
                          <a:effectLst/>
                          <a:latin typeface="+mj-lt"/>
                          <a:ea typeface="MS Mincho"/>
                        </a:rPr>
                        <a:t>Added Day 2.5 due to odd semester scheduling quirk</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defTabSz="685800" rtl="0" eaLnBrk="1" latinLnBrk="0" hangingPunct="1">
                        <a:spcBef>
                          <a:spcPts val="0"/>
                        </a:spcBef>
                        <a:spcAft>
                          <a:spcPts val="0"/>
                        </a:spcAft>
                      </a:pPr>
                      <a:endParaRPr lang="en-US" sz="1200" b="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baseline="0" dirty="0">
                        <a:effectLst/>
                        <a:latin typeface="+mj-lt"/>
                        <a:ea typeface="MS Mincho"/>
                      </a:endParaRP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3050399495"/>
                  </a:ext>
                </a:extLst>
              </a:tr>
              <a:tr h="233769">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r h="236482">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164</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08127261"/>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165</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4A21F-4894-9DA9-9CC2-9194881A574E}"/>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A53A483-3353-F93F-96B1-132841AECD71}"/>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2</a:t>
            </a:r>
          </a:p>
        </p:txBody>
      </p:sp>
      <p:graphicFrame>
        <p:nvGraphicFramePr>
          <p:cNvPr id="6" name="Table 5">
            <a:extLst>
              <a:ext uri="{FF2B5EF4-FFF2-40B4-BE49-F238E27FC236}">
                <a16:creationId xmlns:a16="http://schemas.microsoft.com/office/drawing/2014/main" id="{4B836380-3633-219D-4C72-84F3A310D548}"/>
              </a:ext>
            </a:extLst>
          </p:cNvPr>
          <p:cNvGraphicFramePr>
            <a:graphicFrameLocks noGrp="1"/>
          </p:cNvGraphicFramePr>
          <p:nvPr>
            <p:extLst>
              <p:ext uri="{D42A27DB-BD31-4B8C-83A1-F6EECF244321}">
                <p14:modId xmlns:p14="http://schemas.microsoft.com/office/powerpoint/2010/main" val="1636382650"/>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2439">
                  <a:extLst>
                    <a:ext uri="{9D8B030D-6E8A-4147-A177-3AD203B41FA5}">
                      <a16:colId xmlns:a16="http://schemas.microsoft.com/office/drawing/2014/main" val="20004"/>
                    </a:ext>
                  </a:extLst>
                </a:gridCol>
                <a:gridCol w="342900">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FC2951AD-3D67-13C7-E38C-F06C07EA8687}"/>
              </a:ext>
            </a:extLst>
          </p:cNvPr>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B258DE7C-2304-7A9D-B41D-CA4112AC3767}"/>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7428A1C-B45A-1343-07E9-6ED570A9469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B40E80C-95D9-4848-7759-1AE74A4FDBA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E5D8F0F2-D462-C2FE-1A59-4793F0749DE8}"/>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6F96294C-9E91-9D87-E17C-E22F7A5FA467}"/>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3308F93-AB8A-60A3-6CC2-6032D4C565D4}"/>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B68A64E3-D70F-E801-6D22-8A5D317B0EF4}"/>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1BE60211-2980-EB49-6CBA-BDBD28066511}"/>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6327989F-0585-CC86-E58F-E8168F22C69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58AE54B5-888D-FDE0-701A-CA2E26AB723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E95C997-FDFF-5D65-6189-B7FBAD960D0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7459672-F63B-9ABD-2D0E-288540D90C3D}"/>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BF4D4C0-E740-EEB0-5518-678C690DD7F2}"/>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1679231-14F3-9DC8-8E21-47AE7C729565}"/>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DC602F76-860D-5C2A-98EF-4899DFFBED88}"/>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FCDE7AA-25B8-A15E-862F-B145183F69A0}"/>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F39866C-CC7E-51BC-6E25-78670DD81B78}"/>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A8ED1C5F-7656-2ABC-2452-BFDDA8ECC37C}"/>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F871E7F-C242-9C76-5491-5D50DB6015BD}"/>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3202690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Work Expectations</a:t>
            </a:r>
            <a:endParaRPr lang="en-US"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of you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457200" y="1600201"/>
            <a:ext cx="8229600" cy="4426228"/>
          </a:xfrm>
        </p:spPr>
        <p:txBody>
          <a:bodyPr vert="horz" lIns="91440" tIns="45720" rIns="91440" bIns="45720" rtlCol="0" anchor="t">
            <a:normAutofit fontScale="700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Design Lab tools:</a:t>
            </a:r>
          </a:p>
          <a:p>
            <a:pPr lvl="1"/>
            <a:r>
              <a:rPr lang="en-US" dirty="0">
                <a:cs typeface="Calibri"/>
              </a:rPr>
              <a:t>The Engineering Design Notebook (EDN)</a:t>
            </a:r>
          </a:p>
          <a:p>
            <a:pPr lvl="2"/>
            <a:r>
              <a:rPr lang="en-US" dirty="0">
                <a:cs typeface="Calibri"/>
              </a:rPr>
              <a:t>Native EDN posts</a:t>
            </a:r>
          </a:p>
          <a:p>
            <a:pPr lvl="2"/>
            <a:r>
              <a:rPr lang="en-US" dirty="0">
                <a:cs typeface="Calibri"/>
              </a:rPr>
              <a:t>MS Office files, CAD, etc.</a:t>
            </a:r>
          </a:p>
          <a:p>
            <a:pPr lvl="2"/>
            <a:r>
              <a:rPr lang="en-US" dirty="0">
                <a:cs typeface="Calibri"/>
              </a:rPr>
              <a:t>Repository via Subversion</a:t>
            </a:r>
          </a:p>
          <a:p>
            <a:pPr lvl="1"/>
            <a:r>
              <a:rPr lang="en-US" dirty="0">
                <a:cs typeface="Calibri"/>
              </a:rPr>
              <a:t>Webex</a:t>
            </a:r>
          </a:p>
          <a:p>
            <a:pPr lvl="1"/>
            <a:r>
              <a:rPr lang="en-US" dirty="0">
                <a:cs typeface="Calibri"/>
              </a:rPr>
              <a:t>RPI OneDrive – only for </a:t>
            </a:r>
            <a:r>
              <a:rPr lang="en-US" dirty="0">
                <a:solidFill>
                  <a:srgbClr val="00B050"/>
                </a:solidFill>
                <a:cs typeface="Calibri"/>
              </a:rPr>
              <a:t>development of group </a:t>
            </a:r>
            <a:r>
              <a:rPr lang="en-US" dirty="0">
                <a:cs typeface="Calibri"/>
              </a:rPr>
              <a:t>deliverables</a:t>
            </a:r>
          </a:p>
          <a:p>
            <a:r>
              <a:rPr lang="en-US" dirty="0">
                <a:cs typeface="Calibri"/>
              </a:rPr>
              <a:t>Use of any other cloud-based service, such as Google Drive/Docs/Sheets/Slides/</a:t>
            </a:r>
            <a:r>
              <a:rPr lang="en-US" dirty="0" err="1">
                <a:cs typeface="Calibri"/>
              </a:rPr>
              <a:t>Colab</a:t>
            </a:r>
            <a:r>
              <a:rPr lang="en-US" dirty="0">
                <a:cs typeface="Calibri"/>
              </a:rPr>
              <a:t>, </a:t>
            </a:r>
            <a:r>
              <a:rPr lang="en-US" dirty="0" err="1">
                <a:cs typeface="Calibri"/>
              </a:rPr>
              <a:t>Jupyter</a:t>
            </a:r>
            <a:r>
              <a:rPr lang="en-US" dirty="0">
                <a:cs typeface="Calibri"/>
              </a:rPr>
              <a:t> Notebooks in the Cloud, GroupMe, Discord, Slack, Draw.io, etc. is </a:t>
            </a:r>
            <a:r>
              <a:rPr lang="en-US" dirty="0">
                <a:solidFill>
                  <a:srgbClr val="FF0000"/>
                </a:solidFill>
                <a:cs typeface="Calibri"/>
              </a:rPr>
              <a:t>FORBIDDEN</a:t>
            </a:r>
          </a:p>
          <a:p>
            <a:r>
              <a:rPr lang="en-US" dirty="0">
                <a:cs typeface="Calibri"/>
              </a:rPr>
              <a:t>Although supported by campus, RPI Box is also </a:t>
            </a:r>
            <a:r>
              <a:rPr lang="en-US" dirty="0">
                <a:solidFill>
                  <a:srgbClr val="FF0000"/>
                </a:solidFill>
                <a:cs typeface="Calibri"/>
              </a:rPr>
              <a:t>FORBIDDEN</a:t>
            </a:r>
          </a:p>
          <a:p>
            <a:r>
              <a:rPr lang="en-US" dirty="0">
                <a:cs typeface="Calibri"/>
              </a:rPr>
              <a:t>Scheduling services such as WhenIsGood &amp; When2Meet are acceptable for setting up meetings but must not contain any technical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22</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Properly acknowledge and cite the use of generative AI tools.</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You are ultimately responsible for the content you submit.</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23</a:t>
            </a:fld>
            <a:endParaRPr lang="en-US" dirty="0"/>
          </a:p>
        </p:txBody>
      </p:sp>
      <p:pic>
        <p:nvPicPr>
          <p:cNvPr id="6" name="Content Placeholder 5">
            <a:extLst>
              <a:ext uri="{FF2B5EF4-FFF2-40B4-BE49-F238E27FC236}">
                <a16:creationId xmlns:a16="http://schemas.microsoft.com/office/drawing/2014/main" id="{DA7A1504-2A15-B2F6-33D9-305AFE55510D}"/>
              </a:ext>
            </a:extLst>
          </p:cNvPr>
          <p:cNvPicPr>
            <a:picLocks noChangeAspect="1"/>
          </p:cNvPicPr>
          <p:nvPr/>
        </p:nvPicPr>
        <p:blipFill>
          <a:blip r:embed="rId3"/>
          <a:stretch>
            <a:fillRect/>
          </a:stretch>
        </p:blipFill>
        <p:spPr>
          <a:xfrm>
            <a:off x="2114549" y="3810000"/>
            <a:ext cx="4914902" cy="1828800"/>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685800"/>
            <a:ext cx="8229600" cy="4525963"/>
          </a:xfrm>
        </p:spPr>
        <p:txBody>
          <a:bodyPr>
            <a:noAutofit/>
          </a:bodyPr>
          <a:lstStyle/>
          <a:p>
            <a:pPr marL="0" indent="0">
              <a:buNone/>
            </a:pPr>
            <a:r>
              <a:rPr lang="en-US" sz="2400" b="1" dirty="0"/>
              <a:t>Use a laptop or tablet for:</a:t>
            </a:r>
          </a:p>
          <a:p>
            <a:r>
              <a:rPr lang="en-US" sz="2400" dirty="0"/>
              <a:t>Note taking</a:t>
            </a:r>
          </a:p>
          <a:p>
            <a:r>
              <a:rPr lang="en-US" sz="2400" dirty="0"/>
              <a:t>CAD</a:t>
            </a:r>
          </a:p>
          <a:p>
            <a:r>
              <a:rPr lang="en-US" sz="2400" dirty="0"/>
              <a:t>Webex</a:t>
            </a:r>
          </a:p>
          <a:p>
            <a:endParaRPr lang="en-US" sz="2400" dirty="0"/>
          </a:p>
          <a:p>
            <a:pPr marL="0" indent="0">
              <a:buNone/>
            </a:pPr>
            <a:r>
              <a:rPr lang="en-US" sz="2400" b="1" dirty="0"/>
              <a:t>Use paper &amp; pencil for:</a:t>
            </a:r>
          </a:p>
          <a:p>
            <a:r>
              <a:rPr lang="en-US" sz="2400" dirty="0"/>
              <a:t>Sketching</a:t>
            </a:r>
          </a:p>
          <a:p>
            <a:r>
              <a:rPr lang="en-US" sz="2400" dirty="0"/>
              <a:t>Quick math / calculations</a:t>
            </a:r>
          </a:p>
          <a:p>
            <a:pPr marL="0" indent="0">
              <a:buNone/>
            </a:pPr>
            <a:endParaRPr lang="en-US" sz="2400" dirty="0"/>
          </a:p>
          <a:p>
            <a:pPr marL="0" indent="0">
              <a:buNone/>
            </a:pPr>
            <a:r>
              <a:rPr lang="en-US" sz="2400" b="1"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24</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
        <p:nvSpPr>
          <p:cNvPr id="2" name="TextBox 1"/>
          <p:cNvSpPr txBox="1"/>
          <p:nvPr/>
        </p:nvSpPr>
        <p:spPr>
          <a:xfrm>
            <a:off x="1365937" y="617220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Tree>
    <p:extLst>
      <p:ext uri="{BB962C8B-B14F-4D97-AF65-F5344CB8AC3E}">
        <p14:creationId xmlns:p14="http://schemas.microsoft.com/office/powerpoint/2010/main" val="3131588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Sponsorship Agreement and Confidentiality</a:t>
            </a:r>
          </a:p>
          <a:p>
            <a:pPr marL="0" indent="0">
              <a:buNone/>
            </a:pPr>
            <a:r>
              <a:rPr lang="en-US" sz="2000" dirty="0">
                <a:ea typeface="+mn-lt"/>
                <a:cs typeface="+mn-lt"/>
              </a:rPr>
              <a:t>EDN -&gt; Capstone Support -&gt; </a:t>
            </a:r>
            <a:r>
              <a:rPr lang="en-US" sz="2000" dirty="0"/>
              <a:t>Course Guidelines and Policies -&gt; </a:t>
            </a:r>
            <a:r>
              <a:rPr lang="en-US" sz="2000" dirty="0">
                <a:hlinkClick r:id="rId2"/>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25</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26</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lstStyle/>
          <a:p>
            <a:r>
              <a:rPr lang="en-US" dirty="0"/>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5265739"/>
          </a:xfrm>
        </p:spPr>
        <p:txBody>
          <a:bodyPr>
            <a:normAutofit/>
          </a:bodyPr>
          <a:lstStyle/>
          <a:p>
            <a:r>
              <a:rPr lang="en-US" sz="2200" dirty="0"/>
              <a:t>Break into pairs within your team – if your team has an odd number of members, one group should include three members</a:t>
            </a:r>
          </a:p>
          <a:p>
            <a:pPr marL="0" indent="0">
              <a:buNone/>
            </a:pPr>
            <a:endParaRPr lang="en-US" sz="2200" dirty="0"/>
          </a:p>
          <a:p>
            <a:pPr marL="457200" indent="-457200">
              <a:buFont typeface="+mj-lt"/>
              <a:buAutoNum type="arabicPeriod"/>
            </a:pPr>
            <a:r>
              <a:rPr lang="en-US" sz="2200" dirty="0"/>
              <a:t>Answer the prompt for the first question using Slido – 1 minute</a:t>
            </a:r>
          </a:p>
          <a:p>
            <a:pPr marL="457200" indent="-457200">
              <a:buFont typeface="+mj-lt"/>
              <a:buAutoNum type="arabicPeriod"/>
            </a:pPr>
            <a:r>
              <a:rPr lang="en-US" sz="2200" dirty="0"/>
              <a:t>Pair off and Share your response(s) with your partner &amp; discuss – 2 minutes</a:t>
            </a:r>
          </a:p>
          <a:p>
            <a:pPr marL="457200" indent="-457200">
              <a:buFont typeface="+mj-lt"/>
              <a:buAutoNum type="arabicPeriod"/>
            </a:pPr>
            <a:r>
              <a:rPr lang="en-US" sz="2200" dirty="0"/>
              <a:t>Go around the table and each person introduces their partner to the team – name &amp; skill – 5 minutes total</a:t>
            </a:r>
            <a:endParaRPr lang="en-US" sz="1900" dirty="0"/>
          </a:p>
          <a:p>
            <a:pPr marL="457200" indent="-457200">
              <a:buFont typeface="+mj-lt"/>
              <a:buAutoNum type="arabicPeriod"/>
            </a:pPr>
            <a:r>
              <a:rPr lang="en-US" sz="2200" dirty="0"/>
              <a:t>Reveal the full word cloud &amp; discuss as class – 2 minutes</a:t>
            </a:r>
          </a:p>
          <a:p>
            <a:endParaRPr lang="en-US" sz="2200" dirty="0"/>
          </a:p>
          <a:p>
            <a:r>
              <a:rPr lang="en-US" sz="2200" dirty="0"/>
              <a:t>Repeat for second question</a:t>
            </a:r>
          </a:p>
          <a:p>
            <a:endParaRPr lang="en-US" sz="2200" dirty="0"/>
          </a:p>
          <a:p>
            <a:r>
              <a:rPr lang="en-US" sz="2200"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304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dirty="0">
                <a:latin typeface="Roboto" panose="02000000000000000000" pitchFamily="2" charset="0"/>
              </a:rPr>
              <a:t>#1697651</a:t>
            </a: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4A61B31F-6CEF-DC5C-F425-7A14631BE4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632" y="533400"/>
            <a:ext cx="4019550" cy="401955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Table 8">
            <a:extLst>
              <a:ext uri="{FF2B5EF4-FFF2-40B4-BE49-F238E27FC236}">
                <a16:creationId xmlns:a16="http://schemas.microsoft.com/office/drawing/2014/main" id="{FBD5BD2F-79F9-C428-4EDF-FCF9CEF2F6EE}"/>
              </a:ext>
            </a:extLst>
          </p:cNvPr>
          <p:cNvGraphicFramePr>
            <a:graphicFrameLocks noGrp="1"/>
          </p:cNvGraphicFramePr>
          <p:nvPr>
            <p:extLst>
              <p:ext uri="{D42A27DB-BD31-4B8C-83A1-F6EECF244321}">
                <p14:modId xmlns:p14="http://schemas.microsoft.com/office/powerpoint/2010/main" val="1287094305"/>
              </p:ext>
            </p:extLst>
          </p:nvPr>
        </p:nvGraphicFramePr>
        <p:xfrm>
          <a:off x="5257800" y="2057400"/>
          <a:ext cx="3807225" cy="4389755"/>
        </p:xfrm>
        <a:graphic>
          <a:graphicData uri="http://schemas.openxmlformats.org/drawingml/2006/table">
            <a:tbl>
              <a:tblPr/>
              <a:tblGrid>
                <a:gridCol w="1862146">
                  <a:extLst>
                    <a:ext uri="{9D8B030D-6E8A-4147-A177-3AD203B41FA5}">
                      <a16:colId xmlns:a16="http://schemas.microsoft.com/office/drawing/2014/main" val="2655779139"/>
                    </a:ext>
                  </a:extLst>
                </a:gridCol>
                <a:gridCol w="694671">
                  <a:extLst>
                    <a:ext uri="{9D8B030D-6E8A-4147-A177-3AD203B41FA5}">
                      <a16:colId xmlns:a16="http://schemas.microsoft.com/office/drawing/2014/main" val="908299919"/>
                    </a:ext>
                  </a:extLst>
                </a:gridCol>
                <a:gridCol w="625204">
                  <a:extLst>
                    <a:ext uri="{9D8B030D-6E8A-4147-A177-3AD203B41FA5}">
                      <a16:colId xmlns:a16="http://schemas.microsoft.com/office/drawing/2014/main" val="1799596535"/>
                    </a:ext>
                  </a:extLst>
                </a:gridCol>
                <a:gridCol w="625204">
                  <a:extLst>
                    <a:ext uri="{9D8B030D-6E8A-4147-A177-3AD203B41FA5}">
                      <a16:colId xmlns:a16="http://schemas.microsoft.com/office/drawing/2014/main" val="1646928995"/>
                    </a:ext>
                  </a:extLst>
                </a:gridCol>
              </a:tblGrid>
              <a:tr h="495300">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Deliverables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Level of Assessment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4218052542"/>
                  </a:ext>
                </a:extLst>
              </a:tr>
              <a:tr h="19685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Technical Progress #1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032536432"/>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Benchmarking Memo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883882270"/>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N&amp;R Speadsheet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4220375666"/>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Concept Generation PPT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035963786"/>
                  </a:ext>
                </a:extLst>
              </a:tr>
              <a:tr h="26670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Board of Directors Review – </a:t>
                      </a:r>
                    </a:p>
                    <a:p>
                      <a:pPr algn="l" rtl="0" fontAlgn="ctr"/>
                      <a:r>
                        <a:rPr lang="en-US" sz="900" b="1" i="0" u="none" strike="noStrike" dirty="0">
                          <a:solidFill>
                            <a:srgbClr val="FFFFFF"/>
                          </a:solidFill>
                          <a:effectLst/>
                          <a:highlight>
                            <a:srgbClr val="156082"/>
                          </a:highlight>
                          <a:latin typeface="Aptos" panose="020B0004020202020204" pitchFamily="34" charset="0"/>
                        </a:rPr>
                        <a:t>Oral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278473649"/>
                  </a:ext>
                </a:extLst>
              </a:tr>
              <a:tr h="171450">
                <a:tc vMerge="1">
                  <a:txBody>
                    <a:bodyPr/>
                    <a:lstStyle/>
                    <a:p>
                      <a:endParaRPr lang="en-US"/>
                    </a:p>
                  </a:txBody>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62193381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100832891"/>
                  </a:ext>
                </a:extLst>
              </a:tr>
              <a:tr h="19050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System Design Report</a:t>
                      </a:r>
                    </a:p>
                    <a:p>
                      <a:pPr algn="l" rtl="0" fontAlgn="ctr"/>
                      <a:r>
                        <a:rPr lang="en-US" sz="900" b="1" i="0" u="none" strike="noStrike" dirty="0">
                          <a:solidFill>
                            <a:srgbClr val="FFFFFF"/>
                          </a:solidFill>
                          <a:effectLst/>
                          <a:highlight>
                            <a:srgbClr val="156082"/>
                          </a:highlight>
                          <a:latin typeface="Aptos" panose="020B0004020202020204" pitchFamily="34" charset="0"/>
                        </a:rPr>
                        <a:t>Appendix: Individual Tech Work</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510110085"/>
                  </a:ext>
                </a:extLst>
              </a:tr>
              <a:tr h="190500">
                <a:tc vMerge="1">
                  <a:txBody>
                    <a:bodyPr/>
                    <a:lstStyle/>
                    <a:p>
                      <a:endParaRPr dirty="0"/>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1997739198"/>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09416424"/>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2084834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719210177"/>
                  </a:ext>
                </a:extLst>
              </a:tr>
              <a:tr h="203200">
                <a:tc rowSpan="2">
                  <a:txBody>
                    <a:bodyPr/>
                    <a:lstStyle/>
                    <a:p>
                      <a:pPr algn="l" rtl="0" fontAlgn="ctr"/>
                      <a:r>
                        <a:rPr lang="en-US" sz="900" b="1" i="0" u="none" strike="noStrike" dirty="0">
                          <a:solidFill>
                            <a:schemeClr val="bg1"/>
                          </a:solidFill>
                          <a:effectLst/>
                          <a:highlight>
                            <a:srgbClr val="156082"/>
                          </a:highlight>
                          <a:latin typeface="Aptos" panose="020B0004020202020204" pitchFamily="34" charset="0"/>
                        </a:rPr>
                        <a:t>Final Design Report </a:t>
                      </a:r>
                    </a:p>
                    <a:p>
                      <a:pPr algn="l" rtl="0" fontAlgn="ctr"/>
                      <a:r>
                        <a:rPr lang="en-US" sz="900" b="1" kern="1200" dirty="0">
                          <a:solidFill>
                            <a:schemeClr val="bg1"/>
                          </a:solidFill>
                          <a:effectLst/>
                          <a:highlight>
                            <a:srgbClr val="156082"/>
                          </a:highlight>
                          <a:latin typeface="+mn-lt"/>
                          <a:ea typeface="+mn-ea"/>
                          <a:cs typeface="+mn-cs"/>
                        </a:rPr>
                        <a:t>Appendix - Individual Ethical and Professional Responsibilities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823740320"/>
                  </a:ext>
                </a:extLst>
              </a:tr>
              <a:tr h="203200">
                <a:tc vMerge="1">
                  <a:txBody>
                    <a:bodyPr/>
                    <a:lstStyle/>
                    <a:p>
                      <a:endParaRPr dirty="0"/>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154999465"/>
                  </a:ext>
                </a:extLst>
              </a:tr>
              <a:tr h="2032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Poster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895861412"/>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615834152"/>
                  </a:ext>
                </a:extLst>
              </a:tr>
              <a:tr h="250825">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Design Review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10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050264804"/>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Individual Tech Demo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974216316"/>
                  </a:ext>
                </a:extLst>
              </a:tr>
              <a:tr h="292100">
                <a:tc>
                  <a:txBody>
                    <a:bodyPr/>
                    <a:lstStyle/>
                    <a:p>
                      <a:pPr algn="l" fontAlgn="b"/>
                      <a:r>
                        <a:rPr lang="en-US" sz="1800" b="0" i="0" u="none" strike="noStrike" dirty="0">
                          <a:solidFill>
                            <a:srgbClr val="000000"/>
                          </a:solidFill>
                          <a:effectLst/>
                          <a:highlight>
                            <a:srgbClr val="156082"/>
                          </a:highlight>
                          <a:latin typeface="Arial" panose="020B0604020202020204" pitchFamily="34" charset="0"/>
                        </a:rPr>
                        <a:t>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Total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55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45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23628833"/>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EF7D3-BD65-372D-4159-DC8926DED54F}"/>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94C0A5D9-CF1E-A9FD-32EC-AF87D70EB0A5}"/>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3</a:t>
            </a:r>
          </a:p>
        </p:txBody>
      </p:sp>
      <p:graphicFrame>
        <p:nvGraphicFramePr>
          <p:cNvPr id="6" name="Table 5">
            <a:extLst>
              <a:ext uri="{FF2B5EF4-FFF2-40B4-BE49-F238E27FC236}">
                <a16:creationId xmlns:a16="http://schemas.microsoft.com/office/drawing/2014/main" id="{F6D7897F-E8BF-0CD9-D4BE-973CC849661B}"/>
              </a:ext>
            </a:extLst>
          </p:cNvPr>
          <p:cNvGraphicFramePr>
            <a:graphicFrameLocks noGrp="1"/>
          </p:cNvGraphicFramePr>
          <p:nvPr>
            <p:extLst>
              <p:ext uri="{D42A27DB-BD31-4B8C-83A1-F6EECF244321}">
                <p14:modId xmlns:p14="http://schemas.microsoft.com/office/powerpoint/2010/main" val="1528231970"/>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723EC3A6-29F7-F39C-F386-172D46155510}"/>
              </a:ext>
            </a:extLst>
          </p:cNvPr>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A7D79461-3E17-859A-8F3B-8F31657D0DBB}"/>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244E3D4-A4CA-53D8-6DEE-73482D320D9A}"/>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3BE4005F-6438-CA4F-4A5E-7FA462F1212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95033D5C-8A37-9082-E5C7-B6463FDB7667}"/>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0997CEA7-A6A7-0365-08B2-FA56C671548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6F29D536-CC65-9D9C-EFD4-BFC2910B662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F626740A-E324-B15A-4318-7C61280F81F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5002003-FE39-CD0A-6410-7C1174CBDB0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0D8FD7D0-5CAA-8A7C-D1FB-67B7663953BF}"/>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EBBC5543-5339-B1A7-1463-76BFBD52CABB}"/>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2970F237-920A-DAA7-092F-68F69295993D}"/>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5B6A7B4A-11B4-B739-9364-4AD28F6B8B9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2D9044FC-2A8F-9082-F8B1-DEF5F172E838}"/>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737A738-E5D9-98DB-FE94-53265E46E63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178AFCE5-C111-37D1-35F6-2F06124A2780}"/>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CD44D2DF-2FA8-7EE9-6BCC-B2774882D357}"/>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7F58B1E-4D07-802E-9BF0-49154B5D699E}"/>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C672F590-4EFB-BA17-9C09-1A6C2BF4F2E7}"/>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73938171-1E39-A3FD-C18C-0DD8EB1C40D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318060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pPr algn="ctr"/>
            <a:r>
              <a:rPr lang="en-US" dirty="0">
                <a:latin typeface="Calibri Light" panose="020F0302020204030204" pitchFamily="34" charset="0"/>
                <a:cs typeface="Calibri Light" panose="020F0302020204030204" pitchFamily="34" charset="0"/>
              </a:rPr>
              <a:t>40 min – Staff Introductions &amp; Project Launch</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NOW is your chance. You need that information to do the next step effectively!</a:t>
            </a:r>
          </a:p>
          <a:p>
            <a:pPr lvl="1"/>
            <a:endParaRPr lang="en-US" sz="2000" dirty="0"/>
          </a:p>
          <a:p>
            <a:r>
              <a:rPr lang="en-US" sz="2400" dirty="0"/>
              <a:t>Discuss project as a team</a:t>
            </a:r>
          </a:p>
          <a:p>
            <a:pPr lvl="1"/>
            <a:r>
              <a:rPr lang="en-US" sz="2100" dirty="0"/>
              <a:t>Begin documenting Questions you have about the project. Share the complied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31</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6" name="TextBox 5"/>
          <p:cNvSpPr txBox="1"/>
          <p:nvPr/>
        </p:nvSpPr>
        <p:spPr>
          <a:xfrm>
            <a:off x="999093" y="4724400"/>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15 min – Wrap Up </a:t>
            </a:r>
            <a:br>
              <a:rPr lang="en-US" sz="3600" dirty="0"/>
            </a:br>
            <a:r>
              <a:rPr lang="en-US" sz="3600" dirty="0"/>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34</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by </a:t>
            </a:r>
            <a:r>
              <a:rPr lang="en-US" sz="2000" b="1" dirty="0">
                <a:solidFill>
                  <a:srgbClr val="FF0000"/>
                </a:solidFill>
              </a:rPr>
              <a:t>START</a:t>
            </a:r>
            <a:r>
              <a:rPr lang="en-US" sz="2000" dirty="0">
                <a:solidFill>
                  <a:srgbClr val="FF0000"/>
                </a:solidFill>
              </a:rPr>
              <a:t> </a:t>
            </a:r>
            <a:r>
              <a:rPr lang="en-US" sz="2000" b="1" dirty="0">
                <a:solidFill>
                  <a:srgbClr val="FF0000"/>
                </a:solidFill>
              </a:rPr>
              <a:t>of Day 6</a:t>
            </a:r>
          </a:p>
        </p:txBody>
      </p:sp>
    </p:spTree>
    <p:extLst>
      <p:ext uri="{BB962C8B-B14F-4D97-AF65-F5344CB8AC3E}">
        <p14:creationId xmlns:p14="http://schemas.microsoft.com/office/powerpoint/2010/main" val="2347362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7" y="1752600"/>
            <a:ext cx="8229600" cy="4525963"/>
          </a:xfrm>
        </p:spPr>
        <p:txBody>
          <a:bodyPr vert="horz" lIns="91440" tIns="45720" rIns="91440" bIns="45720" rtlCol="0" anchor="t">
            <a:normAutofit fontScale="92500" lnSpcReduction="20000"/>
          </a:bodyPr>
          <a:lstStyle/>
          <a:p>
            <a:r>
              <a:rPr lang="en-US" dirty="0">
                <a:cs typeface="Calibri"/>
              </a:rPr>
              <a:t>Location - Design Lab, JEC 3232</a:t>
            </a:r>
          </a:p>
          <a:p>
            <a:r>
              <a:rPr lang="en-US" dirty="0">
                <a:cs typeface="Calibri"/>
              </a:rPr>
              <a:t>Schedule - Three options</a:t>
            </a:r>
          </a:p>
          <a:p>
            <a:pPr lvl="1">
              <a:tabLst>
                <a:tab pos="2514600" algn="l"/>
                <a:tab pos="3597275" algn="l"/>
              </a:tabLst>
            </a:pPr>
            <a:r>
              <a:rPr lang="en-US" dirty="0">
                <a:cs typeface="Calibri"/>
              </a:rPr>
              <a:t>Tuesday	1/14	6:00 – 8pm</a:t>
            </a:r>
          </a:p>
          <a:p>
            <a:pPr lvl="1">
              <a:tabLst>
                <a:tab pos="2514600" algn="l"/>
                <a:tab pos="3597275" algn="l"/>
              </a:tabLst>
            </a:pPr>
            <a:r>
              <a:rPr lang="en-US" dirty="0">
                <a:cs typeface="Calibri"/>
              </a:rPr>
              <a:t>Wednesday	1/15	6:00 – 8pm</a:t>
            </a:r>
          </a:p>
          <a:p>
            <a:pPr lvl="1">
              <a:tabLst>
                <a:tab pos="2514600" algn="l"/>
                <a:tab pos="3597275" algn="l"/>
              </a:tabLst>
            </a:pPr>
            <a:r>
              <a:rPr lang="en-US" dirty="0">
                <a:cs typeface="Calibri"/>
              </a:rPr>
              <a:t>Thursday	1/16	6:00 – 8pm</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5059362"/>
          </a:xfrm>
        </p:spPr>
        <p:txBody>
          <a:bodyPr vert="horz" lIns="91440" tIns="45720" rIns="91440" bIns="45720" rtlCol="0" anchor="t">
            <a:normAutofit lnSpcReduction="10000"/>
          </a:bodyPr>
          <a:lstStyle/>
          <a:p>
            <a:r>
              <a:rPr lang="en-US" dirty="0">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Monday, 1/13/25</a:t>
            </a: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r>
              <a:rPr lang="en-US" sz="24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3" tooltip="https://docs.google.com/spreadsheets/d/1lo4H_eTHO7RTdU8r9M3KOiQDp9_S8xudEDXehhr-3Ok/edit?usp=sharing"/>
              </a:rPr>
              <a:t>Spring 2025 Capstone LEAP </a:t>
            </a:r>
          </a:p>
          <a:p>
            <a:pPr marL="457200" lvl="1" indent="0">
              <a:buNone/>
            </a:pPr>
            <a:r>
              <a:rPr lang="en-US" sz="24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3" tooltip="https://docs.google.com/spreadsheets/d/1lo4H_eTHO7RTdU8r9M3KOiQDp9_S8xudEDXehhr-3Ok/edit?usp=sharing"/>
              </a:rPr>
              <a:t>Team Building Sign Ups</a:t>
            </a:r>
            <a:endParaRPr lang="en-US" sz="3600" u="sng" dirty="0">
              <a:solidFill>
                <a:srgbClr val="0563C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Percipio -&gt; under your required training</a:t>
            </a: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spTree>
    <p:extLst>
      <p:ext uri="{BB962C8B-B14F-4D97-AF65-F5344CB8AC3E}">
        <p14:creationId xmlns:p14="http://schemas.microsoft.com/office/powerpoint/2010/main" val="2402396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29F55-8484-E6EE-BECA-88B5BC83E180}"/>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8C5B012-04F5-9BF1-B52E-D66D3D7BD3EE}"/>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4</a:t>
            </a:r>
          </a:p>
        </p:txBody>
      </p:sp>
      <p:graphicFrame>
        <p:nvGraphicFramePr>
          <p:cNvPr id="6" name="Table 5">
            <a:extLst>
              <a:ext uri="{FF2B5EF4-FFF2-40B4-BE49-F238E27FC236}">
                <a16:creationId xmlns:a16="http://schemas.microsoft.com/office/drawing/2014/main" id="{41A8D5FD-39BD-EC9F-8433-83BDC93D5945}"/>
              </a:ext>
            </a:extLst>
          </p:cNvPr>
          <p:cNvGraphicFramePr>
            <a:graphicFrameLocks noGrp="1"/>
          </p:cNvGraphicFramePr>
          <p:nvPr>
            <p:extLst>
              <p:ext uri="{D42A27DB-BD31-4B8C-83A1-F6EECF244321}">
                <p14:modId xmlns:p14="http://schemas.microsoft.com/office/powerpoint/2010/main" val="896552891"/>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90058C57-E5D9-0225-5EDB-153D6370FB93}"/>
              </a:ext>
            </a:extLst>
          </p:cNvPr>
          <p:cNvSpPr>
            <a:spLocks noGrp="1"/>
          </p:cNvSpPr>
          <p:nvPr>
            <p:ph type="sldNum" sz="quarter" idx="12"/>
          </p:nvPr>
        </p:nvSpPr>
        <p:spPr/>
        <p:txBody>
          <a:bodyPr/>
          <a:lstStyle/>
          <a:p>
            <a:pPr>
              <a:defRPr/>
            </a:pPr>
            <a:fld id="{BE9A177C-BA89-4C10-A83E-404B5E42A65C}" type="slidenum">
              <a:rPr lang="en-US" smtClean="0"/>
              <a:pPr>
                <a:defRPr/>
              </a:pPr>
              <a:t>4</a:t>
            </a:fld>
            <a:endParaRPr lang="en-US" dirty="0"/>
          </a:p>
        </p:txBody>
      </p:sp>
      <p:grpSp>
        <p:nvGrpSpPr>
          <p:cNvPr id="5" name="Group 4">
            <a:extLst>
              <a:ext uri="{FF2B5EF4-FFF2-40B4-BE49-F238E27FC236}">
                <a16:creationId xmlns:a16="http://schemas.microsoft.com/office/drawing/2014/main" id="{02A7E26D-3897-46F8-D7E3-23A8670AFF2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9815C56-D398-356A-9F6A-9EE53A457B57}"/>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1994ACE8-6841-AA26-15E8-E6B48DE80343}"/>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CC139EC5-573F-3346-31CE-B0C6A48498F2}"/>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7FFC6F4-99A9-1CAB-B393-C3414E0C851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77CBF45-537F-7989-67DA-D83823D3859B}"/>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7BE802C1-C9D8-4865-0FE4-502DD54ADDC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245794B5-E128-BC0A-A8BB-1DB033BFBE22}"/>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7AFD42BD-2D6F-C8F7-6144-E13F06DB143E}"/>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76898467-9EED-DC66-7714-A0A11BD92372}"/>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2707112-E0A1-D76D-6E9F-0687B19E74C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EE35C16B-C95E-B242-6E5E-AB7C01A606BA}"/>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3DD89445-0650-1B56-22CB-A6922B27446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2F77671B-24CB-B5E8-5E36-593A276F1AE9}"/>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07FD9549-18A0-1693-4173-C2EB4B285AC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6325BE11-A2C9-0F49-4D23-565E165D9192}"/>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F9E32529-5688-DEAA-69EE-5A12E7E90959}"/>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539148FE-A734-9BD7-E73B-33F8631CCCBE}"/>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D236C8B-7B0F-2A7B-C8F9-E5B99D9FA889}"/>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238575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Project Kickoff meetings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hlinkClick r:id="rId3"/>
              </a:rPr>
              <a:t>EDN -&gt; Capstone Support -&gt; Wiki-&gt; </a:t>
            </a:r>
          </a:p>
          <a:p>
            <a:r>
              <a:rPr lang="en-US" sz="3200" b="1" dirty="0">
                <a:solidFill>
                  <a:srgbClr val="0000FF"/>
                </a:solidFill>
                <a:hlinkClick r:id="rId3"/>
              </a:rPr>
              <a:t>Task and Due Dates -&gt; Day 1 Agenda</a:t>
            </a:r>
            <a:endParaRPr lang="en-US" sz="3200" b="1" dirty="0">
              <a:solidFill>
                <a:srgbClr val="0000FF"/>
              </a:solidFill>
            </a:endParaRP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4AF3536-E0F1-A459-AC5A-6AE726E1D4F7}"/>
              </a:ext>
            </a:extLst>
          </p:cNvPr>
          <p:cNvPicPr>
            <a:picLocks noChangeAspect="1"/>
          </p:cNvPicPr>
          <p:nvPr/>
        </p:nvPicPr>
        <p:blipFill>
          <a:blip r:embed="rId3">
            <a:extLst>
              <a:ext uri="{28A0092B-C50C-407E-A947-70E740481C1C}">
                <a14:useLocalDpi xmlns:a14="http://schemas.microsoft.com/office/drawing/2010/main" val="0"/>
              </a:ext>
            </a:extLst>
          </a:blip>
          <a:srcRect r="12086"/>
          <a:stretch/>
        </p:blipFill>
        <p:spPr>
          <a:xfrm>
            <a:off x="861456" y="1985042"/>
            <a:ext cx="7421088" cy="4032504"/>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8591-A982-DEB4-53D1-EF313C7CB26E}"/>
              </a:ext>
            </a:extLst>
          </p:cNvPr>
          <p:cNvSpPr>
            <a:spLocks noGrp="1"/>
          </p:cNvSpPr>
          <p:nvPr>
            <p:ph type="title"/>
          </p:nvPr>
        </p:nvSpPr>
        <p:spPr/>
        <p:txBody>
          <a:bodyPr/>
          <a:lstStyle/>
          <a:p>
            <a:pPr algn="ctr"/>
            <a:r>
              <a:rPr lang="en-US" sz="4000" dirty="0"/>
              <a:t>Accountability</a:t>
            </a:r>
            <a:endParaRPr lang="en-US" dirty="0"/>
          </a:p>
        </p:txBody>
      </p:sp>
      <p:sp>
        <p:nvSpPr>
          <p:cNvPr id="3" name="Content Placeholder 2">
            <a:extLst>
              <a:ext uri="{FF2B5EF4-FFF2-40B4-BE49-F238E27FC236}">
                <a16:creationId xmlns:a16="http://schemas.microsoft.com/office/drawing/2014/main" id="{F8B25CE5-B507-0D1E-6560-3F4480E7186F}"/>
              </a:ext>
            </a:extLst>
          </p:cNvPr>
          <p:cNvSpPr>
            <a:spLocks noGrp="1"/>
          </p:cNvSpPr>
          <p:nvPr>
            <p:ph idx="1"/>
          </p:nvPr>
        </p:nvSpPr>
        <p:spPr>
          <a:xfrm>
            <a:off x="304800" y="1825624"/>
            <a:ext cx="8610600" cy="4803775"/>
          </a:xfrm>
        </p:spPr>
        <p:txBody>
          <a:bodyPr>
            <a:noAutofit/>
          </a:bodyPr>
          <a:lstStyle/>
          <a:p>
            <a:pPr marL="0" indent="0">
              <a:buNone/>
            </a:pPr>
            <a:r>
              <a:rPr lang="en-US" sz="2400" dirty="0"/>
              <a:t>Raise your hand if you have completed these Action Items:</a:t>
            </a:r>
          </a:p>
          <a:p>
            <a:pPr marL="0" indent="0">
              <a:buNone/>
            </a:pPr>
            <a:endParaRPr lang="en-US" sz="2400" dirty="0"/>
          </a:p>
          <a:p>
            <a:r>
              <a:rPr lang="en-US" sz="2400" dirty="0"/>
              <a:t>Registered for EDN access</a:t>
            </a:r>
          </a:p>
          <a:p>
            <a:r>
              <a:rPr lang="en-US" sz="2400" dirty="0"/>
              <a:t>Watched the </a:t>
            </a:r>
            <a:r>
              <a:rPr lang="en-US" sz="2400" dirty="0">
                <a:hlinkClick r:id="rId2"/>
              </a:rPr>
              <a:t>Capstone Introduction &amp; Expectations video</a:t>
            </a:r>
            <a:endParaRPr lang="en-US" sz="2400" dirty="0"/>
          </a:p>
          <a:p>
            <a:r>
              <a:rPr lang="en-US" sz="2400" dirty="0"/>
              <a:t>Read the project description</a:t>
            </a:r>
          </a:p>
          <a:p>
            <a:r>
              <a:rPr lang="en-US" sz="2400" dirty="0"/>
              <a:t>Identify time and registered for </a:t>
            </a:r>
            <a:r>
              <a:rPr lang="en-US" sz="2400" dirty="0">
                <a:hlinkClick r:id="rId3"/>
              </a:rPr>
              <a:t>Team Building Retreat</a:t>
            </a:r>
            <a:endParaRPr lang="en-US" sz="2400" dirty="0"/>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092429C4-FDA9-FEA7-1001-F55D836E1DD1}"/>
              </a:ext>
            </a:extLst>
          </p:cNvPr>
          <p:cNvSpPr>
            <a:spLocks noGrp="1"/>
          </p:cNvSpPr>
          <p:nvPr>
            <p:ph type="sldNum" sz="quarter" idx="12"/>
          </p:nvPr>
        </p:nvSpPr>
        <p:spPr/>
        <p:txBody>
          <a:bodyPr/>
          <a:lstStyle/>
          <a:p>
            <a:fld id="{028FE254-016A-4E51-98AE-D4B4E3F12C32}" type="slidenum">
              <a:rPr lang="en-US" smtClean="0"/>
              <a:t>43</a:t>
            </a:fld>
            <a:endParaRPr lang="en-US" dirty="0"/>
          </a:p>
        </p:txBody>
      </p:sp>
    </p:spTree>
    <p:extLst>
      <p:ext uri="{BB962C8B-B14F-4D97-AF65-F5344CB8AC3E}">
        <p14:creationId xmlns:p14="http://schemas.microsoft.com/office/powerpoint/2010/main" val="34177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44</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61060773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a:t>
            </a:r>
            <a:r>
              <a:rPr lang="en-US" sz="2600" b="1" dirty="0">
                <a:cs typeface="Calibri"/>
              </a:rPr>
              <a:t>one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lstStyle/>
          <a:p>
            <a:pPr algn="ctr"/>
            <a:r>
              <a:rPr lang="en-US" dirty="0"/>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mtClean="0"/>
              <a:t>46</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lstStyle/>
          <a:p>
            <a:pPr algn="ctr"/>
            <a:r>
              <a:rPr lang="en-US" dirty="0"/>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47</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Design Process Step 1 !</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Solve the Problem Your Customer Has!</a:t>
            </a:r>
          </a:p>
          <a:p>
            <a:pPr lvl="1"/>
            <a:r>
              <a:rPr lang="en-US" dirty="0">
                <a:cs typeface="Calibri"/>
              </a:rPr>
              <a:t>Seek to Understand What the Customer Needs</a:t>
            </a:r>
          </a:p>
          <a:p>
            <a:r>
              <a:rPr lang="en-US" dirty="0">
                <a:cs typeface="Calibri"/>
              </a:rPr>
              <a:t>Two Primary Set of Tools Based on Project Type</a:t>
            </a:r>
          </a:p>
          <a:p>
            <a:pPr lvl="1"/>
            <a:r>
              <a:rPr lang="en-US" dirty="0">
                <a:cs typeface="Calibri"/>
              </a:rPr>
              <a:t>Hardware Projects</a:t>
            </a:r>
          </a:p>
          <a:p>
            <a:pPr lvl="2"/>
            <a:r>
              <a:rPr lang="en-US" dirty="0">
                <a:cs typeface="Calibri"/>
              </a:rPr>
              <a:t>Needs and Requirements (covered in IED)</a:t>
            </a:r>
          </a:p>
          <a:p>
            <a:pPr lvl="1"/>
            <a:r>
              <a:rPr lang="en-US" dirty="0">
                <a:cs typeface="Calibri"/>
              </a:rPr>
              <a:t>Software Projects</a:t>
            </a:r>
          </a:p>
          <a:p>
            <a:pPr lvl="2"/>
            <a:r>
              <a:rPr lang="en-US" dirty="0">
                <a:cs typeface="Calibri"/>
              </a:rPr>
              <a:t>Use Cases</a:t>
            </a:r>
          </a:p>
          <a:p>
            <a:pPr lvl="2"/>
            <a:r>
              <a:rPr lang="en-US" dirty="0">
                <a:cs typeface="Calibri"/>
              </a:rPr>
              <a:t>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7" name="Rectangle 6"/>
          <p:cNvSpPr/>
          <p:nvPr/>
        </p:nvSpPr>
        <p:spPr>
          <a:xfrm>
            <a:off x="838200" y="5587425"/>
            <a:ext cx="7467600" cy="1077218"/>
          </a:xfrm>
          <a:prstGeom prst="rect">
            <a:avLst/>
          </a:prstGeom>
        </p:spPr>
        <p:txBody>
          <a:bodyPr wrap="square">
            <a:spAutoFit/>
          </a:bodyPr>
          <a:lstStyle/>
          <a:p>
            <a:pPr algn="ctr"/>
            <a:r>
              <a:rPr lang="en-US" sz="3200" dirty="0">
                <a:cs typeface="Calibri"/>
              </a:rPr>
              <a:t>Projects with Hardware &amp; Software May Use All these Tools!</a:t>
            </a:r>
            <a:endParaRPr lang="en-US" sz="3200" dirty="0"/>
          </a:p>
        </p:txBody>
      </p:sp>
    </p:spTree>
    <p:extLst>
      <p:ext uri="{BB962C8B-B14F-4D97-AF65-F5344CB8AC3E}">
        <p14:creationId xmlns:p14="http://schemas.microsoft.com/office/powerpoint/2010/main" val="2379735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Documenting and Describing</a:t>
            </a:r>
            <a:br>
              <a:rPr lang="en-US" dirty="0">
                <a:cs typeface="Calibri"/>
              </a:rPr>
            </a:br>
            <a:r>
              <a:rPr lang="en-US" dirty="0">
                <a:cs typeface="Calibri"/>
              </a:rPr>
              <a:t>the Client problem</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If Needed, Divide Your Team Into Two Groups</a:t>
            </a:r>
          </a:p>
          <a:p>
            <a:pPr lvl="1"/>
            <a:r>
              <a:rPr lang="en-US" dirty="0">
                <a:cs typeface="Calibri"/>
              </a:rPr>
              <a:t>Hardware</a:t>
            </a:r>
          </a:p>
          <a:p>
            <a:pPr lvl="1"/>
            <a:r>
              <a:rPr lang="en-US" dirty="0">
                <a:cs typeface="Calibri"/>
              </a:rPr>
              <a:t>Software</a:t>
            </a:r>
          </a:p>
          <a:p>
            <a:pPr lvl="1"/>
            <a:endParaRPr lang="en-US" dirty="0">
              <a:cs typeface="Calibri"/>
            </a:endParaRPr>
          </a:p>
          <a:p>
            <a:r>
              <a:rPr lang="en-US" dirty="0">
                <a:cs typeface="Calibri"/>
              </a:rPr>
              <a:t>Each Group Leverage The Appropriate Tools</a:t>
            </a:r>
          </a:p>
          <a:p>
            <a:pPr lvl="1"/>
            <a:r>
              <a:rPr lang="en-US" dirty="0">
                <a:cs typeface="Calibri"/>
              </a:rPr>
              <a:t>Develop The Appropriate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31097457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24382817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52</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4"/>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300" spc="-1" dirty="0">
                <a:solidFill>
                  <a:srgbClr val="000000"/>
                </a:solidFill>
                <a:latin typeface="Calibri Light"/>
              </a:rPr>
              <a:t>Developing Needs &amp; Requirements</a:t>
            </a:r>
            <a:endParaRPr lang="en-US" sz="3300" spc="-1" dirty="0">
              <a:solidFill>
                <a:srgbClr val="000000"/>
              </a:solidFill>
              <a:latin typeface="Calibri"/>
            </a:endParaRP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dirty="0">
                <a:solidFill>
                  <a:schemeClr val="lt1"/>
                </a:solidFill>
                <a:latin typeface="Calibri"/>
              </a:rPr>
              <a:t>Repeat!</a:t>
            </a:r>
            <a:endParaRPr lang="en-US" sz="2700" spc="-1" dirty="0">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53</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a:bodyPr>
          <a:lstStyle/>
          <a:p>
            <a:pPr algn="ctr"/>
            <a:r>
              <a:rPr lang="en-US" sz="3200" dirty="0">
                <a:cs typeface="Calibri"/>
              </a:rPr>
              <a:t>Generation of </a:t>
            </a:r>
            <a:br>
              <a:rPr lang="en-US" sz="3200" dirty="0">
                <a:cs typeface="Calibri"/>
              </a:rPr>
            </a:br>
            <a:r>
              <a:rPr lang="en-US" sz="3200" dirty="0">
                <a:cs typeface="Calibri"/>
              </a:rPr>
              <a:t>Use Cases and User Stories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Use Cases and User Stories </a:t>
            </a:r>
            <a:r>
              <a:rPr lang="en-US" dirty="0">
                <a:cs typeface="Calibri"/>
              </a:rPr>
              <a:t>documents are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54</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41794590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User Stories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A </a:t>
            </a:r>
            <a:r>
              <a:rPr lang="en-US" u="sng" dirty="0">
                <a:hlinkClick r:id="rId2" tooltip="A beginner's guide to user stories - Boost blog"/>
              </a:rPr>
              <a:t>user story</a:t>
            </a:r>
            <a:r>
              <a:rPr lang="en-US" dirty="0"/>
              <a:t> is a short description of something that your customer will do when they come to your website or use your application/software,  focused on the value or result they get from doing this thing. They are written from the point of view of a person using your website or application, and written in the language that your customers would use.</a:t>
            </a:r>
          </a:p>
          <a:p>
            <a:r>
              <a:rPr lang="en-US" dirty="0"/>
              <a:t>A user story is usually written using the format: </a:t>
            </a:r>
            <a:br>
              <a:rPr lang="en-US" dirty="0"/>
            </a:br>
            <a:r>
              <a:rPr lang="en-US" i="1" dirty="0"/>
              <a:t>As an [</a:t>
            </a:r>
            <a:r>
              <a:rPr lang="en-US" b="1" i="1" dirty="0"/>
              <a:t>actor</a:t>
            </a:r>
            <a:r>
              <a:rPr lang="en-US" i="1" dirty="0"/>
              <a:t>] I want [</a:t>
            </a:r>
            <a:r>
              <a:rPr lang="en-US" b="1" i="1" dirty="0"/>
              <a:t>action</a:t>
            </a:r>
            <a:r>
              <a:rPr lang="en-US" i="1" dirty="0"/>
              <a:t>] so that [</a:t>
            </a:r>
            <a:r>
              <a:rPr lang="en-US" b="1" i="1" dirty="0"/>
              <a:t>achievement</a:t>
            </a:r>
            <a:r>
              <a:rPr lang="en-US" i="1" dirty="0"/>
              <a:t>]. </a:t>
            </a:r>
          </a:p>
          <a:p>
            <a:pPr marL="457200" indent="0">
              <a:buNone/>
            </a:pPr>
            <a:r>
              <a:rPr lang="en-US" i="1" dirty="0"/>
              <a:t>As a </a:t>
            </a:r>
            <a:r>
              <a:rPr lang="en-US" b="1" i="1" dirty="0"/>
              <a:t>Flickr member</a:t>
            </a:r>
            <a:r>
              <a:rPr lang="en-US" i="1" dirty="0"/>
              <a:t>, I want </a:t>
            </a:r>
            <a:r>
              <a:rPr lang="en-US" b="1" i="1" dirty="0"/>
              <a:t>to set different privacy levels on my photos</a:t>
            </a:r>
            <a:r>
              <a:rPr lang="en-US" i="1" dirty="0"/>
              <a:t>, so </a:t>
            </a:r>
            <a:r>
              <a:rPr lang="en-US" b="1" i="1" dirty="0"/>
              <a:t>I can control who sees which of my photos</a:t>
            </a:r>
            <a:r>
              <a:rPr lang="en-US" i="1" dirty="0"/>
              <a:t>.</a:t>
            </a:r>
            <a:endParaRPr lang="en-US"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5146451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 Cases</a:t>
            </a:r>
            <a:endParaRPr lang="en-US" dirty="0"/>
          </a:p>
        </p:txBody>
      </p:sp>
      <p:sp>
        <p:nvSpPr>
          <p:cNvPr id="3" name="Content Placeholder 2"/>
          <p:cNvSpPr>
            <a:spLocks noGrp="1"/>
          </p:cNvSpPr>
          <p:nvPr>
            <p:ph idx="1"/>
          </p:nvPr>
        </p:nvSpPr>
        <p:spPr>
          <a:xfrm>
            <a:off x="195943" y="1355357"/>
            <a:ext cx="8752114" cy="4830201"/>
          </a:xfrm>
        </p:spPr>
        <p:txBody>
          <a:bodyPr>
            <a:noAutofit/>
          </a:bodyPr>
          <a:lstStyle/>
          <a:p>
            <a:r>
              <a:rPr lang="en-US" sz="2400" dirty="0"/>
              <a:t>A </a:t>
            </a:r>
            <a:r>
              <a:rPr lang="en-US" sz="2400" u="sng" dirty="0">
                <a:hlinkClick r:id="rId2" tooltip="Use case - Wikipedia"/>
              </a:rPr>
              <a:t>use case</a:t>
            </a:r>
            <a:r>
              <a:rPr lang="en-US" sz="2400" dirty="0"/>
              <a:t> is a description of a set of interactions between a system and one or more actors (where ‘actor’ can be people, or other systems: for example, both online shoppers and PayPal can be actors). They are usually created as documents, and generally include this kind of information:</a:t>
            </a:r>
          </a:p>
          <a:p>
            <a:pPr lvl="1"/>
            <a:r>
              <a:rPr lang="en-US" sz="1800" dirty="0"/>
              <a:t>use case title</a:t>
            </a:r>
          </a:p>
          <a:p>
            <a:pPr lvl="1"/>
            <a:r>
              <a:rPr lang="en-US" sz="1800" dirty="0"/>
              <a:t>rationale/description/goal</a:t>
            </a:r>
          </a:p>
          <a:p>
            <a:pPr lvl="1"/>
            <a:r>
              <a:rPr lang="en-US" sz="1800" dirty="0"/>
              <a:t>actor/user</a:t>
            </a:r>
          </a:p>
          <a:p>
            <a:pPr lvl="1"/>
            <a:r>
              <a:rPr lang="en-US" sz="1800" dirty="0"/>
              <a:t>preconditions (the things that must have already happened in the system)</a:t>
            </a:r>
          </a:p>
          <a:p>
            <a:pPr lvl="1"/>
            <a:r>
              <a:rPr lang="en-US" sz="1800" dirty="0"/>
              <a:t>standard path or main success scenario (what will usually happen, described as a series of steps)</a:t>
            </a:r>
          </a:p>
          <a:p>
            <a:pPr lvl="1"/>
            <a:r>
              <a:rPr lang="en-US" sz="1800" dirty="0"/>
              <a:t>alternate paths or extensions (variations on the above/edge cases)</a:t>
            </a:r>
          </a:p>
          <a:p>
            <a:pPr lvl="1"/>
            <a:r>
              <a:rPr lang="en-US" sz="1800" dirty="0"/>
              <a:t>post conditions (what the system will have done by the end of the steps).</a:t>
            </a:r>
          </a:p>
          <a:p>
            <a:endParaRPr lang="en-US" sz="2400"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8592846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p:cNvSpPr>
            <a:spLocks noGrp="1"/>
          </p:cNvSpPr>
          <p:nvPr>
            <p:ph type="title"/>
          </p:nvPr>
        </p:nvSpPr>
        <p:spPr/>
        <p:txBody>
          <a:bodyPr>
            <a:noAutofit/>
          </a:bodyPr>
          <a:lstStyle/>
          <a:p>
            <a:r>
              <a:rPr lang="en-US" sz="3600" spc="-1" dirty="0">
                <a:solidFill>
                  <a:srgbClr val="000000"/>
                </a:solidFill>
              </a:rPr>
              <a:t>Developing Use Cases and User Stories</a:t>
            </a:r>
            <a:endParaRPr lang="en-US" sz="3600" dirty="0"/>
          </a:p>
        </p:txBody>
      </p:sp>
      <p:sp>
        <p:nvSpPr>
          <p:cNvPr id="10" name="Content Placeholder 9"/>
          <p:cNvSpPr>
            <a:spLocks noGrp="1"/>
          </p:cNvSpPr>
          <p:nvPr>
            <p:ph idx="1"/>
          </p:nvPr>
        </p:nvSpPr>
        <p:spPr/>
        <p:txBody>
          <a:bodyPr>
            <a:normAutofit fontScale="92500" lnSpcReduction="20000"/>
          </a:bodyPr>
          <a:lstStyle/>
          <a:p>
            <a:r>
              <a:rPr lang="en-US" dirty="0"/>
              <a:t>The process can be similar for both</a:t>
            </a:r>
          </a:p>
          <a:p>
            <a:r>
              <a:rPr lang="en-US" dirty="0"/>
              <a:t>Until you have direct client feedback, role play yourselves in the client’s role</a:t>
            </a:r>
          </a:p>
          <a:p>
            <a:r>
              <a:rPr lang="en-US" dirty="0"/>
              <a:t>Identify things you would want or need to help you be successful in your job</a:t>
            </a:r>
          </a:p>
          <a:p>
            <a:r>
              <a:rPr lang="en-US" dirty="0"/>
              <a:t>As with Needs and Requirements, one would expect a relatively large number of User Stories or Use Cases. There is no specific target number!</a:t>
            </a:r>
          </a:p>
          <a:p>
            <a:r>
              <a:rPr lang="en-US" dirty="0"/>
              <a:t>The goal is to fully define the required functionality.</a:t>
            </a:r>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57</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3"/>
            <a:ext cx="7115890" cy="1028297"/>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endParaRPr lang="en-US" sz="3300" spc="-1" dirty="0">
              <a:solidFill>
                <a:srgbClr val="000000"/>
              </a:solidFill>
              <a:latin typeface="Calibri"/>
            </a:endParaRPr>
          </a:p>
        </p:txBody>
      </p:sp>
    </p:spTree>
    <p:extLst>
      <p:ext uri="{BB962C8B-B14F-4D97-AF65-F5344CB8AC3E}">
        <p14:creationId xmlns:p14="http://schemas.microsoft.com/office/powerpoint/2010/main" val="38059945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58</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Autofit/>
          </a:bodyPr>
          <a:lstStyle/>
          <a:p>
            <a:r>
              <a:rPr lang="en-US" sz="3200" dirty="0">
                <a:cs typeface="Calibri"/>
              </a:rPr>
              <a:t>20 min – Generating</a:t>
            </a:r>
            <a:br>
              <a:rPr lang="en-US" sz="3200" dirty="0">
                <a:cs typeface="Calibri"/>
              </a:rPr>
            </a:br>
            <a:r>
              <a:rPr lang="en-US" sz="3200" dirty="0">
                <a:cs typeface="Calibri"/>
              </a:rPr>
              <a:t>Needs &amp; Requirements / </a:t>
            </a:r>
            <a:br>
              <a:rPr lang="en-US" sz="3200" dirty="0">
                <a:cs typeface="Calibri"/>
              </a:rPr>
            </a:br>
            <a:r>
              <a:rPr lang="en-US" sz="3200" dirty="0">
                <a:cs typeface="Calibri"/>
              </a:rPr>
              <a:t>User Stories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fontScale="85000" lnSpcReduction="20000"/>
          </a:bodyPr>
          <a:lstStyle/>
          <a:p>
            <a:r>
              <a:rPr lang="en-US" dirty="0">
                <a:cs typeface="Calibri"/>
              </a:rPr>
              <a:t>Read notes in template documents for tips</a:t>
            </a:r>
          </a:p>
          <a:p>
            <a:r>
              <a:rPr lang="en-US" dirty="0">
                <a:cs typeface="Calibri"/>
              </a:rPr>
              <a:t>Remove/combine duplicates</a:t>
            </a:r>
          </a:p>
          <a:p>
            <a:r>
              <a:rPr lang="en-US" spc="-1" dirty="0">
                <a:solidFill>
                  <a:srgbClr val="000000"/>
                </a:solidFill>
              </a:rPr>
              <a:t>Hardware Projects</a:t>
            </a:r>
          </a:p>
          <a:p>
            <a:pPr lvl="1"/>
            <a:r>
              <a:rPr lang="en-US" spc="-1" dirty="0">
                <a:solidFill>
                  <a:srgbClr val="000000"/>
                </a:solidFill>
              </a:rPr>
              <a:t>Add Requirements based on the Needs</a:t>
            </a:r>
            <a:endParaRPr lang="en-US" dirty="0">
              <a:cs typeface="Calibri"/>
            </a:endParaRPr>
          </a:p>
          <a:p>
            <a:pPr lvl="1"/>
            <a:r>
              <a:rPr lang="en-US" dirty="0">
                <a:cs typeface="Calibri"/>
              </a:rPr>
              <a:t>Unsure of a proper metric? Quick Google search to put in an educated guess</a:t>
            </a:r>
          </a:p>
          <a:p>
            <a:r>
              <a:rPr lang="en-US" dirty="0">
                <a:cs typeface="Calibri"/>
              </a:rPr>
              <a:t>Software Projects</a:t>
            </a:r>
          </a:p>
          <a:p>
            <a:pPr lvl="1"/>
            <a:r>
              <a:rPr lang="en-US" dirty="0">
                <a:cs typeface="Calibri"/>
              </a:rPr>
              <a:t>Can iterate between stories and cases. Cases may identify new stories and vice versa!</a:t>
            </a:r>
          </a:p>
          <a:p>
            <a:r>
              <a:rPr lang="en-US" dirty="0">
                <a:cs typeface="Calibri"/>
              </a:rPr>
              <a:t>Fill in holes/gaps after looking at categories</a:t>
            </a:r>
          </a:p>
          <a:p>
            <a:pPr lvl="1"/>
            <a:r>
              <a:rPr lang="en-US"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59</a:t>
            </a:fld>
            <a:endParaRPr lang="en-US" dirty="0"/>
          </a:p>
        </p:txBody>
      </p:sp>
      <p:sp>
        <p:nvSpPr>
          <p:cNvPr id="4" name="Rectangle 3"/>
          <p:cNvSpPr/>
          <p:nvPr/>
        </p:nvSpPr>
        <p:spPr>
          <a:xfrm>
            <a:off x="609600" y="5801380"/>
            <a:ext cx="7924800" cy="954107"/>
          </a:xfrm>
          <a:prstGeom prst="rect">
            <a:avLst/>
          </a:prstGeom>
        </p:spPr>
        <p:txBody>
          <a:bodyPr wrap="square">
            <a:spAutoFit/>
          </a:bodyPr>
          <a:lstStyle/>
          <a:p>
            <a:pPr algn="ctr"/>
            <a:r>
              <a:rPr lang="en-US" sz="2800" b="1" spc="-1" dirty="0">
                <a:solidFill>
                  <a:srgbClr val="000000"/>
                </a:solidFill>
              </a:rPr>
              <a:t>Take photo of whiteboard and post to EDN Design Forum thread</a:t>
            </a:r>
          </a:p>
        </p:txBody>
      </p:sp>
    </p:spTree>
    <p:extLst>
      <p:ext uri="{BB962C8B-B14F-4D97-AF65-F5344CB8AC3E}">
        <p14:creationId xmlns:p14="http://schemas.microsoft.com/office/powerpoint/2010/main" val="4095449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these slides </a:t>
            </a:r>
            <a:r>
              <a:rPr lang="en-US" b="1" dirty="0"/>
              <a:t>AND</a:t>
            </a:r>
            <a:r>
              <a:rPr lang="en-US" dirty="0"/>
              <a:t> send to your PE</a:t>
            </a:r>
          </a:p>
          <a:p>
            <a:r>
              <a:rPr lang="en-US" b="1" dirty="0"/>
              <a:t>Every</a:t>
            </a:r>
            <a:r>
              <a:rPr lang="en-US" dirty="0"/>
              <a:t> team member should plan to speak during </a:t>
            </a:r>
            <a:r>
              <a:rPr lang="en-US" b="1" dirty="0"/>
              <a:t>every</a:t>
            </a:r>
            <a:r>
              <a:rPr lang="en-US" dirty="0"/>
              <a:t> client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60</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3"/>
    </p:ext>
  </p:extLs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mins –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850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a:t>Other cloud-based tools for any use (schematics, mind maps, drawings, analysis, etc…) e.g., diagrams.net, etc.</a:t>
            </a:r>
          </a:p>
          <a:p>
            <a:pPr lvl="1"/>
            <a:r>
              <a:rPr lang="en-US" dirty="0"/>
              <a:t>RPI Box, RPI Sharepoint</a:t>
            </a:r>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61</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62</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Feedback on 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63</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6812-51EF-81E8-E750-920237A52AAD}"/>
              </a:ext>
            </a:extLst>
          </p:cNvPr>
          <p:cNvSpPr>
            <a:spLocks noGrp="1"/>
          </p:cNvSpPr>
          <p:nvPr>
            <p:ph type="title"/>
          </p:nvPr>
        </p:nvSpPr>
        <p:spPr>
          <a:xfrm>
            <a:off x="628650" y="365127"/>
            <a:ext cx="7886700" cy="701674"/>
          </a:xfrm>
        </p:spPr>
        <p:txBody>
          <a:bodyPr/>
          <a:lstStyle/>
          <a:p>
            <a:r>
              <a:rPr lang="en-US" dirty="0"/>
              <a:t>Participation + Documentation Expectation</a:t>
            </a:r>
          </a:p>
        </p:txBody>
      </p:sp>
      <p:sp>
        <p:nvSpPr>
          <p:cNvPr id="3" name="Content Placeholder 2">
            <a:extLst>
              <a:ext uri="{FF2B5EF4-FFF2-40B4-BE49-F238E27FC236}">
                <a16:creationId xmlns:a16="http://schemas.microsoft.com/office/drawing/2014/main" id="{19203346-64C8-AB20-8C6C-CAAD80E4A377}"/>
              </a:ext>
            </a:extLst>
          </p:cNvPr>
          <p:cNvSpPr>
            <a:spLocks noGrp="1"/>
          </p:cNvSpPr>
          <p:nvPr>
            <p:ph idx="1"/>
          </p:nvPr>
        </p:nvSpPr>
        <p:spPr>
          <a:xfrm>
            <a:off x="685800" y="1066801"/>
            <a:ext cx="7886700" cy="4677208"/>
          </a:xfrm>
        </p:spPr>
        <p:txBody>
          <a:bodyPr numCol="1"/>
          <a:lstStyle/>
          <a:p>
            <a:pPr marL="0" indent="0">
              <a:buNone/>
            </a:pPr>
            <a:r>
              <a:rPr lang="en-US" dirty="0"/>
              <a:t>At least </a:t>
            </a:r>
            <a:r>
              <a:rPr lang="en-US" sz="4400" dirty="0">
                <a:latin typeface="Algerian" panose="04020705040A02060702" pitchFamily="82" charset="0"/>
              </a:rPr>
              <a:t>4</a:t>
            </a:r>
            <a:r>
              <a:rPr lang="en-US" dirty="0"/>
              <a:t> </a:t>
            </a:r>
            <a:r>
              <a:rPr lang="en-US" b="1" dirty="0"/>
              <a:t>technical</a:t>
            </a:r>
            <a:r>
              <a:rPr lang="en-US" dirty="0"/>
              <a:t> posts per week per team member to EDN </a:t>
            </a:r>
            <a:r>
              <a:rPr lang="en-US" b="1" dirty="0"/>
              <a:t>Forums</a:t>
            </a:r>
          </a:p>
          <a:p>
            <a:endParaRPr lang="en-US" dirty="0"/>
          </a:p>
          <a:p>
            <a:endParaRPr lang="en-US" dirty="0"/>
          </a:p>
        </p:txBody>
      </p:sp>
      <p:sp>
        <p:nvSpPr>
          <p:cNvPr id="4" name="Slide Number Placeholder 3">
            <a:extLst>
              <a:ext uri="{FF2B5EF4-FFF2-40B4-BE49-F238E27FC236}">
                <a16:creationId xmlns:a16="http://schemas.microsoft.com/office/drawing/2014/main" id="{04C50D8C-E9B6-93F7-E608-015A40094777}"/>
              </a:ext>
            </a:extLst>
          </p:cNvPr>
          <p:cNvSpPr>
            <a:spLocks noGrp="1"/>
          </p:cNvSpPr>
          <p:nvPr>
            <p:ph type="sldNum" sz="quarter" idx="12"/>
          </p:nvPr>
        </p:nvSpPr>
        <p:spPr/>
        <p:txBody>
          <a:bodyPr/>
          <a:lstStyle/>
          <a:p>
            <a:fld id="{CC48B151-73E6-4005-9E41-BAC149615E2B}" type="slidenum">
              <a:rPr lang="en-US" smtClean="0"/>
              <a:t>64</a:t>
            </a:fld>
            <a:endParaRPr lang="en-US" dirty="0"/>
          </a:p>
        </p:txBody>
      </p:sp>
      <p:graphicFrame>
        <p:nvGraphicFramePr>
          <p:cNvPr id="5" name="Table 4">
            <a:extLst>
              <a:ext uri="{FF2B5EF4-FFF2-40B4-BE49-F238E27FC236}">
                <a16:creationId xmlns:a16="http://schemas.microsoft.com/office/drawing/2014/main" id="{8DDB7027-D372-E337-F3D8-A8A9194A823F}"/>
              </a:ext>
            </a:extLst>
          </p:cNvPr>
          <p:cNvGraphicFramePr>
            <a:graphicFrameLocks noGrp="1"/>
          </p:cNvGraphicFramePr>
          <p:nvPr>
            <p:extLst>
              <p:ext uri="{D42A27DB-BD31-4B8C-83A1-F6EECF244321}">
                <p14:modId xmlns:p14="http://schemas.microsoft.com/office/powerpoint/2010/main" val="1533182378"/>
              </p:ext>
            </p:extLst>
          </p:nvPr>
        </p:nvGraphicFramePr>
        <p:xfrm>
          <a:off x="791845" y="1753235"/>
          <a:ext cx="7467600" cy="3846803"/>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644227925"/>
                    </a:ext>
                  </a:extLst>
                </a:gridCol>
                <a:gridCol w="3733800">
                  <a:extLst>
                    <a:ext uri="{9D8B030D-6E8A-4147-A177-3AD203B41FA5}">
                      <a16:colId xmlns:a16="http://schemas.microsoft.com/office/drawing/2014/main" val="794077961"/>
                    </a:ext>
                  </a:extLst>
                </a:gridCol>
              </a:tblGrid>
              <a:tr h="406598">
                <a:tc>
                  <a:txBody>
                    <a:bodyPr/>
                    <a:lstStyle/>
                    <a:p>
                      <a:pPr algn="ctr"/>
                      <a:r>
                        <a:rPr lang="en-US" sz="1600" dirty="0"/>
                        <a:t>Technical post</a:t>
                      </a:r>
                    </a:p>
                  </a:txBody>
                  <a:tcPr/>
                </a:tc>
                <a:tc>
                  <a:txBody>
                    <a:bodyPr/>
                    <a:lstStyle/>
                    <a:p>
                      <a:pPr algn="ctr"/>
                      <a:r>
                        <a:rPr lang="en-US" sz="1600" dirty="0"/>
                        <a:t>Non technical (but necessary) post</a:t>
                      </a:r>
                    </a:p>
                  </a:txBody>
                  <a:tcPr/>
                </a:tc>
                <a:extLst>
                  <a:ext uri="{0D108BD9-81ED-4DB2-BD59-A6C34878D82A}">
                    <a16:rowId xmlns:a16="http://schemas.microsoft.com/office/drawing/2014/main" val="1111562218"/>
                  </a:ext>
                </a:extLst>
              </a:tr>
              <a:tr h="507378">
                <a:tc>
                  <a:txBody>
                    <a:bodyPr/>
                    <a:lstStyle/>
                    <a:p>
                      <a:r>
                        <a:rPr lang="en-US" sz="1600" dirty="0"/>
                        <a:t>FBD of expected forces on structure</a:t>
                      </a:r>
                    </a:p>
                  </a:txBody>
                  <a:tcPr/>
                </a:tc>
                <a:tc>
                  <a:txBody>
                    <a:bodyPr/>
                    <a:lstStyle/>
                    <a:p>
                      <a:r>
                        <a:rPr lang="en-US" sz="1600" dirty="0"/>
                        <a:t>Meeting notes</a:t>
                      </a:r>
                    </a:p>
                  </a:txBody>
                  <a:tcPr/>
                </a:tc>
                <a:extLst>
                  <a:ext uri="{0D108BD9-81ED-4DB2-BD59-A6C34878D82A}">
                    <a16:rowId xmlns:a16="http://schemas.microsoft.com/office/drawing/2014/main" val="1000903172"/>
                  </a:ext>
                </a:extLst>
              </a:tr>
              <a:tr h="507378">
                <a:tc>
                  <a:txBody>
                    <a:bodyPr/>
                    <a:lstStyle/>
                    <a:p>
                      <a:r>
                        <a:rPr lang="en-US" sz="1600" dirty="0"/>
                        <a:t>Concept sketch</a:t>
                      </a:r>
                    </a:p>
                  </a:txBody>
                  <a:tcPr/>
                </a:tc>
                <a:tc>
                  <a:txBody>
                    <a:bodyPr/>
                    <a:lstStyle/>
                    <a:p>
                      <a:endParaRPr lang="en-US" sz="1600" dirty="0"/>
                    </a:p>
                  </a:txBody>
                  <a:tcPr/>
                </a:tc>
                <a:extLst>
                  <a:ext uri="{0D108BD9-81ED-4DB2-BD59-A6C34878D82A}">
                    <a16:rowId xmlns:a16="http://schemas.microsoft.com/office/drawing/2014/main" val="86473523"/>
                  </a:ext>
                </a:extLst>
              </a:tr>
              <a:tr h="507378">
                <a:tc>
                  <a:txBody>
                    <a:bodyPr/>
                    <a:lstStyle/>
                    <a:p>
                      <a:r>
                        <a:rPr lang="en-US" sz="1600" dirty="0"/>
                        <a:t>Question to add to user survey</a:t>
                      </a:r>
                    </a:p>
                  </a:txBody>
                  <a:tcPr/>
                </a:tc>
                <a:tc>
                  <a:txBody>
                    <a:bodyPr/>
                    <a:lstStyle/>
                    <a:p>
                      <a:r>
                        <a:rPr lang="en-US" sz="1600" dirty="0"/>
                        <a:t>Changing status of EDN Issues on Gantt chart</a:t>
                      </a:r>
                    </a:p>
                  </a:txBody>
                  <a:tcPr/>
                </a:tc>
                <a:extLst>
                  <a:ext uri="{0D108BD9-81ED-4DB2-BD59-A6C34878D82A}">
                    <a16:rowId xmlns:a16="http://schemas.microsoft.com/office/drawing/2014/main" val="103265266"/>
                  </a:ext>
                </a:extLst>
              </a:tr>
              <a:tr h="507378">
                <a:tc>
                  <a:txBody>
                    <a:bodyPr/>
                    <a:lstStyle/>
                    <a:p>
                      <a:r>
                        <a:rPr lang="en-US" sz="1600" dirty="0"/>
                        <a:t>Explanation of changes to code or CAD</a:t>
                      </a:r>
                    </a:p>
                  </a:txBody>
                  <a:tcPr/>
                </a:tc>
                <a:tc>
                  <a:txBody>
                    <a:bodyPr/>
                    <a:lstStyle/>
                    <a:p>
                      <a:r>
                        <a:rPr lang="en-US" sz="1600" dirty="0"/>
                        <a:t>Spell checking the client meeting PPT slides</a:t>
                      </a:r>
                    </a:p>
                  </a:txBody>
                  <a:tcPr/>
                </a:tc>
                <a:extLst>
                  <a:ext uri="{0D108BD9-81ED-4DB2-BD59-A6C34878D82A}">
                    <a16:rowId xmlns:a16="http://schemas.microsoft.com/office/drawing/2014/main" val="2966357921"/>
                  </a:ext>
                </a:extLst>
              </a:tr>
              <a:tr h="507378">
                <a:tc>
                  <a:txBody>
                    <a:bodyPr/>
                    <a:lstStyle/>
                    <a:p>
                      <a:r>
                        <a:rPr lang="en-US" sz="1600" dirty="0"/>
                        <a:t>Data collected during testing/experimentation</a:t>
                      </a:r>
                    </a:p>
                  </a:txBody>
                  <a:tcPr/>
                </a:tc>
                <a:tc>
                  <a:txBody>
                    <a:bodyPr/>
                    <a:lstStyle/>
                    <a:p>
                      <a:r>
                        <a:rPr lang="en-US" sz="1600" dirty="0"/>
                        <a:t>Scheduling time to do testing</a:t>
                      </a:r>
                    </a:p>
                  </a:txBody>
                  <a:tcPr/>
                </a:tc>
                <a:extLst>
                  <a:ext uri="{0D108BD9-81ED-4DB2-BD59-A6C34878D82A}">
                    <a16:rowId xmlns:a16="http://schemas.microsoft.com/office/drawing/2014/main" val="2630087892"/>
                  </a:ext>
                </a:extLst>
              </a:tr>
              <a:tr h="688089">
                <a:tc>
                  <a:txBody>
                    <a:bodyPr/>
                    <a:lstStyle/>
                    <a:p>
                      <a:r>
                        <a:rPr lang="en-US" sz="1600" dirty="0"/>
                        <a:t>Technical reply to a teammate’s post on any of above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Voting yes/no on suggested approach</a:t>
                      </a:r>
                    </a:p>
                  </a:txBody>
                  <a:tcPr/>
                </a:tc>
                <a:extLst>
                  <a:ext uri="{0D108BD9-81ED-4DB2-BD59-A6C34878D82A}">
                    <a16:rowId xmlns:a16="http://schemas.microsoft.com/office/drawing/2014/main" val="561718919"/>
                  </a:ext>
                </a:extLst>
              </a:tr>
            </a:tbl>
          </a:graphicData>
        </a:graphic>
      </p:graphicFrame>
      <p:sp>
        <p:nvSpPr>
          <p:cNvPr id="8" name="TextBox 7">
            <a:extLst>
              <a:ext uri="{FF2B5EF4-FFF2-40B4-BE49-F238E27FC236}">
                <a16:creationId xmlns:a16="http://schemas.microsoft.com/office/drawing/2014/main" id="{B0ACCB84-11B6-4E60-A919-F45D3F8845DC}"/>
              </a:ext>
            </a:extLst>
          </p:cNvPr>
          <p:cNvSpPr txBox="1"/>
          <p:nvPr/>
        </p:nvSpPr>
        <p:spPr>
          <a:xfrm>
            <a:off x="1562100" y="5744009"/>
            <a:ext cx="5676900" cy="830997"/>
          </a:xfrm>
          <a:prstGeom prst="rect">
            <a:avLst/>
          </a:prstGeom>
          <a:noFill/>
          <a:ln w="38100">
            <a:solidFill>
              <a:srgbClr val="FF0000"/>
            </a:solidFill>
          </a:ln>
        </p:spPr>
        <p:txBody>
          <a:bodyPr wrap="square" rtlCol="0">
            <a:spAutoFit/>
          </a:bodyPr>
          <a:lstStyle/>
          <a:p>
            <a:pPr algn="ctr"/>
            <a:r>
              <a:rPr lang="en-US" sz="2400" dirty="0"/>
              <a:t>Goal is collaborative work amongst all team members to ensure steady project progress</a:t>
            </a:r>
          </a:p>
        </p:txBody>
      </p:sp>
      <p:pic>
        <p:nvPicPr>
          <p:cNvPr id="10" name="Graphic 9" descr="Badge Tick with solid fill">
            <a:extLst>
              <a:ext uri="{FF2B5EF4-FFF2-40B4-BE49-F238E27FC236}">
                <a16:creationId xmlns:a16="http://schemas.microsoft.com/office/drawing/2014/main" id="{8CECE0DE-E475-7122-22C4-9F0B8F1D0D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645" y="1916030"/>
            <a:ext cx="848360" cy="848360"/>
          </a:xfrm>
          <a:prstGeom prst="rect">
            <a:avLst/>
          </a:prstGeom>
        </p:spPr>
      </p:pic>
      <p:pic>
        <p:nvPicPr>
          <p:cNvPr id="13" name="Graphic 12" descr="Close with solid fill">
            <a:extLst>
              <a:ext uri="{FF2B5EF4-FFF2-40B4-BE49-F238E27FC236}">
                <a16:creationId xmlns:a16="http://schemas.microsoft.com/office/drawing/2014/main" id="{A939EE75-5D49-32CB-820C-FB473E18CE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39125" y="1931270"/>
            <a:ext cx="666750" cy="666750"/>
          </a:xfrm>
          <a:prstGeom prst="rect">
            <a:avLst/>
          </a:prstGeom>
        </p:spPr>
      </p:pic>
    </p:spTree>
    <p:extLst>
      <p:ext uri="{BB962C8B-B14F-4D97-AF65-F5344CB8AC3E}">
        <p14:creationId xmlns:p14="http://schemas.microsoft.com/office/powerpoint/2010/main" val="29193652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CDB9F-41A4-FA19-4B6A-ABF06E23F7AC}"/>
              </a:ext>
            </a:extLst>
          </p:cNvPr>
          <p:cNvSpPr>
            <a:spLocks noGrp="1"/>
          </p:cNvSpPr>
          <p:nvPr>
            <p:ph type="title"/>
          </p:nvPr>
        </p:nvSpPr>
        <p:spPr/>
        <p:txBody>
          <a:bodyPr>
            <a:normAutofit/>
          </a:bodyPr>
          <a:lstStyle/>
          <a:p>
            <a:r>
              <a:rPr lang="en-US" sz="3200" dirty="0"/>
              <a:t>Participation + Documentation Encouragement</a:t>
            </a:r>
          </a:p>
        </p:txBody>
      </p:sp>
      <p:sp>
        <p:nvSpPr>
          <p:cNvPr id="3" name="Content Placeholder 2">
            <a:extLst>
              <a:ext uri="{FF2B5EF4-FFF2-40B4-BE49-F238E27FC236}">
                <a16:creationId xmlns:a16="http://schemas.microsoft.com/office/drawing/2014/main" id="{97B83E89-6992-4819-EA9D-FA4BA1C9191B}"/>
              </a:ext>
            </a:extLst>
          </p:cNvPr>
          <p:cNvSpPr>
            <a:spLocks noGrp="1"/>
          </p:cNvSpPr>
          <p:nvPr>
            <p:ph idx="1"/>
          </p:nvPr>
        </p:nvSpPr>
        <p:spPr/>
        <p:txBody>
          <a:bodyPr>
            <a:normAutofit lnSpcReduction="10000"/>
          </a:bodyPr>
          <a:lstStyle/>
          <a:p>
            <a:pPr marL="0" indent="0">
              <a:buNone/>
            </a:pPr>
            <a:r>
              <a:rPr lang="en-US" sz="2400" dirty="0"/>
              <a:t>Every Monday morning, a report will be generated of EDN usage</a:t>
            </a:r>
          </a:p>
          <a:p>
            <a:pPr marL="0" indent="0">
              <a:buNone/>
            </a:pPr>
            <a:endParaRPr lang="en-US" sz="2400" dirty="0"/>
          </a:p>
          <a:p>
            <a:pPr marL="0" indent="0">
              <a:buNone/>
            </a:pPr>
            <a:r>
              <a:rPr lang="en-US" sz="2400" b="1" dirty="0"/>
              <a:t>Any student with less than 4 FORUM posts for 2 consecutive weeks will be automatically issued an EWS</a:t>
            </a:r>
          </a:p>
          <a:p>
            <a:pPr marL="0" indent="0">
              <a:buNone/>
            </a:pPr>
            <a:endParaRPr lang="en-US" sz="2400" dirty="0"/>
          </a:p>
          <a:p>
            <a:pPr marL="0" indent="0">
              <a:buNone/>
            </a:pPr>
            <a:r>
              <a:rPr lang="en-US" sz="2400" dirty="0"/>
              <a:t>If you are unsure what to post, we invite you to ask a teammate, the PE or the CE</a:t>
            </a:r>
          </a:p>
          <a:p>
            <a:pPr marL="0" indent="0">
              <a:buNone/>
            </a:pPr>
            <a:endParaRPr lang="en-US" sz="2400" dirty="0"/>
          </a:p>
          <a:p>
            <a:pPr marL="0" indent="0" algn="ctr">
              <a:buNone/>
            </a:pPr>
            <a:r>
              <a:rPr lang="en-US" sz="2400" dirty="0"/>
              <a:t>Please </a:t>
            </a:r>
            <a:r>
              <a:rPr lang="en-US" sz="2400" b="1" dirty="0">
                <a:solidFill>
                  <a:srgbClr val="FF0000"/>
                </a:solidFill>
              </a:rPr>
              <a:t>DO NOT GAME </a:t>
            </a:r>
            <a:r>
              <a:rPr lang="en-US" sz="2400" dirty="0"/>
              <a:t>the system.</a:t>
            </a:r>
          </a:p>
          <a:p>
            <a:pPr marL="0" indent="0" algn="ctr">
              <a:buNone/>
            </a:pPr>
            <a:r>
              <a:rPr lang="en-US" sz="2400" dirty="0"/>
              <a:t>Please </a:t>
            </a:r>
            <a:r>
              <a:rPr lang="en-US" sz="2400" b="1" dirty="0">
                <a:solidFill>
                  <a:schemeClr val="accent6">
                    <a:lumMod val="75000"/>
                  </a:schemeClr>
                </a:solidFill>
              </a:rPr>
              <a:t>DO USE </a:t>
            </a:r>
            <a:r>
              <a:rPr lang="en-US" sz="2400" dirty="0"/>
              <a:t>the system.</a:t>
            </a:r>
          </a:p>
          <a:p>
            <a:pPr marL="0" indent="0" algn="ctr">
              <a:buNone/>
            </a:pPr>
            <a:endParaRPr lang="en-US" sz="2400" dirty="0"/>
          </a:p>
        </p:txBody>
      </p:sp>
      <p:sp>
        <p:nvSpPr>
          <p:cNvPr id="4" name="Slide Number Placeholder 3">
            <a:extLst>
              <a:ext uri="{FF2B5EF4-FFF2-40B4-BE49-F238E27FC236}">
                <a16:creationId xmlns:a16="http://schemas.microsoft.com/office/drawing/2014/main" id="{8BD4689E-E51B-73B8-115E-27031830BB7D}"/>
              </a:ext>
            </a:extLst>
          </p:cNvPr>
          <p:cNvSpPr>
            <a:spLocks noGrp="1"/>
          </p:cNvSpPr>
          <p:nvPr>
            <p:ph type="sldNum" sz="quarter" idx="12"/>
          </p:nvPr>
        </p:nvSpPr>
        <p:spPr/>
        <p:txBody>
          <a:bodyPr/>
          <a:lstStyle/>
          <a:p>
            <a:fld id="{CC48B151-73E6-4005-9E41-BAC149615E2B}" type="slidenum">
              <a:rPr lang="en-US" smtClean="0"/>
              <a:t>65</a:t>
            </a:fld>
            <a:endParaRPr lang="en-US" dirty="0"/>
          </a:p>
        </p:txBody>
      </p:sp>
      <p:sp>
        <p:nvSpPr>
          <p:cNvPr id="5" name="TextBox 4"/>
          <p:cNvSpPr txBox="1"/>
          <p:nvPr/>
        </p:nvSpPr>
        <p:spPr>
          <a:xfrm>
            <a:off x="1365937" y="617220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Tree>
    <p:extLst>
      <p:ext uri="{BB962C8B-B14F-4D97-AF65-F5344CB8AC3E}">
        <p14:creationId xmlns:p14="http://schemas.microsoft.com/office/powerpoint/2010/main" val="11883600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Defining Client Needs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b="1" dirty="0">
                <a:latin typeface="+mn-lt"/>
              </a:rPr>
              <a:t>Day 3 &amp; 4 Activities</a:t>
            </a: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mtClean="0"/>
              <a:t>67</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709734"/>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Client Needs &amp; Requirements -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1028700" y="5336481"/>
            <a:ext cx="7162800" cy="1200329"/>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Client Needs and Engineering Requirements:</a:t>
            </a:r>
          </a:p>
          <a:p>
            <a:pPr marL="914400" lvl="1" indent="-457200" algn="ctr">
              <a:buFont typeface="Arial" panose="020B0604020202020204" pitchFamily="34" charset="0"/>
              <a:buChar char="•"/>
            </a:pPr>
            <a:r>
              <a:rPr lang="en-US" sz="2400" dirty="0">
                <a:cs typeface="Calibri"/>
              </a:rPr>
              <a:t>Are </a:t>
            </a:r>
            <a:r>
              <a:rPr lang="en-US" sz="2400" i="1" dirty="0">
                <a:cs typeface="Calibri"/>
              </a:rPr>
              <a:t>not</a:t>
            </a:r>
            <a:r>
              <a:rPr lang="en-US" sz="2400" dirty="0">
                <a:cs typeface="Calibri"/>
              </a:rPr>
              <a:t> easy and require practice to do well!</a:t>
            </a:r>
          </a:p>
          <a:p>
            <a:pPr marL="914400" lvl="1" indent="-457200" algn="ctr">
              <a:buFont typeface="Arial" panose="020B0604020202020204" pitchFamily="34" charset="0"/>
              <a:buChar char="•"/>
            </a:pPr>
            <a:r>
              <a:rPr lang="en-US" sz="24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653126"/>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5CB0D-7680-3300-AC28-ABB3C09CC4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9A5373-70A3-C045-F43A-2B53A09C57F1}"/>
              </a:ext>
            </a:extLst>
          </p:cNvPr>
          <p:cNvSpPr>
            <a:spLocks noGrp="1"/>
          </p:cNvSpPr>
          <p:nvPr>
            <p:ph type="title"/>
          </p:nvPr>
        </p:nvSpPr>
        <p:spPr/>
        <p:txBody>
          <a:bodyPr>
            <a:normAutofit/>
          </a:bodyPr>
          <a:lstStyle/>
          <a:p>
            <a:pPr algn="ctr"/>
            <a:r>
              <a:rPr lang="en-US" sz="4400" dirty="0">
                <a:cs typeface="Calibri Light"/>
              </a:rPr>
              <a:t>Day 2.5 Agenda</a:t>
            </a:r>
            <a:endParaRPr lang="en-US" sz="4400" dirty="0"/>
          </a:p>
        </p:txBody>
      </p:sp>
      <p:sp>
        <p:nvSpPr>
          <p:cNvPr id="3" name="Content Placeholder 2">
            <a:extLst>
              <a:ext uri="{FF2B5EF4-FFF2-40B4-BE49-F238E27FC236}">
                <a16:creationId xmlns:a16="http://schemas.microsoft.com/office/drawing/2014/main" id="{503510B2-E9B5-C6AD-A90B-839DAA1A2B70}"/>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a:extLst>
              <a:ext uri="{FF2B5EF4-FFF2-40B4-BE49-F238E27FC236}">
                <a16:creationId xmlns:a16="http://schemas.microsoft.com/office/drawing/2014/main" id="{EA5D0085-ABDB-4848-CB1A-6A3D9F92F0AA}"/>
              </a:ext>
            </a:extLst>
          </p:cNvPr>
          <p:cNvSpPr>
            <a:spLocks noGrp="1"/>
          </p:cNvSpPr>
          <p:nvPr>
            <p:ph type="sldNum" sz="quarter" idx="12"/>
          </p:nvPr>
        </p:nvSpPr>
        <p:spPr/>
        <p:txBody>
          <a:bodyPr/>
          <a:lstStyle/>
          <a:p>
            <a:fld id="{028FE254-016A-4E51-98AE-D4B4E3F12C32}" type="slidenum">
              <a:rPr lang="en-US" sz="1200" smtClean="0"/>
              <a:t>69</a:t>
            </a:fld>
            <a:endParaRPr lang="en-US" sz="1200" dirty="0"/>
          </a:p>
        </p:txBody>
      </p:sp>
      <p:grpSp>
        <p:nvGrpSpPr>
          <p:cNvPr id="4" name="Group 3">
            <a:extLst>
              <a:ext uri="{FF2B5EF4-FFF2-40B4-BE49-F238E27FC236}">
                <a16:creationId xmlns:a16="http://schemas.microsoft.com/office/drawing/2014/main" id="{30554F18-974C-12AD-CE3D-5947F2777676}"/>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11F1F8BA-8258-23B5-CC3E-31DD4FFEB67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A7FA288E-CD40-1D8D-C037-2FC3F9E6CA9B}"/>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66533455-56D5-15AF-C5AF-61287DEBCD8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9DECEBB-3B33-C105-8A57-6441C447B2CD}"/>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6" name="Rectangle 5">
            <a:extLst>
              <a:ext uri="{FF2B5EF4-FFF2-40B4-BE49-F238E27FC236}">
                <a16:creationId xmlns:a16="http://schemas.microsoft.com/office/drawing/2014/main" id="{2FFC19EB-BBA9-EBEC-A289-DC9C82A3E46A}"/>
              </a:ext>
            </a:extLst>
          </p:cNvPr>
          <p:cNvSpPr/>
          <p:nvPr/>
        </p:nvSpPr>
        <p:spPr>
          <a:xfrm>
            <a:off x="152400" y="157692"/>
            <a:ext cx="2578794" cy="1200329"/>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This day </a:t>
            </a:r>
            <a:r>
              <a:rPr lang="en-US" sz="2400" b="1" dirty="0">
                <a:solidFill>
                  <a:srgbClr val="FF0000"/>
                </a:solidFill>
                <a:cs typeface="Calibri"/>
              </a:rPr>
              <a:t>ONLY</a:t>
            </a:r>
            <a:r>
              <a:rPr lang="en-US" sz="2400" dirty="0">
                <a:cs typeface="Calibri"/>
              </a:rPr>
              <a:t> applies for sections 1 &amp; 2</a:t>
            </a:r>
          </a:p>
        </p:txBody>
      </p:sp>
    </p:spTree>
    <p:extLst>
      <p:ext uri="{BB962C8B-B14F-4D97-AF65-F5344CB8AC3E}">
        <p14:creationId xmlns:p14="http://schemas.microsoft.com/office/powerpoint/2010/main" val="3552798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30BA80-8BD7-DDFE-4C47-B3378A01A8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4DA38E-5841-0E77-28A3-AB0289CA7C6B}"/>
              </a:ext>
            </a:extLst>
          </p:cNvPr>
          <p:cNvSpPr>
            <a:spLocks noGrp="1"/>
          </p:cNvSpPr>
          <p:nvPr>
            <p:ph type="title"/>
          </p:nvPr>
        </p:nvSpPr>
        <p:spPr/>
        <p:txBody>
          <a:bodyPr>
            <a:normAutofit/>
          </a:bodyPr>
          <a:lstStyle/>
          <a:p>
            <a:pPr algn="ctr"/>
            <a:r>
              <a:rPr lang="en-US" sz="4400" b="1" dirty="0">
                <a:latin typeface="+mn-lt"/>
              </a:rPr>
              <a:t>Day 2.5 Activities</a:t>
            </a:r>
          </a:p>
        </p:txBody>
      </p:sp>
      <p:sp>
        <p:nvSpPr>
          <p:cNvPr id="4" name="Slide Number Placeholder 3">
            <a:extLst>
              <a:ext uri="{FF2B5EF4-FFF2-40B4-BE49-F238E27FC236}">
                <a16:creationId xmlns:a16="http://schemas.microsoft.com/office/drawing/2014/main" id="{6150B9B4-E534-44D0-82A0-E8780DDF4C49}"/>
              </a:ext>
            </a:extLst>
          </p:cNvPr>
          <p:cNvSpPr>
            <a:spLocks noGrp="1"/>
          </p:cNvSpPr>
          <p:nvPr>
            <p:ph type="sldNum" sz="quarter" idx="12"/>
          </p:nvPr>
        </p:nvSpPr>
        <p:spPr/>
        <p:txBody>
          <a:bodyPr/>
          <a:lstStyle/>
          <a:p>
            <a:fld id="{CC48B151-73E6-4005-9E41-BAC149615E2B}" type="slidenum">
              <a:rPr lang="en-US" smtClean="0"/>
              <a:t>70</a:t>
            </a:fld>
            <a:endParaRPr lang="en-US" dirty="0"/>
          </a:p>
        </p:txBody>
      </p:sp>
      <p:sp>
        <p:nvSpPr>
          <p:cNvPr id="5" name="Content Placeholder 4">
            <a:extLst>
              <a:ext uri="{FF2B5EF4-FFF2-40B4-BE49-F238E27FC236}">
                <a16:creationId xmlns:a16="http://schemas.microsoft.com/office/drawing/2014/main" id="{2C0106E0-DEE8-B1C7-8486-A435C626C644}"/>
              </a:ext>
            </a:extLst>
          </p:cNvPr>
          <p:cNvSpPr txBox="1">
            <a:spLocks noGrp="1"/>
          </p:cNvSpPr>
          <p:nvPr>
            <p:ph idx="1"/>
          </p:nvPr>
        </p:nvSpPr>
        <p:spPr>
          <a:xfrm>
            <a:off x="266700" y="1295400"/>
            <a:ext cx="8686800" cy="4315027"/>
          </a:xfrm>
          <a:prstGeom prst="rect">
            <a:avLst/>
          </a:prstGeom>
          <a:noFill/>
        </p:spPr>
        <p:txBody>
          <a:bodyPr wrap="square" rtlCol="0">
            <a:spAutoFit/>
          </a:bodyPr>
          <a:lstStyle/>
          <a:p>
            <a:pPr marL="0" indent="0">
              <a:lnSpc>
                <a:spcPct val="150000"/>
              </a:lnSpc>
              <a:buNone/>
            </a:pPr>
            <a:r>
              <a:rPr lang="en-US" sz="2800" dirty="0"/>
              <a:t>During today’s “extra” on-site meetings, all teams will complete:</a:t>
            </a:r>
          </a:p>
          <a:p>
            <a:pPr marL="628650" lvl="1" indent="-285750"/>
            <a:r>
              <a:rPr lang="en-US" sz="2800" dirty="0"/>
              <a:t>CE meeting with team</a:t>
            </a:r>
          </a:p>
          <a:p>
            <a:pPr marL="628650" lvl="1" indent="-285750"/>
            <a:r>
              <a:rPr lang="en-US" sz="2800" dirty="0"/>
              <a:t>Client Needs &amp; Requirements – development and review</a:t>
            </a:r>
          </a:p>
          <a:p>
            <a:pPr marL="628650" lvl="1" indent="-285750"/>
            <a:r>
              <a:rPr lang="en-US" sz="2800" dirty="0"/>
              <a:t>Review previous Final Presentation - ongoing projects only</a:t>
            </a:r>
          </a:p>
          <a:p>
            <a:pPr marL="628650" lvl="1" indent="-285750"/>
            <a:r>
              <a:rPr lang="en-US" dirty="0"/>
              <a:t>Develop PPT for Client Meeting #1</a:t>
            </a:r>
            <a:endParaRPr lang="en-US" sz="2800" dirty="0"/>
          </a:p>
        </p:txBody>
      </p:sp>
      <p:sp>
        <p:nvSpPr>
          <p:cNvPr id="3" name="Rectangle 2">
            <a:extLst>
              <a:ext uri="{FF2B5EF4-FFF2-40B4-BE49-F238E27FC236}">
                <a16:creationId xmlns:a16="http://schemas.microsoft.com/office/drawing/2014/main" id="{1AA7ACCB-BA2E-38DA-20E1-F0227C6E845D}"/>
              </a:ext>
            </a:extLst>
          </p:cNvPr>
          <p:cNvSpPr/>
          <p:nvPr/>
        </p:nvSpPr>
        <p:spPr>
          <a:xfrm>
            <a:off x="762000" y="5883306"/>
            <a:ext cx="7162800" cy="830997"/>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This day </a:t>
            </a:r>
            <a:r>
              <a:rPr lang="en-US" sz="2400" b="1" dirty="0">
                <a:solidFill>
                  <a:srgbClr val="FF0000"/>
                </a:solidFill>
                <a:cs typeface="Calibri"/>
              </a:rPr>
              <a:t>ONLY</a:t>
            </a:r>
            <a:r>
              <a:rPr lang="en-US" sz="2400" dirty="0">
                <a:cs typeface="Calibri"/>
              </a:rPr>
              <a:t> applies for sections 1 &amp; 2</a:t>
            </a:r>
          </a:p>
          <a:p>
            <a:pPr algn="ctr"/>
            <a:endParaRPr lang="en-US" sz="2400" dirty="0">
              <a:cs typeface="Calibri"/>
            </a:endParaRPr>
          </a:p>
        </p:txBody>
      </p:sp>
    </p:spTree>
    <p:extLst>
      <p:ext uri="{BB962C8B-B14F-4D97-AF65-F5344CB8AC3E}">
        <p14:creationId xmlns:p14="http://schemas.microsoft.com/office/powerpoint/2010/main" val="30610084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71</a:t>
            </a:fld>
            <a:endParaRPr lang="en-US" dirty="0"/>
          </a:p>
        </p:txBody>
      </p:sp>
      <p:pic>
        <p:nvPicPr>
          <p:cNvPr id="8" name="Picture 7" descr="A screenshot of a computer&#10;&#10;Description automatically generated">
            <a:extLst>
              <a:ext uri="{FF2B5EF4-FFF2-40B4-BE49-F238E27FC236}">
                <a16:creationId xmlns:a16="http://schemas.microsoft.com/office/drawing/2014/main" id="{AB7FB726-1D12-56FD-CCF8-62EBAB379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38" y="1697952"/>
            <a:ext cx="8431924" cy="4806126"/>
          </a:xfrm>
          <a:prstGeom prst="rect">
            <a:avLst/>
          </a:prstGeom>
        </p:spPr>
      </p:pic>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3991334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7AD9-7AA9-A8C8-31F8-C87B52A73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BD61A-020C-6DB2-3BBA-56DD155A3046}"/>
              </a:ext>
            </a:extLst>
          </p:cNvPr>
          <p:cNvSpPr>
            <a:spLocks noGrp="1"/>
          </p:cNvSpPr>
          <p:nvPr>
            <p:ph type="title"/>
          </p:nvPr>
        </p:nvSpPr>
        <p:spPr/>
        <p:txBody>
          <a:bodyPr/>
          <a:lstStyle/>
          <a:p>
            <a:r>
              <a:rPr lang="en-US" dirty="0"/>
              <a:t>Accountability</a:t>
            </a:r>
          </a:p>
        </p:txBody>
      </p:sp>
      <p:sp>
        <p:nvSpPr>
          <p:cNvPr id="3" name="Content Placeholder 2">
            <a:extLst>
              <a:ext uri="{FF2B5EF4-FFF2-40B4-BE49-F238E27FC236}">
                <a16:creationId xmlns:a16="http://schemas.microsoft.com/office/drawing/2014/main" id="{6FABE016-60DA-EF7A-CDDB-FAE4D0B41B71}"/>
              </a:ext>
            </a:extLst>
          </p:cNvPr>
          <p:cNvSpPr>
            <a:spLocks noGrp="1"/>
          </p:cNvSpPr>
          <p:nvPr>
            <p:ph idx="1"/>
          </p:nvPr>
        </p:nvSpPr>
        <p:spPr>
          <a:xfrm>
            <a:off x="381000" y="1219200"/>
            <a:ext cx="8610600" cy="4803775"/>
          </a:xfrm>
        </p:spPr>
        <p:txBody>
          <a:bodyPr>
            <a:noAutofit/>
          </a:bodyPr>
          <a:lstStyle/>
          <a:p>
            <a:pPr marL="0" indent="0">
              <a:buNone/>
            </a:pPr>
            <a:r>
              <a:rPr lang="en-US" sz="2400" dirty="0"/>
              <a:t>Raise your hand if you have completed these Action Items:</a:t>
            </a:r>
          </a:p>
          <a:p>
            <a:endParaRPr lang="en-US" sz="2400" dirty="0"/>
          </a:p>
          <a:p>
            <a:r>
              <a:rPr lang="en-US" sz="2400" dirty="0"/>
              <a:t>Watch </a:t>
            </a:r>
            <a:r>
              <a:rPr lang="en-US" sz="2400" dirty="0">
                <a:hlinkClick r:id="rId3"/>
              </a:rPr>
              <a:t>Customer Needs</a:t>
            </a:r>
            <a:r>
              <a:rPr lang="en-US" sz="2400" dirty="0"/>
              <a:t> video (9 min)</a:t>
            </a:r>
          </a:p>
          <a:p>
            <a:r>
              <a:rPr lang="en-US" sz="2400" dirty="0"/>
              <a:t>Watch </a:t>
            </a:r>
            <a:r>
              <a:rPr lang="en-US" sz="2400" dirty="0">
                <a:hlinkClick r:id="rId4"/>
              </a:rPr>
              <a:t>Engineering Requirements</a:t>
            </a:r>
            <a:r>
              <a:rPr lang="en-US" sz="2400" dirty="0"/>
              <a:t> video (11 min)</a:t>
            </a:r>
          </a:p>
          <a:p>
            <a:r>
              <a:rPr lang="en-US" sz="2400" dirty="0"/>
              <a:t>Choose team liaison</a:t>
            </a:r>
          </a:p>
          <a:p>
            <a:r>
              <a:rPr lang="en-US" sz="2400" dirty="0"/>
              <a:t>Read </a:t>
            </a:r>
            <a:r>
              <a:rPr lang="en-US" sz="2400" dirty="0">
                <a:hlinkClick r:id="rId5"/>
              </a:rPr>
              <a:t>Meeting Minutes</a:t>
            </a:r>
            <a:r>
              <a:rPr lang="en-US" sz="2400" dirty="0"/>
              <a:t> Wiki page</a:t>
            </a:r>
          </a:p>
          <a:p>
            <a:r>
              <a:rPr lang="en-US" sz="2400" dirty="0"/>
              <a:t>Install Subversion client &amp; checkout project’s working folder</a:t>
            </a:r>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40995B3D-C967-3955-BA22-3B970A1317ED}"/>
              </a:ext>
            </a:extLst>
          </p:cNvPr>
          <p:cNvSpPr>
            <a:spLocks noGrp="1"/>
          </p:cNvSpPr>
          <p:nvPr>
            <p:ph type="sldNum" sz="quarter" idx="12"/>
          </p:nvPr>
        </p:nvSpPr>
        <p:spPr/>
        <p:txBody>
          <a:bodyPr/>
          <a:lstStyle/>
          <a:p>
            <a:fld id="{028FE254-016A-4E51-98AE-D4B4E3F12C32}" type="slidenum">
              <a:rPr lang="en-US" smtClean="0"/>
              <a:t>72</a:t>
            </a:fld>
            <a:endParaRPr lang="en-US" dirty="0"/>
          </a:p>
        </p:txBody>
      </p:sp>
    </p:spTree>
    <p:extLst>
      <p:ext uri="{BB962C8B-B14F-4D97-AF65-F5344CB8AC3E}">
        <p14:creationId xmlns:p14="http://schemas.microsoft.com/office/powerpoint/2010/main" val="331258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74</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75</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76</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Needs and Requirements</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77</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249281445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06285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dirty="0">
                <a:cs typeface="Calibri"/>
              </a:rPr>
              <a:t>Benchmarking Memo</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START of </a:t>
            </a:r>
            <a:r>
              <a:rPr lang="en-US" dirty="0">
                <a:solidFill>
                  <a:srgbClr val="FF0000"/>
                </a:solidFill>
              </a:rPr>
              <a:t>Class 5</a:t>
            </a:r>
          </a:p>
          <a:p>
            <a:r>
              <a:rPr lang="en-US" dirty="0"/>
              <a:t>Instructions and rubric on Wiki</a:t>
            </a:r>
          </a:p>
          <a:p>
            <a:r>
              <a:rPr lang="en-US" sz="2400" b="1" dirty="0">
                <a:solidFill>
                  <a:srgbClr val="0000FF"/>
                </a:solidFill>
              </a:rPr>
              <a:t>EDN -&gt; Capstone Support -&gt; Wiki-&gt; Task and Due Dates</a:t>
            </a:r>
          </a:p>
          <a:p>
            <a:pPr lvl="1"/>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78</a:t>
            </a:fld>
            <a:endParaRPr lang="en-US" dirty="0"/>
          </a:p>
        </p:txBody>
      </p:sp>
    </p:spTree>
    <p:extLst>
      <p:ext uri="{BB962C8B-B14F-4D97-AF65-F5344CB8AC3E}">
        <p14:creationId xmlns:p14="http://schemas.microsoft.com/office/powerpoint/2010/main" val="148233393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79</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program&#10;&#10;Description automatically generated">
            <a:extLst>
              <a:ext uri="{FF2B5EF4-FFF2-40B4-BE49-F238E27FC236}">
                <a16:creationId xmlns:a16="http://schemas.microsoft.com/office/drawing/2014/main" id="{C4A14AD9-E78B-1D26-8A39-906EC97F82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848" y="1942731"/>
            <a:ext cx="7946304" cy="4203613"/>
          </a:xfrm>
        </p:spPr>
      </p:pic>
    </p:spTree>
    <p:extLst>
      <p:ext uri="{BB962C8B-B14F-4D97-AF65-F5344CB8AC3E}">
        <p14:creationId xmlns:p14="http://schemas.microsoft.com/office/powerpoint/2010/main" val="575134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Update 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fontScale="85000" lnSpcReduction="20000"/>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a:p>
            <a:pPr lvl="1"/>
            <a:r>
              <a:rPr lang="en-US" dirty="0">
                <a:cs typeface="Calibri"/>
              </a:rPr>
              <a:t>Many things that should be turned into tech posts!</a:t>
            </a:r>
          </a:p>
          <a:p>
            <a:pPr lvl="2"/>
            <a:r>
              <a:rPr lang="en-US" dirty="0"/>
              <a:t>If you are unsure what to post, we invite you to ask a teammate, the PE or the CE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83</a:t>
            </a:fld>
            <a:endParaRPr lang="en-US" sz="1200" dirty="0"/>
          </a:p>
        </p:txBody>
      </p:sp>
      <p:pic>
        <p:nvPicPr>
          <p:cNvPr id="6" name="Picture 5" descr="A screenshot of a project&#10;&#10;Description automatically generated">
            <a:extLst>
              <a:ext uri="{FF2B5EF4-FFF2-40B4-BE49-F238E27FC236}">
                <a16:creationId xmlns:a16="http://schemas.microsoft.com/office/drawing/2014/main" id="{5666B1D9-C053-06BE-4D0B-537F36A6E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907" y="1392710"/>
            <a:ext cx="6500186" cy="4351037"/>
          </a:xfrm>
          <a:prstGeom prst="rect">
            <a:avLst/>
          </a:prstGeom>
        </p:spPr>
      </p:pic>
      <p:grpSp>
        <p:nvGrpSpPr>
          <p:cNvPr id="4" name="Group 3">
            <a:extLst>
              <a:ext uri="{FF2B5EF4-FFF2-40B4-BE49-F238E27FC236}">
                <a16:creationId xmlns:a16="http://schemas.microsoft.com/office/drawing/2014/main" id="{001BB96D-A5D5-14D3-E1D3-61DD7A78FA2C}"/>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5D9F3585-6A06-6F18-0664-11872463BFF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F1BDEE8E-0A4F-4001-F9DF-1C4DFEDA42C6}"/>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7D18E3C8-D307-32C9-A311-87884E23E9C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092B58C-D845-D16F-52C1-CB1038F5299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331843446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85</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45166848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86</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87</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08052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cs typeface="Calibri"/>
              </a:rPr>
              <a:t>Benchmarking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a:p>
            <a:r>
              <a:rPr lang="en-US" dirty="0">
                <a:cs typeface="Calibri"/>
              </a:rPr>
              <a:t>Post the information to the EDN!</a:t>
            </a:r>
          </a:p>
        </p:txBody>
      </p:sp>
      <p:sp>
        <p:nvSpPr>
          <p:cNvPr id="4" name="Slide Number Placeholder 3"/>
          <p:cNvSpPr>
            <a:spLocks noGrp="1"/>
          </p:cNvSpPr>
          <p:nvPr>
            <p:ph type="sldNum" sz="quarter" idx="12"/>
          </p:nvPr>
        </p:nvSpPr>
        <p:spPr/>
        <p:txBody>
          <a:bodyPr/>
          <a:lstStyle/>
          <a:p>
            <a:fld id="{B044824F-EBE0-443F-8A8F-F64816AF04DC}" type="slidenum">
              <a:rPr lang="en-US" smtClean="0"/>
              <a:t>88</a:t>
            </a:fld>
            <a:endParaRPr lang="en-US" dirty="0"/>
          </a:p>
        </p:txBody>
      </p:sp>
    </p:spTree>
    <p:extLst>
      <p:ext uri="{BB962C8B-B14F-4D97-AF65-F5344CB8AC3E}">
        <p14:creationId xmlns:p14="http://schemas.microsoft.com/office/powerpoint/2010/main" val="55658863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dirty="0">
                <a:cs typeface="Calibri"/>
              </a:rPr>
              <a:t>Benchmarking – Evaluation</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89</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1038072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90</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Workbook and/or </a:t>
            </a:r>
            <a:br>
              <a:rPr lang="en-US" dirty="0"/>
            </a:br>
            <a:r>
              <a:rPr lang="en-US" dirty="0"/>
              <a:t>Use Cases &amp; User Stories</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91</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219700" y="3962400"/>
            <a:ext cx="2247900" cy="1129251"/>
          </a:xfrm>
          <a:prstGeom prst="rect">
            <a:avLst/>
          </a:prstGeom>
        </p:spPr>
      </p:pic>
      <p:sp>
        <p:nvSpPr>
          <p:cNvPr id="4" name="Rectangle 3">
            <a:extLst>
              <a:ext uri="{FF2B5EF4-FFF2-40B4-BE49-F238E27FC236}">
                <a16:creationId xmlns:a16="http://schemas.microsoft.com/office/drawing/2014/main" id="{AD674C57-A078-409B-98EE-0364DC607D33}"/>
              </a:ext>
            </a:extLst>
          </p:cNvPr>
          <p:cNvSpPr/>
          <p:nvPr/>
        </p:nvSpPr>
        <p:spPr>
          <a:xfrm>
            <a:off x="952500" y="5613482"/>
            <a:ext cx="7239000" cy="461665"/>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solidFill>
                  <a:schemeClr val="tx1"/>
                </a:solidFill>
              </a:rPr>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lvl="1"/>
            <a:endParaRPr lang="en-US" sz="2400" dirty="0"/>
          </a:p>
          <a:p>
            <a:r>
              <a:rPr lang="en-US" sz="2700" dirty="0"/>
              <a:t>Document Today’s Work with EDN Forum Posts </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92</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Project Work</a:t>
            </a:r>
          </a:p>
        </p:txBody>
      </p:sp>
      <p:sp>
        <p:nvSpPr>
          <p:cNvPr id="3" name="Content Placeholder 2"/>
          <p:cNvSpPr>
            <a:spLocks noGrp="1"/>
          </p:cNvSpPr>
          <p:nvPr>
            <p:ph idx="1"/>
          </p:nvPr>
        </p:nvSpPr>
        <p:spPr/>
        <p:txBody>
          <a:bodyPr>
            <a:normAutofit fontScale="92500" lnSpcReduction="10000"/>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work as you go, during the meeting.</a:t>
            </a:r>
          </a:p>
          <a:p>
            <a:pPr lvl="1"/>
            <a:r>
              <a:rPr lang="en-US" sz="2000" dirty="0"/>
              <a:t>If you are unsure what to post, we invite you to ask a teammate, the PE or the CE</a:t>
            </a:r>
            <a:endParaRPr lang="en-US" sz="2100" dirty="0"/>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Topics for technical posts</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94</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Client Needs and corresponding Engineering Requirements associated with their projects,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1545E14F-C1A1-48E1-933F-0F92062FA0D5}"/>
              </a:ext>
            </a:extLst>
          </p:cNvPr>
          <p:cNvSpPr txBox="1"/>
          <p:nvPr/>
        </p:nvSpPr>
        <p:spPr>
          <a:xfrm>
            <a:off x="685800" y="5638800"/>
            <a:ext cx="7696200" cy="1077218"/>
          </a:xfrm>
          <a:prstGeom prst="rect">
            <a:avLst/>
          </a:prstGeom>
          <a:noFill/>
          <a:ln>
            <a:solidFill>
              <a:schemeClr val="tx1"/>
            </a:solidFill>
          </a:ln>
        </p:spPr>
        <p:txBody>
          <a:bodyPr wrap="square" rtlCol="0">
            <a:spAutoFit/>
          </a:bodyPr>
          <a:lstStyle/>
          <a:p>
            <a:r>
              <a:rPr lang="en-US" sz="2400" dirty="0"/>
              <a:t>Post your work as you go, during the meeting.</a:t>
            </a:r>
          </a:p>
          <a:p>
            <a:pPr lvl="1"/>
            <a:r>
              <a:rPr lang="en-US" sz="2000" dirty="0"/>
              <a:t>If you are unsure what to post, we invite you to ask a teammate, the PE or the CE</a:t>
            </a:r>
            <a:endParaRPr lang="en-US" dirty="0"/>
          </a:p>
        </p:txBody>
      </p:sp>
    </p:spTree>
    <p:extLst>
      <p:ext uri="{BB962C8B-B14F-4D97-AF65-F5344CB8AC3E}">
        <p14:creationId xmlns:p14="http://schemas.microsoft.com/office/powerpoint/2010/main" val="37984925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96</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7244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97</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51AB7-7E0A-9ACF-7EAA-CA4C8B53AA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828BF3-3B2A-B78F-89B4-F40A22A4A8D5}"/>
              </a:ext>
            </a:extLst>
          </p:cNvPr>
          <p:cNvSpPr>
            <a:spLocks noGrp="1"/>
          </p:cNvSpPr>
          <p:nvPr>
            <p:ph type="title"/>
          </p:nvPr>
        </p:nvSpPr>
        <p:spPr/>
        <p:txBody>
          <a:bodyPr/>
          <a:lstStyle/>
          <a:p>
            <a:r>
              <a:rPr lang="en-US" dirty="0"/>
              <a:t>Documentation Participation</a:t>
            </a:r>
          </a:p>
        </p:txBody>
      </p:sp>
      <p:sp>
        <p:nvSpPr>
          <p:cNvPr id="3" name="Content Placeholder 2">
            <a:extLst>
              <a:ext uri="{FF2B5EF4-FFF2-40B4-BE49-F238E27FC236}">
                <a16:creationId xmlns:a16="http://schemas.microsoft.com/office/drawing/2014/main" id="{A33A5389-CEB1-8C2B-1CCB-2512F96400BB}"/>
              </a:ext>
            </a:extLst>
          </p:cNvPr>
          <p:cNvSpPr>
            <a:spLocks noGrp="1"/>
          </p:cNvSpPr>
          <p:nvPr>
            <p:ph idx="1"/>
          </p:nvPr>
        </p:nvSpPr>
        <p:spPr>
          <a:xfrm>
            <a:off x="628650" y="1677846"/>
            <a:ext cx="7886700" cy="4576763"/>
          </a:xfrm>
        </p:spPr>
        <p:txBody>
          <a:bodyPr/>
          <a:lstStyle/>
          <a:p>
            <a:pPr marL="0" indent="0">
              <a:buNone/>
            </a:pPr>
            <a:r>
              <a:rPr lang="en-US" dirty="0"/>
              <a:t>Automatic EDN Usage report for Jan 20</a:t>
            </a:r>
          </a:p>
          <a:p>
            <a:pPr marL="0" indent="0">
              <a:buNone/>
            </a:pPr>
            <a:r>
              <a:rPr lang="en-US" dirty="0"/>
              <a:t>Enrolled students - 97</a:t>
            </a:r>
          </a:p>
        </p:txBody>
      </p:sp>
      <p:sp>
        <p:nvSpPr>
          <p:cNvPr id="4" name="Slide Number Placeholder 3">
            <a:extLst>
              <a:ext uri="{FF2B5EF4-FFF2-40B4-BE49-F238E27FC236}">
                <a16:creationId xmlns:a16="http://schemas.microsoft.com/office/drawing/2014/main" id="{E178EC5A-4310-3FC8-0AD5-524993899586}"/>
              </a:ext>
            </a:extLst>
          </p:cNvPr>
          <p:cNvSpPr>
            <a:spLocks noGrp="1"/>
          </p:cNvSpPr>
          <p:nvPr>
            <p:ph type="sldNum" sz="quarter" idx="12"/>
          </p:nvPr>
        </p:nvSpPr>
        <p:spPr/>
        <p:txBody>
          <a:bodyPr/>
          <a:lstStyle/>
          <a:p>
            <a:fld id="{CC48B151-73E6-4005-9E41-BAC149615E2B}" type="slidenum">
              <a:rPr lang="en-US" smtClean="0"/>
              <a:t>99</a:t>
            </a:fld>
            <a:endParaRPr lang="en-US" dirty="0"/>
          </a:p>
        </p:txBody>
      </p:sp>
      <p:graphicFrame>
        <p:nvGraphicFramePr>
          <p:cNvPr id="7" name="Chart 6">
            <a:extLst>
              <a:ext uri="{FF2B5EF4-FFF2-40B4-BE49-F238E27FC236}">
                <a16:creationId xmlns:a16="http://schemas.microsoft.com/office/drawing/2014/main" id="{4DEB0F74-61CA-4635-E921-59540836A13A}"/>
              </a:ext>
            </a:extLst>
          </p:cNvPr>
          <p:cNvGraphicFramePr/>
          <p:nvPr>
            <p:extLst>
              <p:ext uri="{D42A27DB-BD31-4B8C-83A1-F6EECF244321}">
                <p14:modId xmlns:p14="http://schemas.microsoft.com/office/powerpoint/2010/main" val="209526548"/>
              </p:ext>
            </p:extLst>
          </p:nvPr>
        </p:nvGraphicFramePr>
        <p:xfrm>
          <a:off x="4018280" y="2402283"/>
          <a:ext cx="6096000" cy="406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EFB76304-8673-9D9A-4AA7-E70D3C66F7EE}"/>
              </a:ext>
            </a:extLst>
          </p:cNvPr>
          <p:cNvGraphicFramePr/>
          <p:nvPr>
            <p:extLst>
              <p:ext uri="{D42A27DB-BD31-4B8C-83A1-F6EECF244321}">
                <p14:modId xmlns:p14="http://schemas.microsoft.com/office/powerpoint/2010/main" val="589905959"/>
              </p:ext>
            </p:extLst>
          </p:nvPr>
        </p:nvGraphicFramePr>
        <p:xfrm>
          <a:off x="-724535" y="2402283"/>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236721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TotalTime>
  <Words>10334</Words>
  <Application>Microsoft Office PowerPoint</Application>
  <PresentationFormat>On-screen Show (4:3)</PresentationFormat>
  <Paragraphs>1766</Paragraphs>
  <Slides>165</Slides>
  <Notes>69</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165</vt:i4>
      </vt:variant>
    </vt:vector>
  </HeadingPairs>
  <TitlesOfParts>
    <vt:vector size="182" baseType="lpstr">
      <vt:lpstr>Algerian</vt:lpstr>
      <vt:lpstr>Aptos</vt:lpstr>
      <vt:lpstr>Aptos Display</vt:lpstr>
      <vt:lpstr>Arial</vt:lpstr>
      <vt:lpstr>Calibri</vt:lpstr>
      <vt:lpstr>Calibri Light</vt:lpstr>
      <vt:lpstr>Inter</vt:lpstr>
      <vt:lpstr>Roboto</vt:lpstr>
      <vt:lpstr>Segoe Script</vt:lpstr>
      <vt:lpstr>Segoe UI</vt:lpstr>
      <vt:lpstr>SlidoInter</vt:lpstr>
      <vt:lpstr>Times New Roman</vt:lpstr>
      <vt:lpstr>Wingdings</vt:lpstr>
      <vt:lpstr>Office Theme</vt:lpstr>
      <vt:lpstr>1_Office Theme</vt:lpstr>
      <vt:lpstr>2_Office Theme</vt:lpstr>
      <vt:lpstr>3_Office Theme</vt:lpstr>
      <vt:lpstr>Projects, Evaluators, &amp; Mentors - Section 1</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 (1/2)</vt:lpstr>
      <vt:lpstr>Design Lab Communications &amp; Documentation Policies (2/2)</vt:lpstr>
      <vt:lpstr>PowerPoint Presentation</vt:lpstr>
      <vt:lpstr>Accountability Step #1</vt:lpstr>
      <vt:lpstr>25 mins - Ice Breaker</vt:lpstr>
      <vt:lpstr>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15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Accountability</vt:lpstr>
      <vt:lpstr>10 min – Design Lab Expectations </vt:lpstr>
      <vt:lpstr>15 min – Group Ideation Process</vt:lpstr>
      <vt:lpstr>Identifying Team Skills</vt:lpstr>
      <vt:lpstr>15 min - Team Skill Assessment</vt:lpstr>
      <vt:lpstr>Engineering Design Process Progression</vt:lpstr>
      <vt:lpstr>15 min – Design Process Step 1 !</vt:lpstr>
      <vt:lpstr>Documenting and Describing the Client problem</vt:lpstr>
      <vt:lpstr>Customer Needs &amp;  Engineering Requirements Introduction</vt:lpstr>
      <vt:lpstr>PowerPoint Presentation</vt:lpstr>
      <vt:lpstr>Generating Ideas for Your Needs</vt:lpstr>
      <vt:lpstr>Generation of  Use Cases and User Stories</vt:lpstr>
      <vt:lpstr>User Stories</vt:lpstr>
      <vt:lpstr>Use Cases</vt:lpstr>
      <vt:lpstr>Developing Use Cases and User Stories</vt:lpstr>
      <vt:lpstr>10 min – Review Project Description</vt:lpstr>
      <vt:lpstr>20 min – Generating Needs &amp; Requirements /  User Stories and Use Cases</vt:lpstr>
      <vt:lpstr>10 mins - Client Meeting 1 Project Kickoff</vt:lpstr>
      <vt:lpstr>10 mins – Communication &amp; Documentation Policies</vt:lpstr>
      <vt:lpstr>Electronic Design Notebook (EDN)</vt:lpstr>
      <vt:lpstr>What Should I Document?</vt:lpstr>
      <vt:lpstr>Participation + Documentation Expectation</vt:lpstr>
      <vt:lpstr>Participation + Documentation Encouragement</vt:lpstr>
      <vt:lpstr>5 min - Wrap-up</vt:lpstr>
      <vt:lpstr>Day 3 &amp; 4 Activities</vt:lpstr>
      <vt:lpstr>Action Items / Meeting Prep (previously called homework, to be completed BEFORE Meeting 3)</vt:lpstr>
      <vt:lpstr>Day 2.5 Agenda</vt:lpstr>
      <vt:lpstr>Day 2.5 Activities</vt:lpstr>
      <vt:lpstr>Day 3 Agenda</vt:lpstr>
      <vt:lpstr>Accountability</vt:lpstr>
      <vt:lpstr>Engineering Design Process Progression</vt:lpstr>
      <vt:lpstr>30 min – Meet with CE (Day 3 or 4)</vt:lpstr>
      <vt:lpstr>45 min – Client Meeting #1  Kickoff Meeting</vt:lpstr>
      <vt:lpstr>30 min – Review Prior Presentation (if applicable)</vt:lpstr>
      <vt:lpstr>10 min – Needs and Requirements</vt:lpstr>
      <vt:lpstr>Benchmarking Memo</vt:lpstr>
      <vt:lpstr>Empathize with your Client </vt:lpstr>
      <vt:lpstr>45 min – Update Needs &amp; Requirements</vt:lpstr>
      <vt:lpstr>5 min – Wrap-up</vt:lpstr>
      <vt:lpstr>Action Items / Meeting Prep (previously called homework, to be completed BEFORE Meeting 4)</vt:lpstr>
      <vt:lpstr>Day 4 Agenda</vt:lpstr>
      <vt:lpstr>Engineering Design Process Progression</vt:lpstr>
      <vt:lpstr>10 min - Benchmarking</vt:lpstr>
      <vt:lpstr>Benchmarking Examples</vt:lpstr>
      <vt:lpstr>Benchmarking Examples</vt:lpstr>
      <vt:lpstr>Benchmarking - Evaluation</vt:lpstr>
      <vt:lpstr>Benchmarking – Evaluation</vt:lpstr>
      <vt:lpstr>45 min – Client Meeting #1  Kickoff Meeting</vt:lpstr>
      <vt:lpstr>55 min - Project Work </vt:lpstr>
      <vt:lpstr>55 min - Project Work </vt:lpstr>
      <vt:lpstr>Project Work</vt:lpstr>
      <vt:lpstr>30 min – Meet with CE (Day 3 or 4)</vt:lpstr>
      <vt:lpstr>10 min – Wrap-up</vt:lpstr>
      <vt:lpstr>Action Items / Meeting Prep (previously called homework, to be completed BEFORE Meeting 5)</vt:lpstr>
      <vt:lpstr>Day 5 Agenda</vt:lpstr>
      <vt:lpstr>Engineering Design Process Progression</vt:lpstr>
      <vt:lpstr>Documentation Participation</vt:lpstr>
      <vt:lpstr>10 mins - Concept Generation</vt:lpstr>
      <vt:lpstr>60 min - Concept Generation</vt:lpstr>
      <vt:lpstr>5 min – Create Forum Threads (EDN)</vt:lpstr>
      <vt:lpstr>25 min – Research on Existing Technology</vt:lpstr>
      <vt:lpstr>Wrap-up -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Examples of Things to Document</vt:lpstr>
      <vt:lpstr>Corporate Communication &amp; Documentation  Policies Reminder</vt:lpstr>
      <vt:lpstr>15 min - N&amp;R Reflective Update</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30 Min - Update Previous Work</vt:lpstr>
      <vt:lpstr>15 min – CE Time</vt:lpstr>
      <vt:lpstr>50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Project Planning</vt:lpstr>
      <vt:lpstr>Defining Meaningful Tasks</vt:lpstr>
      <vt:lpstr>Defining Meaningful Tasks aka “SMART”</vt:lpstr>
      <vt:lpstr>20 min - ‘Post-It Note’ Project Planning</vt:lpstr>
      <vt:lpstr>‘Post-It Note’ Project Planning Exercise</vt:lpstr>
      <vt:lpstr>5 min – Wrap-up</vt:lpstr>
      <vt:lpstr>Wrap-up</vt:lpstr>
      <vt:lpstr>Action Items / Meeting Prep (previously called homework, to be completed BEFORE Meeting 9)</vt:lpstr>
      <vt:lpstr>Day 9 Agenda</vt:lpstr>
      <vt:lpstr>Engineering Design Process Progression</vt:lpstr>
      <vt:lpstr>30 min – Follow Team created Agenda</vt:lpstr>
      <vt:lpstr>10 min – CE reflection on Client Meeting #2</vt:lpstr>
      <vt:lpstr>15 min – PE Review Project Plan</vt:lpstr>
      <vt:lpstr>Action Items / Meeting Prep (previously called homework, to be completed BEFORE Meeting 10)</vt:lpstr>
      <vt:lpstr>Day 10 Agenda</vt:lpstr>
      <vt:lpstr>Engineering Design Process Progression</vt:lpstr>
      <vt:lpstr>15 Min - System Design Intro</vt:lpstr>
      <vt:lpstr>15 Min - System Design Intro</vt:lpstr>
      <vt:lpstr>Communication Of Your High Level System Design</vt:lpstr>
      <vt:lpstr>Sample System Architecture Diagram - IOT</vt:lpstr>
      <vt:lpstr>Sample System Architecture Diagram - Process</vt:lpstr>
      <vt:lpstr>Sample System Architecture Diagram - Mechanical</vt:lpstr>
      <vt:lpstr>System Architecture Diagrams</vt:lpstr>
      <vt:lpstr>Capstone is a Communications Intensive Course</vt:lpstr>
      <vt:lpstr>5 Min – Wrap-up</vt:lpstr>
      <vt:lpstr>All Employee Meetings</vt:lpstr>
      <vt:lpstr>Board of Directors Review is coming up NEXT WEEK</vt:lpstr>
      <vt:lpstr>BDR Poster &amp; Presentation Content</vt:lpstr>
      <vt:lpstr>Upcoming Graded deliverables</vt:lpstr>
      <vt:lpstr>System Design Report Intro</vt:lpstr>
      <vt:lpstr>Appendix - Detailed Individual Design</vt:lpstr>
      <vt:lpstr>Engineering Design Process</vt:lpstr>
      <vt:lpstr>95 min – Poster Creation</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Paster, Aren</cp:lastModifiedBy>
  <cp:revision>1514</cp:revision>
  <dcterms:created xsi:type="dcterms:W3CDTF">2012-08-24T00:53:15Z</dcterms:created>
  <dcterms:modified xsi:type="dcterms:W3CDTF">2025-06-11T16:03:11Z</dcterms:modified>
</cp:coreProperties>
</file>