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3"/>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72" r:id="rId58"/>
    <p:sldId id="673" r:id="rId59"/>
    <p:sldId id="674" r:id="rId60"/>
    <p:sldId id="675" r:id="rId61"/>
    <p:sldId id="677" r:id="rId62"/>
    <p:sldId id="678" r:id="rId63"/>
    <p:sldId id="679" r:id="rId64"/>
    <p:sldId id="460" r:id="rId65"/>
    <p:sldId id="471" r:id="rId66"/>
    <p:sldId id="558" r:id="rId67"/>
    <p:sldId id="329" r:id="rId68"/>
    <p:sldId id="330" r:id="rId69"/>
    <p:sldId id="331" r:id="rId70"/>
    <p:sldId id="659" r:id="rId71"/>
    <p:sldId id="664" r:id="rId72"/>
    <p:sldId id="536" r:id="rId73"/>
    <p:sldId id="546" r:id="rId74"/>
    <p:sldId id="621" r:id="rId75"/>
    <p:sldId id="670" r:id="rId76"/>
    <p:sldId id="671" r:id="rId77"/>
    <p:sldId id="287" r:id="rId78"/>
    <p:sldId id="663" r:id="rId79"/>
    <p:sldId id="593" r:id="rId80"/>
    <p:sldId id="340" r:id="rId81"/>
    <p:sldId id="288" r:id="rId82"/>
    <p:sldId id="290" r:id="rId83"/>
    <p:sldId id="642" r:id="rId84"/>
    <p:sldId id="643" r:id="rId85"/>
    <p:sldId id="559" r:id="rId86"/>
    <p:sldId id="393" r:id="rId87"/>
    <p:sldId id="616" r:id="rId88"/>
    <p:sldId id="622" r:id="rId89"/>
    <p:sldId id="293" r:id="rId90"/>
    <p:sldId id="594" r:id="rId91"/>
    <p:sldId id="586" r:id="rId92"/>
    <p:sldId id="587" r:id="rId93"/>
    <p:sldId id="588" r:id="rId94"/>
    <p:sldId id="589" r:id="rId95"/>
    <p:sldId id="590" r:id="rId96"/>
    <p:sldId id="394" r:id="rId97"/>
    <p:sldId id="342" r:id="rId98"/>
    <p:sldId id="618" r:id="rId99"/>
    <p:sldId id="601" r:id="rId100"/>
    <p:sldId id="474" r:id="rId101"/>
    <p:sldId id="583" r:id="rId102"/>
    <p:sldId id="623" r:id="rId103"/>
    <p:sldId id="518" r:id="rId104"/>
    <p:sldId id="595" r:id="rId105"/>
    <p:sldId id="666" r:id="rId106"/>
    <p:sldId id="644" r:id="rId107"/>
    <p:sldId id="343" r:id="rId108"/>
    <p:sldId id="344" r:id="rId109"/>
    <p:sldId id="580" r:id="rId110"/>
    <p:sldId id="534" r:id="rId111"/>
    <p:sldId id="550" r:id="rId112"/>
    <p:sldId id="551" r:id="rId113"/>
    <p:sldId id="624" r:id="rId114"/>
    <p:sldId id="298" r:id="rId115"/>
    <p:sldId id="596" r:id="rId116"/>
    <p:sldId id="645" r:id="rId117"/>
    <p:sldId id="446" r:id="rId118"/>
    <p:sldId id="447" r:id="rId119"/>
    <p:sldId id="668" r:id="rId120"/>
    <p:sldId id="450" r:id="rId121"/>
    <p:sldId id="602" r:id="rId122"/>
    <p:sldId id="603" r:id="rId123"/>
    <p:sldId id="633" r:id="rId124"/>
    <p:sldId id="528" r:id="rId125"/>
    <p:sldId id="625" r:id="rId126"/>
    <p:sldId id="300" r:id="rId127"/>
    <p:sldId id="646" r:id="rId128"/>
    <p:sldId id="597" r:id="rId129"/>
    <p:sldId id="667" r:id="rId130"/>
    <p:sldId id="382" r:id="rId131"/>
    <p:sldId id="584" r:id="rId132"/>
    <p:sldId id="634" r:id="rId133"/>
    <p:sldId id="529" r:id="rId134"/>
    <p:sldId id="626" r:id="rId135"/>
    <p:sldId id="302" r:id="rId136"/>
    <p:sldId id="598" r:id="rId137"/>
    <p:sldId id="648" r:id="rId138"/>
    <p:sldId id="494" r:id="rId139"/>
    <p:sldId id="404" r:id="rId140"/>
    <p:sldId id="495" r:id="rId141"/>
    <p:sldId id="496" r:id="rId142"/>
    <p:sldId id="530" r:id="rId143"/>
    <p:sldId id="535" r:id="rId144"/>
    <p:sldId id="627" r:id="rId145"/>
    <p:sldId id="304" r:id="rId146"/>
    <p:sldId id="599" r:id="rId147"/>
    <p:sldId id="395" r:id="rId148"/>
    <p:sldId id="619" r:id="rId149"/>
    <p:sldId id="396" r:id="rId150"/>
    <p:sldId id="628" r:id="rId151"/>
    <p:sldId id="562" r:id="rId152"/>
    <p:sldId id="600" r:id="rId153"/>
    <p:sldId id="564" r:id="rId154"/>
    <p:sldId id="649" r:id="rId155"/>
    <p:sldId id="651" r:id="rId156"/>
    <p:sldId id="653" r:id="rId157"/>
    <p:sldId id="654" r:id="rId158"/>
    <p:sldId id="650" r:id="rId159"/>
    <p:sldId id="655" r:id="rId160"/>
    <p:sldId id="669" r:id="rId161"/>
    <p:sldId id="620" r:id="rId162"/>
    <p:sldId id="482" r:id="rId163"/>
    <p:sldId id="553" r:id="rId164"/>
    <p:sldId id="656" r:id="rId165"/>
    <p:sldId id="647" r:id="rId166"/>
    <p:sldId id="568" r:id="rId167"/>
    <p:sldId id="567" r:id="rId168"/>
    <p:sldId id="378" r:id="rId169"/>
    <p:sldId id="350" r:id="rId170"/>
    <p:sldId id="338" r:id="rId171"/>
    <p:sldId id="352" r:id="rId1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84" d="100"/>
          <a:sy n="84" d="100"/>
        </p:scale>
        <p:origin x="528" y="90"/>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2749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heme" Target="theme/theme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commentAuthors" Target="commentAuthors.xml"/><Relationship Id="rId179"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1CC5B5CB-0791-4F3B-9A14-8254AD671A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FD292371-B084-48C3-B631-51849D6399C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C7DFFBF7-CFD5-4BCF-A8BC-554EC0099F3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3F66B437-4DE2-46E2-8D4F-25E65A3E39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39834C31-D32F-42DB-A623-502493DD7AE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63C4E570-38BB-4A8F-9490-B6A12FA741C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61C6969B-F603-4227-803D-59B1E155BCA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66BD0404-4D5A-413F-824F-FFFD29B3A8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7173C2BA-4BA6-41A1-A736-5283E9C17C7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317FE9D8-8923-4571-B42F-C940D75631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29854330-9A0A-4A14-9AB8-166CC54CE9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D1C8D66D-881E-4512-A9BC-C425706CB2E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6/17/2025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5E04-164A-1F61-ECA9-5CD182DBC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DD1CB-E3CD-63F5-EBCB-7418D2CA0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5ECDD-659C-D6B6-EAB3-C51B68E9CD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F9F0AF-B95A-B60C-844C-395807F39754}"/>
              </a:ext>
            </a:extLst>
          </p:cNvPr>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517968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80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160</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6/17/2025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6/17/2025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6/17/2025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6/17/2025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6/17/2025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6/17/2025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6/17/2025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6/17/2025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6/17/2025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6/17/2025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6/17/2025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6/17/2025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6/17/2025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6/17/2025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6/17/2025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6/17/2025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6/17/2025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6/17/2025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1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2.xml"/><Relationship Id="rId7" Type="http://schemas.openxmlformats.org/officeDocument/2006/relationships/slide" Target="slide11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0.xml"/><Relationship Id="rId11" Type="http://schemas.openxmlformats.org/officeDocument/2006/relationships/slide" Target="slide148.xml"/><Relationship Id="rId5" Type="http://schemas.openxmlformats.org/officeDocument/2006/relationships/slide" Target="slide86.xml"/><Relationship Id="rId10" Type="http://schemas.openxmlformats.org/officeDocument/2006/relationships/slide" Target="slide142.xml"/><Relationship Id="rId4" Type="http://schemas.openxmlformats.org/officeDocument/2006/relationships/slide" Target="slide74.xml"/><Relationship Id="rId9" Type="http://schemas.openxmlformats.org/officeDocument/2006/relationships/slide" Target="slide13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102</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lstStyle/>
          <a:p>
            <a:r>
              <a:rPr lang="en-US" dirty="0"/>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and/or Requirements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Engineering Definition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120</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30 </a:t>
            </a:r>
            <a:r>
              <a:rPr lang="en-US" sz="3600" dirty="0"/>
              <a:t>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50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129</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151</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152</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155</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Capstone is a 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157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Engineering Definition,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161</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162</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163</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a:t>
            </a:r>
            <a:r>
              <a:rPr lang="en-US" sz="2400" dirty="0" err="1"/>
              <a:t>Reqs</a:t>
            </a:r>
            <a:r>
              <a:rPr lang="en-US" sz="2400" dirty="0"/>
              <a:t>,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164</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165</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8737489"/>
              </p:ext>
            </p:extLst>
          </p:nvPr>
        </p:nvGraphicFramePr>
        <p:xfrm>
          <a:off x="381000" y="1005329"/>
          <a:ext cx="8382000" cy="39733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233769">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167</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168</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768111884"/>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Stories and Use Cases for Software Projects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software requirements.</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Story</a:t>
            </a:r>
            <a:br>
              <a:rPr lang="en-US" sz="3300" dirty="0">
                <a:latin typeface="Calibri Light" panose="020F0302020204030204" pitchFamily="34" charset="0"/>
                <a:ea typeface="Calibri Light" panose="020F0302020204030204" pitchFamily="34" charset="0"/>
                <a:cs typeface="Calibri Light" panose="020F0302020204030204" pitchFamily="34" charset="0"/>
              </a:rPr>
            </a:br>
            <a:r>
              <a:rPr lang="en-US" sz="3300" dirty="0">
                <a:latin typeface="Calibri Light" panose="020F0302020204030204" pitchFamily="34" charset="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6"/>
            <a:ext cx="8458200" cy="4547194"/>
          </a:xfrm>
        </p:spPr>
        <p:txBody>
          <a:bodyPr>
            <a:normAutofit lnSpcReduction="100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 </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400" dirty="0"/>
              <a:t>What is the default price range shown to the user (e.g., full range, popular range)?</a:t>
            </a:r>
          </a:p>
          <a:p>
            <a:pPr lvl="2"/>
            <a:r>
              <a:rPr lang="en-US" sz="14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p>
          <a:p>
            <a:pPr lvl="2"/>
            <a:r>
              <a:rPr lang="en-US" sz="1400" dirty="0"/>
              <a:t>The filter shows the full product price range by default (e.g., $0 to $1000).</a:t>
            </a:r>
          </a:p>
          <a:p>
            <a:pPr lvl="2"/>
            <a:r>
              <a:rPr lang="en-US" sz="14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457200" y="274638"/>
            <a:ext cx="8610600" cy="1143000"/>
          </a:xfrm>
        </p:spPr>
        <p:txBody>
          <a:bodyPr>
            <a:normAutofit fontScale="90000"/>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User Story</a:t>
            </a:r>
            <a:br>
              <a:rPr lang="en-US" sz="3300" dirty="0">
                <a:latin typeface="Calibri Light" panose="020F0302020204030204" pitchFamily="34" charset="0"/>
                <a:ea typeface="Calibri Light" panose="020F0302020204030204" pitchFamily="34" charset="0"/>
                <a:cs typeface="Calibri Light" panose="020F0302020204030204" pitchFamily="34" charset="0"/>
              </a:rPr>
            </a:br>
            <a:r>
              <a:rPr lang="en-US" sz="3300" dirty="0">
                <a:latin typeface="Calibri Light" panose="020F0302020204030204" pitchFamily="34" charset="0"/>
                <a:ea typeface="Calibri Light" panose="020F0302020204030204" pitchFamily="34" charset="0"/>
                <a:cs typeface="Calibri Light" panose="020F0302020204030204" pitchFamily="34" charset="0"/>
              </a:rPr>
              <a:t>Discovery Questions &amp; Acceptance Criteria -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 online shopper,  I want to get the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1816484932"/>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lstStyle/>
          <a:p>
            <a:r>
              <a:rPr lang="en-US" dirty="0"/>
              <a:t>Use Cases</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Tree>
    <p:extLst>
      <p:ext uri="{BB962C8B-B14F-4D97-AF65-F5344CB8AC3E}">
        <p14:creationId xmlns:p14="http://schemas.microsoft.com/office/powerpoint/2010/main" val="1409886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 Cases Example 1</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3924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3300" dirty="0">
                <a:latin typeface="Calibri Light" panose="020F0302020204030204" pitchFamily="34" charset="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95157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67</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68</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CB0D-7680-3300-AC28-ABB3C09CC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A5373-70A3-C045-F43A-2B53A09C57F1}"/>
              </a:ext>
            </a:extLst>
          </p:cNvPr>
          <p:cNvSpPr>
            <a:spLocks noGrp="1"/>
          </p:cNvSpPr>
          <p:nvPr>
            <p:ph type="title"/>
          </p:nvPr>
        </p:nvSpPr>
        <p:spPr/>
        <p:txBody>
          <a:bodyPr>
            <a:normAutofit/>
          </a:bodyPr>
          <a:lstStyle/>
          <a:p>
            <a:pPr algn="ctr"/>
            <a:r>
              <a:rPr lang="en-US" sz="4400" dirty="0">
                <a:cs typeface="Calibri Light"/>
              </a:rPr>
              <a:t>Day 2.5 Agenda</a:t>
            </a:r>
            <a:endParaRPr lang="en-US" sz="4400" dirty="0"/>
          </a:p>
        </p:txBody>
      </p:sp>
      <p:sp>
        <p:nvSpPr>
          <p:cNvPr id="3" name="Content Placeholder 2">
            <a:extLst>
              <a:ext uri="{FF2B5EF4-FFF2-40B4-BE49-F238E27FC236}">
                <a16:creationId xmlns:a16="http://schemas.microsoft.com/office/drawing/2014/main" id="{503510B2-E9B5-C6AD-A90B-839DAA1A2B70}"/>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a:extLst>
              <a:ext uri="{FF2B5EF4-FFF2-40B4-BE49-F238E27FC236}">
                <a16:creationId xmlns:a16="http://schemas.microsoft.com/office/drawing/2014/main" id="{EA5D0085-ABDB-4848-CB1A-6A3D9F92F0AA}"/>
              </a:ext>
            </a:extLst>
          </p:cNvPr>
          <p:cNvSpPr>
            <a:spLocks noGrp="1"/>
          </p:cNvSpPr>
          <p:nvPr>
            <p:ph type="sldNum" sz="quarter" idx="12"/>
          </p:nvPr>
        </p:nvSpPr>
        <p:spPr/>
        <p:txBody>
          <a:bodyPr/>
          <a:lstStyle/>
          <a:p>
            <a:fld id="{028FE254-016A-4E51-98AE-D4B4E3F12C32}" type="slidenum">
              <a:rPr lang="en-US" sz="1200" smtClean="0"/>
              <a:t>72</a:t>
            </a:fld>
            <a:endParaRPr lang="en-US" sz="1200" dirty="0"/>
          </a:p>
        </p:txBody>
      </p:sp>
      <p:grpSp>
        <p:nvGrpSpPr>
          <p:cNvPr id="4" name="Group 3">
            <a:extLst>
              <a:ext uri="{FF2B5EF4-FFF2-40B4-BE49-F238E27FC236}">
                <a16:creationId xmlns:a16="http://schemas.microsoft.com/office/drawing/2014/main" id="{30554F18-974C-12AD-CE3D-5947F2777676}"/>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11F1F8BA-8258-23B5-CC3E-31DD4FFEB67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A7FA288E-CD40-1D8D-C037-2FC3F9E6CA9B}"/>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66533455-56D5-15AF-C5AF-61287DEBCD8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9DECEBB-3B33-C105-8A57-6441C447B2CD}"/>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6" name="Rectangle 5">
            <a:extLst>
              <a:ext uri="{FF2B5EF4-FFF2-40B4-BE49-F238E27FC236}">
                <a16:creationId xmlns:a16="http://schemas.microsoft.com/office/drawing/2014/main" id="{2FFC19EB-BBA9-EBEC-A289-DC9C82A3E46A}"/>
              </a:ext>
            </a:extLst>
          </p:cNvPr>
          <p:cNvSpPr/>
          <p:nvPr/>
        </p:nvSpPr>
        <p:spPr>
          <a:xfrm>
            <a:off x="152400" y="157692"/>
            <a:ext cx="2578794"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spTree>
    <p:extLst>
      <p:ext uri="{BB962C8B-B14F-4D97-AF65-F5344CB8AC3E}">
        <p14:creationId xmlns:p14="http://schemas.microsoft.com/office/powerpoint/2010/main" val="3552798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BA80-8BD7-DDFE-4C47-B3378A01A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4DA38E-5841-0E77-28A3-AB0289CA7C6B}"/>
              </a:ext>
            </a:extLst>
          </p:cNvPr>
          <p:cNvSpPr>
            <a:spLocks noGrp="1"/>
          </p:cNvSpPr>
          <p:nvPr>
            <p:ph type="title"/>
          </p:nvPr>
        </p:nvSpPr>
        <p:spPr/>
        <p:txBody>
          <a:bodyPr>
            <a:normAutofit/>
          </a:bodyPr>
          <a:lstStyle/>
          <a:p>
            <a:pPr algn="ctr"/>
            <a:r>
              <a:rPr lang="en-US" sz="4400" b="1" dirty="0">
                <a:latin typeface="+mn-lt"/>
              </a:rPr>
              <a:t>Day 2.5 Activities</a:t>
            </a:r>
          </a:p>
        </p:txBody>
      </p:sp>
      <p:sp>
        <p:nvSpPr>
          <p:cNvPr id="4" name="Slide Number Placeholder 3">
            <a:extLst>
              <a:ext uri="{FF2B5EF4-FFF2-40B4-BE49-F238E27FC236}">
                <a16:creationId xmlns:a16="http://schemas.microsoft.com/office/drawing/2014/main" id="{6150B9B4-E534-44D0-82A0-E8780DDF4C49}"/>
              </a:ext>
            </a:extLst>
          </p:cNvPr>
          <p:cNvSpPr>
            <a:spLocks noGrp="1"/>
          </p:cNvSpPr>
          <p:nvPr>
            <p:ph type="sldNum" sz="quarter" idx="12"/>
          </p:nvPr>
        </p:nvSpPr>
        <p:spPr/>
        <p:txBody>
          <a:bodyPr/>
          <a:lstStyle/>
          <a:p>
            <a:fld id="{CC48B151-73E6-4005-9E41-BAC149615E2B}" type="slidenum">
              <a:rPr lang="en-US" smtClean="0"/>
              <a:t>73</a:t>
            </a:fld>
            <a:endParaRPr lang="en-US" dirty="0"/>
          </a:p>
        </p:txBody>
      </p:sp>
      <p:sp>
        <p:nvSpPr>
          <p:cNvPr id="5" name="Content Placeholder 4">
            <a:extLst>
              <a:ext uri="{FF2B5EF4-FFF2-40B4-BE49-F238E27FC236}">
                <a16:creationId xmlns:a16="http://schemas.microsoft.com/office/drawing/2014/main" id="{2C0106E0-DEE8-B1C7-8486-A435C626C644}"/>
              </a:ext>
            </a:extLst>
          </p:cNvPr>
          <p:cNvSpPr txBox="1">
            <a:spLocks noGrp="1"/>
          </p:cNvSpPr>
          <p:nvPr>
            <p:ph idx="1"/>
          </p:nvPr>
        </p:nvSpPr>
        <p:spPr>
          <a:xfrm>
            <a:off x="266700" y="1295400"/>
            <a:ext cx="8686800" cy="3884140"/>
          </a:xfrm>
          <a:prstGeom prst="rect">
            <a:avLst/>
          </a:prstGeom>
          <a:noFill/>
        </p:spPr>
        <p:txBody>
          <a:bodyPr wrap="square" rtlCol="0">
            <a:spAutoFit/>
          </a:bodyPr>
          <a:lstStyle/>
          <a:p>
            <a:pPr marL="0" indent="0">
              <a:lnSpc>
                <a:spcPct val="150000"/>
              </a:lnSpc>
              <a:buNone/>
            </a:pPr>
            <a:r>
              <a:rPr lang="en-US" sz="2800" dirty="0"/>
              <a:t>During today’s “extra” on-site meetings, all teams will complete:</a:t>
            </a:r>
          </a:p>
          <a:p>
            <a:pPr marL="628650" lvl="1" indent="-285750"/>
            <a:r>
              <a:rPr lang="en-US" sz="2800" dirty="0"/>
              <a:t>CE meeting with team</a:t>
            </a:r>
          </a:p>
          <a:p>
            <a:pPr marL="628650" lvl="1" indent="-285750"/>
            <a:r>
              <a:rPr lang="en-US" sz="2800" dirty="0"/>
              <a:t>Engineering Definition – development and review</a:t>
            </a:r>
          </a:p>
          <a:p>
            <a:pPr marL="628650" lvl="1" indent="-285750"/>
            <a:r>
              <a:rPr lang="en-US" sz="2800" dirty="0"/>
              <a:t>Review previous Final Presentation - ongoing projects only</a:t>
            </a:r>
          </a:p>
          <a:p>
            <a:pPr marL="628650" lvl="1" indent="-285750"/>
            <a:r>
              <a:rPr lang="en-US" dirty="0"/>
              <a:t>Develop PPT for Client Meeting #1</a:t>
            </a:r>
            <a:endParaRPr lang="en-US" sz="2800" dirty="0"/>
          </a:p>
        </p:txBody>
      </p:sp>
      <p:sp>
        <p:nvSpPr>
          <p:cNvPr id="3" name="Rectangle 2">
            <a:extLst>
              <a:ext uri="{FF2B5EF4-FFF2-40B4-BE49-F238E27FC236}">
                <a16:creationId xmlns:a16="http://schemas.microsoft.com/office/drawing/2014/main" id="{1AA7ACCB-BA2E-38DA-20E1-F0227C6E845D}"/>
              </a:ext>
            </a:extLst>
          </p:cNvPr>
          <p:cNvSpPr/>
          <p:nvPr/>
        </p:nvSpPr>
        <p:spPr>
          <a:xfrm>
            <a:off x="762000" y="5883306"/>
            <a:ext cx="7162800" cy="830997"/>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a:p>
            <a:pPr algn="ctr"/>
            <a:endParaRPr lang="en-US" sz="2400" dirty="0">
              <a:cs typeface="Calibri"/>
            </a:endParaRPr>
          </a:p>
        </p:txBody>
      </p:sp>
    </p:spTree>
    <p:extLst>
      <p:ext uri="{BB962C8B-B14F-4D97-AF65-F5344CB8AC3E}">
        <p14:creationId xmlns:p14="http://schemas.microsoft.com/office/powerpoint/2010/main" val="3061008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74</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computer&#10;&#10;AI-generated content may be incorrect.">
            <a:extLst>
              <a:ext uri="{FF2B5EF4-FFF2-40B4-BE49-F238E27FC236}">
                <a16:creationId xmlns:a16="http://schemas.microsoft.com/office/drawing/2014/main" id="{0A0987B8-616C-6908-077E-8269FF548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75</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10725</Words>
  <Application>Microsoft Office PowerPoint</Application>
  <PresentationFormat>On-screen Show (4:3)</PresentationFormat>
  <Paragraphs>1823</Paragraphs>
  <Slides>168</Slides>
  <Notes>69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168</vt:i4>
      </vt:variant>
    </vt:vector>
  </HeadingPairs>
  <TitlesOfParts>
    <vt:vector size="187" baseType="lpstr">
      <vt:lpstr>Algerian</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User Stories and Use Cases for Software Projects</vt:lpstr>
      <vt:lpstr>User Story</vt:lpstr>
      <vt:lpstr>User Story Discovery Questions &amp; Acceptance Criteria </vt:lpstr>
      <vt:lpstr>User Story Discovery Questions &amp; Acceptance Criteria - Example </vt:lpstr>
      <vt:lpstr>Use Cases</vt:lpstr>
      <vt:lpstr>Use Cases Example 1</vt:lpstr>
      <vt:lpstr>Use Cases Example 2</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2.5 Activities</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15 min – Engineering Definition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Board of Directors Review is coming up NEXT WEEK</vt:lpstr>
      <vt:lpstr>BDR Poster &amp; Presentation Content</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1516</cp:revision>
  <dcterms:created xsi:type="dcterms:W3CDTF">2012-08-24T00:53:15Z</dcterms:created>
  <dcterms:modified xsi:type="dcterms:W3CDTF">2025-06-17T17:35:37Z</dcterms:modified>
</cp:coreProperties>
</file>