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comments/modernComment_22E_B81E38C3.xml" ContentType="application/vnd.ms-powerpoint.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 id="2147483660" r:id="rId2"/>
    <p:sldMasterId id="2147483672" r:id="rId3"/>
    <p:sldMasterId id="2147483684" r:id="rId4"/>
  </p:sldMasterIdLst>
  <p:notesMasterIdLst>
    <p:notesMasterId r:id="rId172"/>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566" r:id="rId19"/>
    <p:sldId id="629" r:id="rId20"/>
    <p:sldId id="491" r:id="rId21"/>
    <p:sldId id="274" r:id="rId22"/>
    <p:sldId id="464" r:id="rId23"/>
    <p:sldId id="492" r:id="rId24"/>
    <p:sldId id="258" r:id="rId25"/>
    <p:sldId id="400" r:id="rId26"/>
    <p:sldId id="613" r:id="rId27"/>
    <p:sldId id="617" r:id="rId28"/>
    <p:sldId id="265" r:id="rId29"/>
    <p:sldId id="422" r:id="rId30"/>
    <p:sldId id="506" r:id="rId31"/>
    <p:sldId id="547" r:id="rId32"/>
    <p:sldId id="632" r:id="rId33"/>
    <p:sldId id="631" r:id="rId34"/>
    <p:sldId id="489" r:id="rId35"/>
    <p:sldId id="423" r:id="rId36"/>
    <p:sldId id="424" r:id="rId37"/>
    <p:sldId id="429" r:id="rId38"/>
    <p:sldId id="292" r:id="rId39"/>
    <p:sldId id="487" r:id="rId40"/>
    <p:sldId id="488" r:id="rId41"/>
    <p:sldId id="578" r:id="rId42"/>
    <p:sldId id="521" r:id="rId43"/>
    <p:sldId id="531" r:id="rId44"/>
    <p:sldId id="554" r:id="rId45"/>
    <p:sldId id="264" r:id="rId46"/>
    <p:sldId id="658" r:id="rId47"/>
    <p:sldId id="389" r:id="rId48"/>
    <p:sldId id="493" r:id="rId49"/>
    <p:sldId id="557" r:id="rId50"/>
    <p:sldId id="473" r:id="rId51"/>
    <p:sldId id="592" r:id="rId52"/>
    <p:sldId id="289" r:id="rId53"/>
    <p:sldId id="641" r:id="rId54"/>
    <p:sldId id="640" r:id="rId55"/>
    <p:sldId id="468" r:id="rId56"/>
    <p:sldId id="469" r:id="rId57"/>
    <p:sldId id="672" r:id="rId58"/>
    <p:sldId id="673" r:id="rId59"/>
    <p:sldId id="674" r:id="rId60"/>
    <p:sldId id="675" r:id="rId61"/>
    <p:sldId id="677" r:id="rId62"/>
    <p:sldId id="678" r:id="rId63"/>
    <p:sldId id="679" r:id="rId64"/>
    <p:sldId id="460" r:id="rId65"/>
    <p:sldId id="471" r:id="rId66"/>
    <p:sldId id="558" r:id="rId67"/>
    <p:sldId id="329" r:id="rId68"/>
    <p:sldId id="330" r:id="rId69"/>
    <p:sldId id="331" r:id="rId70"/>
    <p:sldId id="659" r:id="rId71"/>
    <p:sldId id="664" r:id="rId72"/>
    <p:sldId id="536" r:id="rId73"/>
    <p:sldId id="546" r:id="rId74"/>
    <p:sldId id="621" r:id="rId75"/>
    <p:sldId id="287" r:id="rId76"/>
    <p:sldId id="680" r:id="rId77"/>
    <p:sldId id="663" r:id="rId78"/>
    <p:sldId id="593" r:id="rId79"/>
    <p:sldId id="340" r:id="rId80"/>
    <p:sldId id="288" r:id="rId81"/>
    <p:sldId id="290" r:id="rId82"/>
    <p:sldId id="642" r:id="rId83"/>
    <p:sldId id="643" r:id="rId84"/>
    <p:sldId id="559" r:id="rId85"/>
    <p:sldId id="393" r:id="rId86"/>
    <p:sldId id="616" r:id="rId87"/>
    <p:sldId id="622" r:id="rId88"/>
    <p:sldId id="293" r:id="rId89"/>
    <p:sldId id="594" r:id="rId90"/>
    <p:sldId id="586" r:id="rId91"/>
    <p:sldId id="587" r:id="rId92"/>
    <p:sldId id="588" r:id="rId93"/>
    <p:sldId id="589" r:id="rId94"/>
    <p:sldId id="590" r:id="rId95"/>
    <p:sldId id="394" r:id="rId96"/>
    <p:sldId id="342" r:id="rId97"/>
    <p:sldId id="618" r:id="rId98"/>
    <p:sldId id="601" r:id="rId99"/>
    <p:sldId id="474" r:id="rId100"/>
    <p:sldId id="583" r:id="rId101"/>
    <p:sldId id="623" r:id="rId102"/>
    <p:sldId id="518" r:id="rId103"/>
    <p:sldId id="595" r:id="rId104"/>
    <p:sldId id="666" r:id="rId105"/>
    <p:sldId id="644" r:id="rId106"/>
    <p:sldId id="343" r:id="rId107"/>
    <p:sldId id="344" r:id="rId108"/>
    <p:sldId id="580" r:id="rId109"/>
    <p:sldId id="534" r:id="rId110"/>
    <p:sldId id="550" r:id="rId111"/>
    <p:sldId id="551" r:id="rId112"/>
    <p:sldId id="624" r:id="rId113"/>
    <p:sldId id="298" r:id="rId114"/>
    <p:sldId id="596" r:id="rId115"/>
    <p:sldId id="645" r:id="rId116"/>
    <p:sldId id="446" r:id="rId117"/>
    <p:sldId id="447" r:id="rId118"/>
    <p:sldId id="668" r:id="rId119"/>
    <p:sldId id="450" r:id="rId120"/>
    <p:sldId id="602" r:id="rId121"/>
    <p:sldId id="603" r:id="rId122"/>
    <p:sldId id="633" r:id="rId123"/>
    <p:sldId id="528" r:id="rId124"/>
    <p:sldId id="625" r:id="rId125"/>
    <p:sldId id="300" r:id="rId126"/>
    <p:sldId id="646" r:id="rId127"/>
    <p:sldId id="597" r:id="rId128"/>
    <p:sldId id="667" r:id="rId129"/>
    <p:sldId id="382" r:id="rId130"/>
    <p:sldId id="584" r:id="rId131"/>
    <p:sldId id="634" r:id="rId132"/>
    <p:sldId id="529" r:id="rId133"/>
    <p:sldId id="626" r:id="rId134"/>
    <p:sldId id="302" r:id="rId135"/>
    <p:sldId id="598" r:id="rId136"/>
    <p:sldId id="648" r:id="rId137"/>
    <p:sldId id="494" r:id="rId138"/>
    <p:sldId id="404" r:id="rId139"/>
    <p:sldId id="495" r:id="rId140"/>
    <p:sldId id="496" r:id="rId141"/>
    <p:sldId id="530" r:id="rId142"/>
    <p:sldId id="535" r:id="rId143"/>
    <p:sldId id="627" r:id="rId144"/>
    <p:sldId id="304" r:id="rId145"/>
    <p:sldId id="599" r:id="rId146"/>
    <p:sldId id="395" r:id="rId147"/>
    <p:sldId id="619" r:id="rId148"/>
    <p:sldId id="396" r:id="rId149"/>
    <p:sldId id="628" r:id="rId150"/>
    <p:sldId id="562" r:id="rId151"/>
    <p:sldId id="600" r:id="rId152"/>
    <p:sldId id="564" r:id="rId153"/>
    <p:sldId id="649" r:id="rId154"/>
    <p:sldId id="651" r:id="rId155"/>
    <p:sldId id="653" r:id="rId156"/>
    <p:sldId id="654" r:id="rId157"/>
    <p:sldId id="650" r:id="rId158"/>
    <p:sldId id="655" r:id="rId159"/>
    <p:sldId id="669" r:id="rId160"/>
    <p:sldId id="620" r:id="rId161"/>
    <p:sldId id="482" r:id="rId162"/>
    <p:sldId id="553" r:id="rId163"/>
    <p:sldId id="656" r:id="rId164"/>
    <p:sldId id="647" r:id="rId165"/>
    <p:sldId id="568" r:id="rId166"/>
    <p:sldId id="567" r:id="rId167"/>
    <p:sldId id="378" r:id="rId168"/>
    <p:sldId id="350" r:id="rId169"/>
    <p:sldId id="338" r:id="rId170"/>
    <p:sldId id="352" r:id="rId17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89" autoAdjust="0"/>
    <p:restoredTop sz="87571" autoAdjust="0"/>
  </p:normalViewPr>
  <p:slideViewPr>
    <p:cSldViewPr>
      <p:cViewPr varScale="1">
        <p:scale>
          <a:sx n="74" d="100"/>
          <a:sy n="74" d="100"/>
        </p:scale>
        <p:origin x="786" y="66"/>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p:scale>
        <a:sx n="120" d="100"/>
        <a:sy n="120" d="100"/>
      </p:scale>
      <p:origin x="0" y="-27490"/>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tableStyles" Target="tableStyles.xml"/><Relationship Id="rId172" Type="http://schemas.openxmlformats.org/officeDocument/2006/relationships/notesMaster" Target="notesMasters/notesMaster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microsoft.com/office/2018/10/relationships/authors" Target="author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presProps" Target="pres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viewProps" Target="viewProp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theme" Target="theme/theme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Week 2</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Forum Posts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29E-4922-AD38-719000A4F10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B29E-4922-AD38-719000A4F10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29E-4922-AD38-719000A4F10D}"/>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4-B29E-4922-AD38-719000A4F10D}"/>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29E-4922-AD38-719000A4F10D}"/>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6-B29E-4922-AD38-719000A4F10D}"/>
              </c:ext>
            </c:extLst>
          </c:dPt>
          <c:dLbls>
            <c:dLbl>
              <c:idx val="0"/>
              <c:tx>
                <c:rich>
                  <a:bodyPr/>
                  <a:lstStyle/>
                  <a:p>
                    <a:fld id="{1AB4D070-5D01-49B2-A369-A44C3661432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29E-4922-AD38-719000A4F10D}"/>
                </c:ext>
              </c:extLst>
            </c:dLbl>
            <c:dLbl>
              <c:idx val="1"/>
              <c:tx>
                <c:rich>
                  <a:bodyPr/>
                  <a:lstStyle/>
                  <a:p>
                    <a:fld id="{3B53686E-E6DD-448E-80CB-02C5570F757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29E-4922-AD38-719000A4F10D}"/>
                </c:ext>
              </c:extLst>
            </c:dLbl>
            <c:dLbl>
              <c:idx val="2"/>
              <c:tx>
                <c:rich>
                  <a:bodyPr/>
                  <a:lstStyle/>
                  <a:p>
                    <a:fld id="{9049BEFA-BCAC-48F2-9213-829E608CA38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29E-4922-AD38-719000A4F10D}"/>
                </c:ext>
              </c:extLst>
            </c:dLbl>
            <c:dLbl>
              <c:idx val="3"/>
              <c:tx>
                <c:rich>
                  <a:bodyPr/>
                  <a:lstStyle/>
                  <a:p>
                    <a:fld id="{33FAFA8A-041E-4D2C-8B0F-358FCB9CA96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29E-4922-AD38-719000A4F10D}"/>
                </c:ext>
              </c:extLst>
            </c:dLbl>
            <c:dLbl>
              <c:idx val="4"/>
              <c:tx>
                <c:rich>
                  <a:bodyPr/>
                  <a:lstStyle/>
                  <a:p>
                    <a:fld id="{2E36614E-D7BE-445D-A830-CBE67D31E05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29E-4922-AD38-719000A4F10D}"/>
                </c:ext>
              </c:extLst>
            </c:dLbl>
            <c:dLbl>
              <c:idx val="5"/>
              <c:tx>
                <c:rich>
                  <a:bodyPr/>
                  <a:lstStyle/>
                  <a:p>
                    <a:fld id="{623CD1F3-8543-44EB-8AB3-A3B9A0D5BCC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29E-4922-AD38-719000A4F10D}"/>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showDataLabelsRange val="1"/>
              </c:ext>
            </c:extLst>
          </c:dLbls>
          <c:cat>
            <c:strRef>
              <c:f>Sheet1!$A$2:$A$7</c:f>
              <c:strCache>
                <c:ptCount val="6"/>
                <c:pt idx="0">
                  <c:v>0</c:v>
                </c:pt>
                <c:pt idx="1">
                  <c:v>1</c:v>
                </c:pt>
                <c:pt idx="2">
                  <c:v>2</c:v>
                </c:pt>
                <c:pt idx="3">
                  <c:v>3</c:v>
                </c:pt>
                <c:pt idx="4">
                  <c:v>4</c:v>
                </c:pt>
                <c:pt idx="5">
                  <c:v>5+</c:v>
                </c:pt>
              </c:strCache>
            </c:strRef>
          </c:cat>
          <c:val>
            <c:numRef>
              <c:f>Sheet1!$B$2:$B$7</c:f>
              <c:numCache>
                <c:formatCode>General</c:formatCode>
                <c:ptCount val="6"/>
                <c:pt idx="0">
                  <c:v>16</c:v>
                </c:pt>
                <c:pt idx="1">
                  <c:v>14</c:v>
                </c:pt>
                <c:pt idx="2">
                  <c:v>13</c:v>
                </c:pt>
                <c:pt idx="3">
                  <c:v>17</c:v>
                </c:pt>
                <c:pt idx="4">
                  <c:v>12</c:v>
                </c:pt>
                <c:pt idx="5">
                  <c:v>28</c:v>
                </c:pt>
              </c:numCache>
            </c:numRef>
          </c:val>
          <c:extLst>
            <c:ext xmlns:c15="http://schemas.microsoft.com/office/drawing/2012/chart" uri="{02D57815-91ED-43cb-92C2-25804820EDAC}">
              <c15:datalabelsRange>
                <c15:f>Sheet1!$A$2:$A$7</c15:f>
                <c15:dlblRangeCache>
                  <c:ptCount val="6"/>
                  <c:pt idx="0">
                    <c:v>0</c:v>
                  </c:pt>
                  <c:pt idx="1">
                    <c:v>1</c:v>
                  </c:pt>
                  <c:pt idx="2">
                    <c:v>2</c:v>
                  </c:pt>
                  <c:pt idx="3">
                    <c:v>3</c:v>
                  </c:pt>
                  <c:pt idx="4">
                    <c:v>4</c:v>
                  </c:pt>
                  <c:pt idx="5">
                    <c:v>5+</c:v>
                  </c:pt>
                </c15:dlblRangeCache>
              </c15:datalabelsRange>
            </c:ext>
            <c:ext xmlns:c16="http://schemas.microsoft.com/office/drawing/2014/chart" uri="{C3380CC4-5D6E-409C-BE32-E72D297353CC}">
              <c16:uniqueId val="{00000000-B29E-4922-AD38-719000A4F10D}"/>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Week 1</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Forum Posts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FD3-4CF3-AB6E-418124AB8B0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FD3-4CF3-AB6E-418124AB8B02}"/>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FD3-4CF3-AB6E-418124AB8B02}"/>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2FD3-4CF3-AB6E-418124AB8B02}"/>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2FD3-4CF3-AB6E-418124AB8B02}"/>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2FD3-4CF3-AB6E-418124AB8B02}"/>
              </c:ext>
            </c:extLst>
          </c:dPt>
          <c:dLbls>
            <c:dLbl>
              <c:idx val="0"/>
              <c:tx>
                <c:rich>
                  <a:bodyPr/>
                  <a:lstStyle/>
                  <a:p>
                    <a:fld id="{90DE128E-8489-4DA5-B3FA-3883ED208B3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FD3-4CF3-AB6E-418124AB8B02}"/>
                </c:ext>
              </c:extLst>
            </c:dLbl>
            <c:dLbl>
              <c:idx val="1"/>
              <c:tx>
                <c:rich>
                  <a:bodyPr/>
                  <a:lstStyle/>
                  <a:p>
                    <a:fld id="{AB8DEC8A-EA58-4044-A330-91D293C7AB4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FD3-4CF3-AB6E-418124AB8B02}"/>
                </c:ext>
              </c:extLst>
            </c:dLbl>
            <c:dLbl>
              <c:idx val="2"/>
              <c:tx>
                <c:rich>
                  <a:bodyPr/>
                  <a:lstStyle/>
                  <a:p>
                    <a:fld id="{3B49E64C-9DDD-43EB-937C-F4AD0E0ED70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FD3-4CF3-AB6E-418124AB8B02}"/>
                </c:ext>
              </c:extLst>
            </c:dLbl>
            <c:dLbl>
              <c:idx val="3"/>
              <c:tx>
                <c:rich>
                  <a:bodyPr/>
                  <a:lstStyle/>
                  <a:p>
                    <a:fld id="{89F11895-5C74-4A20-AAA4-F71A00C81BB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FD3-4CF3-AB6E-418124AB8B02}"/>
                </c:ext>
              </c:extLst>
            </c:dLbl>
            <c:dLbl>
              <c:idx val="4"/>
              <c:tx>
                <c:rich>
                  <a:bodyPr/>
                  <a:lstStyle/>
                  <a:p>
                    <a:fld id="{F82E12DA-8917-459E-9E02-BC1576C7FBE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FD3-4CF3-AB6E-418124AB8B02}"/>
                </c:ext>
              </c:extLst>
            </c:dLbl>
            <c:dLbl>
              <c:idx val="5"/>
              <c:tx>
                <c:rich>
                  <a:bodyPr/>
                  <a:lstStyle/>
                  <a:p>
                    <a:fld id="{A048806E-947C-47BE-9AD0-0A5EA48F570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2FD3-4CF3-AB6E-418124AB8B02}"/>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showDataLabelsRange val="1"/>
              </c:ext>
            </c:extLst>
          </c:dLbls>
          <c:cat>
            <c:strRef>
              <c:f>Sheet1!$A$2:$A$7</c:f>
              <c:strCache>
                <c:ptCount val="6"/>
                <c:pt idx="0">
                  <c:v>0</c:v>
                </c:pt>
                <c:pt idx="1">
                  <c:v>1</c:v>
                </c:pt>
                <c:pt idx="2">
                  <c:v>2</c:v>
                </c:pt>
                <c:pt idx="3">
                  <c:v>3</c:v>
                </c:pt>
                <c:pt idx="4">
                  <c:v>4</c:v>
                </c:pt>
                <c:pt idx="5">
                  <c:v>5+</c:v>
                </c:pt>
              </c:strCache>
            </c:strRef>
          </c:cat>
          <c:val>
            <c:numRef>
              <c:f>Sheet1!$B$2:$B$7</c:f>
              <c:numCache>
                <c:formatCode>General</c:formatCode>
                <c:ptCount val="6"/>
                <c:pt idx="0">
                  <c:v>42</c:v>
                </c:pt>
                <c:pt idx="1">
                  <c:v>19</c:v>
                </c:pt>
                <c:pt idx="2">
                  <c:v>11</c:v>
                </c:pt>
                <c:pt idx="3">
                  <c:v>9</c:v>
                </c:pt>
                <c:pt idx="4">
                  <c:v>10</c:v>
                </c:pt>
                <c:pt idx="5">
                  <c:v>5</c:v>
                </c:pt>
              </c:numCache>
            </c:numRef>
          </c:val>
          <c:extLst>
            <c:ext xmlns:c15="http://schemas.microsoft.com/office/drawing/2012/chart" uri="{02D57815-91ED-43cb-92C2-25804820EDAC}">
              <c15:datalabelsRange>
                <c15:f>Sheet1!$A$2:$A$7</c15:f>
                <c15:dlblRangeCache>
                  <c:ptCount val="6"/>
                  <c:pt idx="0">
                    <c:v>0</c:v>
                  </c:pt>
                  <c:pt idx="1">
                    <c:v>1</c:v>
                  </c:pt>
                  <c:pt idx="2">
                    <c:v>2</c:v>
                  </c:pt>
                  <c:pt idx="3">
                    <c:v>3</c:v>
                  </c:pt>
                  <c:pt idx="4">
                    <c:v>4</c:v>
                  </c:pt>
                  <c:pt idx="5">
                    <c:v>5+</c:v>
                  </c:pt>
                </c15:dlblRangeCache>
              </c15:datalabelsRange>
            </c:ext>
            <c:ext xmlns:c16="http://schemas.microsoft.com/office/drawing/2014/chart" uri="{C3380CC4-5D6E-409C-BE32-E72D297353CC}">
              <c16:uniqueId val="{0000000C-2FD3-4CF3-AB6E-418124AB8B02}"/>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FD5685-CC7D-4E71-9C3F-DD3EBF63FE5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60791F59-98C9-4C35-BE29-F55E332F2BAC}">
      <dgm:prSet/>
      <dgm:spPr/>
      <dgm:t>
        <a:bodyPr/>
        <a:lstStyle/>
        <a:p>
          <a:r>
            <a:rPr lang="en-US" b="1"/>
            <a:t>Title</a:t>
          </a:r>
          <a:r>
            <a:rPr lang="en-US"/>
            <a:t>: Name of the use case</a:t>
          </a:r>
        </a:p>
      </dgm:t>
    </dgm:pt>
    <dgm:pt modelId="{2FB3EE90-8F7B-4613-BC29-8EB70BA6330F}" type="parTrans" cxnId="{A7080CB8-2A66-4CCF-85FB-894CDAD4A97F}">
      <dgm:prSet/>
      <dgm:spPr/>
      <dgm:t>
        <a:bodyPr/>
        <a:lstStyle/>
        <a:p>
          <a:endParaRPr lang="en-US"/>
        </a:p>
      </dgm:t>
    </dgm:pt>
    <dgm:pt modelId="{F7D50C45-664D-4C7F-B3E5-D64073D0F9D7}" type="sibTrans" cxnId="{A7080CB8-2A66-4CCF-85FB-894CDAD4A97F}">
      <dgm:prSet/>
      <dgm:spPr/>
      <dgm:t>
        <a:bodyPr/>
        <a:lstStyle/>
        <a:p>
          <a:endParaRPr lang="en-US"/>
        </a:p>
      </dgm:t>
    </dgm:pt>
    <dgm:pt modelId="{4E5F8593-38E9-4D6C-90EA-0DE7FFE0A4F4}">
      <dgm:prSet/>
      <dgm:spPr/>
      <dgm:t>
        <a:bodyPr/>
        <a:lstStyle/>
        <a:p>
          <a:r>
            <a:rPr lang="en-US" b="1"/>
            <a:t>Primary User</a:t>
          </a:r>
          <a:r>
            <a:rPr lang="en-US"/>
            <a:t>: Who is using the system</a:t>
          </a:r>
        </a:p>
      </dgm:t>
    </dgm:pt>
    <dgm:pt modelId="{D1B90CB0-624A-4EFE-BBED-73BC3BF6C0A7}" type="parTrans" cxnId="{097B1DB4-E264-469C-ACE1-BB2ADD744C44}">
      <dgm:prSet/>
      <dgm:spPr/>
      <dgm:t>
        <a:bodyPr/>
        <a:lstStyle/>
        <a:p>
          <a:endParaRPr lang="en-US"/>
        </a:p>
      </dgm:t>
    </dgm:pt>
    <dgm:pt modelId="{2E080290-BC9B-4E3E-998E-D0601FC465B6}" type="sibTrans" cxnId="{097B1DB4-E264-469C-ACE1-BB2ADD744C44}">
      <dgm:prSet/>
      <dgm:spPr/>
      <dgm:t>
        <a:bodyPr/>
        <a:lstStyle/>
        <a:p>
          <a:endParaRPr lang="en-US"/>
        </a:p>
      </dgm:t>
    </dgm:pt>
    <dgm:pt modelId="{38FF1409-EA5E-4642-ACB7-4A7EEC0AA746}">
      <dgm:prSet/>
      <dgm:spPr/>
      <dgm:t>
        <a:bodyPr/>
        <a:lstStyle/>
        <a:p>
          <a:r>
            <a:rPr lang="en-US" b="1"/>
            <a:t>Goal</a:t>
          </a:r>
          <a:r>
            <a:rPr lang="en-US"/>
            <a:t>: What the primary user wants to achieve</a:t>
          </a:r>
        </a:p>
      </dgm:t>
    </dgm:pt>
    <dgm:pt modelId="{AEB35BEF-2FBA-4691-A224-41B5BE6A346B}" type="parTrans" cxnId="{7DAACE5A-B9D8-4BDE-B8CC-449263308DAF}">
      <dgm:prSet/>
      <dgm:spPr/>
      <dgm:t>
        <a:bodyPr/>
        <a:lstStyle/>
        <a:p>
          <a:endParaRPr lang="en-US"/>
        </a:p>
      </dgm:t>
    </dgm:pt>
    <dgm:pt modelId="{FE633657-08C7-4AA7-A681-A72DB1B45830}" type="sibTrans" cxnId="{7DAACE5A-B9D8-4BDE-B8CC-449263308DAF}">
      <dgm:prSet/>
      <dgm:spPr/>
      <dgm:t>
        <a:bodyPr/>
        <a:lstStyle/>
        <a:p>
          <a:endParaRPr lang="en-US"/>
        </a:p>
      </dgm:t>
    </dgm:pt>
    <dgm:pt modelId="{5B21270C-F68E-4E74-BD46-07C6A76AF6E5}">
      <dgm:prSet/>
      <dgm:spPr/>
      <dgm:t>
        <a:bodyPr/>
        <a:lstStyle/>
        <a:p>
          <a:r>
            <a:rPr lang="en-US" b="1"/>
            <a:t>Preconditions</a:t>
          </a:r>
          <a:r>
            <a:rPr lang="en-US"/>
            <a:t>: What must be true before the use case starts</a:t>
          </a:r>
        </a:p>
      </dgm:t>
    </dgm:pt>
    <dgm:pt modelId="{A0D7E129-D2A3-47CC-9C94-FA9642A9091E}" type="parTrans" cxnId="{DE19B967-4982-49CA-AD40-F80183988033}">
      <dgm:prSet/>
      <dgm:spPr/>
      <dgm:t>
        <a:bodyPr/>
        <a:lstStyle/>
        <a:p>
          <a:endParaRPr lang="en-US"/>
        </a:p>
      </dgm:t>
    </dgm:pt>
    <dgm:pt modelId="{FAA05CA9-E721-4EF1-B446-1415EF508BE9}" type="sibTrans" cxnId="{DE19B967-4982-49CA-AD40-F80183988033}">
      <dgm:prSet/>
      <dgm:spPr/>
      <dgm:t>
        <a:bodyPr/>
        <a:lstStyle/>
        <a:p>
          <a:endParaRPr lang="en-US"/>
        </a:p>
      </dgm:t>
    </dgm:pt>
    <dgm:pt modelId="{A41E4256-1251-4BC2-AB4F-54951DC4E7A4}">
      <dgm:prSet/>
      <dgm:spPr/>
      <dgm:t>
        <a:bodyPr/>
        <a:lstStyle/>
        <a:p>
          <a:r>
            <a:rPr lang="en-US" b="1"/>
            <a:t>Main Success Scenario (Flow)</a:t>
          </a:r>
          <a:r>
            <a:rPr lang="en-US"/>
            <a:t>: Step-by-step of what happens</a:t>
          </a:r>
        </a:p>
      </dgm:t>
    </dgm:pt>
    <dgm:pt modelId="{EFC1841F-5B13-40FD-8EB0-989DF9DB65CD}" type="parTrans" cxnId="{B0B0FC98-0780-496C-B06A-770F4C20F578}">
      <dgm:prSet/>
      <dgm:spPr/>
      <dgm:t>
        <a:bodyPr/>
        <a:lstStyle/>
        <a:p>
          <a:endParaRPr lang="en-US"/>
        </a:p>
      </dgm:t>
    </dgm:pt>
    <dgm:pt modelId="{B7660609-4885-4285-BFE0-6725B379ED5D}" type="sibTrans" cxnId="{B0B0FC98-0780-496C-B06A-770F4C20F578}">
      <dgm:prSet/>
      <dgm:spPr/>
      <dgm:t>
        <a:bodyPr/>
        <a:lstStyle/>
        <a:p>
          <a:endParaRPr lang="en-US"/>
        </a:p>
      </dgm:t>
    </dgm:pt>
    <dgm:pt modelId="{ACF327F1-65DB-45E0-B52E-F19C32125BDF}">
      <dgm:prSet/>
      <dgm:spPr/>
      <dgm:t>
        <a:bodyPr/>
        <a:lstStyle/>
        <a:p>
          <a:r>
            <a:rPr lang="en-US" b="1"/>
            <a:t>Extensions / Alternate flows</a:t>
          </a:r>
          <a:r>
            <a:rPr lang="en-US"/>
            <a:t>: What happens if something goes wrong</a:t>
          </a:r>
        </a:p>
      </dgm:t>
    </dgm:pt>
    <dgm:pt modelId="{1E3AB157-76CD-4AC4-A8A4-67D7A127E3F2}" type="parTrans" cxnId="{F25AAB66-9A41-43CA-9524-C259F5200B11}">
      <dgm:prSet/>
      <dgm:spPr/>
      <dgm:t>
        <a:bodyPr/>
        <a:lstStyle/>
        <a:p>
          <a:endParaRPr lang="en-US"/>
        </a:p>
      </dgm:t>
    </dgm:pt>
    <dgm:pt modelId="{085E40BE-B4D1-492B-8C5F-4C9AB252B89B}" type="sibTrans" cxnId="{F25AAB66-9A41-43CA-9524-C259F5200B11}">
      <dgm:prSet/>
      <dgm:spPr/>
      <dgm:t>
        <a:bodyPr/>
        <a:lstStyle/>
        <a:p>
          <a:endParaRPr lang="en-US"/>
        </a:p>
      </dgm:t>
    </dgm:pt>
    <dgm:pt modelId="{DD43211A-ECC0-4AC6-AB3F-5922DFCFB9B0}" type="pres">
      <dgm:prSet presAssocID="{75FD5685-CC7D-4E71-9C3F-DD3EBF63FE58}" presName="vert0" presStyleCnt="0">
        <dgm:presLayoutVars>
          <dgm:dir/>
          <dgm:animOne val="branch"/>
          <dgm:animLvl val="lvl"/>
        </dgm:presLayoutVars>
      </dgm:prSet>
      <dgm:spPr/>
    </dgm:pt>
    <dgm:pt modelId="{539F63CC-E6F7-4174-B2B9-D4DB237801C9}" type="pres">
      <dgm:prSet presAssocID="{60791F59-98C9-4C35-BE29-F55E332F2BAC}" presName="thickLine" presStyleLbl="alignNode1" presStyleIdx="0" presStyleCnt="6"/>
      <dgm:spPr/>
    </dgm:pt>
    <dgm:pt modelId="{5574FE7B-6452-4D19-89C4-4F2CC65E4EA9}" type="pres">
      <dgm:prSet presAssocID="{60791F59-98C9-4C35-BE29-F55E332F2BAC}" presName="horz1" presStyleCnt="0"/>
      <dgm:spPr/>
    </dgm:pt>
    <dgm:pt modelId="{EFD2A847-C868-430C-BB48-8CAA7268011A}" type="pres">
      <dgm:prSet presAssocID="{60791F59-98C9-4C35-BE29-F55E332F2BAC}" presName="tx1" presStyleLbl="revTx" presStyleIdx="0" presStyleCnt="6"/>
      <dgm:spPr/>
    </dgm:pt>
    <dgm:pt modelId="{68EC1707-2B26-425C-AE8A-2DF1A763E565}" type="pres">
      <dgm:prSet presAssocID="{60791F59-98C9-4C35-BE29-F55E332F2BAC}" presName="vert1" presStyleCnt="0"/>
      <dgm:spPr/>
    </dgm:pt>
    <dgm:pt modelId="{CB9F4972-6EAD-43E0-ADA1-6494F8ECCA48}" type="pres">
      <dgm:prSet presAssocID="{4E5F8593-38E9-4D6C-90EA-0DE7FFE0A4F4}" presName="thickLine" presStyleLbl="alignNode1" presStyleIdx="1" presStyleCnt="6"/>
      <dgm:spPr/>
    </dgm:pt>
    <dgm:pt modelId="{4E7CFE3F-9AE1-41B0-896A-72DB0D316CE0}" type="pres">
      <dgm:prSet presAssocID="{4E5F8593-38E9-4D6C-90EA-0DE7FFE0A4F4}" presName="horz1" presStyleCnt="0"/>
      <dgm:spPr/>
    </dgm:pt>
    <dgm:pt modelId="{29250D38-CB4A-4157-ADFE-A51FD8925B3B}" type="pres">
      <dgm:prSet presAssocID="{4E5F8593-38E9-4D6C-90EA-0DE7FFE0A4F4}" presName="tx1" presStyleLbl="revTx" presStyleIdx="1" presStyleCnt="6"/>
      <dgm:spPr/>
    </dgm:pt>
    <dgm:pt modelId="{43822256-BC98-46D2-BE3E-4FB37CFAD836}" type="pres">
      <dgm:prSet presAssocID="{4E5F8593-38E9-4D6C-90EA-0DE7FFE0A4F4}" presName="vert1" presStyleCnt="0"/>
      <dgm:spPr/>
    </dgm:pt>
    <dgm:pt modelId="{94A3EC7C-A1CA-438C-8993-976031D87053}" type="pres">
      <dgm:prSet presAssocID="{38FF1409-EA5E-4642-ACB7-4A7EEC0AA746}" presName="thickLine" presStyleLbl="alignNode1" presStyleIdx="2" presStyleCnt="6"/>
      <dgm:spPr/>
    </dgm:pt>
    <dgm:pt modelId="{3B5B31BD-F268-4F4F-9062-181B5A353A0F}" type="pres">
      <dgm:prSet presAssocID="{38FF1409-EA5E-4642-ACB7-4A7EEC0AA746}" presName="horz1" presStyleCnt="0"/>
      <dgm:spPr/>
    </dgm:pt>
    <dgm:pt modelId="{03F77D94-DEB1-42E7-B2E6-03C4CD00D3C1}" type="pres">
      <dgm:prSet presAssocID="{38FF1409-EA5E-4642-ACB7-4A7EEC0AA746}" presName="tx1" presStyleLbl="revTx" presStyleIdx="2" presStyleCnt="6"/>
      <dgm:spPr/>
    </dgm:pt>
    <dgm:pt modelId="{F9900E61-F09B-48CE-B744-CAA59C513B11}" type="pres">
      <dgm:prSet presAssocID="{38FF1409-EA5E-4642-ACB7-4A7EEC0AA746}" presName="vert1" presStyleCnt="0"/>
      <dgm:spPr/>
    </dgm:pt>
    <dgm:pt modelId="{3631E006-EE1E-4DFE-9DAA-F1E1230E0FD2}" type="pres">
      <dgm:prSet presAssocID="{5B21270C-F68E-4E74-BD46-07C6A76AF6E5}" presName="thickLine" presStyleLbl="alignNode1" presStyleIdx="3" presStyleCnt="6"/>
      <dgm:spPr/>
    </dgm:pt>
    <dgm:pt modelId="{AECF834D-49E2-48FD-AEC7-4EFA96D78892}" type="pres">
      <dgm:prSet presAssocID="{5B21270C-F68E-4E74-BD46-07C6A76AF6E5}" presName="horz1" presStyleCnt="0"/>
      <dgm:spPr/>
    </dgm:pt>
    <dgm:pt modelId="{22AEFA48-5002-44E5-A313-30577D91A03F}" type="pres">
      <dgm:prSet presAssocID="{5B21270C-F68E-4E74-BD46-07C6A76AF6E5}" presName="tx1" presStyleLbl="revTx" presStyleIdx="3" presStyleCnt="6"/>
      <dgm:spPr/>
    </dgm:pt>
    <dgm:pt modelId="{74E06DBD-63A4-4060-967E-D78070F84FB0}" type="pres">
      <dgm:prSet presAssocID="{5B21270C-F68E-4E74-BD46-07C6A76AF6E5}" presName="vert1" presStyleCnt="0"/>
      <dgm:spPr/>
    </dgm:pt>
    <dgm:pt modelId="{D14C7A00-CD70-42ED-884A-F5F367447D23}" type="pres">
      <dgm:prSet presAssocID="{A41E4256-1251-4BC2-AB4F-54951DC4E7A4}" presName="thickLine" presStyleLbl="alignNode1" presStyleIdx="4" presStyleCnt="6"/>
      <dgm:spPr/>
    </dgm:pt>
    <dgm:pt modelId="{56DA7C58-2D0A-4167-BD3A-EB407AE16EAD}" type="pres">
      <dgm:prSet presAssocID="{A41E4256-1251-4BC2-AB4F-54951DC4E7A4}" presName="horz1" presStyleCnt="0"/>
      <dgm:spPr/>
    </dgm:pt>
    <dgm:pt modelId="{BC0686FA-0CB4-4CA8-B518-202D9E6EFE62}" type="pres">
      <dgm:prSet presAssocID="{A41E4256-1251-4BC2-AB4F-54951DC4E7A4}" presName="tx1" presStyleLbl="revTx" presStyleIdx="4" presStyleCnt="6"/>
      <dgm:spPr/>
    </dgm:pt>
    <dgm:pt modelId="{547AD960-72FA-4B8D-B226-3F3D3714F2FC}" type="pres">
      <dgm:prSet presAssocID="{A41E4256-1251-4BC2-AB4F-54951DC4E7A4}" presName="vert1" presStyleCnt="0"/>
      <dgm:spPr/>
    </dgm:pt>
    <dgm:pt modelId="{362F03C5-55CE-4953-94AF-1DCEE740EB58}" type="pres">
      <dgm:prSet presAssocID="{ACF327F1-65DB-45E0-B52E-F19C32125BDF}" presName="thickLine" presStyleLbl="alignNode1" presStyleIdx="5" presStyleCnt="6"/>
      <dgm:spPr/>
    </dgm:pt>
    <dgm:pt modelId="{3A9CBA30-E30A-421F-888F-F2099F9329CD}" type="pres">
      <dgm:prSet presAssocID="{ACF327F1-65DB-45E0-B52E-F19C32125BDF}" presName="horz1" presStyleCnt="0"/>
      <dgm:spPr/>
    </dgm:pt>
    <dgm:pt modelId="{FBE7160F-63BB-4538-81A5-A5E12C78E899}" type="pres">
      <dgm:prSet presAssocID="{ACF327F1-65DB-45E0-B52E-F19C32125BDF}" presName="tx1" presStyleLbl="revTx" presStyleIdx="5" presStyleCnt="6"/>
      <dgm:spPr/>
    </dgm:pt>
    <dgm:pt modelId="{F970FC20-AF6A-4B4E-9984-7E935539FFC1}" type="pres">
      <dgm:prSet presAssocID="{ACF327F1-65DB-45E0-B52E-F19C32125BDF}" presName="vert1" presStyleCnt="0"/>
      <dgm:spPr/>
    </dgm:pt>
  </dgm:ptLst>
  <dgm:cxnLst>
    <dgm:cxn modelId="{4FD8CD01-9EBF-4F1E-B541-0F173CC6F0B4}" type="presOf" srcId="{5B21270C-F68E-4E74-BD46-07C6A76AF6E5}" destId="{22AEFA48-5002-44E5-A313-30577D91A03F}" srcOrd="0" destOrd="0" presId="urn:microsoft.com/office/officeart/2008/layout/LinedList"/>
    <dgm:cxn modelId="{7B99D423-F34B-46AC-80CF-AA9D1209C1D3}" type="presOf" srcId="{4E5F8593-38E9-4D6C-90EA-0DE7FFE0A4F4}" destId="{29250D38-CB4A-4157-ADFE-A51FD8925B3B}" srcOrd="0" destOrd="0" presId="urn:microsoft.com/office/officeart/2008/layout/LinedList"/>
    <dgm:cxn modelId="{D6251C3A-7922-41BC-AD30-7FA1609B6546}" type="presOf" srcId="{60791F59-98C9-4C35-BE29-F55E332F2BAC}" destId="{EFD2A847-C868-430C-BB48-8CAA7268011A}" srcOrd="0" destOrd="0" presId="urn:microsoft.com/office/officeart/2008/layout/LinedList"/>
    <dgm:cxn modelId="{F25AAB66-9A41-43CA-9524-C259F5200B11}" srcId="{75FD5685-CC7D-4E71-9C3F-DD3EBF63FE58}" destId="{ACF327F1-65DB-45E0-B52E-F19C32125BDF}" srcOrd="5" destOrd="0" parTransId="{1E3AB157-76CD-4AC4-A8A4-67D7A127E3F2}" sibTransId="{085E40BE-B4D1-492B-8C5F-4C9AB252B89B}"/>
    <dgm:cxn modelId="{DE19B967-4982-49CA-AD40-F80183988033}" srcId="{75FD5685-CC7D-4E71-9C3F-DD3EBF63FE58}" destId="{5B21270C-F68E-4E74-BD46-07C6A76AF6E5}" srcOrd="3" destOrd="0" parTransId="{A0D7E129-D2A3-47CC-9C94-FA9642A9091E}" sibTransId="{FAA05CA9-E721-4EF1-B446-1415EF508BE9}"/>
    <dgm:cxn modelId="{8340C075-6604-410E-A28E-0F87890B247F}" type="presOf" srcId="{ACF327F1-65DB-45E0-B52E-F19C32125BDF}" destId="{FBE7160F-63BB-4538-81A5-A5E12C78E899}" srcOrd="0" destOrd="0" presId="urn:microsoft.com/office/officeart/2008/layout/LinedList"/>
    <dgm:cxn modelId="{7DAACE5A-B9D8-4BDE-B8CC-449263308DAF}" srcId="{75FD5685-CC7D-4E71-9C3F-DD3EBF63FE58}" destId="{38FF1409-EA5E-4642-ACB7-4A7EEC0AA746}" srcOrd="2" destOrd="0" parTransId="{AEB35BEF-2FBA-4691-A224-41B5BE6A346B}" sibTransId="{FE633657-08C7-4AA7-A681-A72DB1B45830}"/>
    <dgm:cxn modelId="{7B83DE84-1834-479C-A41C-A8FBE7E3BFA4}" type="presOf" srcId="{75FD5685-CC7D-4E71-9C3F-DD3EBF63FE58}" destId="{DD43211A-ECC0-4AC6-AB3F-5922DFCFB9B0}" srcOrd="0" destOrd="0" presId="urn:microsoft.com/office/officeart/2008/layout/LinedList"/>
    <dgm:cxn modelId="{1CBE258E-4FB9-436D-AADB-FC76F105D736}" type="presOf" srcId="{A41E4256-1251-4BC2-AB4F-54951DC4E7A4}" destId="{BC0686FA-0CB4-4CA8-B518-202D9E6EFE62}" srcOrd="0" destOrd="0" presId="urn:microsoft.com/office/officeart/2008/layout/LinedList"/>
    <dgm:cxn modelId="{B0B0FC98-0780-496C-B06A-770F4C20F578}" srcId="{75FD5685-CC7D-4E71-9C3F-DD3EBF63FE58}" destId="{A41E4256-1251-4BC2-AB4F-54951DC4E7A4}" srcOrd="4" destOrd="0" parTransId="{EFC1841F-5B13-40FD-8EB0-989DF9DB65CD}" sibTransId="{B7660609-4885-4285-BFE0-6725B379ED5D}"/>
    <dgm:cxn modelId="{097B1DB4-E264-469C-ACE1-BB2ADD744C44}" srcId="{75FD5685-CC7D-4E71-9C3F-DD3EBF63FE58}" destId="{4E5F8593-38E9-4D6C-90EA-0DE7FFE0A4F4}" srcOrd="1" destOrd="0" parTransId="{D1B90CB0-624A-4EFE-BBED-73BC3BF6C0A7}" sibTransId="{2E080290-BC9B-4E3E-998E-D0601FC465B6}"/>
    <dgm:cxn modelId="{A7080CB8-2A66-4CCF-85FB-894CDAD4A97F}" srcId="{75FD5685-CC7D-4E71-9C3F-DD3EBF63FE58}" destId="{60791F59-98C9-4C35-BE29-F55E332F2BAC}" srcOrd="0" destOrd="0" parTransId="{2FB3EE90-8F7B-4613-BC29-8EB70BA6330F}" sibTransId="{F7D50C45-664D-4C7F-B3E5-D64073D0F9D7}"/>
    <dgm:cxn modelId="{887A03BD-20A5-47C4-9024-C96F40516CEC}" type="presOf" srcId="{38FF1409-EA5E-4642-ACB7-4A7EEC0AA746}" destId="{03F77D94-DEB1-42E7-B2E6-03C4CD00D3C1}" srcOrd="0" destOrd="0" presId="urn:microsoft.com/office/officeart/2008/layout/LinedList"/>
    <dgm:cxn modelId="{022AE368-1E70-494A-B255-6C47A4E702CC}" type="presParOf" srcId="{DD43211A-ECC0-4AC6-AB3F-5922DFCFB9B0}" destId="{539F63CC-E6F7-4174-B2B9-D4DB237801C9}" srcOrd="0" destOrd="0" presId="urn:microsoft.com/office/officeart/2008/layout/LinedList"/>
    <dgm:cxn modelId="{279D2B41-A3C8-43F5-8F96-CD848392C577}" type="presParOf" srcId="{DD43211A-ECC0-4AC6-AB3F-5922DFCFB9B0}" destId="{5574FE7B-6452-4D19-89C4-4F2CC65E4EA9}" srcOrd="1" destOrd="0" presId="urn:microsoft.com/office/officeart/2008/layout/LinedList"/>
    <dgm:cxn modelId="{70DB6D51-A89E-489F-8F79-87A99F852DF2}" type="presParOf" srcId="{5574FE7B-6452-4D19-89C4-4F2CC65E4EA9}" destId="{EFD2A847-C868-430C-BB48-8CAA7268011A}" srcOrd="0" destOrd="0" presId="urn:microsoft.com/office/officeart/2008/layout/LinedList"/>
    <dgm:cxn modelId="{2FB8FD2C-6FA8-4808-BA38-BF38F27C5B87}" type="presParOf" srcId="{5574FE7B-6452-4D19-89C4-4F2CC65E4EA9}" destId="{68EC1707-2B26-425C-AE8A-2DF1A763E565}" srcOrd="1" destOrd="0" presId="urn:microsoft.com/office/officeart/2008/layout/LinedList"/>
    <dgm:cxn modelId="{44118B33-2B9C-4546-86B8-9086EC83F703}" type="presParOf" srcId="{DD43211A-ECC0-4AC6-AB3F-5922DFCFB9B0}" destId="{CB9F4972-6EAD-43E0-ADA1-6494F8ECCA48}" srcOrd="2" destOrd="0" presId="urn:microsoft.com/office/officeart/2008/layout/LinedList"/>
    <dgm:cxn modelId="{1A440F54-4DF2-4200-9926-D4457CBD47FB}" type="presParOf" srcId="{DD43211A-ECC0-4AC6-AB3F-5922DFCFB9B0}" destId="{4E7CFE3F-9AE1-41B0-896A-72DB0D316CE0}" srcOrd="3" destOrd="0" presId="urn:microsoft.com/office/officeart/2008/layout/LinedList"/>
    <dgm:cxn modelId="{B089F4D5-BEE7-4D78-8213-6B62E4532B4F}" type="presParOf" srcId="{4E7CFE3F-9AE1-41B0-896A-72DB0D316CE0}" destId="{29250D38-CB4A-4157-ADFE-A51FD8925B3B}" srcOrd="0" destOrd="0" presId="urn:microsoft.com/office/officeart/2008/layout/LinedList"/>
    <dgm:cxn modelId="{292E8DF4-A265-45E8-B814-F7C317670FF9}" type="presParOf" srcId="{4E7CFE3F-9AE1-41B0-896A-72DB0D316CE0}" destId="{43822256-BC98-46D2-BE3E-4FB37CFAD836}" srcOrd="1" destOrd="0" presId="urn:microsoft.com/office/officeart/2008/layout/LinedList"/>
    <dgm:cxn modelId="{FD6525E8-5EB3-4598-9288-EE5CC5CBE0AD}" type="presParOf" srcId="{DD43211A-ECC0-4AC6-AB3F-5922DFCFB9B0}" destId="{94A3EC7C-A1CA-438C-8993-976031D87053}" srcOrd="4" destOrd="0" presId="urn:microsoft.com/office/officeart/2008/layout/LinedList"/>
    <dgm:cxn modelId="{7D2DB3A8-FE49-456B-B160-CB64695CE3B4}" type="presParOf" srcId="{DD43211A-ECC0-4AC6-AB3F-5922DFCFB9B0}" destId="{3B5B31BD-F268-4F4F-9062-181B5A353A0F}" srcOrd="5" destOrd="0" presId="urn:microsoft.com/office/officeart/2008/layout/LinedList"/>
    <dgm:cxn modelId="{5451377C-08F5-471B-AAAA-F4C502496A67}" type="presParOf" srcId="{3B5B31BD-F268-4F4F-9062-181B5A353A0F}" destId="{03F77D94-DEB1-42E7-B2E6-03C4CD00D3C1}" srcOrd="0" destOrd="0" presId="urn:microsoft.com/office/officeart/2008/layout/LinedList"/>
    <dgm:cxn modelId="{65CCDBFE-B067-4DE0-B5ED-6409CCAC439C}" type="presParOf" srcId="{3B5B31BD-F268-4F4F-9062-181B5A353A0F}" destId="{F9900E61-F09B-48CE-B744-CAA59C513B11}" srcOrd="1" destOrd="0" presId="urn:microsoft.com/office/officeart/2008/layout/LinedList"/>
    <dgm:cxn modelId="{14A0D425-59B4-4FAB-8CCA-5EFAAFDC3112}" type="presParOf" srcId="{DD43211A-ECC0-4AC6-AB3F-5922DFCFB9B0}" destId="{3631E006-EE1E-4DFE-9DAA-F1E1230E0FD2}" srcOrd="6" destOrd="0" presId="urn:microsoft.com/office/officeart/2008/layout/LinedList"/>
    <dgm:cxn modelId="{D804CB5C-025E-43B2-99DC-9F162407195A}" type="presParOf" srcId="{DD43211A-ECC0-4AC6-AB3F-5922DFCFB9B0}" destId="{AECF834D-49E2-48FD-AEC7-4EFA96D78892}" srcOrd="7" destOrd="0" presId="urn:microsoft.com/office/officeart/2008/layout/LinedList"/>
    <dgm:cxn modelId="{8C4E9BA4-8E92-4BE9-AE4A-C9D3313E1AD1}" type="presParOf" srcId="{AECF834D-49E2-48FD-AEC7-4EFA96D78892}" destId="{22AEFA48-5002-44E5-A313-30577D91A03F}" srcOrd="0" destOrd="0" presId="urn:microsoft.com/office/officeart/2008/layout/LinedList"/>
    <dgm:cxn modelId="{93ADA4F1-8757-4329-B3EB-844F31A7A0FE}" type="presParOf" srcId="{AECF834D-49E2-48FD-AEC7-4EFA96D78892}" destId="{74E06DBD-63A4-4060-967E-D78070F84FB0}" srcOrd="1" destOrd="0" presId="urn:microsoft.com/office/officeart/2008/layout/LinedList"/>
    <dgm:cxn modelId="{0B98ADA3-02BC-467E-82D4-1575E260A131}" type="presParOf" srcId="{DD43211A-ECC0-4AC6-AB3F-5922DFCFB9B0}" destId="{D14C7A00-CD70-42ED-884A-F5F367447D23}" srcOrd="8" destOrd="0" presId="urn:microsoft.com/office/officeart/2008/layout/LinedList"/>
    <dgm:cxn modelId="{F309D6BA-E49B-4C25-AE65-A806B9DDDC91}" type="presParOf" srcId="{DD43211A-ECC0-4AC6-AB3F-5922DFCFB9B0}" destId="{56DA7C58-2D0A-4167-BD3A-EB407AE16EAD}" srcOrd="9" destOrd="0" presId="urn:microsoft.com/office/officeart/2008/layout/LinedList"/>
    <dgm:cxn modelId="{FEC3805E-580B-496A-A0B3-45C7A0C5407D}" type="presParOf" srcId="{56DA7C58-2D0A-4167-BD3A-EB407AE16EAD}" destId="{BC0686FA-0CB4-4CA8-B518-202D9E6EFE62}" srcOrd="0" destOrd="0" presId="urn:microsoft.com/office/officeart/2008/layout/LinedList"/>
    <dgm:cxn modelId="{FBE726E7-8FB2-428D-9B8B-CEAECE9E601F}" type="presParOf" srcId="{56DA7C58-2D0A-4167-BD3A-EB407AE16EAD}" destId="{547AD960-72FA-4B8D-B226-3F3D3714F2FC}" srcOrd="1" destOrd="0" presId="urn:microsoft.com/office/officeart/2008/layout/LinedList"/>
    <dgm:cxn modelId="{02C57AA0-F5EE-476B-886E-77896890F32D}" type="presParOf" srcId="{DD43211A-ECC0-4AC6-AB3F-5922DFCFB9B0}" destId="{362F03C5-55CE-4953-94AF-1DCEE740EB58}" srcOrd="10" destOrd="0" presId="urn:microsoft.com/office/officeart/2008/layout/LinedList"/>
    <dgm:cxn modelId="{8CA8E664-AFF6-48C7-AD45-1C3A73EA9045}" type="presParOf" srcId="{DD43211A-ECC0-4AC6-AB3F-5922DFCFB9B0}" destId="{3A9CBA30-E30A-421F-888F-F2099F9329CD}" srcOrd="11" destOrd="0" presId="urn:microsoft.com/office/officeart/2008/layout/LinedList"/>
    <dgm:cxn modelId="{A5DB70DB-BCA7-4235-8A9A-9482679CC4C8}" type="presParOf" srcId="{3A9CBA30-E30A-421F-888F-F2099F9329CD}" destId="{FBE7160F-63BB-4538-81A5-A5E12C78E899}" srcOrd="0" destOrd="0" presId="urn:microsoft.com/office/officeart/2008/layout/LinedList"/>
    <dgm:cxn modelId="{CAD806B0-6FF2-461B-9F44-72A7C0D7C254}" type="presParOf" srcId="{3A9CBA30-E30A-421F-888F-F2099F9329CD}" destId="{F970FC20-AF6A-4B4E-9984-7E935539FFC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995248" y="712806"/>
          <a:ext cx="3637026" cy="126309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466975" y="3805688"/>
          <a:ext cx="704850" cy="4511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127759" y="4166571"/>
          <a:ext cx="3383280" cy="845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Proposed Deliverables</a:t>
          </a:r>
        </a:p>
      </dsp:txBody>
      <dsp:txXfrm>
        <a:off x="1127759" y="4166571"/>
        <a:ext cx="3383280" cy="845820"/>
      </dsp:txXfrm>
    </dsp:sp>
    <dsp:sp modelId="{BF7E6AED-6FC5-4425-A290-9E4B7298F07F}">
      <dsp:nvSpPr>
        <dsp:cNvPr id="0" name=""/>
        <dsp:cNvSpPr/>
      </dsp:nvSpPr>
      <dsp:spPr>
        <a:xfrm>
          <a:off x="2317546" y="2073449"/>
          <a:ext cx="1268730" cy="126873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Selected Concepts </a:t>
          </a:r>
        </a:p>
      </dsp:txBody>
      <dsp:txXfrm>
        <a:off x="2503347" y="2259250"/>
        <a:ext cx="897128" cy="897128"/>
      </dsp:txXfrm>
    </dsp:sp>
    <dsp:sp modelId="{D246E528-507F-4FF3-8A77-0679076721BF}">
      <dsp:nvSpPr>
        <dsp:cNvPr id="0" name=""/>
        <dsp:cNvSpPr/>
      </dsp:nvSpPr>
      <dsp:spPr>
        <a:xfrm>
          <a:off x="1409699" y="1121619"/>
          <a:ext cx="1268730" cy="126873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Client Meeting #1 Objectives </a:t>
          </a:r>
        </a:p>
      </dsp:txBody>
      <dsp:txXfrm>
        <a:off x="1595500" y="1307420"/>
        <a:ext cx="897128" cy="897128"/>
      </dsp:txXfrm>
    </dsp:sp>
    <dsp:sp modelId="{E3E931DD-E6F1-4EC6-BDD5-84CE280C6596}">
      <dsp:nvSpPr>
        <dsp:cNvPr id="0" name=""/>
        <dsp:cNvSpPr/>
      </dsp:nvSpPr>
      <dsp:spPr>
        <a:xfrm>
          <a:off x="2706624" y="814869"/>
          <a:ext cx="1268730" cy="126873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Needs &amp; Requirements, Use Cases, User Stories</a:t>
          </a:r>
        </a:p>
      </dsp:txBody>
      <dsp:txXfrm>
        <a:off x="2892425" y="1000670"/>
        <a:ext cx="897128" cy="897128"/>
      </dsp:txXfrm>
    </dsp:sp>
    <dsp:sp modelId="{4DDFF13B-A0E3-4D55-8A12-88615B2090CC}">
      <dsp:nvSpPr>
        <dsp:cNvPr id="0" name=""/>
        <dsp:cNvSpPr/>
      </dsp:nvSpPr>
      <dsp:spPr>
        <a:xfrm>
          <a:off x="845819" y="557739"/>
          <a:ext cx="3947160" cy="3157728"/>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F63CC-E6F7-4174-B2B9-D4DB237801C9}">
      <dsp:nvSpPr>
        <dsp:cNvPr id="0" name=""/>
        <dsp:cNvSpPr/>
      </dsp:nvSpPr>
      <dsp:spPr>
        <a:xfrm>
          <a:off x="0" y="2209"/>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D2A847-C868-430C-BB48-8CAA7268011A}">
      <dsp:nvSpPr>
        <dsp:cNvPr id="0" name=""/>
        <dsp:cNvSpPr/>
      </dsp:nvSpPr>
      <dsp:spPr>
        <a:xfrm>
          <a:off x="0" y="2209"/>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Title</a:t>
          </a:r>
          <a:r>
            <a:rPr lang="en-US" sz="2200" kern="1200"/>
            <a:t>: Name of the use case</a:t>
          </a:r>
        </a:p>
      </dsp:txBody>
      <dsp:txXfrm>
        <a:off x="0" y="2209"/>
        <a:ext cx="8229600" cy="753590"/>
      </dsp:txXfrm>
    </dsp:sp>
    <dsp:sp modelId="{CB9F4972-6EAD-43E0-ADA1-6494F8ECCA48}">
      <dsp:nvSpPr>
        <dsp:cNvPr id="0" name=""/>
        <dsp:cNvSpPr/>
      </dsp:nvSpPr>
      <dsp:spPr>
        <a:xfrm>
          <a:off x="0" y="75580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250D38-CB4A-4157-ADFE-A51FD8925B3B}">
      <dsp:nvSpPr>
        <dsp:cNvPr id="0" name=""/>
        <dsp:cNvSpPr/>
      </dsp:nvSpPr>
      <dsp:spPr>
        <a:xfrm>
          <a:off x="0" y="755800"/>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Primary User</a:t>
          </a:r>
          <a:r>
            <a:rPr lang="en-US" sz="2200" kern="1200"/>
            <a:t>: Who is using the system</a:t>
          </a:r>
        </a:p>
      </dsp:txBody>
      <dsp:txXfrm>
        <a:off x="0" y="755800"/>
        <a:ext cx="8229600" cy="753590"/>
      </dsp:txXfrm>
    </dsp:sp>
    <dsp:sp modelId="{94A3EC7C-A1CA-438C-8993-976031D87053}">
      <dsp:nvSpPr>
        <dsp:cNvPr id="0" name=""/>
        <dsp:cNvSpPr/>
      </dsp:nvSpPr>
      <dsp:spPr>
        <a:xfrm>
          <a:off x="0" y="150939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F77D94-DEB1-42E7-B2E6-03C4CD00D3C1}">
      <dsp:nvSpPr>
        <dsp:cNvPr id="0" name=""/>
        <dsp:cNvSpPr/>
      </dsp:nvSpPr>
      <dsp:spPr>
        <a:xfrm>
          <a:off x="0" y="1509390"/>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Goal</a:t>
          </a:r>
          <a:r>
            <a:rPr lang="en-US" sz="2200" kern="1200"/>
            <a:t>: What the primary user wants to achieve</a:t>
          </a:r>
        </a:p>
      </dsp:txBody>
      <dsp:txXfrm>
        <a:off x="0" y="1509390"/>
        <a:ext cx="8229600" cy="753590"/>
      </dsp:txXfrm>
    </dsp:sp>
    <dsp:sp modelId="{3631E006-EE1E-4DFE-9DAA-F1E1230E0FD2}">
      <dsp:nvSpPr>
        <dsp:cNvPr id="0" name=""/>
        <dsp:cNvSpPr/>
      </dsp:nvSpPr>
      <dsp:spPr>
        <a:xfrm>
          <a:off x="0" y="2262981"/>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AEFA48-5002-44E5-A313-30577D91A03F}">
      <dsp:nvSpPr>
        <dsp:cNvPr id="0" name=""/>
        <dsp:cNvSpPr/>
      </dsp:nvSpPr>
      <dsp:spPr>
        <a:xfrm>
          <a:off x="0" y="2262981"/>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Preconditions</a:t>
          </a:r>
          <a:r>
            <a:rPr lang="en-US" sz="2200" kern="1200"/>
            <a:t>: What must be true before the use case starts</a:t>
          </a:r>
        </a:p>
      </dsp:txBody>
      <dsp:txXfrm>
        <a:off x="0" y="2262981"/>
        <a:ext cx="8229600" cy="753590"/>
      </dsp:txXfrm>
    </dsp:sp>
    <dsp:sp modelId="{D14C7A00-CD70-42ED-884A-F5F367447D23}">
      <dsp:nvSpPr>
        <dsp:cNvPr id="0" name=""/>
        <dsp:cNvSpPr/>
      </dsp:nvSpPr>
      <dsp:spPr>
        <a:xfrm>
          <a:off x="0" y="301657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0686FA-0CB4-4CA8-B518-202D9E6EFE62}">
      <dsp:nvSpPr>
        <dsp:cNvPr id="0" name=""/>
        <dsp:cNvSpPr/>
      </dsp:nvSpPr>
      <dsp:spPr>
        <a:xfrm>
          <a:off x="0" y="3016572"/>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Main Success Scenario (Flow)</a:t>
          </a:r>
          <a:r>
            <a:rPr lang="en-US" sz="2200" kern="1200"/>
            <a:t>: Step-by-step of what happens</a:t>
          </a:r>
        </a:p>
      </dsp:txBody>
      <dsp:txXfrm>
        <a:off x="0" y="3016572"/>
        <a:ext cx="8229600" cy="753590"/>
      </dsp:txXfrm>
    </dsp:sp>
    <dsp:sp modelId="{362F03C5-55CE-4953-94AF-1DCEE740EB58}">
      <dsp:nvSpPr>
        <dsp:cNvPr id="0" name=""/>
        <dsp:cNvSpPr/>
      </dsp:nvSpPr>
      <dsp:spPr>
        <a:xfrm>
          <a:off x="0" y="377016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E7160F-63BB-4538-81A5-A5E12C78E899}">
      <dsp:nvSpPr>
        <dsp:cNvPr id="0" name=""/>
        <dsp:cNvSpPr/>
      </dsp:nvSpPr>
      <dsp:spPr>
        <a:xfrm>
          <a:off x="0" y="3770162"/>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Extensions / Alternate flows</a:t>
          </a:r>
          <a:r>
            <a:rPr lang="en-US" sz="2200" kern="1200"/>
            <a:t>: What happens if something goes wrong</a:t>
          </a:r>
        </a:p>
      </dsp:txBody>
      <dsp:txXfrm>
        <a:off x="0" y="3770162"/>
        <a:ext cx="8229600" cy="7535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Selected Concepts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Needs &amp; Requirements, Use Cases, User Stories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7/3/2025</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44</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63</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68</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day ONLY exists for sections 1 &amp; 2 to deal with the crazy loading over first 2 weeks of classes in Fall 2025</a:t>
            </a:r>
          </a:p>
        </p:txBody>
      </p:sp>
      <p:sp>
        <p:nvSpPr>
          <p:cNvPr id="4" name="Slide Number Placeholder 3"/>
          <p:cNvSpPr>
            <a:spLocks noGrp="1"/>
          </p:cNvSpPr>
          <p:nvPr>
            <p:ph type="sldNum" sz="quarter" idx="10"/>
          </p:nvPr>
        </p:nvSpPr>
        <p:spPr/>
        <p:txBody>
          <a:bodyPr/>
          <a:lstStyle/>
          <a:p>
            <a:fld id="{DF811066-0135-4CAA-8AD4-89A97190AC00}" type="slidenum">
              <a:rPr lang="en-US" smtClean="0"/>
              <a:t>72</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4E109-1555-CAB7-D637-AD0897CEF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E3C97-502B-556D-0BA7-2437764E8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39A4B1-B23E-78DD-E6E9-4F2B7F74C3B2}"/>
              </a:ext>
            </a:extLst>
          </p:cNvPr>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a:extLst>
              <a:ext uri="{FF2B5EF4-FFF2-40B4-BE49-F238E27FC236}">
                <a16:creationId xmlns:a16="http://schemas.microsoft.com/office/drawing/2014/main" id="{31B65519-0920-383D-0578-B72A21239947}"/>
              </a:ext>
            </a:extLst>
          </p:cNvPr>
          <p:cNvSpPr>
            <a:spLocks noGrp="1"/>
          </p:cNvSpPr>
          <p:nvPr>
            <p:ph type="sldNum" sz="quarter" idx="10"/>
          </p:nvPr>
        </p:nvSpPr>
        <p:spPr/>
        <p:txBody>
          <a:bodyPr/>
          <a:lstStyle/>
          <a:p>
            <a:fld id="{DF811066-0135-4CAA-8AD4-89A97190AC00}" type="slidenum">
              <a:rPr lang="en-US" smtClean="0"/>
              <a:t>73</a:t>
            </a:fld>
            <a:endParaRPr lang="en-US" dirty="0"/>
          </a:p>
        </p:txBody>
      </p:sp>
    </p:spTree>
    <p:extLst>
      <p:ext uri="{BB962C8B-B14F-4D97-AF65-F5344CB8AC3E}">
        <p14:creationId xmlns:p14="http://schemas.microsoft.com/office/powerpoint/2010/main" val="19707802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74</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75</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79</a:t>
            </a:fld>
            <a:endParaRPr lang="en-US" dirty="0"/>
          </a:p>
        </p:txBody>
      </p:sp>
    </p:spTree>
    <p:extLst>
      <p:ext uri="{BB962C8B-B14F-4D97-AF65-F5344CB8AC3E}">
        <p14:creationId xmlns:p14="http://schemas.microsoft.com/office/powerpoint/2010/main" val="1135832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85</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86</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87</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96</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97</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98</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100</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103</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105</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109</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111</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112</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113</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120</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121</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124</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130</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134</a:t>
            </a:fld>
            <a:endParaRPr lang="en-US" dirty="0"/>
          </a:p>
        </p:txBody>
      </p:sp>
    </p:spTree>
    <p:extLst>
      <p:ext uri="{BB962C8B-B14F-4D97-AF65-F5344CB8AC3E}">
        <p14:creationId xmlns:p14="http://schemas.microsoft.com/office/powerpoint/2010/main" val="35485890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136</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140</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811066-0135-4CAA-8AD4-89A97190AC00}" type="slidenum">
              <a:rPr lang="en-US" smtClean="0"/>
              <a:t>141</a:t>
            </a:fld>
            <a:endParaRPr lang="en-US" dirty="0"/>
          </a:p>
        </p:txBody>
      </p:sp>
    </p:spTree>
    <p:extLst>
      <p:ext uri="{BB962C8B-B14F-4D97-AF65-F5344CB8AC3E}">
        <p14:creationId xmlns:p14="http://schemas.microsoft.com/office/powerpoint/2010/main" val="21173758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142</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143</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144</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146</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148</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149</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159</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164</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15</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534969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7/3/2025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7/3/2025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7/3/2025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7/3/2025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7/3/2025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7/3/2025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7/3/2025</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7/3/2025</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7/3/2025</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7/3/2025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7/3/2025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7/3/2025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7/3/2025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7/3/2025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7/3/2025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7/3/2025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7/3/2025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7/3/2025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7/3/2025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7/3/2025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7/3/2025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7/3/2025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7/3/2025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7/3/2025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7/3/2025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7/3/2025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7/3/2025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7/3/2025</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7/3/2025</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7/3/2025</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7/3/2025</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7/3/2025</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7/3/2025</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7/3/2025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7/3/2025</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7/3/2025</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7/3/2025</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7/3/2025</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7/3/2025</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7/3/2025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7/3/2025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7/3/2025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7/3/2025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7/3/2025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7/3/2025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7/3/2025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7/3/2025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7/3/2025</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10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www.slido.com/" TargetMode="External"/><Relationship Id="rId1" Type="http://schemas.openxmlformats.org/officeDocument/2006/relationships/slideLayout" Target="../slideLayouts/slideLayout24.xml"/></Relationships>
</file>

<file path=ppt/slides/_rels/slide10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0.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60.jpg"/></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4.xml"/></Relationships>
</file>

<file path=ppt/slides/_rels/slide1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6.xml"/><Relationship Id="rId1" Type="http://schemas.openxmlformats.org/officeDocument/2006/relationships/slideLayout" Target="../slideLayouts/slideLayout24.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8.xml"/></Relationships>
</file>

<file path=ppt/slides/_rels/slide15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8.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9.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68.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slido.com/" TargetMode="Externa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165.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0.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usp=shari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gid=0#gid=0"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9.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22.xml"/><Relationship Id="rId3" Type="http://schemas.openxmlformats.org/officeDocument/2006/relationships/slide" Target="slide42.xml"/><Relationship Id="rId7" Type="http://schemas.openxmlformats.org/officeDocument/2006/relationships/slide" Target="slide110.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99.xml"/><Relationship Id="rId11" Type="http://schemas.openxmlformats.org/officeDocument/2006/relationships/slide" Target="slide147.xml"/><Relationship Id="rId5" Type="http://schemas.openxmlformats.org/officeDocument/2006/relationships/slide" Target="slide85.xml"/><Relationship Id="rId10" Type="http://schemas.openxmlformats.org/officeDocument/2006/relationships/slide" Target="slide141.xml"/><Relationship Id="rId4" Type="http://schemas.openxmlformats.org/officeDocument/2006/relationships/slide" Target="slide72.xml"/><Relationship Id="rId9" Type="http://schemas.openxmlformats.org/officeDocument/2006/relationships/slide" Target="slide131.xml"/></Relationships>
</file>

<file path=ppt/slides/_rels/slide60.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microsoft.com/office/2018/10/relationships/comments" Target="../comments/modernComment_22E_B81E38C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24.xml"/><Relationship Id="rId5" Type="http://schemas.openxmlformats.org/officeDocument/2006/relationships/image" Target="../media/image45.svg"/><Relationship Id="rId4" Type="http://schemas.openxmlformats.org/officeDocument/2006/relationships/image" Target="../media/image44.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2987281012"/>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51AB7-7E0A-9ACF-7EAA-CA4C8B53AA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828BF3-3B2A-B78F-89B4-F40A22A4A8D5}"/>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A33A5389-CEB1-8C2B-1CCB-2512F96400BB}"/>
              </a:ext>
            </a:extLst>
          </p:cNvPr>
          <p:cNvSpPr>
            <a:spLocks noGrp="1"/>
          </p:cNvSpPr>
          <p:nvPr>
            <p:ph idx="1"/>
          </p:nvPr>
        </p:nvSpPr>
        <p:spPr>
          <a:xfrm>
            <a:off x="628650" y="1677846"/>
            <a:ext cx="7886700" cy="4576763"/>
          </a:xfrm>
        </p:spPr>
        <p:txBody>
          <a:bodyPr/>
          <a:lstStyle/>
          <a:p>
            <a:pPr marL="0" indent="0">
              <a:buNone/>
            </a:pPr>
            <a:r>
              <a:rPr lang="en-US" dirty="0"/>
              <a:t>Automatic EDN Usage report for Jan 20</a:t>
            </a:r>
          </a:p>
          <a:p>
            <a:pPr marL="0" indent="0">
              <a:buNone/>
            </a:pPr>
            <a:r>
              <a:rPr lang="en-US" dirty="0"/>
              <a:t>Enrolled students - 97</a:t>
            </a:r>
          </a:p>
        </p:txBody>
      </p:sp>
      <p:sp>
        <p:nvSpPr>
          <p:cNvPr id="4" name="Slide Number Placeholder 3">
            <a:extLst>
              <a:ext uri="{FF2B5EF4-FFF2-40B4-BE49-F238E27FC236}">
                <a16:creationId xmlns:a16="http://schemas.microsoft.com/office/drawing/2014/main" id="{E178EC5A-4310-3FC8-0AD5-524993899586}"/>
              </a:ext>
            </a:extLst>
          </p:cNvPr>
          <p:cNvSpPr>
            <a:spLocks noGrp="1"/>
          </p:cNvSpPr>
          <p:nvPr>
            <p:ph type="sldNum" sz="quarter" idx="12"/>
          </p:nvPr>
        </p:nvSpPr>
        <p:spPr/>
        <p:txBody>
          <a:bodyPr/>
          <a:lstStyle/>
          <a:p>
            <a:fld id="{CC48B151-73E6-4005-9E41-BAC149615E2B}" type="slidenum">
              <a:rPr lang="en-US" smtClean="0"/>
              <a:t>101</a:t>
            </a:fld>
            <a:endParaRPr lang="en-US" dirty="0"/>
          </a:p>
        </p:txBody>
      </p:sp>
      <p:graphicFrame>
        <p:nvGraphicFramePr>
          <p:cNvPr id="7" name="Chart 6">
            <a:extLst>
              <a:ext uri="{FF2B5EF4-FFF2-40B4-BE49-F238E27FC236}">
                <a16:creationId xmlns:a16="http://schemas.microsoft.com/office/drawing/2014/main" id="{4DEB0F74-61CA-4635-E921-59540836A13A}"/>
              </a:ext>
            </a:extLst>
          </p:cNvPr>
          <p:cNvGraphicFramePr/>
          <p:nvPr>
            <p:extLst>
              <p:ext uri="{D42A27DB-BD31-4B8C-83A1-F6EECF244321}">
                <p14:modId xmlns:p14="http://schemas.microsoft.com/office/powerpoint/2010/main" val="209526548"/>
              </p:ext>
            </p:extLst>
          </p:nvPr>
        </p:nvGraphicFramePr>
        <p:xfrm>
          <a:off x="4018280" y="2402283"/>
          <a:ext cx="6096000"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EFB76304-8673-9D9A-4AA7-E70D3C66F7EE}"/>
              </a:ext>
            </a:extLst>
          </p:cNvPr>
          <p:cNvGraphicFramePr/>
          <p:nvPr>
            <p:extLst>
              <p:ext uri="{D42A27DB-BD31-4B8C-83A1-F6EECF244321}">
                <p14:modId xmlns:p14="http://schemas.microsoft.com/office/powerpoint/2010/main" val="589905959"/>
              </p:ext>
            </p:extLst>
          </p:nvPr>
        </p:nvGraphicFramePr>
        <p:xfrm>
          <a:off x="-724535" y="2402283"/>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367211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10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6331" y="2248693"/>
            <a:ext cx="3928269" cy="3928269"/>
          </a:xfrm>
        </p:spPr>
      </p:pic>
    </p:spTree>
    <p:extLst>
      <p:ext uri="{BB962C8B-B14F-4D97-AF65-F5344CB8AC3E}">
        <p14:creationId xmlns:p14="http://schemas.microsoft.com/office/powerpoint/2010/main" val="334359522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 &amp; </a:t>
            </a:r>
            <a:r>
              <a:rPr lang="en-US" dirty="0" err="1"/>
              <a:t>Reqs</a:t>
            </a:r>
            <a:r>
              <a:rPr lang="en-US" dirty="0"/>
              <a:t> , Use Cases, &amp; User Stories</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103</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104</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71240" cy="1143000"/>
          </a:xfrm>
        </p:spPr>
        <p:txBody>
          <a:bodyPr>
            <a:noAutofit/>
          </a:bodyPr>
          <a:lstStyle/>
          <a:p>
            <a:r>
              <a:rPr lang="en-US" sz="40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105</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a:t>
            </a:r>
            <a:r>
              <a:rPr lang="en-US" strike="sngStrike" dirty="0">
                <a:cs typeface="Calibri"/>
              </a:rPr>
              <a:t>Google Drive</a:t>
            </a:r>
            <a:r>
              <a:rPr lang="en-US" dirty="0">
                <a:cs typeface="Calibri"/>
              </a:rPr>
              <a:t>, OneDrive, text messages, etc.? Fooled you! Google Drive is not permitted!</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Use Cases, User Stories,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292F42B-2FE2-4623-87FE-EB320FE58F1E}"/>
              </a:ext>
            </a:extLst>
          </p:cNvPr>
          <p:cNvSpPr txBox="1"/>
          <p:nvPr/>
        </p:nvSpPr>
        <p:spPr>
          <a:xfrm>
            <a:off x="1181100" y="5199835"/>
            <a:ext cx="6781800" cy="830997"/>
          </a:xfrm>
          <a:prstGeom prst="rect">
            <a:avLst/>
          </a:prstGeom>
          <a:noFill/>
        </p:spPr>
        <p:txBody>
          <a:bodyPr wrap="square" rtlCol="0">
            <a:spAutoFit/>
          </a:bodyPr>
          <a:lstStyle/>
          <a:p>
            <a:pPr algn="ctr"/>
            <a:r>
              <a:rPr lang="en-US" sz="2400" b="1" dirty="0"/>
              <a:t>Capstone is a Communications Intensive Course! </a:t>
            </a:r>
          </a:p>
          <a:p>
            <a:pPr algn="ctr"/>
            <a:r>
              <a:rPr lang="en-US" sz="2400" b="1" dirty="0"/>
              <a:t>There Will Be Lots of Writing and Speaking!</a:t>
            </a:r>
          </a:p>
        </p:txBody>
      </p:sp>
    </p:spTree>
    <p:extLst>
      <p:ext uri="{BB962C8B-B14F-4D97-AF65-F5344CB8AC3E}">
        <p14:creationId xmlns:p14="http://schemas.microsoft.com/office/powerpoint/2010/main" val="96780462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6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110</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10;&#10;AI-generated content may be incorrect.">
            <a:extLst>
              <a:ext uri="{FF2B5EF4-FFF2-40B4-BE49-F238E27FC236}">
                <a16:creationId xmlns:a16="http://schemas.microsoft.com/office/drawing/2014/main" id="{0022F726-1763-398E-DB97-4B40FEB47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55" y="2206225"/>
            <a:ext cx="7739690" cy="415012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normAutofit/>
          </a:bodyPr>
          <a:lstStyle/>
          <a:p>
            <a:pPr algn="ctr"/>
            <a:r>
              <a:rPr lang="en-US" sz="4000" dirty="0">
                <a:latin typeface="+mn-lt"/>
              </a:rPr>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112</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2923090511"/>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is Engineering Documentation?</a:t>
            </a:r>
            <a:endParaRPr lang="en-US" sz="4000"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113</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Why Document?</a:t>
            </a:r>
            <a:endParaRPr lang="en-US" sz="4000"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114</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578D-97AB-41C4-9DCC-184E92F73583}"/>
              </a:ext>
            </a:extLst>
          </p:cNvPr>
          <p:cNvSpPr>
            <a:spLocks noGrp="1"/>
          </p:cNvSpPr>
          <p:nvPr>
            <p:ph type="title"/>
          </p:nvPr>
        </p:nvSpPr>
        <p:spPr/>
        <p:txBody>
          <a:bodyPr>
            <a:normAutofit/>
          </a:bodyPr>
          <a:lstStyle/>
          <a:p>
            <a:r>
              <a:rPr lang="en-US" sz="4000" dirty="0">
                <a:latin typeface="+mn-lt"/>
              </a:rPr>
              <a:t>Examples of Things to Document</a:t>
            </a:r>
          </a:p>
        </p:txBody>
      </p:sp>
      <p:sp>
        <p:nvSpPr>
          <p:cNvPr id="3" name="Content Placeholder 2">
            <a:extLst>
              <a:ext uri="{FF2B5EF4-FFF2-40B4-BE49-F238E27FC236}">
                <a16:creationId xmlns:a16="http://schemas.microsoft.com/office/drawing/2014/main" id="{9630F7A2-F534-41BA-A4D4-964E8E9952A8}"/>
              </a:ext>
            </a:extLst>
          </p:cNvPr>
          <p:cNvSpPr>
            <a:spLocks noGrp="1"/>
          </p:cNvSpPr>
          <p:nvPr>
            <p:ph idx="1"/>
          </p:nvPr>
        </p:nvSpPr>
        <p:spPr/>
        <p:txBody>
          <a:bodyPr>
            <a:normAutofit lnSpcReduction="10000"/>
          </a:bodyPr>
          <a:lstStyle/>
          <a:p>
            <a:r>
              <a:rPr lang="en-US" dirty="0"/>
              <a:t>Updates to your Needs &amp; Requirements, Use Cases, User Stories</a:t>
            </a:r>
          </a:p>
          <a:p>
            <a:r>
              <a:rPr lang="en-US" dirty="0"/>
              <a:t>Clarifications to the project’s goals</a:t>
            </a:r>
          </a:p>
          <a:p>
            <a:r>
              <a:rPr lang="en-US" dirty="0"/>
              <a:t>Ideas on possible solutions </a:t>
            </a:r>
          </a:p>
          <a:p>
            <a:r>
              <a:rPr lang="en-US" dirty="0"/>
              <a:t>Technical feedback on a teammate’s post(s)</a:t>
            </a:r>
          </a:p>
          <a:p>
            <a:r>
              <a:rPr lang="en-US" dirty="0"/>
              <a:t>Review and technical of files placed in the repo</a:t>
            </a:r>
          </a:p>
          <a:p>
            <a:pPr lvl="1"/>
            <a:r>
              <a:rPr lang="en-US" dirty="0"/>
              <a:t>Comments from a code review</a:t>
            </a:r>
          </a:p>
          <a:p>
            <a:pPr lvl="1"/>
            <a:r>
              <a:rPr lang="en-US" dirty="0"/>
              <a:t>Comments from a CAD review</a:t>
            </a:r>
          </a:p>
          <a:p>
            <a:r>
              <a:rPr lang="en-US" dirty="0"/>
              <a:t>Questions to ask your client</a:t>
            </a:r>
          </a:p>
          <a:p>
            <a:r>
              <a:rPr lang="en-US" dirty="0"/>
              <a:t>Things you tried that worked</a:t>
            </a:r>
          </a:p>
          <a:p>
            <a:r>
              <a:rPr lang="en-US" dirty="0"/>
              <a:t>Things you tried that did not work – and why you think that happened</a:t>
            </a:r>
          </a:p>
          <a:p>
            <a:r>
              <a:rPr lang="en-US" dirty="0"/>
              <a:t>Explanation of calculations</a:t>
            </a:r>
          </a:p>
          <a:p>
            <a:endParaRPr lang="en-US" dirty="0"/>
          </a:p>
        </p:txBody>
      </p:sp>
      <p:sp>
        <p:nvSpPr>
          <p:cNvPr id="4" name="Slide Number Placeholder 3">
            <a:extLst>
              <a:ext uri="{FF2B5EF4-FFF2-40B4-BE49-F238E27FC236}">
                <a16:creationId xmlns:a16="http://schemas.microsoft.com/office/drawing/2014/main" id="{47F6B6B5-FCCA-4D09-8349-E283603A0674}"/>
              </a:ext>
            </a:extLst>
          </p:cNvPr>
          <p:cNvSpPr>
            <a:spLocks noGrp="1"/>
          </p:cNvSpPr>
          <p:nvPr>
            <p:ph type="sldNum" sz="quarter" idx="12"/>
          </p:nvPr>
        </p:nvSpPr>
        <p:spPr/>
        <p:txBody>
          <a:bodyPr/>
          <a:lstStyle/>
          <a:p>
            <a:fld id="{028FE254-016A-4E51-98AE-D4B4E3F12C32}" type="slidenum">
              <a:rPr lang="en-US" smtClean="0"/>
              <a:t>115</a:t>
            </a:fld>
            <a:endParaRPr lang="en-US" dirty="0"/>
          </a:p>
        </p:txBody>
      </p:sp>
    </p:spTree>
    <p:extLst>
      <p:ext uri="{BB962C8B-B14F-4D97-AF65-F5344CB8AC3E}">
        <p14:creationId xmlns:p14="http://schemas.microsoft.com/office/powerpoint/2010/main" val="307462586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220200" cy="1325563"/>
          </a:xfrm>
        </p:spPr>
        <p:txBody>
          <a:bodyPr>
            <a:noAutofit/>
          </a:bodyPr>
          <a:lstStyle/>
          <a:p>
            <a:pPr algn="ctr"/>
            <a:r>
              <a:rPr lang="en-US" sz="4000" dirty="0">
                <a:latin typeface="+mn-lt"/>
              </a:rPr>
              <a:t>Corporate Communication &amp; Documentation Policies </a:t>
            </a:r>
            <a:r>
              <a:rPr lang="en-US" sz="4000" b="1" dirty="0">
                <a:latin typeface="+mn-lt"/>
              </a:rPr>
              <a:t>Reminder</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15 min – Engineering Definition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Use Cases, and User Stories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117</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fontScale="85000" lnSpcReduction="20000"/>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pPr marL="0" indent="0">
              <a:buNone/>
            </a:pPr>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a:p>
            <a:pPr lvl="1"/>
            <a:endParaRPr lang="en-US" sz="2000" dirty="0"/>
          </a:p>
          <a:p>
            <a:pPr marL="0" indent="0">
              <a:buNone/>
            </a:pPr>
            <a:r>
              <a:rPr lang="en-US" sz="2300" dirty="0"/>
              <a:t>Post Your Findings</a:t>
            </a:r>
          </a:p>
          <a:p>
            <a:r>
              <a:rPr lang="en-US" sz="2300" dirty="0"/>
              <a:t>What might work and why / what might fail and why</a:t>
            </a:r>
          </a:p>
          <a:p>
            <a:r>
              <a:rPr lang="en-US" sz="2300" dirty="0"/>
              <a:t>Clarifications for the MVP</a:t>
            </a:r>
          </a:p>
          <a:p>
            <a:r>
              <a:rPr lang="en-US" sz="2300" dirty="0"/>
              <a:t>Calculations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118</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8778240" y="6455664"/>
            <a:ext cx="336042" cy="365125"/>
          </a:xfrm>
        </p:spPr>
        <p:txBody>
          <a:bodyPr>
            <a:normAutofit fontScale="92500" lnSpcReduction="10000"/>
          </a:bodyPr>
          <a:lstStyle/>
          <a:p>
            <a:pPr>
              <a:spcAft>
                <a:spcPts val="600"/>
              </a:spcAft>
            </a:pPr>
            <a:fld id="{028FE254-016A-4E51-98AE-D4B4E3F12C32}" type="slidenum">
              <a:rPr lang="en-US" sz="1000">
                <a:solidFill>
                  <a:schemeClr val="tx1">
                    <a:lumMod val="50000"/>
                    <a:lumOff val="50000"/>
                  </a:schemeClr>
                </a:solidFill>
              </a:rPr>
              <a:pPr>
                <a:spcAft>
                  <a:spcPts val="600"/>
                </a:spcAft>
              </a:pPr>
              <a:t>119</a:t>
            </a:fld>
            <a:endParaRPr lang="en-US" sz="1000" dirty="0">
              <a:solidFill>
                <a:schemeClr val="tx1">
                  <a:lumMod val="50000"/>
                  <a:lumOff val="50000"/>
                </a:schemeClr>
              </a:solidFill>
            </a:endParaRP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713084738"/>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spTree>
    <p:extLst>
      <p:ext uri="{BB962C8B-B14F-4D97-AF65-F5344CB8AC3E}">
        <p14:creationId xmlns:p14="http://schemas.microsoft.com/office/powerpoint/2010/main" val="3198844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4">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spTree>
    <p:extLst>
      <p:ext uri="{BB962C8B-B14F-4D97-AF65-F5344CB8AC3E}">
        <p14:creationId xmlns:p14="http://schemas.microsoft.com/office/powerpoint/2010/main" val="218126613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7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122</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schedule&#10;&#10;AI-generated content may be incorrect.">
            <a:extLst>
              <a:ext uri="{FF2B5EF4-FFF2-40B4-BE49-F238E27FC236}">
                <a16:creationId xmlns:a16="http://schemas.microsoft.com/office/drawing/2014/main" id="{931FDE3C-4D8D-9B87-EF32-321DA8222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967" y="1751080"/>
            <a:ext cx="7082066" cy="5018920"/>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mtClean="0"/>
              <a:t>123</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Update Previous Work</a:t>
            </a:r>
          </a:p>
        </p:txBody>
      </p:sp>
      <p:sp>
        <p:nvSpPr>
          <p:cNvPr id="3" name="Content Placeholder 2"/>
          <p:cNvSpPr>
            <a:spLocks noGrp="1"/>
          </p:cNvSpPr>
          <p:nvPr>
            <p:ph idx="1"/>
          </p:nvPr>
        </p:nvSpPr>
        <p:spPr/>
        <p:txBody>
          <a:bodyPr/>
          <a:lstStyle/>
          <a:p>
            <a:pPr marL="0" indent="0">
              <a:lnSpc>
                <a:spcPct val="200000"/>
              </a:lnSpc>
              <a:buNone/>
            </a:pPr>
            <a:r>
              <a:rPr lang="en-US" sz="2400" dirty="0"/>
              <a:t>Last Review &amp; Updates to</a:t>
            </a:r>
          </a:p>
          <a:p>
            <a:pPr>
              <a:lnSpc>
                <a:spcPct val="200000"/>
              </a:lnSpc>
            </a:pPr>
            <a:r>
              <a:rPr lang="en-US" dirty="0"/>
              <a:t>Needs &amp; Requirements / Use Cases / User Stories</a:t>
            </a:r>
          </a:p>
          <a:p>
            <a:pPr>
              <a:lnSpc>
                <a:spcPct val="200000"/>
              </a:lnSpc>
            </a:pPr>
            <a:r>
              <a:rPr lang="en-US" dirty="0"/>
              <a:t>Concept Generation</a:t>
            </a:r>
          </a:p>
          <a:p>
            <a:pPr>
              <a:lnSpc>
                <a:spcPct val="200000"/>
              </a:lnSpc>
            </a:pPr>
            <a:r>
              <a:rPr lang="en-US" dirty="0"/>
              <a:t>Technical Posts of New Ideas / Information</a:t>
            </a:r>
          </a:p>
        </p:txBody>
      </p:sp>
      <p:sp>
        <p:nvSpPr>
          <p:cNvPr id="4" name="Slide Number Placeholder 3"/>
          <p:cNvSpPr>
            <a:spLocks noGrp="1"/>
          </p:cNvSpPr>
          <p:nvPr>
            <p:ph type="sldNum" sz="quarter" idx="12"/>
          </p:nvPr>
        </p:nvSpPr>
        <p:spPr/>
        <p:txBody>
          <a:bodyPr/>
          <a:lstStyle/>
          <a:p>
            <a:fld id="{028FE254-016A-4E51-98AE-D4B4E3F12C32}" type="slidenum">
              <a:rPr lang="en-US" smtClean="0"/>
              <a:t>125</a:t>
            </a:fld>
            <a:endParaRPr lang="en-US" dirty="0"/>
          </a:p>
        </p:txBody>
      </p:sp>
      <p:sp>
        <p:nvSpPr>
          <p:cNvPr id="5" name="TextBox 4"/>
          <p:cNvSpPr txBox="1"/>
          <p:nvPr/>
        </p:nvSpPr>
        <p:spPr>
          <a:xfrm>
            <a:off x="5791200" y="3316491"/>
            <a:ext cx="3105150" cy="13696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a:t>Finalize These To Allow:</a:t>
            </a:r>
          </a:p>
          <a:p>
            <a:pPr marL="285750" indent="-285750">
              <a:lnSpc>
                <a:spcPct val="150000"/>
              </a:lnSpc>
              <a:buFont typeface="Arial" panose="020B0604020202020204" pitchFamily="34" charset="0"/>
              <a:buChar char="•"/>
            </a:pPr>
            <a:r>
              <a:rPr lang="en-US" dirty="0"/>
              <a:t>Selecting Concepts…</a:t>
            </a:r>
          </a:p>
          <a:p>
            <a:pPr marL="285750" indent="-285750">
              <a:buFont typeface="Arial" panose="020B0604020202020204" pitchFamily="34" charset="0"/>
              <a:buChar char="•"/>
            </a:pPr>
            <a:r>
              <a:rPr lang="en-US" dirty="0"/>
              <a:t>To Define Deliverables</a:t>
            </a:r>
          </a:p>
          <a:p>
            <a:pPr marL="285750" indent="-285750">
              <a:buFont typeface="Arial" panose="020B0604020202020204" pitchFamily="34" charset="0"/>
              <a:buChar char="•"/>
            </a:pPr>
            <a:r>
              <a:rPr lang="en-US" dirty="0"/>
              <a:t>To Support Project Planning</a:t>
            </a:r>
          </a:p>
        </p:txBody>
      </p:sp>
      <p:sp>
        <p:nvSpPr>
          <p:cNvPr id="6" name="Arrow: Left 5">
            <a:extLst>
              <a:ext uri="{FF2B5EF4-FFF2-40B4-BE49-F238E27FC236}">
                <a16:creationId xmlns:a16="http://schemas.microsoft.com/office/drawing/2014/main" id="{BBF3259C-6298-4D3F-8747-1D369D2C703C}"/>
              </a:ext>
            </a:extLst>
          </p:cNvPr>
          <p:cNvSpPr/>
          <p:nvPr/>
        </p:nvSpPr>
        <p:spPr>
          <a:xfrm>
            <a:off x="3276600" y="3657600"/>
            <a:ext cx="2438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74004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CE Time</a:t>
            </a:r>
          </a:p>
        </p:txBody>
      </p:sp>
      <p:sp>
        <p:nvSpPr>
          <p:cNvPr id="3" name="Content Placeholder 2"/>
          <p:cNvSpPr>
            <a:spLocks noGrp="1"/>
          </p:cNvSpPr>
          <p:nvPr>
            <p:ph idx="1"/>
          </p:nvPr>
        </p:nvSpPr>
        <p:spPr/>
        <p:txBody>
          <a:bodyPr>
            <a:normAutofit/>
          </a:bodyPr>
          <a:lstStyle/>
          <a:p>
            <a:pPr>
              <a:lnSpc>
                <a:spcPct val="100000"/>
              </a:lnSpc>
            </a:pPr>
            <a:r>
              <a:rPr lang="en-US" sz="2800" dirty="0"/>
              <a:t>Meeting will be at team table</a:t>
            </a:r>
          </a:p>
          <a:p>
            <a:pPr>
              <a:lnSpc>
                <a:spcPct val="100000"/>
              </a:lnSpc>
            </a:pPr>
            <a:endParaRPr lang="en-US" sz="2800" dirty="0"/>
          </a:p>
          <a:p>
            <a:pPr>
              <a:lnSpc>
                <a:spcPct val="100000"/>
              </a:lnSpc>
            </a:pPr>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126</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50 min – Concept Selection</a:t>
            </a:r>
          </a:p>
        </p:txBody>
      </p:sp>
      <p:sp>
        <p:nvSpPr>
          <p:cNvPr id="3" name="Content Placeholder 2"/>
          <p:cNvSpPr>
            <a:spLocks noGrp="1"/>
          </p:cNvSpPr>
          <p:nvPr>
            <p:ph idx="1"/>
          </p:nvPr>
        </p:nvSpPr>
        <p:spPr/>
        <p:txBody>
          <a:bodyPr>
            <a:normAutofit lnSpcReduction="10000"/>
          </a:bodyPr>
          <a:lstStyle/>
          <a:p>
            <a:r>
              <a:rPr lang="en-US" sz="2800" dirty="0"/>
              <a:t>Use engineering and research to justify a choice of which concepts to pursue and develop further</a:t>
            </a:r>
          </a:p>
          <a:p>
            <a:r>
              <a:rPr lang="en-US" sz="2800" dirty="0"/>
              <a:t>Good reasons</a:t>
            </a:r>
          </a:p>
          <a:p>
            <a:pPr lvl="1"/>
            <a:r>
              <a:rPr lang="en-US" sz="2400" dirty="0"/>
              <a:t>Decision matrix</a:t>
            </a:r>
          </a:p>
          <a:p>
            <a:pPr lvl="1"/>
            <a:r>
              <a:rPr lang="en-US" sz="2400" dirty="0"/>
              <a:t>REAL numbers</a:t>
            </a:r>
          </a:p>
          <a:p>
            <a:pPr lvl="2"/>
            <a:r>
              <a:rPr lang="en-US" sz="2100" dirty="0"/>
              <a:t>based on the project’s Engineering Definition</a:t>
            </a:r>
          </a:p>
          <a:p>
            <a:pPr lvl="2"/>
            <a:r>
              <a:rPr lang="en-US" sz="2100" dirty="0"/>
              <a:t>values based on facts</a:t>
            </a:r>
          </a:p>
          <a:p>
            <a:r>
              <a:rPr lang="en-US" sz="2700" dirty="0"/>
              <a:t>Poor reasons</a:t>
            </a:r>
          </a:p>
          <a:p>
            <a:pPr lvl="2"/>
            <a:r>
              <a:rPr lang="en-US" sz="2100" dirty="0"/>
              <a:t>gut feelings, instinct</a:t>
            </a:r>
          </a:p>
          <a:p>
            <a:pPr lvl="2"/>
            <a:r>
              <a:rPr lang="en-US" sz="2100" dirty="0"/>
              <a:t>1’s/0’s or +’ / -’s pulled out of thin air</a:t>
            </a:r>
          </a:p>
          <a:p>
            <a:pPr lvl="2"/>
            <a:r>
              <a:rPr lang="en-US" sz="2100" dirty="0"/>
              <a:t>‘shiny’ marketing claims on sales website or YouTube video</a:t>
            </a:r>
          </a:p>
          <a:p>
            <a:r>
              <a:rPr lang="en-US" sz="2700" dirty="0"/>
              <a:t>Post your notes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127</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normAutofit/>
          </a:bodyPr>
          <a:lstStyle/>
          <a:p>
            <a:r>
              <a:rPr lang="en-US" sz="4000" dirty="0">
                <a:latin typeface="+mn-lt"/>
              </a:rPr>
              <a:t>15 min – Finalize Project Deliverables</a:t>
            </a:r>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mtClean="0"/>
              <a:t>128</a:t>
            </a:fld>
            <a:endParaRPr lang="en-US" dirty="0"/>
          </a:p>
        </p:txBody>
      </p:sp>
      <p:graphicFrame>
        <p:nvGraphicFramePr>
          <p:cNvPr id="5" name="Diagram 4">
            <a:extLst>
              <a:ext uri="{FF2B5EF4-FFF2-40B4-BE49-F238E27FC236}">
                <a16:creationId xmlns:a16="http://schemas.microsoft.com/office/drawing/2014/main" id="{5F7EF1E6-448F-E31B-7C3D-D128D26C3B29}"/>
              </a:ext>
            </a:extLst>
          </p:cNvPr>
          <p:cNvGraphicFramePr/>
          <p:nvPr>
            <p:extLst>
              <p:ext uri="{D42A27DB-BD31-4B8C-83A1-F6EECF244321}">
                <p14:modId xmlns:p14="http://schemas.microsoft.com/office/powerpoint/2010/main" val="1629621704"/>
              </p:ext>
            </p:extLst>
          </p:nvPr>
        </p:nvGraphicFramePr>
        <p:xfrm>
          <a:off x="533400" y="1059268"/>
          <a:ext cx="5638800" cy="5570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8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131</a:t>
            </a:fld>
            <a:endParaRPr lang="en-US" sz="1200" dirty="0"/>
          </a:p>
        </p:txBody>
      </p:sp>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 plan&#10;&#10;Description automatically generated">
            <a:extLst>
              <a:ext uri="{FF2B5EF4-FFF2-40B4-BE49-F238E27FC236}">
                <a16:creationId xmlns:a16="http://schemas.microsoft.com/office/drawing/2014/main" id="{5159EC5A-48A4-C10C-9F62-08697449A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4" y="2038536"/>
            <a:ext cx="8273851" cy="372180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Project Planning</a:t>
            </a:r>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Tree>
    <p:extLst>
      <p:ext uri="{BB962C8B-B14F-4D97-AF65-F5344CB8AC3E}">
        <p14:creationId xmlns:p14="http://schemas.microsoft.com/office/powerpoint/2010/main" val="253002944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134</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3">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304800" y="-152400"/>
            <a:ext cx="85498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75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135</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Project Planning Tips</a:t>
            </a:r>
          </a:p>
        </p:txBody>
      </p:sp>
    </p:spTree>
    <p:extLst>
      <p:ext uri="{BB962C8B-B14F-4D97-AF65-F5344CB8AC3E}">
        <p14:creationId xmlns:p14="http://schemas.microsoft.com/office/powerpoint/2010/main" val="181015784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7"/>
            <a:ext cx="8686800" cy="930274"/>
          </a:xfrm>
        </p:spPr>
        <p:txBody>
          <a:bodyPr>
            <a:normAutofit/>
          </a:bodyPr>
          <a:lstStyle/>
          <a:p>
            <a:pPr algn="ctr"/>
            <a:r>
              <a:rPr lang="en-US" sz="4000" dirty="0">
                <a:latin typeface="+mn-lt"/>
              </a:rPr>
              <a:t>20 min - ‘Post-It Note’ Project Planning</a:t>
            </a:r>
          </a:p>
        </p:txBody>
      </p:sp>
      <p:sp>
        <p:nvSpPr>
          <p:cNvPr id="3" name="Content Placeholder 2"/>
          <p:cNvSpPr>
            <a:spLocks noGrp="1"/>
          </p:cNvSpPr>
          <p:nvPr>
            <p:ph idx="1"/>
          </p:nvPr>
        </p:nvSpPr>
        <p:spPr>
          <a:xfrm>
            <a:off x="628650" y="1295400"/>
            <a:ext cx="8210550" cy="3950464"/>
          </a:xfrm>
        </p:spPr>
        <p:txBody>
          <a:bodyPr>
            <a:normAutofit/>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136</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127"/>
            <a:ext cx="8915400" cy="930274"/>
          </a:xfrm>
        </p:spPr>
        <p:txBody>
          <a:bodyPr>
            <a:normAutofit/>
          </a:bodyPr>
          <a:lstStyle/>
          <a:p>
            <a:pPr algn="ctr"/>
            <a:r>
              <a:rPr lang="en-US" sz="4000" dirty="0">
                <a:latin typeface="+mn-lt"/>
              </a:rPr>
              <a:t>‘Post-It Note’ Project Planning Exercise</a:t>
            </a:r>
          </a:p>
        </p:txBody>
      </p:sp>
      <p:sp>
        <p:nvSpPr>
          <p:cNvPr id="3" name="Content Placeholder 2"/>
          <p:cNvSpPr>
            <a:spLocks noGrp="1"/>
          </p:cNvSpPr>
          <p:nvPr>
            <p:ph idx="1"/>
          </p:nvPr>
        </p:nvSpPr>
        <p:spPr>
          <a:xfrm>
            <a:off x="628650" y="11430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sz="1000" dirty="0"/>
          </a:p>
          <a:p>
            <a:pPr marL="0" indent="0">
              <a:buNone/>
            </a:pPr>
            <a:r>
              <a:rPr lang="en-US" b="1" dirty="0"/>
              <a:t>35 min – Group organization of tasks</a:t>
            </a:r>
          </a:p>
          <a:p>
            <a:r>
              <a:rPr lang="en-US" dirty="0"/>
              <a:t>Add missing tasks, remove duplicates</a:t>
            </a:r>
          </a:p>
          <a:p>
            <a:r>
              <a:rPr lang="en-US" dirty="0"/>
              <a:t>Organize by subsystem or milestone</a:t>
            </a:r>
          </a:p>
          <a:p>
            <a:r>
              <a:rPr lang="en-US" dirty="0"/>
              <a:t>Add your initials to </a:t>
            </a:r>
            <a:r>
              <a:rPr lang="en-US" dirty="0" err="1"/>
              <a:t>post-its</a:t>
            </a:r>
            <a:r>
              <a:rPr lang="en-US" dirty="0"/>
              <a:t> of tasks you will be responsible for</a:t>
            </a:r>
          </a:p>
          <a:p>
            <a:endParaRPr lang="en-US" sz="1000" dirty="0"/>
          </a:p>
          <a:p>
            <a:pPr marL="0" indent="0">
              <a:buNone/>
            </a:pPr>
            <a:r>
              <a:rPr lang="en-US" b="1" dirty="0"/>
              <a:t>10 min – Re-assign ownership (by 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137</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1143000" y="5157195"/>
            <a:ext cx="6621108" cy="1569660"/>
          </a:xfrm>
          <a:prstGeom prst="rect">
            <a:avLst/>
          </a:prstGeom>
          <a:noFill/>
          <a:ln w="25400">
            <a:solidFill>
              <a:srgbClr val="FF0000"/>
            </a:solidFill>
          </a:ln>
        </p:spPr>
        <p:txBody>
          <a:bodyPr wrap="squar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Engineering Definition</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Attainable,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lvl="2"/>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Pro_Forma_Meeting_Agenda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9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141</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management&#10;&#10;AI-generated content may be incorrect.">
            <a:extLst>
              <a:ext uri="{FF2B5EF4-FFF2-40B4-BE49-F238E27FC236}">
                <a16:creationId xmlns:a16="http://schemas.microsoft.com/office/drawing/2014/main" id="{CC091527-9DCC-94BF-76FE-9BCE977E3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252" y="1897219"/>
            <a:ext cx="7377495" cy="4351338"/>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Follow Team created Agenda</a:t>
            </a:r>
          </a:p>
        </p:txBody>
      </p:sp>
      <p:sp>
        <p:nvSpPr>
          <p:cNvPr id="3" name="Content Placeholder 2"/>
          <p:cNvSpPr>
            <a:spLocks noGrp="1"/>
          </p:cNvSpPr>
          <p:nvPr>
            <p:ph idx="1"/>
          </p:nvPr>
        </p:nvSpPr>
        <p:spPr/>
        <p:txBody>
          <a:bodyPr>
            <a:normAutofit lnSpcReduction="10000"/>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a:p>
            <a:r>
              <a:rPr lang="en-US" sz="3100" dirty="0"/>
              <a:t>Each team member to take notes on their own work and post in and out of the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143</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 – CE reflection on            Client Meeting #2</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144</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PE Review Project Plan</a:t>
            </a:r>
          </a:p>
        </p:txBody>
      </p:sp>
      <p:sp>
        <p:nvSpPr>
          <p:cNvPr id="3" name="Content Placeholder 2"/>
          <p:cNvSpPr>
            <a:spLocks noGrp="1"/>
          </p:cNvSpPr>
          <p:nvPr>
            <p:ph idx="1"/>
          </p:nvPr>
        </p:nvSpPr>
        <p:spPr/>
        <p:txBody>
          <a:bodyPr>
            <a:normAutofit lnSpcReduction="10000"/>
          </a:bodyPr>
          <a:lstStyle/>
          <a:p>
            <a:r>
              <a:rPr lang="en-US" sz="2400" dirty="0"/>
              <a:t>Many short individual tasks? Few large group tasks?</a:t>
            </a:r>
          </a:p>
          <a:p>
            <a:r>
              <a:rPr lang="en-US" sz="2400" dirty="0"/>
              <a:t>Are the tasks SMART? How can they be improved?</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145</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10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147</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plan&#10;&#10;AI-generated content may be incorrect.">
            <a:extLst>
              <a:ext uri="{FF2B5EF4-FFF2-40B4-BE49-F238E27FC236}">
                <a16:creationId xmlns:a16="http://schemas.microsoft.com/office/drawing/2014/main" id="{7037B5DF-AE05-BED1-8BB7-2ED2F61E0D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642" y="1673352"/>
            <a:ext cx="8140716" cy="4794413"/>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 – if not already done!</a:t>
            </a:r>
          </a:p>
          <a:p>
            <a:r>
              <a:rPr lang="en-US" dirty="0"/>
              <a:t>Create System Architecture diagram – if not already done!</a:t>
            </a:r>
          </a:p>
          <a:p>
            <a:r>
              <a:rPr lang="en-US" dirty="0"/>
              <a:t>Identify subsystem definitions and their owners (assignees)</a:t>
            </a:r>
          </a:p>
          <a:p>
            <a:pPr lvl="1"/>
            <a:r>
              <a:rPr lang="en-US" b="1" dirty="0"/>
              <a:t>One</a:t>
            </a:r>
            <a:r>
              <a:rPr lang="en-US" dirty="0"/>
              <a:t> person per subsystem</a:t>
            </a:r>
          </a:p>
          <a:p>
            <a:pPr lvl="1"/>
            <a:r>
              <a:rPr lang="en-US" dirty="0"/>
              <a:t>Can be Used as Categories in the EDN</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149</a:t>
            </a:fld>
            <a:endParaRPr lang="en-US" sz="1200" dirty="0"/>
          </a:p>
        </p:txBody>
      </p:sp>
      <p:sp>
        <p:nvSpPr>
          <p:cNvPr id="4" name="Title 3"/>
          <p:cNvSpPr>
            <a:spLocks noGrp="1"/>
          </p:cNvSpPr>
          <p:nvPr>
            <p:ph type="title"/>
          </p:nvPr>
        </p:nvSpPr>
        <p:spPr/>
        <p:txBody>
          <a:bodyPr>
            <a:normAutofit/>
          </a:bodyPr>
          <a:lstStyle/>
          <a:p>
            <a:r>
              <a:rPr lang="en-US" sz="4000" dirty="0">
                <a:latin typeface="+mn-lt"/>
              </a:rPr>
              <a:t>15 Min - System Design Intro</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normAutofit/>
          </a:bodyPr>
          <a:lstStyle/>
          <a:p>
            <a:r>
              <a:rPr lang="en-US" sz="4000"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15</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Use Cases, &amp; User Stories are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mtClean="0"/>
              <a:t>150</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mn-lt"/>
              </a:rPr>
              <a:t>Communication</a:t>
            </a:r>
            <a:r>
              <a:rPr lang="en-US" sz="4000" dirty="0">
                <a:latin typeface="+mn-lt"/>
              </a:rPr>
              <a:t> Of Your High 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151</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pPr algn="ctr"/>
            <a:r>
              <a:rPr lang="en-US" sz="4000" dirty="0">
                <a:latin typeface="+mn-lt"/>
              </a:rPr>
              <a:t>Sample System Architecture Diagram -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Tree>
    <p:extLst>
      <p:ext uri="{BB962C8B-B14F-4D97-AF65-F5344CB8AC3E}">
        <p14:creationId xmlns:p14="http://schemas.microsoft.com/office/powerpoint/2010/main" val="229062078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 Process</a:t>
            </a:r>
          </a:p>
        </p:txBody>
      </p:sp>
      <p:sp>
        <p:nvSpPr>
          <p:cNvPr id="3" name="Slide Number Placeholder 2"/>
          <p:cNvSpPr>
            <a:spLocks noGrp="1"/>
          </p:cNvSpPr>
          <p:nvPr>
            <p:ph type="sldNum" sz="quarter" idx="12"/>
          </p:nvPr>
        </p:nvSpPr>
        <p:spPr/>
        <p:txBody>
          <a:bodyPr/>
          <a:lstStyle/>
          <a:p>
            <a:fld id="{CC48B151-73E6-4005-9E41-BAC149615E2B}" type="slidenum">
              <a:rPr lang="en-US" smtClean="0"/>
              <a:t>153</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2082" y="1602812"/>
            <a:ext cx="5486400" cy="4114800"/>
          </a:xfrm>
          <a:prstGeom prst="rect">
            <a:avLst/>
          </a:prstGeom>
        </p:spPr>
      </p:pic>
      <p:sp>
        <p:nvSpPr>
          <p:cNvPr id="8" name="Rectangle 7"/>
          <p:cNvSpPr/>
          <p:nvPr/>
        </p:nvSpPr>
        <p:spPr>
          <a:xfrm>
            <a:off x="1805518" y="5877000"/>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 Mechanical</a:t>
            </a:r>
          </a:p>
        </p:txBody>
      </p:sp>
      <p:sp>
        <p:nvSpPr>
          <p:cNvPr id="4" name="Slide Number Placeholder 3"/>
          <p:cNvSpPr>
            <a:spLocks noGrp="1"/>
          </p:cNvSpPr>
          <p:nvPr>
            <p:ph type="sldNum" sz="quarter" idx="12"/>
          </p:nvPr>
        </p:nvSpPr>
        <p:spPr/>
        <p:txBody>
          <a:bodyPr/>
          <a:lstStyle/>
          <a:p>
            <a:fld id="{CC48B151-73E6-4005-9E41-BAC149615E2B}" type="slidenum">
              <a:rPr lang="en-US" smtClean="0"/>
              <a:t>154</a:t>
            </a:fld>
            <a:endParaRPr lang="en-US" dirty="0"/>
          </a:p>
        </p:txBody>
      </p:sp>
      <p:sp>
        <p:nvSpPr>
          <p:cNvPr id="5" name="Rectangle 4"/>
          <p:cNvSpPr/>
          <p:nvPr/>
        </p:nvSpPr>
        <p:spPr>
          <a:xfrm>
            <a:off x="762000" y="5940648"/>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04154"/>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Project’s Needs</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mtClean="0"/>
              <a:t>155</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Capstone is a </a:t>
            </a:r>
            <a:br>
              <a:rPr lang="en-US" sz="4000" dirty="0">
                <a:latin typeface="+mn-lt"/>
              </a:rPr>
            </a:br>
            <a:r>
              <a:rPr lang="en-US" sz="4000" b="1" dirty="0">
                <a:latin typeface="+mn-lt"/>
              </a:rPr>
              <a:t>Communications Intensive Course</a:t>
            </a:r>
          </a:p>
        </p:txBody>
      </p:sp>
      <p:sp>
        <p:nvSpPr>
          <p:cNvPr id="3" name="Content Placeholder 2"/>
          <p:cNvSpPr>
            <a:spLocks noGrp="1"/>
          </p:cNvSpPr>
          <p:nvPr>
            <p:ph idx="1"/>
          </p:nvPr>
        </p:nvSpPr>
        <p:spPr/>
        <p:txBody>
          <a:bodyPr/>
          <a:lstStyle/>
          <a:p>
            <a:pPr marL="0" indent="0">
              <a:lnSpc>
                <a:spcPct val="200000"/>
              </a:lnSpc>
              <a:buNone/>
            </a:pPr>
            <a:r>
              <a:rPr lang="en-US" sz="2800" dirty="0"/>
              <a:t>This includes:</a:t>
            </a:r>
          </a:p>
          <a:p>
            <a:pPr>
              <a:lnSpc>
                <a:spcPct val="200000"/>
              </a:lnSpc>
            </a:pPr>
            <a:r>
              <a:rPr lang="en-US" dirty="0"/>
              <a:t>Forum posts</a:t>
            </a:r>
          </a:p>
          <a:p>
            <a:pPr>
              <a:lnSpc>
                <a:spcPct val="200000"/>
              </a:lnSpc>
            </a:pPr>
            <a:r>
              <a:rPr lang="en-US" dirty="0"/>
              <a:t>Documents placed in the repository</a:t>
            </a:r>
          </a:p>
          <a:p>
            <a:pPr>
              <a:lnSpc>
                <a:spcPct val="200000"/>
              </a:lnSpc>
            </a:pPr>
            <a:r>
              <a:rPr lang="en-US" dirty="0"/>
              <a:t>Wiki pages created / revised</a:t>
            </a:r>
          </a:p>
        </p:txBody>
      </p:sp>
      <p:sp>
        <p:nvSpPr>
          <p:cNvPr id="4" name="Slide Number Placeholder 3"/>
          <p:cNvSpPr>
            <a:spLocks noGrp="1"/>
          </p:cNvSpPr>
          <p:nvPr>
            <p:ph type="sldNum" sz="quarter" idx="12"/>
          </p:nvPr>
        </p:nvSpPr>
        <p:spPr/>
        <p:txBody>
          <a:bodyPr/>
          <a:lstStyle/>
          <a:p>
            <a:fld id="{CC48B151-73E6-4005-9E41-BAC149615E2B}" type="slidenum">
              <a:rPr lang="en-US" smtClean="0"/>
              <a:t>156</a:t>
            </a:fld>
            <a:endParaRPr lang="en-US" dirty="0"/>
          </a:p>
        </p:txBody>
      </p:sp>
      <p:sp>
        <p:nvSpPr>
          <p:cNvPr id="5" name="TextBox 4"/>
          <p:cNvSpPr txBox="1"/>
          <p:nvPr/>
        </p:nvSpPr>
        <p:spPr>
          <a:xfrm>
            <a:off x="1570424" y="6172200"/>
            <a:ext cx="5850769" cy="461665"/>
          </a:xfrm>
          <a:prstGeom prst="rect">
            <a:avLst/>
          </a:prstGeom>
          <a:noFill/>
          <a:ln w="28575">
            <a:solidFill>
              <a:srgbClr val="0000FF"/>
            </a:solidFill>
          </a:ln>
        </p:spPr>
        <p:txBody>
          <a:bodyPr wrap="none" rtlCol="0">
            <a:spAutoFit/>
          </a:bodyPr>
          <a:lstStyle/>
          <a:p>
            <a:pPr algn="ctr"/>
            <a:r>
              <a:rPr lang="en-US" sz="2400" b="1" dirty="0"/>
              <a:t>Just Document the Work You Do Each Week!</a:t>
            </a:r>
          </a:p>
        </p:txBody>
      </p:sp>
    </p:spTree>
    <p:extLst>
      <p:ext uri="{BB962C8B-B14F-4D97-AF65-F5344CB8AC3E}">
        <p14:creationId xmlns:p14="http://schemas.microsoft.com/office/powerpoint/2010/main" val="191269899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000" dirty="0">
                <a:latin typeface="+mn-lt"/>
                <a:cs typeface="Calibri Light"/>
              </a:rPr>
              <a:t>5 Min – Wrap-up</a:t>
            </a:r>
            <a:endParaRPr lang="en-US" sz="40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5045074"/>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Engineering Definition,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157</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latin typeface="+mn-lt"/>
              </a:rPr>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normAutofit/>
          </a:bodyPr>
          <a:lstStyle/>
          <a:p>
            <a:r>
              <a:rPr lang="en-US" sz="3600" dirty="0">
                <a:latin typeface="+mn-lt"/>
              </a:rPr>
              <a:t>Board of Directors Review</a:t>
            </a:r>
            <a:br>
              <a:rPr lang="en-US" sz="3600" dirty="0">
                <a:latin typeface="+mn-lt"/>
              </a:rPr>
            </a:br>
            <a:r>
              <a:rPr lang="en-US" sz="3600" dirty="0">
                <a:latin typeface="+mn-lt"/>
              </a:rPr>
              <a:t>is coming up </a:t>
            </a:r>
            <a:r>
              <a:rPr lang="en-US" sz="3600" dirty="0">
                <a:solidFill>
                  <a:srgbClr val="FF0000"/>
                </a:solidFill>
                <a:latin typeface="+mn-lt"/>
              </a:rPr>
              <a:t>NEXT WEEK</a:t>
            </a:r>
            <a:endParaRPr lang="en-US" sz="3600" dirty="0">
              <a:latin typeface="+mn-lt"/>
            </a:endParaRPr>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Create poster to show the Board</a:t>
            </a:r>
          </a:p>
          <a:p>
            <a:pPr lvl="1"/>
            <a:r>
              <a:rPr lang="en-US" dirty="0"/>
              <a:t>Rubric posted here </a:t>
            </a:r>
            <a:r>
              <a:rPr lang="en-US" sz="1300" dirty="0"/>
              <a:t>- </a:t>
            </a:r>
            <a:r>
              <a:rPr lang="en-US" sz="1300" dirty="0">
                <a:hlinkClick r:id="rId4"/>
              </a:rPr>
              <a:t>https://designlab.eng.rpi.edu/edn/projects/capstone-support-dev/wiki/Tasks_and_Due_Dates</a:t>
            </a:r>
            <a:r>
              <a:rPr lang="en-US" sz="1300" dirty="0"/>
              <a:t> </a:t>
            </a:r>
          </a:p>
          <a:p>
            <a:r>
              <a:rPr lang="en-US" dirty="0"/>
              <a:t>Divide team into 3 groups for review</a:t>
            </a:r>
          </a:p>
          <a:p>
            <a:pPr lvl="1"/>
            <a:r>
              <a:rPr lang="en-US" dirty="0"/>
              <a:t>Distribute majors and knowledge to improve performance</a:t>
            </a:r>
          </a:p>
          <a:p>
            <a:r>
              <a:rPr lang="en-US" b="1" dirty="0"/>
              <a:t>Practice</a:t>
            </a:r>
            <a:r>
              <a:rPr lang="en-US" dirty="0"/>
              <a:t> content to improve your comfort presenting</a:t>
            </a:r>
          </a:p>
          <a:p>
            <a:r>
              <a:rPr lang="en-US" dirty="0"/>
              <a:t>Expect audience questions throughout to ensure their understanding</a:t>
            </a:r>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159</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17939" y="2895600"/>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spTree>
    <p:extLst>
      <p:ext uri="{BB962C8B-B14F-4D97-AF65-F5344CB8AC3E}">
        <p14:creationId xmlns:p14="http://schemas.microsoft.com/office/powerpoint/2010/main" val="274098202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DF55B-222D-CF57-27EC-6390C32352B3}"/>
              </a:ext>
            </a:extLst>
          </p:cNvPr>
          <p:cNvSpPr>
            <a:spLocks noGrp="1"/>
          </p:cNvSpPr>
          <p:nvPr>
            <p:ph type="title"/>
          </p:nvPr>
        </p:nvSpPr>
        <p:spPr/>
        <p:txBody>
          <a:bodyPr>
            <a:normAutofit/>
          </a:bodyPr>
          <a:lstStyle/>
          <a:p>
            <a:pPr algn="ctr"/>
            <a:r>
              <a:rPr lang="en-US" sz="4000" dirty="0">
                <a:latin typeface="+mn-lt"/>
              </a:rPr>
              <a:t>BDR Poster &amp; Presentation Content</a:t>
            </a:r>
          </a:p>
        </p:txBody>
      </p:sp>
      <p:sp>
        <p:nvSpPr>
          <p:cNvPr id="3" name="Content Placeholder 2">
            <a:extLst>
              <a:ext uri="{FF2B5EF4-FFF2-40B4-BE49-F238E27FC236}">
                <a16:creationId xmlns:a16="http://schemas.microsoft.com/office/drawing/2014/main" id="{4374D97F-3B2E-3233-5D80-89152A409E60}"/>
              </a:ext>
            </a:extLst>
          </p:cNvPr>
          <p:cNvSpPr>
            <a:spLocks noGrp="1"/>
          </p:cNvSpPr>
          <p:nvPr>
            <p:ph idx="1"/>
          </p:nvPr>
        </p:nvSpPr>
        <p:spPr/>
        <p:txBody>
          <a:bodyPr/>
          <a:lstStyle/>
          <a:p>
            <a:r>
              <a:rPr lang="en-US" b="1" dirty="0"/>
              <a:t>Purpose of the Project</a:t>
            </a:r>
          </a:p>
          <a:p>
            <a:r>
              <a:rPr lang="en-US" b="1" dirty="0"/>
              <a:t>Past Work</a:t>
            </a:r>
          </a:p>
          <a:p>
            <a:r>
              <a:rPr lang="en-US" b="1" dirty="0"/>
              <a:t>Current Semester Objectives (project’s Engineering Definition)</a:t>
            </a:r>
          </a:p>
          <a:p>
            <a:r>
              <a:rPr lang="en-US" b="1" dirty="0"/>
              <a:t>Technical Approach, Results, and Accomplishments </a:t>
            </a:r>
          </a:p>
          <a:p>
            <a:pPr lvl="1"/>
            <a:r>
              <a:rPr lang="en-US" b="1" dirty="0"/>
              <a:t>up until this review</a:t>
            </a:r>
          </a:p>
          <a:p>
            <a:r>
              <a:rPr lang="en-US" b="1" dirty="0"/>
              <a:t>Next Steps and Plan</a:t>
            </a:r>
          </a:p>
          <a:p>
            <a:endParaRPr lang="en-US" b="1" dirty="0"/>
          </a:p>
          <a:p>
            <a:pPr marL="0" indent="0">
              <a:buNone/>
            </a:pPr>
            <a:endParaRPr lang="en-US" dirty="0"/>
          </a:p>
          <a:p>
            <a:pPr marL="0" indent="0">
              <a:buNone/>
            </a:pPr>
            <a:r>
              <a:rPr lang="en-US" b="1" dirty="0"/>
              <a:t>IF</a:t>
            </a:r>
            <a:r>
              <a:rPr lang="en-US" dirty="0"/>
              <a:t> team has been creating good documentation - MUCH of this content can be copied from Client Meeting slides and from existing EDN forum posts</a:t>
            </a:r>
          </a:p>
        </p:txBody>
      </p:sp>
      <p:sp>
        <p:nvSpPr>
          <p:cNvPr id="4" name="Slide Number Placeholder 3">
            <a:extLst>
              <a:ext uri="{FF2B5EF4-FFF2-40B4-BE49-F238E27FC236}">
                <a16:creationId xmlns:a16="http://schemas.microsoft.com/office/drawing/2014/main" id="{6B563058-2F13-F0AC-00BC-E0A5DB8D1213}"/>
              </a:ext>
            </a:extLst>
          </p:cNvPr>
          <p:cNvSpPr>
            <a:spLocks noGrp="1"/>
          </p:cNvSpPr>
          <p:nvPr>
            <p:ph type="sldNum" sz="quarter" idx="12"/>
          </p:nvPr>
        </p:nvSpPr>
        <p:spPr/>
        <p:txBody>
          <a:bodyPr/>
          <a:lstStyle/>
          <a:p>
            <a:fld id="{028FE254-016A-4E51-98AE-D4B4E3F12C32}" type="slidenum">
              <a:rPr lang="en-US" smtClean="0"/>
              <a:t>160</a:t>
            </a:fld>
            <a:endParaRPr lang="en-US" dirty="0"/>
          </a:p>
        </p:txBody>
      </p:sp>
    </p:spTree>
    <p:extLst>
      <p:ext uri="{BB962C8B-B14F-4D97-AF65-F5344CB8AC3E}">
        <p14:creationId xmlns:p14="http://schemas.microsoft.com/office/powerpoint/2010/main" val="97043135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4000" dirty="0">
                <a:latin typeface="+mn-lt"/>
              </a:rPr>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2/21</a:t>
            </a:r>
          </a:p>
          <a:p>
            <a:pPr marL="0" indent="0">
              <a:buNone/>
            </a:pPr>
            <a:endParaRPr lang="en-US" dirty="0"/>
          </a:p>
          <a:p>
            <a:pPr marL="0" indent="0">
              <a:buNone/>
            </a:pPr>
            <a:r>
              <a:rPr lang="en-US" b="1" dirty="0"/>
              <a:t>System Design Report</a:t>
            </a:r>
          </a:p>
          <a:p>
            <a:r>
              <a:rPr lang="en-US" dirty="0"/>
              <a:t>Team assignment</a:t>
            </a:r>
          </a:p>
          <a:p>
            <a:r>
              <a:rPr lang="en-US" dirty="0"/>
              <a:t>5% of final grade</a:t>
            </a:r>
          </a:p>
          <a:p>
            <a:endParaRPr lang="en-US" dirty="0"/>
          </a:p>
          <a:p>
            <a:pPr marL="0" indent="0">
              <a:buNone/>
            </a:pPr>
            <a:r>
              <a:rPr lang="en-US" b="1" dirty="0"/>
              <a:t>Detailed Individual Design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mtClean="0"/>
              <a:t>161</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normAutofit/>
          </a:bodyPr>
          <a:lstStyle/>
          <a:p>
            <a:pPr algn="ctr"/>
            <a:r>
              <a:rPr lang="en-US" sz="4000" dirty="0">
                <a:latin typeface="+mn-lt"/>
              </a:rPr>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162</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normAutofit/>
          </a:bodyPr>
          <a:lstStyle/>
          <a:p>
            <a:pPr algn="ctr"/>
            <a:r>
              <a:rPr lang="en-US" sz="4000" dirty="0">
                <a:latin typeface="+mn-lt"/>
              </a:rPr>
              <a:t>Appendix - Detailed Individual Design</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a:xfrm>
            <a:off x="628650" y="1524000"/>
            <a:ext cx="7886700" cy="4652963"/>
          </a:xfrm>
        </p:spPr>
        <p:txBody>
          <a:bodyPr>
            <a:normAutofit/>
          </a:bodyPr>
          <a:lstStyle/>
          <a:p>
            <a:pPr marL="0" indent="0">
              <a:buNone/>
            </a:pPr>
            <a:r>
              <a:rPr lang="en-US" sz="2800" dirty="0"/>
              <a:t>Subsystem or project portion YOU are responsible for</a:t>
            </a:r>
          </a:p>
          <a:p>
            <a:r>
              <a:rPr lang="en-US" sz="2400" dirty="0"/>
              <a:t>Related Needs &amp; Requirements, Use Cases, User Stories (include # from lists in Repo)</a:t>
            </a:r>
          </a:p>
          <a:p>
            <a:r>
              <a:rPr lang="en-US" sz="2400" dirty="0"/>
              <a:t>Interfaces to other subsystems (refer to System Architecture)</a:t>
            </a:r>
          </a:p>
          <a:p>
            <a:r>
              <a:rPr lang="en-US" sz="2400" dirty="0"/>
              <a:t>Sketch/description of 1-2 leading concepts (list of forum thread links)</a:t>
            </a:r>
          </a:p>
          <a:p>
            <a:r>
              <a:rPr lang="en-US" sz="2400" dirty="0"/>
              <a:t>Perceived challenges/risks</a:t>
            </a:r>
          </a:p>
          <a:p>
            <a:r>
              <a:rPr lang="en-US" sz="2400" dirty="0"/>
              <a:t>YOUR next steps/plan</a:t>
            </a:r>
          </a:p>
          <a:p>
            <a:r>
              <a:rPr lang="en-US" sz="2400"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163</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3219450" y="5339054"/>
            <a:ext cx="4267200" cy="1200329"/>
          </a:xfrm>
          <a:prstGeom prst="rect">
            <a:avLst/>
          </a:prstGeom>
          <a:noFill/>
          <a:ln w="34925">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sz="4000" dirty="0">
                <a:latin typeface="+mn-lt"/>
              </a:rPr>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164</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Objectives/Engineering Definition</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165</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92793910"/>
              </p:ext>
            </p:extLst>
          </p:nvPr>
        </p:nvGraphicFramePr>
        <p:xfrm>
          <a:off x="381000" y="1005329"/>
          <a:ext cx="8382000" cy="5166873"/>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237813">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802617">
                <a:tc>
                  <a:txBody>
                    <a:bodyPr/>
                    <a:lstStyle/>
                    <a:p>
                      <a:pPr marL="0" marR="0" algn="l">
                        <a:spcBef>
                          <a:spcPts val="0"/>
                        </a:spcBef>
                        <a:spcAft>
                          <a:spcPts val="0"/>
                        </a:spcAft>
                      </a:pPr>
                      <a:r>
                        <a:rPr lang="en-US" sz="1200" dirty="0">
                          <a:effectLst/>
                          <a:latin typeface="+mj-lt"/>
                          <a:ea typeface="MS Mincho"/>
                        </a:rPr>
                        <a:t>6.1</a:t>
                      </a:r>
                    </a:p>
                  </a:txBody>
                  <a:tcPr marL="68580" marR="68580" marT="0" marB="0"/>
                </a:tc>
                <a:tc>
                  <a:txBody>
                    <a:bodyPr/>
                    <a:lstStyle/>
                    <a:p>
                      <a:pPr marL="0" marR="0" algn="l">
                        <a:spcBef>
                          <a:spcPts val="0"/>
                        </a:spcBef>
                        <a:spcAft>
                          <a:spcPts val="0"/>
                        </a:spcAft>
                      </a:pPr>
                      <a:r>
                        <a:rPr lang="en-US" sz="1200" dirty="0">
                          <a:effectLst/>
                          <a:latin typeface="+mj-lt"/>
                          <a:ea typeface="MS Mincho"/>
                        </a:rPr>
                        <a:t>5/20/25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Adding reminders for “</a:t>
                      </a:r>
                      <a:r>
                        <a:rPr lang="en-US" sz="1350" kern="1200" dirty="0">
                          <a:solidFill>
                            <a:schemeClr val="dk1"/>
                          </a:solidFill>
                          <a:effectLst/>
                          <a:latin typeface="+mn-lt"/>
                          <a:ea typeface="+mn-ea"/>
                          <a:cs typeface="+mn-cs"/>
                        </a:rPr>
                        <a:t>if you are unsure </a:t>
                      </a:r>
                      <a:r>
                        <a:rPr lang="en-US" sz="1350" b="1" i="1" kern="1200" dirty="0">
                          <a:solidFill>
                            <a:schemeClr val="dk1"/>
                          </a:solidFill>
                          <a:effectLst/>
                          <a:latin typeface="+mn-lt"/>
                          <a:ea typeface="+mn-ea"/>
                          <a:cs typeface="+mn-cs"/>
                        </a:rPr>
                        <a:t>what</a:t>
                      </a:r>
                      <a:r>
                        <a:rPr lang="en-US" sz="1350" kern="1200" dirty="0">
                          <a:solidFill>
                            <a:schemeClr val="dk1"/>
                          </a:solidFill>
                          <a:effectLst/>
                          <a:latin typeface="+mn-lt"/>
                          <a:ea typeface="+mn-ea"/>
                          <a:cs typeface="+mn-cs"/>
                        </a:rPr>
                        <a:t> to post, we invite you to ask a teammate, the PE or the CE”. Also that Google </a:t>
                      </a:r>
                      <a:r>
                        <a:rPr lang="en-US" sz="1350" kern="1200" dirty="0" err="1">
                          <a:solidFill>
                            <a:schemeClr val="dk1"/>
                          </a:solidFill>
                          <a:effectLst/>
                          <a:latin typeface="+mn-lt"/>
                          <a:ea typeface="+mn-ea"/>
                          <a:cs typeface="+mn-cs"/>
                        </a:rPr>
                        <a:t>Colab</a:t>
                      </a:r>
                      <a:r>
                        <a:rPr lang="en-US" sz="1350" kern="1200" dirty="0">
                          <a:solidFill>
                            <a:schemeClr val="dk1"/>
                          </a:solidFill>
                          <a:effectLst/>
                          <a:latin typeface="+mn-lt"/>
                          <a:ea typeface="+mn-ea"/>
                          <a:cs typeface="+mn-cs"/>
                        </a:rPr>
                        <a:t> is not permitted. Multiple other tweaks in various places.</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237813">
                <a:tc>
                  <a:txBody>
                    <a:bodyPr/>
                    <a:lstStyle/>
                    <a:p>
                      <a:pPr marL="0" marR="0" algn="l">
                        <a:spcBef>
                          <a:spcPts val="0"/>
                        </a:spcBef>
                        <a:spcAft>
                          <a:spcPts val="0"/>
                        </a:spcAft>
                      </a:pPr>
                      <a:r>
                        <a:rPr lang="en-US" sz="1200" b="0" dirty="0">
                          <a:effectLst/>
                          <a:latin typeface="+mj-lt"/>
                          <a:ea typeface="MS Mincho"/>
                        </a:rPr>
                        <a:t>6.2</a:t>
                      </a:r>
                    </a:p>
                  </a:txBody>
                  <a:tcPr marL="68580" marR="68580" marT="0" marB="0"/>
                </a:tc>
                <a:tc>
                  <a:txBody>
                    <a:bodyPr/>
                    <a:lstStyle/>
                    <a:p>
                      <a:pPr marL="0" marR="0" algn="l">
                        <a:spcBef>
                          <a:spcPts val="0"/>
                        </a:spcBef>
                        <a:spcAft>
                          <a:spcPts val="0"/>
                        </a:spcAft>
                      </a:pPr>
                      <a:r>
                        <a:rPr lang="en-US" sz="1200" dirty="0">
                          <a:effectLst/>
                          <a:latin typeface="+mj-lt"/>
                          <a:ea typeface="MS Mincho"/>
                        </a:rPr>
                        <a:t>5/21/25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Additional mentions of communication intensive, reminders</a:t>
                      </a:r>
                      <a:r>
                        <a:rPr lang="en-US" sz="1200" baseline="0" dirty="0">
                          <a:effectLst/>
                          <a:latin typeface="+mj-lt"/>
                          <a:ea typeface="MS Mincho"/>
                        </a:rPr>
                        <a:t> to post</a:t>
                      </a:r>
                      <a:endParaRPr lang="en-US" sz="1200" dirty="0">
                        <a:effectLst/>
                        <a:latin typeface="+mj-lt"/>
                        <a:ea typeface="MS Mincho"/>
                      </a:endParaRPr>
                    </a:p>
                  </a:txBody>
                  <a:tcPr marL="68580" marR="68580" marT="0" marB="0"/>
                </a:tc>
                <a:extLst>
                  <a:ext uri="{0D108BD9-81ED-4DB2-BD59-A6C34878D82A}">
                    <a16:rowId xmlns:a16="http://schemas.microsoft.com/office/drawing/2014/main" val="880528146"/>
                  </a:ext>
                </a:extLst>
              </a:tr>
              <a:tr h="713438">
                <a:tc>
                  <a:txBody>
                    <a:bodyPr/>
                    <a:lstStyle/>
                    <a:p>
                      <a:pPr marL="0" marR="0" algn="l">
                        <a:spcBef>
                          <a:spcPts val="0"/>
                        </a:spcBef>
                        <a:spcAft>
                          <a:spcPts val="0"/>
                        </a:spcAft>
                      </a:pPr>
                      <a:r>
                        <a:rPr lang="en-US" sz="1200" b="0" dirty="0">
                          <a:effectLst/>
                          <a:latin typeface="+mj-lt"/>
                          <a:ea typeface="MS Mincho"/>
                        </a:rPr>
                        <a:t>6.3</a:t>
                      </a:r>
                    </a:p>
                  </a:txBody>
                  <a:tcPr marL="68580" marR="68580" marT="0" marB="0"/>
                </a:tc>
                <a:tc>
                  <a:txBody>
                    <a:bodyPr/>
                    <a:lstStyle/>
                    <a:p>
                      <a:pPr marL="0" marR="0" algn="l">
                        <a:spcBef>
                          <a:spcPts val="0"/>
                        </a:spcBef>
                        <a:spcAft>
                          <a:spcPts val="0"/>
                        </a:spcAft>
                      </a:pPr>
                      <a:r>
                        <a:rPr lang="en-US" sz="1200" b="0" dirty="0">
                          <a:effectLst/>
                          <a:latin typeface="+mj-lt"/>
                          <a:ea typeface="MS Mincho"/>
                        </a:rPr>
                        <a:t>6/11/25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Cleaned up Spring 25 info – team location, revision history</a:t>
                      </a:r>
                    </a:p>
                    <a:p>
                      <a:pPr marL="0" marR="0" algn="l">
                        <a:spcBef>
                          <a:spcPts val="0"/>
                        </a:spcBef>
                        <a:spcAft>
                          <a:spcPts val="0"/>
                        </a:spcAft>
                      </a:pPr>
                      <a:r>
                        <a:rPr lang="en-US" sz="1200" b="0" dirty="0">
                          <a:effectLst/>
                          <a:latin typeface="+mj-lt"/>
                          <a:ea typeface="MS Mincho"/>
                        </a:rPr>
                        <a:t>Small formatting changes</a:t>
                      </a:r>
                    </a:p>
                    <a:p>
                      <a:pPr marL="0" marR="0" algn="l">
                        <a:spcBef>
                          <a:spcPts val="0"/>
                        </a:spcBef>
                        <a:spcAft>
                          <a:spcPts val="0"/>
                        </a:spcAft>
                      </a:pPr>
                      <a:r>
                        <a:rPr lang="en-US" sz="1200" b="0" dirty="0">
                          <a:effectLst/>
                          <a:latin typeface="+mj-lt"/>
                          <a:ea typeface="MS Mincho"/>
                        </a:rPr>
                        <a:t>Added Day 2.5 due to odd semester scheduling quirk</a:t>
                      </a:r>
                    </a:p>
                  </a:txBody>
                  <a:tcPr marL="68580" marR="68580" marT="0" marB="0"/>
                </a:tc>
                <a:extLst>
                  <a:ext uri="{0D108BD9-81ED-4DB2-BD59-A6C34878D82A}">
                    <a16:rowId xmlns:a16="http://schemas.microsoft.com/office/drawing/2014/main" val="2647369288"/>
                  </a:ext>
                </a:extLst>
              </a:tr>
              <a:tr h="379404">
                <a:tc>
                  <a:txBody>
                    <a:bodyPr/>
                    <a:lstStyle/>
                    <a:p>
                      <a:pPr marL="0" marR="0" algn="l">
                        <a:spcBef>
                          <a:spcPts val="0"/>
                        </a:spcBef>
                        <a:spcAft>
                          <a:spcPts val="0"/>
                        </a:spcAft>
                      </a:pPr>
                      <a:r>
                        <a:rPr lang="en-US" sz="1200" b="0" dirty="0">
                          <a:effectLst/>
                          <a:latin typeface="+mj-lt"/>
                          <a:ea typeface="MS Mincho"/>
                        </a:rPr>
                        <a:t>6.4</a:t>
                      </a:r>
                    </a:p>
                  </a:txBody>
                  <a:tcPr marL="68580" marR="68580" marT="0" marB="0"/>
                </a:tc>
                <a:tc>
                  <a:txBody>
                    <a:bodyPr/>
                    <a:lstStyle/>
                    <a:p>
                      <a:pPr marL="0" marR="0" algn="l">
                        <a:spcBef>
                          <a:spcPts val="0"/>
                        </a:spcBef>
                        <a:spcAft>
                          <a:spcPts val="0"/>
                        </a:spcAft>
                      </a:pPr>
                      <a:r>
                        <a:rPr lang="en-US" sz="1200" b="0" dirty="0">
                          <a:effectLst/>
                          <a:latin typeface="+mj-lt"/>
                          <a:ea typeface="MS Mincho"/>
                        </a:rPr>
                        <a:t>6/17</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Updated agenda graphic and slides with “Engineering Definition” language</a:t>
                      </a:r>
                    </a:p>
                  </a:txBody>
                  <a:tcPr marL="68580" marR="68580" marT="0" marB="0"/>
                </a:tc>
                <a:extLst>
                  <a:ext uri="{0D108BD9-81ED-4DB2-BD59-A6C34878D82A}">
                    <a16:rowId xmlns:a16="http://schemas.microsoft.com/office/drawing/2014/main" val="1445296702"/>
                  </a:ext>
                </a:extLst>
              </a:tr>
              <a:tr h="237813">
                <a:tc>
                  <a:txBody>
                    <a:bodyPr/>
                    <a:lstStyle/>
                    <a:p>
                      <a:pPr marL="0" marR="0" algn="l">
                        <a:spcBef>
                          <a:spcPts val="0"/>
                        </a:spcBef>
                        <a:spcAft>
                          <a:spcPts val="0"/>
                        </a:spcAft>
                      </a:pPr>
                      <a:r>
                        <a:rPr lang="en-US" sz="1200" b="0" dirty="0">
                          <a:effectLst/>
                          <a:latin typeface="+mj-lt"/>
                          <a:ea typeface="MS Mincho"/>
                        </a:rPr>
                        <a:t>6.5</a:t>
                      </a:r>
                    </a:p>
                  </a:txBody>
                  <a:tcPr marL="68580" marR="68580" marT="0" marB="0"/>
                </a:tc>
                <a:tc>
                  <a:txBody>
                    <a:bodyPr/>
                    <a:lstStyle/>
                    <a:p>
                      <a:pPr marL="0" marR="0" algn="l">
                        <a:spcBef>
                          <a:spcPts val="0"/>
                        </a:spcBef>
                        <a:spcAft>
                          <a:spcPts val="0"/>
                        </a:spcAft>
                      </a:pPr>
                      <a:r>
                        <a:rPr lang="en-US" sz="1200" b="0" dirty="0">
                          <a:effectLst/>
                          <a:latin typeface="+mj-lt"/>
                          <a:ea typeface="MS Mincho"/>
                        </a:rPr>
                        <a:t>7/1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Updated graphic and schedule for Day 2.5</a:t>
                      </a:r>
                    </a:p>
                  </a:txBody>
                  <a:tcPr marL="68580" marR="68580" marT="0" marB="0"/>
                </a:tc>
                <a:extLst>
                  <a:ext uri="{0D108BD9-81ED-4DB2-BD59-A6C34878D82A}">
                    <a16:rowId xmlns:a16="http://schemas.microsoft.com/office/drawing/2014/main" val="682893570"/>
                  </a:ext>
                </a:extLst>
              </a:tr>
              <a:tr h="375139">
                <a:tc>
                  <a:txBody>
                    <a:bodyPr/>
                    <a:lstStyle/>
                    <a:p>
                      <a:pPr marL="0" marR="0" algn="l">
                        <a:spcBef>
                          <a:spcPts val="0"/>
                        </a:spcBef>
                        <a:spcAft>
                          <a:spcPts val="0"/>
                        </a:spcAft>
                      </a:pPr>
                      <a:r>
                        <a:rPr lang="en-US" sz="1200" b="0" dirty="0">
                          <a:effectLst/>
                          <a:latin typeface="+mj-lt"/>
                          <a:ea typeface="MS Mincho"/>
                        </a:rPr>
                        <a:t>6.6</a:t>
                      </a:r>
                    </a:p>
                  </a:txBody>
                  <a:tcPr marL="68580" marR="68580" marT="0" marB="0"/>
                </a:tc>
                <a:tc>
                  <a:txBody>
                    <a:bodyPr/>
                    <a:lstStyle/>
                    <a:p>
                      <a:pPr marL="0" marR="0" algn="l">
                        <a:spcBef>
                          <a:spcPts val="0"/>
                        </a:spcBef>
                        <a:spcAft>
                          <a:spcPts val="0"/>
                        </a:spcAft>
                      </a:pPr>
                      <a:r>
                        <a:rPr lang="en-US" sz="1200" b="0" dirty="0">
                          <a:effectLst/>
                          <a:latin typeface="+mj-lt"/>
                          <a:ea typeface="MS Mincho"/>
                        </a:rPr>
                        <a:t>7/3</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1" dirty="0">
                          <a:effectLst/>
                          <a:latin typeface="+mj-lt"/>
                          <a:ea typeface="MS Mincho"/>
                        </a:rPr>
                        <a:t>ALL</a:t>
                      </a:r>
                      <a:r>
                        <a:rPr lang="en-US" sz="1200" b="0" dirty="0">
                          <a:effectLst/>
                          <a:latin typeface="+mj-lt"/>
                          <a:ea typeface="MS Mincho"/>
                        </a:rPr>
                        <a:t> slide headings standardized as Calibri 40pt font</a:t>
                      </a:r>
                    </a:p>
                    <a:p>
                      <a:pPr marL="0" marR="0" algn="l">
                        <a:spcBef>
                          <a:spcPts val="0"/>
                        </a:spcBef>
                        <a:spcAft>
                          <a:spcPts val="0"/>
                        </a:spcAft>
                      </a:pPr>
                      <a:r>
                        <a:rPr lang="en-US" sz="1200" b="0" dirty="0">
                          <a:effectLst/>
                          <a:latin typeface="+mj-lt"/>
                          <a:ea typeface="MS Mincho"/>
                        </a:rPr>
                        <a:t>Fixed some straggler Engineering Definition uses</a:t>
                      </a:r>
                    </a:p>
                  </a:txBody>
                  <a:tcPr marL="68580" marR="68580" marT="0" marB="0"/>
                </a:tc>
                <a:extLst>
                  <a:ext uri="{0D108BD9-81ED-4DB2-BD59-A6C34878D82A}">
                    <a16:rowId xmlns:a16="http://schemas.microsoft.com/office/drawing/2014/main" val="1138563216"/>
                  </a:ext>
                </a:extLst>
              </a:tr>
              <a:tr h="360984">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35532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3050399495"/>
                  </a:ext>
                </a:extLst>
              </a:tr>
              <a:tr h="303987">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460073">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39495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r h="30751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166</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08127261"/>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167</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1636382650"/>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2439">
                  <a:extLst>
                    <a:ext uri="{9D8B030D-6E8A-4147-A177-3AD203B41FA5}">
                      <a16:colId xmlns:a16="http://schemas.microsoft.com/office/drawing/2014/main" val="20004"/>
                    </a:ext>
                  </a:extLst>
                </a:gridCol>
                <a:gridCol w="342900">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Engineering Design Notebook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a:t>
            </a:r>
            <a:r>
              <a:rPr lang="en-US" dirty="0" err="1">
                <a:cs typeface="Calibri"/>
              </a:rPr>
              <a:t>Colab</a:t>
            </a:r>
            <a:r>
              <a:rPr lang="en-US" dirty="0">
                <a:cs typeface="Calibri"/>
              </a:rPr>
              <a:t>, </a:t>
            </a:r>
            <a:r>
              <a:rPr lang="en-US" dirty="0" err="1">
                <a:cs typeface="Calibri"/>
              </a:rPr>
              <a:t>Jupyter</a:t>
            </a:r>
            <a:r>
              <a:rPr lang="en-US" dirty="0">
                <a:cs typeface="Calibri"/>
              </a:rPr>
              <a:t> Notebooks in the Cloud,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Properly acknowledge and cite the use of generative AI tools.</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You are ultimately responsible for the content you submit.</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23</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1417638"/>
            <a:ext cx="8229600" cy="4525963"/>
          </a:xfrm>
        </p:spPr>
        <p:txBody>
          <a:bodyPr>
            <a:noAutofit/>
          </a:bodyPr>
          <a:lstStyle/>
          <a:p>
            <a:pPr marL="0" indent="0">
              <a:buNone/>
            </a:pPr>
            <a:r>
              <a:rPr lang="en-US" sz="2400" b="1" dirty="0"/>
              <a:t>Use a laptop or tablet for:</a:t>
            </a:r>
          </a:p>
          <a:p>
            <a:r>
              <a:rPr lang="en-US" sz="2400" dirty="0"/>
              <a:t>Note taking</a:t>
            </a:r>
          </a:p>
          <a:p>
            <a:r>
              <a:rPr lang="en-US" sz="2400" dirty="0"/>
              <a:t>CAD</a:t>
            </a:r>
          </a:p>
          <a:p>
            <a:r>
              <a:rPr lang="en-US" sz="2400" dirty="0"/>
              <a:t>Webex</a:t>
            </a:r>
          </a:p>
          <a:p>
            <a:endParaRPr lang="en-US" sz="1400" dirty="0"/>
          </a:p>
          <a:p>
            <a:pPr marL="0" indent="0">
              <a:buNone/>
            </a:pPr>
            <a:r>
              <a:rPr lang="en-US" sz="2400" b="1" dirty="0"/>
              <a:t>Use paper &amp; pencil for:</a:t>
            </a:r>
          </a:p>
          <a:p>
            <a:r>
              <a:rPr lang="en-US" sz="2400" dirty="0"/>
              <a:t>Sketching</a:t>
            </a:r>
          </a:p>
          <a:p>
            <a:r>
              <a:rPr lang="en-US" sz="2400" dirty="0"/>
              <a:t>Quick math / calculations</a:t>
            </a:r>
          </a:p>
          <a:p>
            <a:pPr marL="0" indent="0">
              <a:buNone/>
            </a:pPr>
            <a:endParaRPr lang="en-US" sz="1400" dirty="0"/>
          </a:p>
          <a:p>
            <a:pPr marL="0" indent="0">
              <a:buNone/>
            </a:pPr>
            <a:r>
              <a:rPr lang="en-US" sz="2400" b="1"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24</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
        <p:nvSpPr>
          <p:cNvPr id="2" name="TextBox 1"/>
          <p:cNvSpPr txBox="1"/>
          <p:nvPr/>
        </p:nvSpPr>
        <p:spPr>
          <a:xfrm>
            <a:off x="1981200" y="625981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
        <p:nvSpPr>
          <p:cNvPr id="6" name="Title 1">
            <a:extLst>
              <a:ext uri="{FF2B5EF4-FFF2-40B4-BE49-F238E27FC236}">
                <a16:creationId xmlns:a16="http://schemas.microsoft.com/office/drawing/2014/main" id="{A3712F6D-2CBA-FD00-407D-3A59121FE0D2}"/>
              </a:ext>
            </a:extLst>
          </p:cNvPr>
          <p:cNvSpPr>
            <a:spLocks noGrp="1"/>
          </p:cNvSpPr>
          <p:nvPr>
            <p:ph type="title"/>
          </p:nvPr>
        </p:nvSpPr>
        <p:spPr>
          <a:xfrm>
            <a:off x="457200" y="274638"/>
            <a:ext cx="8229600" cy="1143000"/>
          </a:xfrm>
        </p:spPr>
        <p:txBody>
          <a:bodyPr>
            <a:normAutofit/>
          </a:bodyPr>
          <a:lstStyle/>
          <a:p>
            <a:r>
              <a:rPr lang="en-US" dirty="0"/>
              <a:t>Documentation Tools</a:t>
            </a:r>
          </a:p>
        </p:txBody>
      </p:sp>
    </p:spTree>
    <p:extLst>
      <p:ext uri="{BB962C8B-B14F-4D97-AF65-F5344CB8AC3E}">
        <p14:creationId xmlns:p14="http://schemas.microsoft.com/office/powerpoint/2010/main" val="3131588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4000" dirty="0">
                <a:latin typeface="+mn-lt"/>
                <a:cs typeface="Calibri Light"/>
              </a:rPr>
              <a:t>Accountability Step #1</a:t>
            </a:r>
            <a:endParaRPr lang="en-US" sz="4000" dirty="0">
              <a:latin typeface="+mn-lt"/>
            </a:endParaRPr>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25</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000" dirty="0">
                <a:latin typeface="+mn-lt"/>
              </a:rPr>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normAutofit/>
          </a:bodyPr>
          <a:lstStyle/>
          <a:p>
            <a:r>
              <a:rPr lang="en-US" sz="4000" dirty="0">
                <a:latin typeface="+mn-lt"/>
              </a:rPr>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304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#1697651</a:t>
            </a: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632" y="533400"/>
            <a:ext cx="4019550" cy="401955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normAutofit/>
          </a:bodyPr>
          <a:lstStyle/>
          <a:p>
            <a:pPr algn="ctr"/>
            <a:r>
              <a:rPr lang="en-US" sz="4000"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able 8">
            <a:extLst>
              <a:ext uri="{FF2B5EF4-FFF2-40B4-BE49-F238E27FC236}">
                <a16:creationId xmlns:a16="http://schemas.microsoft.com/office/drawing/2014/main" id="{FBD5BD2F-79F9-C428-4EDF-FCF9CEF2F6EE}"/>
              </a:ext>
            </a:extLst>
          </p:cNvPr>
          <p:cNvGraphicFramePr>
            <a:graphicFrameLocks noGrp="1"/>
          </p:cNvGraphicFramePr>
          <p:nvPr>
            <p:extLst>
              <p:ext uri="{D42A27DB-BD31-4B8C-83A1-F6EECF244321}">
                <p14:modId xmlns:p14="http://schemas.microsoft.com/office/powerpoint/2010/main" val="768111884"/>
              </p:ext>
            </p:extLst>
          </p:nvPr>
        </p:nvGraphicFramePr>
        <p:xfrm>
          <a:off x="5257800" y="2057400"/>
          <a:ext cx="3807225" cy="4389755"/>
        </p:xfrm>
        <a:graphic>
          <a:graphicData uri="http://schemas.openxmlformats.org/drawingml/2006/table">
            <a:tbl>
              <a:tblPr/>
              <a:tblGrid>
                <a:gridCol w="1862146">
                  <a:extLst>
                    <a:ext uri="{9D8B030D-6E8A-4147-A177-3AD203B41FA5}">
                      <a16:colId xmlns:a16="http://schemas.microsoft.com/office/drawing/2014/main" val="2655779139"/>
                    </a:ext>
                  </a:extLst>
                </a:gridCol>
                <a:gridCol w="694671">
                  <a:extLst>
                    <a:ext uri="{9D8B030D-6E8A-4147-A177-3AD203B41FA5}">
                      <a16:colId xmlns:a16="http://schemas.microsoft.com/office/drawing/2014/main" val="908299919"/>
                    </a:ext>
                  </a:extLst>
                </a:gridCol>
                <a:gridCol w="625204">
                  <a:extLst>
                    <a:ext uri="{9D8B030D-6E8A-4147-A177-3AD203B41FA5}">
                      <a16:colId xmlns:a16="http://schemas.microsoft.com/office/drawing/2014/main" val="1799596535"/>
                    </a:ext>
                  </a:extLst>
                </a:gridCol>
                <a:gridCol w="625204">
                  <a:extLst>
                    <a:ext uri="{9D8B030D-6E8A-4147-A177-3AD203B41FA5}">
                      <a16:colId xmlns:a16="http://schemas.microsoft.com/office/drawing/2014/main" val="1646928995"/>
                    </a:ext>
                  </a:extLst>
                </a:gridCol>
              </a:tblGrid>
              <a:tr h="495300">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Deliverables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Level of Assessment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4218052542"/>
                  </a:ext>
                </a:extLst>
              </a:tr>
              <a:tr h="19685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Technical Progress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03253643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Benchmarking Memo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883882270"/>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Engineering Definition documents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4220375666"/>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Concept Generation PPT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035963786"/>
                  </a:ext>
                </a:extLst>
              </a:tr>
              <a:tr h="2667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Board of Directors Review – </a:t>
                      </a:r>
                    </a:p>
                    <a:p>
                      <a:pPr algn="l" rtl="0" fontAlgn="ctr"/>
                      <a:r>
                        <a:rPr lang="en-US" sz="900" b="1" i="0" u="none" strike="noStrike" dirty="0">
                          <a:solidFill>
                            <a:srgbClr val="FFFFFF"/>
                          </a:solidFill>
                          <a:effectLst/>
                          <a:highlight>
                            <a:srgbClr val="156082"/>
                          </a:highlight>
                          <a:latin typeface="Aptos" panose="020B0004020202020204" pitchFamily="34" charset="0"/>
                        </a:rPr>
                        <a:t>Oral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278473649"/>
                  </a:ext>
                </a:extLst>
              </a:tr>
              <a:tr h="171450">
                <a:tc vMerge="1">
                  <a:txBody>
                    <a:bodyPr/>
                    <a:lstStyle/>
                    <a:p>
                      <a:endParaRPr lang="en-US"/>
                    </a:p>
                  </a:txBody>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62193381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100832891"/>
                  </a:ext>
                </a:extLst>
              </a:tr>
              <a:tr h="1905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System Design Report</a:t>
                      </a:r>
                    </a:p>
                    <a:p>
                      <a:pPr algn="l" rtl="0" fontAlgn="ctr"/>
                      <a:r>
                        <a:rPr lang="en-US" sz="900" b="1" i="0" u="none" strike="noStrike" dirty="0">
                          <a:solidFill>
                            <a:srgbClr val="FFFFFF"/>
                          </a:solidFill>
                          <a:effectLst/>
                          <a:highlight>
                            <a:srgbClr val="156082"/>
                          </a:highlight>
                          <a:latin typeface="Aptos" panose="020B0004020202020204" pitchFamily="34" charset="0"/>
                        </a:rPr>
                        <a:t>Appendix: Individual Tech Work</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510110085"/>
                  </a:ext>
                </a:extLst>
              </a:tr>
              <a:tr h="1905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97739198"/>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0941642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2084834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719210177"/>
                  </a:ext>
                </a:extLst>
              </a:tr>
              <a:tr h="203200">
                <a:tc rowSpan="2">
                  <a:txBody>
                    <a:bodyPr/>
                    <a:lstStyle/>
                    <a:p>
                      <a:pPr algn="l" rtl="0" fontAlgn="ctr"/>
                      <a:r>
                        <a:rPr lang="en-US" sz="900" b="1" i="0" u="none" strike="noStrike" dirty="0">
                          <a:solidFill>
                            <a:schemeClr val="bg1"/>
                          </a:solidFill>
                          <a:effectLst/>
                          <a:highlight>
                            <a:srgbClr val="156082"/>
                          </a:highlight>
                          <a:latin typeface="Aptos" panose="020B0004020202020204" pitchFamily="34" charset="0"/>
                        </a:rPr>
                        <a:t>Final Design Report </a:t>
                      </a:r>
                    </a:p>
                    <a:p>
                      <a:pPr algn="l" rtl="0" fontAlgn="ctr"/>
                      <a:r>
                        <a:rPr lang="en-US" sz="900" b="1" kern="1200" dirty="0">
                          <a:solidFill>
                            <a:schemeClr val="bg1"/>
                          </a:solidFill>
                          <a:effectLst/>
                          <a:highlight>
                            <a:srgbClr val="156082"/>
                          </a:highlight>
                          <a:latin typeface="+mn-lt"/>
                          <a:ea typeface="+mn-ea"/>
                          <a:cs typeface="+mn-cs"/>
                        </a:rPr>
                        <a:t>Appendix - Individual Ethical and Professional Responsibilities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823740320"/>
                  </a:ext>
                </a:extLst>
              </a:tr>
              <a:tr h="2032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54999465"/>
                  </a:ext>
                </a:extLst>
              </a:tr>
              <a:tr h="2032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Poster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89586141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615834152"/>
                  </a:ext>
                </a:extLst>
              </a:tr>
              <a:tr h="250825">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Review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10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05026480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Individual Tech Demo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974216316"/>
                  </a:ext>
                </a:extLst>
              </a:tr>
              <a:tr h="292100">
                <a:tc>
                  <a:txBody>
                    <a:bodyPr/>
                    <a:lstStyle/>
                    <a:p>
                      <a:pPr algn="l" fontAlgn="b"/>
                      <a:r>
                        <a:rPr lang="en-US" sz="1800" b="0" i="0" u="none" strike="noStrike" dirty="0">
                          <a:solidFill>
                            <a:srgbClr val="000000"/>
                          </a:solidFill>
                          <a:effectLst/>
                          <a:highlight>
                            <a:srgbClr val="156082"/>
                          </a:highlight>
                          <a:latin typeface="Arial" panose="020B060402020202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55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45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3628833"/>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1528231970"/>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sz="4000"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normAutofit/>
          </a:bodyPr>
          <a:lstStyle/>
          <a:p>
            <a:pPr algn="ctr"/>
            <a:r>
              <a:rPr lang="en-US" sz="4000" dirty="0">
                <a:latin typeface="+mn-lt"/>
                <a:cs typeface="Calibri Light" panose="020F0302020204030204" pitchFamily="34" charset="0"/>
              </a:rPr>
              <a:t>40 min – Staff Introductions &amp; Project Launch</a:t>
            </a:r>
            <a:endParaRPr lang="en-US" sz="4000" dirty="0">
              <a:latin typeface="+mn-lt"/>
            </a:endParaRPr>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Discuss project as a team</a:t>
            </a:r>
          </a:p>
          <a:p>
            <a:pPr lvl="1"/>
            <a:r>
              <a:rPr lang="en-US" sz="21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31</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4" name="TextBox 3">
            <a:extLst>
              <a:ext uri="{FF2B5EF4-FFF2-40B4-BE49-F238E27FC236}">
                <a16:creationId xmlns:a16="http://schemas.microsoft.com/office/drawing/2014/main" id="{AB4E51A9-9ACE-D029-E3BF-2DCD0E2DDD00}"/>
              </a:ext>
            </a:extLst>
          </p:cNvPr>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Wrap Up </a:t>
            </a:r>
            <a:br>
              <a:rPr lang="en-US" sz="4000" dirty="0">
                <a:latin typeface="+mn-lt"/>
              </a:rPr>
            </a:br>
            <a:r>
              <a:rPr lang="en-US" sz="4000" dirty="0">
                <a:latin typeface="+mn-lt"/>
              </a:rPr>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Tuesday	9/9	6:00 – 8pm</a:t>
            </a:r>
          </a:p>
          <a:p>
            <a:pPr lvl="1">
              <a:tabLst>
                <a:tab pos="2514600" algn="l"/>
                <a:tab pos="3597275" algn="l"/>
              </a:tabLst>
            </a:pPr>
            <a:r>
              <a:rPr lang="en-US" dirty="0">
                <a:cs typeface="Calibri"/>
              </a:rPr>
              <a:t>Wednesday	9/10	6:00 – 8pm</a:t>
            </a:r>
          </a:p>
          <a:p>
            <a:pPr lvl="1">
              <a:tabLst>
                <a:tab pos="2514600" algn="l"/>
                <a:tab pos="3597275" algn="l"/>
              </a:tabLst>
            </a:pPr>
            <a:r>
              <a:rPr lang="en-US" dirty="0">
                <a:cs typeface="Calibri"/>
              </a:rPr>
              <a:t>Thursday	9/11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lnSpcReduction="10000"/>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Monday, 9/8/25</a:t>
            </a: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sz="24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tooltip="https://docs.google.com/spreadsheets/d/1lo4H_eTHO7RTdU8r9M3KOiQDp9_S8xudEDXehhr-3Ok/edit?usp=sharing"/>
              </a:rPr>
              <a:t>Spring 2025 Capstone LEAP </a:t>
            </a:r>
          </a:p>
          <a:p>
            <a:pPr marL="457200" lvl="1" indent="0">
              <a:buNone/>
            </a:pPr>
            <a:r>
              <a:rPr lang="en-US" sz="24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tooltip="https://docs.google.com/spreadsheets/d/1lo4H_eTHO7RTdU8r9M3KOiQDp9_S8xudEDXehhr-3Ok/edit?usp=sharing"/>
              </a:rPr>
              <a:t>Team Building Sign Ups</a:t>
            </a:r>
            <a:endParaRPr lang="en-US" sz="3600"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896552891"/>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grpSp>
        <p:nvGrpSpPr>
          <p:cNvPr id="5" name="Group 4">
            <a:extLst>
              <a:ext uri="{FF2B5EF4-FFF2-40B4-BE49-F238E27FC236}">
                <a16:creationId xmlns:a16="http://schemas.microsoft.com/office/drawing/2014/main" id="{02A7E26D-3897-46F8-D7E3-23A8670AFF2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Client Meeting #1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1142696"/>
          </a:xfrm>
        </p:spPr>
        <p:txBody>
          <a:bodyPr>
            <a:normAutofit/>
          </a:bodyPr>
          <a:lstStyle/>
          <a:p>
            <a:pPr algn="ctr"/>
            <a:r>
              <a:rPr lang="en-US" sz="4000"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hart of a project&#10;&#10;AI-generated content may be incorrect.">
            <a:extLst>
              <a:ext uri="{FF2B5EF4-FFF2-40B4-BE49-F238E27FC236}">
                <a16:creationId xmlns:a16="http://schemas.microsoft.com/office/drawing/2014/main" id="{D9333F0A-A84A-0216-5042-AB808D5B80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728" y="1634807"/>
            <a:ext cx="7558543" cy="4255809"/>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latin typeface="+mn-lt"/>
              </a:rPr>
              <a:t>Accountability</a:t>
            </a:r>
            <a:endParaRPr lang="en-US" dirty="0">
              <a:latin typeface="+mn-lt"/>
            </a:endParaRPr>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mtClean="0"/>
              <a:t>43</a:t>
            </a:fld>
            <a:endParaRPr lang="en-US"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normAutofit/>
          </a:bodyPr>
          <a:lstStyle/>
          <a:p>
            <a:pPr algn="ctr"/>
            <a:r>
              <a:rPr lang="en-US" sz="4000" dirty="0">
                <a:latin typeface="+mn-lt"/>
              </a:rPr>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46</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normAutofit/>
          </a:bodyPr>
          <a:lstStyle/>
          <a:p>
            <a:pPr algn="ctr"/>
            <a:r>
              <a:rPr lang="en-US" sz="4000" dirty="0">
                <a:latin typeface="+mn-lt"/>
              </a:rPr>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47</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a:t>
            </a:r>
            <a:r>
              <a:rPr lang="en-US" sz="4000" dirty="0">
                <a:cs typeface="Calibri"/>
              </a:rPr>
              <a:t>Design</a:t>
            </a:r>
            <a:r>
              <a:rPr lang="en-US" dirty="0">
                <a:cs typeface="Calibri"/>
              </a:rPr>
              <a:t> Process Step 1 !</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Solve the Problem Your Customer Has!</a:t>
            </a:r>
          </a:p>
          <a:p>
            <a:pPr lvl="1"/>
            <a:r>
              <a:rPr lang="en-US" dirty="0">
                <a:cs typeface="Calibri"/>
              </a:rPr>
              <a:t>Seek to Understand What the Customer Needs</a:t>
            </a:r>
          </a:p>
          <a:p>
            <a:r>
              <a:rPr lang="en-US" dirty="0">
                <a:cs typeface="Calibri"/>
              </a:rPr>
              <a:t>Two Primary Set of Tools Based on Project Type</a:t>
            </a:r>
          </a:p>
          <a:p>
            <a:pPr lvl="1"/>
            <a:r>
              <a:rPr lang="en-US" dirty="0">
                <a:cs typeface="Calibri"/>
              </a:rPr>
              <a:t>Hardware Projects</a:t>
            </a:r>
          </a:p>
          <a:p>
            <a:pPr lvl="2"/>
            <a:r>
              <a:rPr lang="en-US" dirty="0">
                <a:cs typeface="Calibri"/>
              </a:rPr>
              <a:t>Needs and Requirements (covered in IED)</a:t>
            </a:r>
          </a:p>
          <a:p>
            <a:pPr lvl="1"/>
            <a:r>
              <a:rPr lang="en-US" dirty="0">
                <a:cs typeface="Calibri"/>
              </a:rPr>
              <a:t>Software Projects</a:t>
            </a:r>
          </a:p>
          <a:p>
            <a:pPr lvl="2"/>
            <a:r>
              <a:rPr lang="en-US" dirty="0">
                <a:cs typeface="Calibri"/>
              </a:rPr>
              <a:t>Use Cases</a:t>
            </a:r>
          </a:p>
          <a:p>
            <a:pPr lvl="2"/>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7" name="Rectangle 6"/>
          <p:cNvSpPr/>
          <p:nvPr/>
        </p:nvSpPr>
        <p:spPr>
          <a:xfrm>
            <a:off x="838200" y="5587425"/>
            <a:ext cx="7467600" cy="1077218"/>
          </a:xfrm>
          <a:prstGeom prst="rect">
            <a:avLst/>
          </a:prstGeom>
        </p:spPr>
        <p:txBody>
          <a:bodyPr wrap="square">
            <a:spAutoFit/>
          </a:bodyPr>
          <a:lstStyle/>
          <a:p>
            <a:pPr algn="ctr"/>
            <a:r>
              <a:rPr lang="en-US" sz="3200" dirty="0">
                <a:cs typeface="Calibri"/>
              </a:rPr>
              <a:t>Projects with Hardware &amp; Software May Use All these Tools!</a:t>
            </a:r>
            <a:endParaRPr lang="en-US" sz="3200" dirty="0"/>
          </a:p>
        </p:txBody>
      </p:sp>
    </p:spTree>
    <p:extLst>
      <p:ext uri="{BB962C8B-B14F-4D97-AF65-F5344CB8AC3E}">
        <p14:creationId xmlns:p14="http://schemas.microsoft.com/office/powerpoint/2010/main" val="237973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Client’s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 (things you can hold)</a:t>
            </a:r>
          </a:p>
          <a:p>
            <a:pPr lvl="1"/>
            <a:r>
              <a:rPr lang="en-US" dirty="0">
                <a:cs typeface="Calibri"/>
              </a:rPr>
              <a:t>Software (things you can code)</a:t>
            </a:r>
          </a:p>
          <a:p>
            <a:pPr lvl="1"/>
            <a:endParaRPr lang="en-US" dirty="0">
              <a:cs typeface="Calibri"/>
            </a:endParaRPr>
          </a:p>
          <a:p>
            <a:r>
              <a:rPr lang="en-US" dirty="0">
                <a:cs typeface="Calibri"/>
              </a:rPr>
              <a:t>Each Group Leverage The Appropriate Tools</a:t>
            </a:r>
          </a:p>
          <a:p>
            <a:pPr lvl="1"/>
            <a:r>
              <a:rPr lang="en-US" dirty="0">
                <a:cs typeface="Calibri"/>
              </a:rPr>
              <a:t>Needs &amp; Requirements workbook</a:t>
            </a:r>
          </a:p>
          <a:p>
            <a:pPr lvl="1"/>
            <a:r>
              <a:rPr lang="en-US" dirty="0">
                <a:cs typeface="Calibri"/>
              </a:rPr>
              <a:t>Use Cases &amp; 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4382817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52</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152400" y="133515"/>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4000" spc="-1" dirty="0">
                <a:solidFill>
                  <a:srgbClr val="000000"/>
                </a:solidFill>
                <a:latin typeface="+mn-lt"/>
              </a:rPr>
              <a:t>Developing Needs &amp; Requirements</a:t>
            </a: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4000" spc="-1" dirty="0">
                <a:solidFill>
                  <a:srgbClr val="000000"/>
                </a:solidFill>
              </a:rPr>
              <a:t>Generating Ideas for Your Needs</a:t>
            </a: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53</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A91F-2FE8-F220-E61C-A1106E655AB4}"/>
              </a:ext>
            </a:extLst>
          </p:cNvPr>
          <p:cNvSpPr>
            <a:spLocks noGrp="1"/>
          </p:cNvSpPr>
          <p:nvPr>
            <p:ph type="title"/>
          </p:nvPr>
        </p:nvSpPr>
        <p:spPr>
          <a:xfrm>
            <a:off x="375598" y="114408"/>
            <a:ext cx="8458200" cy="1143000"/>
          </a:xfrm>
        </p:spPr>
        <p:txBody>
          <a:bodyPr>
            <a:noAutofit/>
          </a:bodyPr>
          <a:lstStyle/>
          <a:p>
            <a:r>
              <a:rPr lang="en-US" sz="4000" dirty="0">
                <a:ea typeface="Calibri Light" panose="020F0302020204030204" pitchFamily="34" charset="0"/>
                <a:cs typeface="Calibri Light" panose="020F0302020204030204" pitchFamily="34" charset="0"/>
              </a:rPr>
              <a:t>User Stories and Use Cases</a:t>
            </a:r>
          </a:p>
        </p:txBody>
      </p:sp>
      <p:sp>
        <p:nvSpPr>
          <p:cNvPr id="3" name="Content Placeholder 2">
            <a:extLst>
              <a:ext uri="{FF2B5EF4-FFF2-40B4-BE49-F238E27FC236}">
                <a16:creationId xmlns:a16="http://schemas.microsoft.com/office/drawing/2014/main" id="{14FFCF06-71D2-025D-4311-866CF6563A08}"/>
              </a:ext>
            </a:extLst>
          </p:cNvPr>
          <p:cNvSpPr>
            <a:spLocks noGrp="1"/>
          </p:cNvSpPr>
          <p:nvPr>
            <p:ph idx="1"/>
          </p:nvPr>
        </p:nvSpPr>
        <p:spPr>
          <a:xfrm>
            <a:off x="270076" y="1143000"/>
            <a:ext cx="8310864" cy="5181600"/>
          </a:xfrm>
        </p:spPr>
        <p:txBody>
          <a:bodyPr/>
          <a:lstStyle/>
          <a:p>
            <a:pPr marL="0" indent="0">
              <a:buNone/>
            </a:pPr>
            <a:r>
              <a:rPr lang="en-US" sz="2400" dirty="0"/>
              <a:t>User Stories and Use Cases - techniques for gathering and documenting requirements.</a:t>
            </a:r>
          </a:p>
          <a:p>
            <a:endParaRPr lang="en-US" dirty="0"/>
          </a:p>
        </p:txBody>
      </p:sp>
      <p:graphicFrame>
        <p:nvGraphicFramePr>
          <p:cNvPr id="4" name="Table 3">
            <a:extLst>
              <a:ext uri="{FF2B5EF4-FFF2-40B4-BE49-F238E27FC236}">
                <a16:creationId xmlns:a16="http://schemas.microsoft.com/office/drawing/2014/main" id="{22A19F34-9813-8288-63A8-8EC0BF6CD164}"/>
              </a:ext>
            </a:extLst>
          </p:cNvPr>
          <p:cNvGraphicFramePr>
            <a:graphicFrameLocks noGrp="1"/>
          </p:cNvGraphicFramePr>
          <p:nvPr>
            <p:extLst>
              <p:ext uri="{D42A27DB-BD31-4B8C-83A1-F6EECF244321}">
                <p14:modId xmlns:p14="http://schemas.microsoft.com/office/powerpoint/2010/main" val="588094593"/>
              </p:ext>
            </p:extLst>
          </p:nvPr>
        </p:nvGraphicFramePr>
        <p:xfrm>
          <a:off x="297082" y="2106002"/>
          <a:ext cx="8610601" cy="4648200"/>
        </p:xfrm>
        <a:graphic>
          <a:graphicData uri="http://schemas.openxmlformats.org/drawingml/2006/table">
            <a:tbl>
              <a:tblPr firstRow="1" firstCol="1" bandRow="1">
                <a:tableStyleId>{5C22544A-7EE6-4342-B048-85BDC9FD1C3A}</a:tableStyleId>
              </a:tblPr>
              <a:tblGrid>
                <a:gridCol w="1146152">
                  <a:extLst>
                    <a:ext uri="{9D8B030D-6E8A-4147-A177-3AD203B41FA5}">
                      <a16:colId xmlns:a16="http://schemas.microsoft.com/office/drawing/2014/main" val="2720995231"/>
                    </a:ext>
                  </a:extLst>
                </a:gridCol>
                <a:gridCol w="3578248">
                  <a:extLst>
                    <a:ext uri="{9D8B030D-6E8A-4147-A177-3AD203B41FA5}">
                      <a16:colId xmlns:a16="http://schemas.microsoft.com/office/drawing/2014/main" val="1459894254"/>
                    </a:ext>
                  </a:extLst>
                </a:gridCol>
                <a:gridCol w="3886201">
                  <a:extLst>
                    <a:ext uri="{9D8B030D-6E8A-4147-A177-3AD203B41FA5}">
                      <a16:colId xmlns:a16="http://schemas.microsoft.com/office/drawing/2014/main" val="3997210992"/>
                    </a:ext>
                  </a:extLst>
                </a:gridCol>
              </a:tblGrid>
              <a:tr h="395510">
                <a:tc>
                  <a:txBody>
                    <a:bodyPr/>
                    <a:lstStyle/>
                    <a:p>
                      <a:pPr algn="ctr">
                        <a:lnSpc>
                          <a:spcPct val="115000"/>
                        </a:lnSpc>
                      </a:pPr>
                      <a:endParaRPr lang="en-US" sz="1800" kern="100" dirty="0">
                        <a:effectLst/>
                        <a:latin typeface="Aptos" panose="020B0004020202020204" pitchFamily="34" charset="0"/>
                      </a:endParaRPr>
                    </a:p>
                  </a:txBody>
                  <a:tcPr marL="7144" marR="7144" marT="7144" marB="7144" anchor="ctr"/>
                </a:tc>
                <a:tc>
                  <a:txBody>
                    <a:bodyPr/>
                    <a:lstStyle/>
                    <a:p>
                      <a:pPr marL="0" marR="0" algn="ctr">
                        <a:lnSpc>
                          <a:spcPct val="115000"/>
                        </a:lnSpc>
                        <a:spcAft>
                          <a:spcPts val="800"/>
                        </a:spcAft>
                        <a:buNone/>
                      </a:pPr>
                      <a:r>
                        <a:rPr lang="en-US" sz="1800" kern="100">
                          <a:effectLst/>
                        </a:rPr>
                        <a:t>User Stories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gn="ctr">
                        <a:lnSpc>
                          <a:spcPct val="115000"/>
                        </a:lnSpc>
                        <a:spcAft>
                          <a:spcPts val="800"/>
                        </a:spcAft>
                        <a:buNone/>
                      </a:pPr>
                      <a:r>
                        <a:rPr lang="en-US" sz="1800" kern="100" dirty="0">
                          <a:effectLst/>
                        </a:rPr>
                        <a:t>Use Cases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7447440"/>
                  </a:ext>
                </a:extLst>
              </a:tr>
              <a:tr h="614511">
                <a:tc>
                  <a:txBody>
                    <a:bodyPr/>
                    <a:lstStyle/>
                    <a:p>
                      <a:pPr marL="0" marR="0">
                        <a:lnSpc>
                          <a:spcPct val="115000"/>
                        </a:lnSpc>
                        <a:spcAft>
                          <a:spcPts val="800"/>
                        </a:spcAft>
                        <a:buNone/>
                      </a:pPr>
                      <a:r>
                        <a:rPr lang="en-US" sz="1800" kern="100">
                          <a:effectLst/>
                        </a:rPr>
                        <a:t>Definition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A short, simple description of a feature told from the perspective of the user.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A detailed description of the interactions between a user and the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03120037"/>
                  </a:ext>
                </a:extLst>
              </a:tr>
              <a:tr h="614511">
                <a:tc>
                  <a:txBody>
                    <a:bodyPr/>
                    <a:lstStyle/>
                    <a:p>
                      <a:pPr marL="0" marR="0">
                        <a:lnSpc>
                          <a:spcPct val="115000"/>
                        </a:lnSpc>
                        <a:spcAft>
                          <a:spcPts val="800"/>
                        </a:spcAft>
                        <a:buNone/>
                      </a:pPr>
                      <a:r>
                        <a:rPr lang="en-US" sz="1800" kern="100">
                          <a:effectLst/>
                        </a:rPr>
                        <a:t>Purpose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Capture user needs and expectations in a simple format.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Describe step-by-step functional behavior of a system in different scenarios.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9015992"/>
                  </a:ext>
                </a:extLst>
              </a:tr>
              <a:tr h="357944">
                <a:tc>
                  <a:txBody>
                    <a:bodyPr/>
                    <a:lstStyle/>
                    <a:p>
                      <a:pPr marL="0" marR="0">
                        <a:lnSpc>
                          <a:spcPct val="115000"/>
                        </a:lnSpc>
                        <a:spcAft>
                          <a:spcPts val="800"/>
                        </a:spcAft>
                        <a:buNone/>
                      </a:pPr>
                      <a:r>
                        <a:rPr lang="en-US" sz="1800" kern="100">
                          <a:effectLst/>
                        </a:rPr>
                        <a:t>Detail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High-level, focused on what the user needs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Detailed, includes how the system and user interact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86233866"/>
                  </a:ext>
                </a:extLst>
              </a:tr>
              <a:tr h="326572">
                <a:tc>
                  <a:txBody>
                    <a:bodyPr/>
                    <a:lstStyle/>
                    <a:p>
                      <a:pPr marL="0" marR="0">
                        <a:lnSpc>
                          <a:spcPct val="115000"/>
                        </a:lnSpc>
                        <a:spcAft>
                          <a:spcPts val="800"/>
                        </a:spcAft>
                        <a:buNone/>
                      </a:pPr>
                      <a:r>
                        <a:rPr lang="en-US" sz="1800" kern="100" dirty="0">
                          <a:effectLst/>
                        </a:rPr>
                        <a:t>Scope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Narrow; generally, one feature or need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Broader; can describe multiple scenarios and alternative paths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305729536"/>
                  </a:ext>
                </a:extLst>
              </a:tr>
              <a:tr h="334736">
                <a:tc>
                  <a:txBody>
                    <a:bodyPr/>
                    <a:lstStyle/>
                    <a:p>
                      <a:pPr marL="0" marR="0">
                        <a:lnSpc>
                          <a:spcPct val="115000"/>
                        </a:lnSpc>
                        <a:spcAft>
                          <a:spcPts val="800"/>
                        </a:spcAft>
                        <a:buNone/>
                      </a:pPr>
                      <a:r>
                        <a:rPr lang="en-US" sz="1800" kern="100">
                          <a:effectLst/>
                        </a:rPr>
                        <a:t>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One-liner with goal and reason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Structured narrative with flows and exceptions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65663342"/>
                  </a:ext>
                </a:extLst>
              </a:tr>
              <a:tr h="476914">
                <a:tc>
                  <a:txBody>
                    <a:bodyPr/>
                    <a:lstStyle/>
                    <a:p>
                      <a:pPr marL="0" marR="0">
                        <a:lnSpc>
                          <a:spcPct val="115000"/>
                        </a:lnSpc>
                        <a:spcAft>
                          <a:spcPts val="800"/>
                        </a:spcAft>
                        <a:buNone/>
                      </a:pPr>
                      <a:r>
                        <a:rPr lang="en-US" sz="1800" kern="10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What the user wants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How the system behaves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64705877"/>
                  </a:ext>
                </a:extLst>
              </a:tr>
            </a:tbl>
          </a:graphicData>
        </a:graphic>
      </p:graphicFrame>
    </p:spTree>
    <p:extLst>
      <p:ext uri="{BB962C8B-B14F-4D97-AF65-F5344CB8AC3E}">
        <p14:creationId xmlns:p14="http://schemas.microsoft.com/office/powerpoint/2010/main" val="18690588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34F7-2008-324A-D25F-ACF9DE1626B5}"/>
              </a:ext>
            </a:extLst>
          </p:cNvPr>
          <p:cNvSpPr>
            <a:spLocks noGrp="1"/>
          </p:cNvSpPr>
          <p:nvPr>
            <p:ph type="title"/>
          </p:nvPr>
        </p:nvSpPr>
        <p:spPr/>
        <p:txBody>
          <a:bodyPr>
            <a:normAutofit/>
          </a:bodyPr>
          <a:lstStyle/>
          <a:p>
            <a:r>
              <a:rPr lang="en-US" sz="4000" dirty="0">
                <a:ea typeface="Calibri Light" panose="020F0302020204030204" pitchFamily="34" charset="0"/>
                <a:cs typeface="Calibri Light" panose="020F0302020204030204" pitchFamily="34" charset="0"/>
              </a:rPr>
              <a:t>User Story</a:t>
            </a:r>
          </a:p>
        </p:txBody>
      </p:sp>
      <p:sp>
        <p:nvSpPr>
          <p:cNvPr id="3" name="Content Placeholder 2">
            <a:extLst>
              <a:ext uri="{FF2B5EF4-FFF2-40B4-BE49-F238E27FC236}">
                <a16:creationId xmlns:a16="http://schemas.microsoft.com/office/drawing/2014/main" id="{8DDA833E-A0F6-0D78-ADC6-927F499BAC95}"/>
              </a:ext>
            </a:extLst>
          </p:cNvPr>
          <p:cNvSpPr>
            <a:spLocks noGrp="1"/>
          </p:cNvSpPr>
          <p:nvPr>
            <p:ph idx="1"/>
          </p:nvPr>
        </p:nvSpPr>
        <p:spPr/>
        <p:txBody>
          <a:bodyPr/>
          <a:lstStyle/>
          <a:p>
            <a:pPr marL="0" indent="0">
              <a:buNone/>
            </a:pPr>
            <a:r>
              <a:rPr lang="en-US" sz="2400" b="1" dirty="0"/>
              <a:t>Format: As a</a:t>
            </a:r>
            <a:r>
              <a:rPr lang="en-US" sz="2400" dirty="0"/>
              <a:t> &lt;type of user&gt;, </a:t>
            </a:r>
            <a:r>
              <a:rPr lang="en-US" sz="2400" b="1" dirty="0"/>
              <a:t>I want</a:t>
            </a:r>
            <a:r>
              <a:rPr lang="en-US" sz="2400" dirty="0"/>
              <a:t> &lt;a goal&gt; </a:t>
            </a:r>
            <a:r>
              <a:rPr lang="en-US" sz="2400" b="1" dirty="0"/>
              <a:t>so that</a:t>
            </a:r>
            <a:r>
              <a:rPr lang="en-US" sz="2400" dirty="0"/>
              <a:t> &lt;reason&gt;.</a:t>
            </a:r>
          </a:p>
          <a:p>
            <a:endParaRPr lang="en-US" dirty="0"/>
          </a:p>
        </p:txBody>
      </p:sp>
      <p:pic>
        <p:nvPicPr>
          <p:cNvPr id="5" name="Picture 4">
            <a:extLst>
              <a:ext uri="{FF2B5EF4-FFF2-40B4-BE49-F238E27FC236}">
                <a16:creationId xmlns:a16="http://schemas.microsoft.com/office/drawing/2014/main" id="{7508EB8A-EC84-AD95-2597-44DA07AF348C}"/>
              </a:ext>
            </a:extLst>
          </p:cNvPr>
          <p:cNvPicPr>
            <a:picLocks noChangeAspect="1"/>
          </p:cNvPicPr>
          <p:nvPr/>
        </p:nvPicPr>
        <p:blipFill>
          <a:blip r:embed="rId2"/>
          <a:srcRect l="4976" r="6685" b="5808"/>
          <a:stretch>
            <a:fillRect/>
          </a:stretch>
        </p:blipFill>
        <p:spPr>
          <a:xfrm>
            <a:off x="461058" y="2582510"/>
            <a:ext cx="2530928" cy="2826498"/>
          </a:xfrm>
          <a:prstGeom prst="rect">
            <a:avLst/>
          </a:prstGeom>
        </p:spPr>
      </p:pic>
      <p:sp>
        <p:nvSpPr>
          <p:cNvPr id="7" name="TextBox 6">
            <a:extLst>
              <a:ext uri="{FF2B5EF4-FFF2-40B4-BE49-F238E27FC236}">
                <a16:creationId xmlns:a16="http://schemas.microsoft.com/office/drawing/2014/main" id="{1E234084-4DA2-8E3B-3EB8-419BB7DB82EB}"/>
              </a:ext>
            </a:extLst>
          </p:cNvPr>
          <p:cNvSpPr txBox="1"/>
          <p:nvPr/>
        </p:nvSpPr>
        <p:spPr>
          <a:xfrm>
            <a:off x="3352766" y="2370485"/>
            <a:ext cx="5146254" cy="1581651"/>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1: E-commerce Platform</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shopper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to filter products by price range</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that I can quickly find items within my budget</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5E173216-778C-73AF-26BD-805E7B261FAA}"/>
              </a:ext>
            </a:extLst>
          </p:cNvPr>
          <p:cNvSpPr txBox="1"/>
          <p:nvPr/>
        </p:nvSpPr>
        <p:spPr>
          <a:xfrm>
            <a:off x="3369096" y="4417069"/>
            <a:ext cx="5504991" cy="1900200"/>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2: Real-time Data Monitoring</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engineer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to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view real-time data from the sensors on a dashboard</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that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I can monitor and react quickly to issues</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Tree>
    <p:extLst>
      <p:ext uri="{BB962C8B-B14F-4D97-AF65-F5344CB8AC3E}">
        <p14:creationId xmlns:p14="http://schemas.microsoft.com/office/powerpoint/2010/main" val="17921597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91BC4-83DB-03F6-C363-A20C5D898533}"/>
              </a:ext>
            </a:extLst>
          </p:cNvPr>
          <p:cNvSpPr>
            <a:spLocks noGrp="1"/>
          </p:cNvSpPr>
          <p:nvPr>
            <p:ph type="title"/>
          </p:nvPr>
        </p:nvSpPr>
        <p:spPr>
          <a:xfrm>
            <a:off x="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a:t>
            </a:r>
          </a:p>
        </p:txBody>
      </p:sp>
      <p:sp>
        <p:nvSpPr>
          <p:cNvPr id="3" name="Content Placeholder 2">
            <a:extLst>
              <a:ext uri="{FF2B5EF4-FFF2-40B4-BE49-F238E27FC236}">
                <a16:creationId xmlns:a16="http://schemas.microsoft.com/office/drawing/2014/main" id="{7E4A1C85-E417-C382-ED6E-CB66C561839F}"/>
              </a:ext>
            </a:extLst>
          </p:cNvPr>
          <p:cNvSpPr>
            <a:spLocks noGrp="1"/>
          </p:cNvSpPr>
          <p:nvPr>
            <p:ph idx="1"/>
          </p:nvPr>
        </p:nvSpPr>
        <p:spPr>
          <a:xfrm>
            <a:off x="304800" y="1625006"/>
            <a:ext cx="8458200" cy="4547194"/>
          </a:xfrm>
        </p:spPr>
        <p:txBody>
          <a:bodyPr>
            <a:normAutofit lnSpcReduction="10000"/>
          </a:bodyPr>
          <a:lstStyle/>
          <a:p>
            <a:pPr>
              <a:lnSpc>
                <a:spcPct val="130000"/>
              </a:lnSpc>
              <a:spcBef>
                <a:spcPts val="0"/>
              </a:spcBef>
              <a:spcAft>
                <a:spcPts val="450"/>
              </a:spcAft>
            </a:pPr>
            <a:r>
              <a:rPr lang="en-US" sz="2000" dirty="0"/>
              <a:t>Each user story should be accompanied by the </a:t>
            </a:r>
            <a:r>
              <a:rPr lang="en-US" sz="2000" b="1" i="1" dirty="0"/>
              <a:t>Discovery Questions </a:t>
            </a:r>
            <a:r>
              <a:rPr lang="en-US" sz="2000" dirty="0"/>
              <a:t>and the </a:t>
            </a:r>
            <a:r>
              <a:rPr lang="en-US" sz="2000" b="1" i="1" dirty="0"/>
              <a:t>Acceptance Criteria</a:t>
            </a:r>
            <a:r>
              <a:rPr lang="en-US" sz="2000" dirty="0"/>
              <a:t>. </a:t>
            </a:r>
          </a:p>
          <a:p>
            <a:pPr>
              <a:lnSpc>
                <a:spcPct val="130000"/>
              </a:lnSpc>
              <a:spcBef>
                <a:spcPts val="0"/>
              </a:spcBef>
              <a:spcAft>
                <a:spcPts val="450"/>
              </a:spcAft>
            </a:pPr>
            <a:r>
              <a:rPr lang="en-US" sz="2000" b="1" i="1" dirty="0"/>
              <a:t>Discovery Questions : </a:t>
            </a:r>
            <a:r>
              <a:rPr lang="en-US" sz="2000" dirty="0"/>
              <a:t>Questions we ask to fully understand what the user really wants and how the feature should work.</a:t>
            </a:r>
          </a:p>
          <a:p>
            <a:pPr lvl="1">
              <a:lnSpc>
                <a:spcPct val="130000"/>
              </a:lnSpc>
              <a:spcBef>
                <a:spcPts val="0"/>
              </a:spcBef>
              <a:spcAft>
                <a:spcPts val="450"/>
              </a:spcAft>
            </a:pPr>
            <a:r>
              <a:rPr lang="en-US" sz="1600" dirty="0">
                <a:highlight>
                  <a:srgbClr val="FFFF00"/>
                </a:highlight>
              </a:rPr>
              <a:t>Example: </a:t>
            </a:r>
            <a:r>
              <a:rPr lang="en-US" sz="1600" dirty="0"/>
              <a:t>For a story like "</a:t>
            </a:r>
            <a:r>
              <a:rPr lang="en-US" sz="1600" kern="100" dirty="0">
                <a:latin typeface="Aptos" panose="020B0004020202020204" pitchFamily="34" charset="0"/>
                <a:ea typeface="Aptos" panose="020B0004020202020204" pitchFamily="34" charset="0"/>
                <a:cs typeface="Times New Roman" panose="02020603050405020304" pitchFamily="18" charset="0"/>
              </a:rPr>
              <a:t>I want to filter products by price range</a:t>
            </a:r>
            <a:r>
              <a:rPr lang="en-US" sz="1600" dirty="0"/>
              <a:t>," we might ask:</a:t>
            </a:r>
          </a:p>
          <a:p>
            <a:pPr lvl="2"/>
            <a:r>
              <a:rPr lang="en-US" sz="1400" dirty="0"/>
              <a:t>What is the default price range shown to the user (e.g., full range, popular range)?</a:t>
            </a:r>
          </a:p>
          <a:p>
            <a:pPr lvl="2"/>
            <a:r>
              <a:rPr lang="en-US" sz="1400" dirty="0"/>
              <a:t>Should the price filter use a slider, input fields, preset ranges, or a combination?</a:t>
            </a:r>
          </a:p>
          <a:p>
            <a:pPr marL="685800" lvl="2" indent="0">
              <a:buNone/>
            </a:pPr>
            <a:endParaRPr lang="en-US" sz="1400" dirty="0"/>
          </a:p>
          <a:p>
            <a:pPr>
              <a:lnSpc>
                <a:spcPct val="130000"/>
              </a:lnSpc>
              <a:spcBef>
                <a:spcPts val="0"/>
              </a:spcBef>
              <a:spcAft>
                <a:spcPts val="450"/>
              </a:spcAft>
            </a:pPr>
            <a:r>
              <a:rPr lang="en-US" sz="2000" b="1" i="1" dirty="0"/>
              <a:t>Acceptance Criteria(Conditions of Satisfaction): </a:t>
            </a:r>
            <a:r>
              <a:rPr lang="en-US" sz="2000" dirty="0"/>
              <a:t>A checklist of what must be true for the feature to be considered complete and correct.</a:t>
            </a:r>
          </a:p>
          <a:p>
            <a:pPr lvl="1">
              <a:lnSpc>
                <a:spcPct val="130000"/>
              </a:lnSpc>
              <a:spcBef>
                <a:spcPts val="0"/>
              </a:spcBef>
              <a:spcAft>
                <a:spcPts val="450"/>
              </a:spcAft>
            </a:pPr>
            <a:r>
              <a:rPr lang="en-US" sz="1600" dirty="0">
                <a:highlight>
                  <a:srgbClr val="FFFF00"/>
                </a:highlight>
              </a:rPr>
              <a:t>Example:</a:t>
            </a:r>
          </a:p>
          <a:p>
            <a:pPr lvl="2"/>
            <a:r>
              <a:rPr lang="en-US" sz="1400" dirty="0"/>
              <a:t>The filter shows the full product price range by default (e.g., $0 to $1000).</a:t>
            </a:r>
          </a:p>
          <a:p>
            <a:pPr lvl="2"/>
            <a:r>
              <a:rPr lang="en-US" sz="1400" dirty="0"/>
              <a:t>The interface includes a slider for intuitive adjustments and input fields for precise values. </a:t>
            </a:r>
          </a:p>
        </p:txBody>
      </p:sp>
      <p:sp>
        <p:nvSpPr>
          <p:cNvPr id="7" name="TextBox 6">
            <a:extLst>
              <a:ext uri="{FF2B5EF4-FFF2-40B4-BE49-F238E27FC236}">
                <a16:creationId xmlns:a16="http://schemas.microsoft.com/office/drawing/2014/main" id="{C3256AD0-6D8E-60E5-D230-42746325A671}"/>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Tree>
    <p:extLst>
      <p:ext uri="{BB962C8B-B14F-4D97-AF65-F5344CB8AC3E}">
        <p14:creationId xmlns:p14="http://schemas.microsoft.com/office/powerpoint/2010/main" val="40189243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470C8-662D-15C6-5CCD-D68618BBAA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F8762C-415D-F2D4-DAA3-37742E00FA65}"/>
              </a:ext>
            </a:extLst>
          </p:cNvPr>
          <p:cNvSpPr>
            <a:spLocks noGrp="1"/>
          </p:cNvSpPr>
          <p:nvPr>
            <p:ph type="title"/>
          </p:nvPr>
        </p:nvSpPr>
        <p:spPr>
          <a:xfrm>
            <a:off x="-7620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Example </a:t>
            </a:r>
          </a:p>
        </p:txBody>
      </p:sp>
      <p:sp>
        <p:nvSpPr>
          <p:cNvPr id="3" name="Content Placeholder 2">
            <a:extLst>
              <a:ext uri="{FF2B5EF4-FFF2-40B4-BE49-F238E27FC236}">
                <a16:creationId xmlns:a16="http://schemas.microsoft.com/office/drawing/2014/main" id="{59D8604D-54EA-2F83-898F-62D18207E8D1}"/>
              </a:ext>
            </a:extLst>
          </p:cNvPr>
          <p:cNvSpPr>
            <a:spLocks noGrp="1"/>
          </p:cNvSpPr>
          <p:nvPr>
            <p:ph idx="1"/>
          </p:nvPr>
        </p:nvSpPr>
        <p:spPr>
          <a:xfrm>
            <a:off x="800099" y="1676400"/>
            <a:ext cx="7886700" cy="3689574"/>
          </a:xfrm>
        </p:spPr>
        <p:txBody>
          <a:bodyPr>
            <a:normAutofit/>
          </a:bodyPr>
          <a:lstStyle/>
          <a:p>
            <a:pPr>
              <a:lnSpc>
                <a:spcPct val="130000"/>
              </a:lnSpc>
              <a:spcBef>
                <a:spcPts val="0"/>
              </a:spcBef>
              <a:spcAft>
                <a:spcPts val="450"/>
              </a:spcAft>
            </a:pPr>
            <a:r>
              <a:rPr lang="en-US" sz="2400" b="1" i="1" dirty="0"/>
              <a:t>User Story:   </a:t>
            </a:r>
            <a:r>
              <a:rPr lang="en-US" sz="1900" kern="100" dirty="0">
                <a:ea typeface="Aptos" panose="020B0004020202020204" pitchFamily="34" charset="0"/>
                <a:cs typeface="Times New Roman" panose="02020603050405020304" pitchFamily="18" charset="0"/>
              </a:rPr>
              <a:t>As a online shopper,  I want to get the confirmation  email so that I know the transaction is complete.</a:t>
            </a:r>
          </a:p>
        </p:txBody>
      </p:sp>
      <p:graphicFrame>
        <p:nvGraphicFramePr>
          <p:cNvPr id="4" name="Content Placeholder 4">
            <a:extLst>
              <a:ext uri="{FF2B5EF4-FFF2-40B4-BE49-F238E27FC236}">
                <a16:creationId xmlns:a16="http://schemas.microsoft.com/office/drawing/2014/main" id="{BF7D1768-7487-0695-230B-F655B01FAF3A}"/>
              </a:ext>
            </a:extLst>
          </p:cNvPr>
          <p:cNvGraphicFramePr>
            <a:graphicFrameLocks/>
          </p:cNvGraphicFramePr>
          <p:nvPr>
            <p:extLst>
              <p:ext uri="{D42A27DB-BD31-4B8C-83A1-F6EECF244321}">
                <p14:modId xmlns:p14="http://schemas.microsoft.com/office/powerpoint/2010/main" val="1816484932"/>
              </p:ext>
            </p:extLst>
          </p:nvPr>
        </p:nvGraphicFramePr>
        <p:xfrm>
          <a:off x="800099" y="2667000"/>
          <a:ext cx="7848117" cy="3392202"/>
        </p:xfrm>
        <a:graphic>
          <a:graphicData uri="http://schemas.openxmlformats.org/drawingml/2006/table">
            <a:tbl>
              <a:tblPr firstRow="1" firstCol="1" bandRow="1">
                <a:tableStyleId>{5C22544A-7EE6-4342-B048-85BDC9FD1C3A}</a:tableStyleId>
              </a:tblPr>
              <a:tblGrid>
                <a:gridCol w="872518">
                  <a:extLst>
                    <a:ext uri="{9D8B030D-6E8A-4147-A177-3AD203B41FA5}">
                      <a16:colId xmlns:a16="http://schemas.microsoft.com/office/drawing/2014/main" val="1550423944"/>
                    </a:ext>
                  </a:extLst>
                </a:gridCol>
                <a:gridCol w="3091740">
                  <a:extLst>
                    <a:ext uri="{9D8B030D-6E8A-4147-A177-3AD203B41FA5}">
                      <a16:colId xmlns:a16="http://schemas.microsoft.com/office/drawing/2014/main" val="3534643956"/>
                    </a:ext>
                  </a:extLst>
                </a:gridCol>
                <a:gridCol w="3883859">
                  <a:extLst>
                    <a:ext uri="{9D8B030D-6E8A-4147-A177-3AD203B41FA5}">
                      <a16:colId xmlns:a16="http://schemas.microsoft.com/office/drawing/2014/main" val="4187479537"/>
                    </a:ext>
                  </a:extLst>
                </a:gridCol>
              </a:tblGrid>
              <a:tr h="938306">
                <a:tc>
                  <a:txBody>
                    <a:bodyPr/>
                    <a:lstStyle/>
                    <a:p>
                      <a:pPr marL="0" marR="0" algn="ctr">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Discovery Question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Acceptance Criteria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354249"/>
                  </a:ext>
                </a:extLst>
              </a:tr>
              <a:tr h="1575063">
                <a:tc>
                  <a:txBody>
                    <a:bodyPr/>
                    <a:lstStyle/>
                    <a:p>
                      <a:pPr marL="0" marR="0" algn="ctr">
                        <a:lnSpc>
                          <a:spcPct val="115000"/>
                        </a:lnSpc>
                        <a:spcAft>
                          <a:spcPts val="800"/>
                        </a:spcAft>
                        <a:buNone/>
                      </a:pPr>
                      <a:r>
                        <a:rPr lang="en-US" sz="1800" kern="0" dirty="0">
                          <a:effectLst/>
                        </a:rPr>
                        <a:t>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What info should the email include</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information in the confirmation email includes name, confirmation code, date of transaction, payment details.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8007393"/>
                  </a:ext>
                </a:extLst>
              </a:tr>
              <a:tr h="878833">
                <a:tc>
                  <a:txBody>
                    <a:bodyPr/>
                    <a:lstStyle/>
                    <a:p>
                      <a:pPr marL="0" marR="0" algn="ctr">
                        <a:lnSpc>
                          <a:spcPct val="115000"/>
                        </a:lnSpc>
                        <a:spcAft>
                          <a:spcPts val="800"/>
                        </a:spcAft>
                        <a:buNone/>
                      </a:pPr>
                      <a:r>
                        <a:rPr lang="en-US" sz="1800" kern="0">
                          <a:effectLst/>
                        </a:rPr>
                        <a:t>2</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When exactly should it be sent</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email is sent within 2 minutes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4386970"/>
                  </a:ext>
                </a:extLst>
              </a:tr>
            </a:tbl>
          </a:graphicData>
        </a:graphic>
      </p:graphicFrame>
      <p:sp>
        <p:nvSpPr>
          <p:cNvPr id="5" name="TextBox 4">
            <a:extLst>
              <a:ext uri="{FF2B5EF4-FFF2-40B4-BE49-F238E27FC236}">
                <a16:creationId xmlns:a16="http://schemas.microsoft.com/office/drawing/2014/main" id="{E582ED62-771B-A40F-6ED0-0F50BC56B04D}"/>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Tree>
    <p:extLst>
      <p:ext uri="{BB962C8B-B14F-4D97-AF65-F5344CB8AC3E}">
        <p14:creationId xmlns:p14="http://schemas.microsoft.com/office/powerpoint/2010/main" val="16061497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31AB2-6A14-AC54-8AA2-51014AF36175}"/>
              </a:ext>
            </a:extLst>
          </p:cNvPr>
          <p:cNvSpPr>
            <a:spLocks noGrp="1"/>
          </p:cNvSpPr>
          <p:nvPr>
            <p:ph type="title"/>
          </p:nvPr>
        </p:nvSpPr>
        <p:spPr/>
        <p:txBody>
          <a:bodyPr>
            <a:normAutofit/>
          </a:bodyPr>
          <a:lstStyle/>
          <a:p>
            <a:r>
              <a:rPr lang="en-US" sz="4000" dirty="0"/>
              <a:t>Use Cases</a:t>
            </a:r>
          </a:p>
        </p:txBody>
      </p:sp>
      <p:graphicFrame>
        <p:nvGraphicFramePr>
          <p:cNvPr id="5" name="Content Placeholder 2">
            <a:extLst>
              <a:ext uri="{FF2B5EF4-FFF2-40B4-BE49-F238E27FC236}">
                <a16:creationId xmlns:a16="http://schemas.microsoft.com/office/drawing/2014/main" id="{76739E13-8C5F-325E-3EE1-2C917F878754}"/>
              </a:ext>
            </a:extLst>
          </p:cNvPr>
          <p:cNvGraphicFramePr>
            <a:graphicFrameLocks noGrp="1"/>
          </p:cNvGraphicFramePr>
          <p:nvPr>
            <p:ph idx="1"/>
            <p:extLst>
              <p:ext uri="{D42A27DB-BD31-4B8C-83A1-F6EECF244321}">
                <p14:modId xmlns:p14="http://schemas.microsoft.com/office/powerpoint/2010/main" val="3588489389"/>
              </p:ext>
            </p:extLst>
          </p:nvPr>
        </p:nvGraphicFramePr>
        <p:xfrm>
          <a:off x="457200" y="204871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a:extLst>
              <a:ext uri="{FF2B5EF4-FFF2-40B4-BE49-F238E27FC236}">
                <a16:creationId xmlns:a16="http://schemas.microsoft.com/office/drawing/2014/main" id="{58D1019D-E121-4F6F-15B3-10696E7CC775}"/>
              </a:ext>
            </a:extLst>
          </p:cNvPr>
          <p:cNvGrpSpPr/>
          <p:nvPr/>
        </p:nvGrpSpPr>
        <p:grpSpPr>
          <a:xfrm>
            <a:off x="457200" y="1295400"/>
            <a:ext cx="8229600" cy="646408"/>
            <a:chOff x="0" y="552"/>
            <a:chExt cx="8229600" cy="646408"/>
          </a:xfrm>
        </p:grpSpPr>
        <p:sp>
          <p:nvSpPr>
            <p:cNvPr id="6" name="Rectangle 5">
              <a:extLst>
                <a:ext uri="{FF2B5EF4-FFF2-40B4-BE49-F238E27FC236}">
                  <a16:creationId xmlns:a16="http://schemas.microsoft.com/office/drawing/2014/main" id="{8781B294-93BE-BE74-BEBD-A2253F2B58A8}"/>
                </a:ext>
              </a:extLst>
            </p:cNvPr>
            <p:cNvSpPr/>
            <p:nvPr/>
          </p:nvSpPr>
          <p:spPr>
            <a:xfrm>
              <a:off x="0" y="552"/>
              <a:ext cx="8229600" cy="6464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7" name="TextBox 6">
              <a:extLst>
                <a:ext uri="{FF2B5EF4-FFF2-40B4-BE49-F238E27FC236}">
                  <a16:creationId xmlns:a16="http://schemas.microsoft.com/office/drawing/2014/main" id="{EDC4C748-BB88-3F96-F26A-8276DA6C2062}"/>
                </a:ext>
              </a:extLst>
            </p:cNvPr>
            <p:cNvSpPr txBox="1"/>
            <p:nvPr/>
          </p:nvSpPr>
          <p:spPr>
            <a:xfrm>
              <a:off x="0" y="552"/>
              <a:ext cx="8229600" cy="6464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Format:</a:t>
              </a:r>
              <a:endParaRPr lang="en-US" sz="2200" kern="1200" dirty="0"/>
            </a:p>
          </p:txBody>
        </p:sp>
      </p:grpSp>
    </p:spTree>
    <p:extLst>
      <p:ext uri="{BB962C8B-B14F-4D97-AF65-F5344CB8AC3E}">
        <p14:creationId xmlns:p14="http://schemas.microsoft.com/office/powerpoint/2010/main" val="14098864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5C66-676B-E123-FF3E-F95585477FF6}"/>
              </a:ext>
            </a:extLst>
          </p:cNvPr>
          <p:cNvSpPr>
            <a:spLocks noGrp="1"/>
          </p:cNvSpPr>
          <p:nvPr>
            <p:ph type="title"/>
          </p:nvPr>
        </p:nvSpPr>
        <p:spPr/>
        <p:txBody>
          <a:bodyPr>
            <a:normAutofit/>
          </a:bodyPr>
          <a:lstStyle/>
          <a:p>
            <a:r>
              <a:rPr lang="en-US" sz="4000" dirty="0">
                <a:latin typeface="Calibri Light" panose="020F0302020204030204" pitchFamily="34" charset="0"/>
                <a:ea typeface="Calibri Light" panose="020F0302020204030204" pitchFamily="34" charset="0"/>
                <a:cs typeface="Calibri Light" panose="020F0302020204030204" pitchFamily="34" charset="0"/>
              </a:rPr>
              <a:t>Use Cases Example 1</a:t>
            </a:r>
          </a:p>
        </p:txBody>
      </p:sp>
      <p:sp>
        <p:nvSpPr>
          <p:cNvPr id="5" name="TextBox 4">
            <a:extLst>
              <a:ext uri="{FF2B5EF4-FFF2-40B4-BE49-F238E27FC236}">
                <a16:creationId xmlns:a16="http://schemas.microsoft.com/office/drawing/2014/main" id="{C7FECDD6-B664-59F0-7D4D-1EF3FB5CD92D}"/>
              </a:ext>
            </a:extLst>
          </p:cNvPr>
          <p:cNvSpPr txBox="1"/>
          <p:nvPr/>
        </p:nvSpPr>
        <p:spPr>
          <a:xfrm>
            <a:off x="475527" y="1417638"/>
            <a:ext cx="8229600" cy="3904915"/>
          </a:xfrm>
          <a:prstGeom prst="rect">
            <a:avLst/>
          </a:prstGeom>
          <a:noFill/>
        </p:spPr>
        <p:txBody>
          <a:bodyPr wrap="square">
            <a:spAutoFit/>
          </a:bodyPr>
          <a:lstStyle/>
          <a:p>
            <a:pPr>
              <a:lnSpc>
                <a:spcPct val="115000"/>
              </a:lnSpc>
              <a:spcAft>
                <a:spcPts val="450"/>
              </a:spcAft>
            </a:pPr>
            <a:r>
              <a:rPr lang="en-US" sz="2000" b="1" kern="100" dirty="0">
                <a:ea typeface="Aptos" panose="020B0004020202020204" pitchFamily="34" charset="0"/>
                <a:cs typeface="Times New Roman" panose="02020603050405020304" pitchFamily="18" charset="0"/>
              </a:rPr>
              <a:t>Example 1: Monitor Real-time Production Data</a:t>
            </a:r>
            <a:endParaRPr lang="en-US" sz="2000" kern="100" dirty="0">
              <a:ea typeface="Aptos" panose="020B0004020202020204" pitchFamily="34" charset="0"/>
              <a:cs typeface="Times New Roman" panose="02020603050405020304" pitchFamily="18" charset="0"/>
            </a:endParaRP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Process Engineer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view real-time metrics of each manufacturing stage</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Software can acquire data from the sensors / data sources.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logs into the system</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System fetches current data from the sensors / data sources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sees a dashboard of live performance metrics and graphs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Data is updated every 10 seconds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a data source is offline, system shows a warning.</a:t>
            </a:r>
          </a:p>
        </p:txBody>
      </p:sp>
      <p:pic>
        <p:nvPicPr>
          <p:cNvPr id="2050" name="Picture 2" descr="Case, use, business scenarios, interaction, portfolio, uml, use-case icon -  Download on Iconfinder">
            <a:extLst>
              <a:ext uri="{FF2B5EF4-FFF2-40B4-BE49-F238E27FC236}">
                <a16:creationId xmlns:a16="http://schemas.microsoft.com/office/drawing/2014/main" id="{7C3D6EB9-2D5D-9ACE-F79D-03BDBFC671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86600" y="31242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2ED086-7C03-A85C-2D62-4DF74C4A8B02}"/>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Tree>
    <p:extLst>
      <p:ext uri="{BB962C8B-B14F-4D97-AF65-F5344CB8AC3E}">
        <p14:creationId xmlns:p14="http://schemas.microsoft.com/office/powerpoint/2010/main" val="392411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8721-B0C0-0735-A045-1AFCC9A5BDB5}"/>
              </a:ext>
            </a:extLst>
          </p:cNvPr>
          <p:cNvSpPr>
            <a:spLocks noGrp="1"/>
          </p:cNvSpPr>
          <p:nvPr>
            <p:ph type="title"/>
          </p:nvPr>
        </p:nvSpPr>
        <p:spPr/>
        <p:txBody>
          <a:bodyPr>
            <a:normAutofit/>
          </a:bodyPr>
          <a:lstStyle/>
          <a:p>
            <a:r>
              <a:rPr lang="en-US" sz="4000" dirty="0">
                <a:ea typeface="Calibri Light" panose="020F0302020204030204" pitchFamily="34" charset="0"/>
                <a:cs typeface="Calibri Light" panose="020F0302020204030204" pitchFamily="34" charset="0"/>
              </a:rPr>
              <a:t>Use Cases Example 2</a:t>
            </a:r>
          </a:p>
        </p:txBody>
      </p:sp>
      <p:sp>
        <p:nvSpPr>
          <p:cNvPr id="3" name="Content Placeholder 2">
            <a:extLst>
              <a:ext uri="{FF2B5EF4-FFF2-40B4-BE49-F238E27FC236}">
                <a16:creationId xmlns:a16="http://schemas.microsoft.com/office/drawing/2014/main" id="{D7717437-5217-EEEE-57AC-8E8BF8C86111}"/>
              </a:ext>
            </a:extLst>
          </p:cNvPr>
          <p:cNvSpPr>
            <a:spLocks noGrp="1"/>
          </p:cNvSpPr>
          <p:nvPr>
            <p:ph idx="1"/>
          </p:nvPr>
        </p:nvSpPr>
        <p:spPr>
          <a:xfrm>
            <a:off x="457200" y="1219200"/>
            <a:ext cx="8229600" cy="4906963"/>
          </a:xfrm>
        </p:spPr>
        <p:txBody>
          <a:bodyPr>
            <a:normAutofit/>
          </a:bodyPr>
          <a:lstStyle/>
          <a:p>
            <a:pPr marL="0" indent="0">
              <a:buNone/>
            </a:pPr>
            <a:r>
              <a:rPr lang="en-US" sz="2400" b="1" kern="100" dirty="0">
                <a:ea typeface="Aptos" panose="020B0004020202020204" pitchFamily="34" charset="0"/>
                <a:cs typeface="Times New Roman" panose="02020603050405020304" pitchFamily="18" charset="0"/>
              </a:rPr>
              <a:t>Example 2: </a:t>
            </a:r>
            <a:r>
              <a:rPr lang="en-US" sz="2400" b="1" dirty="0"/>
              <a:t>Online grocery cart </a:t>
            </a:r>
          </a:p>
        </p:txBody>
      </p:sp>
      <p:pic>
        <p:nvPicPr>
          <p:cNvPr id="5" name="Picture 4">
            <a:extLst>
              <a:ext uri="{FF2B5EF4-FFF2-40B4-BE49-F238E27FC236}">
                <a16:creationId xmlns:a16="http://schemas.microsoft.com/office/drawing/2014/main" id="{35130021-43CE-B227-8A89-B62C420425CC}"/>
              </a:ext>
            </a:extLst>
          </p:cNvPr>
          <p:cNvPicPr>
            <a:picLocks noChangeAspect="1"/>
          </p:cNvPicPr>
          <p:nvPr/>
        </p:nvPicPr>
        <p:blipFill>
          <a:blip r:embed="rId2"/>
          <a:stretch>
            <a:fillRect/>
          </a:stretch>
        </p:blipFill>
        <p:spPr>
          <a:xfrm>
            <a:off x="1828800" y="1673603"/>
            <a:ext cx="7184889" cy="4206240"/>
          </a:xfrm>
          <a:prstGeom prst="rect">
            <a:avLst/>
          </a:prstGeom>
        </p:spPr>
      </p:pic>
      <p:sp>
        <p:nvSpPr>
          <p:cNvPr id="6" name="TextBox 5">
            <a:extLst>
              <a:ext uri="{FF2B5EF4-FFF2-40B4-BE49-F238E27FC236}">
                <a16:creationId xmlns:a16="http://schemas.microsoft.com/office/drawing/2014/main" id="{FC6339A8-9FD5-7CA4-25DE-AA231C694049}"/>
              </a:ext>
            </a:extLst>
          </p:cNvPr>
          <p:cNvSpPr txBox="1"/>
          <p:nvPr/>
        </p:nvSpPr>
        <p:spPr>
          <a:xfrm>
            <a:off x="138027" y="3429000"/>
            <a:ext cx="4953000" cy="2805640"/>
          </a:xfrm>
          <a:prstGeom prst="rect">
            <a:avLst/>
          </a:prstGeom>
          <a:noFill/>
        </p:spPr>
        <p:txBody>
          <a:bodyPr wrap="square">
            <a:spAutoFit/>
          </a:bodyPr>
          <a:lstStyle/>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Customer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do online grocery shopping</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All the available items are displayed with the cost/qty.</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 Visual on the right</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the data source is offline, system shows a warning.</a:t>
            </a:r>
          </a:p>
        </p:txBody>
      </p:sp>
      <p:sp>
        <p:nvSpPr>
          <p:cNvPr id="7" name="TextBox 6">
            <a:extLst>
              <a:ext uri="{FF2B5EF4-FFF2-40B4-BE49-F238E27FC236}">
                <a16:creationId xmlns:a16="http://schemas.microsoft.com/office/drawing/2014/main" id="{C1E4A8C2-5694-431E-E63E-B947C4582A65}"/>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Tree>
    <p:extLst>
      <p:ext uri="{BB962C8B-B14F-4D97-AF65-F5344CB8AC3E}">
        <p14:creationId xmlns:p14="http://schemas.microsoft.com/office/powerpoint/2010/main" val="19515705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61</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04800" y="342107"/>
            <a:ext cx="8534400" cy="1143000"/>
          </a:xfrm>
        </p:spPr>
        <p:txBody>
          <a:bodyPr>
            <a:noAutofit/>
          </a:bodyPr>
          <a:lstStyle/>
          <a:p>
            <a:r>
              <a:rPr lang="en-US" sz="3600" dirty="0">
                <a:cs typeface="Calibri"/>
              </a:rPr>
              <a:t>20 min – Generating Needs &amp; Requirements, </a:t>
            </a:r>
            <a:br>
              <a:rPr lang="en-US" sz="3600" dirty="0">
                <a:cs typeface="Calibri"/>
              </a:rPr>
            </a:br>
            <a:r>
              <a:rPr lang="en-US" sz="3600" dirty="0">
                <a:cs typeface="Calibri"/>
              </a:rPr>
              <a:t>User Stories and Use Cases</a:t>
            </a:r>
            <a:endParaRPr lang="en-US" sz="36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fontScale="85000" lnSpcReduction="20000"/>
          </a:bodyPr>
          <a:lstStyle/>
          <a:p>
            <a:r>
              <a:rPr lang="en-US" dirty="0">
                <a:cs typeface="Calibri"/>
              </a:rPr>
              <a:t>Read notes in template documents for tips</a:t>
            </a:r>
          </a:p>
          <a:p>
            <a:r>
              <a:rPr lang="en-US" dirty="0">
                <a:cs typeface="Calibri"/>
              </a:rPr>
              <a:t>Remove/combine duplicates</a:t>
            </a:r>
          </a:p>
          <a:p>
            <a:r>
              <a:rPr lang="en-US" spc="-1" dirty="0">
                <a:solidFill>
                  <a:srgbClr val="000000"/>
                </a:solidFill>
              </a:rPr>
              <a:t>Hardware Projects</a:t>
            </a:r>
          </a:p>
          <a:p>
            <a:pPr lvl="1"/>
            <a:r>
              <a:rPr lang="en-US" spc="-1" dirty="0">
                <a:solidFill>
                  <a:srgbClr val="000000"/>
                </a:solidFill>
              </a:rPr>
              <a:t>Add Requirements based on the Needs</a:t>
            </a:r>
            <a:endParaRPr lang="en-US" dirty="0">
              <a:cs typeface="Calibri"/>
            </a:endParaRPr>
          </a:p>
          <a:p>
            <a:pPr lvl="1"/>
            <a:r>
              <a:rPr lang="en-US" dirty="0">
                <a:cs typeface="Calibri"/>
              </a:rPr>
              <a:t>Unsure of a proper metric? Quick Google search to put in an educated guess</a:t>
            </a:r>
          </a:p>
          <a:p>
            <a:r>
              <a:rPr lang="en-US" dirty="0">
                <a:cs typeface="Calibri"/>
              </a:rPr>
              <a:t>Software Projects</a:t>
            </a:r>
          </a:p>
          <a:p>
            <a:pPr lvl="1"/>
            <a:r>
              <a:rPr lang="en-US" dirty="0">
                <a:cs typeface="Calibri"/>
              </a:rPr>
              <a:t>Can iterate between stories and cases. Cases may identify new stories and vice versa!</a:t>
            </a:r>
          </a:p>
          <a:p>
            <a:r>
              <a:rPr lang="en-US" dirty="0">
                <a:cs typeface="Calibri"/>
              </a:rPr>
              <a:t>Fill in holes/gaps after looking at categories</a:t>
            </a:r>
          </a:p>
          <a:p>
            <a:pPr lvl="1"/>
            <a:r>
              <a:rPr lang="en-US"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62</a:t>
            </a:fld>
            <a:endParaRPr lang="en-US" dirty="0"/>
          </a:p>
        </p:txBody>
      </p:sp>
      <p:sp>
        <p:nvSpPr>
          <p:cNvPr id="4" name="Rectangle 3"/>
          <p:cNvSpPr/>
          <p:nvPr/>
        </p:nvSpPr>
        <p:spPr>
          <a:xfrm>
            <a:off x="609600" y="5801380"/>
            <a:ext cx="7924800" cy="954107"/>
          </a:xfrm>
          <a:prstGeom prst="rect">
            <a:avLst/>
          </a:prstGeom>
        </p:spPr>
        <p:txBody>
          <a:bodyPr wrap="square">
            <a:spAutoFit/>
          </a:bodyPr>
          <a:lstStyle/>
          <a:p>
            <a:pPr algn="ctr"/>
            <a:r>
              <a:rPr lang="en-US" sz="2800" b="1" spc="-1" dirty="0">
                <a:solidFill>
                  <a:srgbClr val="000000"/>
                </a:solidFill>
              </a:rPr>
              <a:t>Take photo of whiteboard and post to EDN Design Forum thread</a:t>
            </a:r>
          </a:p>
        </p:txBody>
      </p:sp>
    </p:spTree>
    <p:extLst>
      <p:ext uri="{BB962C8B-B14F-4D97-AF65-F5344CB8AC3E}">
        <p14:creationId xmlns:p14="http://schemas.microsoft.com/office/powerpoint/2010/main" val="40954492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63</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3"/>
    </p:ext>
  </p:extLs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850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64</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70" algn="ctr">
              <a:spcBef>
                <a:spcPts val="481"/>
              </a:spcBef>
              <a:buClr>
                <a:srgbClr val="000000"/>
              </a:buClr>
            </a:pPr>
            <a:r>
              <a:rPr lang="en-US" sz="4000" spc="-1" dirty="0">
                <a:solidFill>
                  <a:srgbClr val="000000"/>
                </a:solidFill>
                <a:uFill>
                  <a:solidFill>
                    <a:srgbClr val="FFFFFF"/>
                  </a:solidFill>
                </a:uFill>
                <a:latin typeface="+mn-lt"/>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65</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Should I Document?</a:t>
            </a:r>
            <a:endParaRPr lang="en-US" sz="4000"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66</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80645" y="365127"/>
            <a:ext cx="9144000" cy="701674"/>
          </a:xfrm>
        </p:spPr>
        <p:txBody>
          <a:bodyPr>
            <a:noAutofit/>
          </a:bodyPr>
          <a:lstStyle/>
          <a:p>
            <a:r>
              <a:rPr lang="en-US" sz="4000" dirty="0">
                <a:latin typeface="+mn-lt"/>
              </a:rPr>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mtClean="0"/>
              <a:t>67</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pPr algn="ctr"/>
            <a:r>
              <a:rPr lang="en-US" sz="4000" dirty="0">
                <a:latin typeface="+mn-lt"/>
              </a:rPr>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lnSpcReduction="10000"/>
          </a:bodyPr>
          <a:lstStyle/>
          <a:p>
            <a:pPr marL="0" indent="0">
              <a:buNone/>
            </a:pPr>
            <a:r>
              <a:rPr lang="en-US" sz="2400" dirty="0"/>
              <a:t>Every Monday morning, a report will be generated of EDN usage</a:t>
            </a:r>
          </a:p>
          <a:p>
            <a:pPr marL="0" indent="0">
              <a:buNone/>
            </a:pPr>
            <a:endParaRPr lang="en-US" sz="2400" dirty="0"/>
          </a:p>
          <a:p>
            <a:pPr marL="0" indent="0">
              <a:buNone/>
            </a:pPr>
            <a:r>
              <a:rPr lang="en-US" sz="2400" b="1" dirty="0"/>
              <a:t>Any student with less than 4 FORUM posts for 2 consecutive weeks will be automatically issued an EWS</a:t>
            </a:r>
          </a:p>
          <a:p>
            <a:pPr marL="0" indent="0">
              <a:buNone/>
            </a:pPr>
            <a:endParaRPr lang="en-US" sz="2400" dirty="0"/>
          </a:p>
          <a:p>
            <a:pPr marL="0" indent="0">
              <a:buNone/>
            </a:pPr>
            <a:r>
              <a:rPr lang="en-US" sz="2400" dirty="0"/>
              <a:t>If you are unsure what to post, we invite you to ask a teammate, the PE or the CE</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a:p>
            <a:pPr marL="0" indent="0" algn="ctr">
              <a:buNone/>
            </a:pPr>
            <a:endParaRPr lang="en-US" sz="2400" dirty="0"/>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mtClean="0"/>
              <a:t>68</a:t>
            </a:fld>
            <a:endParaRPr lang="en-US" dirty="0"/>
          </a:p>
        </p:txBody>
      </p:sp>
      <p:sp>
        <p:nvSpPr>
          <p:cNvPr id="5" name="TextBox 4"/>
          <p:cNvSpPr txBox="1"/>
          <p:nvPr/>
        </p:nvSpPr>
        <p:spPr>
          <a:xfrm>
            <a:off x="1365937" y="617220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Tree>
    <p:extLst>
      <p:ext uri="{BB962C8B-B14F-4D97-AF65-F5344CB8AC3E}">
        <p14:creationId xmlns:p14="http://schemas.microsoft.com/office/powerpoint/2010/main" val="11883600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dirty="0">
                <a:latin typeface="+mn-lt"/>
              </a:rPr>
              <a:t>Day 3 &amp; 4 </a:t>
            </a:r>
            <a:r>
              <a:rPr lang="en-US" sz="4000" dirty="0">
                <a:latin typeface="+mn-lt"/>
              </a:rPr>
              <a:t>Activities</a:t>
            </a:r>
            <a:endParaRPr lang="en-US" sz="4400" dirty="0">
              <a:latin typeface="+mn-lt"/>
            </a:endParaRP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70</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321935"/>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Engineering Definition-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336481"/>
            <a:ext cx="748665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Needs &amp; Requirements, Use Cases, and User Stories: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2.5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72</a:t>
            </a:fld>
            <a:endParaRPr lang="en-US" dirty="0"/>
          </a:p>
        </p:txBody>
      </p:sp>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8" name="Rectangle 7">
            <a:extLst>
              <a:ext uri="{FF2B5EF4-FFF2-40B4-BE49-F238E27FC236}">
                <a16:creationId xmlns:a16="http://schemas.microsoft.com/office/drawing/2014/main" id="{FB0EE8CC-F71B-0267-CE45-39287CC488C0}"/>
              </a:ext>
            </a:extLst>
          </p:cNvPr>
          <p:cNvSpPr/>
          <p:nvPr/>
        </p:nvSpPr>
        <p:spPr>
          <a:xfrm>
            <a:off x="1683408" y="6290383"/>
            <a:ext cx="5410200" cy="46166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This day </a:t>
            </a:r>
            <a:r>
              <a:rPr lang="en-US" sz="2400" b="1" dirty="0">
                <a:solidFill>
                  <a:srgbClr val="FF0000"/>
                </a:solidFill>
                <a:cs typeface="Calibri"/>
              </a:rPr>
              <a:t>ONLY</a:t>
            </a:r>
            <a:r>
              <a:rPr lang="en-US" sz="2400" dirty="0">
                <a:cs typeface="Calibri"/>
              </a:rPr>
              <a:t> applies for sections 1 &amp; 2</a:t>
            </a:r>
          </a:p>
        </p:txBody>
      </p:sp>
      <p:pic>
        <p:nvPicPr>
          <p:cNvPr id="13" name="Picture 12" descr="A screenshot of a project&#10;&#10;AI-generated content may be incorrect.">
            <a:extLst>
              <a:ext uri="{FF2B5EF4-FFF2-40B4-BE49-F238E27FC236}">
                <a16:creationId xmlns:a16="http://schemas.microsoft.com/office/drawing/2014/main" id="{2CD9DA12-A062-179A-C83A-F5CD2E3C5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85" y="1223776"/>
            <a:ext cx="6653515" cy="4984497"/>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8E5BF-3DB5-C952-C815-5CBB003C5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E2CA7-A62F-312A-5BDE-357D4B089AC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33F2A11F-C83C-9FCD-7B69-30A38BF1DA4A}"/>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a:extLst>
              <a:ext uri="{FF2B5EF4-FFF2-40B4-BE49-F238E27FC236}">
                <a16:creationId xmlns:a16="http://schemas.microsoft.com/office/drawing/2014/main" id="{C2F46463-1CBC-367A-F3D3-9DFB8BFAA93F}"/>
              </a:ext>
            </a:extLst>
          </p:cNvPr>
          <p:cNvSpPr>
            <a:spLocks noGrp="1"/>
          </p:cNvSpPr>
          <p:nvPr>
            <p:ph type="sldNum" sz="quarter" idx="12"/>
          </p:nvPr>
        </p:nvSpPr>
        <p:spPr/>
        <p:txBody>
          <a:bodyPr/>
          <a:lstStyle/>
          <a:p>
            <a:fld id="{B044824F-EBE0-443F-8A8F-F64816AF04DC}" type="slidenum">
              <a:rPr lang="en-US" smtClean="0"/>
              <a:t>73</a:t>
            </a:fld>
            <a:endParaRPr lang="en-US" dirty="0"/>
          </a:p>
        </p:txBody>
      </p:sp>
      <p:grpSp>
        <p:nvGrpSpPr>
          <p:cNvPr id="4" name="Group 3">
            <a:extLst>
              <a:ext uri="{FF2B5EF4-FFF2-40B4-BE49-F238E27FC236}">
                <a16:creationId xmlns:a16="http://schemas.microsoft.com/office/drawing/2014/main" id="{E1A4F27B-289C-13DA-632E-0E503868C4F8}"/>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737F7142-1CD4-2707-047E-D7618B650234}"/>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F338E551-745D-6980-60EF-6AF40DDCE52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14383BE9-2239-770E-80EE-D65CE1AA3BD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1F27D6D-022A-691D-93D2-EEA9533CFE41}"/>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computer&#10;&#10;AI-generated content may be incorrect.">
            <a:extLst>
              <a:ext uri="{FF2B5EF4-FFF2-40B4-BE49-F238E27FC236}">
                <a16:creationId xmlns:a16="http://schemas.microsoft.com/office/drawing/2014/main" id="{7F093427-C370-F418-ECB8-76797E4AA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62" y="1781853"/>
            <a:ext cx="8954276" cy="5052498"/>
          </a:xfrm>
          <a:prstGeom prst="rect">
            <a:avLst/>
          </a:prstGeom>
        </p:spPr>
      </p:pic>
    </p:spTree>
    <p:extLst>
      <p:ext uri="{BB962C8B-B14F-4D97-AF65-F5344CB8AC3E}">
        <p14:creationId xmlns:p14="http://schemas.microsoft.com/office/powerpoint/2010/main" val="19831668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normAutofit/>
          </a:bodyPr>
          <a:lstStyle/>
          <a:p>
            <a:r>
              <a:rPr lang="en-US" sz="4000"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74</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76</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77</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78</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Needs and Requirements</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79</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249281445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062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sz="4000" dirty="0">
                <a:cs typeface="Calibri"/>
              </a:rPr>
              <a:t>Benchmarking Memo</a:t>
            </a:r>
            <a:endParaRPr lang="en-US" sz="4000"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START of </a:t>
            </a:r>
            <a:r>
              <a:rPr lang="en-US" dirty="0">
                <a:solidFill>
                  <a:srgbClr val="FF0000"/>
                </a:solidFill>
              </a:rPr>
              <a:t>Class 5</a:t>
            </a:r>
          </a:p>
          <a:p>
            <a:r>
              <a:rPr lang="en-US" dirty="0"/>
              <a:t>Instructions and rubric on Wiki</a:t>
            </a:r>
          </a:p>
          <a:p>
            <a:r>
              <a:rPr lang="en-US" sz="2400" b="1" dirty="0">
                <a:solidFill>
                  <a:srgbClr val="0000FF"/>
                </a:solidFill>
              </a:rPr>
              <a:t>EDN -&gt; Capstone Support -&gt; Wiki-&gt; Task and Due Dates</a:t>
            </a:r>
          </a:p>
          <a:p>
            <a:pPr lvl="1"/>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80</a:t>
            </a:fld>
            <a:endParaRPr lang="en-US" dirty="0"/>
          </a:p>
        </p:txBody>
      </p:sp>
    </p:spTree>
    <p:extLst>
      <p:ext uri="{BB962C8B-B14F-4D97-AF65-F5344CB8AC3E}">
        <p14:creationId xmlns:p14="http://schemas.microsoft.com/office/powerpoint/2010/main" val="14823339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sz="4000"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81</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81000" y="274638"/>
            <a:ext cx="8382000" cy="1143000"/>
          </a:xfrm>
        </p:spPr>
        <p:txBody>
          <a:bodyPr>
            <a:normAutofit fontScale="90000"/>
          </a:bodyPr>
          <a:lstStyle/>
          <a:p>
            <a:r>
              <a:rPr lang="en-US" dirty="0">
                <a:cs typeface="Calibri"/>
              </a:rPr>
              <a:t>45 min – Update Engineering Definition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fontScale="92500" lnSpcReduction="2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understanding of Client Needs</a:t>
            </a:r>
          </a:p>
          <a:p>
            <a:pPr lvl="1"/>
            <a:r>
              <a:rPr lang="en-US" dirty="0">
                <a:cs typeface="Calibri"/>
              </a:rPr>
              <a:t>Begin developing the Engineering Definition</a:t>
            </a:r>
          </a:p>
          <a:p>
            <a:pPr lvl="1"/>
            <a:r>
              <a:rPr lang="en-US" dirty="0">
                <a:cs typeface="Calibri"/>
              </a:rPr>
              <a:t>Review of prior team’s presentation (if applicable)</a:t>
            </a:r>
          </a:p>
          <a:p>
            <a:pPr lvl="1"/>
            <a:r>
              <a:rPr lang="en-US" dirty="0">
                <a:cs typeface="Calibri"/>
              </a:rPr>
              <a:t>Many things that should be turned into tech posts!</a:t>
            </a:r>
          </a:p>
          <a:p>
            <a:pPr lvl="2"/>
            <a:r>
              <a:rPr lang="en-US" dirty="0"/>
              <a:t>If you are unsure what to post, we invite you to ask a teammate, the PE or the 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Needs &amp; Requirements, Use Cases, and User Stories :</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4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85</a:t>
            </a:fld>
            <a:endParaRPr lang="en-US" sz="1200" dirty="0"/>
          </a:p>
        </p:txBody>
      </p:sp>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management&#10;&#10;AI-generated content may be incorrect.">
            <a:extLst>
              <a:ext uri="{FF2B5EF4-FFF2-40B4-BE49-F238E27FC236}">
                <a16:creationId xmlns:a16="http://schemas.microsoft.com/office/drawing/2014/main" id="{99E81EAE-C994-5F40-1547-C95717C6F7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636" y="1739471"/>
            <a:ext cx="7940728" cy="5006774"/>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87</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88</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89</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080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a:cs typeface="Calibri"/>
              </a:rPr>
              <a:t>Benchmarking</a:t>
            </a:r>
            <a:r>
              <a:rPr lang="en-US" dirty="0">
                <a:cs typeface="Calibri"/>
              </a:rPr>
              <a:t>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a:p>
            <a:r>
              <a:rPr lang="en-US" dirty="0">
                <a:cs typeface="Calibri"/>
              </a:rPr>
              <a:t>Post the information to the EDN!</a:t>
            </a:r>
          </a:p>
        </p:txBody>
      </p:sp>
      <p:sp>
        <p:nvSpPr>
          <p:cNvPr id="4" name="Slide Number Placeholder 3"/>
          <p:cNvSpPr>
            <a:spLocks noGrp="1"/>
          </p:cNvSpPr>
          <p:nvPr>
            <p:ph type="sldNum" sz="quarter" idx="12"/>
          </p:nvPr>
        </p:nvSpPr>
        <p:spPr/>
        <p:txBody>
          <a:bodyPr/>
          <a:lstStyle/>
          <a:p>
            <a:fld id="{B044824F-EBE0-443F-8A8F-F64816AF04DC}" type="slidenum">
              <a:rPr lang="en-US" smtClean="0"/>
              <a:t>90</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sz="4000" dirty="0">
                <a:cs typeface="Calibri"/>
              </a:rPr>
              <a:t>Benchmarking – Evaluation</a:t>
            </a:r>
            <a:endParaRPr lang="en-US" sz="4000" dirty="0"/>
          </a:p>
        </p:txBody>
      </p:sp>
      <p:sp>
        <p:nvSpPr>
          <p:cNvPr id="4" name="Slide Number Placeholder 3"/>
          <p:cNvSpPr>
            <a:spLocks noGrp="1"/>
          </p:cNvSpPr>
          <p:nvPr>
            <p:ph type="sldNum" sz="quarter" idx="12"/>
          </p:nvPr>
        </p:nvSpPr>
        <p:spPr/>
        <p:txBody>
          <a:bodyPr/>
          <a:lstStyle/>
          <a:p>
            <a:fld id="{B044824F-EBE0-443F-8A8F-F64816AF04DC}" type="slidenum">
              <a:rPr lang="en-US" smtClean="0"/>
              <a:t>91</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Autofit/>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92</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93</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lvl="1"/>
            <a:endParaRPr lang="en-US" sz="2400" dirty="0"/>
          </a:p>
          <a:p>
            <a:r>
              <a:rPr lang="en-US" sz="2700" dirty="0"/>
              <a:t>Document Today’s Work with EDN Forum Posts </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Project Work</a:t>
            </a:r>
          </a:p>
        </p:txBody>
      </p:sp>
      <p:sp>
        <p:nvSpPr>
          <p:cNvPr id="3" name="Content Placeholder 2"/>
          <p:cNvSpPr>
            <a:spLocks noGrp="1"/>
          </p:cNvSpPr>
          <p:nvPr>
            <p:ph idx="1"/>
          </p:nvPr>
        </p:nvSpPr>
        <p:spPr/>
        <p:txBody>
          <a:bodyPr>
            <a:normAutofit fontScale="92500" lnSpcReduction="10000"/>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work as you go, during the meeting.</a:t>
            </a:r>
          </a:p>
          <a:p>
            <a:pPr lvl="1"/>
            <a:r>
              <a:rPr lang="en-US" sz="2000" dirty="0"/>
              <a:t>If you are unsure what to post, we invite you to ask a teammate, the PE or the CE</a:t>
            </a:r>
            <a:endParaRPr lang="en-US" sz="2100" dirty="0"/>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Meet with CE</a:t>
            </a:r>
            <a:br>
              <a:rPr lang="en-US" sz="4000" dirty="0">
                <a:latin typeface="+mn-lt"/>
              </a:rPr>
            </a:br>
            <a:r>
              <a:rPr lang="en-US" sz="4000" dirty="0">
                <a:latin typeface="+mn-lt"/>
              </a:rPr>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Topics for technical posts</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96</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latin typeface="+mn-lt"/>
                <a:cs typeface="Calibri"/>
              </a:rPr>
              <a:t>10 min – Wrap-up</a:t>
            </a:r>
            <a:endParaRPr lang="en-US" sz="4000" dirty="0">
              <a:latin typeface="+mn-lt"/>
            </a:endParaRPr>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Needs &amp; Requirements, Use Cases, and User Stories,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1545E14F-C1A1-48E1-933F-0F92062FA0D5}"/>
              </a:ext>
            </a:extLst>
          </p:cNvPr>
          <p:cNvSpPr txBox="1"/>
          <p:nvPr/>
        </p:nvSpPr>
        <p:spPr>
          <a:xfrm>
            <a:off x="685800" y="5638800"/>
            <a:ext cx="7696200" cy="1077218"/>
          </a:xfrm>
          <a:prstGeom prst="rect">
            <a:avLst/>
          </a:prstGeom>
          <a:noFill/>
          <a:ln>
            <a:solidFill>
              <a:schemeClr val="tx1"/>
            </a:solidFill>
          </a:ln>
        </p:spPr>
        <p:txBody>
          <a:bodyPr wrap="square" rtlCol="0">
            <a:spAutoFit/>
          </a:bodyPr>
          <a:lstStyle/>
          <a:p>
            <a:r>
              <a:rPr lang="en-US" sz="2400" dirty="0"/>
              <a:t>Post your work as you go, during the meeting.</a:t>
            </a:r>
          </a:p>
          <a:p>
            <a:pPr lvl="1"/>
            <a:r>
              <a:rPr lang="en-US" sz="2000" dirty="0"/>
              <a:t>If you are unsure what to post, we invite you to ask a teammate, the PE or the CE</a:t>
            </a:r>
            <a:endParaRPr lang="en-US" dirty="0"/>
          </a:p>
        </p:txBody>
      </p:sp>
    </p:spTree>
    <p:extLst>
      <p:ext uri="{BB962C8B-B14F-4D97-AF65-F5344CB8AC3E}">
        <p14:creationId xmlns:p14="http://schemas.microsoft.com/office/powerpoint/2010/main" val="37984925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7244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5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TotalTime>
  <Words>10756</Words>
  <Application>Microsoft Office PowerPoint</Application>
  <PresentationFormat>On-screen Show (4:3)</PresentationFormat>
  <Paragraphs>1828</Paragraphs>
  <Slides>167</Slides>
  <Notes>69</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167</vt:i4>
      </vt:variant>
    </vt:vector>
  </HeadingPairs>
  <TitlesOfParts>
    <vt:vector size="186" baseType="lpstr">
      <vt:lpstr>Algerian</vt:lpstr>
      <vt:lpstr>Aptos</vt:lpstr>
      <vt:lpstr>Aptos Display</vt:lpstr>
      <vt:lpstr>Arial</vt:lpstr>
      <vt:lpstr>Calibri</vt:lpstr>
      <vt:lpstr>Calibri Light</vt:lpstr>
      <vt:lpstr>Courier New</vt:lpstr>
      <vt:lpstr>Inter</vt:lpstr>
      <vt:lpstr>Roboto</vt:lpstr>
      <vt:lpstr>Segoe Script</vt:lpstr>
      <vt:lpstr>Segoe UI</vt:lpstr>
      <vt:lpstr>SlidoInter</vt:lpstr>
      <vt:lpstr>Symbol</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Documentation Tools</vt:lpstr>
      <vt:lpstr>Accountability Step #1</vt:lpstr>
      <vt:lpstr>25 mins - Ice Breaker</vt:lpstr>
      <vt:lpstr>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15 min – Design Process Step 1 !</vt:lpstr>
      <vt:lpstr>Documenting and Describing the Client’s problem</vt:lpstr>
      <vt:lpstr>Customer Needs &amp;  Engineering Requirements Introduction</vt:lpstr>
      <vt:lpstr>PowerPoint Presentation</vt:lpstr>
      <vt:lpstr>Generating Ideas for Your Needs</vt:lpstr>
      <vt:lpstr>User Stories and Use Cases</vt:lpstr>
      <vt:lpstr>User Story</vt:lpstr>
      <vt:lpstr>User Story Discovery Questions &amp; Acceptance Criteria </vt:lpstr>
      <vt:lpstr>User Story Discovery Questions &amp; Acceptance Criteria Example </vt:lpstr>
      <vt:lpstr>Use Cases</vt:lpstr>
      <vt:lpstr>Use Cases Example 1</vt:lpstr>
      <vt:lpstr>Use Cases Example 2</vt:lpstr>
      <vt:lpstr>10 min – Review Project Description</vt:lpstr>
      <vt:lpstr>20 min – Generating Needs &amp; Requirements,  User Stories and Use Cases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5 min - Wrap-up</vt:lpstr>
      <vt:lpstr>Day 3 &amp; 4 Activities</vt:lpstr>
      <vt:lpstr>Action Items / Meeting Prep (previously called homework, to be completed BEFORE Meeting 3)</vt:lpstr>
      <vt:lpstr>Day 2.5 Agenda</vt:lpstr>
      <vt:lpstr>Day 3 Agenda</vt:lpstr>
      <vt:lpstr>Accountability</vt:lpstr>
      <vt:lpstr>Engineering Design Process Progression</vt:lpstr>
      <vt:lpstr>30 min – Meet with CE (Day 3 or 4)</vt:lpstr>
      <vt:lpstr>45 min – Client Meeting #1  Kickoff Meeting</vt:lpstr>
      <vt:lpstr>30 min – Review Prior Presentation (if applicable)</vt:lpstr>
      <vt:lpstr>10 min – Needs and Requirements</vt:lpstr>
      <vt:lpstr>Benchmarking Memo</vt:lpstr>
      <vt:lpstr>Empathize with your Client </vt:lpstr>
      <vt:lpstr>45 min – Update Engineering Definition</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Documentation Participation</vt:lpstr>
      <vt:lpstr>10 mins - Concept Generation</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Examples of Things to Document</vt:lpstr>
      <vt:lpstr>Corporate Communication &amp; Documentation Policies Reminder</vt:lpstr>
      <vt:lpstr>15 min – Engineering Definition Reflective Update</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30 Min - Update Previous Work</vt:lpstr>
      <vt:lpstr>15 min – CE Time</vt:lpstr>
      <vt:lpstr>50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Project Planning</vt:lpstr>
      <vt:lpstr>Defining Meaningful Tasks</vt:lpstr>
      <vt:lpstr>Defining Meaningful Tasks aka “SMART”</vt:lpstr>
      <vt:lpstr>20 min - ‘Post-It Note’ Project Planning</vt:lpstr>
      <vt:lpstr>‘Post-It Note’ Project Planning Exercise</vt:lpstr>
      <vt:lpstr>5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#2</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15 Min - System Design Intro</vt:lpstr>
      <vt:lpstr>Communication Of Your High Level System Design</vt:lpstr>
      <vt:lpstr>Sample System Architecture Diagram - IOT</vt:lpstr>
      <vt:lpstr>Sample System Architecture Diagram - Process</vt:lpstr>
      <vt:lpstr>Sample System Architecture Diagram - Mechanical</vt:lpstr>
      <vt:lpstr>System Architecture Diagrams</vt:lpstr>
      <vt:lpstr>Capstone is a  Communications Intensive Course</vt:lpstr>
      <vt:lpstr>5 Min – Wrap-up</vt:lpstr>
      <vt:lpstr>All Employee Meetings</vt:lpstr>
      <vt:lpstr>Board of Directors Review is coming up NEXT WEEK</vt:lpstr>
      <vt:lpstr>BDR Poster &amp; Presentation Content</vt:lpstr>
      <vt:lpstr>Upcoming Graded deliverables</vt:lpstr>
      <vt:lpstr>System Design Report Intro</vt:lpstr>
      <vt:lpstr>Appendix - Detailed Individual Design</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Paster, Aren</cp:lastModifiedBy>
  <cp:revision>1518</cp:revision>
  <dcterms:created xsi:type="dcterms:W3CDTF">2012-08-24T00:53:15Z</dcterms:created>
  <dcterms:modified xsi:type="dcterms:W3CDTF">2025-07-03T19:41:20Z</dcterms:modified>
</cp:coreProperties>
</file>