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8.xml" ContentType="application/vnd.openxmlformats-officedocument.presentationml.notesSlide+xml"/>
  <Override PartName="/ppt/comments/modernComment_22E_B81E38C3.xml" ContentType="application/vnd.ms-powerpoint.comments+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5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4">
  <p:sldMasterIdLst>
    <p:sldMasterId id="2147483648" r:id="rId1"/>
    <p:sldMasterId id="2147483660" r:id="rId2"/>
    <p:sldMasterId id="2147483672" r:id="rId3"/>
    <p:sldMasterId id="2147483684" r:id="rId4"/>
  </p:sldMasterIdLst>
  <p:notesMasterIdLst>
    <p:notesMasterId r:id="rId173"/>
  </p:notesMasterIdLst>
  <p:sldIdLst>
    <p:sldId id="657" r:id="rId5"/>
    <p:sldId id="660" r:id="rId6"/>
    <p:sldId id="661" r:id="rId7"/>
    <p:sldId id="662" r:id="rId8"/>
    <p:sldId id="256" r:id="rId9"/>
    <p:sldId id="339" r:id="rId10"/>
    <p:sldId id="415" r:id="rId11"/>
    <p:sldId id="276" r:id="rId12"/>
    <p:sldId id="257" r:id="rId13"/>
    <p:sldId id="490" r:id="rId14"/>
    <p:sldId id="275" r:id="rId15"/>
    <p:sldId id="462" r:id="rId16"/>
    <p:sldId id="463" r:id="rId17"/>
    <p:sldId id="483" r:id="rId18"/>
    <p:sldId id="566" r:id="rId19"/>
    <p:sldId id="629" r:id="rId20"/>
    <p:sldId id="491" r:id="rId21"/>
    <p:sldId id="274" r:id="rId22"/>
    <p:sldId id="464" r:id="rId23"/>
    <p:sldId id="492" r:id="rId24"/>
    <p:sldId id="258" r:id="rId25"/>
    <p:sldId id="400" r:id="rId26"/>
    <p:sldId id="613" r:id="rId27"/>
    <p:sldId id="617" r:id="rId28"/>
    <p:sldId id="265" r:id="rId29"/>
    <p:sldId id="422" r:id="rId30"/>
    <p:sldId id="506" r:id="rId31"/>
    <p:sldId id="547" r:id="rId32"/>
    <p:sldId id="632" r:id="rId33"/>
    <p:sldId id="631" r:id="rId34"/>
    <p:sldId id="489" r:id="rId35"/>
    <p:sldId id="423" r:id="rId36"/>
    <p:sldId id="424" r:id="rId37"/>
    <p:sldId id="429" r:id="rId38"/>
    <p:sldId id="292" r:id="rId39"/>
    <p:sldId id="487" r:id="rId40"/>
    <p:sldId id="488" r:id="rId41"/>
    <p:sldId id="578" r:id="rId42"/>
    <p:sldId id="521" r:id="rId43"/>
    <p:sldId id="531" r:id="rId44"/>
    <p:sldId id="554" r:id="rId45"/>
    <p:sldId id="264" r:id="rId46"/>
    <p:sldId id="658" r:id="rId47"/>
    <p:sldId id="389" r:id="rId48"/>
    <p:sldId id="493" r:id="rId49"/>
    <p:sldId id="557" r:id="rId50"/>
    <p:sldId id="473" r:id="rId51"/>
    <p:sldId id="592" r:id="rId52"/>
    <p:sldId id="289" r:id="rId53"/>
    <p:sldId id="641" r:id="rId54"/>
    <p:sldId id="640" r:id="rId55"/>
    <p:sldId id="468" r:id="rId56"/>
    <p:sldId id="469" r:id="rId57"/>
    <p:sldId id="672" r:id="rId58"/>
    <p:sldId id="673" r:id="rId59"/>
    <p:sldId id="674" r:id="rId60"/>
    <p:sldId id="675" r:id="rId61"/>
    <p:sldId id="677" r:id="rId62"/>
    <p:sldId id="678" r:id="rId63"/>
    <p:sldId id="679" r:id="rId64"/>
    <p:sldId id="460" r:id="rId65"/>
    <p:sldId id="471" r:id="rId66"/>
    <p:sldId id="558" r:id="rId67"/>
    <p:sldId id="329" r:id="rId68"/>
    <p:sldId id="330" r:id="rId69"/>
    <p:sldId id="331" r:id="rId70"/>
    <p:sldId id="659" r:id="rId71"/>
    <p:sldId id="664" r:id="rId72"/>
    <p:sldId id="536" r:id="rId73"/>
    <p:sldId id="546" r:id="rId74"/>
    <p:sldId id="621" r:id="rId75"/>
    <p:sldId id="287" r:id="rId76"/>
    <p:sldId id="680" r:id="rId77"/>
    <p:sldId id="663" r:id="rId78"/>
    <p:sldId id="593" r:id="rId79"/>
    <p:sldId id="340" r:id="rId80"/>
    <p:sldId id="288" r:id="rId81"/>
    <p:sldId id="290" r:id="rId82"/>
    <p:sldId id="642" r:id="rId83"/>
    <p:sldId id="643" r:id="rId84"/>
    <p:sldId id="559" r:id="rId85"/>
    <p:sldId id="393" r:id="rId86"/>
    <p:sldId id="616" r:id="rId87"/>
    <p:sldId id="622" r:id="rId88"/>
    <p:sldId id="293" r:id="rId89"/>
    <p:sldId id="594" r:id="rId90"/>
    <p:sldId id="586" r:id="rId91"/>
    <p:sldId id="587" r:id="rId92"/>
    <p:sldId id="588" r:id="rId93"/>
    <p:sldId id="589" r:id="rId94"/>
    <p:sldId id="590" r:id="rId95"/>
    <p:sldId id="394" r:id="rId96"/>
    <p:sldId id="342" r:id="rId97"/>
    <p:sldId id="618" r:id="rId98"/>
    <p:sldId id="601" r:id="rId99"/>
    <p:sldId id="474" r:id="rId100"/>
    <p:sldId id="583" r:id="rId101"/>
    <p:sldId id="623" r:id="rId102"/>
    <p:sldId id="518" r:id="rId103"/>
    <p:sldId id="595" r:id="rId104"/>
    <p:sldId id="666" r:id="rId105"/>
    <p:sldId id="681" r:id="rId106"/>
    <p:sldId id="644" r:id="rId107"/>
    <p:sldId id="343" r:id="rId108"/>
    <p:sldId id="344" r:id="rId109"/>
    <p:sldId id="580" r:id="rId110"/>
    <p:sldId id="534" r:id="rId111"/>
    <p:sldId id="550" r:id="rId112"/>
    <p:sldId id="551" r:id="rId113"/>
    <p:sldId id="624" r:id="rId114"/>
    <p:sldId id="298" r:id="rId115"/>
    <p:sldId id="596" r:id="rId116"/>
    <p:sldId id="645" r:id="rId117"/>
    <p:sldId id="446" r:id="rId118"/>
    <p:sldId id="447" r:id="rId119"/>
    <p:sldId id="668" r:id="rId120"/>
    <p:sldId id="450" r:id="rId121"/>
    <p:sldId id="602" r:id="rId122"/>
    <p:sldId id="603" r:id="rId123"/>
    <p:sldId id="633" r:id="rId124"/>
    <p:sldId id="528" r:id="rId125"/>
    <p:sldId id="625" r:id="rId126"/>
    <p:sldId id="300" r:id="rId127"/>
    <p:sldId id="646" r:id="rId128"/>
    <p:sldId id="597" r:id="rId129"/>
    <p:sldId id="667" r:id="rId130"/>
    <p:sldId id="382" r:id="rId131"/>
    <p:sldId id="584" r:id="rId132"/>
    <p:sldId id="634" r:id="rId133"/>
    <p:sldId id="529" r:id="rId134"/>
    <p:sldId id="626" r:id="rId135"/>
    <p:sldId id="302" r:id="rId136"/>
    <p:sldId id="598" r:id="rId137"/>
    <p:sldId id="648" r:id="rId138"/>
    <p:sldId id="494" r:id="rId139"/>
    <p:sldId id="404" r:id="rId140"/>
    <p:sldId id="495" r:id="rId141"/>
    <p:sldId id="496" r:id="rId142"/>
    <p:sldId id="530" r:id="rId143"/>
    <p:sldId id="535" r:id="rId144"/>
    <p:sldId id="627" r:id="rId145"/>
    <p:sldId id="304" r:id="rId146"/>
    <p:sldId id="599" r:id="rId147"/>
    <p:sldId id="395" r:id="rId148"/>
    <p:sldId id="619" r:id="rId149"/>
    <p:sldId id="396" r:id="rId150"/>
    <p:sldId id="628" r:id="rId151"/>
    <p:sldId id="562" r:id="rId152"/>
    <p:sldId id="600" r:id="rId153"/>
    <p:sldId id="564" r:id="rId154"/>
    <p:sldId id="649" r:id="rId155"/>
    <p:sldId id="651" r:id="rId156"/>
    <p:sldId id="653" r:id="rId157"/>
    <p:sldId id="654" r:id="rId158"/>
    <p:sldId id="650" r:id="rId159"/>
    <p:sldId id="655" r:id="rId160"/>
    <p:sldId id="669" r:id="rId161"/>
    <p:sldId id="620" r:id="rId162"/>
    <p:sldId id="482" r:id="rId163"/>
    <p:sldId id="553" r:id="rId164"/>
    <p:sldId id="656" r:id="rId165"/>
    <p:sldId id="647" r:id="rId166"/>
    <p:sldId id="568" r:id="rId167"/>
    <p:sldId id="567" r:id="rId168"/>
    <p:sldId id="378" r:id="rId169"/>
    <p:sldId id="350" r:id="rId170"/>
    <p:sldId id="338" r:id="rId171"/>
    <p:sldId id="352" r:id="rId17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9AB5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89" autoAdjust="0"/>
    <p:restoredTop sz="87571" autoAdjust="0"/>
  </p:normalViewPr>
  <p:slideViewPr>
    <p:cSldViewPr>
      <p:cViewPr varScale="1">
        <p:scale>
          <a:sx n="75" d="100"/>
          <a:sy n="75" d="100"/>
        </p:scale>
        <p:origin x="955" y="67"/>
      </p:cViewPr>
      <p:guideLst>
        <p:guide orient="horz" pos="2160"/>
        <p:guide pos="2880"/>
      </p:guideLst>
    </p:cSldViewPr>
  </p:slideViewPr>
  <p:outlineViewPr>
    <p:cViewPr>
      <p:scale>
        <a:sx n="33" d="100"/>
        <a:sy n="33" d="100"/>
      </p:scale>
      <p:origin x="0" y="-90926"/>
    </p:cViewPr>
  </p:outlineViewPr>
  <p:notesTextViewPr>
    <p:cViewPr>
      <p:scale>
        <a:sx n="200" d="100"/>
        <a:sy n="200" d="100"/>
      </p:scale>
      <p:origin x="0" y="0"/>
    </p:cViewPr>
  </p:notesTextViewPr>
  <p:sorterViewPr>
    <p:cViewPr>
      <p:scale>
        <a:sx n="120" d="100"/>
        <a:sy n="120" d="100"/>
      </p:scale>
      <p:origin x="0" y="-27490"/>
    </p:cViewPr>
  </p:sorterViewPr>
  <p:notesViewPr>
    <p:cSldViewPr>
      <p:cViewPr varScale="1">
        <p:scale>
          <a:sx n="69" d="100"/>
          <a:sy n="69" d="100"/>
        </p:scale>
        <p:origin x="2976" y="62"/>
      </p:cViewPr>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51" Type="http://schemas.openxmlformats.org/officeDocument/2006/relationships/slide" Target="slides/slide147.xml"/><Relationship Id="rId156" Type="http://schemas.openxmlformats.org/officeDocument/2006/relationships/slide" Target="slides/slide152.xml"/><Relationship Id="rId177" Type="http://schemas.openxmlformats.org/officeDocument/2006/relationships/theme" Target="theme/theme1.xml"/><Relationship Id="rId172" Type="http://schemas.openxmlformats.org/officeDocument/2006/relationships/slide" Target="slides/slide168.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slide" Target="slides/slide142.xml"/><Relationship Id="rId167" Type="http://schemas.openxmlformats.org/officeDocument/2006/relationships/slide" Target="slides/slide163.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162" Type="http://schemas.openxmlformats.org/officeDocument/2006/relationships/slide" Target="slides/slide15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52" Type="http://schemas.openxmlformats.org/officeDocument/2006/relationships/slide" Target="slides/slide148.xml"/><Relationship Id="rId173"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commentAuthors" Target="commentAuthors.xml"/><Relationship Id="rId179" Type="http://schemas.microsoft.com/office/2018/10/relationships/authors" Target="author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48" Type="http://schemas.openxmlformats.org/officeDocument/2006/relationships/slide" Target="slides/slide144.xml"/><Relationship Id="rId164" Type="http://schemas.openxmlformats.org/officeDocument/2006/relationships/slide" Target="slides/slide160.xml"/><Relationship Id="rId169" Type="http://schemas.openxmlformats.org/officeDocument/2006/relationships/slide" Target="slides/slide165.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presProps" Target="presProps.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viewProps" Target="viewProps.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2</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9E-4922-AD38-719000A4F10D}"/>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2-B29E-4922-AD38-719000A4F10D}"/>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9E-4922-AD38-719000A4F10D}"/>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4-B29E-4922-AD38-719000A4F10D}"/>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9E-4922-AD38-719000A4F10D}"/>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6-B29E-4922-AD38-719000A4F10D}"/>
              </c:ext>
            </c:extLst>
          </c:dPt>
          <c:dLbls>
            <c:dLbl>
              <c:idx val="0"/>
              <c:tx>
                <c:rich>
                  <a:bodyPr/>
                  <a:lstStyle/>
                  <a:p>
                    <a:fld id="{DB794900-AD23-4F6E-BAE8-C0A49903A211}"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B29E-4922-AD38-719000A4F10D}"/>
                </c:ext>
              </c:extLst>
            </c:dLbl>
            <c:dLbl>
              <c:idx val="1"/>
              <c:tx>
                <c:rich>
                  <a:bodyPr/>
                  <a:lstStyle/>
                  <a:p>
                    <a:fld id="{0CA3BF90-5519-490E-865A-B1CD0BE49EA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2-B29E-4922-AD38-719000A4F10D}"/>
                </c:ext>
              </c:extLst>
            </c:dLbl>
            <c:dLbl>
              <c:idx val="2"/>
              <c:tx>
                <c:rich>
                  <a:bodyPr/>
                  <a:lstStyle/>
                  <a:p>
                    <a:fld id="{C423DBE0-6102-44D6-A0BB-A44E0B85BB36}"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B29E-4922-AD38-719000A4F10D}"/>
                </c:ext>
              </c:extLst>
            </c:dLbl>
            <c:dLbl>
              <c:idx val="3"/>
              <c:tx>
                <c:rich>
                  <a:bodyPr/>
                  <a:lstStyle/>
                  <a:p>
                    <a:fld id="{EA1CBB3C-3CC7-427D-A906-E72CC605B4C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4-B29E-4922-AD38-719000A4F10D}"/>
                </c:ext>
              </c:extLst>
            </c:dLbl>
            <c:dLbl>
              <c:idx val="4"/>
              <c:tx>
                <c:rich>
                  <a:bodyPr/>
                  <a:lstStyle/>
                  <a:p>
                    <a:fld id="{B19F07C0-46E8-401B-A1D5-C55C05FA9610}"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B29E-4922-AD38-719000A4F10D}"/>
                </c:ext>
              </c:extLst>
            </c:dLbl>
            <c:dLbl>
              <c:idx val="5"/>
              <c:tx>
                <c:rich>
                  <a:bodyPr/>
                  <a:lstStyle/>
                  <a:p>
                    <a:fld id="{4E1CDA64-A1D8-4720-8ABF-A401357100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B29E-4922-AD38-719000A4F10D}"/>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16</c:v>
                </c:pt>
                <c:pt idx="1">
                  <c:v>14</c:v>
                </c:pt>
                <c:pt idx="2">
                  <c:v>13</c:v>
                </c:pt>
                <c:pt idx="3">
                  <c:v>17</c:v>
                </c:pt>
                <c:pt idx="4">
                  <c:v>12</c:v>
                </c:pt>
                <c:pt idx="5">
                  <c:v>28</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0-B29E-4922-AD38-719000A4F10D}"/>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Week 1</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Forum Posts</c:v>
                </c:pt>
              </c:strCache>
            </c:strRef>
          </c:tx>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2FD3-4CF3-AB6E-418124AB8B02}"/>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2FD3-4CF3-AB6E-418124AB8B02}"/>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2FD3-4CF3-AB6E-418124AB8B02}"/>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2FD3-4CF3-AB6E-418124AB8B02}"/>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2FD3-4CF3-AB6E-418124AB8B02}"/>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2FD3-4CF3-AB6E-418124AB8B02}"/>
              </c:ext>
            </c:extLst>
          </c:dPt>
          <c:dLbls>
            <c:dLbl>
              <c:idx val="0"/>
              <c:tx>
                <c:rich>
                  <a:bodyPr/>
                  <a:lstStyle/>
                  <a:p>
                    <a:fld id="{E8ADC7C2-9DFB-48F2-A65D-6E77A0A7B7F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1-2FD3-4CF3-AB6E-418124AB8B02}"/>
                </c:ext>
              </c:extLst>
            </c:dLbl>
            <c:dLbl>
              <c:idx val="1"/>
              <c:tx>
                <c:rich>
                  <a:bodyPr/>
                  <a:lstStyle/>
                  <a:p>
                    <a:fld id="{AA07E02A-CA5D-4B64-9C9A-F885EBCBF4A4}"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3-2FD3-4CF3-AB6E-418124AB8B02}"/>
                </c:ext>
              </c:extLst>
            </c:dLbl>
            <c:dLbl>
              <c:idx val="2"/>
              <c:tx>
                <c:rich>
                  <a:bodyPr/>
                  <a:lstStyle/>
                  <a:p>
                    <a:fld id="{FB4E384F-1C32-4DCD-B65A-2CBCD4490B8E}"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5-2FD3-4CF3-AB6E-418124AB8B02}"/>
                </c:ext>
              </c:extLst>
            </c:dLbl>
            <c:dLbl>
              <c:idx val="3"/>
              <c:tx>
                <c:rich>
                  <a:bodyPr/>
                  <a:lstStyle/>
                  <a:p>
                    <a:fld id="{0FEB155B-9DF3-4C8E-9996-4C1B1A712CE7}"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FD3-4CF3-AB6E-418124AB8B02}"/>
                </c:ext>
              </c:extLst>
            </c:dLbl>
            <c:dLbl>
              <c:idx val="4"/>
              <c:tx>
                <c:rich>
                  <a:bodyPr/>
                  <a:lstStyle/>
                  <a:p>
                    <a:fld id="{203E7691-C90B-4960-AE8E-60E4BAF75F08}"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9-2FD3-4CF3-AB6E-418124AB8B02}"/>
                </c:ext>
              </c:extLst>
            </c:dLbl>
            <c:dLbl>
              <c:idx val="5"/>
              <c:tx>
                <c:rich>
                  <a:bodyPr/>
                  <a:lstStyle/>
                  <a:p>
                    <a:fld id="{9FAAAD3A-858D-4A38-84F0-01C417990A83}" type="CELLRANGE">
                      <a:rPr lang="en-US"/>
                      <a:pPr/>
                      <a:t>[CELLRANGE]</a:t>
                    </a:fld>
                    <a:endParaRPr lang="en-US"/>
                  </a:p>
                </c:rich>
              </c:tx>
              <c:dLblPos val="ctr"/>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B-2FD3-4CF3-AB6E-418124AB8B0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showDataLabelsRange val="1"/>
              </c:ext>
            </c:extLst>
          </c:dLbls>
          <c:cat>
            <c:strRef>
              <c:f>Sheet1!$A$2:$A$7</c:f>
              <c:strCache>
                <c:ptCount val="6"/>
                <c:pt idx="0">
                  <c:v>0</c:v>
                </c:pt>
                <c:pt idx="1">
                  <c:v>1</c:v>
                </c:pt>
                <c:pt idx="2">
                  <c:v>2</c:v>
                </c:pt>
                <c:pt idx="3">
                  <c:v>3</c:v>
                </c:pt>
                <c:pt idx="4">
                  <c:v>4</c:v>
                </c:pt>
                <c:pt idx="5">
                  <c:v>5+</c:v>
                </c:pt>
              </c:strCache>
            </c:strRef>
          </c:cat>
          <c:val>
            <c:numRef>
              <c:f>Sheet1!$B$2:$B$7</c:f>
              <c:numCache>
                <c:formatCode>General</c:formatCode>
                <c:ptCount val="6"/>
                <c:pt idx="0">
                  <c:v>42</c:v>
                </c:pt>
                <c:pt idx="1">
                  <c:v>19</c:v>
                </c:pt>
                <c:pt idx="2">
                  <c:v>11</c:v>
                </c:pt>
                <c:pt idx="3">
                  <c:v>9</c:v>
                </c:pt>
                <c:pt idx="4">
                  <c:v>10</c:v>
                </c:pt>
                <c:pt idx="5">
                  <c:v>5</c:v>
                </c:pt>
              </c:numCache>
            </c:numRef>
          </c:val>
          <c:extLst>
            <c:ext xmlns:c15="http://schemas.microsoft.com/office/drawing/2012/chart" uri="{02D57815-91ED-43cb-92C2-25804820EDAC}">
              <c15:datalabelsRange>
                <c15:f>Sheet1!$A$2:$A$7</c15:f>
                <c15:dlblRangeCache>
                  <c:ptCount val="6"/>
                  <c:pt idx="0">
                    <c:v>0</c:v>
                  </c:pt>
                  <c:pt idx="1">
                    <c:v>1</c:v>
                  </c:pt>
                  <c:pt idx="2">
                    <c:v>2</c:v>
                  </c:pt>
                  <c:pt idx="3">
                    <c:v>3</c:v>
                  </c:pt>
                  <c:pt idx="4">
                    <c:v>4</c:v>
                  </c:pt>
                  <c:pt idx="5">
                    <c:v>5+</c:v>
                  </c:pt>
                </c15:dlblRangeCache>
              </c15:datalabelsRange>
            </c:ext>
            <c:ext xmlns:c16="http://schemas.microsoft.com/office/drawing/2014/chart" uri="{C3380CC4-5D6E-409C-BE32-E72D297353CC}">
              <c16:uniqueId val="{0000000C-2FD3-4CF3-AB6E-418124AB8B02}"/>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modernComment_22E_B81E38C3.xml><?xml version="1.0" encoding="utf-8"?>
<p188:cmLst xmlns:a="http://schemas.openxmlformats.org/drawingml/2006/main" xmlns:r="http://schemas.openxmlformats.org/officeDocument/2006/relationships" xmlns:p188="http://schemas.microsoft.com/office/powerpoint/2018/8/main">
  <p188:cm id="{BAE61535-93A3-4A3B-AD47-3A4E630A80F1}" authorId="{00000000-0000-0000-0000-000000000000}" created="2024-08-01T18:35:41.492">
    <pc:sldMkLst xmlns:pc="http://schemas.microsoft.com/office/powerpoint/2013/main/command">
      <pc:docMk/>
      <pc:sldMk cId="3088988355" sldId="558"/>
    </pc:sldMkLst>
    <p188:txBody>
      <a:bodyPr/>
      <a:lstStyle/>
      <a:p>
        <a:r>
          <a:rPr lang="en-US"/>
          <a:t>Template sent to the teams by WebEx.</a:t>
        </a:r>
      </a:p>
    </p188:txBody>
    <p188:extLst>
      <p:ext xmlns:p="http://schemas.openxmlformats.org/presentationml/2006/main" uri="{5BB2D875-25FF-4072-B9AC-8F64D62656EB}">
        <p228:taskDetails xmlns:p228="http://schemas.microsoft.com/office/powerpoint/2022/08/main">
          <p228:history/>
        </p228:taskDetails>
      </p:ext>
    </p188:extLst>
  </p188:cm>
</p188:cmLst>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915EB-774B-4AF3-BC13-90D79FECEC91}" type="doc">
      <dgm:prSet loTypeId="urn:microsoft.com/office/officeart/2009/3/layout/CircleRelationship" loCatId="relationship" qsTypeId="urn:microsoft.com/office/officeart/2005/8/quickstyle/simple1" qsCatId="simple" csTypeId="urn:microsoft.com/office/officeart/2005/8/colors/accent1_2" csCatId="accent1" phldr="1"/>
      <dgm:spPr/>
      <dgm:t>
        <a:bodyPr/>
        <a:lstStyle/>
        <a:p>
          <a:endParaRPr lang="en-US"/>
        </a:p>
      </dgm:t>
    </dgm:pt>
    <dgm:pt modelId="{7FFCA6D5-B441-4E15-BC3F-CC78B9D0F089}">
      <dgm:prSet phldrT="[Text]" custT="1"/>
      <dgm:spPr>
        <a:solidFill>
          <a:srgbClr val="00B050"/>
        </a:solidFill>
      </dgm:spPr>
      <dgm:t>
        <a:bodyPr/>
        <a:lstStyle/>
        <a:p>
          <a:r>
            <a:rPr lang="en-US" sz="2400" dirty="0"/>
            <a:t>Engineering Team Members</a:t>
          </a:r>
        </a:p>
      </dgm:t>
    </dgm:pt>
    <dgm:pt modelId="{99367423-8B23-4CBA-A338-1CAA4E1D4CCE}" type="parTrans" cxnId="{998CEB1D-64D9-4469-8B3F-62E707F87F5E}">
      <dgm:prSet/>
      <dgm:spPr/>
      <dgm:t>
        <a:bodyPr/>
        <a:lstStyle/>
        <a:p>
          <a:endParaRPr lang="en-US"/>
        </a:p>
      </dgm:t>
    </dgm:pt>
    <dgm:pt modelId="{66639026-C67E-4663-9B8A-81A5FF62A0A7}" type="sibTrans" cxnId="{998CEB1D-64D9-4469-8B3F-62E707F87F5E}">
      <dgm:prSet/>
      <dgm:spPr/>
      <dgm:t>
        <a:bodyPr/>
        <a:lstStyle/>
        <a:p>
          <a:endParaRPr lang="en-US"/>
        </a:p>
      </dgm:t>
    </dgm:pt>
    <dgm:pt modelId="{256ABA5C-82B9-4283-A2C7-7E2C3C7F282F}">
      <dgm:prSet phldrT="[Text]" custT="1"/>
      <dgm:spPr/>
      <dgm:t>
        <a:bodyPr/>
        <a:lstStyle/>
        <a:p>
          <a:r>
            <a:rPr lang="en-US" sz="1600" dirty="0"/>
            <a:t>Project Engineer (PE)</a:t>
          </a:r>
        </a:p>
      </dgm:t>
    </dgm:pt>
    <dgm:pt modelId="{32B0A48A-ADCB-438D-B7DD-283C30D9DD99}" type="parTrans" cxnId="{26C6AB8C-3390-4510-9CF3-E8D4A810C4CD}">
      <dgm:prSet/>
      <dgm:spPr/>
      <dgm:t>
        <a:bodyPr/>
        <a:lstStyle/>
        <a:p>
          <a:endParaRPr lang="en-US"/>
        </a:p>
      </dgm:t>
    </dgm:pt>
    <dgm:pt modelId="{3BB0C215-F592-42ED-A219-3996E440E18B}" type="sibTrans" cxnId="{26C6AB8C-3390-4510-9CF3-E8D4A810C4CD}">
      <dgm:prSet/>
      <dgm:spPr/>
      <dgm:t>
        <a:bodyPr/>
        <a:lstStyle/>
        <a:p>
          <a:endParaRPr lang="en-US"/>
        </a:p>
      </dgm:t>
    </dgm:pt>
    <dgm:pt modelId="{7BE78FD6-32C6-48E3-8782-1160B24DB4CD}">
      <dgm:prSet phldrT="[Text]" custT="1"/>
      <dgm:spPr/>
      <dgm:t>
        <a:bodyPr/>
        <a:lstStyle/>
        <a:p>
          <a:r>
            <a:rPr lang="en-US" sz="1600" dirty="0"/>
            <a:t>Purchasing</a:t>
          </a:r>
          <a:endParaRPr lang="en-US" sz="1100" dirty="0"/>
        </a:p>
      </dgm:t>
    </dgm:pt>
    <dgm:pt modelId="{5CE896C2-E6FB-40BA-9F77-9EA5E5FCD4FF}" type="parTrans" cxnId="{26242231-8DB1-4494-BCE6-D6A8EC99EE3F}">
      <dgm:prSet/>
      <dgm:spPr/>
      <dgm:t>
        <a:bodyPr/>
        <a:lstStyle/>
        <a:p>
          <a:endParaRPr lang="en-US"/>
        </a:p>
      </dgm:t>
    </dgm:pt>
    <dgm:pt modelId="{1ECAEF60-E21F-4545-9A2C-182507F8DF6D}" type="sibTrans" cxnId="{26242231-8DB1-4494-BCE6-D6A8EC99EE3F}">
      <dgm:prSet/>
      <dgm:spPr/>
      <dgm:t>
        <a:bodyPr/>
        <a:lstStyle/>
        <a:p>
          <a:endParaRPr lang="en-US"/>
        </a:p>
      </dgm:t>
    </dgm:pt>
    <dgm:pt modelId="{B2663713-5BA8-45E0-9A1D-12633094271D}">
      <dgm:prSet phldrT="[Text]"/>
      <dgm:spPr/>
      <dgm:t>
        <a:bodyPr/>
        <a:lstStyle/>
        <a:p>
          <a:r>
            <a:rPr lang="en-US" dirty="0"/>
            <a:t>Fabrication Support</a:t>
          </a:r>
        </a:p>
      </dgm:t>
    </dgm:pt>
    <dgm:pt modelId="{E3CE7073-A52F-4215-851E-39C61974CEB0}" type="parTrans" cxnId="{ADC329E5-5051-4C68-A73C-020D248A1A1E}">
      <dgm:prSet/>
      <dgm:spPr/>
      <dgm:t>
        <a:bodyPr/>
        <a:lstStyle/>
        <a:p>
          <a:endParaRPr lang="en-US"/>
        </a:p>
      </dgm:t>
    </dgm:pt>
    <dgm:pt modelId="{2EA75D22-4AD8-4F5D-86A0-87BC2D0D5D09}" type="sibTrans" cxnId="{ADC329E5-5051-4C68-A73C-020D248A1A1E}">
      <dgm:prSet/>
      <dgm:spPr/>
      <dgm:t>
        <a:bodyPr/>
        <a:lstStyle/>
        <a:p>
          <a:endParaRPr lang="en-US"/>
        </a:p>
      </dgm:t>
    </dgm:pt>
    <dgm:pt modelId="{7AA7E1D7-8FC2-446F-9224-26F9111D407F}">
      <dgm:prSet phldrT="[Text]" custT="1"/>
      <dgm:spPr/>
      <dgm:t>
        <a:bodyPr/>
        <a:lstStyle/>
        <a:p>
          <a:r>
            <a:rPr lang="en-US" sz="1600" dirty="0"/>
            <a:t>Chief Engineer (CE)</a:t>
          </a:r>
        </a:p>
      </dgm:t>
    </dgm:pt>
    <dgm:pt modelId="{D56BF125-1DA3-4434-A2A4-2BE3CFF08023}" type="parTrans" cxnId="{29151551-0E57-4E19-95A9-B1757C881A85}">
      <dgm:prSet/>
      <dgm:spPr/>
      <dgm:t>
        <a:bodyPr/>
        <a:lstStyle/>
        <a:p>
          <a:endParaRPr lang="en-US"/>
        </a:p>
      </dgm:t>
    </dgm:pt>
    <dgm:pt modelId="{07329D94-D0D9-4AFF-B3DA-E3829BD5DF4D}" type="sibTrans" cxnId="{29151551-0E57-4E19-95A9-B1757C881A85}">
      <dgm:prSet/>
      <dgm:spPr/>
      <dgm:t>
        <a:bodyPr/>
        <a:lstStyle/>
        <a:p>
          <a:endParaRPr lang="en-US"/>
        </a:p>
      </dgm:t>
    </dgm:pt>
    <dgm:pt modelId="{5737EE1E-83B0-4168-9C51-73BD7D0E00A8}">
      <dgm:prSet phldrT="[Text]" custT="1"/>
      <dgm:spPr/>
      <dgm:t>
        <a:bodyPr/>
        <a:lstStyle/>
        <a:p>
          <a:r>
            <a:rPr lang="en-US" sz="2400" dirty="0"/>
            <a:t>Client</a:t>
          </a:r>
          <a:endParaRPr lang="en-US" sz="1100" dirty="0"/>
        </a:p>
      </dgm:t>
    </dgm:pt>
    <dgm:pt modelId="{09E8E6DF-10AD-4F63-8619-C017803E71FA}" type="parTrans" cxnId="{BB7AF1C1-EE4E-43E7-AAAD-29361822C3A8}">
      <dgm:prSet/>
      <dgm:spPr/>
      <dgm:t>
        <a:bodyPr/>
        <a:lstStyle/>
        <a:p>
          <a:endParaRPr lang="en-US"/>
        </a:p>
      </dgm:t>
    </dgm:pt>
    <dgm:pt modelId="{17ADE4ED-845D-4F4E-9AF0-F7280EEF499A}" type="sibTrans" cxnId="{BB7AF1C1-EE4E-43E7-AAAD-29361822C3A8}">
      <dgm:prSet/>
      <dgm:spPr/>
      <dgm:t>
        <a:bodyPr/>
        <a:lstStyle/>
        <a:p>
          <a:endParaRPr lang="en-US"/>
        </a:p>
      </dgm:t>
    </dgm:pt>
    <dgm:pt modelId="{494851A8-FBBE-45C7-BB31-BB5AC5122DBD}" type="pres">
      <dgm:prSet presAssocID="{789915EB-774B-4AF3-BC13-90D79FECEC91}" presName="Name0" presStyleCnt="0">
        <dgm:presLayoutVars>
          <dgm:chMax val="1"/>
          <dgm:chPref val="1"/>
        </dgm:presLayoutVars>
      </dgm:prSet>
      <dgm:spPr/>
    </dgm:pt>
    <dgm:pt modelId="{325DFA7F-2A1E-421A-821F-ACA8F1E9B88F}" type="pres">
      <dgm:prSet presAssocID="{7FFCA6D5-B441-4E15-BC3F-CC78B9D0F089}" presName="Parent" presStyleLbl="node0" presStyleIdx="0" presStyleCnt="1">
        <dgm:presLayoutVars>
          <dgm:chMax val="5"/>
          <dgm:chPref val="5"/>
        </dgm:presLayoutVars>
      </dgm:prSet>
      <dgm:spPr/>
    </dgm:pt>
    <dgm:pt modelId="{3C8F1AF9-C715-4E3B-AA5A-879BB48DB4B5}" type="pres">
      <dgm:prSet presAssocID="{7FFCA6D5-B441-4E15-BC3F-CC78B9D0F089}" presName="Accent2" presStyleLbl="node1" presStyleIdx="0" presStyleCnt="19"/>
      <dgm:spPr/>
    </dgm:pt>
    <dgm:pt modelId="{2237F1AD-86AA-4BD9-B470-464494E17441}" type="pres">
      <dgm:prSet presAssocID="{7FFCA6D5-B441-4E15-BC3F-CC78B9D0F089}" presName="Accent3" presStyleLbl="node1" presStyleIdx="1" presStyleCnt="19"/>
      <dgm:spPr/>
    </dgm:pt>
    <dgm:pt modelId="{6BC8B001-2DC2-45C6-B5BD-9F1C34899D31}" type="pres">
      <dgm:prSet presAssocID="{7FFCA6D5-B441-4E15-BC3F-CC78B9D0F089}" presName="Accent4" presStyleLbl="node1" presStyleIdx="2" presStyleCnt="19"/>
      <dgm:spPr/>
    </dgm:pt>
    <dgm:pt modelId="{2330C190-5AA7-46BC-BE45-BF9B41B6050F}" type="pres">
      <dgm:prSet presAssocID="{7FFCA6D5-B441-4E15-BC3F-CC78B9D0F089}" presName="Accent5" presStyleLbl="node1" presStyleIdx="3" presStyleCnt="19" custLinFactX="500000" custLinFactY="584854" custLinFactNeighborX="581746" custLinFactNeighborY="600000"/>
      <dgm:spPr/>
    </dgm:pt>
    <dgm:pt modelId="{84611D7B-EC26-4A92-AACF-B46E081EBD4C}" type="pres">
      <dgm:prSet presAssocID="{7FFCA6D5-B441-4E15-BC3F-CC78B9D0F089}" presName="Accent6" presStyleLbl="node1" presStyleIdx="4" presStyleCnt="19" custLinFactX="27386" custLinFactY="-541978" custLinFactNeighborX="100000" custLinFactNeighborY="-600000"/>
      <dgm:spPr/>
    </dgm:pt>
    <dgm:pt modelId="{97A05147-63E5-4462-BA99-6511A8C7DECB}" type="pres">
      <dgm:prSet presAssocID="{256ABA5C-82B9-4283-A2C7-7E2C3C7F282F}" presName="Child1" presStyleLbl="node1" presStyleIdx="5" presStyleCnt="19" custScaleX="147126" custScaleY="146796">
        <dgm:presLayoutVars>
          <dgm:chMax val="0"/>
          <dgm:chPref val="0"/>
        </dgm:presLayoutVars>
      </dgm:prSet>
      <dgm:spPr/>
    </dgm:pt>
    <dgm:pt modelId="{E9290179-E30E-4194-A58D-EDE70B97BEF9}" type="pres">
      <dgm:prSet presAssocID="{256ABA5C-82B9-4283-A2C7-7E2C3C7F282F}" presName="Accent7" presStyleCnt="0"/>
      <dgm:spPr/>
    </dgm:pt>
    <dgm:pt modelId="{340B68A0-B3AF-42BE-9CC1-AD7EC8C039E2}" type="pres">
      <dgm:prSet presAssocID="{256ABA5C-82B9-4283-A2C7-7E2C3C7F282F}" presName="AccentHold1" presStyleLbl="node1" presStyleIdx="6" presStyleCnt="19"/>
      <dgm:spPr/>
    </dgm:pt>
    <dgm:pt modelId="{184C4452-6BF8-48F7-B272-BAA0AE6E4744}" type="pres">
      <dgm:prSet presAssocID="{256ABA5C-82B9-4283-A2C7-7E2C3C7F282F}" presName="Accent8" presStyleCnt="0"/>
      <dgm:spPr/>
    </dgm:pt>
    <dgm:pt modelId="{B864BE37-188A-4312-8E9E-22688AC14F7F}" type="pres">
      <dgm:prSet presAssocID="{256ABA5C-82B9-4283-A2C7-7E2C3C7F282F}" presName="AccentHold2" presStyleLbl="node1" presStyleIdx="7" presStyleCnt="19"/>
      <dgm:spPr/>
    </dgm:pt>
    <dgm:pt modelId="{12E7E219-8E08-48DC-812C-4BEE24C33058}" type="pres">
      <dgm:prSet presAssocID="{7AA7E1D7-8FC2-446F-9224-26F9111D407F}" presName="Child2" presStyleLbl="node1" presStyleIdx="8" presStyleCnt="19" custScaleX="141302" custScaleY="146895">
        <dgm:presLayoutVars>
          <dgm:chMax val="0"/>
          <dgm:chPref val="0"/>
        </dgm:presLayoutVars>
      </dgm:prSet>
      <dgm:spPr/>
    </dgm:pt>
    <dgm:pt modelId="{C3261D51-2868-4EDD-B044-C7CCEE4CC447}" type="pres">
      <dgm:prSet presAssocID="{7AA7E1D7-8FC2-446F-9224-26F9111D407F}" presName="Accent9" presStyleCnt="0"/>
      <dgm:spPr/>
    </dgm:pt>
    <dgm:pt modelId="{6BC9E617-9B8A-4169-AE14-8941CF834CCE}" type="pres">
      <dgm:prSet presAssocID="{7AA7E1D7-8FC2-446F-9224-26F9111D407F}" presName="AccentHold1" presStyleLbl="node1" presStyleIdx="9" presStyleCnt="19" custLinFactY="137981" custLinFactNeighborX="9042" custLinFactNeighborY="200000"/>
      <dgm:spPr/>
    </dgm:pt>
    <dgm:pt modelId="{3D985FDD-6DD9-48C9-A1DA-17DA08FA3EB9}" type="pres">
      <dgm:prSet presAssocID="{7AA7E1D7-8FC2-446F-9224-26F9111D407F}" presName="Accent10" presStyleCnt="0"/>
      <dgm:spPr/>
    </dgm:pt>
    <dgm:pt modelId="{E9D06CB3-486C-445B-9277-1D62A43BC4B1}" type="pres">
      <dgm:prSet presAssocID="{7AA7E1D7-8FC2-446F-9224-26F9111D407F}" presName="AccentHold2" presStyleLbl="node1" presStyleIdx="10" presStyleCnt="19"/>
      <dgm:spPr/>
    </dgm:pt>
    <dgm:pt modelId="{08874F86-9BC4-4BDD-AD2C-5B244D287CF7}" type="pres">
      <dgm:prSet presAssocID="{7AA7E1D7-8FC2-446F-9224-26F9111D407F}" presName="Accent11" presStyleCnt="0"/>
      <dgm:spPr/>
    </dgm:pt>
    <dgm:pt modelId="{F185B42A-3AD6-48D3-A6FE-62F9C8CFF477}" type="pres">
      <dgm:prSet presAssocID="{7AA7E1D7-8FC2-446F-9224-26F9111D407F}" presName="AccentHold3" presStyleLbl="node1" presStyleIdx="11" presStyleCnt="19" custLinFactX="221968" custLinFactY="60433" custLinFactNeighborX="300000" custLinFactNeighborY="100000"/>
      <dgm:spPr/>
    </dgm:pt>
    <dgm:pt modelId="{0DF9A8FC-07DE-4BF0-8A06-8F5C3FE32C41}" type="pres">
      <dgm:prSet presAssocID="{7BE78FD6-32C6-48E3-8782-1160B24DB4CD}" presName="Child3" presStyleLbl="node1" presStyleIdx="12" presStyleCnt="19" custScaleX="143785" custScaleY="84764">
        <dgm:presLayoutVars>
          <dgm:chMax val="0"/>
          <dgm:chPref val="0"/>
        </dgm:presLayoutVars>
      </dgm:prSet>
      <dgm:spPr/>
    </dgm:pt>
    <dgm:pt modelId="{D14E3574-B327-42A7-BBB4-E4ED968B052E}" type="pres">
      <dgm:prSet presAssocID="{7BE78FD6-32C6-48E3-8782-1160B24DB4CD}" presName="Accent12" presStyleCnt="0"/>
      <dgm:spPr/>
    </dgm:pt>
    <dgm:pt modelId="{1C75DBC3-1D06-46DB-BF62-8850C683673B}" type="pres">
      <dgm:prSet presAssocID="{7BE78FD6-32C6-48E3-8782-1160B24DB4CD}" presName="AccentHold1" presStyleLbl="node1" presStyleIdx="13" presStyleCnt="19"/>
      <dgm:spPr/>
    </dgm:pt>
    <dgm:pt modelId="{910C378E-6331-446E-BD84-92C4F1380207}" type="pres">
      <dgm:prSet presAssocID="{B2663713-5BA8-45E0-9A1D-12633094271D}" presName="Child4" presStyleLbl="node1" presStyleIdx="14" presStyleCnt="19" custScaleX="148420">
        <dgm:presLayoutVars>
          <dgm:chMax val="0"/>
          <dgm:chPref val="0"/>
        </dgm:presLayoutVars>
      </dgm:prSet>
      <dgm:spPr/>
    </dgm:pt>
    <dgm:pt modelId="{819CBF7E-76B2-47EA-95C7-BA1ABC092FF1}" type="pres">
      <dgm:prSet presAssocID="{B2663713-5BA8-45E0-9A1D-12633094271D}" presName="Accent13" presStyleCnt="0"/>
      <dgm:spPr/>
    </dgm:pt>
    <dgm:pt modelId="{4E7DC993-CDDA-4900-90DA-66995C4B1E8D}" type="pres">
      <dgm:prSet presAssocID="{B2663713-5BA8-45E0-9A1D-12633094271D}" presName="AccentHold1" presStyleLbl="node1" presStyleIdx="15" presStyleCnt="19"/>
      <dgm:spPr/>
    </dgm:pt>
    <dgm:pt modelId="{376576AC-19E0-4074-A0EA-251242FE1EB1}" type="pres">
      <dgm:prSet presAssocID="{5737EE1E-83B0-4168-9C51-73BD7D0E00A8}" presName="Child5" presStyleLbl="node1" presStyleIdx="16" presStyleCnt="19" custScaleX="138988" custScaleY="135461">
        <dgm:presLayoutVars>
          <dgm:chMax val="0"/>
          <dgm:chPref val="0"/>
        </dgm:presLayoutVars>
      </dgm:prSet>
      <dgm:spPr/>
    </dgm:pt>
    <dgm:pt modelId="{78AF1493-38C3-441D-88AA-ED1EC6F4F787}" type="pres">
      <dgm:prSet presAssocID="{5737EE1E-83B0-4168-9C51-73BD7D0E00A8}" presName="Accent15" presStyleCnt="0"/>
      <dgm:spPr/>
    </dgm:pt>
    <dgm:pt modelId="{50F6F357-755D-48CA-B498-97FA75FE6693}" type="pres">
      <dgm:prSet presAssocID="{5737EE1E-83B0-4168-9C51-73BD7D0E00A8}" presName="AccentHold2" presStyleLbl="node1" presStyleIdx="17" presStyleCnt="19" custLinFactY="-100000" custLinFactNeighborX="56196" custLinFactNeighborY="-118196"/>
      <dgm:spPr/>
    </dgm:pt>
    <dgm:pt modelId="{7A07E7D4-4232-4A31-90E0-83F2DE893017}" type="pres">
      <dgm:prSet presAssocID="{5737EE1E-83B0-4168-9C51-73BD7D0E00A8}" presName="Accent16" presStyleCnt="0"/>
      <dgm:spPr/>
    </dgm:pt>
    <dgm:pt modelId="{25444035-FE3A-4C89-98B3-26FAFE157872}" type="pres">
      <dgm:prSet presAssocID="{5737EE1E-83B0-4168-9C51-73BD7D0E00A8}" presName="AccentHold3" presStyleLbl="node1" presStyleIdx="18" presStyleCnt="19"/>
      <dgm:spPr/>
    </dgm:pt>
  </dgm:ptLst>
  <dgm:cxnLst>
    <dgm:cxn modelId="{998CEB1D-64D9-4469-8B3F-62E707F87F5E}" srcId="{789915EB-774B-4AF3-BC13-90D79FECEC91}" destId="{7FFCA6D5-B441-4E15-BC3F-CC78B9D0F089}" srcOrd="0" destOrd="0" parTransId="{99367423-8B23-4CBA-A338-1CAA4E1D4CCE}" sibTransId="{66639026-C67E-4663-9B8A-81A5FF62A0A7}"/>
    <dgm:cxn modelId="{E06A922A-218E-4831-8CAE-B49D8E6B9904}" type="presOf" srcId="{7AA7E1D7-8FC2-446F-9224-26F9111D407F}" destId="{12E7E219-8E08-48DC-812C-4BEE24C33058}" srcOrd="0" destOrd="0" presId="urn:microsoft.com/office/officeart/2009/3/layout/CircleRelationship"/>
    <dgm:cxn modelId="{26242231-8DB1-4494-BCE6-D6A8EC99EE3F}" srcId="{7FFCA6D5-B441-4E15-BC3F-CC78B9D0F089}" destId="{7BE78FD6-32C6-48E3-8782-1160B24DB4CD}" srcOrd="2" destOrd="0" parTransId="{5CE896C2-E6FB-40BA-9F77-9EA5E5FCD4FF}" sibTransId="{1ECAEF60-E21F-4545-9A2C-182507F8DF6D}"/>
    <dgm:cxn modelId="{29151551-0E57-4E19-95A9-B1757C881A85}" srcId="{7FFCA6D5-B441-4E15-BC3F-CC78B9D0F089}" destId="{7AA7E1D7-8FC2-446F-9224-26F9111D407F}" srcOrd="1" destOrd="0" parTransId="{D56BF125-1DA3-4434-A2A4-2BE3CFF08023}" sibTransId="{07329D94-D0D9-4AFF-B3DA-E3829BD5DF4D}"/>
    <dgm:cxn modelId="{FC2A1B59-F609-4954-9136-CAC8D68E10DF}" type="presOf" srcId="{7FFCA6D5-B441-4E15-BC3F-CC78B9D0F089}" destId="{325DFA7F-2A1E-421A-821F-ACA8F1E9B88F}" srcOrd="0" destOrd="0" presId="urn:microsoft.com/office/officeart/2009/3/layout/CircleRelationship"/>
    <dgm:cxn modelId="{8E2E4F83-A413-4D41-9DA6-CE3D4369FB11}" type="presOf" srcId="{789915EB-774B-4AF3-BC13-90D79FECEC91}" destId="{494851A8-FBBE-45C7-BB31-BB5AC5122DBD}" srcOrd="0" destOrd="0" presId="urn:microsoft.com/office/officeart/2009/3/layout/CircleRelationship"/>
    <dgm:cxn modelId="{26C6AB8C-3390-4510-9CF3-E8D4A810C4CD}" srcId="{7FFCA6D5-B441-4E15-BC3F-CC78B9D0F089}" destId="{256ABA5C-82B9-4283-A2C7-7E2C3C7F282F}" srcOrd="0" destOrd="0" parTransId="{32B0A48A-ADCB-438D-B7DD-283C30D9DD99}" sibTransId="{3BB0C215-F592-42ED-A219-3996E440E18B}"/>
    <dgm:cxn modelId="{3DA5E5B3-777C-4F52-8F41-6863DEADFDE6}" type="presOf" srcId="{B2663713-5BA8-45E0-9A1D-12633094271D}" destId="{910C378E-6331-446E-BD84-92C4F1380207}" srcOrd="0" destOrd="0" presId="urn:microsoft.com/office/officeart/2009/3/layout/CircleRelationship"/>
    <dgm:cxn modelId="{BB7AF1C1-EE4E-43E7-AAAD-29361822C3A8}" srcId="{7FFCA6D5-B441-4E15-BC3F-CC78B9D0F089}" destId="{5737EE1E-83B0-4168-9C51-73BD7D0E00A8}" srcOrd="4" destOrd="0" parTransId="{09E8E6DF-10AD-4F63-8619-C017803E71FA}" sibTransId="{17ADE4ED-845D-4F4E-9AF0-F7280EEF499A}"/>
    <dgm:cxn modelId="{5C5EEFCA-D66E-4508-A9CA-DEB033162AE8}" type="presOf" srcId="{7BE78FD6-32C6-48E3-8782-1160B24DB4CD}" destId="{0DF9A8FC-07DE-4BF0-8A06-8F5C3FE32C41}" srcOrd="0" destOrd="0" presId="urn:microsoft.com/office/officeart/2009/3/layout/CircleRelationship"/>
    <dgm:cxn modelId="{9147BEDC-FBE6-4C03-B620-059FF928BA1E}" type="presOf" srcId="{256ABA5C-82B9-4283-A2C7-7E2C3C7F282F}" destId="{97A05147-63E5-4462-BA99-6511A8C7DECB}" srcOrd="0" destOrd="0" presId="urn:microsoft.com/office/officeart/2009/3/layout/CircleRelationship"/>
    <dgm:cxn modelId="{ADC329E5-5051-4C68-A73C-020D248A1A1E}" srcId="{7FFCA6D5-B441-4E15-BC3F-CC78B9D0F089}" destId="{B2663713-5BA8-45E0-9A1D-12633094271D}" srcOrd="3" destOrd="0" parTransId="{E3CE7073-A52F-4215-851E-39C61974CEB0}" sibTransId="{2EA75D22-4AD8-4F5D-86A0-87BC2D0D5D09}"/>
    <dgm:cxn modelId="{FA5316EB-576C-4010-AF9C-E564EB9DE14D}" type="presOf" srcId="{5737EE1E-83B0-4168-9C51-73BD7D0E00A8}" destId="{376576AC-19E0-4074-A0EA-251242FE1EB1}" srcOrd="0" destOrd="0" presId="urn:microsoft.com/office/officeart/2009/3/layout/CircleRelationship"/>
    <dgm:cxn modelId="{221DBE56-608E-4CE0-9008-A0639411F444}" type="presParOf" srcId="{494851A8-FBBE-45C7-BB31-BB5AC5122DBD}" destId="{325DFA7F-2A1E-421A-821F-ACA8F1E9B88F}" srcOrd="0" destOrd="0" presId="urn:microsoft.com/office/officeart/2009/3/layout/CircleRelationship"/>
    <dgm:cxn modelId="{F85431B0-A47F-403D-8898-4616A3F76EF6}" type="presParOf" srcId="{494851A8-FBBE-45C7-BB31-BB5AC5122DBD}" destId="{3C8F1AF9-C715-4E3B-AA5A-879BB48DB4B5}" srcOrd="1" destOrd="0" presId="urn:microsoft.com/office/officeart/2009/3/layout/CircleRelationship"/>
    <dgm:cxn modelId="{CADE390D-F797-4057-A127-F8F423590DE2}" type="presParOf" srcId="{494851A8-FBBE-45C7-BB31-BB5AC5122DBD}" destId="{2237F1AD-86AA-4BD9-B470-464494E17441}" srcOrd="2" destOrd="0" presId="urn:microsoft.com/office/officeart/2009/3/layout/CircleRelationship"/>
    <dgm:cxn modelId="{C4C8402D-68BD-4226-A084-421A47955F12}" type="presParOf" srcId="{494851A8-FBBE-45C7-BB31-BB5AC5122DBD}" destId="{6BC8B001-2DC2-45C6-B5BD-9F1C34899D31}" srcOrd="3" destOrd="0" presId="urn:microsoft.com/office/officeart/2009/3/layout/CircleRelationship"/>
    <dgm:cxn modelId="{7367C053-DF2E-46F7-A17E-B5AD3F1DE4EA}" type="presParOf" srcId="{494851A8-FBBE-45C7-BB31-BB5AC5122DBD}" destId="{2330C190-5AA7-46BC-BE45-BF9B41B6050F}" srcOrd="4" destOrd="0" presId="urn:microsoft.com/office/officeart/2009/3/layout/CircleRelationship"/>
    <dgm:cxn modelId="{0F1BC89C-5A17-426C-8058-7ACE757ADDBF}" type="presParOf" srcId="{494851A8-FBBE-45C7-BB31-BB5AC5122DBD}" destId="{84611D7B-EC26-4A92-AACF-B46E081EBD4C}" srcOrd="5" destOrd="0" presId="urn:microsoft.com/office/officeart/2009/3/layout/CircleRelationship"/>
    <dgm:cxn modelId="{D4FDE7C3-013D-4F84-83D1-F8983B198D8F}" type="presParOf" srcId="{494851A8-FBBE-45C7-BB31-BB5AC5122DBD}" destId="{97A05147-63E5-4462-BA99-6511A8C7DECB}" srcOrd="6" destOrd="0" presId="urn:microsoft.com/office/officeart/2009/3/layout/CircleRelationship"/>
    <dgm:cxn modelId="{2EDC0E05-A582-4EF6-93CF-365D464063F1}" type="presParOf" srcId="{494851A8-FBBE-45C7-BB31-BB5AC5122DBD}" destId="{E9290179-E30E-4194-A58D-EDE70B97BEF9}" srcOrd="7" destOrd="0" presId="urn:microsoft.com/office/officeart/2009/3/layout/CircleRelationship"/>
    <dgm:cxn modelId="{E9B4C2B7-749A-4117-81D9-D5E13E67D4AF}" type="presParOf" srcId="{E9290179-E30E-4194-A58D-EDE70B97BEF9}" destId="{340B68A0-B3AF-42BE-9CC1-AD7EC8C039E2}" srcOrd="0" destOrd="0" presId="urn:microsoft.com/office/officeart/2009/3/layout/CircleRelationship"/>
    <dgm:cxn modelId="{7CBC2F67-B6BA-4276-8355-FDE2A1AE1ED7}" type="presParOf" srcId="{494851A8-FBBE-45C7-BB31-BB5AC5122DBD}" destId="{184C4452-6BF8-48F7-B272-BAA0AE6E4744}" srcOrd="8" destOrd="0" presId="urn:microsoft.com/office/officeart/2009/3/layout/CircleRelationship"/>
    <dgm:cxn modelId="{79FA4D2B-7AB9-4F50-BCB4-7CF254C966B7}" type="presParOf" srcId="{184C4452-6BF8-48F7-B272-BAA0AE6E4744}" destId="{B864BE37-188A-4312-8E9E-22688AC14F7F}" srcOrd="0" destOrd="0" presId="urn:microsoft.com/office/officeart/2009/3/layout/CircleRelationship"/>
    <dgm:cxn modelId="{79F2429B-7B34-4683-866E-8CDDD4780663}" type="presParOf" srcId="{494851A8-FBBE-45C7-BB31-BB5AC5122DBD}" destId="{12E7E219-8E08-48DC-812C-4BEE24C33058}" srcOrd="9" destOrd="0" presId="urn:microsoft.com/office/officeart/2009/3/layout/CircleRelationship"/>
    <dgm:cxn modelId="{422FD62D-FBD8-4022-8AFA-3AD366E15B0E}" type="presParOf" srcId="{494851A8-FBBE-45C7-BB31-BB5AC5122DBD}" destId="{C3261D51-2868-4EDD-B044-C7CCEE4CC447}" srcOrd="10" destOrd="0" presId="urn:microsoft.com/office/officeart/2009/3/layout/CircleRelationship"/>
    <dgm:cxn modelId="{39589B0C-5A9F-4884-A474-6733BF546CBF}" type="presParOf" srcId="{C3261D51-2868-4EDD-B044-C7CCEE4CC447}" destId="{6BC9E617-9B8A-4169-AE14-8941CF834CCE}" srcOrd="0" destOrd="0" presId="urn:microsoft.com/office/officeart/2009/3/layout/CircleRelationship"/>
    <dgm:cxn modelId="{886A8016-F53E-46BB-B397-0EFEB96729A4}" type="presParOf" srcId="{494851A8-FBBE-45C7-BB31-BB5AC5122DBD}" destId="{3D985FDD-6DD9-48C9-A1DA-17DA08FA3EB9}" srcOrd="11" destOrd="0" presId="urn:microsoft.com/office/officeart/2009/3/layout/CircleRelationship"/>
    <dgm:cxn modelId="{0CFF04E8-4912-43D7-B93A-618EA025B01F}" type="presParOf" srcId="{3D985FDD-6DD9-48C9-A1DA-17DA08FA3EB9}" destId="{E9D06CB3-486C-445B-9277-1D62A43BC4B1}" srcOrd="0" destOrd="0" presId="urn:microsoft.com/office/officeart/2009/3/layout/CircleRelationship"/>
    <dgm:cxn modelId="{E8E17CE5-D8AC-435C-A866-B57C0A5E9AD7}" type="presParOf" srcId="{494851A8-FBBE-45C7-BB31-BB5AC5122DBD}" destId="{08874F86-9BC4-4BDD-AD2C-5B244D287CF7}" srcOrd="12" destOrd="0" presId="urn:microsoft.com/office/officeart/2009/3/layout/CircleRelationship"/>
    <dgm:cxn modelId="{1B59AD67-2997-4902-A2C5-2B6617BA07CA}" type="presParOf" srcId="{08874F86-9BC4-4BDD-AD2C-5B244D287CF7}" destId="{F185B42A-3AD6-48D3-A6FE-62F9C8CFF477}" srcOrd="0" destOrd="0" presId="urn:microsoft.com/office/officeart/2009/3/layout/CircleRelationship"/>
    <dgm:cxn modelId="{49D33865-E498-4699-8759-CB275BEE84D3}" type="presParOf" srcId="{494851A8-FBBE-45C7-BB31-BB5AC5122DBD}" destId="{0DF9A8FC-07DE-4BF0-8A06-8F5C3FE32C41}" srcOrd="13" destOrd="0" presId="urn:microsoft.com/office/officeart/2009/3/layout/CircleRelationship"/>
    <dgm:cxn modelId="{6390FD32-A729-4C50-9D8F-0E2C101FB302}" type="presParOf" srcId="{494851A8-FBBE-45C7-BB31-BB5AC5122DBD}" destId="{D14E3574-B327-42A7-BBB4-E4ED968B052E}" srcOrd="14" destOrd="0" presId="urn:microsoft.com/office/officeart/2009/3/layout/CircleRelationship"/>
    <dgm:cxn modelId="{F27AF706-97F6-4A38-8EE4-654FEF2D641D}" type="presParOf" srcId="{D14E3574-B327-42A7-BBB4-E4ED968B052E}" destId="{1C75DBC3-1D06-46DB-BF62-8850C683673B}" srcOrd="0" destOrd="0" presId="urn:microsoft.com/office/officeart/2009/3/layout/CircleRelationship"/>
    <dgm:cxn modelId="{3D83014C-9840-4345-A4AD-D2FFDD48778B}" type="presParOf" srcId="{494851A8-FBBE-45C7-BB31-BB5AC5122DBD}" destId="{910C378E-6331-446E-BD84-92C4F1380207}" srcOrd="15" destOrd="0" presId="urn:microsoft.com/office/officeart/2009/3/layout/CircleRelationship"/>
    <dgm:cxn modelId="{D03BD3F2-31A8-48E9-9611-DE6AEC7CF19A}" type="presParOf" srcId="{494851A8-FBBE-45C7-BB31-BB5AC5122DBD}" destId="{819CBF7E-76B2-47EA-95C7-BA1ABC092FF1}" srcOrd="16" destOrd="0" presId="urn:microsoft.com/office/officeart/2009/3/layout/CircleRelationship"/>
    <dgm:cxn modelId="{EABB4803-2A2B-4232-A616-E6D9D27B6C3E}" type="presParOf" srcId="{819CBF7E-76B2-47EA-95C7-BA1ABC092FF1}" destId="{4E7DC993-CDDA-4900-90DA-66995C4B1E8D}" srcOrd="0" destOrd="0" presId="urn:microsoft.com/office/officeart/2009/3/layout/CircleRelationship"/>
    <dgm:cxn modelId="{1CD171B7-02F8-4D1E-AC64-5D675465D7A2}" type="presParOf" srcId="{494851A8-FBBE-45C7-BB31-BB5AC5122DBD}" destId="{376576AC-19E0-4074-A0EA-251242FE1EB1}" srcOrd="17" destOrd="0" presId="urn:microsoft.com/office/officeart/2009/3/layout/CircleRelationship"/>
    <dgm:cxn modelId="{995E00F7-CC04-44BE-835D-48E27EDE1065}" type="presParOf" srcId="{494851A8-FBBE-45C7-BB31-BB5AC5122DBD}" destId="{78AF1493-38C3-441D-88AA-ED1EC6F4F787}" srcOrd="18" destOrd="0" presId="urn:microsoft.com/office/officeart/2009/3/layout/CircleRelationship"/>
    <dgm:cxn modelId="{23C90579-ED4A-4525-AFD0-F6B0DD9804AE}" type="presParOf" srcId="{78AF1493-38C3-441D-88AA-ED1EC6F4F787}" destId="{50F6F357-755D-48CA-B498-97FA75FE6693}" srcOrd="0" destOrd="0" presId="urn:microsoft.com/office/officeart/2009/3/layout/CircleRelationship"/>
    <dgm:cxn modelId="{471D7F0F-BBF5-465C-A0D2-6B7B0B9FC4C7}" type="presParOf" srcId="{494851A8-FBBE-45C7-BB31-BB5AC5122DBD}" destId="{7A07E7D4-4232-4A31-90E0-83F2DE893017}" srcOrd="19" destOrd="0" presId="urn:microsoft.com/office/officeart/2009/3/layout/CircleRelationship"/>
    <dgm:cxn modelId="{085F944C-FE8E-47CF-9B5D-71E0F06516AE}" type="presParOf" srcId="{7A07E7D4-4232-4A31-90E0-83F2DE893017}" destId="{25444035-FE3A-4C89-98B3-26FAFE157872}"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BDD3EE3-4F01-4104-B059-B02C426A072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478A701-951E-42D5-976F-6F9CFD1DE602}">
      <dgm:prSet custT="1"/>
      <dgm:spPr/>
      <dgm:t>
        <a:bodyPr/>
        <a:lstStyle/>
        <a:p>
          <a:pPr>
            <a:lnSpc>
              <a:spcPct val="100000"/>
            </a:lnSpc>
          </a:pPr>
          <a:r>
            <a:rPr lang="en-US" sz="1400" b="0" dirty="0"/>
            <a:t>Work in teams on a one-semester project related to the design of a complex engineering system.</a:t>
          </a:r>
        </a:p>
      </dgm:t>
    </dgm:pt>
    <dgm:pt modelId="{EF93A846-8F11-4451-BFD9-654242DE6910}" type="parTrans" cxnId="{9F023183-81A8-4C9F-A4F0-AA03166A4EC9}">
      <dgm:prSet/>
      <dgm:spPr/>
      <dgm:t>
        <a:bodyPr/>
        <a:lstStyle/>
        <a:p>
          <a:endParaRPr lang="en-US" sz="1400" b="0"/>
        </a:p>
      </dgm:t>
    </dgm:pt>
    <dgm:pt modelId="{F40C8202-A3AF-4341-B288-AB23118C8226}" type="sibTrans" cxnId="{9F023183-81A8-4C9F-A4F0-AA03166A4EC9}">
      <dgm:prSet/>
      <dgm:spPr/>
      <dgm:t>
        <a:bodyPr/>
        <a:lstStyle/>
        <a:p>
          <a:pPr>
            <a:lnSpc>
              <a:spcPct val="100000"/>
            </a:lnSpc>
          </a:pPr>
          <a:endParaRPr lang="en-US" sz="1400" b="0"/>
        </a:p>
      </dgm:t>
    </dgm:pt>
    <dgm:pt modelId="{B6A63151-69A3-4B3A-876C-66F5DEF8B4C5}">
      <dgm:prSet custT="1"/>
      <dgm:spPr/>
      <dgm:t>
        <a:bodyPr/>
        <a:lstStyle/>
        <a:p>
          <a:pPr>
            <a:lnSpc>
              <a:spcPct val="100000"/>
            </a:lnSpc>
          </a:pPr>
          <a:r>
            <a:rPr lang="en-US" sz="1400" b="0" dirty="0"/>
            <a:t>Each student will be responsible for identifying and accomplishing specific work within the project.</a:t>
          </a:r>
        </a:p>
      </dgm:t>
    </dgm:pt>
    <dgm:pt modelId="{51633434-A4E1-4DDC-B81B-E8653C399E80}" type="parTrans" cxnId="{F236BB17-1395-4D8B-BF6F-400B6F2DA79D}">
      <dgm:prSet/>
      <dgm:spPr/>
      <dgm:t>
        <a:bodyPr/>
        <a:lstStyle/>
        <a:p>
          <a:endParaRPr lang="en-US" sz="1400" b="0"/>
        </a:p>
      </dgm:t>
    </dgm:pt>
    <dgm:pt modelId="{D955B30A-D036-4854-8F74-FDCAC51DA06B}" type="sibTrans" cxnId="{F236BB17-1395-4D8B-BF6F-400B6F2DA79D}">
      <dgm:prSet/>
      <dgm:spPr/>
      <dgm:t>
        <a:bodyPr/>
        <a:lstStyle/>
        <a:p>
          <a:pPr>
            <a:lnSpc>
              <a:spcPct val="100000"/>
            </a:lnSpc>
          </a:pPr>
          <a:endParaRPr lang="en-US" sz="1400" b="0"/>
        </a:p>
      </dgm:t>
    </dgm:pt>
    <dgm:pt modelId="{6B9D508C-CAB2-48C9-9518-779611FA85CC}">
      <dgm:prSet custT="1"/>
      <dgm:spPr/>
      <dgm:t>
        <a:bodyPr/>
        <a:lstStyle/>
        <a:p>
          <a:pPr>
            <a:lnSpc>
              <a:spcPct val="100000"/>
            </a:lnSpc>
          </a:pPr>
          <a:r>
            <a:rPr lang="en-US" sz="1400" b="0" dirty="0"/>
            <a:t>Apply the Design Process (taught in IED) to scope the project and design, build, test, and deliver your proposed design solutions </a:t>
          </a:r>
        </a:p>
      </dgm:t>
    </dgm:pt>
    <dgm:pt modelId="{8AA03E28-7487-4801-99C4-421B82285595}" type="parTrans" cxnId="{20372276-C8FF-418C-8D1A-15C22E646999}">
      <dgm:prSet/>
      <dgm:spPr/>
      <dgm:t>
        <a:bodyPr/>
        <a:lstStyle/>
        <a:p>
          <a:endParaRPr lang="en-US" sz="1400" b="0"/>
        </a:p>
      </dgm:t>
    </dgm:pt>
    <dgm:pt modelId="{B94C07E1-5C37-4580-B67E-0949B2E79F6E}" type="sibTrans" cxnId="{20372276-C8FF-418C-8D1A-15C22E646999}">
      <dgm:prSet/>
      <dgm:spPr/>
      <dgm:t>
        <a:bodyPr/>
        <a:lstStyle/>
        <a:p>
          <a:pPr>
            <a:lnSpc>
              <a:spcPct val="100000"/>
            </a:lnSpc>
          </a:pPr>
          <a:endParaRPr lang="en-US" sz="1400" b="0"/>
        </a:p>
      </dgm:t>
    </dgm:pt>
    <dgm:pt modelId="{35BD7267-9B2F-41B6-B285-0448CDF023C0}">
      <dgm:prSet custT="1"/>
      <dgm:spPr/>
      <dgm:t>
        <a:bodyPr/>
        <a:lstStyle/>
        <a:p>
          <a:pPr>
            <a:lnSpc>
              <a:spcPct val="100000"/>
            </a:lnSpc>
          </a:pPr>
          <a:r>
            <a:rPr lang="en-US" sz="1400" b="0" dirty="0"/>
            <a:t>Assessed on your contribution to the project on technical work, communication skills, project management  documentation, and teamwork.</a:t>
          </a:r>
        </a:p>
      </dgm:t>
    </dgm:pt>
    <dgm:pt modelId="{17342F4B-0BBC-4781-B817-479804FBBFAE}" type="parTrans" cxnId="{BC017EE4-B5C7-4EB0-AC6F-FE86C106C892}">
      <dgm:prSet/>
      <dgm:spPr/>
      <dgm:t>
        <a:bodyPr/>
        <a:lstStyle/>
        <a:p>
          <a:endParaRPr lang="en-US" sz="1400" b="0"/>
        </a:p>
      </dgm:t>
    </dgm:pt>
    <dgm:pt modelId="{F6F95F7F-7C91-46B6-BBF5-7C819C419454}" type="sibTrans" cxnId="{BC017EE4-B5C7-4EB0-AC6F-FE86C106C892}">
      <dgm:prSet/>
      <dgm:spPr/>
      <dgm:t>
        <a:bodyPr/>
        <a:lstStyle/>
        <a:p>
          <a:endParaRPr lang="en-US" sz="1400" b="0"/>
        </a:p>
      </dgm:t>
    </dgm:pt>
    <dgm:pt modelId="{C8BA25E2-8D50-40D0-A932-F7983E403AF7}" type="pres">
      <dgm:prSet presAssocID="{DBDD3EE3-4F01-4104-B059-B02C426A072D}" presName="root" presStyleCnt="0">
        <dgm:presLayoutVars>
          <dgm:dir/>
          <dgm:resizeHandles val="exact"/>
        </dgm:presLayoutVars>
      </dgm:prSet>
      <dgm:spPr/>
    </dgm:pt>
    <dgm:pt modelId="{BCA971D1-C309-4DE7-B094-3E307E74B47C}" type="pres">
      <dgm:prSet presAssocID="{3478A701-951E-42D5-976F-6F9CFD1DE602}" presName="compNode" presStyleCnt="0"/>
      <dgm:spPr/>
    </dgm:pt>
    <dgm:pt modelId="{12A4EC49-83E3-4233-809A-6071BBAAF64F}" type="pres">
      <dgm:prSet presAssocID="{3478A701-951E-42D5-976F-6F9CFD1DE602}" presName="bgRect" presStyleLbl="bgShp" presStyleIdx="0" presStyleCnt="4" custLinFactNeighborX="-837" custLinFactNeighborY="-537"/>
      <dgm:spPr/>
    </dgm:pt>
    <dgm:pt modelId="{EFC15298-9C79-48D9-976B-A0D991C06145}" type="pres">
      <dgm:prSet presAssocID="{3478A701-951E-42D5-976F-6F9CFD1DE602}"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rocessor"/>
        </a:ext>
      </dgm:extLst>
    </dgm:pt>
    <dgm:pt modelId="{FFF0B156-1A7C-4726-8B0E-7152B660F615}" type="pres">
      <dgm:prSet presAssocID="{3478A701-951E-42D5-976F-6F9CFD1DE602}" presName="spaceRect" presStyleCnt="0"/>
      <dgm:spPr/>
    </dgm:pt>
    <dgm:pt modelId="{7F141177-B6B0-46F2-B68C-225882E6FC55}" type="pres">
      <dgm:prSet presAssocID="{3478A701-951E-42D5-976F-6F9CFD1DE602}" presName="parTx" presStyleLbl="revTx" presStyleIdx="0" presStyleCnt="4">
        <dgm:presLayoutVars>
          <dgm:chMax val="0"/>
          <dgm:chPref val="0"/>
        </dgm:presLayoutVars>
      </dgm:prSet>
      <dgm:spPr/>
    </dgm:pt>
    <dgm:pt modelId="{7FE7C707-C4F3-48FD-8B66-B724287EAC00}" type="pres">
      <dgm:prSet presAssocID="{F40C8202-A3AF-4341-B288-AB23118C8226}" presName="sibTrans" presStyleCnt="0"/>
      <dgm:spPr/>
    </dgm:pt>
    <dgm:pt modelId="{57C5455B-CC38-4C7D-B029-0522C603A812}" type="pres">
      <dgm:prSet presAssocID="{B6A63151-69A3-4B3A-876C-66F5DEF8B4C5}" presName="compNode" presStyleCnt="0"/>
      <dgm:spPr/>
    </dgm:pt>
    <dgm:pt modelId="{75040839-A13D-498C-813C-C0168FF5A893}" type="pres">
      <dgm:prSet presAssocID="{B6A63151-69A3-4B3A-876C-66F5DEF8B4C5}" presName="bgRect" presStyleLbl="bgShp" presStyleIdx="1" presStyleCnt="4"/>
      <dgm:spPr/>
    </dgm:pt>
    <dgm:pt modelId="{C7CF41B6-BDA0-4676-B240-46AB80E013CE}" type="pres">
      <dgm:prSet presAssocID="{B6A63151-69A3-4B3A-876C-66F5DEF8B4C5}"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lassroom"/>
        </a:ext>
      </dgm:extLst>
    </dgm:pt>
    <dgm:pt modelId="{27DFEC3D-5E80-4F95-9D70-A1B86FA6D24F}" type="pres">
      <dgm:prSet presAssocID="{B6A63151-69A3-4B3A-876C-66F5DEF8B4C5}" presName="spaceRect" presStyleCnt="0"/>
      <dgm:spPr/>
    </dgm:pt>
    <dgm:pt modelId="{4997F02F-B2C6-4900-BA46-68CD1451B4FB}" type="pres">
      <dgm:prSet presAssocID="{B6A63151-69A3-4B3A-876C-66F5DEF8B4C5}" presName="parTx" presStyleLbl="revTx" presStyleIdx="1" presStyleCnt="4">
        <dgm:presLayoutVars>
          <dgm:chMax val="0"/>
          <dgm:chPref val="0"/>
        </dgm:presLayoutVars>
      </dgm:prSet>
      <dgm:spPr/>
    </dgm:pt>
    <dgm:pt modelId="{02927610-E382-47F9-9531-C37686A4FCD6}" type="pres">
      <dgm:prSet presAssocID="{D955B30A-D036-4854-8F74-FDCAC51DA06B}" presName="sibTrans" presStyleCnt="0"/>
      <dgm:spPr/>
    </dgm:pt>
    <dgm:pt modelId="{47CD0FDC-B5B6-4CE3-97BB-7A2DEFA3214B}" type="pres">
      <dgm:prSet presAssocID="{6B9D508C-CAB2-48C9-9518-779611FA85CC}" presName="compNode" presStyleCnt="0"/>
      <dgm:spPr/>
    </dgm:pt>
    <dgm:pt modelId="{E0FC1C27-66E7-4622-9100-EA7E9F1B4C73}" type="pres">
      <dgm:prSet presAssocID="{6B9D508C-CAB2-48C9-9518-779611FA85CC}" presName="bgRect" presStyleLbl="bgShp" presStyleIdx="2" presStyleCnt="4"/>
      <dgm:spPr/>
    </dgm:pt>
    <dgm:pt modelId="{24736265-56F2-4776-A4BE-47AB1708AFFC}" type="pres">
      <dgm:prSet presAssocID="{6B9D508C-CAB2-48C9-9518-779611FA85CC}"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Schoolhouse"/>
        </a:ext>
      </dgm:extLst>
    </dgm:pt>
    <dgm:pt modelId="{F6757846-E7DE-404B-8516-DCB0DC8846E8}" type="pres">
      <dgm:prSet presAssocID="{6B9D508C-CAB2-48C9-9518-779611FA85CC}" presName="spaceRect" presStyleCnt="0"/>
      <dgm:spPr/>
    </dgm:pt>
    <dgm:pt modelId="{A9326D2F-7338-4B71-8A2D-B3CA01736C31}" type="pres">
      <dgm:prSet presAssocID="{6B9D508C-CAB2-48C9-9518-779611FA85CC}" presName="parTx" presStyleLbl="revTx" presStyleIdx="2" presStyleCnt="4">
        <dgm:presLayoutVars>
          <dgm:chMax val="0"/>
          <dgm:chPref val="0"/>
        </dgm:presLayoutVars>
      </dgm:prSet>
      <dgm:spPr/>
    </dgm:pt>
    <dgm:pt modelId="{10965B2F-A37F-4FAF-95AB-1D565EC52CC0}" type="pres">
      <dgm:prSet presAssocID="{B94C07E1-5C37-4580-B67E-0949B2E79F6E}" presName="sibTrans" presStyleCnt="0"/>
      <dgm:spPr/>
    </dgm:pt>
    <dgm:pt modelId="{AD8B0388-7BE2-471B-BBE9-73AC9AFBDBDA}" type="pres">
      <dgm:prSet presAssocID="{35BD7267-9B2F-41B6-B285-0448CDF023C0}" presName="compNode" presStyleCnt="0"/>
      <dgm:spPr/>
    </dgm:pt>
    <dgm:pt modelId="{BC7DB535-2CBE-4E2D-89A5-EAFEEC2B8A85}" type="pres">
      <dgm:prSet presAssocID="{35BD7267-9B2F-41B6-B285-0448CDF023C0}" presName="bgRect" presStyleLbl="bgShp" presStyleIdx="3" presStyleCnt="4"/>
      <dgm:spPr/>
    </dgm:pt>
    <dgm:pt modelId="{755C27E1-23D6-4CB7-B60B-C5C197914D4A}" type="pres">
      <dgm:prSet presAssocID="{35BD7267-9B2F-41B6-B285-0448CDF023C0}"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Hierarchy"/>
        </a:ext>
      </dgm:extLst>
    </dgm:pt>
    <dgm:pt modelId="{16AEC7BF-EE4F-42EF-8207-FDAD462286FD}" type="pres">
      <dgm:prSet presAssocID="{35BD7267-9B2F-41B6-B285-0448CDF023C0}" presName="spaceRect" presStyleCnt="0"/>
      <dgm:spPr/>
    </dgm:pt>
    <dgm:pt modelId="{51092C50-F1EB-4449-A4BE-E6F22BE45468}" type="pres">
      <dgm:prSet presAssocID="{35BD7267-9B2F-41B6-B285-0448CDF023C0}" presName="parTx" presStyleLbl="revTx" presStyleIdx="3" presStyleCnt="4">
        <dgm:presLayoutVars>
          <dgm:chMax val="0"/>
          <dgm:chPref val="0"/>
        </dgm:presLayoutVars>
      </dgm:prSet>
      <dgm:spPr/>
    </dgm:pt>
  </dgm:ptLst>
  <dgm:cxnLst>
    <dgm:cxn modelId="{966C6904-1B12-4B58-BF3B-60CF6FE2D6EF}" type="presOf" srcId="{DBDD3EE3-4F01-4104-B059-B02C426A072D}" destId="{C8BA25E2-8D50-40D0-A932-F7983E403AF7}" srcOrd="0" destOrd="0" presId="urn:microsoft.com/office/officeart/2018/2/layout/IconVerticalSolidList"/>
    <dgm:cxn modelId="{F236BB17-1395-4D8B-BF6F-400B6F2DA79D}" srcId="{DBDD3EE3-4F01-4104-B059-B02C426A072D}" destId="{B6A63151-69A3-4B3A-876C-66F5DEF8B4C5}" srcOrd="1" destOrd="0" parTransId="{51633434-A4E1-4DDC-B81B-E8653C399E80}" sibTransId="{D955B30A-D036-4854-8F74-FDCAC51DA06B}"/>
    <dgm:cxn modelId="{7668F01E-3D46-476B-A7CC-746FBE299ED0}" type="presOf" srcId="{35BD7267-9B2F-41B6-B285-0448CDF023C0}" destId="{51092C50-F1EB-4449-A4BE-E6F22BE45468}" srcOrd="0" destOrd="0" presId="urn:microsoft.com/office/officeart/2018/2/layout/IconVerticalSolidList"/>
    <dgm:cxn modelId="{3DECEB67-F0A8-4CEA-B929-71D9564851D6}" type="presOf" srcId="{3478A701-951E-42D5-976F-6F9CFD1DE602}" destId="{7F141177-B6B0-46F2-B68C-225882E6FC55}" srcOrd="0" destOrd="0" presId="urn:microsoft.com/office/officeart/2018/2/layout/IconVerticalSolidList"/>
    <dgm:cxn modelId="{20372276-C8FF-418C-8D1A-15C22E646999}" srcId="{DBDD3EE3-4F01-4104-B059-B02C426A072D}" destId="{6B9D508C-CAB2-48C9-9518-779611FA85CC}" srcOrd="2" destOrd="0" parTransId="{8AA03E28-7487-4801-99C4-421B82285595}" sibTransId="{B94C07E1-5C37-4580-B67E-0949B2E79F6E}"/>
    <dgm:cxn modelId="{9F023183-81A8-4C9F-A4F0-AA03166A4EC9}" srcId="{DBDD3EE3-4F01-4104-B059-B02C426A072D}" destId="{3478A701-951E-42D5-976F-6F9CFD1DE602}" srcOrd="0" destOrd="0" parTransId="{EF93A846-8F11-4451-BFD9-654242DE6910}" sibTransId="{F40C8202-A3AF-4341-B288-AB23118C8226}"/>
    <dgm:cxn modelId="{BC017EE4-B5C7-4EB0-AC6F-FE86C106C892}" srcId="{DBDD3EE3-4F01-4104-B059-B02C426A072D}" destId="{35BD7267-9B2F-41B6-B285-0448CDF023C0}" srcOrd="3" destOrd="0" parTransId="{17342F4B-0BBC-4781-B817-479804FBBFAE}" sibTransId="{F6F95F7F-7C91-46B6-BBF5-7C819C419454}"/>
    <dgm:cxn modelId="{73C08FE4-95C9-433D-B7A8-0366DDEFE671}" type="presOf" srcId="{6B9D508C-CAB2-48C9-9518-779611FA85CC}" destId="{A9326D2F-7338-4B71-8A2D-B3CA01736C31}" srcOrd="0" destOrd="0" presId="urn:microsoft.com/office/officeart/2018/2/layout/IconVerticalSolidList"/>
    <dgm:cxn modelId="{721BA6E8-5F6C-4FC9-8ADC-936B07A91CB3}" type="presOf" srcId="{B6A63151-69A3-4B3A-876C-66F5DEF8B4C5}" destId="{4997F02F-B2C6-4900-BA46-68CD1451B4FB}" srcOrd="0" destOrd="0" presId="urn:microsoft.com/office/officeart/2018/2/layout/IconVerticalSolidList"/>
    <dgm:cxn modelId="{3A7052E5-38B5-48E3-8649-847597E1EC81}" type="presParOf" srcId="{C8BA25E2-8D50-40D0-A932-F7983E403AF7}" destId="{BCA971D1-C309-4DE7-B094-3E307E74B47C}" srcOrd="0" destOrd="0" presId="urn:microsoft.com/office/officeart/2018/2/layout/IconVerticalSolidList"/>
    <dgm:cxn modelId="{9069C8CC-2BEA-4F62-A104-8B44E63B6FDE}" type="presParOf" srcId="{BCA971D1-C309-4DE7-B094-3E307E74B47C}" destId="{12A4EC49-83E3-4233-809A-6071BBAAF64F}" srcOrd="0" destOrd="0" presId="urn:microsoft.com/office/officeart/2018/2/layout/IconVerticalSolidList"/>
    <dgm:cxn modelId="{268F9807-D4FB-4C12-B63B-2DDA469F77F1}" type="presParOf" srcId="{BCA971D1-C309-4DE7-B094-3E307E74B47C}" destId="{EFC15298-9C79-48D9-976B-A0D991C06145}" srcOrd="1" destOrd="0" presId="urn:microsoft.com/office/officeart/2018/2/layout/IconVerticalSolidList"/>
    <dgm:cxn modelId="{04745795-948A-49EB-9D2D-70A7BA4091B6}" type="presParOf" srcId="{BCA971D1-C309-4DE7-B094-3E307E74B47C}" destId="{FFF0B156-1A7C-4726-8B0E-7152B660F615}" srcOrd="2" destOrd="0" presId="urn:microsoft.com/office/officeart/2018/2/layout/IconVerticalSolidList"/>
    <dgm:cxn modelId="{495BC1FC-635C-4DD4-BCAE-BA653271A200}" type="presParOf" srcId="{BCA971D1-C309-4DE7-B094-3E307E74B47C}" destId="{7F141177-B6B0-46F2-B68C-225882E6FC55}" srcOrd="3" destOrd="0" presId="urn:microsoft.com/office/officeart/2018/2/layout/IconVerticalSolidList"/>
    <dgm:cxn modelId="{DEEA2BA7-37A8-4618-81AA-F64C09D20DEB}" type="presParOf" srcId="{C8BA25E2-8D50-40D0-A932-F7983E403AF7}" destId="{7FE7C707-C4F3-48FD-8B66-B724287EAC00}" srcOrd="1" destOrd="0" presId="urn:microsoft.com/office/officeart/2018/2/layout/IconVerticalSolidList"/>
    <dgm:cxn modelId="{E4AFED4E-38C6-406E-AF1F-48F7612E1743}" type="presParOf" srcId="{C8BA25E2-8D50-40D0-A932-F7983E403AF7}" destId="{57C5455B-CC38-4C7D-B029-0522C603A812}" srcOrd="2" destOrd="0" presId="urn:microsoft.com/office/officeart/2018/2/layout/IconVerticalSolidList"/>
    <dgm:cxn modelId="{AC456FE3-396C-4132-BD1B-C563111483F5}" type="presParOf" srcId="{57C5455B-CC38-4C7D-B029-0522C603A812}" destId="{75040839-A13D-498C-813C-C0168FF5A893}" srcOrd="0" destOrd="0" presId="urn:microsoft.com/office/officeart/2018/2/layout/IconVerticalSolidList"/>
    <dgm:cxn modelId="{5EBDFCBE-3E66-448F-939C-CA5FB59CC7A9}" type="presParOf" srcId="{57C5455B-CC38-4C7D-B029-0522C603A812}" destId="{C7CF41B6-BDA0-4676-B240-46AB80E013CE}" srcOrd="1" destOrd="0" presId="urn:microsoft.com/office/officeart/2018/2/layout/IconVerticalSolidList"/>
    <dgm:cxn modelId="{684D63B5-3E0A-43B2-BE39-E12E2D25A0AE}" type="presParOf" srcId="{57C5455B-CC38-4C7D-B029-0522C603A812}" destId="{27DFEC3D-5E80-4F95-9D70-A1B86FA6D24F}" srcOrd="2" destOrd="0" presId="urn:microsoft.com/office/officeart/2018/2/layout/IconVerticalSolidList"/>
    <dgm:cxn modelId="{7F34160E-EC54-4536-B213-1161DFB026DF}" type="presParOf" srcId="{57C5455B-CC38-4C7D-B029-0522C603A812}" destId="{4997F02F-B2C6-4900-BA46-68CD1451B4FB}" srcOrd="3" destOrd="0" presId="urn:microsoft.com/office/officeart/2018/2/layout/IconVerticalSolidList"/>
    <dgm:cxn modelId="{0F94234C-89B1-4566-AD18-197D8E162505}" type="presParOf" srcId="{C8BA25E2-8D50-40D0-A932-F7983E403AF7}" destId="{02927610-E382-47F9-9531-C37686A4FCD6}" srcOrd="3" destOrd="0" presId="urn:microsoft.com/office/officeart/2018/2/layout/IconVerticalSolidList"/>
    <dgm:cxn modelId="{C3BE1E09-90C6-42F8-9A38-A7C0BCDAB7A7}" type="presParOf" srcId="{C8BA25E2-8D50-40D0-A932-F7983E403AF7}" destId="{47CD0FDC-B5B6-4CE3-97BB-7A2DEFA3214B}" srcOrd="4" destOrd="0" presId="urn:microsoft.com/office/officeart/2018/2/layout/IconVerticalSolidList"/>
    <dgm:cxn modelId="{A1FE36F1-0F22-4E27-8289-36E4EC387A69}" type="presParOf" srcId="{47CD0FDC-B5B6-4CE3-97BB-7A2DEFA3214B}" destId="{E0FC1C27-66E7-4622-9100-EA7E9F1B4C73}" srcOrd="0" destOrd="0" presId="urn:microsoft.com/office/officeart/2018/2/layout/IconVerticalSolidList"/>
    <dgm:cxn modelId="{2506865A-E099-46FC-950D-8DAE8D217988}" type="presParOf" srcId="{47CD0FDC-B5B6-4CE3-97BB-7A2DEFA3214B}" destId="{24736265-56F2-4776-A4BE-47AB1708AFFC}" srcOrd="1" destOrd="0" presId="urn:microsoft.com/office/officeart/2018/2/layout/IconVerticalSolidList"/>
    <dgm:cxn modelId="{F1E77A6C-63CB-4633-869C-E50E7F8F7976}" type="presParOf" srcId="{47CD0FDC-B5B6-4CE3-97BB-7A2DEFA3214B}" destId="{F6757846-E7DE-404B-8516-DCB0DC8846E8}" srcOrd="2" destOrd="0" presId="urn:microsoft.com/office/officeart/2018/2/layout/IconVerticalSolidList"/>
    <dgm:cxn modelId="{F92EFE1B-8546-400E-8329-36F5C1CBBD80}" type="presParOf" srcId="{47CD0FDC-B5B6-4CE3-97BB-7A2DEFA3214B}" destId="{A9326D2F-7338-4B71-8A2D-B3CA01736C31}" srcOrd="3" destOrd="0" presId="urn:microsoft.com/office/officeart/2018/2/layout/IconVerticalSolidList"/>
    <dgm:cxn modelId="{934AE730-C15C-4FB6-BC82-041778F94450}" type="presParOf" srcId="{C8BA25E2-8D50-40D0-A932-F7983E403AF7}" destId="{10965B2F-A37F-4FAF-95AB-1D565EC52CC0}" srcOrd="5" destOrd="0" presId="urn:microsoft.com/office/officeart/2018/2/layout/IconVerticalSolidList"/>
    <dgm:cxn modelId="{F728FB2F-5D4C-4C30-8248-41B7C6619AF5}" type="presParOf" srcId="{C8BA25E2-8D50-40D0-A932-F7983E403AF7}" destId="{AD8B0388-7BE2-471B-BBE9-73AC9AFBDBDA}" srcOrd="6" destOrd="0" presId="urn:microsoft.com/office/officeart/2018/2/layout/IconVerticalSolidList"/>
    <dgm:cxn modelId="{C179F629-0ABA-42B9-9E3E-13C0512D472F}" type="presParOf" srcId="{AD8B0388-7BE2-471B-BBE9-73AC9AFBDBDA}" destId="{BC7DB535-2CBE-4E2D-89A5-EAFEEC2B8A85}" srcOrd="0" destOrd="0" presId="urn:microsoft.com/office/officeart/2018/2/layout/IconVerticalSolidList"/>
    <dgm:cxn modelId="{6DFBCFE5-F456-49AB-B2C9-E8ED2B72F083}" type="presParOf" srcId="{AD8B0388-7BE2-471B-BBE9-73AC9AFBDBDA}" destId="{755C27E1-23D6-4CB7-B60B-C5C197914D4A}" srcOrd="1" destOrd="0" presId="urn:microsoft.com/office/officeart/2018/2/layout/IconVerticalSolidList"/>
    <dgm:cxn modelId="{BB3915E9-90BC-46F2-8833-2D5B7B6B5001}" type="presParOf" srcId="{AD8B0388-7BE2-471B-BBE9-73AC9AFBDBDA}" destId="{16AEC7BF-EE4F-42EF-8207-FDAD462286FD}" srcOrd="2" destOrd="0" presId="urn:microsoft.com/office/officeart/2018/2/layout/IconVerticalSolidList"/>
    <dgm:cxn modelId="{B3E8DE9D-C80D-4514-8C5B-72A4F77A49FE}" type="presParOf" srcId="{AD8B0388-7BE2-471B-BBE9-73AC9AFBDBDA}" destId="{51092C50-F1EB-4449-A4BE-E6F22BE4546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159F354-D039-4F95-837F-3279EB843B3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A957A349-1160-46D3-A179-92C79867FAFA}">
      <dgm:prSet phldrT="[Text]"/>
      <dgm:spPr>
        <a:solidFill>
          <a:schemeClr val="accent6">
            <a:lumMod val="75000"/>
          </a:schemeClr>
        </a:solidFill>
      </dgm:spPr>
      <dgm:t>
        <a:bodyPr/>
        <a:lstStyle/>
        <a:p>
          <a:r>
            <a:rPr lang="en-US" dirty="0"/>
            <a:t>Technical Work</a:t>
          </a:r>
        </a:p>
      </dgm:t>
    </dgm:pt>
    <dgm:pt modelId="{D10E9357-419A-44B7-9C9B-FB119D64187B}" type="parTrans" cxnId="{EF5DB88D-0E75-40FB-9EDD-1D1DE1946883}">
      <dgm:prSet/>
      <dgm:spPr/>
      <dgm:t>
        <a:bodyPr/>
        <a:lstStyle/>
        <a:p>
          <a:endParaRPr lang="en-US"/>
        </a:p>
      </dgm:t>
    </dgm:pt>
    <dgm:pt modelId="{1FFA0C52-4FA3-418B-A858-FD328CF76265}" type="sibTrans" cxnId="{EF5DB88D-0E75-40FB-9EDD-1D1DE1946883}">
      <dgm:prSet/>
      <dgm:spPr/>
      <dgm:t>
        <a:bodyPr/>
        <a:lstStyle/>
        <a:p>
          <a:endParaRPr lang="en-US"/>
        </a:p>
      </dgm:t>
    </dgm:pt>
    <dgm:pt modelId="{E51B0913-A109-4ABA-AB09-A0374BEFD8F4}">
      <dgm:prSet phldrT="[Text]"/>
      <dgm:spPr>
        <a:solidFill>
          <a:schemeClr val="accent2"/>
        </a:solidFill>
      </dgm:spPr>
      <dgm:t>
        <a:bodyPr/>
        <a:lstStyle/>
        <a:p>
          <a:r>
            <a:rPr lang="en-US" dirty="0"/>
            <a:t>Client Meetings</a:t>
          </a:r>
        </a:p>
      </dgm:t>
    </dgm:pt>
    <dgm:pt modelId="{21F156B9-8595-403D-B199-38530C8B3005}" type="parTrans" cxnId="{61DA84DC-4259-4E5C-AD86-B6698E33A53A}">
      <dgm:prSet/>
      <dgm:spPr/>
      <dgm:t>
        <a:bodyPr/>
        <a:lstStyle/>
        <a:p>
          <a:endParaRPr lang="en-US"/>
        </a:p>
      </dgm:t>
    </dgm:pt>
    <dgm:pt modelId="{3C30ECE6-6FE7-4CD4-9493-9078B040FF34}" type="sibTrans" cxnId="{61DA84DC-4259-4E5C-AD86-B6698E33A53A}">
      <dgm:prSet/>
      <dgm:spPr/>
      <dgm:t>
        <a:bodyPr/>
        <a:lstStyle/>
        <a:p>
          <a:endParaRPr lang="en-US"/>
        </a:p>
      </dgm:t>
    </dgm:pt>
    <dgm:pt modelId="{82435A95-C843-4C16-887C-C5F677AF86A8}">
      <dgm:prSet phldrT="[Text]"/>
      <dgm:spPr>
        <a:solidFill>
          <a:schemeClr val="accent4">
            <a:lumMod val="75000"/>
          </a:schemeClr>
        </a:solidFill>
      </dgm:spPr>
      <dgm:t>
        <a:bodyPr/>
        <a:lstStyle/>
        <a:p>
          <a:r>
            <a:rPr lang="en-US" dirty="0"/>
            <a:t>Project Reviews</a:t>
          </a:r>
        </a:p>
      </dgm:t>
    </dgm:pt>
    <dgm:pt modelId="{ED73F8CA-A311-45A9-8D3A-080586C1C989}" type="parTrans" cxnId="{14CBCEA7-AC7D-481C-A317-8F613823B23F}">
      <dgm:prSet/>
      <dgm:spPr/>
      <dgm:t>
        <a:bodyPr/>
        <a:lstStyle/>
        <a:p>
          <a:endParaRPr lang="en-US"/>
        </a:p>
      </dgm:t>
    </dgm:pt>
    <dgm:pt modelId="{098C9DCB-7DFD-4119-988B-55F15FD768D5}" type="sibTrans" cxnId="{14CBCEA7-AC7D-481C-A317-8F613823B23F}">
      <dgm:prSet/>
      <dgm:spPr/>
      <dgm:t>
        <a:bodyPr/>
        <a:lstStyle/>
        <a:p>
          <a:endParaRPr lang="en-US"/>
        </a:p>
      </dgm:t>
    </dgm:pt>
    <dgm:pt modelId="{BC2D7875-E1F6-4CDF-866E-20A3180F75D5}">
      <dgm:prSet phldrT="[Text]"/>
      <dgm:spPr>
        <a:solidFill>
          <a:schemeClr val="accent5">
            <a:lumMod val="75000"/>
          </a:schemeClr>
        </a:solidFill>
      </dgm:spPr>
      <dgm:t>
        <a:bodyPr/>
        <a:lstStyle/>
        <a:p>
          <a:r>
            <a:rPr lang="en-US" dirty="0"/>
            <a:t>Design Documentation</a:t>
          </a:r>
        </a:p>
      </dgm:t>
    </dgm:pt>
    <dgm:pt modelId="{B2CB5A9E-7C0A-43A7-BA8A-A2418C8CFAAF}" type="parTrans" cxnId="{AE3631C4-78F4-4A06-B121-350BCB9641A3}">
      <dgm:prSet/>
      <dgm:spPr/>
      <dgm:t>
        <a:bodyPr/>
        <a:lstStyle/>
        <a:p>
          <a:endParaRPr lang="en-US"/>
        </a:p>
      </dgm:t>
    </dgm:pt>
    <dgm:pt modelId="{145DF45D-8DD9-475B-9FA2-ADC04D2A9FE9}" type="sibTrans" cxnId="{AE3631C4-78F4-4A06-B121-350BCB9641A3}">
      <dgm:prSet/>
      <dgm:spPr/>
      <dgm:t>
        <a:bodyPr/>
        <a:lstStyle/>
        <a:p>
          <a:endParaRPr lang="en-US"/>
        </a:p>
      </dgm:t>
    </dgm:pt>
    <dgm:pt modelId="{38982295-74F5-4DEE-AF17-1D60FEAD1950}" type="pres">
      <dgm:prSet presAssocID="{3159F354-D039-4F95-837F-3279EB843B30}" presName="Name0" presStyleCnt="0">
        <dgm:presLayoutVars>
          <dgm:chPref val="1"/>
          <dgm:dir/>
          <dgm:animOne val="branch"/>
          <dgm:animLvl val="lvl"/>
          <dgm:resizeHandles/>
        </dgm:presLayoutVars>
      </dgm:prSet>
      <dgm:spPr/>
    </dgm:pt>
    <dgm:pt modelId="{26AC69DC-E60E-4378-BDD6-F48511AC0D2C}" type="pres">
      <dgm:prSet presAssocID="{A957A349-1160-46D3-A179-92C79867FAFA}" presName="vertOne" presStyleCnt="0"/>
      <dgm:spPr/>
    </dgm:pt>
    <dgm:pt modelId="{247CF970-27B2-4201-98EE-0159A1C29759}" type="pres">
      <dgm:prSet presAssocID="{A957A349-1160-46D3-A179-92C79867FAFA}" presName="txOne" presStyleLbl="node0" presStyleIdx="0" presStyleCnt="1">
        <dgm:presLayoutVars>
          <dgm:chPref val="3"/>
        </dgm:presLayoutVars>
      </dgm:prSet>
      <dgm:spPr/>
    </dgm:pt>
    <dgm:pt modelId="{10861562-17CE-4D50-B4DF-AFB1CBBF285D}" type="pres">
      <dgm:prSet presAssocID="{A957A349-1160-46D3-A179-92C79867FAFA}" presName="parTransOne" presStyleCnt="0"/>
      <dgm:spPr/>
    </dgm:pt>
    <dgm:pt modelId="{24B644F5-7E06-426E-A9C7-203C662874C5}" type="pres">
      <dgm:prSet presAssocID="{A957A349-1160-46D3-A179-92C79867FAFA}" presName="horzOne" presStyleCnt="0"/>
      <dgm:spPr/>
    </dgm:pt>
    <dgm:pt modelId="{D6349527-CE8A-4900-8E03-3F387C3521FE}" type="pres">
      <dgm:prSet presAssocID="{E51B0913-A109-4ABA-AB09-A0374BEFD8F4}" presName="vertTwo" presStyleCnt="0"/>
      <dgm:spPr/>
    </dgm:pt>
    <dgm:pt modelId="{923D7230-7398-4B88-91F3-6CA002F9CF8C}" type="pres">
      <dgm:prSet presAssocID="{E51B0913-A109-4ABA-AB09-A0374BEFD8F4}" presName="txTwo" presStyleLbl="node2" presStyleIdx="0" presStyleCnt="3" custScaleX="77355">
        <dgm:presLayoutVars>
          <dgm:chPref val="3"/>
        </dgm:presLayoutVars>
      </dgm:prSet>
      <dgm:spPr/>
    </dgm:pt>
    <dgm:pt modelId="{14AEB1EF-07D7-4843-8572-34120C696E27}" type="pres">
      <dgm:prSet presAssocID="{E51B0913-A109-4ABA-AB09-A0374BEFD8F4}" presName="horzTwo" presStyleCnt="0"/>
      <dgm:spPr/>
    </dgm:pt>
    <dgm:pt modelId="{7341074F-DFF4-41A9-9143-1762AC1F4514}" type="pres">
      <dgm:prSet presAssocID="{3C30ECE6-6FE7-4CD4-9493-9078B040FF34}" presName="sibSpaceTwo" presStyleCnt="0"/>
      <dgm:spPr/>
    </dgm:pt>
    <dgm:pt modelId="{A99AC9D8-DCAE-44B7-AC15-D927D0754373}" type="pres">
      <dgm:prSet presAssocID="{82435A95-C843-4C16-887C-C5F677AF86A8}" presName="vertTwo" presStyleCnt="0"/>
      <dgm:spPr/>
    </dgm:pt>
    <dgm:pt modelId="{988FBE53-9BA5-4996-86A7-00C235CB0C66}" type="pres">
      <dgm:prSet presAssocID="{82435A95-C843-4C16-887C-C5F677AF86A8}" presName="txTwo" presStyleLbl="node2" presStyleIdx="1" presStyleCnt="3" custScaleX="86583">
        <dgm:presLayoutVars>
          <dgm:chPref val="3"/>
        </dgm:presLayoutVars>
      </dgm:prSet>
      <dgm:spPr/>
    </dgm:pt>
    <dgm:pt modelId="{67000E2C-00EF-4405-8313-85664BBD53BC}" type="pres">
      <dgm:prSet presAssocID="{82435A95-C843-4C16-887C-C5F677AF86A8}" presName="horzTwo" presStyleCnt="0"/>
      <dgm:spPr/>
    </dgm:pt>
    <dgm:pt modelId="{2F037D76-439E-429B-8D60-44FCDE27B1EF}" type="pres">
      <dgm:prSet presAssocID="{098C9DCB-7DFD-4119-988B-55F15FD768D5}" presName="sibSpaceTwo" presStyleCnt="0"/>
      <dgm:spPr/>
    </dgm:pt>
    <dgm:pt modelId="{B21AD0C7-EA6D-479C-81E2-F8F29B51C975}" type="pres">
      <dgm:prSet presAssocID="{BC2D7875-E1F6-4CDF-866E-20A3180F75D5}" presName="vertTwo" presStyleCnt="0"/>
      <dgm:spPr/>
    </dgm:pt>
    <dgm:pt modelId="{E23E5861-D3EC-45F8-9E1D-4258EBB9B468}" type="pres">
      <dgm:prSet presAssocID="{BC2D7875-E1F6-4CDF-866E-20A3180F75D5}" presName="txTwo" presStyleLbl="node2" presStyleIdx="2" presStyleCnt="3" custScaleX="79776">
        <dgm:presLayoutVars>
          <dgm:chPref val="3"/>
        </dgm:presLayoutVars>
      </dgm:prSet>
      <dgm:spPr/>
    </dgm:pt>
    <dgm:pt modelId="{DD69960C-51EE-4EF0-81C1-43510F5EEAD0}" type="pres">
      <dgm:prSet presAssocID="{BC2D7875-E1F6-4CDF-866E-20A3180F75D5}" presName="horzTwo" presStyleCnt="0"/>
      <dgm:spPr/>
    </dgm:pt>
  </dgm:ptLst>
  <dgm:cxnLst>
    <dgm:cxn modelId="{39680A0D-EBED-414F-A96D-E63844C026C4}" type="presOf" srcId="{3159F354-D039-4F95-837F-3279EB843B30}" destId="{38982295-74F5-4DEE-AF17-1D60FEAD1950}" srcOrd="0" destOrd="0" presId="urn:microsoft.com/office/officeart/2005/8/layout/hierarchy4"/>
    <dgm:cxn modelId="{B73BF121-F99F-4A59-94AA-974A4AD92E54}" type="presOf" srcId="{82435A95-C843-4C16-887C-C5F677AF86A8}" destId="{988FBE53-9BA5-4996-86A7-00C235CB0C66}" srcOrd="0" destOrd="0" presId="urn:microsoft.com/office/officeart/2005/8/layout/hierarchy4"/>
    <dgm:cxn modelId="{2116FF33-B0AA-4DA9-B26F-1D110F0D37D7}" type="presOf" srcId="{E51B0913-A109-4ABA-AB09-A0374BEFD8F4}" destId="{923D7230-7398-4B88-91F3-6CA002F9CF8C}" srcOrd="0" destOrd="0" presId="urn:microsoft.com/office/officeart/2005/8/layout/hierarchy4"/>
    <dgm:cxn modelId="{9844BD46-2CB1-409E-B5DC-B07DC94EA5CA}" type="presOf" srcId="{A957A349-1160-46D3-A179-92C79867FAFA}" destId="{247CF970-27B2-4201-98EE-0159A1C29759}" srcOrd="0" destOrd="0" presId="urn:microsoft.com/office/officeart/2005/8/layout/hierarchy4"/>
    <dgm:cxn modelId="{EF5DB88D-0E75-40FB-9EDD-1D1DE1946883}" srcId="{3159F354-D039-4F95-837F-3279EB843B30}" destId="{A957A349-1160-46D3-A179-92C79867FAFA}" srcOrd="0" destOrd="0" parTransId="{D10E9357-419A-44B7-9C9B-FB119D64187B}" sibTransId="{1FFA0C52-4FA3-418B-A858-FD328CF76265}"/>
    <dgm:cxn modelId="{14CBCEA7-AC7D-481C-A317-8F613823B23F}" srcId="{A957A349-1160-46D3-A179-92C79867FAFA}" destId="{82435A95-C843-4C16-887C-C5F677AF86A8}" srcOrd="1" destOrd="0" parTransId="{ED73F8CA-A311-45A9-8D3A-080586C1C989}" sibTransId="{098C9DCB-7DFD-4119-988B-55F15FD768D5}"/>
    <dgm:cxn modelId="{FA05F4A9-080E-4D7E-ACFA-5169C9BA0215}" type="presOf" srcId="{BC2D7875-E1F6-4CDF-866E-20A3180F75D5}" destId="{E23E5861-D3EC-45F8-9E1D-4258EBB9B468}" srcOrd="0" destOrd="0" presId="urn:microsoft.com/office/officeart/2005/8/layout/hierarchy4"/>
    <dgm:cxn modelId="{AE3631C4-78F4-4A06-B121-350BCB9641A3}" srcId="{A957A349-1160-46D3-A179-92C79867FAFA}" destId="{BC2D7875-E1F6-4CDF-866E-20A3180F75D5}" srcOrd="2" destOrd="0" parTransId="{B2CB5A9E-7C0A-43A7-BA8A-A2418C8CFAAF}" sibTransId="{145DF45D-8DD9-475B-9FA2-ADC04D2A9FE9}"/>
    <dgm:cxn modelId="{61DA84DC-4259-4E5C-AD86-B6698E33A53A}" srcId="{A957A349-1160-46D3-A179-92C79867FAFA}" destId="{E51B0913-A109-4ABA-AB09-A0374BEFD8F4}" srcOrd="0" destOrd="0" parTransId="{21F156B9-8595-403D-B199-38530C8B3005}" sibTransId="{3C30ECE6-6FE7-4CD4-9493-9078B040FF34}"/>
    <dgm:cxn modelId="{F6BB8A03-602C-4D1B-8660-EF5DC4813FC7}" type="presParOf" srcId="{38982295-74F5-4DEE-AF17-1D60FEAD1950}" destId="{26AC69DC-E60E-4378-BDD6-F48511AC0D2C}" srcOrd="0" destOrd="0" presId="urn:microsoft.com/office/officeart/2005/8/layout/hierarchy4"/>
    <dgm:cxn modelId="{0D628939-F099-4FE6-84CD-37A66803FD65}" type="presParOf" srcId="{26AC69DC-E60E-4378-BDD6-F48511AC0D2C}" destId="{247CF970-27B2-4201-98EE-0159A1C29759}" srcOrd="0" destOrd="0" presId="urn:microsoft.com/office/officeart/2005/8/layout/hierarchy4"/>
    <dgm:cxn modelId="{F4688FA8-C6C9-453A-BD04-9DB553A63129}" type="presParOf" srcId="{26AC69DC-E60E-4378-BDD6-F48511AC0D2C}" destId="{10861562-17CE-4D50-B4DF-AFB1CBBF285D}" srcOrd="1" destOrd="0" presId="urn:microsoft.com/office/officeart/2005/8/layout/hierarchy4"/>
    <dgm:cxn modelId="{3027D583-7EA7-4A5C-B2E6-AA8BB50B597F}" type="presParOf" srcId="{26AC69DC-E60E-4378-BDD6-F48511AC0D2C}" destId="{24B644F5-7E06-426E-A9C7-203C662874C5}" srcOrd="2" destOrd="0" presId="urn:microsoft.com/office/officeart/2005/8/layout/hierarchy4"/>
    <dgm:cxn modelId="{CA7ADC1E-3B93-4D19-86BC-C380AE826142}" type="presParOf" srcId="{24B644F5-7E06-426E-A9C7-203C662874C5}" destId="{D6349527-CE8A-4900-8E03-3F387C3521FE}" srcOrd="0" destOrd="0" presId="urn:microsoft.com/office/officeart/2005/8/layout/hierarchy4"/>
    <dgm:cxn modelId="{86C39AEF-F14D-4BC2-831A-BBCD333DAB1D}" type="presParOf" srcId="{D6349527-CE8A-4900-8E03-3F387C3521FE}" destId="{923D7230-7398-4B88-91F3-6CA002F9CF8C}" srcOrd="0" destOrd="0" presId="urn:microsoft.com/office/officeart/2005/8/layout/hierarchy4"/>
    <dgm:cxn modelId="{A1450CB6-8657-46DC-97EA-4EA8E44DD1D2}" type="presParOf" srcId="{D6349527-CE8A-4900-8E03-3F387C3521FE}" destId="{14AEB1EF-07D7-4843-8572-34120C696E27}" srcOrd="1" destOrd="0" presId="urn:microsoft.com/office/officeart/2005/8/layout/hierarchy4"/>
    <dgm:cxn modelId="{FCAD219F-E67B-4968-BE6F-EBE53FD6018D}" type="presParOf" srcId="{24B644F5-7E06-426E-A9C7-203C662874C5}" destId="{7341074F-DFF4-41A9-9143-1762AC1F4514}" srcOrd="1" destOrd="0" presId="urn:microsoft.com/office/officeart/2005/8/layout/hierarchy4"/>
    <dgm:cxn modelId="{F0D7795F-CF72-4DF0-8939-8226CFE6376E}" type="presParOf" srcId="{24B644F5-7E06-426E-A9C7-203C662874C5}" destId="{A99AC9D8-DCAE-44B7-AC15-D927D0754373}" srcOrd="2" destOrd="0" presId="urn:microsoft.com/office/officeart/2005/8/layout/hierarchy4"/>
    <dgm:cxn modelId="{5ACC516A-38D2-4B9E-92A1-1001F8226151}" type="presParOf" srcId="{A99AC9D8-DCAE-44B7-AC15-D927D0754373}" destId="{988FBE53-9BA5-4996-86A7-00C235CB0C66}" srcOrd="0" destOrd="0" presId="urn:microsoft.com/office/officeart/2005/8/layout/hierarchy4"/>
    <dgm:cxn modelId="{1A6B644D-DEFD-4327-BC5A-718B9555DF8A}" type="presParOf" srcId="{A99AC9D8-DCAE-44B7-AC15-D927D0754373}" destId="{67000E2C-00EF-4405-8313-85664BBD53BC}" srcOrd="1" destOrd="0" presId="urn:microsoft.com/office/officeart/2005/8/layout/hierarchy4"/>
    <dgm:cxn modelId="{2CA5695D-A01D-4D23-B3A2-54118FED2EBD}" type="presParOf" srcId="{24B644F5-7E06-426E-A9C7-203C662874C5}" destId="{2F037D76-439E-429B-8D60-44FCDE27B1EF}" srcOrd="3" destOrd="0" presId="urn:microsoft.com/office/officeart/2005/8/layout/hierarchy4"/>
    <dgm:cxn modelId="{6B5AF56E-58EB-4ED2-827D-7DE78677F77C}" type="presParOf" srcId="{24B644F5-7E06-426E-A9C7-203C662874C5}" destId="{B21AD0C7-EA6D-479C-81E2-F8F29B51C975}" srcOrd="4" destOrd="0" presId="urn:microsoft.com/office/officeart/2005/8/layout/hierarchy4"/>
    <dgm:cxn modelId="{CC9EDEC4-6E11-4090-99BB-43A7FD829338}" type="presParOf" srcId="{B21AD0C7-EA6D-479C-81E2-F8F29B51C975}" destId="{E23E5861-D3EC-45F8-9E1D-4258EBB9B468}" srcOrd="0" destOrd="0" presId="urn:microsoft.com/office/officeart/2005/8/layout/hierarchy4"/>
    <dgm:cxn modelId="{2295A94F-9221-41AC-9AE0-608535931F56}" type="presParOf" srcId="{B21AD0C7-EA6D-479C-81E2-F8F29B51C975}" destId="{DD69960C-51EE-4EF0-81C1-43510F5EEAD0}"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669A1C-E1A4-44D4-8FD9-D1FFD3B67F26}" type="doc">
      <dgm:prSet loTypeId="urn:microsoft.com/office/officeart/2005/8/layout/process1" loCatId="process" qsTypeId="urn:microsoft.com/office/officeart/2005/8/quickstyle/simple1" qsCatId="simple" csTypeId="urn:microsoft.com/office/officeart/2005/8/colors/accent1_2" csCatId="accent1" phldr="1"/>
      <dgm:spPr/>
    </dgm:pt>
    <dgm:pt modelId="{5850B6E9-E083-4E01-95E7-1D977CC34099}">
      <dgm:prSet phldrT="[Text]"/>
      <dgm:spPr/>
      <dgm:t>
        <a:bodyPr/>
        <a:lstStyle/>
        <a:p>
          <a:r>
            <a:rPr lang="en-US" dirty="0"/>
            <a:t>Spin the Wheel</a:t>
          </a:r>
        </a:p>
      </dgm:t>
    </dgm:pt>
    <dgm:pt modelId="{B0CCF130-326B-4777-8017-420898463A8B}" type="parTrans" cxnId="{16E04C51-7835-45FE-B97F-2C872C30FEEC}">
      <dgm:prSet/>
      <dgm:spPr/>
      <dgm:t>
        <a:bodyPr/>
        <a:lstStyle/>
        <a:p>
          <a:endParaRPr lang="en-US"/>
        </a:p>
      </dgm:t>
    </dgm:pt>
    <dgm:pt modelId="{F90EB595-693E-43A8-9ACC-8C1F6972085D}" type="sibTrans" cxnId="{16E04C51-7835-45FE-B97F-2C872C30FEEC}">
      <dgm:prSet/>
      <dgm:spPr/>
      <dgm:t>
        <a:bodyPr/>
        <a:lstStyle/>
        <a:p>
          <a:endParaRPr lang="en-US" dirty="0"/>
        </a:p>
      </dgm:t>
    </dgm:pt>
    <dgm:pt modelId="{7BFCC16C-90A2-4502-8BE8-2DF14385D833}">
      <dgm:prSet phldrT="[Text]"/>
      <dgm:spPr/>
      <dgm:t>
        <a:bodyPr/>
        <a:lstStyle/>
        <a:p>
          <a:r>
            <a:rPr lang="en-US" dirty="0"/>
            <a:t>Use the Topic</a:t>
          </a:r>
        </a:p>
      </dgm:t>
    </dgm:pt>
    <dgm:pt modelId="{F688B96E-028D-4B16-A17F-65A25B1BAD19}" type="parTrans" cxnId="{44CF0E86-7D17-443A-B5E2-22D14EE76B7A}">
      <dgm:prSet/>
      <dgm:spPr/>
      <dgm:t>
        <a:bodyPr/>
        <a:lstStyle/>
        <a:p>
          <a:endParaRPr lang="en-US"/>
        </a:p>
      </dgm:t>
    </dgm:pt>
    <dgm:pt modelId="{A2983128-82E3-49CF-8C9A-74182689EF13}" type="sibTrans" cxnId="{44CF0E86-7D17-443A-B5E2-22D14EE76B7A}">
      <dgm:prSet/>
      <dgm:spPr/>
      <dgm:t>
        <a:bodyPr/>
        <a:lstStyle/>
        <a:p>
          <a:endParaRPr lang="en-US" dirty="0"/>
        </a:p>
      </dgm:t>
    </dgm:pt>
    <dgm:pt modelId="{8633354E-F1FF-44AB-AC35-086AFC14C8EB}">
      <dgm:prSet phldrT="[Text]"/>
      <dgm:spPr/>
      <dgm:t>
        <a:bodyPr/>
        <a:lstStyle/>
        <a:p>
          <a:r>
            <a:rPr lang="en-US" dirty="0"/>
            <a:t>Write One Related Need on a Post-It</a:t>
          </a:r>
        </a:p>
      </dgm:t>
    </dgm:pt>
    <dgm:pt modelId="{50E8796D-1EEB-4719-858F-846FBE9B86E0}" type="parTrans" cxnId="{8D9298E7-76A5-491A-93A7-E8934DBE4C74}">
      <dgm:prSet/>
      <dgm:spPr/>
      <dgm:t>
        <a:bodyPr/>
        <a:lstStyle/>
        <a:p>
          <a:endParaRPr lang="en-US"/>
        </a:p>
      </dgm:t>
    </dgm:pt>
    <dgm:pt modelId="{9CC36E78-1F1B-48A2-B507-BA7ADECFB164}" type="sibTrans" cxnId="{8D9298E7-76A5-491A-93A7-E8934DBE4C74}">
      <dgm:prSet/>
      <dgm:spPr/>
      <dgm:t>
        <a:bodyPr/>
        <a:lstStyle/>
        <a:p>
          <a:endParaRPr lang="en-US"/>
        </a:p>
      </dgm:t>
    </dgm:pt>
    <dgm:pt modelId="{B2F434F3-1198-4031-B792-11505110D516}" type="pres">
      <dgm:prSet presAssocID="{4B669A1C-E1A4-44D4-8FD9-D1FFD3B67F26}" presName="Name0" presStyleCnt="0">
        <dgm:presLayoutVars>
          <dgm:dir/>
          <dgm:resizeHandles val="exact"/>
        </dgm:presLayoutVars>
      </dgm:prSet>
      <dgm:spPr/>
    </dgm:pt>
    <dgm:pt modelId="{3BB411F3-839D-44DB-AA38-4E2B3283A89F}" type="pres">
      <dgm:prSet presAssocID="{5850B6E9-E083-4E01-95E7-1D977CC34099}" presName="node" presStyleLbl="node1" presStyleIdx="0" presStyleCnt="3">
        <dgm:presLayoutVars>
          <dgm:bulletEnabled val="1"/>
        </dgm:presLayoutVars>
      </dgm:prSet>
      <dgm:spPr/>
    </dgm:pt>
    <dgm:pt modelId="{47EAB957-349E-4680-811A-5B7F01687F48}" type="pres">
      <dgm:prSet presAssocID="{F90EB595-693E-43A8-9ACC-8C1F6972085D}" presName="sibTrans" presStyleLbl="sibTrans2D1" presStyleIdx="0" presStyleCnt="2"/>
      <dgm:spPr/>
    </dgm:pt>
    <dgm:pt modelId="{E14435EE-3342-431F-90BF-278460934F14}" type="pres">
      <dgm:prSet presAssocID="{F90EB595-693E-43A8-9ACC-8C1F6972085D}" presName="connectorText" presStyleLbl="sibTrans2D1" presStyleIdx="0" presStyleCnt="2"/>
      <dgm:spPr/>
    </dgm:pt>
    <dgm:pt modelId="{A10A8B12-A092-4BD2-98CA-078FC613DA30}" type="pres">
      <dgm:prSet presAssocID="{7BFCC16C-90A2-4502-8BE8-2DF14385D833}" presName="node" presStyleLbl="node1" presStyleIdx="1" presStyleCnt="3">
        <dgm:presLayoutVars>
          <dgm:bulletEnabled val="1"/>
        </dgm:presLayoutVars>
      </dgm:prSet>
      <dgm:spPr/>
    </dgm:pt>
    <dgm:pt modelId="{8BC6C8CB-402A-48A5-BBBB-B5590472DF0B}" type="pres">
      <dgm:prSet presAssocID="{A2983128-82E3-49CF-8C9A-74182689EF13}" presName="sibTrans" presStyleLbl="sibTrans2D1" presStyleIdx="1" presStyleCnt="2"/>
      <dgm:spPr/>
    </dgm:pt>
    <dgm:pt modelId="{961D0F7A-E4E9-43A6-8DF2-04736573EF4B}" type="pres">
      <dgm:prSet presAssocID="{A2983128-82E3-49CF-8C9A-74182689EF13}" presName="connectorText" presStyleLbl="sibTrans2D1" presStyleIdx="1" presStyleCnt="2"/>
      <dgm:spPr/>
    </dgm:pt>
    <dgm:pt modelId="{78268D54-B79A-430C-9BE0-B1E65902747F}" type="pres">
      <dgm:prSet presAssocID="{8633354E-F1FF-44AB-AC35-086AFC14C8EB}" presName="node" presStyleLbl="node1" presStyleIdx="2" presStyleCnt="3">
        <dgm:presLayoutVars>
          <dgm:bulletEnabled val="1"/>
        </dgm:presLayoutVars>
      </dgm:prSet>
      <dgm:spPr/>
    </dgm:pt>
  </dgm:ptLst>
  <dgm:cxnLst>
    <dgm:cxn modelId="{F07E9A3A-20FD-4C3D-BAEF-4612DD4D8DF5}" type="presOf" srcId="{5850B6E9-E083-4E01-95E7-1D977CC34099}" destId="{3BB411F3-839D-44DB-AA38-4E2B3283A89F}" srcOrd="0" destOrd="0" presId="urn:microsoft.com/office/officeart/2005/8/layout/process1"/>
    <dgm:cxn modelId="{4401F15D-3EC7-4E73-B93C-38BD3216CCBE}" type="presOf" srcId="{F90EB595-693E-43A8-9ACC-8C1F6972085D}" destId="{47EAB957-349E-4680-811A-5B7F01687F48}" srcOrd="0" destOrd="0" presId="urn:microsoft.com/office/officeart/2005/8/layout/process1"/>
    <dgm:cxn modelId="{E080084A-1B39-4051-BBB5-09A78CE7F621}" type="presOf" srcId="{F90EB595-693E-43A8-9ACC-8C1F6972085D}" destId="{E14435EE-3342-431F-90BF-278460934F14}" srcOrd="1" destOrd="0" presId="urn:microsoft.com/office/officeart/2005/8/layout/process1"/>
    <dgm:cxn modelId="{16E04C51-7835-45FE-B97F-2C872C30FEEC}" srcId="{4B669A1C-E1A4-44D4-8FD9-D1FFD3B67F26}" destId="{5850B6E9-E083-4E01-95E7-1D977CC34099}" srcOrd="0" destOrd="0" parTransId="{B0CCF130-326B-4777-8017-420898463A8B}" sibTransId="{F90EB595-693E-43A8-9ACC-8C1F6972085D}"/>
    <dgm:cxn modelId="{EB9FE272-1182-494F-AEAD-E5E257A1C436}" type="presOf" srcId="{A2983128-82E3-49CF-8C9A-74182689EF13}" destId="{961D0F7A-E4E9-43A6-8DF2-04736573EF4B}" srcOrd="1" destOrd="0" presId="urn:microsoft.com/office/officeart/2005/8/layout/process1"/>
    <dgm:cxn modelId="{44CF0E86-7D17-443A-B5E2-22D14EE76B7A}" srcId="{4B669A1C-E1A4-44D4-8FD9-D1FFD3B67F26}" destId="{7BFCC16C-90A2-4502-8BE8-2DF14385D833}" srcOrd="1" destOrd="0" parTransId="{F688B96E-028D-4B16-A17F-65A25B1BAD19}" sibTransId="{A2983128-82E3-49CF-8C9A-74182689EF13}"/>
    <dgm:cxn modelId="{A1947D91-577C-4E9A-8F1A-7FBDD10085C9}" type="presOf" srcId="{7BFCC16C-90A2-4502-8BE8-2DF14385D833}" destId="{A10A8B12-A092-4BD2-98CA-078FC613DA30}" srcOrd="0" destOrd="0" presId="urn:microsoft.com/office/officeart/2005/8/layout/process1"/>
    <dgm:cxn modelId="{907C65C4-D040-4C25-A0F3-3210D49B320E}" type="presOf" srcId="{A2983128-82E3-49CF-8C9A-74182689EF13}" destId="{8BC6C8CB-402A-48A5-BBBB-B5590472DF0B}" srcOrd="0" destOrd="0" presId="urn:microsoft.com/office/officeart/2005/8/layout/process1"/>
    <dgm:cxn modelId="{922875E2-B1EB-4AE8-8253-D397DA4655A5}" type="presOf" srcId="{8633354E-F1FF-44AB-AC35-086AFC14C8EB}" destId="{78268D54-B79A-430C-9BE0-B1E65902747F}" srcOrd="0" destOrd="0" presId="urn:microsoft.com/office/officeart/2005/8/layout/process1"/>
    <dgm:cxn modelId="{8D9298E7-76A5-491A-93A7-E8934DBE4C74}" srcId="{4B669A1C-E1A4-44D4-8FD9-D1FFD3B67F26}" destId="{8633354E-F1FF-44AB-AC35-086AFC14C8EB}" srcOrd="2" destOrd="0" parTransId="{50E8796D-1EEB-4719-858F-846FBE9B86E0}" sibTransId="{9CC36E78-1F1B-48A2-B507-BA7ADECFB164}"/>
    <dgm:cxn modelId="{1CEF15EF-2717-41C9-81D7-560FE3CDDDB9}" type="presOf" srcId="{4B669A1C-E1A4-44D4-8FD9-D1FFD3B67F26}" destId="{B2F434F3-1198-4031-B792-11505110D516}" srcOrd="0" destOrd="0" presId="urn:microsoft.com/office/officeart/2005/8/layout/process1"/>
    <dgm:cxn modelId="{18AF3460-BBFF-49EB-A871-20A624567882}" type="presParOf" srcId="{B2F434F3-1198-4031-B792-11505110D516}" destId="{3BB411F3-839D-44DB-AA38-4E2B3283A89F}" srcOrd="0" destOrd="0" presId="urn:microsoft.com/office/officeart/2005/8/layout/process1"/>
    <dgm:cxn modelId="{14B09513-9658-49DF-AB43-A4150DD828D3}" type="presParOf" srcId="{B2F434F3-1198-4031-B792-11505110D516}" destId="{47EAB957-349E-4680-811A-5B7F01687F48}" srcOrd="1" destOrd="0" presId="urn:microsoft.com/office/officeart/2005/8/layout/process1"/>
    <dgm:cxn modelId="{9244966C-9908-4852-B86A-322640D1487F}" type="presParOf" srcId="{47EAB957-349E-4680-811A-5B7F01687F48}" destId="{E14435EE-3342-431F-90BF-278460934F14}" srcOrd="0" destOrd="0" presId="urn:microsoft.com/office/officeart/2005/8/layout/process1"/>
    <dgm:cxn modelId="{842BE09B-6293-4A3C-B52C-EEE2005226A7}" type="presParOf" srcId="{B2F434F3-1198-4031-B792-11505110D516}" destId="{A10A8B12-A092-4BD2-98CA-078FC613DA30}" srcOrd="2" destOrd="0" presId="urn:microsoft.com/office/officeart/2005/8/layout/process1"/>
    <dgm:cxn modelId="{A461A0D3-96E3-4701-9E82-A4116E299C74}" type="presParOf" srcId="{B2F434F3-1198-4031-B792-11505110D516}" destId="{8BC6C8CB-402A-48A5-BBBB-B5590472DF0B}" srcOrd="3" destOrd="0" presId="urn:microsoft.com/office/officeart/2005/8/layout/process1"/>
    <dgm:cxn modelId="{4212877D-F602-46AF-AF34-873D4F53F1F1}" type="presParOf" srcId="{8BC6C8CB-402A-48A5-BBBB-B5590472DF0B}" destId="{961D0F7A-E4E9-43A6-8DF2-04736573EF4B}" srcOrd="0" destOrd="0" presId="urn:microsoft.com/office/officeart/2005/8/layout/process1"/>
    <dgm:cxn modelId="{6A0491C9-EA65-4CE7-9BD2-A4B3421F6A3A}" type="presParOf" srcId="{B2F434F3-1198-4031-B792-11505110D516}" destId="{78268D54-B79A-430C-9BE0-B1E65902747F}"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5FD5685-CC7D-4E71-9C3F-DD3EBF63FE58}"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60791F59-98C9-4C35-BE29-F55E332F2BAC}">
      <dgm:prSet/>
      <dgm:spPr/>
      <dgm:t>
        <a:bodyPr/>
        <a:lstStyle/>
        <a:p>
          <a:r>
            <a:rPr lang="en-US" b="1"/>
            <a:t>Title</a:t>
          </a:r>
          <a:r>
            <a:rPr lang="en-US"/>
            <a:t>: Name of the use case</a:t>
          </a:r>
        </a:p>
      </dgm:t>
    </dgm:pt>
    <dgm:pt modelId="{2FB3EE90-8F7B-4613-BC29-8EB70BA6330F}" type="parTrans" cxnId="{A7080CB8-2A66-4CCF-85FB-894CDAD4A97F}">
      <dgm:prSet/>
      <dgm:spPr/>
      <dgm:t>
        <a:bodyPr/>
        <a:lstStyle/>
        <a:p>
          <a:endParaRPr lang="en-US"/>
        </a:p>
      </dgm:t>
    </dgm:pt>
    <dgm:pt modelId="{F7D50C45-664D-4C7F-B3E5-D64073D0F9D7}" type="sibTrans" cxnId="{A7080CB8-2A66-4CCF-85FB-894CDAD4A97F}">
      <dgm:prSet/>
      <dgm:spPr/>
      <dgm:t>
        <a:bodyPr/>
        <a:lstStyle/>
        <a:p>
          <a:endParaRPr lang="en-US"/>
        </a:p>
      </dgm:t>
    </dgm:pt>
    <dgm:pt modelId="{4E5F8593-38E9-4D6C-90EA-0DE7FFE0A4F4}">
      <dgm:prSet/>
      <dgm:spPr/>
      <dgm:t>
        <a:bodyPr/>
        <a:lstStyle/>
        <a:p>
          <a:r>
            <a:rPr lang="en-US" b="1"/>
            <a:t>Primary User</a:t>
          </a:r>
          <a:r>
            <a:rPr lang="en-US"/>
            <a:t>: Who is using the system</a:t>
          </a:r>
        </a:p>
      </dgm:t>
    </dgm:pt>
    <dgm:pt modelId="{D1B90CB0-624A-4EFE-BBED-73BC3BF6C0A7}" type="parTrans" cxnId="{097B1DB4-E264-469C-ACE1-BB2ADD744C44}">
      <dgm:prSet/>
      <dgm:spPr/>
      <dgm:t>
        <a:bodyPr/>
        <a:lstStyle/>
        <a:p>
          <a:endParaRPr lang="en-US"/>
        </a:p>
      </dgm:t>
    </dgm:pt>
    <dgm:pt modelId="{2E080290-BC9B-4E3E-998E-D0601FC465B6}" type="sibTrans" cxnId="{097B1DB4-E264-469C-ACE1-BB2ADD744C44}">
      <dgm:prSet/>
      <dgm:spPr/>
      <dgm:t>
        <a:bodyPr/>
        <a:lstStyle/>
        <a:p>
          <a:endParaRPr lang="en-US"/>
        </a:p>
      </dgm:t>
    </dgm:pt>
    <dgm:pt modelId="{38FF1409-EA5E-4642-ACB7-4A7EEC0AA746}">
      <dgm:prSet/>
      <dgm:spPr/>
      <dgm:t>
        <a:bodyPr/>
        <a:lstStyle/>
        <a:p>
          <a:r>
            <a:rPr lang="en-US" b="1"/>
            <a:t>Goal</a:t>
          </a:r>
          <a:r>
            <a:rPr lang="en-US"/>
            <a:t>: What the primary user wants to achieve</a:t>
          </a:r>
        </a:p>
      </dgm:t>
    </dgm:pt>
    <dgm:pt modelId="{AEB35BEF-2FBA-4691-A224-41B5BE6A346B}" type="parTrans" cxnId="{7DAACE5A-B9D8-4BDE-B8CC-449263308DAF}">
      <dgm:prSet/>
      <dgm:spPr/>
      <dgm:t>
        <a:bodyPr/>
        <a:lstStyle/>
        <a:p>
          <a:endParaRPr lang="en-US"/>
        </a:p>
      </dgm:t>
    </dgm:pt>
    <dgm:pt modelId="{FE633657-08C7-4AA7-A681-A72DB1B45830}" type="sibTrans" cxnId="{7DAACE5A-B9D8-4BDE-B8CC-449263308DAF}">
      <dgm:prSet/>
      <dgm:spPr/>
      <dgm:t>
        <a:bodyPr/>
        <a:lstStyle/>
        <a:p>
          <a:endParaRPr lang="en-US"/>
        </a:p>
      </dgm:t>
    </dgm:pt>
    <dgm:pt modelId="{5B21270C-F68E-4E74-BD46-07C6A76AF6E5}">
      <dgm:prSet/>
      <dgm:spPr/>
      <dgm:t>
        <a:bodyPr/>
        <a:lstStyle/>
        <a:p>
          <a:r>
            <a:rPr lang="en-US" b="1"/>
            <a:t>Preconditions</a:t>
          </a:r>
          <a:r>
            <a:rPr lang="en-US"/>
            <a:t>: What must be true before the use case starts</a:t>
          </a:r>
        </a:p>
      </dgm:t>
    </dgm:pt>
    <dgm:pt modelId="{A0D7E129-D2A3-47CC-9C94-FA9642A9091E}" type="parTrans" cxnId="{DE19B967-4982-49CA-AD40-F80183988033}">
      <dgm:prSet/>
      <dgm:spPr/>
      <dgm:t>
        <a:bodyPr/>
        <a:lstStyle/>
        <a:p>
          <a:endParaRPr lang="en-US"/>
        </a:p>
      </dgm:t>
    </dgm:pt>
    <dgm:pt modelId="{FAA05CA9-E721-4EF1-B446-1415EF508BE9}" type="sibTrans" cxnId="{DE19B967-4982-49CA-AD40-F80183988033}">
      <dgm:prSet/>
      <dgm:spPr/>
      <dgm:t>
        <a:bodyPr/>
        <a:lstStyle/>
        <a:p>
          <a:endParaRPr lang="en-US"/>
        </a:p>
      </dgm:t>
    </dgm:pt>
    <dgm:pt modelId="{A41E4256-1251-4BC2-AB4F-54951DC4E7A4}">
      <dgm:prSet/>
      <dgm:spPr/>
      <dgm:t>
        <a:bodyPr/>
        <a:lstStyle/>
        <a:p>
          <a:r>
            <a:rPr lang="en-US" b="1"/>
            <a:t>Main Success Scenario (Flow)</a:t>
          </a:r>
          <a:r>
            <a:rPr lang="en-US"/>
            <a:t>: Step-by-step of what happens</a:t>
          </a:r>
        </a:p>
      </dgm:t>
    </dgm:pt>
    <dgm:pt modelId="{EFC1841F-5B13-40FD-8EB0-989DF9DB65CD}" type="parTrans" cxnId="{B0B0FC98-0780-496C-B06A-770F4C20F578}">
      <dgm:prSet/>
      <dgm:spPr/>
      <dgm:t>
        <a:bodyPr/>
        <a:lstStyle/>
        <a:p>
          <a:endParaRPr lang="en-US"/>
        </a:p>
      </dgm:t>
    </dgm:pt>
    <dgm:pt modelId="{B7660609-4885-4285-BFE0-6725B379ED5D}" type="sibTrans" cxnId="{B0B0FC98-0780-496C-B06A-770F4C20F578}">
      <dgm:prSet/>
      <dgm:spPr/>
      <dgm:t>
        <a:bodyPr/>
        <a:lstStyle/>
        <a:p>
          <a:endParaRPr lang="en-US"/>
        </a:p>
      </dgm:t>
    </dgm:pt>
    <dgm:pt modelId="{ACF327F1-65DB-45E0-B52E-F19C32125BDF}">
      <dgm:prSet/>
      <dgm:spPr/>
      <dgm:t>
        <a:bodyPr/>
        <a:lstStyle/>
        <a:p>
          <a:r>
            <a:rPr lang="en-US" b="1"/>
            <a:t>Extensions / Alternate flows</a:t>
          </a:r>
          <a:r>
            <a:rPr lang="en-US"/>
            <a:t>: What happens if something goes wrong</a:t>
          </a:r>
        </a:p>
      </dgm:t>
    </dgm:pt>
    <dgm:pt modelId="{1E3AB157-76CD-4AC4-A8A4-67D7A127E3F2}" type="parTrans" cxnId="{F25AAB66-9A41-43CA-9524-C259F5200B11}">
      <dgm:prSet/>
      <dgm:spPr/>
      <dgm:t>
        <a:bodyPr/>
        <a:lstStyle/>
        <a:p>
          <a:endParaRPr lang="en-US"/>
        </a:p>
      </dgm:t>
    </dgm:pt>
    <dgm:pt modelId="{085E40BE-B4D1-492B-8C5F-4C9AB252B89B}" type="sibTrans" cxnId="{F25AAB66-9A41-43CA-9524-C259F5200B11}">
      <dgm:prSet/>
      <dgm:spPr/>
      <dgm:t>
        <a:bodyPr/>
        <a:lstStyle/>
        <a:p>
          <a:endParaRPr lang="en-US"/>
        </a:p>
      </dgm:t>
    </dgm:pt>
    <dgm:pt modelId="{DD43211A-ECC0-4AC6-AB3F-5922DFCFB9B0}" type="pres">
      <dgm:prSet presAssocID="{75FD5685-CC7D-4E71-9C3F-DD3EBF63FE58}" presName="vert0" presStyleCnt="0">
        <dgm:presLayoutVars>
          <dgm:dir/>
          <dgm:animOne val="branch"/>
          <dgm:animLvl val="lvl"/>
        </dgm:presLayoutVars>
      </dgm:prSet>
      <dgm:spPr/>
    </dgm:pt>
    <dgm:pt modelId="{539F63CC-E6F7-4174-B2B9-D4DB237801C9}" type="pres">
      <dgm:prSet presAssocID="{60791F59-98C9-4C35-BE29-F55E332F2BAC}" presName="thickLine" presStyleLbl="alignNode1" presStyleIdx="0" presStyleCnt="6"/>
      <dgm:spPr/>
    </dgm:pt>
    <dgm:pt modelId="{5574FE7B-6452-4D19-89C4-4F2CC65E4EA9}" type="pres">
      <dgm:prSet presAssocID="{60791F59-98C9-4C35-BE29-F55E332F2BAC}" presName="horz1" presStyleCnt="0"/>
      <dgm:spPr/>
    </dgm:pt>
    <dgm:pt modelId="{EFD2A847-C868-430C-BB48-8CAA7268011A}" type="pres">
      <dgm:prSet presAssocID="{60791F59-98C9-4C35-BE29-F55E332F2BAC}" presName="tx1" presStyleLbl="revTx" presStyleIdx="0" presStyleCnt="6"/>
      <dgm:spPr/>
    </dgm:pt>
    <dgm:pt modelId="{68EC1707-2B26-425C-AE8A-2DF1A763E565}" type="pres">
      <dgm:prSet presAssocID="{60791F59-98C9-4C35-BE29-F55E332F2BAC}" presName="vert1" presStyleCnt="0"/>
      <dgm:spPr/>
    </dgm:pt>
    <dgm:pt modelId="{CB9F4972-6EAD-43E0-ADA1-6494F8ECCA48}" type="pres">
      <dgm:prSet presAssocID="{4E5F8593-38E9-4D6C-90EA-0DE7FFE0A4F4}" presName="thickLine" presStyleLbl="alignNode1" presStyleIdx="1" presStyleCnt="6"/>
      <dgm:spPr/>
    </dgm:pt>
    <dgm:pt modelId="{4E7CFE3F-9AE1-41B0-896A-72DB0D316CE0}" type="pres">
      <dgm:prSet presAssocID="{4E5F8593-38E9-4D6C-90EA-0DE7FFE0A4F4}" presName="horz1" presStyleCnt="0"/>
      <dgm:spPr/>
    </dgm:pt>
    <dgm:pt modelId="{29250D38-CB4A-4157-ADFE-A51FD8925B3B}" type="pres">
      <dgm:prSet presAssocID="{4E5F8593-38E9-4D6C-90EA-0DE7FFE0A4F4}" presName="tx1" presStyleLbl="revTx" presStyleIdx="1" presStyleCnt="6"/>
      <dgm:spPr/>
    </dgm:pt>
    <dgm:pt modelId="{43822256-BC98-46D2-BE3E-4FB37CFAD836}" type="pres">
      <dgm:prSet presAssocID="{4E5F8593-38E9-4D6C-90EA-0DE7FFE0A4F4}" presName="vert1" presStyleCnt="0"/>
      <dgm:spPr/>
    </dgm:pt>
    <dgm:pt modelId="{94A3EC7C-A1CA-438C-8993-976031D87053}" type="pres">
      <dgm:prSet presAssocID="{38FF1409-EA5E-4642-ACB7-4A7EEC0AA746}" presName="thickLine" presStyleLbl="alignNode1" presStyleIdx="2" presStyleCnt="6"/>
      <dgm:spPr/>
    </dgm:pt>
    <dgm:pt modelId="{3B5B31BD-F268-4F4F-9062-181B5A353A0F}" type="pres">
      <dgm:prSet presAssocID="{38FF1409-EA5E-4642-ACB7-4A7EEC0AA746}" presName="horz1" presStyleCnt="0"/>
      <dgm:spPr/>
    </dgm:pt>
    <dgm:pt modelId="{03F77D94-DEB1-42E7-B2E6-03C4CD00D3C1}" type="pres">
      <dgm:prSet presAssocID="{38FF1409-EA5E-4642-ACB7-4A7EEC0AA746}" presName="tx1" presStyleLbl="revTx" presStyleIdx="2" presStyleCnt="6"/>
      <dgm:spPr/>
    </dgm:pt>
    <dgm:pt modelId="{F9900E61-F09B-48CE-B744-CAA59C513B11}" type="pres">
      <dgm:prSet presAssocID="{38FF1409-EA5E-4642-ACB7-4A7EEC0AA746}" presName="vert1" presStyleCnt="0"/>
      <dgm:spPr/>
    </dgm:pt>
    <dgm:pt modelId="{3631E006-EE1E-4DFE-9DAA-F1E1230E0FD2}" type="pres">
      <dgm:prSet presAssocID="{5B21270C-F68E-4E74-BD46-07C6A76AF6E5}" presName="thickLine" presStyleLbl="alignNode1" presStyleIdx="3" presStyleCnt="6"/>
      <dgm:spPr/>
    </dgm:pt>
    <dgm:pt modelId="{AECF834D-49E2-48FD-AEC7-4EFA96D78892}" type="pres">
      <dgm:prSet presAssocID="{5B21270C-F68E-4E74-BD46-07C6A76AF6E5}" presName="horz1" presStyleCnt="0"/>
      <dgm:spPr/>
    </dgm:pt>
    <dgm:pt modelId="{22AEFA48-5002-44E5-A313-30577D91A03F}" type="pres">
      <dgm:prSet presAssocID="{5B21270C-F68E-4E74-BD46-07C6A76AF6E5}" presName="tx1" presStyleLbl="revTx" presStyleIdx="3" presStyleCnt="6"/>
      <dgm:spPr/>
    </dgm:pt>
    <dgm:pt modelId="{74E06DBD-63A4-4060-967E-D78070F84FB0}" type="pres">
      <dgm:prSet presAssocID="{5B21270C-F68E-4E74-BD46-07C6A76AF6E5}" presName="vert1" presStyleCnt="0"/>
      <dgm:spPr/>
    </dgm:pt>
    <dgm:pt modelId="{D14C7A00-CD70-42ED-884A-F5F367447D23}" type="pres">
      <dgm:prSet presAssocID="{A41E4256-1251-4BC2-AB4F-54951DC4E7A4}" presName="thickLine" presStyleLbl="alignNode1" presStyleIdx="4" presStyleCnt="6"/>
      <dgm:spPr/>
    </dgm:pt>
    <dgm:pt modelId="{56DA7C58-2D0A-4167-BD3A-EB407AE16EAD}" type="pres">
      <dgm:prSet presAssocID="{A41E4256-1251-4BC2-AB4F-54951DC4E7A4}" presName="horz1" presStyleCnt="0"/>
      <dgm:spPr/>
    </dgm:pt>
    <dgm:pt modelId="{BC0686FA-0CB4-4CA8-B518-202D9E6EFE62}" type="pres">
      <dgm:prSet presAssocID="{A41E4256-1251-4BC2-AB4F-54951DC4E7A4}" presName="tx1" presStyleLbl="revTx" presStyleIdx="4" presStyleCnt="6"/>
      <dgm:spPr/>
    </dgm:pt>
    <dgm:pt modelId="{547AD960-72FA-4B8D-B226-3F3D3714F2FC}" type="pres">
      <dgm:prSet presAssocID="{A41E4256-1251-4BC2-AB4F-54951DC4E7A4}" presName="vert1" presStyleCnt="0"/>
      <dgm:spPr/>
    </dgm:pt>
    <dgm:pt modelId="{362F03C5-55CE-4953-94AF-1DCEE740EB58}" type="pres">
      <dgm:prSet presAssocID="{ACF327F1-65DB-45E0-B52E-F19C32125BDF}" presName="thickLine" presStyleLbl="alignNode1" presStyleIdx="5" presStyleCnt="6"/>
      <dgm:spPr/>
    </dgm:pt>
    <dgm:pt modelId="{3A9CBA30-E30A-421F-888F-F2099F9329CD}" type="pres">
      <dgm:prSet presAssocID="{ACF327F1-65DB-45E0-B52E-F19C32125BDF}" presName="horz1" presStyleCnt="0"/>
      <dgm:spPr/>
    </dgm:pt>
    <dgm:pt modelId="{FBE7160F-63BB-4538-81A5-A5E12C78E899}" type="pres">
      <dgm:prSet presAssocID="{ACF327F1-65DB-45E0-B52E-F19C32125BDF}" presName="tx1" presStyleLbl="revTx" presStyleIdx="5" presStyleCnt="6"/>
      <dgm:spPr/>
    </dgm:pt>
    <dgm:pt modelId="{F970FC20-AF6A-4B4E-9984-7E935539FFC1}" type="pres">
      <dgm:prSet presAssocID="{ACF327F1-65DB-45E0-B52E-F19C32125BDF}" presName="vert1" presStyleCnt="0"/>
      <dgm:spPr/>
    </dgm:pt>
  </dgm:ptLst>
  <dgm:cxnLst>
    <dgm:cxn modelId="{4FD8CD01-9EBF-4F1E-B541-0F173CC6F0B4}" type="presOf" srcId="{5B21270C-F68E-4E74-BD46-07C6A76AF6E5}" destId="{22AEFA48-5002-44E5-A313-30577D91A03F}" srcOrd="0" destOrd="0" presId="urn:microsoft.com/office/officeart/2008/layout/LinedList"/>
    <dgm:cxn modelId="{7B99D423-F34B-46AC-80CF-AA9D1209C1D3}" type="presOf" srcId="{4E5F8593-38E9-4D6C-90EA-0DE7FFE0A4F4}" destId="{29250D38-CB4A-4157-ADFE-A51FD8925B3B}" srcOrd="0" destOrd="0" presId="urn:microsoft.com/office/officeart/2008/layout/LinedList"/>
    <dgm:cxn modelId="{D6251C3A-7922-41BC-AD30-7FA1609B6546}" type="presOf" srcId="{60791F59-98C9-4C35-BE29-F55E332F2BAC}" destId="{EFD2A847-C868-430C-BB48-8CAA7268011A}" srcOrd="0" destOrd="0" presId="urn:microsoft.com/office/officeart/2008/layout/LinedList"/>
    <dgm:cxn modelId="{F25AAB66-9A41-43CA-9524-C259F5200B11}" srcId="{75FD5685-CC7D-4E71-9C3F-DD3EBF63FE58}" destId="{ACF327F1-65DB-45E0-B52E-F19C32125BDF}" srcOrd="5" destOrd="0" parTransId="{1E3AB157-76CD-4AC4-A8A4-67D7A127E3F2}" sibTransId="{085E40BE-B4D1-492B-8C5F-4C9AB252B89B}"/>
    <dgm:cxn modelId="{DE19B967-4982-49CA-AD40-F80183988033}" srcId="{75FD5685-CC7D-4E71-9C3F-DD3EBF63FE58}" destId="{5B21270C-F68E-4E74-BD46-07C6A76AF6E5}" srcOrd="3" destOrd="0" parTransId="{A0D7E129-D2A3-47CC-9C94-FA9642A9091E}" sibTransId="{FAA05CA9-E721-4EF1-B446-1415EF508BE9}"/>
    <dgm:cxn modelId="{8340C075-6604-410E-A28E-0F87890B247F}" type="presOf" srcId="{ACF327F1-65DB-45E0-B52E-F19C32125BDF}" destId="{FBE7160F-63BB-4538-81A5-A5E12C78E899}" srcOrd="0" destOrd="0" presId="urn:microsoft.com/office/officeart/2008/layout/LinedList"/>
    <dgm:cxn modelId="{7DAACE5A-B9D8-4BDE-B8CC-449263308DAF}" srcId="{75FD5685-CC7D-4E71-9C3F-DD3EBF63FE58}" destId="{38FF1409-EA5E-4642-ACB7-4A7EEC0AA746}" srcOrd="2" destOrd="0" parTransId="{AEB35BEF-2FBA-4691-A224-41B5BE6A346B}" sibTransId="{FE633657-08C7-4AA7-A681-A72DB1B45830}"/>
    <dgm:cxn modelId="{7B83DE84-1834-479C-A41C-A8FBE7E3BFA4}" type="presOf" srcId="{75FD5685-CC7D-4E71-9C3F-DD3EBF63FE58}" destId="{DD43211A-ECC0-4AC6-AB3F-5922DFCFB9B0}" srcOrd="0" destOrd="0" presId="urn:microsoft.com/office/officeart/2008/layout/LinedList"/>
    <dgm:cxn modelId="{1CBE258E-4FB9-436D-AADB-FC76F105D736}" type="presOf" srcId="{A41E4256-1251-4BC2-AB4F-54951DC4E7A4}" destId="{BC0686FA-0CB4-4CA8-B518-202D9E6EFE62}" srcOrd="0" destOrd="0" presId="urn:microsoft.com/office/officeart/2008/layout/LinedList"/>
    <dgm:cxn modelId="{B0B0FC98-0780-496C-B06A-770F4C20F578}" srcId="{75FD5685-CC7D-4E71-9C3F-DD3EBF63FE58}" destId="{A41E4256-1251-4BC2-AB4F-54951DC4E7A4}" srcOrd="4" destOrd="0" parTransId="{EFC1841F-5B13-40FD-8EB0-989DF9DB65CD}" sibTransId="{B7660609-4885-4285-BFE0-6725B379ED5D}"/>
    <dgm:cxn modelId="{097B1DB4-E264-469C-ACE1-BB2ADD744C44}" srcId="{75FD5685-CC7D-4E71-9C3F-DD3EBF63FE58}" destId="{4E5F8593-38E9-4D6C-90EA-0DE7FFE0A4F4}" srcOrd="1" destOrd="0" parTransId="{D1B90CB0-624A-4EFE-BBED-73BC3BF6C0A7}" sibTransId="{2E080290-BC9B-4E3E-998E-D0601FC465B6}"/>
    <dgm:cxn modelId="{A7080CB8-2A66-4CCF-85FB-894CDAD4A97F}" srcId="{75FD5685-CC7D-4E71-9C3F-DD3EBF63FE58}" destId="{60791F59-98C9-4C35-BE29-F55E332F2BAC}" srcOrd="0" destOrd="0" parTransId="{2FB3EE90-8F7B-4613-BC29-8EB70BA6330F}" sibTransId="{F7D50C45-664D-4C7F-B3E5-D64073D0F9D7}"/>
    <dgm:cxn modelId="{887A03BD-20A5-47C4-9024-C96F40516CEC}" type="presOf" srcId="{38FF1409-EA5E-4642-ACB7-4A7EEC0AA746}" destId="{03F77D94-DEB1-42E7-B2E6-03C4CD00D3C1}" srcOrd="0" destOrd="0" presId="urn:microsoft.com/office/officeart/2008/layout/LinedList"/>
    <dgm:cxn modelId="{022AE368-1E70-494A-B255-6C47A4E702CC}" type="presParOf" srcId="{DD43211A-ECC0-4AC6-AB3F-5922DFCFB9B0}" destId="{539F63CC-E6F7-4174-B2B9-D4DB237801C9}" srcOrd="0" destOrd="0" presId="urn:microsoft.com/office/officeart/2008/layout/LinedList"/>
    <dgm:cxn modelId="{279D2B41-A3C8-43F5-8F96-CD848392C577}" type="presParOf" srcId="{DD43211A-ECC0-4AC6-AB3F-5922DFCFB9B0}" destId="{5574FE7B-6452-4D19-89C4-4F2CC65E4EA9}" srcOrd="1" destOrd="0" presId="urn:microsoft.com/office/officeart/2008/layout/LinedList"/>
    <dgm:cxn modelId="{70DB6D51-A89E-489F-8F79-87A99F852DF2}" type="presParOf" srcId="{5574FE7B-6452-4D19-89C4-4F2CC65E4EA9}" destId="{EFD2A847-C868-430C-BB48-8CAA7268011A}" srcOrd="0" destOrd="0" presId="urn:microsoft.com/office/officeart/2008/layout/LinedList"/>
    <dgm:cxn modelId="{2FB8FD2C-6FA8-4808-BA38-BF38F27C5B87}" type="presParOf" srcId="{5574FE7B-6452-4D19-89C4-4F2CC65E4EA9}" destId="{68EC1707-2B26-425C-AE8A-2DF1A763E565}" srcOrd="1" destOrd="0" presId="urn:microsoft.com/office/officeart/2008/layout/LinedList"/>
    <dgm:cxn modelId="{44118B33-2B9C-4546-86B8-9086EC83F703}" type="presParOf" srcId="{DD43211A-ECC0-4AC6-AB3F-5922DFCFB9B0}" destId="{CB9F4972-6EAD-43E0-ADA1-6494F8ECCA48}" srcOrd="2" destOrd="0" presId="urn:microsoft.com/office/officeart/2008/layout/LinedList"/>
    <dgm:cxn modelId="{1A440F54-4DF2-4200-9926-D4457CBD47FB}" type="presParOf" srcId="{DD43211A-ECC0-4AC6-AB3F-5922DFCFB9B0}" destId="{4E7CFE3F-9AE1-41B0-896A-72DB0D316CE0}" srcOrd="3" destOrd="0" presId="urn:microsoft.com/office/officeart/2008/layout/LinedList"/>
    <dgm:cxn modelId="{B089F4D5-BEE7-4D78-8213-6B62E4532B4F}" type="presParOf" srcId="{4E7CFE3F-9AE1-41B0-896A-72DB0D316CE0}" destId="{29250D38-CB4A-4157-ADFE-A51FD8925B3B}" srcOrd="0" destOrd="0" presId="urn:microsoft.com/office/officeart/2008/layout/LinedList"/>
    <dgm:cxn modelId="{292E8DF4-A265-45E8-B814-F7C317670FF9}" type="presParOf" srcId="{4E7CFE3F-9AE1-41B0-896A-72DB0D316CE0}" destId="{43822256-BC98-46D2-BE3E-4FB37CFAD836}" srcOrd="1" destOrd="0" presId="urn:microsoft.com/office/officeart/2008/layout/LinedList"/>
    <dgm:cxn modelId="{FD6525E8-5EB3-4598-9288-EE5CC5CBE0AD}" type="presParOf" srcId="{DD43211A-ECC0-4AC6-AB3F-5922DFCFB9B0}" destId="{94A3EC7C-A1CA-438C-8993-976031D87053}" srcOrd="4" destOrd="0" presId="urn:microsoft.com/office/officeart/2008/layout/LinedList"/>
    <dgm:cxn modelId="{7D2DB3A8-FE49-456B-B160-CB64695CE3B4}" type="presParOf" srcId="{DD43211A-ECC0-4AC6-AB3F-5922DFCFB9B0}" destId="{3B5B31BD-F268-4F4F-9062-181B5A353A0F}" srcOrd="5" destOrd="0" presId="urn:microsoft.com/office/officeart/2008/layout/LinedList"/>
    <dgm:cxn modelId="{5451377C-08F5-471B-AAAA-F4C502496A67}" type="presParOf" srcId="{3B5B31BD-F268-4F4F-9062-181B5A353A0F}" destId="{03F77D94-DEB1-42E7-B2E6-03C4CD00D3C1}" srcOrd="0" destOrd="0" presId="urn:microsoft.com/office/officeart/2008/layout/LinedList"/>
    <dgm:cxn modelId="{65CCDBFE-B067-4DE0-B5ED-6409CCAC439C}" type="presParOf" srcId="{3B5B31BD-F268-4F4F-9062-181B5A353A0F}" destId="{F9900E61-F09B-48CE-B744-CAA59C513B11}" srcOrd="1" destOrd="0" presId="urn:microsoft.com/office/officeart/2008/layout/LinedList"/>
    <dgm:cxn modelId="{14A0D425-59B4-4FAB-8CCA-5EFAAFDC3112}" type="presParOf" srcId="{DD43211A-ECC0-4AC6-AB3F-5922DFCFB9B0}" destId="{3631E006-EE1E-4DFE-9DAA-F1E1230E0FD2}" srcOrd="6" destOrd="0" presId="urn:microsoft.com/office/officeart/2008/layout/LinedList"/>
    <dgm:cxn modelId="{D804CB5C-025E-43B2-99DC-9F162407195A}" type="presParOf" srcId="{DD43211A-ECC0-4AC6-AB3F-5922DFCFB9B0}" destId="{AECF834D-49E2-48FD-AEC7-4EFA96D78892}" srcOrd="7" destOrd="0" presId="urn:microsoft.com/office/officeart/2008/layout/LinedList"/>
    <dgm:cxn modelId="{8C4E9BA4-8E92-4BE9-AE4A-C9D3313E1AD1}" type="presParOf" srcId="{AECF834D-49E2-48FD-AEC7-4EFA96D78892}" destId="{22AEFA48-5002-44E5-A313-30577D91A03F}" srcOrd="0" destOrd="0" presId="urn:microsoft.com/office/officeart/2008/layout/LinedList"/>
    <dgm:cxn modelId="{93ADA4F1-8757-4329-B3EB-844F31A7A0FE}" type="presParOf" srcId="{AECF834D-49E2-48FD-AEC7-4EFA96D78892}" destId="{74E06DBD-63A4-4060-967E-D78070F84FB0}" srcOrd="1" destOrd="0" presId="urn:microsoft.com/office/officeart/2008/layout/LinedList"/>
    <dgm:cxn modelId="{0B98ADA3-02BC-467E-82D4-1575E260A131}" type="presParOf" srcId="{DD43211A-ECC0-4AC6-AB3F-5922DFCFB9B0}" destId="{D14C7A00-CD70-42ED-884A-F5F367447D23}" srcOrd="8" destOrd="0" presId="urn:microsoft.com/office/officeart/2008/layout/LinedList"/>
    <dgm:cxn modelId="{F309D6BA-E49B-4C25-AE65-A806B9DDDC91}" type="presParOf" srcId="{DD43211A-ECC0-4AC6-AB3F-5922DFCFB9B0}" destId="{56DA7C58-2D0A-4167-BD3A-EB407AE16EAD}" srcOrd="9" destOrd="0" presId="urn:microsoft.com/office/officeart/2008/layout/LinedList"/>
    <dgm:cxn modelId="{FEC3805E-580B-496A-A0B3-45C7A0C5407D}" type="presParOf" srcId="{56DA7C58-2D0A-4167-BD3A-EB407AE16EAD}" destId="{BC0686FA-0CB4-4CA8-B518-202D9E6EFE62}" srcOrd="0" destOrd="0" presId="urn:microsoft.com/office/officeart/2008/layout/LinedList"/>
    <dgm:cxn modelId="{FBE726E7-8FB2-428D-9B8B-CEAECE9E601F}" type="presParOf" srcId="{56DA7C58-2D0A-4167-BD3A-EB407AE16EAD}" destId="{547AD960-72FA-4B8D-B226-3F3D3714F2FC}" srcOrd="1" destOrd="0" presId="urn:microsoft.com/office/officeart/2008/layout/LinedList"/>
    <dgm:cxn modelId="{02C57AA0-F5EE-476B-886E-77896890F32D}" type="presParOf" srcId="{DD43211A-ECC0-4AC6-AB3F-5922DFCFB9B0}" destId="{362F03C5-55CE-4953-94AF-1DCEE740EB58}" srcOrd="10" destOrd="0" presId="urn:microsoft.com/office/officeart/2008/layout/LinedList"/>
    <dgm:cxn modelId="{8CA8E664-AFF6-48C7-AD45-1C3A73EA9045}" type="presParOf" srcId="{DD43211A-ECC0-4AC6-AB3F-5922DFCFB9B0}" destId="{3A9CBA30-E30A-421F-888F-F2099F9329CD}" srcOrd="11" destOrd="0" presId="urn:microsoft.com/office/officeart/2008/layout/LinedList"/>
    <dgm:cxn modelId="{A5DB70DB-BCA7-4235-8A9A-9482679CC4C8}" type="presParOf" srcId="{3A9CBA30-E30A-421F-888F-F2099F9329CD}" destId="{FBE7160F-63BB-4538-81A5-A5E12C78E899}" srcOrd="0" destOrd="0" presId="urn:microsoft.com/office/officeart/2008/layout/LinedList"/>
    <dgm:cxn modelId="{CAD806B0-6FF2-461B-9F44-72A7C0D7C254}" type="presParOf" srcId="{3A9CBA30-E30A-421F-888F-F2099F9329CD}" destId="{F970FC20-AF6A-4B4E-9984-7E935539FF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50362BA-777F-4788-B494-67781F6C3A2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E4269784-E3DE-41DF-A637-055F1507B6B2}">
      <dgm:prSet/>
      <dgm:spPr/>
      <dgm:t>
        <a:bodyPr/>
        <a:lstStyle/>
        <a:p>
          <a:r>
            <a:rPr lang="en-US" dirty="0"/>
            <a:t>Instructions</a:t>
          </a:r>
        </a:p>
      </dgm:t>
    </dgm:pt>
    <dgm:pt modelId="{8B9C269D-7C45-4AD4-A35E-747C370C05BF}" type="parTrans" cxnId="{74F97124-FB25-42EC-81C7-03E0E066F563}">
      <dgm:prSet/>
      <dgm:spPr/>
      <dgm:t>
        <a:bodyPr/>
        <a:lstStyle/>
        <a:p>
          <a:endParaRPr lang="en-US"/>
        </a:p>
      </dgm:t>
    </dgm:pt>
    <dgm:pt modelId="{DAD37192-9313-49F6-8FD1-75F13FD72D56}" type="sibTrans" cxnId="{74F97124-FB25-42EC-81C7-03E0E066F563}">
      <dgm:prSet/>
      <dgm:spPr/>
      <dgm:t>
        <a:bodyPr/>
        <a:lstStyle/>
        <a:p>
          <a:endParaRPr lang="en-US"/>
        </a:p>
      </dgm:t>
    </dgm:pt>
    <dgm:pt modelId="{7C0B4F81-CEBD-4382-AA9D-A8DB2EA1407A}">
      <dgm:prSet/>
      <dgm:spPr/>
      <dgm:t>
        <a:bodyPr/>
        <a:lstStyle/>
        <a:p>
          <a:r>
            <a:rPr lang="en-US" dirty="0"/>
            <a:t>Each team design a name for Kahoot login</a:t>
          </a:r>
        </a:p>
      </dgm:t>
    </dgm:pt>
    <dgm:pt modelId="{12505281-8401-4E6B-9E97-7769D47812DB}" type="parTrans" cxnId="{B8F9AFDE-4247-4A0A-878F-06190CE3402E}">
      <dgm:prSet/>
      <dgm:spPr/>
      <dgm:t>
        <a:bodyPr/>
        <a:lstStyle/>
        <a:p>
          <a:endParaRPr lang="en-US"/>
        </a:p>
      </dgm:t>
    </dgm:pt>
    <dgm:pt modelId="{A880628B-554A-47AD-ADE1-291B3FB0720A}" type="sibTrans" cxnId="{B8F9AFDE-4247-4A0A-878F-06190CE3402E}">
      <dgm:prSet/>
      <dgm:spPr/>
      <dgm:t>
        <a:bodyPr/>
        <a:lstStyle/>
        <a:p>
          <a:endParaRPr lang="en-US"/>
        </a:p>
      </dgm:t>
    </dgm:pt>
    <dgm:pt modelId="{97FBB875-4F50-4759-B08F-69371FB756CF}">
      <dgm:prSet/>
      <dgm:spPr/>
      <dgm:t>
        <a:bodyPr/>
        <a:lstStyle/>
        <a:p>
          <a:r>
            <a:rPr lang="en-US" dirty="0"/>
            <a:t>One member in each team login to Kahoot using the given GAME PIN</a:t>
          </a:r>
        </a:p>
      </dgm:t>
    </dgm:pt>
    <dgm:pt modelId="{2B7AC84E-CA4A-489E-833B-F9ABD5C19C9A}" type="parTrans" cxnId="{D511C9B8-455D-4CA1-A0E9-2E762A59CD06}">
      <dgm:prSet/>
      <dgm:spPr/>
      <dgm:t>
        <a:bodyPr/>
        <a:lstStyle/>
        <a:p>
          <a:endParaRPr lang="en-US"/>
        </a:p>
      </dgm:t>
    </dgm:pt>
    <dgm:pt modelId="{BCAF8134-1EFE-431D-B749-398A8DA92C1E}" type="sibTrans" cxnId="{D511C9B8-455D-4CA1-A0E9-2E762A59CD06}">
      <dgm:prSet/>
      <dgm:spPr/>
      <dgm:t>
        <a:bodyPr/>
        <a:lstStyle/>
        <a:p>
          <a:endParaRPr lang="en-US"/>
        </a:p>
      </dgm:t>
    </dgm:pt>
    <dgm:pt modelId="{8AF0D710-536F-4041-8E90-90D2691CE43B}">
      <dgm:prSet/>
      <dgm:spPr/>
      <dgm:t>
        <a:bodyPr/>
        <a:lstStyle/>
        <a:p>
          <a:r>
            <a:rPr lang="en-US" dirty="0"/>
            <a:t>For every question, the team discuss among themselves and give the correct answer</a:t>
          </a:r>
        </a:p>
      </dgm:t>
    </dgm:pt>
    <dgm:pt modelId="{06B248EE-FB05-441D-A066-A520D35A6527}" type="parTrans" cxnId="{98B59832-4867-42FE-852E-6DB16453DA73}">
      <dgm:prSet/>
      <dgm:spPr/>
      <dgm:t>
        <a:bodyPr/>
        <a:lstStyle/>
        <a:p>
          <a:endParaRPr lang="en-US"/>
        </a:p>
      </dgm:t>
    </dgm:pt>
    <dgm:pt modelId="{D81F9B5A-EE91-4F56-A5BB-B7E752CA02A7}" type="sibTrans" cxnId="{98B59832-4867-42FE-852E-6DB16453DA73}">
      <dgm:prSet/>
      <dgm:spPr/>
      <dgm:t>
        <a:bodyPr/>
        <a:lstStyle/>
        <a:p>
          <a:endParaRPr lang="en-US"/>
        </a:p>
      </dgm:t>
    </dgm:pt>
    <dgm:pt modelId="{F64614F1-17D2-4416-97B7-67F19DA9292C}">
      <dgm:prSet/>
      <dgm:spPr/>
      <dgm:t>
        <a:bodyPr/>
        <a:lstStyle/>
        <a:p>
          <a:r>
            <a:rPr lang="en-US" dirty="0"/>
            <a:t>Teams get one minute to answer each question</a:t>
          </a:r>
        </a:p>
      </dgm:t>
    </dgm:pt>
    <dgm:pt modelId="{6D11E603-3CD5-4B49-A2FC-EED730596ED6}" type="parTrans" cxnId="{2ABFC950-9BB7-4C7F-9E6A-6EEF80FC820F}">
      <dgm:prSet/>
      <dgm:spPr/>
      <dgm:t>
        <a:bodyPr/>
        <a:lstStyle/>
        <a:p>
          <a:endParaRPr lang="en-US"/>
        </a:p>
      </dgm:t>
    </dgm:pt>
    <dgm:pt modelId="{126E9F3F-2672-4B3A-879C-8BA46C54D747}" type="sibTrans" cxnId="{2ABFC950-9BB7-4C7F-9E6A-6EEF80FC820F}">
      <dgm:prSet/>
      <dgm:spPr/>
      <dgm:t>
        <a:bodyPr/>
        <a:lstStyle/>
        <a:p>
          <a:endParaRPr lang="en-US"/>
        </a:p>
      </dgm:t>
    </dgm:pt>
    <dgm:pt modelId="{EE5558CF-FE02-458E-B6DC-2CB90D67DD5C}">
      <dgm:prSet/>
      <dgm:spPr/>
      <dgm:t>
        <a:bodyPr/>
        <a:lstStyle/>
        <a:p>
          <a:r>
            <a:rPr lang="en-US" dirty="0"/>
            <a:t>There are 4 questions</a:t>
          </a:r>
        </a:p>
      </dgm:t>
    </dgm:pt>
    <dgm:pt modelId="{11942FB4-93ED-4C9F-86AF-97BDDCF49071}" type="parTrans" cxnId="{66CFA3A9-FA00-425A-81EE-9C32A1A43B58}">
      <dgm:prSet/>
      <dgm:spPr/>
      <dgm:t>
        <a:bodyPr/>
        <a:lstStyle/>
        <a:p>
          <a:endParaRPr lang="en-US"/>
        </a:p>
      </dgm:t>
    </dgm:pt>
    <dgm:pt modelId="{08CDA2A1-72C1-4457-89C8-36454711ACA6}" type="sibTrans" cxnId="{66CFA3A9-FA00-425A-81EE-9C32A1A43B58}">
      <dgm:prSet/>
      <dgm:spPr/>
      <dgm:t>
        <a:bodyPr/>
        <a:lstStyle/>
        <a:p>
          <a:endParaRPr lang="en-US"/>
        </a:p>
      </dgm:t>
    </dgm:pt>
    <dgm:pt modelId="{A51A8FC2-A73D-4120-885E-DFCFBD6551A9}" type="pres">
      <dgm:prSet presAssocID="{550362BA-777F-4788-B494-67781F6C3A2D}" presName="linear" presStyleCnt="0">
        <dgm:presLayoutVars>
          <dgm:animLvl val="lvl"/>
          <dgm:resizeHandles val="exact"/>
        </dgm:presLayoutVars>
      </dgm:prSet>
      <dgm:spPr/>
    </dgm:pt>
    <dgm:pt modelId="{1B059413-EE03-4288-A7AD-92BE3C413E9F}" type="pres">
      <dgm:prSet presAssocID="{E4269784-E3DE-41DF-A637-055F1507B6B2}" presName="parentText" presStyleLbl="node1" presStyleIdx="0" presStyleCnt="1">
        <dgm:presLayoutVars>
          <dgm:chMax val="0"/>
          <dgm:bulletEnabled val="1"/>
        </dgm:presLayoutVars>
      </dgm:prSet>
      <dgm:spPr/>
    </dgm:pt>
    <dgm:pt modelId="{2A3C7B4B-C976-4ED7-B317-5F1DD1C5E013}" type="pres">
      <dgm:prSet presAssocID="{E4269784-E3DE-41DF-A637-055F1507B6B2}" presName="childText" presStyleLbl="revTx" presStyleIdx="0" presStyleCnt="1">
        <dgm:presLayoutVars>
          <dgm:bulletEnabled val="1"/>
        </dgm:presLayoutVars>
      </dgm:prSet>
      <dgm:spPr/>
    </dgm:pt>
  </dgm:ptLst>
  <dgm:cxnLst>
    <dgm:cxn modelId="{95318D08-6980-441D-BC50-C7B2400A6B65}" type="presOf" srcId="{7C0B4F81-CEBD-4382-AA9D-A8DB2EA1407A}" destId="{2A3C7B4B-C976-4ED7-B317-5F1DD1C5E013}" srcOrd="0" destOrd="0" presId="urn:microsoft.com/office/officeart/2005/8/layout/vList2"/>
    <dgm:cxn modelId="{74F97124-FB25-42EC-81C7-03E0E066F563}" srcId="{550362BA-777F-4788-B494-67781F6C3A2D}" destId="{E4269784-E3DE-41DF-A637-055F1507B6B2}" srcOrd="0" destOrd="0" parTransId="{8B9C269D-7C45-4AD4-A35E-747C370C05BF}" sibTransId="{DAD37192-9313-49F6-8FD1-75F13FD72D56}"/>
    <dgm:cxn modelId="{28B20829-DF89-44E4-A68E-8C5E47354707}" type="presOf" srcId="{97FBB875-4F50-4759-B08F-69371FB756CF}" destId="{2A3C7B4B-C976-4ED7-B317-5F1DD1C5E013}" srcOrd="0" destOrd="1" presId="urn:microsoft.com/office/officeart/2005/8/layout/vList2"/>
    <dgm:cxn modelId="{98B59832-4867-42FE-852E-6DB16453DA73}" srcId="{E4269784-E3DE-41DF-A637-055F1507B6B2}" destId="{8AF0D710-536F-4041-8E90-90D2691CE43B}" srcOrd="2" destOrd="0" parTransId="{06B248EE-FB05-441D-A066-A520D35A6527}" sibTransId="{D81F9B5A-EE91-4F56-A5BB-B7E752CA02A7}"/>
    <dgm:cxn modelId="{DDDBD96F-4A16-46AA-9B6A-60D4F9E6F37B}" type="presOf" srcId="{EE5558CF-FE02-458E-B6DC-2CB90D67DD5C}" destId="{2A3C7B4B-C976-4ED7-B317-5F1DD1C5E013}" srcOrd="0" destOrd="4" presId="urn:microsoft.com/office/officeart/2005/8/layout/vList2"/>
    <dgm:cxn modelId="{2ABFC950-9BB7-4C7F-9E6A-6EEF80FC820F}" srcId="{E4269784-E3DE-41DF-A637-055F1507B6B2}" destId="{F64614F1-17D2-4416-97B7-67F19DA9292C}" srcOrd="3" destOrd="0" parTransId="{6D11E603-3CD5-4B49-A2FC-EED730596ED6}" sibTransId="{126E9F3F-2672-4B3A-879C-8BA46C54D747}"/>
    <dgm:cxn modelId="{3E24688D-C58D-459C-B6A7-85B2B39F2EAD}" type="presOf" srcId="{8AF0D710-536F-4041-8E90-90D2691CE43B}" destId="{2A3C7B4B-C976-4ED7-B317-5F1DD1C5E013}" srcOrd="0" destOrd="2" presId="urn:microsoft.com/office/officeart/2005/8/layout/vList2"/>
    <dgm:cxn modelId="{66CFA3A9-FA00-425A-81EE-9C32A1A43B58}" srcId="{E4269784-E3DE-41DF-A637-055F1507B6B2}" destId="{EE5558CF-FE02-458E-B6DC-2CB90D67DD5C}" srcOrd="4" destOrd="0" parTransId="{11942FB4-93ED-4C9F-86AF-97BDDCF49071}" sibTransId="{08CDA2A1-72C1-4457-89C8-36454711ACA6}"/>
    <dgm:cxn modelId="{D511C9B8-455D-4CA1-A0E9-2E762A59CD06}" srcId="{E4269784-E3DE-41DF-A637-055F1507B6B2}" destId="{97FBB875-4F50-4759-B08F-69371FB756CF}" srcOrd="1" destOrd="0" parTransId="{2B7AC84E-CA4A-489E-833B-F9ABD5C19C9A}" sibTransId="{BCAF8134-1EFE-431D-B749-398A8DA92C1E}"/>
    <dgm:cxn modelId="{66158ECF-8789-4DD9-B30E-4F5B3A2378FF}" type="presOf" srcId="{E4269784-E3DE-41DF-A637-055F1507B6B2}" destId="{1B059413-EE03-4288-A7AD-92BE3C413E9F}" srcOrd="0" destOrd="0" presId="urn:microsoft.com/office/officeart/2005/8/layout/vList2"/>
    <dgm:cxn modelId="{2400E0D7-F28E-4A64-802A-8A3C69BFF39B}" type="presOf" srcId="{F64614F1-17D2-4416-97B7-67F19DA9292C}" destId="{2A3C7B4B-C976-4ED7-B317-5F1DD1C5E013}" srcOrd="0" destOrd="3" presId="urn:microsoft.com/office/officeart/2005/8/layout/vList2"/>
    <dgm:cxn modelId="{B8F9AFDE-4247-4A0A-878F-06190CE3402E}" srcId="{E4269784-E3DE-41DF-A637-055F1507B6B2}" destId="{7C0B4F81-CEBD-4382-AA9D-A8DB2EA1407A}" srcOrd="0" destOrd="0" parTransId="{12505281-8401-4E6B-9E97-7769D47812DB}" sibTransId="{A880628B-554A-47AD-ADE1-291B3FB0720A}"/>
    <dgm:cxn modelId="{C472CFEA-3FD8-46E8-A14E-7C6533D01C39}" type="presOf" srcId="{550362BA-777F-4788-B494-67781F6C3A2D}" destId="{A51A8FC2-A73D-4120-885E-DFCFBD6551A9}" srcOrd="0" destOrd="0" presId="urn:microsoft.com/office/officeart/2005/8/layout/vList2"/>
    <dgm:cxn modelId="{9BCB29E7-89DC-4F65-BB9C-A6EA4020BAAA}" type="presParOf" srcId="{A51A8FC2-A73D-4120-885E-DFCFBD6551A9}" destId="{1B059413-EE03-4288-A7AD-92BE3C413E9F}" srcOrd="0" destOrd="0" presId="urn:microsoft.com/office/officeart/2005/8/layout/vList2"/>
    <dgm:cxn modelId="{287C317A-9218-46FC-BE88-9E7718D9131D}" type="presParOf" srcId="{A51A8FC2-A73D-4120-885E-DFCFBD6551A9}" destId="{2A3C7B4B-C976-4ED7-B317-5F1DD1C5E013}"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CAAD430-3FA8-4D81-B99A-A23996706BB3}" type="doc">
      <dgm:prSet loTypeId="urn:microsoft.com/office/officeart/2005/8/layout/funnel1" loCatId="process" qsTypeId="urn:microsoft.com/office/officeart/2005/8/quickstyle/simple1" qsCatId="simple" csTypeId="urn:microsoft.com/office/officeart/2005/8/colors/colorful1" csCatId="colorful" phldr="1"/>
      <dgm:spPr/>
      <dgm:t>
        <a:bodyPr/>
        <a:lstStyle/>
        <a:p>
          <a:endParaRPr lang="en-US"/>
        </a:p>
      </dgm:t>
    </dgm:pt>
    <dgm:pt modelId="{A1E0A40E-6610-4ADA-890D-176155806C86}">
      <dgm:prSet phldrT="[Text]"/>
      <dgm:spPr/>
      <dgm:t>
        <a:bodyPr/>
        <a:lstStyle/>
        <a:p>
          <a:pPr>
            <a:buNone/>
          </a:pPr>
          <a:r>
            <a:rPr lang="en-US" dirty="0"/>
            <a:t>Needs &amp; Requirements, Use Cases, User Stories</a:t>
          </a:r>
        </a:p>
      </dgm:t>
    </dgm:pt>
    <dgm:pt modelId="{3323A7A3-3683-44FA-8AD0-3C18E573F081}" type="parTrans" cxnId="{625C08F9-04C2-4A47-A6D4-A74C35932A15}">
      <dgm:prSet/>
      <dgm:spPr/>
      <dgm:t>
        <a:bodyPr/>
        <a:lstStyle/>
        <a:p>
          <a:endParaRPr lang="en-US"/>
        </a:p>
      </dgm:t>
    </dgm:pt>
    <dgm:pt modelId="{0381F3F6-91F8-45D5-A111-0D3D7F7D6900}" type="sibTrans" cxnId="{625C08F9-04C2-4A47-A6D4-A74C35932A15}">
      <dgm:prSet/>
      <dgm:spPr/>
      <dgm:t>
        <a:bodyPr/>
        <a:lstStyle/>
        <a:p>
          <a:endParaRPr lang="en-US"/>
        </a:p>
      </dgm:t>
    </dgm:pt>
    <dgm:pt modelId="{52F5217B-96AC-40D2-8840-F900FA586F9F}">
      <dgm:prSet phldrT="[Text]"/>
      <dgm:spPr/>
      <dgm:t>
        <a:bodyPr/>
        <a:lstStyle/>
        <a:p>
          <a:pPr>
            <a:buNone/>
          </a:pPr>
          <a:r>
            <a:rPr lang="en-US" dirty="0"/>
            <a:t>Client Meeting #1 Objectives </a:t>
          </a:r>
        </a:p>
      </dgm:t>
    </dgm:pt>
    <dgm:pt modelId="{3E60EEB5-D43B-4295-BA0E-B9D51378845E}" type="parTrans" cxnId="{CA44D955-A992-4084-9F97-A5A409A3A02E}">
      <dgm:prSet/>
      <dgm:spPr/>
      <dgm:t>
        <a:bodyPr/>
        <a:lstStyle/>
        <a:p>
          <a:endParaRPr lang="en-US"/>
        </a:p>
      </dgm:t>
    </dgm:pt>
    <dgm:pt modelId="{E8FC58BD-A93A-42ED-9360-21FE5D6B1B0C}" type="sibTrans" cxnId="{CA44D955-A992-4084-9F97-A5A409A3A02E}">
      <dgm:prSet/>
      <dgm:spPr/>
      <dgm:t>
        <a:bodyPr/>
        <a:lstStyle/>
        <a:p>
          <a:endParaRPr lang="en-US"/>
        </a:p>
      </dgm:t>
    </dgm:pt>
    <dgm:pt modelId="{F2DE0921-6C03-4D3C-9965-5456DB56A871}">
      <dgm:prSet phldrT="[Text]"/>
      <dgm:spPr/>
      <dgm:t>
        <a:bodyPr/>
        <a:lstStyle/>
        <a:p>
          <a:pPr>
            <a:buNone/>
          </a:pPr>
          <a:r>
            <a:rPr lang="en-US" dirty="0"/>
            <a:t>Selected Concepts </a:t>
          </a:r>
        </a:p>
      </dgm:t>
    </dgm:pt>
    <dgm:pt modelId="{94B1043E-659A-4A7A-8756-0207F434F6BD}" type="parTrans" cxnId="{1BCE87E9-6555-4252-9C4A-D4A76651A6C2}">
      <dgm:prSet/>
      <dgm:spPr/>
      <dgm:t>
        <a:bodyPr/>
        <a:lstStyle/>
        <a:p>
          <a:endParaRPr lang="en-US"/>
        </a:p>
      </dgm:t>
    </dgm:pt>
    <dgm:pt modelId="{CFCD2508-53F5-4AC2-BA0C-E62DFD4B0AC1}" type="sibTrans" cxnId="{1BCE87E9-6555-4252-9C4A-D4A76651A6C2}">
      <dgm:prSet/>
      <dgm:spPr/>
      <dgm:t>
        <a:bodyPr/>
        <a:lstStyle/>
        <a:p>
          <a:endParaRPr lang="en-US"/>
        </a:p>
      </dgm:t>
    </dgm:pt>
    <dgm:pt modelId="{BC7E90D8-CBCA-4054-9E46-A4F94AA9B1A9}">
      <dgm:prSet/>
      <dgm:spPr/>
      <dgm:t>
        <a:bodyPr/>
        <a:lstStyle/>
        <a:p>
          <a:r>
            <a:rPr lang="en-US" dirty="0"/>
            <a:t>Proposed Deliverables</a:t>
          </a:r>
        </a:p>
      </dgm:t>
    </dgm:pt>
    <dgm:pt modelId="{564A57FC-BD3F-4EF3-A695-6BDCB27490F5}" type="sibTrans" cxnId="{5C5015A4-72F7-4CFD-8E0D-223E92AAA904}">
      <dgm:prSet/>
      <dgm:spPr/>
      <dgm:t>
        <a:bodyPr/>
        <a:lstStyle/>
        <a:p>
          <a:endParaRPr lang="en-US"/>
        </a:p>
      </dgm:t>
    </dgm:pt>
    <dgm:pt modelId="{F7E6F024-A36C-4B66-B651-861F00EAD77E}" type="parTrans" cxnId="{5C5015A4-72F7-4CFD-8E0D-223E92AAA904}">
      <dgm:prSet/>
      <dgm:spPr/>
      <dgm:t>
        <a:bodyPr/>
        <a:lstStyle/>
        <a:p>
          <a:endParaRPr lang="en-US"/>
        </a:p>
      </dgm:t>
    </dgm:pt>
    <dgm:pt modelId="{0A751651-CE82-400A-8256-77A371A32FE6}" type="pres">
      <dgm:prSet presAssocID="{6CAAD430-3FA8-4D81-B99A-A23996706BB3}" presName="Name0" presStyleCnt="0">
        <dgm:presLayoutVars>
          <dgm:chMax val="4"/>
          <dgm:resizeHandles val="exact"/>
        </dgm:presLayoutVars>
      </dgm:prSet>
      <dgm:spPr/>
    </dgm:pt>
    <dgm:pt modelId="{DBDFCED0-7AD3-47C5-AFA8-F7D098C41BF3}" type="pres">
      <dgm:prSet presAssocID="{6CAAD430-3FA8-4D81-B99A-A23996706BB3}" presName="ellipse" presStyleLbl="trBgShp" presStyleIdx="0" presStyleCnt="1"/>
      <dgm:spPr/>
    </dgm:pt>
    <dgm:pt modelId="{2F307DDD-0AAB-4D67-96BB-E425D1F1DFEA}" type="pres">
      <dgm:prSet presAssocID="{6CAAD430-3FA8-4D81-B99A-A23996706BB3}" presName="arrow1" presStyleLbl="fgShp" presStyleIdx="0" presStyleCnt="1"/>
      <dgm:spPr/>
    </dgm:pt>
    <dgm:pt modelId="{61D9200B-195D-4BAC-952D-FC141AA7F78F}" type="pres">
      <dgm:prSet presAssocID="{6CAAD430-3FA8-4D81-B99A-A23996706BB3}" presName="rectangle" presStyleLbl="revTx" presStyleIdx="0" presStyleCnt="1">
        <dgm:presLayoutVars>
          <dgm:bulletEnabled val="1"/>
        </dgm:presLayoutVars>
      </dgm:prSet>
      <dgm:spPr/>
    </dgm:pt>
    <dgm:pt modelId="{BF7E6AED-6FC5-4425-A290-9E4B7298F07F}" type="pres">
      <dgm:prSet presAssocID="{52F5217B-96AC-40D2-8840-F900FA586F9F}" presName="item1" presStyleLbl="node1" presStyleIdx="0" presStyleCnt="3">
        <dgm:presLayoutVars>
          <dgm:bulletEnabled val="1"/>
        </dgm:presLayoutVars>
      </dgm:prSet>
      <dgm:spPr/>
    </dgm:pt>
    <dgm:pt modelId="{D246E528-507F-4FF3-8A77-0679076721BF}" type="pres">
      <dgm:prSet presAssocID="{F2DE0921-6C03-4D3C-9965-5456DB56A871}" presName="item2" presStyleLbl="node1" presStyleIdx="1" presStyleCnt="3">
        <dgm:presLayoutVars>
          <dgm:bulletEnabled val="1"/>
        </dgm:presLayoutVars>
      </dgm:prSet>
      <dgm:spPr/>
    </dgm:pt>
    <dgm:pt modelId="{E3E931DD-E6F1-4EC6-BDD5-84CE280C6596}" type="pres">
      <dgm:prSet presAssocID="{BC7E90D8-CBCA-4054-9E46-A4F94AA9B1A9}" presName="item3" presStyleLbl="node1" presStyleIdx="2" presStyleCnt="3">
        <dgm:presLayoutVars>
          <dgm:bulletEnabled val="1"/>
        </dgm:presLayoutVars>
      </dgm:prSet>
      <dgm:spPr/>
    </dgm:pt>
    <dgm:pt modelId="{4DDFF13B-A0E3-4D55-8A12-88615B2090CC}" type="pres">
      <dgm:prSet presAssocID="{6CAAD430-3FA8-4D81-B99A-A23996706BB3}" presName="funnel" presStyleLbl="trAlignAcc1" presStyleIdx="0" presStyleCnt="1"/>
      <dgm:spPr/>
    </dgm:pt>
  </dgm:ptLst>
  <dgm:cxnLst>
    <dgm:cxn modelId="{EDEF8A68-C7B2-4873-B646-10B799D21980}" type="presOf" srcId="{52F5217B-96AC-40D2-8840-F900FA586F9F}" destId="{D246E528-507F-4FF3-8A77-0679076721BF}" srcOrd="0" destOrd="0" presId="urn:microsoft.com/office/officeart/2005/8/layout/funnel1"/>
    <dgm:cxn modelId="{CA44D955-A992-4084-9F97-A5A409A3A02E}" srcId="{6CAAD430-3FA8-4D81-B99A-A23996706BB3}" destId="{52F5217B-96AC-40D2-8840-F900FA586F9F}" srcOrd="1" destOrd="0" parTransId="{3E60EEB5-D43B-4295-BA0E-B9D51378845E}" sibTransId="{E8FC58BD-A93A-42ED-9360-21FE5D6B1B0C}"/>
    <dgm:cxn modelId="{96644A7F-4218-436C-8AEE-F0779852D60C}" type="presOf" srcId="{A1E0A40E-6610-4ADA-890D-176155806C86}" destId="{E3E931DD-E6F1-4EC6-BDD5-84CE280C6596}" srcOrd="0" destOrd="0" presId="urn:microsoft.com/office/officeart/2005/8/layout/funnel1"/>
    <dgm:cxn modelId="{6364C186-1B61-4AAF-8C16-FAF8A2262265}" type="presOf" srcId="{BC7E90D8-CBCA-4054-9E46-A4F94AA9B1A9}" destId="{61D9200B-195D-4BAC-952D-FC141AA7F78F}" srcOrd="0" destOrd="0" presId="urn:microsoft.com/office/officeart/2005/8/layout/funnel1"/>
    <dgm:cxn modelId="{5C5015A4-72F7-4CFD-8E0D-223E92AAA904}" srcId="{6CAAD430-3FA8-4D81-B99A-A23996706BB3}" destId="{BC7E90D8-CBCA-4054-9E46-A4F94AA9B1A9}" srcOrd="3" destOrd="0" parTransId="{F7E6F024-A36C-4B66-B651-861F00EAD77E}" sibTransId="{564A57FC-BD3F-4EF3-A695-6BDCB27490F5}"/>
    <dgm:cxn modelId="{487030D4-4C28-4FC1-87A0-9D2FFEE83751}" type="presOf" srcId="{F2DE0921-6C03-4D3C-9965-5456DB56A871}" destId="{BF7E6AED-6FC5-4425-A290-9E4B7298F07F}" srcOrd="0" destOrd="0" presId="urn:microsoft.com/office/officeart/2005/8/layout/funnel1"/>
    <dgm:cxn modelId="{1BCE87E9-6555-4252-9C4A-D4A76651A6C2}" srcId="{6CAAD430-3FA8-4D81-B99A-A23996706BB3}" destId="{F2DE0921-6C03-4D3C-9965-5456DB56A871}" srcOrd="2" destOrd="0" parTransId="{94B1043E-659A-4A7A-8756-0207F434F6BD}" sibTransId="{CFCD2508-53F5-4AC2-BA0C-E62DFD4B0AC1}"/>
    <dgm:cxn modelId="{499EA1EE-057B-4E26-92B9-8EDBDDDAF862}" type="presOf" srcId="{6CAAD430-3FA8-4D81-B99A-A23996706BB3}" destId="{0A751651-CE82-400A-8256-77A371A32FE6}" srcOrd="0" destOrd="0" presId="urn:microsoft.com/office/officeart/2005/8/layout/funnel1"/>
    <dgm:cxn modelId="{625C08F9-04C2-4A47-A6D4-A74C35932A15}" srcId="{6CAAD430-3FA8-4D81-B99A-A23996706BB3}" destId="{A1E0A40E-6610-4ADA-890D-176155806C86}" srcOrd="0" destOrd="0" parTransId="{3323A7A3-3683-44FA-8AD0-3C18E573F081}" sibTransId="{0381F3F6-91F8-45D5-A111-0D3D7F7D6900}"/>
    <dgm:cxn modelId="{CCD74004-79E3-442E-B67F-6DFEA8405E51}" type="presParOf" srcId="{0A751651-CE82-400A-8256-77A371A32FE6}" destId="{DBDFCED0-7AD3-47C5-AFA8-F7D098C41BF3}" srcOrd="0" destOrd="0" presId="urn:microsoft.com/office/officeart/2005/8/layout/funnel1"/>
    <dgm:cxn modelId="{CAD080A4-9C83-4AD8-A2F1-D0EA0744F34E}" type="presParOf" srcId="{0A751651-CE82-400A-8256-77A371A32FE6}" destId="{2F307DDD-0AAB-4D67-96BB-E425D1F1DFEA}" srcOrd="1" destOrd="0" presId="urn:microsoft.com/office/officeart/2005/8/layout/funnel1"/>
    <dgm:cxn modelId="{476BF9A8-1E7E-4E06-A7C1-893CF818D0CC}" type="presParOf" srcId="{0A751651-CE82-400A-8256-77A371A32FE6}" destId="{61D9200B-195D-4BAC-952D-FC141AA7F78F}" srcOrd="2" destOrd="0" presId="urn:microsoft.com/office/officeart/2005/8/layout/funnel1"/>
    <dgm:cxn modelId="{EC2ECF38-2B78-486C-BB06-58E57432D199}" type="presParOf" srcId="{0A751651-CE82-400A-8256-77A371A32FE6}" destId="{BF7E6AED-6FC5-4425-A290-9E4B7298F07F}" srcOrd="3" destOrd="0" presId="urn:microsoft.com/office/officeart/2005/8/layout/funnel1"/>
    <dgm:cxn modelId="{B49050AE-D0A3-4462-85F4-B203492F47C1}" type="presParOf" srcId="{0A751651-CE82-400A-8256-77A371A32FE6}" destId="{D246E528-507F-4FF3-8A77-0679076721BF}" srcOrd="4" destOrd="0" presId="urn:microsoft.com/office/officeart/2005/8/layout/funnel1"/>
    <dgm:cxn modelId="{DAC9B489-2CD4-48A8-B522-49A201B559BB}" type="presParOf" srcId="{0A751651-CE82-400A-8256-77A371A32FE6}" destId="{E3E931DD-E6F1-4EC6-BDD5-84CE280C6596}" srcOrd="5" destOrd="0" presId="urn:microsoft.com/office/officeart/2005/8/layout/funnel1"/>
    <dgm:cxn modelId="{AD4A014F-609E-4FD0-A6E2-6FEEDDFA6942}" type="presParOf" srcId="{0A751651-CE82-400A-8256-77A371A32FE6}" destId="{4DDFF13B-A0E3-4D55-8A12-88615B2090CC}"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5DFA7F-2A1E-421A-821F-ACA8F1E9B88F}">
      <dsp:nvSpPr>
        <dsp:cNvPr id="0" name=""/>
        <dsp:cNvSpPr/>
      </dsp:nvSpPr>
      <dsp:spPr>
        <a:xfrm>
          <a:off x="2366117" y="954382"/>
          <a:ext cx="2532293" cy="2532728"/>
        </a:xfrm>
        <a:prstGeom prst="ellips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Engineering Team Members</a:t>
          </a:r>
        </a:p>
      </dsp:txBody>
      <dsp:txXfrm>
        <a:off x="2736963" y="1325291"/>
        <a:ext cx="1790601" cy="1790910"/>
      </dsp:txXfrm>
    </dsp:sp>
    <dsp:sp modelId="{3C8F1AF9-C715-4E3B-AA5A-879BB48DB4B5}">
      <dsp:nvSpPr>
        <dsp:cNvPr id="0" name=""/>
        <dsp:cNvSpPr/>
      </dsp:nvSpPr>
      <dsp:spPr>
        <a:xfrm>
          <a:off x="3144765" y="3298831"/>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37F1AD-86AA-4BD9-B470-464494E17441}">
      <dsp:nvSpPr>
        <dsp:cNvPr id="0" name=""/>
        <dsp:cNvSpPr/>
      </dsp:nvSpPr>
      <dsp:spPr>
        <a:xfrm>
          <a:off x="5061516" y="198222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C8B001-2DC2-45C6-B5BD-9F1C34899D31}">
      <dsp:nvSpPr>
        <dsp:cNvPr id="0" name=""/>
        <dsp:cNvSpPr/>
      </dsp:nvSpPr>
      <dsp:spPr>
        <a:xfrm>
          <a:off x="4085999" y="351607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330C190-5AA7-46BC-BE45-BF9B41B6050F}">
      <dsp:nvSpPr>
        <dsp:cNvPr id="0" name=""/>
        <dsp:cNvSpPr/>
      </dsp:nvSpPr>
      <dsp:spPr>
        <a:xfrm>
          <a:off x="5410199" y="36576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611D7B-EC26-4A92-AACF-B46E081EBD4C}">
      <dsp:nvSpPr>
        <dsp:cNvPr id="0" name=""/>
        <dsp:cNvSpPr/>
      </dsp:nvSpPr>
      <dsp:spPr>
        <a:xfrm>
          <a:off x="2819399" y="762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A05147-63E5-4462-BA99-6511A8C7DECB}">
      <dsp:nvSpPr>
        <dsp:cNvPr id="0" name=""/>
        <dsp:cNvSpPr/>
      </dsp:nvSpPr>
      <dsp:spPr>
        <a:xfrm>
          <a:off x="1331893" y="1170585"/>
          <a:ext cx="1514720" cy="151149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Project Engineer (PE)</a:t>
          </a:r>
        </a:p>
      </dsp:txBody>
      <dsp:txXfrm>
        <a:off x="1553719" y="1391938"/>
        <a:ext cx="1071068" cy="1068788"/>
      </dsp:txXfrm>
    </dsp:sp>
    <dsp:sp modelId="{340B68A0-B3AF-42BE-9CC1-AD7EC8C039E2}">
      <dsp:nvSpPr>
        <dsp:cNvPr id="0" name=""/>
        <dsp:cNvSpPr/>
      </dsp:nvSpPr>
      <dsp:spPr>
        <a:xfrm>
          <a:off x="3526557" y="1248117"/>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4BE37-188A-4312-8E9E-22688AC14F7F}">
      <dsp:nvSpPr>
        <dsp:cNvPr id="0" name=""/>
        <dsp:cNvSpPr/>
      </dsp:nvSpPr>
      <dsp:spPr>
        <a:xfrm>
          <a:off x="1671619" y="2742590"/>
          <a:ext cx="509055" cy="50917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E7E219-8E08-48DC-812C-4BEE24C33058}">
      <dsp:nvSpPr>
        <dsp:cNvPr id="0" name=""/>
        <dsp:cNvSpPr/>
      </dsp:nvSpPr>
      <dsp:spPr>
        <a:xfrm>
          <a:off x="4946042" y="685798"/>
          <a:ext cx="1454759" cy="151251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Chief Engineer (CE)</a:t>
          </a:r>
        </a:p>
      </dsp:txBody>
      <dsp:txXfrm>
        <a:off x="5159087" y="907301"/>
        <a:ext cx="1028669" cy="1069508"/>
      </dsp:txXfrm>
    </dsp:sp>
    <dsp:sp modelId="{6BC9E617-9B8A-4169-AE14-8941CF834CCE}">
      <dsp:nvSpPr>
        <dsp:cNvPr id="0" name=""/>
        <dsp:cNvSpPr/>
      </dsp:nvSpPr>
      <dsp:spPr>
        <a:xfrm>
          <a:off x="4724400" y="2590799"/>
          <a:ext cx="281539" cy="28196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D06CB3-486C-445B-9277-1D62A43BC4B1}">
      <dsp:nvSpPr>
        <dsp:cNvPr id="0" name=""/>
        <dsp:cNvSpPr/>
      </dsp:nvSpPr>
      <dsp:spPr>
        <a:xfrm>
          <a:off x="1477866" y="334861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85B42A-3AD6-48D3-A6FE-62F9C8CFF477}">
      <dsp:nvSpPr>
        <dsp:cNvPr id="0" name=""/>
        <dsp:cNvSpPr/>
      </dsp:nvSpPr>
      <dsp:spPr>
        <a:xfrm>
          <a:off x="4577567" y="33855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F9A8FC-07DE-4BF0-8A06-8F5C3FE32C41}">
      <dsp:nvSpPr>
        <dsp:cNvPr id="0" name=""/>
        <dsp:cNvSpPr/>
      </dsp:nvSpPr>
      <dsp:spPr>
        <a:xfrm>
          <a:off x="5417383" y="2784822"/>
          <a:ext cx="1480323" cy="87277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Purchasing</a:t>
          </a:r>
          <a:endParaRPr lang="en-US" sz="1100" kern="1200" dirty="0"/>
        </a:p>
      </dsp:txBody>
      <dsp:txXfrm>
        <a:off x="5634171" y="2912637"/>
        <a:ext cx="1046747" cy="617148"/>
      </dsp:txXfrm>
    </dsp:sp>
    <dsp:sp modelId="{1C75DBC3-1D06-46DB-BF62-8850C683673B}">
      <dsp:nvSpPr>
        <dsp:cNvPr id="0" name=""/>
        <dsp:cNvSpPr/>
      </dsp:nvSpPr>
      <dsp:spPr>
        <a:xfrm>
          <a:off x="5352405" y="2670627"/>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C378E-6331-446E-BD84-92C4F1380207}">
      <dsp:nvSpPr>
        <dsp:cNvPr id="0" name=""/>
        <dsp:cNvSpPr/>
      </dsp:nvSpPr>
      <dsp:spPr>
        <a:xfrm>
          <a:off x="2438402" y="3587588"/>
          <a:ext cx="1528042" cy="102965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Fabrication Support</a:t>
          </a:r>
        </a:p>
      </dsp:txBody>
      <dsp:txXfrm>
        <a:off x="2662179" y="3738378"/>
        <a:ext cx="1080488" cy="728076"/>
      </dsp:txXfrm>
    </dsp:sp>
    <dsp:sp modelId="{4E7DC993-CDDA-4900-90DA-66995C4B1E8D}">
      <dsp:nvSpPr>
        <dsp:cNvPr id="0" name=""/>
        <dsp:cNvSpPr/>
      </dsp:nvSpPr>
      <dsp:spPr>
        <a:xfrm>
          <a:off x="3607071" y="3552738"/>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6576AC-19E0-4074-A0EA-251242FE1EB1}">
      <dsp:nvSpPr>
        <dsp:cNvPr id="0" name=""/>
        <dsp:cNvSpPr/>
      </dsp:nvSpPr>
      <dsp:spPr>
        <a:xfrm>
          <a:off x="3468706" y="-91281"/>
          <a:ext cx="1430936" cy="139478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a:t>
          </a:r>
          <a:endParaRPr lang="en-US" sz="1100" kern="1200" dirty="0"/>
        </a:p>
      </dsp:txBody>
      <dsp:txXfrm>
        <a:off x="3678262" y="112980"/>
        <a:ext cx="1011824" cy="986261"/>
      </dsp:txXfrm>
    </dsp:sp>
    <dsp:sp modelId="{50F6F357-755D-48CA-B498-97FA75FE6693}">
      <dsp:nvSpPr>
        <dsp:cNvPr id="0" name=""/>
        <dsp:cNvSpPr/>
      </dsp:nvSpPr>
      <dsp:spPr>
        <a:xfrm>
          <a:off x="2514600" y="762000"/>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444035-FE3A-4C89-98B3-26FAFE157872}">
      <dsp:nvSpPr>
        <dsp:cNvPr id="0" name=""/>
        <dsp:cNvSpPr/>
      </dsp:nvSpPr>
      <dsp:spPr>
        <a:xfrm>
          <a:off x="4776860" y="344735"/>
          <a:ext cx="204141" cy="20412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995248" y="712806"/>
          <a:ext cx="3637026" cy="126309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2466975" y="3805688"/>
          <a:ext cx="704850" cy="451104"/>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127759" y="4166571"/>
          <a:ext cx="3383280" cy="8458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4912" tIns="184912" rIns="184912" bIns="184912" numCol="1" spcCol="1270" anchor="ctr" anchorCtr="0">
          <a:noAutofit/>
        </a:bodyPr>
        <a:lstStyle/>
        <a:p>
          <a:pPr marL="0" lvl="0" indent="0" algn="ctr" defTabSz="1155700">
            <a:lnSpc>
              <a:spcPct val="90000"/>
            </a:lnSpc>
            <a:spcBef>
              <a:spcPct val="0"/>
            </a:spcBef>
            <a:spcAft>
              <a:spcPct val="35000"/>
            </a:spcAft>
            <a:buNone/>
          </a:pPr>
          <a:r>
            <a:rPr lang="en-US" sz="2600" kern="1200" dirty="0"/>
            <a:t>Proposed Deliverables</a:t>
          </a:r>
        </a:p>
      </dsp:txBody>
      <dsp:txXfrm>
        <a:off x="1127759" y="4166571"/>
        <a:ext cx="3383280" cy="845820"/>
      </dsp:txXfrm>
    </dsp:sp>
    <dsp:sp modelId="{BF7E6AED-6FC5-4425-A290-9E4B7298F07F}">
      <dsp:nvSpPr>
        <dsp:cNvPr id="0" name=""/>
        <dsp:cNvSpPr/>
      </dsp:nvSpPr>
      <dsp:spPr>
        <a:xfrm>
          <a:off x="2317546" y="2073449"/>
          <a:ext cx="1268730" cy="12687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Selected Concepts </a:t>
          </a:r>
        </a:p>
      </dsp:txBody>
      <dsp:txXfrm>
        <a:off x="2503347" y="2259250"/>
        <a:ext cx="897128" cy="897128"/>
      </dsp:txXfrm>
    </dsp:sp>
    <dsp:sp modelId="{D246E528-507F-4FF3-8A77-0679076721BF}">
      <dsp:nvSpPr>
        <dsp:cNvPr id="0" name=""/>
        <dsp:cNvSpPr/>
      </dsp:nvSpPr>
      <dsp:spPr>
        <a:xfrm>
          <a:off x="1409699" y="1121619"/>
          <a:ext cx="1268730" cy="1268730"/>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Client Meeting #1 Objectives </a:t>
          </a:r>
        </a:p>
      </dsp:txBody>
      <dsp:txXfrm>
        <a:off x="1595500" y="1307420"/>
        <a:ext cx="897128" cy="897128"/>
      </dsp:txXfrm>
    </dsp:sp>
    <dsp:sp modelId="{E3E931DD-E6F1-4EC6-BDD5-84CE280C6596}">
      <dsp:nvSpPr>
        <dsp:cNvPr id="0" name=""/>
        <dsp:cNvSpPr/>
      </dsp:nvSpPr>
      <dsp:spPr>
        <a:xfrm>
          <a:off x="2706624" y="814869"/>
          <a:ext cx="1268730" cy="1268730"/>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t>Needs &amp; Requirements, Use Cases, User Stories</a:t>
          </a:r>
        </a:p>
      </dsp:txBody>
      <dsp:txXfrm>
        <a:off x="2892425" y="1000670"/>
        <a:ext cx="897128" cy="897128"/>
      </dsp:txXfrm>
    </dsp:sp>
    <dsp:sp modelId="{4DDFF13B-A0E3-4D55-8A12-88615B2090CC}">
      <dsp:nvSpPr>
        <dsp:cNvPr id="0" name=""/>
        <dsp:cNvSpPr/>
      </dsp:nvSpPr>
      <dsp:spPr>
        <a:xfrm>
          <a:off x="845819" y="557739"/>
          <a:ext cx="3947160" cy="3157728"/>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A4EC49-83E3-4233-809A-6071BBAAF64F}">
      <dsp:nvSpPr>
        <dsp:cNvPr id="0" name=""/>
        <dsp:cNvSpPr/>
      </dsp:nvSpPr>
      <dsp:spPr>
        <a:xfrm>
          <a:off x="0" y="0"/>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C15298-9C79-48D9-976B-A0D991C06145}">
      <dsp:nvSpPr>
        <dsp:cNvPr id="0" name=""/>
        <dsp:cNvSpPr/>
      </dsp:nvSpPr>
      <dsp:spPr>
        <a:xfrm>
          <a:off x="240070" y="182081"/>
          <a:ext cx="436918" cy="436491"/>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41177-B6B0-46F2-B68C-225882E6FC55}">
      <dsp:nvSpPr>
        <dsp:cNvPr id="0" name=""/>
        <dsp:cNvSpPr/>
      </dsp:nvSpPr>
      <dsp:spPr>
        <a:xfrm>
          <a:off x="917058" y="351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Work in teams on a one-semester project related to the design of a complex engineering system.</a:t>
          </a:r>
        </a:p>
      </dsp:txBody>
      <dsp:txXfrm>
        <a:off x="917058" y="3516"/>
        <a:ext cx="4064441" cy="818421"/>
      </dsp:txXfrm>
    </dsp:sp>
    <dsp:sp modelId="{75040839-A13D-498C-813C-C0168FF5A893}">
      <dsp:nvSpPr>
        <dsp:cNvPr id="0" name=""/>
        <dsp:cNvSpPr/>
      </dsp:nvSpPr>
      <dsp:spPr>
        <a:xfrm>
          <a:off x="0" y="1026543"/>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CF41B6-BDA0-4676-B240-46AB80E013CE}">
      <dsp:nvSpPr>
        <dsp:cNvPr id="0" name=""/>
        <dsp:cNvSpPr/>
      </dsp:nvSpPr>
      <dsp:spPr>
        <a:xfrm>
          <a:off x="240070" y="1205107"/>
          <a:ext cx="436918" cy="436491"/>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97F02F-B2C6-4900-BA46-68CD1451B4FB}">
      <dsp:nvSpPr>
        <dsp:cNvPr id="0" name=""/>
        <dsp:cNvSpPr/>
      </dsp:nvSpPr>
      <dsp:spPr>
        <a:xfrm>
          <a:off x="917058" y="1026543"/>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Each student will be responsible for identifying and accomplishing specific work within the project.</a:t>
          </a:r>
        </a:p>
      </dsp:txBody>
      <dsp:txXfrm>
        <a:off x="917058" y="1026543"/>
        <a:ext cx="4064441" cy="818421"/>
      </dsp:txXfrm>
    </dsp:sp>
    <dsp:sp modelId="{E0FC1C27-66E7-4622-9100-EA7E9F1B4C73}">
      <dsp:nvSpPr>
        <dsp:cNvPr id="0" name=""/>
        <dsp:cNvSpPr/>
      </dsp:nvSpPr>
      <dsp:spPr>
        <a:xfrm>
          <a:off x="0" y="2049569"/>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4736265-56F2-4776-A4BE-47AB1708AFFC}">
      <dsp:nvSpPr>
        <dsp:cNvPr id="0" name=""/>
        <dsp:cNvSpPr/>
      </dsp:nvSpPr>
      <dsp:spPr>
        <a:xfrm>
          <a:off x="240070" y="2228134"/>
          <a:ext cx="436918" cy="436491"/>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326D2F-7338-4B71-8A2D-B3CA01736C31}">
      <dsp:nvSpPr>
        <dsp:cNvPr id="0" name=""/>
        <dsp:cNvSpPr/>
      </dsp:nvSpPr>
      <dsp:spPr>
        <a:xfrm>
          <a:off x="917058" y="2049569"/>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Apply the Design Process (taught in IED) to scope the project and design, build, test, and deliver your proposed design solutions </a:t>
          </a:r>
        </a:p>
      </dsp:txBody>
      <dsp:txXfrm>
        <a:off x="917058" y="2049569"/>
        <a:ext cx="4064441" cy="818421"/>
      </dsp:txXfrm>
    </dsp:sp>
    <dsp:sp modelId="{BC7DB535-2CBE-4E2D-89A5-EAFEEC2B8A85}">
      <dsp:nvSpPr>
        <dsp:cNvPr id="0" name=""/>
        <dsp:cNvSpPr/>
      </dsp:nvSpPr>
      <dsp:spPr>
        <a:xfrm>
          <a:off x="0" y="3072596"/>
          <a:ext cx="4995623" cy="79362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5C27E1-23D6-4CB7-B60B-C5C197914D4A}">
      <dsp:nvSpPr>
        <dsp:cNvPr id="0" name=""/>
        <dsp:cNvSpPr/>
      </dsp:nvSpPr>
      <dsp:spPr>
        <a:xfrm>
          <a:off x="240070" y="3251160"/>
          <a:ext cx="436918" cy="436491"/>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092C50-F1EB-4449-A4BE-E6F22BE45468}">
      <dsp:nvSpPr>
        <dsp:cNvPr id="0" name=""/>
        <dsp:cNvSpPr/>
      </dsp:nvSpPr>
      <dsp:spPr>
        <a:xfrm>
          <a:off x="917058" y="3072596"/>
          <a:ext cx="4064441" cy="8184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16" tIns="86616" rIns="86616" bIns="86616" numCol="1" spcCol="1270" anchor="ctr" anchorCtr="0">
          <a:noAutofit/>
        </a:bodyPr>
        <a:lstStyle/>
        <a:p>
          <a:pPr marL="0" lvl="0" indent="0" algn="l" defTabSz="622300">
            <a:lnSpc>
              <a:spcPct val="100000"/>
            </a:lnSpc>
            <a:spcBef>
              <a:spcPct val="0"/>
            </a:spcBef>
            <a:spcAft>
              <a:spcPct val="35000"/>
            </a:spcAft>
            <a:buNone/>
          </a:pPr>
          <a:r>
            <a:rPr lang="en-US" sz="1400" b="0" kern="1200" dirty="0"/>
            <a:t>Assessed on your contribution to the project on technical work, communication skills, project management  documentation, and teamwork.</a:t>
          </a:r>
        </a:p>
      </dsp:txBody>
      <dsp:txXfrm>
        <a:off x="917058" y="3072596"/>
        <a:ext cx="4064441" cy="8184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CF970-27B2-4201-98EE-0159A1C29759}">
      <dsp:nvSpPr>
        <dsp:cNvPr id="0" name=""/>
        <dsp:cNvSpPr/>
      </dsp:nvSpPr>
      <dsp:spPr>
        <a:xfrm>
          <a:off x="693" y="172"/>
          <a:ext cx="7885313" cy="1528173"/>
        </a:xfrm>
        <a:prstGeom prst="roundRect">
          <a:avLst>
            <a:gd name="adj" fmla="val 10000"/>
          </a:avLst>
        </a:prstGeom>
        <a:solidFill>
          <a:schemeClr val="accent6">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Technical Work</a:t>
          </a:r>
        </a:p>
      </dsp:txBody>
      <dsp:txXfrm>
        <a:off x="45452" y="44931"/>
        <a:ext cx="7795795" cy="1438655"/>
      </dsp:txXfrm>
    </dsp:sp>
    <dsp:sp modelId="{923D7230-7398-4B88-91F3-6CA002F9CF8C}">
      <dsp:nvSpPr>
        <dsp:cNvPr id="0" name=""/>
        <dsp:cNvSpPr/>
      </dsp:nvSpPr>
      <dsp:spPr>
        <a:xfrm>
          <a:off x="693" y="1735157"/>
          <a:ext cx="2341403" cy="1528173"/>
        </a:xfrm>
        <a:prstGeom prst="roundRect">
          <a:avLst>
            <a:gd name="adj" fmla="val 10000"/>
          </a:avLst>
        </a:prstGeom>
        <a:solidFill>
          <a:schemeClr val="accent2"/>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Client Meetings</a:t>
          </a:r>
        </a:p>
      </dsp:txBody>
      <dsp:txXfrm>
        <a:off x="45452" y="1779916"/>
        <a:ext cx="2251885" cy="1438655"/>
      </dsp:txXfrm>
    </dsp:sp>
    <dsp:sp modelId="{988FBE53-9BA5-4996-86A7-00C235CB0C66}">
      <dsp:nvSpPr>
        <dsp:cNvPr id="0" name=""/>
        <dsp:cNvSpPr/>
      </dsp:nvSpPr>
      <dsp:spPr>
        <a:xfrm>
          <a:off x="2596350" y="1735157"/>
          <a:ext cx="2620719" cy="1528173"/>
        </a:xfrm>
        <a:prstGeom prst="roundRect">
          <a:avLst>
            <a:gd name="adj" fmla="val 10000"/>
          </a:avLst>
        </a:prstGeom>
        <a:solidFill>
          <a:schemeClr val="accent4">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Project Reviews</a:t>
          </a:r>
        </a:p>
      </dsp:txBody>
      <dsp:txXfrm>
        <a:off x="2641109" y="1779916"/>
        <a:ext cx="2531201" cy="1438655"/>
      </dsp:txXfrm>
    </dsp:sp>
    <dsp:sp modelId="{E23E5861-D3EC-45F8-9E1D-4258EBB9B468}">
      <dsp:nvSpPr>
        <dsp:cNvPr id="0" name=""/>
        <dsp:cNvSpPr/>
      </dsp:nvSpPr>
      <dsp:spPr>
        <a:xfrm>
          <a:off x="5471323" y="1735157"/>
          <a:ext cx="2414683" cy="1528173"/>
        </a:xfrm>
        <a:prstGeom prst="roundRect">
          <a:avLst>
            <a:gd name="adj" fmla="val 10000"/>
          </a:avLst>
        </a:prstGeom>
        <a:solidFill>
          <a:schemeClr val="accent5">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t>Design Documentation</a:t>
          </a:r>
        </a:p>
      </dsp:txBody>
      <dsp:txXfrm>
        <a:off x="5516082" y="1779916"/>
        <a:ext cx="2325165" cy="14386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411F3-839D-44DB-AA38-4E2B3283A89F}">
      <dsp:nvSpPr>
        <dsp:cNvPr id="0" name=""/>
        <dsp:cNvSpPr/>
      </dsp:nvSpPr>
      <dsp:spPr>
        <a:xfrm>
          <a:off x="535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Spin the Wheel</a:t>
          </a:r>
        </a:p>
      </dsp:txBody>
      <dsp:txXfrm>
        <a:off x="33498" y="1579625"/>
        <a:ext cx="1545053" cy="904519"/>
      </dsp:txXfrm>
    </dsp:sp>
    <dsp:sp modelId="{47EAB957-349E-4680-811A-5B7F01687F48}">
      <dsp:nvSpPr>
        <dsp:cNvPr id="0" name=""/>
        <dsp:cNvSpPr/>
      </dsp:nvSpPr>
      <dsp:spPr>
        <a:xfrm>
          <a:off x="176682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1766826" y="1912745"/>
        <a:ext cx="237638" cy="238279"/>
      </dsp:txXfrm>
    </dsp:sp>
    <dsp:sp modelId="{A10A8B12-A092-4BD2-98CA-078FC613DA30}">
      <dsp:nvSpPr>
        <dsp:cNvPr id="0" name=""/>
        <dsp:cNvSpPr/>
      </dsp:nvSpPr>
      <dsp:spPr>
        <a:xfrm>
          <a:off x="2247227"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Use the Topic</a:t>
          </a:r>
        </a:p>
      </dsp:txBody>
      <dsp:txXfrm>
        <a:off x="2275368" y="1579625"/>
        <a:ext cx="1545053" cy="904519"/>
      </dsp:txXfrm>
    </dsp:sp>
    <dsp:sp modelId="{8BC6C8CB-402A-48A5-BBBB-B5590472DF0B}">
      <dsp:nvSpPr>
        <dsp:cNvPr id="0" name=""/>
        <dsp:cNvSpPr/>
      </dsp:nvSpPr>
      <dsp:spPr>
        <a:xfrm>
          <a:off x="4008696" y="1833319"/>
          <a:ext cx="339483" cy="39713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dirty="0"/>
        </a:p>
      </dsp:txBody>
      <dsp:txXfrm>
        <a:off x="4008696" y="1912745"/>
        <a:ext cx="237638" cy="238279"/>
      </dsp:txXfrm>
    </dsp:sp>
    <dsp:sp modelId="{78268D54-B79A-430C-9BE0-B1E65902747F}">
      <dsp:nvSpPr>
        <dsp:cNvPr id="0" name=""/>
        <dsp:cNvSpPr/>
      </dsp:nvSpPr>
      <dsp:spPr>
        <a:xfrm>
          <a:off x="4489096" y="1551484"/>
          <a:ext cx="1601335" cy="96080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Write One Related Need on a Post-It</a:t>
          </a:r>
        </a:p>
      </dsp:txBody>
      <dsp:txXfrm>
        <a:off x="4517237" y="1579625"/>
        <a:ext cx="1545053" cy="90451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9F63CC-E6F7-4174-B2B9-D4DB237801C9}">
      <dsp:nvSpPr>
        <dsp:cNvPr id="0" name=""/>
        <dsp:cNvSpPr/>
      </dsp:nvSpPr>
      <dsp:spPr>
        <a:xfrm>
          <a:off x="0" y="2209"/>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D2A847-C868-430C-BB48-8CAA7268011A}">
      <dsp:nvSpPr>
        <dsp:cNvPr id="0" name=""/>
        <dsp:cNvSpPr/>
      </dsp:nvSpPr>
      <dsp:spPr>
        <a:xfrm>
          <a:off x="0" y="2209"/>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Title</a:t>
          </a:r>
          <a:r>
            <a:rPr lang="en-US" sz="2200" kern="1200"/>
            <a:t>: Name of the use case</a:t>
          </a:r>
        </a:p>
      </dsp:txBody>
      <dsp:txXfrm>
        <a:off x="0" y="2209"/>
        <a:ext cx="8229600" cy="753590"/>
      </dsp:txXfrm>
    </dsp:sp>
    <dsp:sp modelId="{CB9F4972-6EAD-43E0-ADA1-6494F8ECCA48}">
      <dsp:nvSpPr>
        <dsp:cNvPr id="0" name=""/>
        <dsp:cNvSpPr/>
      </dsp:nvSpPr>
      <dsp:spPr>
        <a:xfrm>
          <a:off x="0" y="75580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9250D38-CB4A-4157-ADFE-A51FD8925B3B}">
      <dsp:nvSpPr>
        <dsp:cNvPr id="0" name=""/>
        <dsp:cNvSpPr/>
      </dsp:nvSpPr>
      <dsp:spPr>
        <a:xfrm>
          <a:off x="0" y="75580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Primary User</a:t>
          </a:r>
          <a:r>
            <a:rPr lang="en-US" sz="2200" kern="1200"/>
            <a:t>: Who is using the system</a:t>
          </a:r>
        </a:p>
      </dsp:txBody>
      <dsp:txXfrm>
        <a:off x="0" y="755800"/>
        <a:ext cx="8229600" cy="753590"/>
      </dsp:txXfrm>
    </dsp:sp>
    <dsp:sp modelId="{94A3EC7C-A1CA-438C-8993-976031D87053}">
      <dsp:nvSpPr>
        <dsp:cNvPr id="0" name=""/>
        <dsp:cNvSpPr/>
      </dsp:nvSpPr>
      <dsp:spPr>
        <a:xfrm>
          <a:off x="0" y="1509390"/>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3F77D94-DEB1-42E7-B2E6-03C4CD00D3C1}">
      <dsp:nvSpPr>
        <dsp:cNvPr id="0" name=""/>
        <dsp:cNvSpPr/>
      </dsp:nvSpPr>
      <dsp:spPr>
        <a:xfrm>
          <a:off x="0" y="1509390"/>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Goal</a:t>
          </a:r>
          <a:r>
            <a:rPr lang="en-US" sz="2200" kern="1200"/>
            <a:t>: What the primary user wants to achieve</a:t>
          </a:r>
        </a:p>
      </dsp:txBody>
      <dsp:txXfrm>
        <a:off x="0" y="1509390"/>
        <a:ext cx="8229600" cy="753590"/>
      </dsp:txXfrm>
    </dsp:sp>
    <dsp:sp modelId="{3631E006-EE1E-4DFE-9DAA-F1E1230E0FD2}">
      <dsp:nvSpPr>
        <dsp:cNvPr id="0" name=""/>
        <dsp:cNvSpPr/>
      </dsp:nvSpPr>
      <dsp:spPr>
        <a:xfrm>
          <a:off x="0" y="2262981"/>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2AEFA48-5002-44E5-A313-30577D91A03F}">
      <dsp:nvSpPr>
        <dsp:cNvPr id="0" name=""/>
        <dsp:cNvSpPr/>
      </dsp:nvSpPr>
      <dsp:spPr>
        <a:xfrm>
          <a:off x="0" y="2262981"/>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Preconditions</a:t>
          </a:r>
          <a:r>
            <a:rPr lang="en-US" sz="2200" kern="1200"/>
            <a:t>: What must be true before the use case starts</a:t>
          </a:r>
        </a:p>
      </dsp:txBody>
      <dsp:txXfrm>
        <a:off x="0" y="2262981"/>
        <a:ext cx="8229600" cy="753590"/>
      </dsp:txXfrm>
    </dsp:sp>
    <dsp:sp modelId="{D14C7A00-CD70-42ED-884A-F5F367447D23}">
      <dsp:nvSpPr>
        <dsp:cNvPr id="0" name=""/>
        <dsp:cNvSpPr/>
      </dsp:nvSpPr>
      <dsp:spPr>
        <a:xfrm>
          <a:off x="0" y="301657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0686FA-0CB4-4CA8-B518-202D9E6EFE62}">
      <dsp:nvSpPr>
        <dsp:cNvPr id="0" name=""/>
        <dsp:cNvSpPr/>
      </dsp:nvSpPr>
      <dsp:spPr>
        <a:xfrm>
          <a:off x="0" y="301657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Main Success Scenario (Flow)</a:t>
          </a:r>
          <a:r>
            <a:rPr lang="en-US" sz="2200" kern="1200"/>
            <a:t>: Step-by-step of what happens</a:t>
          </a:r>
        </a:p>
      </dsp:txBody>
      <dsp:txXfrm>
        <a:off x="0" y="3016572"/>
        <a:ext cx="8229600" cy="753590"/>
      </dsp:txXfrm>
    </dsp:sp>
    <dsp:sp modelId="{362F03C5-55CE-4953-94AF-1DCEE740EB58}">
      <dsp:nvSpPr>
        <dsp:cNvPr id="0" name=""/>
        <dsp:cNvSpPr/>
      </dsp:nvSpPr>
      <dsp:spPr>
        <a:xfrm>
          <a:off x="0" y="3770162"/>
          <a:ext cx="822960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BE7160F-63BB-4538-81A5-A5E12C78E899}">
      <dsp:nvSpPr>
        <dsp:cNvPr id="0" name=""/>
        <dsp:cNvSpPr/>
      </dsp:nvSpPr>
      <dsp:spPr>
        <a:xfrm>
          <a:off x="0" y="3770162"/>
          <a:ext cx="8229600" cy="7535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a:t>Extensions / Alternate flows</a:t>
          </a:r>
          <a:r>
            <a:rPr lang="en-US" sz="2200" kern="1200"/>
            <a:t>: What happens if something goes wrong</a:t>
          </a:r>
        </a:p>
      </dsp:txBody>
      <dsp:txXfrm>
        <a:off x="0" y="3770162"/>
        <a:ext cx="8229600" cy="75359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059413-EE03-4288-A7AD-92BE3C413E9F}">
      <dsp:nvSpPr>
        <dsp:cNvPr id="0" name=""/>
        <dsp:cNvSpPr/>
      </dsp:nvSpPr>
      <dsp:spPr>
        <a:xfrm>
          <a:off x="0" y="49716"/>
          <a:ext cx="4953000" cy="52767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t>Instructions</a:t>
          </a:r>
        </a:p>
      </dsp:txBody>
      <dsp:txXfrm>
        <a:off x="25759" y="75475"/>
        <a:ext cx="4901482" cy="476152"/>
      </dsp:txXfrm>
    </dsp:sp>
    <dsp:sp modelId="{2A3C7B4B-C976-4ED7-B317-5F1DD1C5E013}">
      <dsp:nvSpPr>
        <dsp:cNvPr id="0" name=""/>
        <dsp:cNvSpPr/>
      </dsp:nvSpPr>
      <dsp:spPr>
        <a:xfrm>
          <a:off x="0" y="577386"/>
          <a:ext cx="4953000" cy="1958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7258"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dirty="0"/>
            <a:t>Each team design a name for Kahoot login</a:t>
          </a:r>
        </a:p>
        <a:p>
          <a:pPr marL="171450" lvl="1" indent="-171450" algn="l" defTabSz="755650">
            <a:lnSpc>
              <a:spcPct val="90000"/>
            </a:lnSpc>
            <a:spcBef>
              <a:spcPct val="0"/>
            </a:spcBef>
            <a:spcAft>
              <a:spcPct val="20000"/>
            </a:spcAft>
            <a:buChar char="•"/>
          </a:pPr>
          <a:r>
            <a:rPr lang="en-US" sz="1700" kern="1200" dirty="0"/>
            <a:t>One member in each team login to Kahoot using the given GAME PIN</a:t>
          </a:r>
        </a:p>
        <a:p>
          <a:pPr marL="171450" lvl="1" indent="-171450" algn="l" defTabSz="755650">
            <a:lnSpc>
              <a:spcPct val="90000"/>
            </a:lnSpc>
            <a:spcBef>
              <a:spcPct val="0"/>
            </a:spcBef>
            <a:spcAft>
              <a:spcPct val="20000"/>
            </a:spcAft>
            <a:buChar char="•"/>
          </a:pPr>
          <a:r>
            <a:rPr lang="en-US" sz="1700" kern="1200" dirty="0"/>
            <a:t>For every question, the team discuss among themselves and give the correct answer</a:t>
          </a:r>
        </a:p>
        <a:p>
          <a:pPr marL="171450" lvl="1" indent="-171450" algn="l" defTabSz="755650">
            <a:lnSpc>
              <a:spcPct val="90000"/>
            </a:lnSpc>
            <a:spcBef>
              <a:spcPct val="0"/>
            </a:spcBef>
            <a:spcAft>
              <a:spcPct val="20000"/>
            </a:spcAft>
            <a:buChar char="•"/>
          </a:pPr>
          <a:r>
            <a:rPr lang="en-US" sz="1700" kern="1200" dirty="0"/>
            <a:t>Teams get one minute to answer each question</a:t>
          </a:r>
        </a:p>
        <a:p>
          <a:pPr marL="171450" lvl="1" indent="-171450" algn="l" defTabSz="755650">
            <a:lnSpc>
              <a:spcPct val="90000"/>
            </a:lnSpc>
            <a:spcBef>
              <a:spcPct val="0"/>
            </a:spcBef>
            <a:spcAft>
              <a:spcPct val="20000"/>
            </a:spcAft>
            <a:buChar char="•"/>
          </a:pPr>
          <a:r>
            <a:rPr lang="en-US" sz="1700" kern="1200" dirty="0"/>
            <a:t>There are 4 questions</a:t>
          </a:r>
        </a:p>
      </dsp:txBody>
      <dsp:txXfrm>
        <a:off x="0" y="577386"/>
        <a:ext cx="4953000" cy="195822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FCED0-7AD3-47C5-AFA8-F7D098C41BF3}">
      <dsp:nvSpPr>
        <dsp:cNvPr id="0" name=""/>
        <dsp:cNvSpPr/>
      </dsp:nvSpPr>
      <dsp:spPr>
        <a:xfrm>
          <a:off x="1287692" y="299148"/>
          <a:ext cx="4705731" cy="1634238"/>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307DDD-0AAB-4D67-96BB-E425D1F1DFEA}">
      <dsp:nvSpPr>
        <dsp:cNvPr id="0" name=""/>
        <dsp:cNvSpPr/>
      </dsp:nvSpPr>
      <dsp:spPr>
        <a:xfrm>
          <a:off x="3191872" y="4300844"/>
          <a:ext cx="911963" cy="583656"/>
        </a:xfrm>
        <a:prstGeom prst="down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1D9200B-195D-4BAC-952D-FC141AA7F78F}">
      <dsp:nvSpPr>
        <dsp:cNvPr id="0" name=""/>
        <dsp:cNvSpPr/>
      </dsp:nvSpPr>
      <dsp:spPr>
        <a:xfrm>
          <a:off x="1459141" y="4767769"/>
          <a:ext cx="4377424" cy="10943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Proposed Deliverables</a:t>
          </a:r>
        </a:p>
      </dsp:txBody>
      <dsp:txXfrm>
        <a:off x="1459141" y="4767769"/>
        <a:ext cx="4377424" cy="1094356"/>
      </dsp:txXfrm>
    </dsp:sp>
    <dsp:sp modelId="{BF7E6AED-6FC5-4425-A290-9E4B7298F07F}">
      <dsp:nvSpPr>
        <dsp:cNvPr id="0" name=""/>
        <dsp:cNvSpPr/>
      </dsp:nvSpPr>
      <dsp:spPr>
        <a:xfrm>
          <a:off x="2998535" y="2059602"/>
          <a:ext cx="1641534" cy="1641534"/>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Selected Concepts </a:t>
          </a:r>
        </a:p>
      </dsp:txBody>
      <dsp:txXfrm>
        <a:off x="3238932" y="2299999"/>
        <a:ext cx="1160740" cy="1160740"/>
      </dsp:txXfrm>
    </dsp:sp>
    <dsp:sp modelId="{D246E528-507F-4FF3-8A77-0679076721BF}">
      <dsp:nvSpPr>
        <dsp:cNvPr id="0" name=""/>
        <dsp:cNvSpPr/>
      </dsp:nvSpPr>
      <dsp:spPr>
        <a:xfrm>
          <a:off x="1823927" y="828087"/>
          <a:ext cx="1641534" cy="1641534"/>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Client Meeting #1 Objectives </a:t>
          </a:r>
        </a:p>
      </dsp:txBody>
      <dsp:txXfrm>
        <a:off x="2064324" y="1068484"/>
        <a:ext cx="1160740" cy="1160740"/>
      </dsp:txXfrm>
    </dsp:sp>
    <dsp:sp modelId="{E3E931DD-E6F1-4EC6-BDD5-84CE280C6596}">
      <dsp:nvSpPr>
        <dsp:cNvPr id="0" name=""/>
        <dsp:cNvSpPr/>
      </dsp:nvSpPr>
      <dsp:spPr>
        <a:xfrm>
          <a:off x="3501939" y="431200"/>
          <a:ext cx="1641534" cy="16415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Needs &amp; Requirements, Use Cases, User Stories</a:t>
          </a:r>
        </a:p>
      </dsp:txBody>
      <dsp:txXfrm>
        <a:off x="3742336" y="671597"/>
        <a:ext cx="1160740" cy="1160740"/>
      </dsp:txXfrm>
    </dsp:sp>
    <dsp:sp modelId="{4DDFF13B-A0E3-4D55-8A12-88615B2090CC}">
      <dsp:nvSpPr>
        <dsp:cNvPr id="0" name=""/>
        <dsp:cNvSpPr/>
      </dsp:nvSpPr>
      <dsp:spPr>
        <a:xfrm>
          <a:off x="1094356" y="98516"/>
          <a:ext cx="5106995" cy="4085596"/>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43" tIns="46572" rIns="93143" bIns="46572" rtlCol="0"/>
          <a:lstStyle>
            <a:lvl1pPr algn="l">
              <a:defRPr sz="1200"/>
            </a:lvl1pPr>
          </a:lstStyle>
          <a:p>
            <a:endParaRPr lang="en-US" dirty="0"/>
          </a:p>
        </p:txBody>
      </p:sp>
      <p:sp>
        <p:nvSpPr>
          <p:cNvPr id="3" name="Date Placeholder 2"/>
          <p:cNvSpPr>
            <a:spLocks noGrp="1"/>
          </p:cNvSpPr>
          <p:nvPr>
            <p:ph type="dt" idx="1"/>
          </p:nvPr>
        </p:nvSpPr>
        <p:spPr>
          <a:xfrm>
            <a:off x="3970940" y="0"/>
            <a:ext cx="3037840" cy="464820"/>
          </a:xfrm>
          <a:prstGeom prst="rect">
            <a:avLst/>
          </a:prstGeom>
        </p:spPr>
        <p:txBody>
          <a:bodyPr vert="horz" lIns="93143" tIns="46572" rIns="93143" bIns="46572" rtlCol="0"/>
          <a:lstStyle>
            <a:lvl1pPr algn="r">
              <a:defRPr sz="1200"/>
            </a:lvl1pPr>
          </a:lstStyle>
          <a:p>
            <a:fld id="{D0FE861C-486B-4E18-A0E9-A790238A915C}" type="datetimeFigureOut">
              <a:rPr lang="en-US" smtClean="0"/>
              <a:t>7/7/2025</a:t>
            </a:fld>
            <a:endParaRPr lang="en-US" dirty="0"/>
          </a:p>
        </p:txBody>
      </p:sp>
      <p:sp>
        <p:nvSpPr>
          <p:cNvPr id="4" name="Slide Image Placeholder 3"/>
          <p:cNvSpPr>
            <a:spLocks noGrp="1" noRot="1" noChangeAspect="1"/>
          </p:cNvSpPr>
          <p:nvPr>
            <p:ph type="sldImg" idx="2"/>
          </p:nvPr>
        </p:nvSpPr>
        <p:spPr>
          <a:xfrm>
            <a:off x="1181100" y="695325"/>
            <a:ext cx="4648200" cy="3486150"/>
          </a:xfrm>
          <a:prstGeom prst="rect">
            <a:avLst/>
          </a:prstGeom>
          <a:noFill/>
          <a:ln w="12700">
            <a:solidFill>
              <a:prstClr val="black"/>
            </a:solidFill>
          </a:ln>
        </p:spPr>
        <p:txBody>
          <a:bodyPr vert="horz" lIns="93143" tIns="46572" rIns="93143" bIns="46572"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43" tIns="46572" rIns="93143" bIns="465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43" tIns="46572" rIns="93143" bIns="4657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8"/>
            <a:ext cx="3037840" cy="464820"/>
          </a:xfrm>
          <a:prstGeom prst="rect">
            <a:avLst/>
          </a:prstGeom>
        </p:spPr>
        <p:txBody>
          <a:bodyPr vert="horz" lIns="93143" tIns="46572" rIns="93143" bIns="46572"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F2FA6-7E72-0F25-14DA-AD959FC6D426}"/>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5887745D-EAD0-020E-2CB8-EB1FE758B804}"/>
              </a:ext>
            </a:extLst>
          </p:cNvPr>
          <p:cNvSpPr>
            <a:spLocks noGrp="1" noChangeArrowheads="1"/>
          </p:cNvSpPr>
          <p:nvPr>
            <p:ph type="sldNum" sz="quarter" idx="5"/>
          </p:nvPr>
        </p:nvSpPr>
        <p:spPr>
          <a:noFill/>
        </p:spPr>
        <p:txBody>
          <a:bodyPr/>
          <a:lstStyle/>
          <a:p>
            <a:fld id="{870EC692-125B-4723-993D-91A26830C906}" type="slidenum">
              <a:rPr lang="en-US"/>
              <a:pPr/>
              <a:t>1</a:t>
            </a:fld>
            <a:endParaRPr lang="en-US" dirty="0"/>
          </a:p>
        </p:txBody>
      </p:sp>
      <p:sp>
        <p:nvSpPr>
          <p:cNvPr id="43011" name="Rectangle 2">
            <a:extLst>
              <a:ext uri="{FF2B5EF4-FFF2-40B4-BE49-F238E27FC236}">
                <a16:creationId xmlns:a16="http://schemas.microsoft.com/office/drawing/2014/main" id="{17EC8ECF-6144-AB01-58F4-2092C447B5E6}"/>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54132DBF-2E1F-519B-FE62-5507C7AAD710}"/>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7092519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20</a:t>
            </a:fld>
            <a:endParaRPr lang="en-US" dirty="0"/>
          </a:p>
        </p:txBody>
      </p:sp>
    </p:spTree>
    <p:extLst>
      <p:ext uri="{BB962C8B-B14F-4D97-AF65-F5344CB8AC3E}">
        <p14:creationId xmlns:p14="http://schemas.microsoft.com/office/powerpoint/2010/main" val="2105031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21</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699129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27</a:t>
            </a:fld>
            <a:endParaRPr lang="en-US" dirty="0"/>
          </a:p>
        </p:txBody>
      </p:sp>
    </p:spTree>
    <p:extLst>
      <p:ext uri="{BB962C8B-B14F-4D97-AF65-F5344CB8AC3E}">
        <p14:creationId xmlns:p14="http://schemas.microsoft.com/office/powerpoint/2010/main" val="1029104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Skillz Ice Breaker Slido</a:t>
            </a:r>
          </a:p>
        </p:txBody>
      </p:sp>
      <p:sp>
        <p:nvSpPr>
          <p:cNvPr id="4" name="Slide Number Placeholder 3"/>
          <p:cNvSpPr>
            <a:spLocks noGrp="1"/>
          </p:cNvSpPr>
          <p:nvPr>
            <p:ph type="sldNum" sz="quarter" idx="5"/>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31712653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29166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35</a:t>
            </a:fld>
            <a:endParaRPr lang="en-US" dirty="0"/>
          </a:p>
        </p:txBody>
      </p:sp>
    </p:spTree>
    <p:extLst>
      <p:ext uri="{BB962C8B-B14F-4D97-AF65-F5344CB8AC3E}">
        <p14:creationId xmlns:p14="http://schemas.microsoft.com/office/powerpoint/2010/main" val="2596907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http://www.entrepreneur-resources.net/theres-no-i-in-team-let-your-company-identity-grow-naturally</a:t>
            </a:r>
          </a:p>
        </p:txBody>
      </p:sp>
      <p:sp>
        <p:nvSpPr>
          <p:cNvPr id="4" name="Slide Number Placeholder 3"/>
          <p:cNvSpPr>
            <a:spLocks noGrp="1"/>
          </p:cNvSpPr>
          <p:nvPr>
            <p:ph type="sldNum" sz="quarter" idx="5"/>
          </p:nvPr>
        </p:nvSpPr>
        <p:spPr/>
        <p:txBody>
          <a:bodyPr/>
          <a:lstStyle/>
          <a:p>
            <a:fld id="{DF811066-0135-4CAA-8AD4-89A97190AC00}" type="slidenum">
              <a:rPr lang="en-US" smtClean="0"/>
              <a:t>36</a:t>
            </a:fld>
            <a:endParaRPr lang="en-US" dirty="0"/>
          </a:p>
        </p:txBody>
      </p:sp>
    </p:spTree>
    <p:extLst>
      <p:ext uri="{BB962C8B-B14F-4D97-AF65-F5344CB8AC3E}">
        <p14:creationId xmlns:p14="http://schemas.microsoft.com/office/powerpoint/2010/main" val="37610567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 http://www.msimarinesolutions.com/uploads/3/2/3/0/32309061/img-2216.jpg</a:t>
            </a:r>
          </a:p>
        </p:txBody>
      </p:sp>
      <p:sp>
        <p:nvSpPr>
          <p:cNvPr id="4" name="Slide Number Placeholder 3"/>
          <p:cNvSpPr>
            <a:spLocks noGrp="1"/>
          </p:cNvSpPr>
          <p:nvPr>
            <p:ph type="sldNum" sz="quarter" idx="5"/>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8929279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38</a:t>
            </a:fld>
            <a:endParaRPr lang="en-US" dirty="0"/>
          </a:p>
        </p:txBody>
      </p:sp>
    </p:spTree>
    <p:extLst>
      <p:ext uri="{BB962C8B-B14F-4D97-AF65-F5344CB8AC3E}">
        <p14:creationId xmlns:p14="http://schemas.microsoft.com/office/powerpoint/2010/main" val="87172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3C1AD-E282-650F-65A8-F9295EEB7041}"/>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F58EFF45-EE01-4E82-E6DB-01F0086B0A7A}"/>
              </a:ext>
            </a:extLst>
          </p:cNvPr>
          <p:cNvSpPr>
            <a:spLocks noGrp="1" noChangeArrowheads="1"/>
          </p:cNvSpPr>
          <p:nvPr>
            <p:ph type="sldNum" sz="quarter" idx="5"/>
          </p:nvPr>
        </p:nvSpPr>
        <p:spPr>
          <a:noFill/>
        </p:spPr>
        <p:txBody>
          <a:bodyPr/>
          <a:lstStyle/>
          <a:p>
            <a:fld id="{870EC692-125B-4723-993D-91A26830C906}" type="slidenum">
              <a:rPr lang="en-US"/>
              <a:pPr/>
              <a:t>2</a:t>
            </a:fld>
            <a:endParaRPr lang="en-US" dirty="0"/>
          </a:p>
        </p:txBody>
      </p:sp>
      <p:sp>
        <p:nvSpPr>
          <p:cNvPr id="43011" name="Rectangle 2">
            <a:extLst>
              <a:ext uri="{FF2B5EF4-FFF2-40B4-BE49-F238E27FC236}">
                <a16:creationId xmlns:a16="http://schemas.microsoft.com/office/drawing/2014/main" id="{06A7EB30-C4B1-F365-7855-6993A2D9675B}"/>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CB74877A-DB0A-5CF0-79FC-94EC54A734E7}"/>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163345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different from industry</a:t>
            </a:r>
          </a:p>
        </p:txBody>
      </p:sp>
      <p:sp>
        <p:nvSpPr>
          <p:cNvPr id="4" name="Slide Number Placeholder 3"/>
          <p:cNvSpPr>
            <a:spLocks noGrp="1"/>
          </p:cNvSpPr>
          <p:nvPr>
            <p:ph type="sldNum" sz="quarter" idx="5"/>
          </p:nvPr>
        </p:nvSpPr>
        <p:spPr/>
        <p:txBody>
          <a:bodyPr/>
          <a:lstStyle/>
          <a:p>
            <a:fld id="{DF811066-0135-4CAA-8AD4-89A97190AC00}" type="slidenum">
              <a:rPr lang="en-US" smtClean="0"/>
              <a:t>39</a:t>
            </a:fld>
            <a:endParaRPr lang="en-US" dirty="0"/>
          </a:p>
        </p:txBody>
      </p:sp>
    </p:spTree>
    <p:extLst>
      <p:ext uri="{BB962C8B-B14F-4D97-AF65-F5344CB8AC3E}">
        <p14:creationId xmlns:p14="http://schemas.microsoft.com/office/powerpoint/2010/main" val="748444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40</a:t>
            </a:fld>
            <a:endParaRPr lang="en-US" dirty="0"/>
          </a:p>
        </p:txBody>
      </p:sp>
    </p:spTree>
    <p:extLst>
      <p:ext uri="{BB962C8B-B14F-4D97-AF65-F5344CB8AC3E}">
        <p14:creationId xmlns:p14="http://schemas.microsoft.com/office/powerpoint/2010/main" val="2878128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41</a:t>
            </a:fld>
            <a:endParaRPr lang="en-US" dirty="0"/>
          </a:p>
        </p:txBody>
      </p:sp>
    </p:spTree>
    <p:extLst>
      <p:ext uri="{BB962C8B-B14F-4D97-AF65-F5344CB8AC3E}">
        <p14:creationId xmlns:p14="http://schemas.microsoft.com/office/powerpoint/2010/main" val="2367055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42</a:t>
            </a:fld>
            <a:endParaRPr lang="en-US" dirty="0"/>
          </a:p>
        </p:txBody>
      </p:sp>
    </p:spTree>
    <p:extLst>
      <p:ext uri="{BB962C8B-B14F-4D97-AF65-F5344CB8AC3E}">
        <p14:creationId xmlns:p14="http://schemas.microsoft.com/office/powerpoint/2010/main" val="432880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a:p>
            <a:r>
              <a:rPr lang="en-US" dirty="0"/>
              <a:t>IED vs CD – </a:t>
            </a:r>
            <a:r>
              <a:rPr lang="en-US" i="1" dirty="0"/>
              <a:t>Not re-learning IED material – building on what was learned</a:t>
            </a:r>
            <a:endParaRPr lang="en-US" dirty="0"/>
          </a:p>
          <a:p>
            <a:r>
              <a:rPr lang="en-US" dirty="0"/>
              <a:t>  IED – Becoming an Engineer</a:t>
            </a:r>
          </a:p>
          <a:p>
            <a:r>
              <a:rPr lang="en-US" dirty="0"/>
              <a:t>  CD – Be an Engineer</a:t>
            </a:r>
          </a:p>
          <a:p>
            <a:r>
              <a:rPr lang="en-US" dirty="0"/>
              <a:t>Owner – Students</a:t>
            </a:r>
          </a:p>
          <a:p>
            <a:r>
              <a:rPr lang="en-US" dirty="0"/>
              <a:t>Role of Students – Solve an open-ended complex problem by applying good engineering practices</a:t>
            </a:r>
          </a:p>
          <a:p>
            <a:r>
              <a:rPr lang="en-US" dirty="0"/>
              <a:t>Role of PE – Assist students by day to day operations</a:t>
            </a:r>
          </a:p>
          <a:p>
            <a:r>
              <a:rPr lang="en-US" dirty="0"/>
              <a:t>Role of CE - Evaluation</a:t>
            </a:r>
          </a:p>
        </p:txBody>
      </p:sp>
      <p:sp>
        <p:nvSpPr>
          <p:cNvPr id="4" name="Slide Number Placeholder 3"/>
          <p:cNvSpPr>
            <a:spLocks noGrp="1"/>
          </p:cNvSpPr>
          <p:nvPr>
            <p:ph type="sldNum" sz="quarter" idx="10"/>
          </p:nvPr>
        </p:nvSpPr>
        <p:spPr/>
        <p:txBody>
          <a:bodyPr/>
          <a:lstStyle/>
          <a:p>
            <a:fld id="{5C821964-560F-4BDB-BAAF-EC529F5D9B05}" type="slidenum">
              <a:rPr lang="en-US" smtClean="0"/>
              <a:t>44</a:t>
            </a:fld>
            <a:endParaRPr lang="en-US" dirty="0"/>
          </a:p>
        </p:txBody>
      </p:sp>
    </p:spTree>
    <p:extLst>
      <p:ext uri="{BB962C8B-B14F-4D97-AF65-F5344CB8AC3E}">
        <p14:creationId xmlns:p14="http://schemas.microsoft.com/office/powerpoint/2010/main" val="3848110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Tuckman’s stages of team development – learned in IED, practiced and built on in CD</a:t>
            </a:r>
          </a:p>
        </p:txBody>
      </p:sp>
      <p:sp>
        <p:nvSpPr>
          <p:cNvPr id="4" name="Slide Number Placeholder 3"/>
          <p:cNvSpPr>
            <a:spLocks noGrp="1"/>
          </p:cNvSpPr>
          <p:nvPr>
            <p:ph type="sldNum" sz="quarter" idx="5"/>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382955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47</a:t>
            </a:fld>
            <a:endParaRPr lang="en-US" dirty="0"/>
          </a:p>
        </p:txBody>
      </p:sp>
    </p:spTree>
    <p:extLst>
      <p:ext uri="{BB962C8B-B14F-4D97-AF65-F5344CB8AC3E}">
        <p14:creationId xmlns:p14="http://schemas.microsoft.com/office/powerpoint/2010/main" val="3094094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48</a:t>
            </a:fld>
            <a:endParaRPr lang="en-US" dirty="0"/>
          </a:p>
        </p:txBody>
      </p:sp>
    </p:spTree>
    <p:extLst>
      <p:ext uri="{BB962C8B-B14F-4D97-AF65-F5344CB8AC3E}">
        <p14:creationId xmlns:p14="http://schemas.microsoft.com/office/powerpoint/2010/main" val="24115310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 alert each team what the due date is for slide submission</a:t>
            </a:r>
          </a:p>
        </p:txBody>
      </p:sp>
      <p:sp>
        <p:nvSpPr>
          <p:cNvPr id="4" name="Slide Number Placeholder 3"/>
          <p:cNvSpPr>
            <a:spLocks noGrp="1"/>
          </p:cNvSpPr>
          <p:nvPr>
            <p:ph type="sldNum" sz="quarter" idx="5"/>
          </p:nvPr>
        </p:nvSpPr>
        <p:spPr/>
        <p:txBody>
          <a:bodyPr/>
          <a:lstStyle/>
          <a:p>
            <a:fld id="{DF811066-0135-4CAA-8AD4-89A97190AC00}" type="slidenum">
              <a:rPr lang="en-US" smtClean="0"/>
              <a:t>63</a:t>
            </a:fld>
            <a:endParaRPr lang="en-US" dirty="0"/>
          </a:p>
        </p:txBody>
      </p:sp>
    </p:spTree>
    <p:extLst>
      <p:ext uri="{BB962C8B-B14F-4D97-AF65-F5344CB8AC3E}">
        <p14:creationId xmlns:p14="http://schemas.microsoft.com/office/powerpoint/2010/main" val="41008753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66</a:t>
            </a:fld>
            <a:endParaRPr lang="en-US" dirty="0"/>
          </a:p>
        </p:txBody>
      </p:sp>
    </p:spTree>
    <p:extLst>
      <p:ext uri="{BB962C8B-B14F-4D97-AF65-F5344CB8AC3E}">
        <p14:creationId xmlns:p14="http://schemas.microsoft.com/office/powerpoint/2010/main" val="332193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E08C04-5530-565D-86AB-67E1C2328ABB}"/>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D7AF9F94-4FE1-EFCF-14E3-B4095FF54C22}"/>
              </a:ext>
            </a:extLst>
          </p:cNvPr>
          <p:cNvSpPr>
            <a:spLocks noGrp="1" noChangeArrowheads="1"/>
          </p:cNvSpPr>
          <p:nvPr>
            <p:ph type="sldNum" sz="quarter" idx="5"/>
          </p:nvPr>
        </p:nvSpPr>
        <p:spPr>
          <a:noFill/>
        </p:spPr>
        <p:txBody>
          <a:bodyPr/>
          <a:lstStyle/>
          <a:p>
            <a:fld id="{870EC692-125B-4723-993D-91A26830C906}" type="slidenum">
              <a:rPr lang="en-US"/>
              <a:pPr/>
              <a:t>3</a:t>
            </a:fld>
            <a:endParaRPr lang="en-US" dirty="0"/>
          </a:p>
        </p:txBody>
      </p:sp>
      <p:sp>
        <p:nvSpPr>
          <p:cNvPr id="43011" name="Rectangle 2">
            <a:extLst>
              <a:ext uri="{FF2B5EF4-FFF2-40B4-BE49-F238E27FC236}">
                <a16:creationId xmlns:a16="http://schemas.microsoft.com/office/drawing/2014/main" id="{D5B2F4E9-9032-3FB3-A3A4-E754A321E71D}"/>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1EF5DB2-BAA1-FBFD-DFF3-9449141C4595}"/>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671438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Bring up EDN and show ‘Activity tab’ for a team to show how easy it is to check/view posts</a:t>
            </a:r>
          </a:p>
        </p:txBody>
      </p:sp>
      <p:sp>
        <p:nvSpPr>
          <p:cNvPr id="4" name="Slide Number Placeholder 3"/>
          <p:cNvSpPr>
            <a:spLocks noGrp="1"/>
          </p:cNvSpPr>
          <p:nvPr>
            <p:ph type="sldNum" sz="quarter" idx="5"/>
          </p:nvPr>
        </p:nvSpPr>
        <p:spPr/>
        <p:txBody>
          <a:bodyPr/>
          <a:lstStyle/>
          <a:p>
            <a:fld id="{DF811066-0135-4CAA-8AD4-89A97190AC00}" type="slidenum">
              <a:rPr lang="en-US" smtClean="0"/>
              <a:t>68</a:t>
            </a:fld>
            <a:endParaRPr lang="en-US" dirty="0"/>
          </a:p>
        </p:txBody>
      </p:sp>
    </p:spTree>
    <p:extLst>
      <p:ext uri="{BB962C8B-B14F-4D97-AF65-F5344CB8AC3E}">
        <p14:creationId xmlns:p14="http://schemas.microsoft.com/office/powerpoint/2010/main" val="8682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71</a:t>
            </a:fld>
            <a:endParaRPr lang="en-US" dirty="0"/>
          </a:p>
        </p:txBody>
      </p:sp>
    </p:spTree>
    <p:extLst>
      <p:ext uri="{BB962C8B-B14F-4D97-AF65-F5344CB8AC3E}">
        <p14:creationId xmlns:p14="http://schemas.microsoft.com/office/powerpoint/2010/main" val="539484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day ONLY exists for sections 1 &amp; 2 to deal with the crazy loading over first 2 weeks of classes in Fall 2025</a:t>
            </a:r>
          </a:p>
        </p:txBody>
      </p:sp>
      <p:sp>
        <p:nvSpPr>
          <p:cNvPr id="4" name="Slide Number Placeholder 3"/>
          <p:cNvSpPr>
            <a:spLocks noGrp="1"/>
          </p:cNvSpPr>
          <p:nvPr>
            <p:ph type="sldNum" sz="quarter" idx="10"/>
          </p:nvPr>
        </p:nvSpPr>
        <p:spPr/>
        <p:txBody>
          <a:bodyPr/>
          <a:lstStyle/>
          <a:p>
            <a:fld id="{DF811066-0135-4CAA-8AD4-89A97190AC00}" type="slidenum">
              <a:rPr lang="en-US" smtClean="0"/>
              <a:t>72</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4E109-1555-CAB7-D637-AD0897CEF5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1E3C97-502B-556D-0BA7-2437764E82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239A4B1-B23E-78DD-E6E9-4F2B7F74C3B2}"/>
              </a:ext>
            </a:extLst>
          </p:cNvPr>
          <p:cNvSpPr>
            <a:spLocks noGrp="1"/>
          </p:cNvSpPr>
          <p:nvPr>
            <p:ph type="body" idx="1"/>
          </p:nvPr>
        </p:nvSpPr>
        <p:spPr/>
        <p:txBody>
          <a:bodyPr/>
          <a:lstStyle/>
          <a:p>
            <a:r>
              <a:rPr lang="en-US" dirty="0"/>
              <a:t>PE Notes </a:t>
            </a:r>
          </a:p>
          <a:p>
            <a:r>
              <a:rPr lang="en-US" dirty="0"/>
              <a:t>Continuing projects should</a:t>
            </a:r>
            <a:r>
              <a:rPr lang="en-US" baseline="0" dirty="0"/>
              <a:t> follow Track C or D</a:t>
            </a:r>
          </a:p>
          <a:p>
            <a:r>
              <a:rPr lang="en-US" baseline="0" dirty="0"/>
              <a:t>New projects can follow A, B, E or F</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a:extLst>
              <a:ext uri="{FF2B5EF4-FFF2-40B4-BE49-F238E27FC236}">
                <a16:creationId xmlns:a16="http://schemas.microsoft.com/office/drawing/2014/main" id="{31B65519-0920-383D-0578-B72A21239947}"/>
              </a:ext>
            </a:extLst>
          </p:cNvPr>
          <p:cNvSpPr>
            <a:spLocks noGrp="1"/>
          </p:cNvSpPr>
          <p:nvPr>
            <p:ph type="sldNum" sz="quarter" idx="10"/>
          </p:nvPr>
        </p:nvSpPr>
        <p:spPr/>
        <p:txBody>
          <a:bodyPr/>
          <a:lstStyle/>
          <a:p>
            <a:fld id="{DF811066-0135-4CAA-8AD4-89A97190AC00}" type="slidenum">
              <a:rPr lang="en-US" smtClean="0"/>
              <a:t>73</a:t>
            </a:fld>
            <a:endParaRPr lang="en-US" dirty="0"/>
          </a:p>
        </p:txBody>
      </p:sp>
    </p:spTree>
    <p:extLst>
      <p:ext uri="{BB962C8B-B14F-4D97-AF65-F5344CB8AC3E}">
        <p14:creationId xmlns:p14="http://schemas.microsoft.com/office/powerpoint/2010/main" val="197078021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74</a:t>
            </a:fld>
            <a:endParaRPr lang="en-US" dirty="0"/>
          </a:p>
        </p:txBody>
      </p:sp>
    </p:spTree>
    <p:extLst>
      <p:ext uri="{BB962C8B-B14F-4D97-AF65-F5344CB8AC3E}">
        <p14:creationId xmlns:p14="http://schemas.microsoft.com/office/powerpoint/2010/main" val="16523092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75</a:t>
            </a:fld>
            <a:endParaRPr lang="en-US" dirty="0"/>
          </a:p>
        </p:txBody>
      </p:sp>
    </p:spTree>
    <p:extLst>
      <p:ext uri="{BB962C8B-B14F-4D97-AF65-F5344CB8AC3E}">
        <p14:creationId xmlns:p14="http://schemas.microsoft.com/office/powerpoint/2010/main" val="31178795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Cover these slides in front of class VERY BRIEFLY. They are a reference for the 4 activities which will be done this meeting and next meeting (Day 3 &amp; 4). Students will/can/should open the Playbook and read when they are going through the activities.</a:t>
            </a:r>
          </a:p>
        </p:txBody>
      </p:sp>
      <p:sp>
        <p:nvSpPr>
          <p:cNvPr id="4" name="Slide Number Placeholder 3"/>
          <p:cNvSpPr>
            <a:spLocks noGrp="1"/>
          </p:cNvSpPr>
          <p:nvPr>
            <p:ph type="sldNum" sz="quarter" idx="5"/>
          </p:nvPr>
        </p:nvSpPr>
        <p:spPr/>
        <p:txBody>
          <a:bodyPr/>
          <a:lstStyle/>
          <a:p>
            <a:fld id="{DF811066-0135-4CAA-8AD4-89A97190AC00}" type="slidenum">
              <a:rPr lang="en-US" smtClean="0"/>
              <a:t>76</a:t>
            </a:fld>
            <a:endParaRPr lang="en-US" dirty="0"/>
          </a:p>
        </p:txBody>
      </p:sp>
    </p:spTree>
    <p:extLst>
      <p:ext uri="{BB962C8B-B14F-4D97-AF65-F5344CB8AC3E}">
        <p14:creationId xmlns:p14="http://schemas.microsoft.com/office/powerpoint/2010/main" val="27481998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79</a:t>
            </a:fld>
            <a:endParaRPr lang="en-US" dirty="0"/>
          </a:p>
        </p:txBody>
      </p:sp>
    </p:spTree>
    <p:extLst>
      <p:ext uri="{BB962C8B-B14F-4D97-AF65-F5344CB8AC3E}">
        <p14:creationId xmlns:p14="http://schemas.microsoft.com/office/powerpoint/2010/main" val="1135832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84</a:t>
            </a:fld>
            <a:endParaRPr lang="en-US" dirty="0"/>
          </a:p>
        </p:txBody>
      </p:sp>
    </p:spTree>
    <p:extLst>
      <p:ext uri="{BB962C8B-B14F-4D97-AF65-F5344CB8AC3E}">
        <p14:creationId xmlns:p14="http://schemas.microsoft.com/office/powerpoint/2010/main" val="104227997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 (Make clear for new vs. continuing on slide)</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85</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07547-4698-57E1-AF49-3A7751DB9BD4}"/>
            </a:ext>
          </a:extLst>
        </p:cNvPr>
        <p:cNvGrpSpPr/>
        <p:nvPr/>
      </p:nvGrpSpPr>
      <p:grpSpPr>
        <a:xfrm>
          <a:off x="0" y="0"/>
          <a:ext cx="0" cy="0"/>
          <a:chOff x="0" y="0"/>
          <a:chExt cx="0" cy="0"/>
        </a:xfrm>
      </p:grpSpPr>
      <p:sp>
        <p:nvSpPr>
          <p:cNvPr id="43010" name="Rectangle 7">
            <a:extLst>
              <a:ext uri="{FF2B5EF4-FFF2-40B4-BE49-F238E27FC236}">
                <a16:creationId xmlns:a16="http://schemas.microsoft.com/office/drawing/2014/main" id="{C2D51FD0-AAE1-6E08-EE73-72FF68A7A472}"/>
              </a:ext>
            </a:extLst>
          </p:cNvPr>
          <p:cNvSpPr>
            <a:spLocks noGrp="1" noChangeArrowheads="1"/>
          </p:cNvSpPr>
          <p:nvPr>
            <p:ph type="sldNum" sz="quarter" idx="5"/>
          </p:nvPr>
        </p:nvSpPr>
        <p:spPr>
          <a:noFill/>
        </p:spPr>
        <p:txBody>
          <a:bodyPr/>
          <a:lstStyle/>
          <a:p>
            <a:fld id="{870EC692-125B-4723-993D-91A26830C906}" type="slidenum">
              <a:rPr lang="en-US"/>
              <a:pPr/>
              <a:t>4</a:t>
            </a:fld>
            <a:endParaRPr lang="en-US" dirty="0"/>
          </a:p>
        </p:txBody>
      </p:sp>
      <p:sp>
        <p:nvSpPr>
          <p:cNvPr id="43011" name="Rectangle 2">
            <a:extLst>
              <a:ext uri="{FF2B5EF4-FFF2-40B4-BE49-F238E27FC236}">
                <a16:creationId xmlns:a16="http://schemas.microsoft.com/office/drawing/2014/main" id="{D2E7E87C-A05D-1D5D-371F-C1FA84C08E23}"/>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A4392C94-D085-A93C-EF45-746909AACA09}"/>
              </a:ext>
            </a:extLst>
          </p:cNvPr>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3916859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86</a:t>
            </a:fld>
            <a:endParaRPr lang="en-US" dirty="0"/>
          </a:p>
        </p:txBody>
      </p:sp>
    </p:spTree>
    <p:extLst>
      <p:ext uri="{BB962C8B-B14F-4D97-AF65-F5344CB8AC3E}">
        <p14:creationId xmlns:p14="http://schemas.microsoft.com/office/powerpoint/2010/main" val="25548158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 Product Design and Development, Ulrich,</a:t>
            </a:r>
            <a:r>
              <a:rPr lang="en-US" baseline="0" dirty="0"/>
              <a:t> Eppinger, and Yang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87</a:t>
            </a:fld>
            <a:endParaRPr lang="en-US" dirty="0"/>
          </a:p>
        </p:txBody>
      </p:sp>
    </p:spTree>
    <p:extLst>
      <p:ext uri="{BB962C8B-B14F-4D97-AF65-F5344CB8AC3E}">
        <p14:creationId xmlns:p14="http://schemas.microsoft.com/office/powerpoint/2010/main" val="198770210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96</a:t>
            </a:fld>
            <a:endParaRPr lang="en-US" dirty="0"/>
          </a:p>
        </p:txBody>
      </p:sp>
    </p:spTree>
    <p:extLst>
      <p:ext uri="{BB962C8B-B14F-4D97-AF65-F5344CB8AC3E}">
        <p14:creationId xmlns:p14="http://schemas.microsoft.com/office/powerpoint/2010/main" val="371701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97</a:t>
            </a:fld>
            <a:endParaRPr lang="en-US" dirty="0"/>
          </a:p>
        </p:txBody>
      </p:sp>
    </p:spTree>
    <p:extLst>
      <p:ext uri="{BB962C8B-B14F-4D97-AF65-F5344CB8AC3E}">
        <p14:creationId xmlns:p14="http://schemas.microsoft.com/office/powerpoint/2010/main" val="43607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98</a:t>
            </a:fld>
            <a:endParaRPr lang="en-US" dirty="0"/>
          </a:p>
        </p:txBody>
      </p:sp>
    </p:spTree>
    <p:extLst>
      <p:ext uri="{BB962C8B-B14F-4D97-AF65-F5344CB8AC3E}">
        <p14:creationId xmlns:p14="http://schemas.microsoft.com/office/powerpoint/2010/main" val="329051700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100</a:t>
            </a:fld>
            <a:endParaRPr lang="en-US" dirty="0"/>
          </a:p>
        </p:txBody>
      </p:sp>
    </p:spTree>
    <p:extLst>
      <p:ext uri="{BB962C8B-B14F-4D97-AF65-F5344CB8AC3E}">
        <p14:creationId xmlns:p14="http://schemas.microsoft.com/office/powerpoint/2010/main" val="27613998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101</a:t>
            </a:fld>
            <a:endParaRPr lang="en-US" dirty="0"/>
          </a:p>
        </p:txBody>
      </p:sp>
    </p:spTree>
    <p:extLst>
      <p:ext uri="{BB962C8B-B14F-4D97-AF65-F5344CB8AC3E}">
        <p14:creationId xmlns:p14="http://schemas.microsoft.com/office/powerpoint/2010/main" val="41408025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102</a:t>
            </a:fld>
            <a:endParaRPr lang="en-US" dirty="0"/>
          </a:p>
        </p:txBody>
      </p:sp>
    </p:spTree>
    <p:extLst>
      <p:ext uri="{BB962C8B-B14F-4D97-AF65-F5344CB8AC3E}">
        <p14:creationId xmlns:p14="http://schemas.microsoft.com/office/powerpoint/2010/main" val="42535102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104</a:t>
            </a:fld>
            <a:endParaRPr lang="en-US" dirty="0"/>
          </a:p>
        </p:txBody>
      </p:sp>
    </p:spTree>
    <p:extLst>
      <p:ext uri="{BB962C8B-B14F-4D97-AF65-F5344CB8AC3E}">
        <p14:creationId xmlns:p14="http://schemas.microsoft.com/office/powerpoint/2010/main" val="390847748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106</a:t>
            </a:fld>
            <a:endParaRPr lang="en-US" dirty="0"/>
          </a:p>
        </p:txBody>
      </p:sp>
    </p:spTree>
    <p:extLst>
      <p:ext uri="{BB962C8B-B14F-4D97-AF65-F5344CB8AC3E}">
        <p14:creationId xmlns:p14="http://schemas.microsoft.com/office/powerpoint/2010/main" val="2277666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5</a:t>
            </a:fld>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110</a:t>
            </a:fld>
            <a:endParaRPr lang="en-US" dirty="0"/>
          </a:p>
        </p:txBody>
      </p:sp>
    </p:spTree>
    <p:extLst>
      <p:ext uri="{BB962C8B-B14F-4D97-AF65-F5344CB8AC3E}">
        <p14:creationId xmlns:p14="http://schemas.microsoft.com/office/powerpoint/2010/main" val="898023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112</a:t>
            </a:fld>
            <a:endParaRPr lang="en-US" dirty="0"/>
          </a:p>
        </p:txBody>
      </p:sp>
    </p:spTree>
    <p:extLst>
      <p:ext uri="{BB962C8B-B14F-4D97-AF65-F5344CB8AC3E}">
        <p14:creationId xmlns:p14="http://schemas.microsoft.com/office/powerpoint/2010/main" val="122917277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821964-560F-4BDB-BAAF-EC529F5D9B05}" type="slidenum">
              <a:rPr lang="en-US" smtClean="0"/>
              <a:t>113</a:t>
            </a:fld>
            <a:endParaRPr lang="en-US" dirty="0"/>
          </a:p>
        </p:txBody>
      </p:sp>
    </p:spTree>
    <p:extLst>
      <p:ext uri="{BB962C8B-B14F-4D97-AF65-F5344CB8AC3E}">
        <p14:creationId xmlns:p14="http://schemas.microsoft.com/office/powerpoint/2010/main" val="70032013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114</a:t>
            </a:fld>
            <a:endParaRPr lang="en-US" dirty="0"/>
          </a:p>
        </p:txBody>
      </p:sp>
    </p:spTree>
    <p:extLst>
      <p:ext uri="{BB962C8B-B14F-4D97-AF65-F5344CB8AC3E}">
        <p14:creationId xmlns:p14="http://schemas.microsoft.com/office/powerpoint/2010/main" val="17889420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121</a:t>
            </a:fld>
            <a:endParaRPr lang="en-US" dirty="0"/>
          </a:p>
        </p:txBody>
      </p:sp>
    </p:spTree>
    <p:extLst>
      <p:ext uri="{BB962C8B-B14F-4D97-AF65-F5344CB8AC3E}">
        <p14:creationId xmlns:p14="http://schemas.microsoft.com/office/powerpoint/2010/main" val="16574423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122</a:t>
            </a:fld>
            <a:endParaRPr lang="en-US" dirty="0"/>
          </a:p>
        </p:txBody>
      </p:sp>
    </p:spTree>
    <p:extLst>
      <p:ext uri="{BB962C8B-B14F-4D97-AF65-F5344CB8AC3E}">
        <p14:creationId xmlns:p14="http://schemas.microsoft.com/office/powerpoint/2010/main" val="2340016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125</a:t>
            </a:fld>
            <a:endParaRPr lang="en-US" dirty="0"/>
          </a:p>
        </p:txBody>
      </p:sp>
    </p:spTree>
    <p:extLst>
      <p:ext uri="{BB962C8B-B14F-4D97-AF65-F5344CB8AC3E}">
        <p14:creationId xmlns:p14="http://schemas.microsoft.com/office/powerpoint/2010/main" val="911801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131</a:t>
            </a:fld>
            <a:endParaRPr lang="en-US" dirty="0"/>
          </a:p>
        </p:txBody>
      </p:sp>
    </p:spTree>
    <p:extLst>
      <p:ext uri="{BB962C8B-B14F-4D97-AF65-F5344CB8AC3E}">
        <p14:creationId xmlns:p14="http://schemas.microsoft.com/office/powerpoint/2010/main" val="243638262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133</a:t>
            </a:fld>
            <a:endParaRPr lang="en-US" dirty="0"/>
          </a:p>
        </p:txBody>
      </p:sp>
    </p:spTree>
    <p:extLst>
      <p:ext uri="{BB962C8B-B14F-4D97-AF65-F5344CB8AC3E}">
        <p14:creationId xmlns:p14="http://schemas.microsoft.com/office/powerpoint/2010/main" val="20450091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135</a:t>
            </a:fld>
            <a:endParaRPr lang="en-US" dirty="0"/>
          </a:p>
        </p:txBody>
      </p:sp>
    </p:spTree>
    <p:extLst>
      <p:ext uri="{BB962C8B-B14F-4D97-AF65-F5344CB8AC3E}">
        <p14:creationId xmlns:p14="http://schemas.microsoft.com/office/powerpoint/2010/main" val="3548589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8</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137</a:t>
            </a:fld>
            <a:endParaRPr lang="en-US" dirty="0"/>
          </a:p>
        </p:txBody>
      </p:sp>
    </p:spTree>
    <p:extLst>
      <p:ext uri="{BB962C8B-B14F-4D97-AF65-F5344CB8AC3E}">
        <p14:creationId xmlns:p14="http://schemas.microsoft.com/office/powerpoint/2010/main" val="7998335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138</a:t>
            </a:fld>
            <a:endParaRPr lang="en-US" dirty="0"/>
          </a:p>
        </p:txBody>
      </p:sp>
    </p:spTree>
    <p:extLst>
      <p:ext uri="{BB962C8B-B14F-4D97-AF65-F5344CB8AC3E}">
        <p14:creationId xmlns:p14="http://schemas.microsoft.com/office/powerpoint/2010/main" val="14867781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141</a:t>
            </a:fld>
            <a:endParaRPr lang="en-US" dirty="0"/>
          </a:p>
        </p:txBody>
      </p:sp>
    </p:spTree>
    <p:extLst>
      <p:ext uri="{BB962C8B-B14F-4D97-AF65-F5344CB8AC3E}">
        <p14:creationId xmlns:p14="http://schemas.microsoft.com/office/powerpoint/2010/main" val="20227981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811066-0135-4CAA-8AD4-89A97190AC00}" type="slidenum">
              <a:rPr lang="en-US" smtClean="0"/>
              <a:t>142</a:t>
            </a:fld>
            <a:endParaRPr lang="en-US" dirty="0"/>
          </a:p>
        </p:txBody>
      </p:sp>
    </p:spTree>
    <p:extLst>
      <p:ext uri="{BB962C8B-B14F-4D97-AF65-F5344CB8AC3E}">
        <p14:creationId xmlns:p14="http://schemas.microsoft.com/office/powerpoint/2010/main" val="211737586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143</a:t>
            </a:fld>
            <a:endParaRPr lang="en-US" dirty="0"/>
          </a:p>
        </p:txBody>
      </p:sp>
    </p:spTree>
    <p:extLst>
      <p:ext uri="{BB962C8B-B14F-4D97-AF65-F5344CB8AC3E}">
        <p14:creationId xmlns:p14="http://schemas.microsoft.com/office/powerpoint/2010/main" val="142942553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144</a:t>
            </a:fld>
            <a:endParaRPr lang="en-US" dirty="0"/>
          </a:p>
        </p:txBody>
      </p:sp>
    </p:spTree>
    <p:extLst>
      <p:ext uri="{BB962C8B-B14F-4D97-AF65-F5344CB8AC3E}">
        <p14:creationId xmlns:p14="http://schemas.microsoft.com/office/powerpoint/2010/main" val="427551056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145</a:t>
            </a:fld>
            <a:endParaRPr lang="en-US" dirty="0"/>
          </a:p>
        </p:txBody>
      </p:sp>
    </p:spTree>
    <p:extLst>
      <p:ext uri="{BB962C8B-B14F-4D97-AF65-F5344CB8AC3E}">
        <p14:creationId xmlns:p14="http://schemas.microsoft.com/office/powerpoint/2010/main" val="18690981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t>Open the link, show it’s contents, done! Do NOT read it to them!!!</a:t>
            </a:r>
          </a:p>
        </p:txBody>
      </p:sp>
      <p:sp>
        <p:nvSpPr>
          <p:cNvPr id="4" name="Slide Number Placeholder 3"/>
          <p:cNvSpPr>
            <a:spLocks noGrp="1"/>
          </p:cNvSpPr>
          <p:nvPr>
            <p:ph type="sldNum" sz="quarter" idx="5"/>
          </p:nvPr>
        </p:nvSpPr>
        <p:spPr/>
        <p:txBody>
          <a:bodyPr/>
          <a:lstStyle/>
          <a:p>
            <a:fld id="{DF811066-0135-4CAA-8AD4-89A97190AC00}" type="slidenum">
              <a:rPr lang="en-US" smtClean="0"/>
              <a:t>147</a:t>
            </a:fld>
            <a:endParaRPr lang="en-US" dirty="0"/>
          </a:p>
        </p:txBody>
      </p:sp>
    </p:spTree>
    <p:extLst>
      <p:ext uri="{BB962C8B-B14F-4D97-AF65-F5344CB8AC3E}">
        <p14:creationId xmlns:p14="http://schemas.microsoft.com/office/powerpoint/2010/main" val="120876449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F811066-0135-4CAA-8AD4-89A97190AC00}" type="slidenum">
              <a:rPr lang="en-US" smtClean="0"/>
              <a:t>149</a:t>
            </a:fld>
            <a:endParaRPr lang="en-US" dirty="0"/>
          </a:p>
        </p:txBody>
      </p:sp>
    </p:spTree>
    <p:extLst>
      <p:ext uri="{BB962C8B-B14F-4D97-AF65-F5344CB8AC3E}">
        <p14:creationId xmlns:p14="http://schemas.microsoft.com/office/powerpoint/2010/main" val="229035004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150</a:t>
            </a:fld>
            <a:endParaRPr lang="en-US" dirty="0"/>
          </a:p>
        </p:txBody>
      </p:sp>
    </p:spTree>
    <p:extLst>
      <p:ext uri="{BB962C8B-B14F-4D97-AF65-F5344CB8AC3E}">
        <p14:creationId xmlns:p14="http://schemas.microsoft.com/office/powerpoint/2010/main" val="4097146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14</a:t>
            </a:fld>
            <a:endParaRPr lang="en-US" dirty="0"/>
          </a:p>
        </p:txBody>
      </p:sp>
    </p:spTree>
    <p:extLst>
      <p:ext uri="{BB962C8B-B14F-4D97-AF65-F5344CB8AC3E}">
        <p14:creationId xmlns:p14="http://schemas.microsoft.com/office/powerpoint/2010/main" val="18104350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BBFB2-EE6D-D9B9-55BE-657A384B45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125D30-E006-0CCF-A379-F498CB18D8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AEFBFD-4345-F499-AD72-9968E081F677}"/>
              </a:ext>
            </a:extLst>
          </p:cNvPr>
          <p:cNvSpPr>
            <a:spLocks noGrp="1"/>
          </p:cNvSpPr>
          <p:nvPr>
            <p:ph type="body" idx="1"/>
          </p:nvPr>
        </p:nvSpPr>
        <p:spPr/>
        <p:txBody>
          <a:bodyPr/>
          <a:lstStyle/>
          <a:p>
            <a:r>
              <a:rPr lang="en-US" dirty="0"/>
              <a:t>Day 9</a:t>
            </a:r>
          </a:p>
          <a:p>
            <a:endParaRPr lang="en-US" dirty="0"/>
          </a:p>
        </p:txBody>
      </p:sp>
      <p:sp>
        <p:nvSpPr>
          <p:cNvPr id="4" name="Slide Number Placeholder 3">
            <a:extLst>
              <a:ext uri="{FF2B5EF4-FFF2-40B4-BE49-F238E27FC236}">
                <a16:creationId xmlns:a16="http://schemas.microsoft.com/office/drawing/2014/main" id="{40E3939F-618D-36D3-328B-35DE6F5FD6C3}"/>
              </a:ext>
            </a:extLst>
          </p:cNvPr>
          <p:cNvSpPr>
            <a:spLocks noGrp="1"/>
          </p:cNvSpPr>
          <p:nvPr>
            <p:ph type="sldNum" sz="quarter" idx="10"/>
          </p:nvPr>
        </p:nvSpPr>
        <p:spPr/>
        <p:txBody>
          <a:bodyPr/>
          <a:lstStyle/>
          <a:p>
            <a:fld id="{5C821964-560F-4BDB-BAAF-EC529F5D9B05}" type="slidenum">
              <a:rPr lang="en-US" smtClean="0"/>
              <a:t>160</a:t>
            </a:fld>
            <a:endParaRPr lang="en-US" dirty="0"/>
          </a:p>
        </p:txBody>
      </p:sp>
    </p:spTree>
    <p:extLst>
      <p:ext uri="{BB962C8B-B14F-4D97-AF65-F5344CB8AC3E}">
        <p14:creationId xmlns:p14="http://schemas.microsoft.com/office/powerpoint/2010/main" val="366786075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DF811066-0135-4CAA-8AD4-89A97190AC00}" type="slidenum">
              <a:rPr lang="en-US" smtClean="0"/>
              <a:t>165</a:t>
            </a:fld>
            <a:endParaRPr lang="en-US" dirty="0"/>
          </a:p>
        </p:txBody>
      </p:sp>
    </p:spTree>
    <p:extLst>
      <p:ext uri="{BB962C8B-B14F-4D97-AF65-F5344CB8AC3E}">
        <p14:creationId xmlns:p14="http://schemas.microsoft.com/office/powerpoint/2010/main" val="528396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PE/CE in this slide. Each team has an assigned PE/CE. The project description document has their names. </a:t>
            </a:r>
          </a:p>
        </p:txBody>
      </p:sp>
      <p:sp>
        <p:nvSpPr>
          <p:cNvPr id="4" name="Slide Number Placeholder 3"/>
          <p:cNvSpPr>
            <a:spLocks noGrp="1"/>
          </p:cNvSpPr>
          <p:nvPr>
            <p:ph type="sldNum" sz="quarter" idx="5"/>
          </p:nvPr>
        </p:nvSpPr>
        <p:spPr/>
        <p:txBody>
          <a:bodyPr/>
          <a:lstStyle/>
          <a:p>
            <a:fld id="{DF811066-0135-4CAA-8AD4-89A97190AC00}" type="slidenum">
              <a:rPr lang="en-US" smtClean="0"/>
              <a:t>15</a:t>
            </a:fld>
            <a:endParaRPr lang="en-US" dirty="0"/>
          </a:p>
        </p:txBody>
      </p:sp>
    </p:spTree>
    <p:extLst>
      <p:ext uri="{BB962C8B-B14F-4D97-AF65-F5344CB8AC3E}">
        <p14:creationId xmlns:p14="http://schemas.microsoft.com/office/powerpoint/2010/main" val="4142508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1.1 Expectations Slido</a:t>
            </a:r>
          </a:p>
        </p:txBody>
      </p:sp>
      <p:sp>
        <p:nvSpPr>
          <p:cNvPr id="4" name="Slide Number Placeholder 3"/>
          <p:cNvSpPr>
            <a:spLocks noGrp="1"/>
          </p:cNvSpPr>
          <p:nvPr>
            <p:ph type="sldNum" sz="quarter" idx="5"/>
          </p:nvPr>
        </p:nvSpPr>
        <p:spPr/>
        <p:txBody>
          <a:bodyPr/>
          <a:lstStyle/>
          <a:p>
            <a:fld id="{DF811066-0135-4CAA-8AD4-89A97190AC00}" type="slidenum">
              <a:rPr lang="en-US" smtClean="0"/>
              <a:t>16</a:t>
            </a:fld>
            <a:endParaRPr lang="en-US" dirty="0"/>
          </a:p>
        </p:txBody>
      </p:sp>
    </p:spTree>
    <p:extLst>
      <p:ext uri="{BB962C8B-B14F-4D97-AF65-F5344CB8AC3E}">
        <p14:creationId xmlns:p14="http://schemas.microsoft.com/office/powerpoint/2010/main" val="2534969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9513F1D-B2AA-48CF-93C4-F9C9035B693D}"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6DA21CB-5BB2-49FE-A24C-634DDCE3D048}"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DD0E696-AAED-4211-8FBC-08CFB93FFA9E}"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DA997CF-7B20-4037-8BB1-29DEE50F02AE}"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FF6846-6ABD-46BF-BC24-C049DB9A2E81}" type="datetime1">
              <a:rPr lang="en-US" smtClean="0"/>
              <a:t>7/7/2025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FC702CF-3A95-40F7-B3FF-C7ACABDA521C}" type="datetime1">
              <a:rPr lang="en-US" smtClean="0"/>
              <a:t>7/7/2025</a:t>
            </a:fld>
            <a:endParaRPr lang="en-US" dirty="0"/>
          </a:p>
        </p:txBody>
      </p:sp>
      <p:sp>
        <p:nvSpPr>
          <p:cNvPr id="5" name="Footer Placeholder 4"/>
          <p:cNvSpPr>
            <a:spLocks noGrp="1"/>
          </p:cNvSpPr>
          <p:nvPr>
            <p:ph type="ftr" sz="quarter" idx="11"/>
          </p:nvPr>
        </p:nvSpPr>
        <p:spPr/>
        <p:txBody>
          <a:bodyPr/>
          <a:lstStyle>
            <a:lvl1pPr>
              <a:defRPr sz="1200"/>
            </a:lvl1p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21B6DBD-D619-476C-A397-43FAB1B8FBF8}" type="datetime1">
              <a:rPr lang="en-US" smtClean="0"/>
              <a:t>7/7/2025</a:t>
            </a:fld>
            <a:endParaRPr lang="en-US" dirty="0"/>
          </a:p>
        </p:txBody>
      </p:sp>
      <p:sp>
        <p:nvSpPr>
          <p:cNvPr id="6" name="Footer Placeholder 5"/>
          <p:cNvSpPr>
            <a:spLocks noGrp="1"/>
          </p:cNvSpPr>
          <p:nvPr>
            <p:ph type="ftr" sz="quarter" idx="11"/>
          </p:nvPr>
        </p:nvSpPr>
        <p:spPr/>
        <p:txBody>
          <a:bodyPr/>
          <a:lstStyle>
            <a:lvl1pPr>
              <a:defRPr sz="1200"/>
            </a:lvl1p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402898-4514-43E7-8F08-E2BF9B58C8B3}" type="datetime1">
              <a:rPr lang="en-US" smtClean="0"/>
              <a:t>7/7/2025</a:t>
            </a:fld>
            <a:endParaRPr lang="en-US" dirty="0"/>
          </a:p>
        </p:txBody>
      </p:sp>
      <p:sp>
        <p:nvSpPr>
          <p:cNvPr id="8" name="Footer Placeholder 7"/>
          <p:cNvSpPr>
            <a:spLocks noGrp="1"/>
          </p:cNvSpPr>
          <p:nvPr>
            <p:ph type="ftr" sz="quarter" idx="11"/>
          </p:nvPr>
        </p:nvSpPr>
        <p:spPr/>
        <p:txBody>
          <a:bodyPr/>
          <a:lstStyle>
            <a:lvl1pPr>
              <a:defRPr sz="1200"/>
            </a:lvl1pPr>
          </a:lstStyle>
          <a:p>
            <a:endParaRPr lang="en-US" dirty="0"/>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9B7441A-0BAC-4952-AEC7-804CF968087C}" type="datetime1">
              <a:rPr lang="en-US" smtClean="0"/>
              <a:t>7/7/2025</a:t>
            </a:fld>
            <a:endParaRPr lang="en-US" dirty="0"/>
          </a:p>
        </p:txBody>
      </p:sp>
      <p:sp>
        <p:nvSpPr>
          <p:cNvPr id="4" name="Footer Placeholder 3"/>
          <p:cNvSpPr>
            <a:spLocks noGrp="1"/>
          </p:cNvSpPr>
          <p:nvPr>
            <p:ph type="ftr" sz="quarter" idx="11"/>
          </p:nvPr>
        </p:nvSpPr>
        <p:spPr/>
        <p:txBody>
          <a:bodyPr/>
          <a:lstStyle>
            <a:lvl1pPr>
              <a:defRPr sz="1200"/>
            </a:lvl1pPr>
          </a:lstStyle>
          <a:p>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3F6033-F7CB-4E51-A93B-A78296EA5E62}" type="datetime1">
              <a:rPr lang="en-US" smtClean="0"/>
              <a:t>7/7/2025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13776EA7-9C35-46B6-B9DB-FF0ADC37837B}"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E3EC58-201F-4D04-9156-B136F8447585}"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FA02D5F1-911D-4491-8EEA-C2317AD3850A}"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E2E5C9-FB0E-491A-A38A-C4A45A87FCC9}"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35ADD67-4450-48DE-B33D-B16558549A02}"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B42787DC-5E04-4CA3-8038-0D285C245AE6}"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245983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8445AE-B20B-4E6A-9DE4-F8FD45E32BB2}"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068155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FEED8B-7C15-4B6C-ACFF-A11CE195747F}"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243156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A9458E4-984F-4265-A75F-5738CAD3C9C7}"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0554974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7DD6CF5-1CF5-4EB6-9763-76F030CDC0A3}" type="datetime1">
              <a:rPr lang="en-US" smtClean="0"/>
              <a:t>7/7/2025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4888620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12B517-0625-484D-A470-34676D65FB5B}" type="datetime1">
              <a:rPr lang="en-US" smtClean="0"/>
              <a:t>7/7/2025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5879643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52139A-1B98-42B3-98CD-F1AC60E96582}" type="datetime1">
              <a:rPr lang="en-US" smtClean="0"/>
              <a:t>7/7/2025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1327436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3D7704-E511-4B55-A70E-9C0CB04EB5B5}"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9052704-FA72-4C57-8162-5A410785F17F}"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9654255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055F94EF-CEBE-4BB9-BD2E-D4B5F0B5A003}"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4233620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42C9A1-080F-4081-A9B6-14ED6624200E}"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21561269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6FF09-FEB5-4309-BAE4-619043613F09}" type="datetime1">
              <a:rPr lang="en-US" smtClean="0"/>
              <a:t>7/7/2025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C48B151-73E6-4005-9E41-BAC149615E2B}" type="slidenum">
              <a:rPr lang="en-US" smtClean="0"/>
              <a:t>‹#›</a:t>
            </a:fld>
            <a:endParaRPr lang="en-US" dirty="0"/>
          </a:p>
        </p:txBody>
      </p:sp>
    </p:spTree>
    <p:extLst>
      <p:ext uri="{BB962C8B-B14F-4D97-AF65-F5344CB8AC3E}">
        <p14:creationId xmlns:p14="http://schemas.microsoft.com/office/powerpoint/2010/main" val="31277985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5C3AF-3F94-60C3-D7C8-66EEDE7A0EB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88494C34-ABE2-FACC-2AAD-846C5759C858}"/>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A316815-012E-BD5A-C0A5-9B119FA0C638}"/>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5" name="Footer Placeholder 4">
            <a:extLst>
              <a:ext uri="{FF2B5EF4-FFF2-40B4-BE49-F238E27FC236}">
                <a16:creationId xmlns:a16="http://schemas.microsoft.com/office/drawing/2014/main" id="{360FCECC-B48A-A717-F456-897115E2FA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8DDD59-4DE2-24BC-45D6-7EB1891E96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399961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8210C-B81D-E579-B679-68D0E253DA9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334D4B-0678-DBDA-865C-E1FDA8BCC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0EA388-EEEF-147A-C8F0-D62322129999}"/>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5" name="Footer Placeholder 4">
            <a:extLst>
              <a:ext uri="{FF2B5EF4-FFF2-40B4-BE49-F238E27FC236}">
                <a16:creationId xmlns:a16="http://schemas.microsoft.com/office/drawing/2014/main" id="{ED27BCD5-2361-022A-709E-C1B5A796FCE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BA9DE7-F371-5EEC-909E-CDB362FF3C74}"/>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20601881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BA4C5-FC37-C67E-1BB5-95B506924AE1}"/>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6D33FA1D-E5BC-BE26-8734-7326558357E0}"/>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498B12-F4B3-B1D0-732A-318B800627DA}"/>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5" name="Footer Placeholder 4">
            <a:extLst>
              <a:ext uri="{FF2B5EF4-FFF2-40B4-BE49-F238E27FC236}">
                <a16:creationId xmlns:a16="http://schemas.microsoft.com/office/drawing/2014/main" id="{DD933B3F-6133-62B1-5506-A5BB029DA05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A073CD1-B9CF-06B8-9BC1-89B32B456CB5}"/>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755496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8DA81-DE32-F713-A674-A395DE57C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FCC5C9-7E04-36C3-F72E-B39BD25F42A6}"/>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41F1E3-2CFF-13D9-5782-A7A6091BD9E0}"/>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54FD607-3BCB-BF44-09D8-F41A058FD047}"/>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6" name="Footer Placeholder 5">
            <a:extLst>
              <a:ext uri="{FF2B5EF4-FFF2-40B4-BE49-F238E27FC236}">
                <a16:creationId xmlns:a16="http://schemas.microsoft.com/office/drawing/2014/main" id="{10BFFBC2-4290-F785-0ADB-E55B2706D70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8BD9383-732F-7E07-A886-93B0F72777DB}"/>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467361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6103A-E0AC-6565-6278-93A67CC78ECD}"/>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A59384D-59E9-DD4F-273A-490F32173B66}"/>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D096FC2E-11AE-CC93-D851-F85D68AFBA00}"/>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0F0F87-18A8-3B94-F47B-6604D86161E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8FA4949-EC7B-AD58-CBDE-4C2F499D4089}"/>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D7543F3-06EC-17FE-8957-A3D4B9187C0A}"/>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8" name="Footer Placeholder 7">
            <a:extLst>
              <a:ext uri="{FF2B5EF4-FFF2-40B4-BE49-F238E27FC236}">
                <a16:creationId xmlns:a16="http://schemas.microsoft.com/office/drawing/2014/main" id="{77C00801-7CF9-FA2D-0479-8DAF3253C59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941901E-FDBD-06D1-18D7-4E6FFC201D4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9367060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48FA9-FB20-BB5E-970B-E6A6C783DF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A26F9D-58C9-0219-7DDC-DF779C6D16E8}"/>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4" name="Footer Placeholder 3">
            <a:extLst>
              <a:ext uri="{FF2B5EF4-FFF2-40B4-BE49-F238E27FC236}">
                <a16:creationId xmlns:a16="http://schemas.microsoft.com/office/drawing/2014/main" id="{07276492-D346-DB15-51AF-BA295A55C55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48D243-182B-E067-F531-AB1B20D69888}"/>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42225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2833EA-2445-4601-B311-ED5E98BECADB}"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1C334F-389E-712B-00FB-4C6153D89F9A}"/>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3" name="Footer Placeholder 2">
            <a:extLst>
              <a:ext uri="{FF2B5EF4-FFF2-40B4-BE49-F238E27FC236}">
                <a16:creationId xmlns:a16="http://schemas.microsoft.com/office/drawing/2014/main" id="{53DFE07E-2434-F641-8A63-174FD30CF995}"/>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88D9E336-DC3C-A41C-C8E6-0472D517AB50}"/>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504328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B551-9E27-4527-01C8-536E12F3356A}"/>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D7C9662-0D7C-D36B-8432-6F0BC7B7D16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FFEB189-FF47-F212-4365-B4EE383D4C85}"/>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8D50B10-9714-4E6E-B4EF-513534F0FDE8}"/>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6" name="Footer Placeholder 5">
            <a:extLst>
              <a:ext uri="{FF2B5EF4-FFF2-40B4-BE49-F238E27FC236}">
                <a16:creationId xmlns:a16="http://schemas.microsoft.com/office/drawing/2014/main" id="{BDEFA15F-B15C-F1A4-BCAB-DB86010E7B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D2A066-4A3B-C0D2-2F34-4D839E91A20D}"/>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4742684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780BF-E4D3-3F9E-412F-F245C70A2A3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A9CD34E6-E51C-1712-EE52-26B6AE1B197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3E447A1D-56AA-7A45-EADF-D3402DF78D5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A396CA7-4309-7D1C-5D3B-20D944234684}"/>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6" name="Footer Placeholder 5">
            <a:extLst>
              <a:ext uri="{FF2B5EF4-FFF2-40B4-BE49-F238E27FC236}">
                <a16:creationId xmlns:a16="http://schemas.microsoft.com/office/drawing/2014/main" id="{E08AEB78-D82F-6FFE-A664-B4E04A7BE4A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FF376-DCA5-5B72-9669-9A6CCA8BD082}"/>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29072962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03C6D-C10E-265F-0DE9-7BAE8CE1D94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EBAED3-90DC-718B-A3B9-58CA0E9280D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40541E-77AB-D246-D2BE-FBD7B1A45415}"/>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5" name="Footer Placeholder 4">
            <a:extLst>
              <a:ext uri="{FF2B5EF4-FFF2-40B4-BE49-F238E27FC236}">
                <a16:creationId xmlns:a16="http://schemas.microsoft.com/office/drawing/2014/main" id="{88814FE9-DAA0-6B5D-82C1-10BE652D6E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F42225F-78E8-21B8-485E-4DEFA75B14E1}"/>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2644385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AD138C-FA65-F835-6DEF-D8630E8F22C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4CEED6-BADE-7A5E-7295-C0D66637D7F9}"/>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743109-D6AC-08C0-D763-42061D17ADDC}"/>
              </a:ext>
            </a:extLst>
          </p:cNvPr>
          <p:cNvSpPr>
            <a:spLocks noGrp="1"/>
          </p:cNvSpPr>
          <p:nvPr>
            <p:ph type="dt" sz="half" idx="10"/>
          </p:nvPr>
        </p:nvSpPr>
        <p:spPr/>
        <p:txBody>
          <a:bodyPr/>
          <a:lstStyle/>
          <a:p>
            <a:fld id="{CA232C06-27A4-4378-BA17-6C6E18E4454F}" type="datetimeFigureOut">
              <a:rPr lang="en-US" smtClean="0"/>
              <a:t>7/7/2025</a:t>
            </a:fld>
            <a:endParaRPr lang="en-US" dirty="0"/>
          </a:p>
        </p:txBody>
      </p:sp>
      <p:sp>
        <p:nvSpPr>
          <p:cNvPr id="5" name="Footer Placeholder 4">
            <a:extLst>
              <a:ext uri="{FF2B5EF4-FFF2-40B4-BE49-F238E27FC236}">
                <a16:creationId xmlns:a16="http://schemas.microsoft.com/office/drawing/2014/main" id="{E95862D5-9389-3177-39F6-38D59F5C86C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D1C8650-E56F-5659-B02A-EF14F867819C}"/>
              </a:ext>
            </a:extLst>
          </p:cNvPr>
          <p:cNvSpPr>
            <a:spLocks noGrp="1"/>
          </p:cNvSpPr>
          <p:nvPr>
            <p:ph type="sldNum" sz="quarter" idx="12"/>
          </p:nvPr>
        </p:nvSpPr>
        <p:spPr/>
        <p:txBody>
          <a:bodyPr/>
          <a:lstStyle/>
          <a:p>
            <a:fld id="{D2248E17-4FAA-4AD6-B078-41EDBC8AEC16}" type="slidenum">
              <a:rPr lang="en-US" smtClean="0"/>
              <a:t>‹#›</a:t>
            </a:fld>
            <a:endParaRPr lang="en-US" dirty="0"/>
          </a:p>
        </p:txBody>
      </p:sp>
    </p:spTree>
    <p:extLst>
      <p:ext uri="{BB962C8B-B14F-4D97-AF65-F5344CB8AC3E}">
        <p14:creationId xmlns:p14="http://schemas.microsoft.com/office/powerpoint/2010/main" val="1393477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9330B92-8069-4533-A3E9-97D271154CB6}" type="datetime1">
              <a:rPr lang="en-US" smtClean="0"/>
              <a:t>7/7/2025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ECE84CA-8EB9-496F-96CD-9BDC9583437D}" type="datetime1">
              <a:rPr lang="en-US" smtClean="0"/>
              <a:t>7/7/2025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7E15C4-9F9C-4149-BE4D-08125668915A}" type="datetime1">
              <a:rPr lang="en-US" smtClean="0"/>
              <a:t>7/7/2025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6C13D4-7426-4595-A306-E8BD12F4766C}"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FA6B048-E9D0-4C1F-B98C-60472DB25604}" type="datetime1">
              <a:rPr lang="en-US" smtClean="0"/>
              <a:t>7/7/2025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3FEC0D-907B-42B8-9AE8-46C379D1B514}" type="datetime1">
              <a:rPr lang="en-US" smtClean="0"/>
              <a:t>7/7/2025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06066E1-CACC-41F6-AF95-5F3B4F34AD66}" type="datetime1">
              <a:rPr lang="en-US" smtClean="0"/>
              <a:t>7/7/2025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9D3F47-7496-4295-8C12-198760B09013}" type="datetime1">
              <a:rPr lang="en-US" smtClean="0"/>
              <a:t>7/7/2025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C48B151-73E6-4005-9E41-BAC149615E2B}" type="slidenum">
              <a:rPr lang="en-US" smtClean="0"/>
              <a:t>‹#›</a:t>
            </a:fld>
            <a:endParaRPr lang="en-US" dirty="0"/>
          </a:p>
        </p:txBody>
      </p:sp>
    </p:spTree>
    <p:extLst>
      <p:ext uri="{BB962C8B-B14F-4D97-AF65-F5344CB8AC3E}">
        <p14:creationId xmlns:p14="http://schemas.microsoft.com/office/powerpoint/2010/main" val="40264014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B93157-B50D-C015-7D77-63D020935FD7}"/>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0BCE71-B2E7-540B-7B84-6710F1CFBF8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3A3419-4F9E-DBB6-CDFB-8BBCB5D81FB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fld id="{CA232C06-27A4-4378-BA17-6C6E18E4454F}" type="datetimeFigureOut">
              <a:rPr lang="en-US" smtClean="0"/>
              <a:t>7/7/2025</a:t>
            </a:fld>
            <a:endParaRPr lang="en-US" dirty="0"/>
          </a:p>
        </p:txBody>
      </p:sp>
      <p:sp>
        <p:nvSpPr>
          <p:cNvPr id="5" name="Footer Placeholder 4">
            <a:extLst>
              <a:ext uri="{FF2B5EF4-FFF2-40B4-BE49-F238E27FC236}">
                <a16:creationId xmlns:a16="http://schemas.microsoft.com/office/drawing/2014/main" id="{B2DCD5F3-3E7F-1B33-77BE-6B9B0AA000A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04FDE766-75FA-34CE-F360-932720884FD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D2248E17-4FAA-4AD6-B078-41EDBC8AEC16}" type="slidenum">
              <a:rPr lang="en-US" smtClean="0"/>
              <a:t>‹#›</a:t>
            </a:fld>
            <a:endParaRPr lang="en-US" dirty="0"/>
          </a:p>
        </p:txBody>
      </p:sp>
    </p:spTree>
    <p:extLst>
      <p:ext uri="{BB962C8B-B14F-4D97-AF65-F5344CB8AC3E}">
        <p14:creationId xmlns:p14="http://schemas.microsoft.com/office/powerpoint/2010/main" val="1926253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10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chart" Target="../charts/char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www.slido.com/" TargetMode="External"/><Relationship Id="rId1" Type="http://schemas.openxmlformats.org/officeDocument/2006/relationships/slideLayout" Target="../slideLayouts/slideLayout24.xml"/></Relationships>
</file>

<file path=ppt/slides/_rels/slide10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3.xml"/></Relationships>
</file>

<file path=ppt/slides/_rels/slide11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113.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2.xml"/><Relationship Id="rId1" Type="http://schemas.openxmlformats.org/officeDocument/2006/relationships/slideLayout" Target="../slideLayouts/slideLayout13.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60.jpg"/></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3.xml"/></Relationships>
</file>

<file path=ppt/slides/_rels/slide1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1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hyperlink" Target="https://www.slido.com/" TargetMode="External"/><Relationship Id="rId1" Type="http://schemas.openxmlformats.org/officeDocument/2006/relationships/slideLayout" Target="../slideLayouts/slideLayout13.xml"/></Relationships>
</file>

<file path=ppt/slides/_rels/slide1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hyperlink" Target="https://designlab.eng.rpi.edu/edn/projects/capstone-support-dev/wiki/Pro_Forma_Meeting_Agenda" TargetMode="Externa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14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4.xml"/><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4.xml"/></Relationships>
</file>

<file path=ppt/slides/_rels/slide14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9.svg"/><Relationship Id="rId5" Type="http://schemas.openxmlformats.org/officeDocument/2006/relationships/diagramQuickStyle" Target="../diagrams/quickStyle1.xml"/><Relationship Id="rId15" Type="http://schemas.openxmlformats.org/officeDocument/2006/relationships/image" Target="../media/image13.svg"/><Relationship Id="rId10" Type="http://schemas.openxmlformats.org/officeDocument/2006/relationships/image" Target="../media/image8.png"/><Relationship Id="rId4" Type="http://schemas.openxmlformats.org/officeDocument/2006/relationships/diagramLayout" Target="../diagrams/layout1.xml"/><Relationship Id="rId9" Type="http://schemas.openxmlformats.org/officeDocument/2006/relationships/image" Target="../media/image7.svg"/><Relationship Id="rId14" Type="http://schemas.openxmlformats.org/officeDocument/2006/relationships/image" Target="../media/image12.png"/></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54.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8.xml"/></Relationships>
</file>

<file path=ppt/slides/_rels/slide155.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8.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www.slido.com/" TargetMode="External"/></Relationships>
</file>

<file path=ppt/slides/_rels/slide160.xml.rels><?xml version="1.0" encoding="UTF-8" standalone="yes"?>
<Relationships xmlns="http://schemas.openxmlformats.org/package/2006/relationships"><Relationship Id="rId3" Type="http://schemas.openxmlformats.org/officeDocument/2006/relationships/hyperlink" Target="https://designlab.eng.rpi.edu/edn/projects/capstone-support-dev/wiki/Board_of_Directors_Review" TargetMode="External"/><Relationship Id="rId2" Type="http://schemas.openxmlformats.org/officeDocument/2006/relationships/notesSlide" Target="../notesSlides/notesSlide70.xml"/><Relationship Id="rId1" Type="http://schemas.openxmlformats.org/officeDocument/2006/relationships/slideLayout" Target="../slideLayouts/slideLayout13.xml"/><Relationship Id="rId4" Type="http://schemas.openxmlformats.org/officeDocument/2006/relationships/hyperlink" Target="https://designlab.eng.rpi.edu/edn/projects/capstone-support-dev/wiki/Tasks_and_Due_Dates" TargetMode="Externa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166.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entry/template%20documents/Poster.pptx" TargetMode="External"/><Relationship Id="rId1" Type="http://schemas.openxmlformats.org/officeDocument/2006/relationships/slideLayout" Target="../slideLayouts/slideLayout1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nfo.rpi.edu/comm-d"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designlab.eng.rpi.edu/edn/projects/capstone-support-dev/wiki/Course_Guidelines_and_Policies" TargetMode="Externa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3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0.jpeg"/><Relationship Id="rId1" Type="http://schemas.openxmlformats.org/officeDocument/2006/relationships/slideLayout" Target="../slideLayouts/slideLayout3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hyperlink" Target="https://designlab.eng.rpi.edu/edn/projects/capstone-support-dev/wiki/Team_Standards_Agreement"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usp=sharin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esignlab.eng.rpi.edu/edn/projects/capstone-support-dev/wiki/Day_1_Agenda" TargetMode="External"/><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hyperlink" Target="https://docs.google.com/spreadsheets/d/1lo4H_eTHO7RTdU8r9M3KOiQDp9_S8xudEDXehhr-3Ok/edit?gid=0#gid=0" TargetMode="External"/><Relationship Id="rId2" Type="http://schemas.openxmlformats.org/officeDocument/2006/relationships/hyperlink" Target="https://designlab.eng.rpi.edu/edn/projects/capstone-support-dev/repository/112/raw/training/Capstone%20Introduction%20and%20Expectations%20Part%202.mp4" TargetMode="Externa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hyperlink" Target="https://openclipart.org/detail/183196/pointing-hand-by-scyg-183196" TargetMode="External"/><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esignlab.eng.rpi.edu/edn/projects/capstone-support-dev/wiki/User_Stories_and_Use_Cases"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59.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slide" Target="slide123.xml"/><Relationship Id="rId3" Type="http://schemas.openxmlformats.org/officeDocument/2006/relationships/slide" Target="slide42.xml"/><Relationship Id="rId7" Type="http://schemas.openxmlformats.org/officeDocument/2006/relationships/slide" Target="slide111.xml"/><Relationship Id="rId2" Type="http://schemas.openxmlformats.org/officeDocument/2006/relationships/slide" Target="slide8.xml"/><Relationship Id="rId1" Type="http://schemas.openxmlformats.org/officeDocument/2006/relationships/slideLayout" Target="../slideLayouts/slideLayout2.xml"/><Relationship Id="rId6" Type="http://schemas.openxmlformats.org/officeDocument/2006/relationships/slide" Target="slide99.xml"/><Relationship Id="rId11" Type="http://schemas.openxmlformats.org/officeDocument/2006/relationships/slide" Target="slide148.xml"/><Relationship Id="rId5" Type="http://schemas.openxmlformats.org/officeDocument/2006/relationships/slide" Target="slide85.xml"/><Relationship Id="rId10" Type="http://schemas.openxmlformats.org/officeDocument/2006/relationships/slide" Target="slide142.xml"/><Relationship Id="rId4" Type="http://schemas.openxmlformats.org/officeDocument/2006/relationships/slide" Target="slide72.xml"/><Relationship Id="rId9" Type="http://schemas.openxmlformats.org/officeDocument/2006/relationships/slide" Target="slide13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wiki/User_Stories_and_Use_Cases" TargetMode="External"/><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microsoft.com/office/2018/10/relationships/comments" Target="../comments/modernComment_22E_B81E38C3.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3.svg"/><Relationship Id="rId2" Type="http://schemas.openxmlformats.org/officeDocument/2006/relationships/image" Target="../media/image42.png"/><Relationship Id="rId1" Type="http://schemas.openxmlformats.org/officeDocument/2006/relationships/slideLayout" Target="../slideLayouts/slideLayout24.xml"/><Relationship Id="rId5" Type="http://schemas.openxmlformats.org/officeDocument/2006/relationships/image" Target="../media/image45.svg"/><Relationship Id="rId4" Type="http://schemas.openxmlformats.org/officeDocument/2006/relationships/image" Target="../media/image44.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87d950eccc2942038b1d06530e9217841d"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mediasite.mms.rpi.edu/Mediasite5/Channel/anderm8winrpiedu-engr-2050/watch/96dceab44ae7447d812f5a216afa97cf1d"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9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1600C-23D7-028D-3771-2E8D24E513CD}"/>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BB320536-9F90-ABFB-37C0-804C019707AA}"/>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1</a:t>
            </a:r>
          </a:p>
        </p:txBody>
      </p:sp>
      <p:graphicFrame>
        <p:nvGraphicFramePr>
          <p:cNvPr id="6" name="Table 5">
            <a:extLst>
              <a:ext uri="{FF2B5EF4-FFF2-40B4-BE49-F238E27FC236}">
                <a16:creationId xmlns:a16="http://schemas.microsoft.com/office/drawing/2014/main" id="{12C317F9-E649-AA8A-B58D-F14A8880605C}"/>
              </a:ext>
            </a:extLst>
          </p:cNvPr>
          <p:cNvGraphicFramePr>
            <a:graphicFrameLocks noGrp="1"/>
          </p:cNvGraphicFramePr>
          <p:nvPr>
            <p:extLst>
              <p:ext uri="{D42A27DB-BD31-4B8C-83A1-F6EECF244321}">
                <p14:modId xmlns:p14="http://schemas.microsoft.com/office/powerpoint/2010/main" val="2987281012"/>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1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14B792E8-4EEA-D2CF-598C-6E04F8D3606B}"/>
              </a:ext>
            </a:extLst>
          </p:cNvPr>
          <p:cNvSpPr>
            <a:spLocks noGrp="1"/>
          </p:cNvSpPr>
          <p:nvPr>
            <p:ph type="sldNum" sz="quarter" idx="12"/>
          </p:nvPr>
        </p:nvSpPr>
        <p:spPr/>
        <p:txBody>
          <a:bodyPr/>
          <a:lstStyle/>
          <a:p>
            <a:pPr>
              <a:defRPr/>
            </a:pPr>
            <a:fld id="{BE9A177C-BA89-4C10-A83E-404B5E42A65C}" type="slidenum">
              <a:rPr lang="en-US" smtClean="0"/>
              <a:pPr>
                <a:defRPr/>
              </a:pPr>
              <a:t>1</a:t>
            </a:fld>
            <a:endParaRPr lang="en-US" dirty="0"/>
          </a:p>
        </p:txBody>
      </p:sp>
      <p:grpSp>
        <p:nvGrpSpPr>
          <p:cNvPr id="5" name="Group 4">
            <a:extLst>
              <a:ext uri="{FF2B5EF4-FFF2-40B4-BE49-F238E27FC236}">
                <a16:creationId xmlns:a16="http://schemas.microsoft.com/office/drawing/2014/main" id="{8DA3568B-96D4-9869-FB5C-0ABA72613A5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CD0372BA-7C2A-ECFD-88C6-0AAA03E7B4B0}"/>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6F893E7F-C8A5-CB70-281A-86440F9245DE}"/>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059422E0-9DB4-7AA8-E51C-CE48A8E5C890}"/>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5A6E0713-5B2D-42F5-E0C9-04701939EBD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FA8E4169-C793-3C57-FF24-1B397771ABA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4DDAE5A6-07A4-8B04-4088-4973C4898AB9}"/>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E9E4C46C-9087-3D8E-F82B-F89DB32EDB3E}"/>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195DAB87-6DD4-2B14-F291-9B06E8F8B4B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CC4F5AF0-5E5C-610B-EB13-7D718B60CC8E}"/>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3FEDCBF-AB43-F7BB-49C0-BB655EAD2F91}"/>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76927AE9-581A-A13A-67F6-F50519E16754}"/>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0E712A6-E925-EEB9-D525-67E4A986A9E9}"/>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BED64A7B-0848-FB1D-245B-917D067FBCBE}"/>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EB80DE0C-EE1D-5AEA-EF21-69C38FC6DC84}"/>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767F84A3-4526-09D8-6275-398C366EEE2E}"/>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80820705-E780-AEED-498B-098C4443860B}"/>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8F6096B9-B828-DCF7-8E1A-23AD08E5FEE5}"/>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617D1CA-468A-C574-C282-DA1B665F1C65}"/>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8993984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Design Lab Mission</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800100" y="1624012"/>
            <a:ext cx="7543800" cy="4525963"/>
          </a:xfrm>
        </p:spPr>
        <p:txBody>
          <a:bodyPr vert="horz" lIns="91440" tIns="45720" rIns="91440" bIns="45720" rtlCol="0" anchor="t">
            <a:normAutofit/>
          </a:bodyPr>
          <a:lstStyle/>
          <a:p>
            <a:pPr marL="0" indent="0" algn="ctr">
              <a:buNone/>
            </a:pPr>
            <a:endParaRPr lang="en-US" dirty="0">
              <a:ea typeface="+mn-lt"/>
              <a:cs typeface="+mn-lt"/>
            </a:endParaRPr>
          </a:p>
          <a:p>
            <a:pPr marL="0" indent="0" algn="ctr">
              <a:buNone/>
            </a:pPr>
            <a:r>
              <a:rPr lang="en-US" dirty="0">
                <a:ea typeface="+mn-lt"/>
                <a:cs typeface="+mn-lt"/>
              </a:rPr>
              <a:t>Develop </a:t>
            </a:r>
            <a:r>
              <a:rPr lang="en-US" b="1" dirty="0">
                <a:ea typeface="+mn-lt"/>
                <a:cs typeface="+mn-lt"/>
              </a:rPr>
              <a:t>High Performing Engineers </a:t>
            </a:r>
            <a:r>
              <a:rPr lang="en-US" dirty="0">
                <a:ea typeface="+mn-lt"/>
                <a:cs typeface="+mn-lt"/>
              </a:rPr>
              <a:t>by Mentoring Students in Professional and Engineering Design Practices Through </a:t>
            </a:r>
            <a:r>
              <a:rPr lang="en-US" b="1" dirty="0">
                <a:ea typeface="+mn-lt"/>
                <a:cs typeface="+mn-lt"/>
              </a:rPr>
              <a:t>Project Based Learning</a:t>
            </a:r>
            <a:r>
              <a:rPr lang="en-US" dirty="0">
                <a:ea typeface="+mn-lt"/>
                <a:cs typeface="+mn-lt"/>
              </a:rPr>
              <a:t>.</a:t>
            </a: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21937435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977" y="3246084"/>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99674252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51AB7-7E0A-9ACF-7EAA-CA4C8B53AA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828BF3-3B2A-B78F-89B4-F40A22A4A8D5}"/>
              </a:ext>
            </a:extLst>
          </p:cNvPr>
          <p:cNvSpPr>
            <a:spLocks noGrp="1"/>
          </p:cNvSpPr>
          <p:nvPr>
            <p:ph type="title"/>
          </p:nvPr>
        </p:nvSpPr>
        <p:spPr/>
        <p:txBody>
          <a:bodyPr>
            <a:normAutofit/>
          </a:bodyPr>
          <a:lstStyle/>
          <a:p>
            <a:r>
              <a:rPr lang="en-US" sz="4000" dirty="0">
                <a:latin typeface="+mn-lt"/>
              </a:rPr>
              <a:t>Documentation Participation</a:t>
            </a:r>
          </a:p>
        </p:txBody>
      </p:sp>
      <p:sp>
        <p:nvSpPr>
          <p:cNvPr id="3" name="Content Placeholder 2">
            <a:extLst>
              <a:ext uri="{FF2B5EF4-FFF2-40B4-BE49-F238E27FC236}">
                <a16:creationId xmlns:a16="http://schemas.microsoft.com/office/drawing/2014/main" id="{A33A5389-CEB1-8C2B-1CCB-2512F96400BB}"/>
              </a:ext>
            </a:extLst>
          </p:cNvPr>
          <p:cNvSpPr>
            <a:spLocks noGrp="1"/>
          </p:cNvSpPr>
          <p:nvPr>
            <p:ph idx="1"/>
          </p:nvPr>
        </p:nvSpPr>
        <p:spPr>
          <a:xfrm>
            <a:off x="628650" y="1677846"/>
            <a:ext cx="7886700" cy="4576763"/>
          </a:xfrm>
        </p:spPr>
        <p:txBody>
          <a:bodyPr/>
          <a:lstStyle/>
          <a:p>
            <a:pPr marL="0" indent="0">
              <a:buNone/>
            </a:pPr>
            <a:r>
              <a:rPr lang="en-US" dirty="0"/>
              <a:t>Automatic EDN Usage report for Jan 20</a:t>
            </a:r>
          </a:p>
          <a:p>
            <a:pPr marL="0" indent="0">
              <a:buNone/>
            </a:pPr>
            <a:r>
              <a:rPr lang="en-US" dirty="0"/>
              <a:t>Enrolled students - 97</a:t>
            </a:r>
          </a:p>
        </p:txBody>
      </p:sp>
      <p:sp>
        <p:nvSpPr>
          <p:cNvPr id="4" name="Slide Number Placeholder 3">
            <a:extLst>
              <a:ext uri="{FF2B5EF4-FFF2-40B4-BE49-F238E27FC236}">
                <a16:creationId xmlns:a16="http://schemas.microsoft.com/office/drawing/2014/main" id="{E178EC5A-4310-3FC8-0AD5-524993899586}"/>
              </a:ext>
            </a:extLst>
          </p:cNvPr>
          <p:cNvSpPr>
            <a:spLocks noGrp="1"/>
          </p:cNvSpPr>
          <p:nvPr>
            <p:ph type="sldNum" sz="quarter" idx="12"/>
          </p:nvPr>
        </p:nvSpPr>
        <p:spPr/>
        <p:txBody>
          <a:bodyPr/>
          <a:lstStyle/>
          <a:p>
            <a:fld id="{CC48B151-73E6-4005-9E41-BAC149615E2B}" type="slidenum">
              <a:rPr lang="en-US" smtClean="0"/>
              <a:t>101</a:t>
            </a:fld>
            <a:endParaRPr lang="en-US" dirty="0"/>
          </a:p>
        </p:txBody>
      </p:sp>
      <p:graphicFrame>
        <p:nvGraphicFramePr>
          <p:cNvPr id="7" name="Chart 6">
            <a:extLst>
              <a:ext uri="{FF2B5EF4-FFF2-40B4-BE49-F238E27FC236}">
                <a16:creationId xmlns:a16="http://schemas.microsoft.com/office/drawing/2014/main" id="{4DEB0F74-61CA-4635-E921-59540836A13A}"/>
              </a:ext>
            </a:extLst>
          </p:cNvPr>
          <p:cNvGraphicFramePr/>
          <p:nvPr>
            <p:extLst>
              <p:ext uri="{D42A27DB-BD31-4B8C-83A1-F6EECF244321}">
                <p14:modId xmlns:p14="http://schemas.microsoft.com/office/powerpoint/2010/main" val="209526548"/>
              </p:ext>
            </p:extLst>
          </p:nvPr>
        </p:nvGraphicFramePr>
        <p:xfrm>
          <a:off x="4018280" y="2402283"/>
          <a:ext cx="6096000" cy="4064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EFB76304-8673-9D9A-4AA7-E70D3C66F7EE}"/>
              </a:ext>
            </a:extLst>
          </p:cNvPr>
          <p:cNvGraphicFramePr/>
          <p:nvPr>
            <p:extLst>
              <p:ext uri="{D42A27DB-BD31-4B8C-83A1-F6EECF244321}">
                <p14:modId xmlns:p14="http://schemas.microsoft.com/office/powerpoint/2010/main" val="589905959"/>
              </p:ext>
            </p:extLst>
          </p:nvPr>
        </p:nvGraphicFramePr>
        <p:xfrm>
          <a:off x="-724535" y="2402283"/>
          <a:ext cx="609600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367211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9A6BE-DEF0-5154-D8B3-5C2DE0D3E1A0}"/>
              </a:ext>
            </a:extLst>
          </p:cNvPr>
          <p:cNvSpPr>
            <a:spLocks noGrp="1"/>
          </p:cNvSpPr>
          <p:nvPr>
            <p:ph type="title"/>
          </p:nvPr>
        </p:nvSpPr>
        <p:spPr/>
        <p:txBody>
          <a:bodyPr>
            <a:normAutofit/>
          </a:bodyPr>
          <a:lstStyle/>
          <a:p>
            <a:r>
              <a:rPr lang="en-US" sz="4000" dirty="0"/>
              <a:t>We invite you to </a:t>
            </a:r>
            <a:r>
              <a:rPr lang="en-US" sz="4000" b="1" dirty="0"/>
              <a:t>Ask for help</a:t>
            </a:r>
          </a:p>
        </p:txBody>
      </p:sp>
      <p:sp>
        <p:nvSpPr>
          <p:cNvPr id="3" name="Content Placeholder 2">
            <a:extLst>
              <a:ext uri="{FF2B5EF4-FFF2-40B4-BE49-F238E27FC236}">
                <a16:creationId xmlns:a16="http://schemas.microsoft.com/office/drawing/2014/main" id="{563B28C7-17A7-5D37-2832-E377A98428FF}"/>
              </a:ext>
            </a:extLst>
          </p:cNvPr>
          <p:cNvSpPr>
            <a:spLocks noGrp="1"/>
          </p:cNvSpPr>
          <p:nvPr>
            <p:ph idx="1"/>
          </p:nvPr>
        </p:nvSpPr>
        <p:spPr/>
        <p:txBody>
          <a:bodyPr/>
          <a:lstStyle/>
          <a:p>
            <a:pPr marL="0" indent="0">
              <a:buNone/>
            </a:pPr>
            <a:r>
              <a:rPr lang="en-US" sz="2800" dirty="0"/>
              <a:t>Capstone Design (and any new job / position) can be overwhelming at first.</a:t>
            </a:r>
          </a:p>
          <a:p>
            <a:endParaRPr lang="en-US" sz="2800" dirty="0"/>
          </a:p>
          <a:p>
            <a:pPr lvl="1"/>
            <a:r>
              <a:rPr lang="en-US" sz="2400" dirty="0"/>
              <a:t>It is OK to be unsure or confused</a:t>
            </a:r>
          </a:p>
          <a:p>
            <a:pPr lvl="1"/>
            <a:r>
              <a:rPr lang="en-US" sz="2400" dirty="0"/>
              <a:t>It is OK to ask for clarification or help</a:t>
            </a:r>
          </a:p>
          <a:p>
            <a:endParaRPr lang="en-US" sz="2800" dirty="0"/>
          </a:p>
          <a:p>
            <a:pPr lvl="1"/>
            <a:r>
              <a:rPr lang="en-US" sz="2400" dirty="0"/>
              <a:t>It is not OK and not professional to do nothing and hope someone gives you exact specific instructions</a:t>
            </a:r>
            <a:r>
              <a:rPr lang="en-US" dirty="0"/>
              <a:t>.</a:t>
            </a:r>
          </a:p>
          <a:p>
            <a:pPr lvl="1"/>
            <a:endParaRPr lang="en-US" dirty="0"/>
          </a:p>
          <a:p>
            <a:pPr lvl="1"/>
            <a:r>
              <a:rPr lang="en-US" sz="2400" dirty="0"/>
              <a:t>Ask a teammate, your PE, or your CE for assistance and direction. Advocate for yourself.</a:t>
            </a:r>
          </a:p>
        </p:txBody>
      </p:sp>
      <p:sp>
        <p:nvSpPr>
          <p:cNvPr id="4" name="Slide Number Placeholder 3">
            <a:extLst>
              <a:ext uri="{FF2B5EF4-FFF2-40B4-BE49-F238E27FC236}">
                <a16:creationId xmlns:a16="http://schemas.microsoft.com/office/drawing/2014/main" id="{5B40553B-30FC-DF31-225D-B3C6432C5740}"/>
              </a:ext>
            </a:extLst>
          </p:cNvPr>
          <p:cNvSpPr>
            <a:spLocks noGrp="1"/>
          </p:cNvSpPr>
          <p:nvPr>
            <p:ph type="sldNum" sz="quarter" idx="12"/>
          </p:nvPr>
        </p:nvSpPr>
        <p:spPr/>
        <p:txBody>
          <a:bodyPr/>
          <a:lstStyle/>
          <a:p>
            <a:fld id="{CC48B151-73E6-4005-9E41-BAC149615E2B}" type="slidenum">
              <a:rPr lang="en-US" smtClean="0"/>
              <a:t>102</a:t>
            </a:fld>
            <a:endParaRPr lang="en-US" dirty="0"/>
          </a:p>
        </p:txBody>
      </p:sp>
    </p:spTree>
    <p:extLst>
      <p:ext uri="{BB962C8B-B14F-4D97-AF65-F5344CB8AC3E}">
        <p14:creationId xmlns:p14="http://schemas.microsoft.com/office/powerpoint/2010/main" val="4201916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10 mins - Concept Generation</a:t>
            </a:r>
          </a:p>
        </p:txBody>
      </p:sp>
      <p:sp>
        <p:nvSpPr>
          <p:cNvPr id="11" name="TextBox 10">
            <a:extLst>
              <a:ext uri="{FF2B5EF4-FFF2-40B4-BE49-F238E27FC236}">
                <a16:creationId xmlns:a16="http://schemas.microsoft.com/office/drawing/2014/main" id="{D8677C7D-6EC1-F2CA-5BEE-392ABB28CAC5}"/>
              </a:ext>
            </a:extLst>
          </p:cNvPr>
          <p:cNvSpPr txBox="1"/>
          <p:nvPr/>
        </p:nvSpPr>
        <p:spPr>
          <a:xfrm>
            <a:off x="290946" y="1105623"/>
            <a:ext cx="8458200" cy="1143070"/>
          </a:xfrm>
          <a:prstGeom prst="rect">
            <a:avLst/>
          </a:prstGeom>
          <a:noFill/>
        </p:spPr>
        <p:txBody>
          <a:bodyPr wrap="square">
            <a:spAutoFit/>
          </a:bodyPr>
          <a:lstStyle/>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#3964230</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pic>
        <p:nvPicPr>
          <p:cNvPr id="9" name="Content Placeholder 8" descr="A black background with a black square&#10;&#10;Description automatically generated with medium confidence">
            <a:extLst>
              <a:ext uri="{FF2B5EF4-FFF2-40B4-BE49-F238E27FC236}">
                <a16:creationId xmlns:a16="http://schemas.microsoft.com/office/drawing/2014/main" id="{B0BA653D-6A2C-168F-B5C1-B116841CC77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96331" y="2248693"/>
            <a:ext cx="3928269" cy="3928269"/>
          </a:xfrm>
        </p:spPr>
      </p:pic>
    </p:spTree>
    <p:extLst>
      <p:ext uri="{BB962C8B-B14F-4D97-AF65-F5344CB8AC3E}">
        <p14:creationId xmlns:p14="http://schemas.microsoft.com/office/powerpoint/2010/main" val="3343595222"/>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60 min - Concept Generation</a:t>
            </a:r>
          </a:p>
        </p:txBody>
      </p:sp>
      <p:sp>
        <p:nvSpPr>
          <p:cNvPr id="3" name="Content Placeholder 2"/>
          <p:cNvSpPr>
            <a:spLocks noGrp="1"/>
          </p:cNvSpPr>
          <p:nvPr>
            <p:ph idx="1"/>
          </p:nvPr>
        </p:nvSpPr>
        <p:spPr/>
        <p:txBody>
          <a:bodyPr>
            <a:normAutofit fontScale="55000" lnSpcReduction="20000"/>
          </a:bodyPr>
          <a:lstStyle/>
          <a:p>
            <a:pPr marL="0" indent="0">
              <a:buNone/>
            </a:pPr>
            <a:r>
              <a:rPr lang="en-US" dirty="0"/>
              <a:t>Similar inclusive plan as previous exercises</a:t>
            </a:r>
          </a:p>
          <a:p>
            <a:endParaRPr lang="en-US" dirty="0"/>
          </a:p>
          <a:p>
            <a:r>
              <a:rPr lang="en-US" dirty="0"/>
              <a:t>5 min – Individually silently generate any concept to solve/address customer  Needs &amp; </a:t>
            </a:r>
            <a:r>
              <a:rPr lang="en-US" dirty="0" err="1"/>
              <a:t>Reqs</a:t>
            </a:r>
            <a:r>
              <a:rPr lang="en-US" dirty="0"/>
              <a:t> , Use Cases, &amp; User Stories</a:t>
            </a:r>
          </a:p>
          <a:p>
            <a:pPr lvl="1"/>
            <a:r>
              <a:rPr lang="en-US" dirty="0"/>
              <a:t>write separately on Post-It Notes</a:t>
            </a:r>
          </a:p>
          <a:p>
            <a:endParaRPr lang="en-US" dirty="0"/>
          </a:p>
          <a:p>
            <a:r>
              <a:rPr lang="en-US" dirty="0"/>
              <a:t>15 min – Place concepts on whiteboard</a:t>
            </a:r>
          </a:p>
          <a:p>
            <a:pPr lvl="1"/>
            <a:r>
              <a:rPr lang="en-US" dirty="0"/>
              <a:t>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30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a:p>
            <a:pPr marL="0" indent="0">
              <a:buNone/>
            </a:pPr>
            <a:r>
              <a:rPr lang="en-US" dirty="0"/>
              <a:t>Note - CE will jump in to talk for 15 mins of this time block</a:t>
            </a:r>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104</a:t>
            </a:fld>
            <a:endParaRPr lang="en-US" sz="1200" dirty="0"/>
          </a:p>
        </p:txBody>
      </p:sp>
      <p:pic>
        <p:nvPicPr>
          <p:cNvPr id="6" name="Picture 5">
            <a:extLst>
              <a:ext uri="{FF2B5EF4-FFF2-40B4-BE49-F238E27FC236}">
                <a16:creationId xmlns:a16="http://schemas.microsoft.com/office/drawing/2014/main" id="{8C2C6285-190C-41BB-8A8B-BDAB299D8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0" y="2526985"/>
            <a:ext cx="1218473" cy="1325563"/>
          </a:xfrm>
          <a:prstGeom prst="rect">
            <a:avLst/>
          </a:prstGeom>
        </p:spPr>
      </p:pic>
    </p:spTree>
    <p:extLst>
      <p:ext uri="{BB962C8B-B14F-4D97-AF65-F5344CB8AC3E}">
        <p14:creationId xmlns:p14="http://schemas.microsoft.com/office/powerpoint/2010/main" val="58376018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5 min – Create Forum Threads (EDN)</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teammate’s posts to move idea forwards and advance project</a:t>
            </a:r>
          </a:p>
          <a:p>
            <a:pPr lvl="1"/>
            <a:r>
              <a:rPr lang="en-US" dirty="0"/>
              <a:t>Includes links to material as appropriate but it is helpful to explain what can be found at the link</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105</a:t>
            </a:fld>
            <a:endParaRPr lang="en-US" sz="1200" dirty="0"/>
          </a:p>
        </p:txBody>
      </p:sp>
    </p:spTree>
    <p:extLst>
      <p:ext uri="{BB962C8B-B14F-4D97-AF65-F5344CB8AC3E}">
        <p14:creationId xmlns:p14="http://schemas.microsoft.com/office/powerpoint/2010/main" val="101819211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71240" cy="1143000"/>
          </a:xfrm>
        </p:spPr>
        <p:txBody>
          <a:bodyPr>
            <a:noAutofit/>
          </a:bodyPr>
          <a:lstStyle/>
          <a:p>
            <a:r>
              <a:rPr lang="en-US" sz="4000" dirty="0"/>
              <a:t>25 min – Research on Existing Technology</a:t>
            </a:r>
          </a:p>
        </p:txBody>
      </p:sp>
      <p:sp>
        <p:nvSpPr>
          <p:cNvPr id="3" name="Content Placeholder 2"/>
          <p:cNvSpPr>
            <a:spLocks noGrp="1"/>
          </p:cNvSpPr>
          <p:nvPr>
            <p:ph idx="1"/>
          </p:nvPr>
        </p:nvSpPr>
        <p:spPr/>
        <p:txBody>
          <a:bodyPr>
            <a:normAutofit/>
          </a:bodyPr>
          <a:lstStyle/>
          <a:p>
            <a:pPr marL="457200" lvl="1" indent="0">
              <a:buNone/>
            </a:pPr>
            <a:r>
              <a:rPr lang="en-US" dirty="0"/>
              <a:t>Research existing </a:t>
            </a:r>
            <a:r>
              <a:rPr lang="en-US" b="1" dirty="0"/>
              <a:t>technologies</a:t>
            </a:r>
            <a:r>
              <a:rPr lang="en-US" dirty="0"/>
              <a:t> identified to solve similar problems</a:t>
            </a:r>
          </a:p>
          <a:p>
            <a:pPr lvl="1">
              <a:buFont typeface="Arial" panose="020B0604020202020204" pitchFamily="34" charset="0"/>
              <a:buChar char="•"/>
            </a:pPr>
            <a:r>
              <a:rPr lang="en-US" dirty="0"/>
              <a:t>Industrial, consumer applications</a:t>
            </a:r>
          </a:p>
          <a:p>
            <a:pPr lvl="1">
              <a:buFont typeface="Arial" panose="020B0604020202020204" pitchFamily="34" charset="0"/>
              <a:buChar char="•"/>
            </a:pPr>
            <a:r>
              <a:rPr lang="en-US" dirty="0"/>
              <a:t>Limits of technology/equipment</a:t>
            </a:r>
          </a:p>
          <a:p>
            <a:pPr lvl="1">
              <a:buFont typeface="Arial" panose="020B0604020202020204" pitchFamily="34" charset="0"/>
              <a:buChar char="•"/>
            </a:pPr>
            <a:r>
              <a:rPr lang="en-US" dirty="0"/>
              <a:t>Cost, availability, production volume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106</a:t>
            </a:fld>
            <a:endParaRPr lang="en-US" sz="1200" dirty="0"/>
          </a:p>
        </p:txBody>
      </p:sp>
      <p:sp>
        <p:nvSpPr>
          <p:cNvPr id="6" name="TextBox 5">
            <a:extLst>
              <a:ext uri="{FF2B5EF4-FFF2-40B4-BE49-F238E27FC236}">
                <a16:creationId xmlns:a16="http://schemas.microsoft.com/office/drawing/2014/main" id="{82EC7BE5-E244-4C3B-BF1E-E30A0FBB2D3E}"/>
              </a:ext>
            </a:extLst>
          </p:cNvPr>
          <p:cNvSpPr txBox="1"/>
          <p:nvPr/>
        </p:nvSpPr>
        <p:spPr>
          <a:xfrm>
            <a:off x="436394" y="5105400"/>
            <a:ext cx="8271240" cy="954107"/>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pPr algn="ctr"/>
            <a:r>
              <a:rPr lang="en-US" sz="2800" dirty="0"/>
              <a:t>Document Your Findings in the Concept Threads</a:t>
            </a:r>
          </a:p>
          <a:p>
            <a:pPr algn="ctr"/>
            <a:r>
              <a:rPr lang="en-US" sz="2800" dirty="0"/>
              <a:t>You Will Use Your Findings to Help Select Your Concepts</a:t>
            </a:r>
          </a:p>
        </p:txBody>
      </p:sp>
    </p:spTree>
    <p:extLst>
      <p:ext uri="{BB962C8B-B14F-4D97-AF65-F5344CB8AC3E}">
        <p14:creationId xmlns:p14="http://schemas.microsoft.com/office/powerpoint/2010/main" val="167544124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lnSpcReduction="10000"/>
          </a:bodyPr>
          <a:lstStyle/>
          <a:p>
            <a:r>
              <a:rPr lang="en-US" dirty="0">
                <a:cs typeface="Calibri"/>
              </a:rPr>
              <a:t>Which teams are working on ongoing projects?</a:t>
            </a:r>
          </a:p>
          <a:p>
            <a:pPr lvl="1"/>
            <a:r>
              <a:rPr lang="en-US" dirty="0">
                <a:cs typeface="Calibri"/>
              </a:rPr>
              <a:t>Have you reviewed the work (documentation) of prior teams? </a:t>
            </a:r>
          </a:p>
          <a:p>
            <a:pPr lvl="1"/>
            <a:r>
              <a:rPr lang="en-US" dirty="0">
                <a:cs typeface="Calibri"/>
              </a:rPr>
              <a:t>What did you find?</a:t>
            </a:r>
          </a:p>
          <a:p>
            <a:pPr lvl="1"/>
            <a:r>
              <a:rPr lang="en-US" dirty="0">
                <a:cs typeface="Calibri"/>
              </a:rPr>
              <a:t>What did you not find?</a:t>
            </a:r>
          </a:p>
          <a:p>
            <a:pPr lvl="1"/>
            <a:r>
              <a:rPr lang="en-US" dirty="0">
                <a:cs typeface="Calibri"/>
              </a:rPr>
              <a:t>Have you utilized the EDN’s search feature?</a:t>
            </a:r>
          </a:p>
          <a:p>
            <a:pPr lvl="1"/>
            <a:r>
              <a:rPr lang="en-US" dirty="0">
                <a:cs typeface="Calibri"/>
              </a:rPr>
              <a:t>Did the previous team utilize the wiki page?</a:t>
            </a:r>
          </a:p>
          <a:p>
            <a:pPr lvl="1"/>
            <a:r>
              <a:rPr lang="en-US" dirty="0">
                <a:cs typeface="Calibri"/>
              </a:rPr>
              <a:t>What were you able to find from the prior teams’ Webex, </a:t>
            </a:r>
            <a:r>
              <a:rPr lang="en-US" strike="sngStrike" dirty="0">
                <a:cs typeface="Calibri"/>
              </a:rPr>
              <a:t>Google Drive</a:t>
            </a:r>
            <a:r>
              <a:rPr lang="en-US" dirty="0">
                <a:cs typeface="Calibri"/>
              </a:rPr>
              <a:t>, OneDrive, text messages, etc.? Fooled you! Google Drive is not permitted!</a:t>
            </a: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7540473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Which teams are working on new projects?</a:t>
            </a:r>
          </a:p>
          <a:p>
            <a:pPr lvl="1"/>
            <a:r>
              <a:rPr lang="en-US" dirty="0">
                <a:cs typeface="Calibri"/>
              </a:rPr>
              <a:t>You have a blank slate – Keep things organized!</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261008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Documentation</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305800" cy="4525963"/>
          </a:xfrm>
        </p:spPr>
        <p:txBody>
          <a:bodyPr vert="horz" lIns="91440" tIns="45720" rIns="91440" bIns="45720" rtlCol="0" anchor="t">
            <a:normAutofit/>
          </a:bodyPr>
          <a:lstStyle/>
          <a:p>
            <a:r>
              <a:rPr lang="en-US" dirty="0">
                <a:cs typeface="Calibri"/>
              </a:rPr>
              <a:t>Having thorough and well-organized documentation will greatly ease creation of deliverables and graded assignments such as the Needs and Requirements Spreadsheet, Use Cases, User Stories, System Design Report, Client Update slide decks, and your Final Report!</a:t>
            </a:r>
          </a:p>
          <a:p>
            <a:pPr lvl="1"/>
            <a:endParaRPr lang="en-US" dirty="0">
              <a:cs typeface="Calibri"/>
            </a:endParaRPr>
          </a:p>
          <a:p>
            <a:pPr lvl="1"/>
            <a:endParaRPr lang="en-US" dirty="0">
              <a:cs typeface="Calibri"/>
            </a:endParaRP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292F42B-2FE2-4623-87FE-EB320FE58F1E}"/>
              </a:ext>
            </a:extLst>
          </p:cNvPr>
          <p:cNvSpPr txBox="1"/>
          <p:nvPr/>
        </p:nvSpPr>
        <p:spPr>
          <a:xfrm>
            <a:off x="1181100" y="5199835"/>
            <a:ext cx="6781800" cy="830997"/>
          </a:xfrm>
          <a:prstGeom prst="rect">
            <a:avLst/>
          </a:prstGeom>
          <a:noFill/>
        </p:spPr>
        <p:txBody>
          <a:bodyPr wrap="square" rtlCol="0">
            <a:spAutoFit/>
          </a:bodyPr>
          <a:lstStyle/>
          <a:p>
            <a:pPr algn="ctr"/>
            <a:r>
              <a:rPr lang="en-US" sz="2400" b="1" dirty="0"/>
              <a:t>Capstone is a Communications Intensive Course! </a:t>
            </a:r>
          </a:p>
          <a:p>
            <a:pPr algn="ctr"/>
            <a:r>
              <a:rPr lang="en-US" sz="2400" b="1" dirty="0"/>
              <a:t>There Will Be Lots of Writing and Speaking!</a:t>
            </a:r>
          </a:p>
        </p:txBody>
      </p:sp>
    </p:spTree>
    <p:extLst>
      <p:ext uri="{BB962C8B-B14F-4D97-AF65-F5344CB8AC3E}">
        <p14:creationId xmlns:p14="http://schemas.microsoft.com/office/powerpoint/2010/main" val="9678046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t>Capstone Design Transition</a:t>
            </a:r>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a:bodyPr>
          <a:lstStyle/>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5" name="Slide Number Placeholder 4"/>
          <p:cNvSpPr>
            <a:spLocks noGrp="1"/>
          </p:cNvSpPr>
          <p:nvPr>
            <p:ph type="sldNum" sz="quarter" idx="12"/>
          </p:nvPr>
        </p:nvSpPr>
        <p:spPr/>
        <p:txBody>
          <a:bodyPr/>
          <a:lstStyle/>
          <a:p>
            <a:fld id="{B044824F-EBE0-443F-8A8F-F64816AF04DC}" type="slidenum">
              <a:rPr lang="en-US" smtClean="0"/>
              <a:t>11</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6</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110</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6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5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095816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6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111</a:t>
            </a:fld>
            <a:endParaRPr lang="en-US" sz="1200" dirty="0"/>
          </a:p>
        </p:txBody>
      </p:sp>
      <p:grpSp>
        <p:nvGrpSpPr>
          <p:cNvPr id="4" name="Group 3">
            <a:extLst>
              <a:ext uri="{FF2B5EF4-FFF2-40B4-BE49-F238E27FC236}">
                <a16:creationId xmlns:a16="http://schemas.microsoft.com/office/drawing/2014/main" id="{8B3CDDF5-9152-EA0C-436A-C85003F9F670}"/>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6577963C-2FAB-B2D0-D784-F1CB382BCC0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0FF516F3-B744-3997-2FAC-9C4146428102}"/>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0B35B932-D549-1A0C-E493-B7B9D0E67FE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DA3151B5-8DBB-5B47-BB0A-ED883227904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10;&#10;AI-generated content may be incorrect.">
            <a:extLst>
              <a:ext uri="{FF2B5EF4-FFF2-40B4-BE49-F238E27FC236}">
                <a16:creationId xmlns:a16="http://schemas.microsoft.com/office/drawing/2014/main" id="{0022F726-1763-398E-DB97-4B40FEB470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2155" y="2206225"/>
            <a:ext cx="7739690" cy="415012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FF000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597852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359941"/>
            <a:ext cx="8134350" cy="1325563"/>
          </a:xfrm>
        </p:spPr>
        <p:txBody>
          <a:bodyPr>
            <a:normAutofit/>
          </a:bodyPr>
          <a:lstStyle/>
          <a:p>
            <a:pPr algn="ctr"/>
            <a:r>
              <a:rPr lang="en-US" sz="4000" dirty="0">
                <a:latin typeface="+mn-lt"/>
              </a:rPr>
              <a:t>10 min – Project Documentation &amp; EDN Usage</a:t>
            </a:r>
          </a:p>
        </p:txBody>
      </p:sp>
      <p:sp>
        <p:nvSpPr>
          <p:cNvPr id="3" name="Content Placeholder 2"/>
          <p:cNvSpPr>
            <a:spLocks noGrp="1"/>
          </p:cNvSpPr>
          <p:nvPr>
            <p:ph idx="1"/>
          </p:nvPr>
        </p:nvSpPr>
        <p:spPr>
          <a:xfrm>
            <a:off x="628650" y="1685504"/>
            <a:ext cx="7886700" cy="993775"/>
          </a:xfrm>
        </p:spPr>
        <p:txBody>
          <a:bodyPr>
            <a:noAutofit/>
          </a:bodyPr>
          <a:lstStyle/>
          <a:p>
            <a:pPr marL="0" indent="0" algn="ctr">
              <a:buNone/>
            </a:pPr>
            <a:r>
              <a:rPr lang="en-US" sz="2800" b="1" dirty="0">
                <a:solidFill>
                  <a:srgbClr val="FF0000"/>
                </a:solidFill>
              </a:rPr>
              <a:t>Action Item from Day 5</a:t>
            </a:r>
          </a:p>
          <a:p>
            <a:pPr marL="0" indent="0" algn="ctr">
              <a:buNone/>
            </a:pPr>
            <a:r>
              <a:rPr lang="en-US" sz="2000" b="1" dirty="0">
                <a:solidFill>
                  <a:srgbClr val="FF0000"/>
                </a:solidFill>
              </a:rPr>
              <a:t>Read Project Documentation Wiki page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113</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2019300" y="2895389"/>
            <a:ext cx="5105400" cy="461665"/>
          </a:xfrm>
          <a:prstGeom prst="rect">
            <a:avLst/>
          </a:prstGeom>
          <a:noFill/>
        </p:spPr>
        <p:txBody>
          <a:bodyPr wrap="square" rtlCol="0">
            <a:spAutoFit/>
          </a:bodyPr>
          <a:lstStyle/>
          <a:p>
            <a:pPr algn="ctr"/>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923090511"/>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258665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is Engineering Documentation?</a:t>
            </a:r>
            <a:endParaRPr lang="en-US" sz="4000" dirty="0"/>
          </a:p>
        </p:txBody>
      </p:sp>
      <p:sp>
        <p:nvSpPr>
          <p:cNvPr id="3" name="Content Placeholder 2"/>
          <p:cNvSpPr>
            <a:spLocks noGrp="1"/>
          </p:cNvSpPr>
          <p:nvPr>
            <p:ph idx="1"/>
          </p:nvPr>
        </p:nvSpPr>
        <p:spPr/>
        <p:txBody>
          <a:bodyPr>
            <a:normAutofit/>
          </a:bodyPr>
          <a:lstStyle/>
          <a:p>
            <a:pPr marL="0" indent="0">
              <a:buNone/>
            </a:pPr>
            <a:r>
              <a:rPr lang="en-US" sz="2700" spc="-1" dirty="0">
                <a:solidFill>
                  <a:srgbClr val="000000"/>
                </a:solidFill>
                <a:uFill>
                  <a:solidFill>
                    <a:srgbClr val="FFFFFF"/>
                  </a:solidFill>
                </a:uFill>
              </a:rPr>
              <a:t>Living record of your work so that:</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Sketches, ideas, discussions</a:t>
            </a:r>
          </a:p>
          <a:p>
            <a:pPr marL="900180" lvl="2" indent="-214110">
              <a:spcBef>
                <a:spcPts val="421"/>
              </a:spcBef>
              <a:buClr>
                <a:srgbClr val="000000"/>
              </a:buClr>
              <a:buFont typeface="Arial"/>
              <a:buChar char="–"/>
            </a:pPr>
            <a:r>
              <a:rPr lang="en-US" sz="2100" spc="-1" dirty="0">
                <a:solidFill>
                  <a:srgbClr val="000000"/>
                </a:solidFill>
                <a:uFill>
                  <a:solidFill>
                    <a:srgbClr val="FFFFFF"/>
                  </a:solidFill>
                </a:uFill>
              </a:rPr>
              <a:t>Test setup, results, failures &amp; successes</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Feedback &amp; help can be offered</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Easy to incorporate into client meeting presentations and the final design report</a:t>
            </a:r>
          </a:p>
          <a:p>
            <a:pPr marL="270" indent="0">
              <a:spcBef>
                <a:spcPts val="421"/>
              </a:spcBef>
              <a:buClr>
                <a:srgbClr val="000000"/>
              </a:buClr>
              <a:buNone/>
            </a:pPr>
            <a:endParaRPr lang="en-US" sz="2700" spc="-1" dirty="0">
              <a:solidFill>
                <a:srgbClr val="000000"/>
              </a:solidFill>
              <a:uFill>
                <a:solidFill>
                  <a:srgbClr val="FFFFFF"/>
                </a:solidFill>
              </a:uFill>
            </a:endParaRPr>
          </a:p>
        </p:txBody>
      </p:sp>
      <p:sp>
        <p:nvSpPr>
          <p:cNvPr id="4" name="Slide Number Placeholder 3"/>
          <p:cNvSpPr>
            <a:spLocks noGrp="1"/>
          </p:cNvSpPr>
          <p:nvPr>
            <p:ph type="sldNum" sz="quarter" idx="12"/>
          </p:nvPr>
        </p:nvSpPr>
        <p:spPr/>
        <p:txBody>
          <a:bodyPr/>
          <a:lstStyle/>
          <a:p>
            <a:fld id="{1E53C9B5-D1E4-41C4-9032-1ACE4595E517}" type="slidenum">
              <a:rPr lang="en-US" sz="1200" smtClean="0"/>
              <a:t>114</a:t>
            </a:fld>
            <a:endParaRPr lang="en-US" sz="1200" dirty="0"/>
          </a:p>
        </p:txBody>
      </p:sp>
    </p:spTree>
    <p:extLst>
      <p:ext uri="{BB962C8B-B14F-4D97-AF65-F5344CB8AC3E}">
        <p14:creationId xmlns:p14="http://schemas.microsoft.com/office/powerpoint/2010/main" val="2964628476"/>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Why Document?</a:t>
            </a:r>
            <a:endParaRPr lang="en-US" sz="4000"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115</a:t>
            </a:fld>
            <a:endParaRPr lang="en-US" sz="1200" dirty="0"/>
          </a:p>
        </p:txBody>
      </p:sp>
      <p:sp>
        <p:nvSpPr>
          <p:cNvPr id="5" name="TextBox 4"/>
          <p:cNvSpPr txBox="1"/>
          <p:nvPr/>
        </p:nvSpPr>
        <p:spPr>
          <a:xfrm>
            <a:off x="1009650" y="5257800"/>
            <a:ext cx="6477000" cy="707886"/>
          </a:xfrm>
          <a:prstGeom prst="rect">
            <a:avLst/>
          </a:prstGeom>
          <a:noFill/>
          <a:ln w="38100">
            <a:solidFill>
              <a:srgbClr val="FF0000"/>
            </a:solidFill>
          </a:ln>
        </p:spPr>
        <p:txBody>
          <a:bodyPr wrap="square" rtlCol="0">
            <a:spAutoFit/>
          </a:bodyPr>
          <a:lstStyle/>
          <a:p>
            <a:r>
              <a:rPr lang="en-US" sz="2000" b="1" dirty="0"/>
              <a:t>Everyone (now and future) can understand the Who, What, When, Where, Why, and How of the team’s work</a:t>
            </a:r>
          </a:p>
        </p:txBody>
      </p:sp>
      <p:pic>
        <p:nvPicPr>
          <p:cNvPr id="7" name="Picture 6">
            <a:extLst>
              <a:ext uri="{FF2B5EF4-FFF2-40B4-BE49-F238E27FC236}">
                <a16:creationId xmlns:a16="http://schemas.microsoft.com/office/drawing/2014/main" id="{719EE636-E882-4BFC-A77E-3552731E70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76725" y="3340100"/>
            <a:ext cx="895350" cy="895350"/>
          </a:xfrm>
          <a:prstGeom prst="rect">
            <a:avLst/>
          </a:prstGeom>
        </p:spPr>
      </p:pic>
    </p:spTree>
    <p:extLst>
      <p:ext uri="{BB962C8B-B14F-4D97-AF65-F5344CB8AC3E}">
        <p14:creationId xmlns:p14="http://schemas.microsoft.com/office/powerpoint/2010/main" val="374590041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D578D-97AB-41C4-9DCC-184E92F73583}"/>
              </a:ext>
            </a:extLst>
          </p:cNvPr>
          <p:cNvSpPr>
            <a:spLocks noGrp="1"/>
          </p:cNvSpPr>
          <p:nvPr>
            <p:ph type="title"/>
          </p:nvPr>
        </p:nvSpPr>
        <p:spPr/>
        <p:txBody>
          <a:bodyPr>
            <a:normAutofit/>
          </a:bodyPr>
          <a:lstStyle/>
          <a:p>
            <a:r>
              <a:rPr lang="en-US" sz="4000" dirty="0">
                <a:latin typeface="+mn-lt"/>
              </a:rPr>
              <a:t>Examples of Things to Document</a:t>
            </a:r>
          </a:p>
        </p:txBody>
      </p:sp>
      <p:sp>
        <p:nvSpPr>
          <p:cNvPr id="3" name="Content Placeholder 2">
            <a:extLst>
              <a:ext uri="{FF2B5EF4-FFF2-40B4-BE49-F238E27FC236}">
                <a16:creationId xmlns:a16="http://schemas.microsoft.com/office/drawing/2014/main" id="{9630F7A2-F534-41BA-A4D4-964E8E9952A8}"/>
              </a:ext>
            </a:extLst>
          </p:cNvPr>
          <p:cNvSpPr>
            <a:spLocks noGrp="1"/>
          </p:cNvSpPr>
          <p:nvPr>
            <p:ph idx="1"/>
          </p:nvPr>
        </p:nvSpPr>
        <p:spPr/>
        <p:txBody>
          <a:bodyPr>
            <a:normAutofit lnSpcReduction="10000"/>
          </a:bodyPr>
          <a:lstStyle/>
          <a:p>
            <a:r>
              <a:rPr lang="en-US" dirty="0"/>
              <a:t>Updates to your Needs &amp; Requirements, Use Cases, User Stories</a:t>
            </a:r>
          </a:p>
          <a:p>
            <a:r>
              <a:rPr lang="en-US" dirty="0"/>
              <a:t>Clarifications to the project’s goals</a:t>
            </a:r>
          </a:p>
          <a:p>
            <a:r>
              <a:rPr lang="en-US" dirty="0"/>
              <a:t>Ideas on possible solutions </a:t>
            </a:r>
          </a:p>
          <a:p>
            <a:r>
              <a:rPr lang="en-US" dirty="0"/>
              <a:t>Technical feedback on a teammate’s post(s)</a:t>
            </a:r>
          </a:p>
          <a:p>
            <a:r>
              <a:rPr lang="en-US" dirty="0"/>
              <a:t>Review and technical of files placed in the repo</a:t>
            </a:r>
          </a:p>
          <a:p>
            <a:pPr lvl="1"/>
            <a:r>
              <a:rPr lang="en-US" dirty="0"/>
              <a:t>Comments from a code review</a:t>
            </a:r>
          </a:p>
          <a:p>
            <a:pPr lvl="1"/>
            <a:r>
              <a:rPr lang="en-US" dirty="0"/>
              <a:t>Comments from a CAD review</a:t>
            </a:r>
          </a:p>
          <a:p>
            <a:r>
              <a:rPr lang="en-US" dirty="0"/>
              <a:t>Questions to ask your client</a:t>
            </a:r>
          </a:p>
          <a:p>
            <a:r>
              <a:rPr lang="en-US" dirty="0"/>
              <a:t>Things you tried that worked</a:t>
            </a:r>
          </a:p>
          <a:p>
            <a:r>
              <a:rPr lang="en-US" dirty="0"/>
              <a:t>Things you tried that did not work – and why you think that happened</a:t>
            </a:r>
          </a:p>
          <a:p>
            <a:r>
              <a:rPr lang="en-US" dirty="0"/>
              <a:t>Explanation of calculations</a:t>
            </a:r>
          </a:p>
          <a:p>
            <a:endParaRPr lang="en-US" dirty="0"/>
          </a:p>
        </p:txBody>
      </p:sp>
      <p:sp>
        <p:nvSpPr>
          <p:cNvPr id="4" name="Slide Number Placeholder 3">
            <a:extLst>
              <a:ext uri="{FF2B5EF4-FFF2-40B4-BE49-F238E27FC236}">
                <a16:creationId xmlns:a16="http://schemas.microsoft.com/office/drawing/2014/main" id="{47F6B6B5-FCCA-4D09-8349-E283603A0674}"/>
              </a:ext>
            </a:extLst>
          </p:cNvPr>
          <p:cNvSpPr>
            <a:spLocks noGrp="1"/>
          </p:cNvSpPr>
          <p:nvPr>
            <p:ph type="sldNum" sz="quarter" idx="12"/>
          </p:nvPr>
        </p:nvSpPr>
        <p:spPr/>
        <p:txBody>
          <a:bodyPr/>
          <a:lstStyle/>
          <a:p>
            <a:fld id="{028FE254-016A-4E51-98AE-D4B4E3F12C32}" type="slidenum">
              <a:rPr lang="en-US" smtClean="0"/>
              <a:t>116</a:t>
            </a:fld>
            <a:endParaRPr lang="en-US" dirty="0"/>
          </a:p>
        </p:txBody>
      </p:sp>
    </p:spTree>
    <p:extLst>
      <p:ext uri="{BB962C8B-B14F-4D97-AF65-F5344CB8AC3E}">
        <p14:creationId xmlns:p14="http://schemas.microsoft.com/office/powerpoint/2010/main" val="307462586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6"/>
            <a:ext cx="9220200" cy="1325563"/>
          </a:xfrm>
        </p:spPr>
        <p:txBody>
          <a:bodyPr>
            <a:noAutofit/>
          </a:bodyPr>
          <a:lstStyle/>
          <a:p>
            <a:pPr algn="ctr"/>
            <a:r>
              <a:rPr lang="en-US" sz="4000" dirty="0">
                <a:latin typeface="+mn-lt"/>
              </a:rPr>
              <a:t>Corporate Communication &amp; Documentation Policies </a:t>
            </a:r>
            <a:r>
              <a:rPr lang="en-US" sz="4000" b="1" dirty="0">
                <a:latin typeface="+mn-lt"/>
              </a:rPr>
              <a:t>Reminder</a:t>
            </a:r>
          </a:p>
        </p:txBody>
      </p:sp>
      <p:sp>
        <p:nvSpPr>
          <p:cNvPr id="3" name="Content Placeholder 2"/>
          <p:cNvSpPr>
            <a:spLocks noGrp="1"/>
          </p:cNvSpPr>
          <p:nvPr>
            <p:ph idx="1"/>
          </p:nvPr>
        </p:nvSpPr>
        <p:spPr>
          <a:xfrm>
            <a:off x="628650" y="1545360"/>
            <a:ext cx="7886700" cy="4800600"/>
          </a:xfrm>
        </p:spPr>
        <p:txBody>
          <a:bodyPr>
            <a:normAutofit fontScale="92500" lnSpcReduction="20000"/>
          </a:bodyPr>
          <a:lstStyle/>
          <a:p>
            <a:r>
              <a:rPr lang="en-US" dirty="0"/>
              <a:t>Electronic Design Notebook - REQUIRED for all project work &amp; effort</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(only)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endParaRPr lang="en-US" dirty="0"/>
          </a:p>
          <a:p>
            <a:r>
              <a:rPr lang="en-US" dirty="0"/>
              <a:t>Webex Teams is good for chat and live meetings, but project documentation should </a:t>
            </a:r>
            <a:r>
              <a:rPr lang="en-US" b="1" dirty="0"/>
              <a:t>start on and stay in </a:t>
            </a:r>
            <a:r>
              <a:rPr lang="en-US" dirty="0"/>
              <a:t>the </a:t>
            </a:r>
            <a:r>
              <a:rPr lang="en-US" dirty="0">
                <a:cs typeface="Calibri"/>
              </a:rPr>
              <a:t>Electronic Design Notebook (</a:t>
            </a:r>
            <a:r>
              <a:rPr lang="en-US" dirty="0"/>
              <a:t>EDN) Forum or Repository.</a:t>
            </a:r>
          </a:p>
          <a:p>
            <a:pPr lvl="1"/>
            <a:r>
              <a:rPr lang="en-US" dirty="0"/>
              <a:t>Simple/easy solution is to never put it on Webex (or elsewhere) to begin with.</a:t>
            </a:r>
          </a:p>
          <a:p>
            <a:pPr lvl="1"/>
            <a:endParaRPr lang="en-US" dirty="0"/>
          </a:p>
        </p:txBody>
      </p:sp>
      <p:sp>
        <p:nvSpPr>
          <p:cNvPr id="5" name="Slide Number Placeholder 5"/>
          <p:cNvSpPr>
            <a:spLocks noGrp="1"/>
          </p:cNvSpPr>
          <p:nvPr>
            <p:ph type="sldNum" sz="quarter" idx="12"/>
          </p:nvPr>
        </p:nvSpPr>
        <p:spPr>
          <a:xfrm>
            <a:off x="6457950" y="6356351"/>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4AB1BA8-0F8B-49AE-8214-48FA05D4591D}"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831117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15 min – Engineering Definition Reflective Update</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p:txBody>
          <a:bodyPr/>
          <a:lstStyle/>
          <a:p>
            <a:pPr marL="0" indent="0">
              <a:buNone/>
            </a:pPr>
            <a:r>
              <a:rPr lang="en-US" dirty="0"/>
              <a:t>Based on the Concept Generation done during last on-site meeting, and thought/research done off-site, update the Needs &amp; Requirements list, Use Cases, and User Stories in Repository.</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118</a:t>
            </a:fld>
            <a:endParaRPr lang="en-US" dirty="0"/>
          </a:p>
        </p:txBody>
      </p:sp>
    </p:spTree>
    <p:extLst>
      <p:ext uri="{BB962C8B-B14F-4D97-AF65-F5344CB8AC3E}">
        <p14:creationId xmlns:p14="http://schemas.microsoft.com/office/powerpoint/2010/main" val="36883694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p:txBody>
          <a:bodyPr>
            <a:normAutofit/>
          </a:bodyPr>
          <a:lstStyle/>
          <a:p>
            <a:pPr algn="ctr"/>
            <a:r>
              <a:rPr lang="en-US" sz="4000" dirty="0">
                <a:latin typeface="+mn-lt"/>
              </a:rPr>
              <a:t>60 min – Project Work</a:t>
            </a:r>
          </a:p>
        </p:txBody>
      </p:sp>
      <p:sp>
        <p:nvSpPr>
          <p:cNvPr id="3" name="Content Placeholder 2">
            <a:extLst>
              <a:ext uri="{FF2B5EF4-FFF2-40B4-BE49-F238E27FC236}">
                <a16:creationId xmlns:a16="http://schemas.microsoft.com/office/drawing/2014/main" id="{7FD0BB04-C98C-DE7E-7552-184C242EFF6B}"/>
              </a:ext>
            </a:extLst>
          </p:cNvPr>
          <p:cNvSpPr>
            <a:spLocks noGrp="1"/>
          </p:cNvSpPr>
          <p:nvPr>
            <p:ph idx="1"/>
          </p:nvPr>
        </p:nvSpPr>
        <p:spPr>
          <a:xfrm>
            <a:off x="628650" y="1524000"/>
            <a:ext cx="7886700" cy="4652963"/>
          </a:xfrm>
        </p:spPr>
        <p:txBody>
          <a:bodyPr>
            <a:normAutofit fontScale="85000" lnSpcReduction="20000"/>
          </a:bodyPr>
          <a:lstStyle/>
          <a:p>
            <a:pPr marL="0" indent="0">
              <a:buNone/>
            </a:pPr>
            <a:r>
              <a:rPr lang="en-US" sz="2400" dirty="0"/>
              <a:t>Revisit Concept Generation</a:t>
            </a:r>
          </a:p>
          <a:p>
            <a:r>
              <a:rPr lang="en-US" sz="2000" dirty="0"/>
              <a:t>Are the key / Minimum Viable Product Customer Needs addressed by at least 2 concepts?</a:t>
            </a:r>
          </a:p>
          <a:p>
            <a:pPr lvl="1"/>
            <a:r>
              <a:rPr lang="en-US" sz="2000" dirty="0"/>
              <a:t>If not -&gt; generate/research additional concepts</a:t>
            </a:r>
          </a:p>
          <a:p>
            <a:r>
              <a:rPr lang="en-US" sz="2000" dirty="0"/>
              <a:t>How could concepts be combined into a full system?</a:t>
            </a:r>
          </a:p>
          <a:p>
            <a:pPr marL="0" indent="0">
              <a:buNone/>
            </a:pPr>
            <a:endParaRPr lang="en-US" sz="2000" dirty="0"/>
          </a:p>
          <a:p>
            <a:pPr marL="0" indent="0">
              <a:buNone/>
            </a:pPr>
            <a:r>
              <a:rPr lang="en-US" sz="2400" dirty="0"/>
              <a:t>Concept Feasibility</a:t>
            </a:r>
          </a:p>
          <a:p>
            <a:r>
              <a:rPr lang="en-US" sz="2000" dirty="0"/>
              <a:t>Understand feasibility of concepts</a:t>
            </a:r>
          </a:p>
          <a:p>
            <a:pPr lvl="1"/>
            <a:r>
              <a:rPr lang="en-US" sz="2000" dirty="0"/>
              <a:t>Research, calculate, estimate</a:t>
            </a:r>
          </a:p>
          <a:p>
            <a:pPr lvl="1"/>
            <a:r>
              <a:rPr lang="en-US" sz="2000" dirty="0"/>
              <a:t>Document performance and metrics of the technology or idea used elsewhere or in other applications</a:t>
            </a:r>
          </a:p>
          <a:p>
            <a:pPr lvl="1"/>
            <a:r>
              <a:rPr lang="en-US" sz="2000" dirty="0"/>
              <a:t>Can the concepts identified meet the Engineering Requirements?</a:t>
            </a:r>
          </a:p>
          <a:p>
            <a:pPr lvl="1"/>
            <a:endParaRPr lang="en-US" sz="2000" dirty="0"/>
          </a:p>
          <a:p>
            <a:pPr marL="0" indent="0">
              <a:buNone/>
            </a:pPr>
            <a:r>
              <a:rPr lang="en-US" sz="2300" dirty="0"/>
              <a:t>Post Your Findings</a:t>
            </a:r>
          </a:p>
          <a:p>
            <a:r>
              <a:rPr lang="en-US" sz="2300" dirty="0"/>
              <a:t>What might work and why / what might fail and why</a:t>
            </a:r>
          </a:p>
          <a:p>
            <a:r>
              <a:rPr lang="en-US" sz="2300" dirty="0"/>
              <a:t>Clarifications for the MVP</a:t>
            </a:r>
          </a:p>
          <a:p>
            <a:r>
              <a:rPr lang="en-US" sz="2300" dirty="0"/>
              <a:t>Calculations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p:txBody>
          <a:bodyPr/>
          <a:lstStyle/>
          <a:p>
            <a:fld id="{028FE254-016A-4E51-98AE-D4B4E3F12C32}" type="slidenum">
              <a:rPr lang="en-US" smtClean="0"/>
              <a:t>119</a:t>
            </a:fld>
            <a:endParaRPr lang="en-US" dirty="0"/>
          </a:p>
        </p:txBody>
      </p:sp>
    </p:spTree>
    <p:extLst>
      <p:ext uri="{BB962C8B-B14F-4D97-AF65-F5344CB8AC3E}">
        <p14:creationId xmlns:p14="http://schemas.microsoft.com/office/powerpoint/2010/main" val="3172101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D6F5B-CA6A-626F-0FB0-828270587841}"/>
              </a:ext>
            </a:extLst>
          </p:cNvPr>
          <p:cNvSpPr>
            <a:spLocks noGrp="1"/>
          </p:cNvSpPr>
          <p:nvPr>
            <p:ph type="title"/>
          </p:nvPr>
        </p:nvSpPr>
        <p:spPr>
          <a:xfrm>
            <a:off x="304800" y="342107"/>
            <a:ext cx="8686801" cy="1143000"/>
          </a:xfrm>
        </p:spPr>
        <p:txBody>
          <a:bodyPr>
            <a:normAutofit fontScale="90000"/>
          </a:bodyPr>
          <a:lstStyle/>
          <a:p>
            <a:r>
              <a:rPr lang="en-US" dirty="0"/>
              <a:t>Capstone Design: </a:t>
            </a:r>
            <a:br>
              <a:rPr lang="en-US" dirty="0"/>
            </a:br>
            <a:r>
              <a:rPr lang="en-US" dirty="0"/>
              <a:t>Practice Engineering in Safe Environment</a:t>
            </a:r>
          </a:p>
        </p:txBody>
      </p:sp>
      <p:sp>
        <p:nvSpPr>
          <p:cNvPr id="5" name="Content Placeholder 4">
            <a:extLst>
              <a:ext uri="{FF2B5EF4-FFF2-40B4-BE49-F238E27FC236}">
                <a16:creationId xmlns:a16="http://schemas.microsoft.com/office/drawing/2014/main" id="{B1A798CA-EBF1-778B-B635-BF23A896A2FE}"/>
              </a:ext>
            </a:extLst>
          </p:cNvPr>
          <p:cNvSpPr>
            <a:spLocks noGrp="1"/>
          </p:cNvSpPr>
          <p:nvPr>
            <p:ph idx="1"/>
          </p:nvPr>
        </p:nvSpPr>
        <p:spPr>
          <a:xfrm>
            <a:off x="560069" y="1933379"/>
            <a:ext cx="8229600" cy="4525963"/>
          </a:xfrm>
        </p:spPr>
        <p:txBody>
          <a:bodyPr/>
          <a:lstStyle/>
          <a:p>
            <a:r>
              <a:rPr lang="en-US" b="0" i="0" dirty="0">
                <a:effectLst/>
                <a:latin typeface="Segoe UI" panose="020B0502040204020203" pitchFamily="34" charset="0"/>
              </a:rPr>
              <a:t>Initial Cover letter and Resume</a:t>
            </a:r>
          </a:p>
          <a:p>
            <a:r>
              <a:rPr lang="en-US" b="0" i="0" dirty="0">
                <a:effectLst/>
                <a:latin typeface="Segoe UI" panose="020B0502040204020203" pitchFamily="34" charset="0"/>
              </a:rPr>
              <a:t>New Employee Packet from </a:t>
            </a:r>
            <a:br>
              <a:rPr lang="en-US" b="0" i="0" dirty="0">
                <a:effectLst/>
                <a:latin typeface="Segoe UI" panose="020B0502040204020203" pitchFamily="34" charset="0"/>
              </a:rPr>
            </a:br>
            <a:r>
              <a:rPr lang="en-US" b="0" i="0" dirty="0">
                <a:effectLst/>
                <a:latin typeface="Segoe UI" panose="020B0502040204020203" pitchFamily="34" charset="0"/>
              </a:rPr>
              <a:t>    your Project Engineer</a:t>
            </a:r>
          </a:p>
          <a:p>
            <a:r>
              <a:rPr lang="en-US" dirty="0">
                <a:latin typeface="Segoe UI" panose="020B0502040204020203" pitchFamily="34" charset="0"/>
              </a:rPr>
              <a:t>Design Lab</a:t>
            </a:r>
            <a:r>
              <a:rPr lang="en-US" b="0" i="0" dirty="0">
                <a:effectLst/>
                <a:latin typeface="Segoe UI" panose="020B0502040204020203" pitchFamily="34" charset="0"/>
              </a:rPr>
              <a:t> Support Staff</a:t>
            </a:r>
          </a:p>
          <a:p>
            <a:r>
              <a:rPr lang="en-US" b="0" i="0" dirty="0">
                <a:effectLst/>
                <a:latin typeface="Segoe UI" panose="020B0502040204020203" pitchFamily="34" charset="0"/>
              </a:rPr>
              <a:t>Project Engineers and Chief Engineers</a:t>
            </a:r>
          </a:p>
        </p:txBody>
      </p:sp>
      <p:sp>
        <p:nvSpPr>
          <p:cNvPr id="4" name="Slide Number Placeholder 3">
            <a:extLst>
              <a:ext uri="{FF2B5EF4-FFF2-40B4-BE49-F238E27FC236}">
                <a16:creationId xmlns:a16="http://schemas.microsoft.com/office/drawing/2014/main" id="{9A96997A-4E42-1D83-BFE8-33D3A69F3DD2}"/>
              </a:ext>
            </a:extLst>
          </p:cNvPr>
          <p:cNvSpPr>
            <a:spLocks noGrp="1"/>
          </p:cNvSpPr>
          <p:nvPr>
            <p:ph type="sldNum" sz="quarter" idx="12"/>
          </p:nvPr>
        </p:nvSpPr>
        <p:spPr/>
        <p:txBody>
          <a:bodyPr/>
          <a:lstStyle/>
          <a:p>
            <a:fld id="{B044824F-EBE0-443F-8A8F-F64816AF04DC}" type="slidenum">
              <a:rPr lang="en-US" smtClean="0"/>
              <a:t>12</a:t>
            </a:fld>
            <a:endParaRPr lang="en-US" dirty="0"/>
          </a:p>
        </p:txBody>
      </p:sp>
      <p:sp>
        <p:nvSpPr>
          <p:cNvPr id="6" name="TextBox 5">
            <a:extLst>
              <a:ext uri="{FF2B5EF4-FFF2-40B4-BE49-F238E27FC236}">
                <a16:creationId xmlns:a16="http://schemas.microsoft.com/office/drawing/2014/main" id="{DBFB8B14-908B-4E15-84D0-4368424CEDCB}"/>
              </a:ext>
            </a:extLst>
          </p:cNvPr>
          <p:cNvSpPr txBox="1"/>
          <p:nvPr/>
        </p:nvSpPr>
        <p:spPr>
          <a:xfrm>
            <a:off x="-1" y="4876800"/>
            <a:ext cx="9144001" cy="2164695"/>
          </a:xfrm>
          <a:prstGeom prst="rect">
            <a:avLst/>
          </a:prstGeom>
          <a:noFill/>
        </p:spPr>
        <p:txBody>
          <a:bodyPr wrap="square" rtlCol="0">
            <a:spAutoFit/>
          </a:bodyPr>
          <a:lstStyle/>
          <a:p>
            <a:pPr algn="ctr">
              <a:spcAft>
                <a:spcPts val="800"/>
              </a:spcAft>
            </a:pPr>
            <a:r>
              <a:rPr lang="en-US" sz="3200" b="1" dirty="0">
                <a:latin typeface="Segoe UI" panose="020B0502040204020203" pitchFamily="34" charset="0"/>
              </a:rPr>
              <a:t>Students in a Course </a:t>
            </a:r>
            <a:r>
              <a:rPr lang="en-US" sz="3200" b="1" dirty="0">
                <a:latin typeface="Segoe UI" panose="020B0502040204020203" pitchFamily="34" charset="0"/>
                <a:sym typeface="Wingdings" panose="05000000000000000000" pitchFamily="2" charset="2"/>
              </a:rPr>
              <a:t> </a:t>
            </a:r>
          </a:p>
          <a:p>
            <a:pPr algn="ctr"/>
            <a:r>
              <a:rPr lang="en-US" sz="3200" b="1" dirty="0">
                <a:solidFill>
                  <a:srgbClr val="0070C0"/>
                </a:solidFill>
                <a:latin typeface="Segoe UI" panose="020B0502040204020203" pitchFamily="34" charset="0"/>
                <a:sym typeface="Wingdings" panose="05000000000000000000" pitchFamily="2" charset="2"/>
              </a:rPr>
              <a:t>Consulting Engineering Team </a:t>
            </a:r>
            <a:br>
              <a:rPr lang="en-US" sz="3200" b="1" dirty="0">
                <a:solidFill>
                  <a:srgbClr val="0070C0"/>
                </a:solidFill>
                <a:latin typeface="Segoe UI" panose="020B0502040204020203" pitchFamily="34" charset="0"/>
                <a:sym typeface="Wingdings" panose="05000000000000000000" pitchFamily="2" charset="2"/>
              </a:rPr>
            </a:br>
            <a:r>
              <a:rPr lang="en-US" sz="3200" b="1" dirty="0">
                <a:solidFill>
                  <a:srgbClr val="0070C0"/>
                </a:solidFill>
                <a:latin typeface="Segoe UI" panose="020B0502040204020203" pitchFamily="34" charset="0"/>
                <a:sym typeface="Wingdings" panose="05000000000000000000" pitchFamily="2" charset="2"/>
              </a:rPr>
              <a:t>Solving a Client Problem</a:t>
            </a:r>
            <a:endParaRPr lang="en-US" sz="3200" b="1" dirty="0">
              <a:solidFill>
                <a:srgbClr val="0070C0"/>
              </a:solidFill>
              <a:latin typeface="Segoe UI" panose="020B0502040204020203" pitchFamily="34" charset="0"/>
            </a:endParaRPr>
          </a:p>
          <a:p>
            <a:endParaRPr lang="en-US" sz="3200" b="1" dirty="0"/>
          </a:p>
        </p:txBody>
      </p:sp>
    </p:spTree>
    <p:extLst>
      <p:ext uri="{BB962C8B-B14F-4D97-AF65-F5344CB8AC3E}">
        <p14:creationId xmlns:p14="http://schemas.microsoft.com/office/powerpoint/2010/main" val="170520778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3" y="1914812"/>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14" y="1924949"/>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63195" y="4092815"/>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376302"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914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A650CD0-4E5E-0AB7-4DB7-657446EAEB3D}"/>
              </a:ext>
            </a:extLst>
          </p:cNvPr>
          <p:cNvSpPr>
            <a:spLocks noGrp="1"/>
          </p:cNvSpPr>
          <p:nvPr>
            <p:ph type="title"/>
          </p:nvPr>
        </p:nvSpPr>
        <p:spPr>
          <a:xfrm>
            <a:off x="350041" y="586855"/>
            <a:ext cx="2393159" cy="2080145"/>
          </a:xfrm>
        </p:spPr>
        <p:txBody>
          <a:bodyPr anchor="b">
            <a:normAutofit/>
          </a:bodyPr>
          <a:lstStyle/>
          <a:p>
            <a:pPr algn="r"/>
            <a:r>
              <a:rPr lang="en-US" sz="3500" dirty="0">
                <a:solidFill>
                  <a:srgbClr val="FFFFFF"/>
                </a:solidFill>
              </a:rPr>
              <a:t>15 min – Identify Preliminary Deliverables</a:t>
            </a:r>
          </a:p>
        </p:txBody>
      </p:sp>
      <p:sp>
        <p:nvSpPr>
          <p:cNvPr id="4" name="Slide Number Placeholder 3">
            <a:extLst>
              <a:ext uri="{FF2B5EF4-FFF2-40B4-BE49-F238E27FC236}">
                <a16:creationId xmlns:a16="http://schemas.microsoft.com/office/drawing/2014/main" id="{CFB11B95-1F40-0ABB-3FB2-A992C90D909C}"/>
              </a:ext>
            </a:extLst>
          </p:cNvPr>
          <p:cNvSpPr>
            <a:spLocks noGrp="1"/>
          </p:cNvSpPr>
          <p:nvPr>
            <p:ph type="sldNum" sz="quarter" idx="12"/>
          </p:nvPr>
        </p:nvSpPr>
        <p:spPr>
          <a:xfrm>
            <a:off x="8778240" y="6455664"/>
            <a:ext cx="336042" cy="365125"/>
          </a:xfrm>
        </p:spPr>
        <p:txBody>
          <a:bodyPr>
            <a:normAutofit fontScale="92500" lnSpcReduction="10000"/>
          </a:bodyPr>
          <a:lstStyle/>
          <a:p>
            <a:pPr>
              <a:spcAft>
                <a:spcPts val="600"/>
              </a:spcAft>
            </a:pPr>
            <a:fld id="{028FE254-016A-4E51-98AE-D4B4E3F12C32}" type="slidenum">
              <a:rPr lang="en-US" sz="1000">
                <a:solidFill>
                  <a:schemeClr val="tx1">
                    <a:lumMod val="50000"/>
                    <a:lumOff val="50000"/>
                  </a:schemeClr>
                </a:solidFill>
              </a:rPr>
              <a:pPr>
                <a:spcAft>
                  <a:spcPts val="600"/>
                </a:spcAft>
              </a:pPr>
              <a:t>120</a:t>
            </a:fld>
            <a:endParaRPr lang="en-US" sz="1000" dirty="0">
              <a:solidFill>
                <a:schemeClr val="tx1">
                  <a:lumMod val="50000"/>
                  <a:lumOff val="50000"/>
                </a:schemeClr>
              </a:solidFill>
            </a:endParaRPr>
          </a:p>
        </p:txBody>
      </p:sp>
      <p:graphicFrame>
        <p:nvGraphicFramePr>
          <p:cNvPr id="20" name="Diagram 19">
            <a:extLst>
              <a:ext uri="{FF2B5EF4-FFF2-40B4-BE49-F238E27FC236}">
                <a16:creationId xmlns:a16="http://schemas.microsoft.com/office/drawing/2014/main" id="{9867E569-C327-36DB-3A63-9D78935AD59E}"/>
              </a:ext>
            </a:extLst>
          </p:cNvPr>
          <p:cNvGraphicFramePr/>
          <p:nvPr>
            <p:extLst>
              <p:ext uri="{D42A27DB-BD31-4B8C-83A1-F6EECF244321}">
                <p14:modId xmlns:p14="http://schemas.microsoft.com/office/powerpoint/2010/main" val="3713084738"/>
              </p:ext>
            </p:extLst>
          </p:nvPr>
        </p:nvGraphicFramePr>
        <p:xfrm>
          <a:off x="2225322" y="847742"/>
          <a:ext cx="7295708" cy="59606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DDB587E7-42F1-7D3D-E431-DF7A71BD8C82}"/>
              </a:ext>
            </a:extLst>
          </p:cNvPr>
          <p:cNvSpPr txBox="1"/>
          <p:nvPr/>
        </p:nvSpPr>
        <p:spPr>
          <a:xfrm>
            <a:off x="76200" y="3233678"/>
            <a:ext cx="2819401" cy="2862322"/>
          </a:xfrm>
          <a:prstGeom prst="rect">
            <a:avLst/>
          </a:prstGeom>
          <a:noFill/>
        </p:spPr>
        <p:txBody>
          <a:bodyPr wrap="square" rtlCol="0">
            <a:spAutoFit/>
          </a:bodyPr>
          <a:lstStyle/>
          <a:p>
            <a:r>
              <a:rPr lang="en-US" sz="3600" dirty="0">
                <a:solidFill>
                  <a:schemeClr val="bg1"/>
                </a:solidFill>
              </a:rPr>
              <a:t>Post your deliverables to the Project Management forum</a:t>
            </a:r>
          </a:p>
        </p:txBody>
      </p:sp>
    </p:spTree>
    <p:extLst>
      <p:ext uri="{BB962C8B-B14F-4D97-AF65-F5344CB8AC3E}">
        <p14:creationId xmlns:p14="http://schemas.microsoft.com/office/powerpoint/2010/main" val="31988441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0064D5-AFA9-481E-AA97-3C1C79ABAD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2996" y="2469130"/>
            <a:ext cx="3311004" cy="5219700"/>
          </a:xfrm>
          <a:prstGeom prst="rect">
            <a:avLst/>
          </a:prstGeom>
        </p:spPr>
      </p:pic>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10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6248400" cy="4525963"/>
          </a:xfrm>
        </p:spPr>
        <p:txBody>
          <a:bodyPr vert="horz" lIns="91440" tIns="45720" rIns="91440" bIns="45720" rtlCol="0" anchor="t">
            <a:normAutofit fontScale="85000" lnSpcReduction="10000"/>
          </a:bodyPr>
          <a:lstStyle/>
          <a:p>
            <a:r>
              <a:rPr lang="en-US" dirty="0">
                <a:cs typeface="Calibri"/>
              </a:rPr>
              <a:t>Day 7 will focus on Concept Selection</a:t>
            </a:r>
          </a:p>
          <a:p>
            <a:pPr lvl="1"/>
            <a:r>
              <a:rPr lang="en-US" dirty="0">
                <a:cs typeface="Calibri"/>
              </a:rPr>
              <a:t>Now that teams have identified concepts it is time to understand how they can fit together into a full solution for the client’s problem.</a:t>
            </a:r>
          </a:p>
          <a:p>
            <a:pPr lvl="1"/>
            <a:r>
              <a:rPr lang="en-US" b="1" dirty="0">
                <a:cs typeface="Calibri"/>
              </a:rPr>
              <a:t>Comparisons and decisions should be based on analysis, metrics, and performance </a:t>
            </a:r>
            <a:r>
              <a:rPr lang="en-US" dirty="0">
                <a:cs typeface="Calibri"/>
              </a:rPr>
              <a:t>rather than ‘gut feelings’ or personal preferences. Avoid comparison matrices with 1’s and 0’s or + and - values.</a:t>
            </a:r>
          </a:p>
          <a:p>
            <a:pPr lvl="1"/>
            <a:r>
              <a:rPr lang="en-US" dirty="0">
                <a:cs typeface="Calibri"/>
              </a:rPr>
              <a:t>Several Meaningful Concepts are Required to Perform Concept Selection!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7755E6DD-18DB-4EBC-B3DE-CCD0EA7BC4D0}"/>
              </a:ext>
            </a:extLst>
          </p:cNvPr>
          <p:cNvSpPr txBox="1"/>
          <p:nvPr/>
        </p:nvSpPr>
        <p:spPr>
          <a:xfrm>
            <a:off x="457200" y="6488668"/>
            <a:ext cx="5445786" cy="276999"/>
          </a:xfrm>
          <a:prstGeom prst="rect">
            <a:avLst/>
          </a:prstGeom>
          <a:noFill/>
        </p:spPr>
        <p:txBody>
          <a:bodyPr wrap="none" rtlCol="0">
            <a:spAutoFit/>
          </a:bodyPr>
          <a:lstStyle/>
          <a:p>
            <a:r>
              <a:rPr lang="en-US" sz="1200" dirty="0"/>
              <a:t>Image from: https://m.media-amazon.com/images/I/41EB53DgtzL._AC_SL1100_.jpg</a:t>
            </a:r>
          </a:p>
        </p:txBody>
      </p:sp>
      <p:pic>
        <p:nvPicPr>
          <p:cNvPr id="8" name="Picture 7" descr="A red circle with a cross&#10;&#10;Description automatically generated">
            <a:extLst>
              <a:ext uri="{FF2B5EF4-FFF2-40B4-BE49-F238E27FC236}">
                <a16:creationId xmlns:a16="http://schemas.microsoft.com/office/drawing/2014/main" id="{E1BC1F13-877A-6806-055D-A40CB689E1CC}"/>
              </a:ext>
            </a:extLst>
          </p:cNvPr>
          <p:cNvPicPr>
            <a:picLocks noChangeAspect="1"/>
          </p:cNvPicPr>
          <p:nvPr/>
        </p:nvPicPr>
        <p:blipFill>
          <a:blip r:embed="rId4">
            <a:alphaModFix amt="23000"/>
            <a:extLst>
              <a:ext uri="{28A0092B-C50C-407E-A947-70E740481C1C}">
                <a14:useLocalDpi xmlns:a14="http://schemas.microsoft.com/office/drawing/2010/main" val="0"/>
              </a:ext>
            </a:extLst>
          </a:blip>
          <a:stretch>
            <a:fillRect/>
          </a:stretch>
        </p:blipFill>
        <p:spPr>
          <a:xfrm>
            <a:off x="3686279" y="274638"/>
            <a:ext cx="7543800" cy="7543800"/>
          </a:xfrm>
          <a:prstGeom prst="rect">
            <a:avLst/>
          </a:prstGeom>
        </p:spPr>
      </p:pic>
    </p:spTree>
    <p:extLst>
      <p:ext uri="{BB962C8B-B14F-4D97-AF65-F5344CB8AC3E}">
        <p14:creationId xmlns:p14="http://schemas.microsoft.com/office/powerpoint/2010/main" val="218126613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7</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122</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7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6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10272291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7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123</a:t>
            </a:fld>
            <a:endParaRPr lang="en-US" sz="1200" dirty="0"/>
          </a:p>
        </p:txBody>
      </p:sp>
      <p:grpSp>
        <p:nvGrpSpPr>
          <p:cNvPr id="4" name="Group 3">
            <a:extLst>
              <a:ext uri="{FF2B5EF4-FFF2-40B4-BE49-F238E27FC236}">
                <a16:creationId xmlns:a16="http://schemas.microsoft.com/office/drawing/2014/main" id="{07186795-A237-14CF-968D-6195806789E4}"/>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A2E4543C-5032-1B7F-B306-D107C2FB14E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90F757C2-89D1-77D6-2647-D9BC0697B1EF}"/>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79208873-8090-6575-4FF5-3BCE15B17BC1}"/>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F3EECA0-7749-B860-CF71-7F5AFE5F0E66}"/>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schedule&#10;&#10;AI-generated content may be incorrect.">
            <a:extLst>
              <a:ext uri="{FF2B5EF4-FFF2-40B4-BE49-F238E27FC236}">
                <a16:creationId xmlns:a16="http://schemas.microsoft.com/office/drawing/2014/main" id="{931FDE3C-4D8D-9B87-EF32-321DA82227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67" y="1751080"/>
            <a:ext cx="7082066" cy="5018920"/>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C4B94-0C6F-F05D-770B-CE8344ACEF98}"/>
              </a:ext>
            </a:extLst>
          </p:cNvPr>
          <p:cNvSpPr>
            <a:spLocks noGrp="1"/>
          </p:cNvSpPr>
          <p:nvPr>
            <p:ph type="title"/>
          </p:nvPr>
        </p:nvSpPr>
        <p:spPr/>
        <p:txBody>
          <a:bodyPr/>
          <a:lstStyle/>
          <a:p>
            <a:r>
              <a:rPr lang="en-US" dirty="0"/>
              <a:t>Safety Training was </a:t>
            </a:r>
            <a:r>
              <a:rPr lang="en-US" b="1" dirty="0">
                <a:solidFill>
                  <a:srgbClr val="FF0000"/>
                </a:solidFill>
              </a:rPr>
              <a:t>DUE by last class</a:t>
            </a:r>
          </a:p>
        </p:txBody>
      </p:sp>
      <p:sp>
        <p:nvSpPr>
          <p:cNvPr id="3" name="Content Placeholder 2">
            <a:extLst>
              <a:ext uri="{FF2B5EF4-FFF2-40B4-BE49-F238E27FC236}">
                <a16:creationId xmlns:a16="http://schemas.microsoft.com/office/drawing/2014/main" id="{7E8BD311-BB63-0AF9-1C95-2A07E0A0F020}"/>
              </a:ext>
            </a:extLst>
          </p:cNvPr>
          <p:cNvSpPr>
            <a:spLocks noGrp="1"/>
          </p:cNvSpPr>
          <p:nvPr>
            <p:ph idx="1"/>
          </p:nvPr>
        </p:nvSpPr>
        <p:spPr/>
        <p:txBody>
          <a:bodyPr/>
          <a:lstStyle/>
          <a:p>
            <a:r>
              <a:rPr lang="en-US" dirty="0"/>
              <a:t>Talk to PE if you are having difficulties and have not completed yet</a:t>
            </a:r>
          </a:p>
          <a:p>
            <a:r>
              <a:rPr lang="en-US" dirty="0"/>
              <a:t>Complete training TODAY</a:t>
            </a:r>
          </a:p>
        </p:txBody>
      </p:sp>
      <p:sp>
        <p:nvSpPr>
          <p:cNvPr id="4" name="Slide Number Placeholder 3">
            <a:extLst>
              <a:ext uri="{FF2B5EF4-FFF2-40B4-BE49-F238E27FC236}">
                <a16:creationId xmlns:a16="http://schemas.microsoft.com/office/drawing/2014/main" id="{0293CE33-ECDC-EAC3-CFEA-6B3754845DA4}"/>
              </a:ext>
            </a:extLst>
          </p:cNvPr>
          <p:cNvSpPr>
            <a:spLocks noGrp="1"/>
          </p:cNvSpPr>
          <p:nvPr>
            <p:ph type="sldNum" sz="quarter" idx="12"/>
          </p:nvPr>
        </p:nvSpPr>
        <p:spPr/>
        <p:txBody>
          <a:bodyPr/>
          <a:lstStyle/>
          <a:p>
            <a:fld id="{028FE254-016A-4E51-98AE-D4B4E3F12C32}" type="slidenum">
              <a:rPr lang="en-US" smtClean="0"/>
              <a:t>124</a:t>
            </a:fld>
            <a:endParaRPr lang="en-US" dirty="0"/>
          </a:p>
        </p:txBody>
      </p:sp>
    </p:spTree>
    <p:extLst>
      <p:ext uri="{BB962C8B-B14F-4D97-AF65-F5344CB8AC3E}">
        <p14:creationId xmlns:p14="http://schemas.microsoft.com/office/powerpoint/2010/main" val="428245853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FF000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8240928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Update Previous Work</a:t>
            </a:r>
          </a:p>
        </p:txBody>
      </p:sp>
      <p:sp>
        <p:nvSpPr>
          <p:cNvPr id="3" name="Content Placeholder 2"/>
          <p:cNvSpPr>
            <a:spLocks noGrp="1"/>
          </p:cNvSpPr>
          <p:nvPr>
            <p:ph idx="1"/>
          </p:nvPr>
        </p:nvSpPr>
        <p:spPr/>
        <p:txBody>
          <a:bodyPr/>
          <a:lstStyle/>
          <a:p>
            <a:pPr marL="0" indent="0">
              <a:lnSpc>
                <a:spcPct val="200000"/>
              </a:lnSpc>
              <a:buNone/>
            </a:pPr>
            <a:r>
              <a:rPr lang="en-US" sz="2400" dirty="0"/>
              <a:t>Last Review &amp; Updates to</a:t>
            </a:r>
          </a:p>
          <a:p>
            <a:pPr>
              <a:lnSpc>
                <a:spcPct val="200000"/>
              </a:lnSpc>
            </a:pPr>
            <a:r>
              <a:rPr lang="en-US" dirty="0"/>
              <a:t>Needs &amp; Requirements / Use Cases / User Stories</a:t>
            </a:r>
          </a:p>
          <a:p>
            <a:pPr>
              <a:lnSpc>
                <a:spcPct val="200000"/>
              </a:lnSpc>
            </a:pPr>
            <a:r>
              <a:rPr lang="en-US" dirty="0"/>
              <a:t>Concept Generation</a:t>
            </a:r>
          </a:p>
          <a:p>
            <a:pPr>
              <a:lnSpc>
                <a:spcPct val="200000"/>
              </a:lnSpc>
            </a:pPr>
            <a:r>
              <a:rPr lang="en-US" dirty="0"/>
              <a:t>Technical Posts of New Ideas / Information</a:t>
            </a:r>
          </a:p>
        </p:txBody>
      </p:sp>
      <p:sp>
        <p:nvSpPr>
          <p:cNvPr id="4" name="Slide Number Placeholder 3"/>
          <p:cNvSpPr>
            <a:spLocks noGrp="1"/>
          </p:cNvSpPr>
          <p:nvPr>
            <p:ph type="sldNum" sz="quarter" idx="12"/>
          </p:nvPr>
        </p:nvSpPr>
        <p:spPr/>
        <p:txBody>
          <a:bodyPr/>
          <a:lstStyle/>
          <a:p>
            <a:fld id="{028FE254-016A-4E51-98AE-D4B4E3F12C32}" type="slidenum">
              <a:rPr lang="en-US" smtClean="0"/>
              <a:t>126</a:t>
            </a:fld>
            <a:endParaRPr lang="en-US" dirty="0"/>
          </a:p>
        </p:txBody>
      </p:sp>
      <p:sp>
        <p:nvSpPr>
          <p:cNvPr id="5" name="TextBox 4"/>
          <p:cNvSpPr txBox="1"/>
          <p:nvPr/>
        </p:nvSpPr>
        <p:spPr>
          <a:xfrm>
            <a:off x="5791200" y="3316491"/>
            <a:ext cx="3105150" cy="136960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r>
              <a:rPr lang="en-US" sz="2000" b="1" dirty="0"/>
              <a:t>Finalize These To Allow:</a:t>
            </a:r>
          </a:p>
          <a:p>
            <a:pPr marL="285750" indent="-285750">
              <a:lnSpc>
                <a:spcPct val="150000"/>
              </a:lnSpc>
              <a:buFont typeface="Arial" panose="020B0604020202020204" pitchFamily="34" charset="0"/>
              <a:buChar char="•"/>
            </a:pPr>
            <a:r>
              <a:rPr lang="en-US" dirty="0"/>
              <a:t>Selecting Concepts…</a:t>
            </a:r>
          </a:p>
          <a:p>
            <a:pPr marL="285750" indent="-285750">
              <a:buFont typeface="Arial" panose="020B0604020202020204" pitchFamily="34" charset="0"/>
              <a:buChar char="•"/>
            </a:pPr>
            <a:r>
              <a:rPr lang="en-US" dirty="0"/>
              <a:t>To Define Deliverables</a:t>
            </a:r>
          </a:p>
          <a:p>
            <a:pPr marL="285750" indent="-285750">
              <a:buFont typeface="Arial" panose="020B0604020202020204" pitchFamily="34" charset="0"/>
              <a:buChar char="•"/>
            </a:pPr>
            <a:r>
              <a:rPr lang="en-US" dirty="0"/>
              <a:t>To Support Project Planning</a:t>
            </a:r>
          </a:p>
        </p:txBody>
      </p:sp>
      <p:sp>
        <p:nvSpPr>
          <p:cNvPr id="6" name="Arrow: Left 5">
            <a:extLst>
              <a:ext uri="{FF2B5EF4-FFF2-40B4-BE49-F238E27FC236}">
                <a16:creationId xmlns:a16="http://schemas.microsoft.com/office/drawing/2014/main" id="{BBF3259C-6298-4D3F-8747-1D369D2C703C}"/>
              </a:ext>
            </a:extLst>
          </p:cNvPr>
          <p:cNvSpPr/>
          <p:nvPr/>
        </p:nvSpPr>
        <p:spPr>
          <a:xfrm>
            <a:off x="3276600" y="3657600"/>
            <a:ext cx="2438400"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9774004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CE Time</a:t>
            </a:r>
          </a:p>
        </p:txBody>
      </p:sp>
      <p:sp>
        <p:nvSpPr>
          <p:cNvPr id="3" name="Content Placeholder 2"/>
          <p:cNvSpPr>
            <a:spLocks noGrp="1"/>
          </p:cNvSpPr>
          <p:nvPr>
            <p:ph idx="1"/>
          </p:nvPr>
        </p:nvSpPr>
        <p:spPr/>
        <p:txBody>
          <a:bodyPr>
            <a:normAutofit/>
          </a:bodyPr>
          <a:lstStyle/>
          <a:p>
            <a:pPr>
              <a:lnSpc>
                <a:spcPct val="100000"/>
              </a:lnSpc>
            </a:pPr>
            <a:r>
              <a:rPr lang="en-US" sz="2800" dirty="0"/>
              <a:t>Meeting will be at team table</a:t>
            </a:r>
          </a:p>
          <a:p>
            <a:pPr>
              <a:lnSpc>
                <a:spcPct val="100000"/>
              </a:lnSpc>
            </a:pPr>
            <a:endParaRPr lang="en-US" sz="2800" dirty="0"/>
          </a:p>
          <a:p>
            <a:pPr>
              <a:lnSpc>
                <a:spcPct val="100000"/>
              </a:lnSpc>
            </a:pPr>
            <a:r>
              <a:rPr lang="en-US" sz="2800" dirty="0"/>
              <a:t>This will take place at some point during Concept Selection exercise depending on CE’s schedule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127</a:t>
            </a:fld>
            <a:endParaRPr lang="en-US" sz="1200" dirty="0"/>
          </a:p>
        </p:txBody>
      </p:sp>
    </p:spTree>
    <p:extLst>
      <p:ext uri="{BB962C8B-B14F-4D97-AF65-F5344CB8AC3E}">
        <p14:creationId xmlns:p14="http://schemas.microsoft.com/office/powerpoint/2010/main" val="6157038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50 min – Concept Selection</a:t>
            </a:r>
          </a:p>
        </p:txBody>
      </p:sp>
      <p:sp>
        <p:nvSpPr>
          <p:cNvPr id="3" name="Content Placeholder 2"/>
          <p:cNvSpPr>
            <a:spLocks noGrp="1"/>
          </p:cNvSpPr>
          <p:nvPr>
            <p:ph idx="1"/>
          </p:nvPr>
        </p:nvSpPr>
        <p:spPr/>
        <p:txBody>
          <a:bodyPr>
            <a:normAutofit lnSpcReduction="10000"/>
          </a:bodyPr>
          <a:lstStyle/>
          <a:p>
            <a:r>
              <a:rPr lang="en-US" sz="2800" dirty="0"/>
              <a:t>Use engineering and research to justify a choice of which concepts to pursue and develop further</a:t>
            </a:r>
          </a:p>
          <a:p>
            <a:r>
              <a:rPr lang="en-US" sz="2800" dirty="0"/>
              <a:t>Good reasons</a:t>
            </a:r>
          </a:p>
          <a:p>
            <a:pPr lvl="1"/>
            <a:r>
              <a:rPr lang="en-US" sz="2400" dirty="0"/>
              <a:t>Decision matrix</a:t>
            </a:r>
          </a:p>
          <a:p>
            <a:pPr lvl="1"/>
            <a:r>
              <a:rPr lang="en-US" sz="2400" dirty="0"/>
              <a:t>REAL numbers</a:t>
            </a:r>
          </a:p>
          <a:p>
            <a:pPr lvl="2"/>
            <a:r>
              <a:rPr lang="en-US" sz="2100" dirty="0"/>
              <a:t>based on the project’s Engineering Definition</a:t>
            </a:r>
          </a:p>
          <a:p>
            <a:pPr lvl="2"/>
            <a:r>
              <a:rPr lang="en-US" sz="2100" dirty="0"/>
              <a:t>values based on facts</a:t>
            </a:r>
          </a:p>
          <a:p>
            <a:r>
              <a:rPr lang="en-US" sz="2700" dirty="0"/>
              <a:t>Poor reasons</a:t>
            </a:r>
          </a:p>
          <a:p>
            <a:pPr lvl="2"/>
            <a:r>
              <a:rPr lang="en-US" sz="2100" dirty="0"/>
              <a:t>gut feelings, instinct</a:t>
            </a:r>
          </a:p>
          <a:p>
            <a:pPr lvl="2"/>
            <a:r>
              <a:rPr lang="en-US" sz="2100" dirty="0"/>
              <a:t>1’s/0’s or +’ / -’s pulled out of thin air</a:t>
            </a:r>
          </a:p>
          <a:p>
            <a:pPr lvl="2"/>
            <a:r>
              <a:rPr lang="en-US" sz="2100" dirty="0"/>
              <a:t>‘shiny’ marketing claims on sales website or YouTube video</a:t>
            </a:r>
          </a:p>
          <a:p>
            <a:r>
              <a:rPr lang="en-US" sz="2700" dirty="0"/>
              <a:t>Post your notes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128</a:t>
            </a:fld>
            <a:endParaRPr lang="en-US" sz="1200" dirty="0"/>
          </a:p>
        </p:txBody>
      </p:sp>
    </p:spTree>
    <p:extLst>
      <p:ext uri="{BB962C8B-B14F-4D97-AF65-F5344CB8AC3E}">
        <p14:creationId xmlns:p14="http://schemas.microsoft.com/office/powerpoint/2010/main" val="11203362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C85212-61E2-F26E-E8A8-9FB512392DBB}"/>
              </a:ext>
            </a:extLst>
          </p:cNvPr>
          <p:cNvSpPr>
            <a:spLocks noGrp="1"/>
          </p:cNvSpPr>
          <p:nvPr>
            <p:ph type="title"/>
          </p:nvPr>
        </p:nvSpPr>
        <p:spPr/>
        <p:txBody>
          <a:bodyPr>
            <a:normAutofit/>
          </a:bodyPr>
          <a:lstStyle/>
          <a:p>
            <a:r>
              <a:rPr lang="en-US" sz="4000" dirty="0">
                <a:latin typeface="+mn-lt"/>
              </a:rPr>
              <a:t>15 min – Finalize Project Deliverables</a:t>
            </a:r>
          </a:p>
        </p:txBody>
      </p:sp>
      <p:sp>
        <p:nvSpPr>
          <p:cNvPr id="3" name="Content Placeholder 2">
            <a:extLst>
              <a:ext uri="{FF2B5EF4-FFF2-40B4-BE49-F238E27FC236}">
                <a16:creationId xmlns:a16="http://schemas.microsoft.com/office/drawing/2014/main" id="{6B824CDD-9C8B-0F60-0F89-6090934FB9E4}"/>
              </a:ext>
            </a:extLst>
          </p:cNvPr>
          <p:cNvSpPr>
            <a:spLocks noGrp="1"/>
          </p:cNvSpPr>
          <p:nvPr>
            <p:ph idx="1"/>
          </p:nvPr>
        </p:nvSpPr>
        <p:spPr>
          <a:xfrm>
            <a:off x="5486400" y="4953000"/>
            <a:ext cx="3409950" cy="1152093"/>
          </a:xfrm>
          <a:ln w="19050">
            <a:solidFill>
              <a:srgbClr val="FF0000"/>
            </a:solidFill>
          </a:ln>
        </p:spPr>
        <p:txBody>
          <a:bodyPr/>
          <a:lstStyle/>
          <a:p>
            <a:pPr marL="0" indent="0" algn="ctr">
              <a:buNone/>
            </a:pPr>
            <a:r>
              <a:rPr lang="en-US" dirty="0"/>
              <a:t>Solid list of deliverables will jumpstart project planning exercise on Day 8</a:t>
            </a:r>
          </a:p>
        </p:txBody>
      </p:sp>
      <p:sp>
        <p:nvSpPr>
          <p:cNvPr id="4" name="Slide Number Placeholder 3">
            <a:extLst>
              <a:ext uri="{FF2B5EF4-FFF2-40B4-BE49-F238E27FC236}">
                <a16:creationId xmlns:a16="http://schemas.microsoft.com/office/drawing/2014/main" id="{5CF24E54-82E4-07BA-9C6F-C9DD725BE0B1}"/>
              </a:ext>
            </a:extLst>
          </p:cNvPr>
          <p:cNvSpPr>
            <a:spLocks noGrp="1"/>
          </p:cNvSpPr>
          <p:nvPr>
            <p:ph type="sldNum" sz="quarter" idx="12"/>
          </p:nvPr>
        </p:nvSpPr>
        <p:spPr/>
        <p:txBody>
          <a:bodyPr/>
          <a:lstStyle/>
          <a:p>
            <a:fld id="{028FE254-016A-4E51-98AE-D4B4E3F12C32}" type="slidenum">
              <a:rPr lang="en-US" smtClean="0"/>
              <a:t>129</a:t>
            </a:fld>
            <a:endParaRPr lang="en-US" dirty="0"/>
          </a:p>
        </p:txBody>
      </p:sp>
      <p:graphicFrame>
        <p:nvGraphicFramePr>
          <p:cNvPr id="5" name="Diagram 4">
            <a:extLst>
              <a:ext uri="{FF2B5EF4-FFF2-40B4-BE49-F238E27FC236}">
                <a16:creationId xmlns:a16="http://schemas.microsoft.com/office/drawing/2014/main" id="{5F7EF1E6-448F-E31B-7C3D-D128D26C3B29}"/>
              </a:ext>
            </a:extLst>
          </p:cNvPr>
          <p:cNvGraphicFramePr/>
          <p:nvPr>
            <p:extLst>
              <p:ext uri="{D42A27DB-BD31-4B8C-83A1-F6EECF244321}">
                <p14:modId xmlns:p14="http://schemas.microsoft.com/office/powerpoint/2010/main" val="1629621704"/>
              </p:ext>
            </p:extLst>
          </p:nvPr>
        </p:nvGraphicFramePr>
        <p:xfrm>
          <a:off x="533400" y="1059268"/>
          <a:ext cx="5638800" cy="55701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74132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1600200" y="3657600"/>
            <a:ext cx="8077200" cy="2438400"/>
          </a:xfrm>
        </p:spPr>
        <p:txBody>
          <a:bodyPr>
            <a:normAutofit/>
          </a:bodyPr>
          <a:lstStyle/>
          <a:p>
            <a:r>
              <a:rPr lang="en-US" sz="5800" b="1" dirty="0">
                <a:solidFill>
                  <a:schemeClr val="tx1"/>
                </a:solidFill>
              </a:rPr>
              <a:t>Design Lab</a:t>
            </a:r>
          </a:p>
          <a:p>
            <a:r>
              <a:rPr lang="en-US" sz="5800" b="1" dirty="0">
                <a:solidFill>
                  <a:schemeClr val="tx1"/>
                </a:solidFill>
              </a:rPr>
              <a:t>Engineering Team</a:t>
            </a: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grpSp>
        <p:nvGrpSpPr>
          <p:cNvPr id="9" name="Group 8">
            <a:extLst>
              <a:ext uri="{FF2B5EF4-FFF2-40B4-BE49-F238E27FC236}">
                <a16:creationId xmlns:a16="http://schemas.microsoft.com/office/drawing/2014/main" id="{326A0BCE-EA0C-E9B0-7487-5672FE3C7BF4}"/>
              </a:ext>
            </a:extLst>
          </p:cNvPr>
          <p:cNvGrpSpPr/>
          <p:nvPr/>
        </p:nvGrpSpPr>
        <p:grpSpPr>
          <a:xfrm>
            <a:off x="329017" y="3100464"/>
            <a:ext cx="2057400" cy="2057400"/>
            <a:chOff x="329017" y="3100464"/>
            <a:chExt cx="2057400" cy="2057400"/>
          </a:xfrm>
        </p:grpSpPr>
        <p:pic>
          <p:nvPicPr>
            <p:cNvPr id="4" name="Picture 3" descr="A red and white name tag&#10;&#10;Description automatically generated">
              <a:extLst>
                <a:ext uri="{FF2B5EF4-FFF2-40B4-BE49-F238E27FC236}">
                  <a16:creationId xmlns:a16="http://schemas.microsoft.com/office/drawing/2014/main" id="{346340C7-C01A-195E-2D03-F9A674B4D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163009">
              <a:off x="329017" y="3100464"/>
              <a:ext cx="2057400" cy="2057400"/>
            </a:xfrm>
            <a:prstGeom prst="rect">
              <a:avLst/>
            </a:prstGeom>
          </p:spPr>
        </p:pic>
        <p:sp>
          <p:nvSpPr>
            <p:cNvPr id="7" name="TextBox 6">
              <a:extLst>
                <a:ext uri="{FF2B5EF4-FFF2-40B4-BE49-F238E27FC236}">
                  <a16:creationId xmlns:a16="http://schemas.microsoft.com/office/drawing/2014/main" id="{614264DD-A756-D540-F37C-25952B973D1E}"/>
                </a:ext>
              </a:extLst>
            </p:cNvPr>
            <p:cNvSpPr txBox="1"/>
            <p:nvPr/>
          </p:nvSpPr>
          <p:spPr>
            <a:xfrm rot="20163009">
              <a:off x="944879" y="4080027"/>
              <a:ext cx="1033296" cy="369332"/>
            </a:xfrm>
            <a:prstGeom prst="rect">
              <a:avLst/>
            </a:prstGeom>
            <a:noFill/>
          </p:spPr>
          <p:txBody>
            <a:bodyPr wrap="none" rtlCol="0">
              <a:spAutoFit/>
            </a:bodyPr>
            <a:lstStyle/>
            <a:p>
              <a:r>
                <a:rPr lang="en-US" dirty="0"/>
                <a:t>New hire</a:t>
              </a:r>
            </a:p>
          </p:txBody>
        </p:sp>
      </p:grpSp>
    </p:spTree>
    <p:extLst>
      <p:ext uri="{BB962C8B-B14F-4D97-AF65-F5344CB8AC3E}">
        <p14:creationId xmlns:p14="http://schemas.microsoft.com/office/powerpoint/2010/main" val="188116564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lnSpcReduction="10000"/>
          </a:bodyPr>
          <a:lstStyle/>
          <a:p>
            <a:r>
              <a:rPr lang="en-US" dirty="0">
                <a:cs typeface="Calibri"/>
              </a:rPr>
              <a:t>During the Day 8 on-site meeting, teams will develop a project plan to guide their work for the remainder of the semester. To be prepared for this activity, team members must:</a:t>
            </a:r>
          </a:p>
          <a:p>
            <a:pPr lvl="1"/>
            <a:r>
              <a:rPr lang="en-US" dirty="0">
                <a:cs typeface="Calibri"/>
              </a:rPr>
              <a:t>Understand why Project Management is important</a:t>
            </a:r>
          </a:p>
          <a:p>
            <a:pPr lvl="1"/>
            <a:r>
              <a:rPr lang="en-US" dirty="0">
                <a:cs typeface="Calibri"/>
              </a:rPr>
              <a:t>Understand the difference between Deliverables and Tasks/Activities.</a:t>
            </a:r>
          </a:p>
          <a:p>
            <a:pPr lvl="1"/>
            <a:r>
              <a:rPr lang="en-US" dirty="0">
                <a:cs typeface="Calibri"/>
              </a:rPr>
              <a:t>Come to the meeting with an initial list of tasks required to complete the project.</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813816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8</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8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7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165660632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8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132</a:t>
            </a:fld>
            <a:endParaRPr lang="en-US" sz="1200" dirty="0"/>
          </a:p>
        </p:txBody>
      </p:sp>
      <p:grpSp>
        <p:nvGrpSpPr>
          <p:cNvPr id="4" name="Group 3">
            <a:extLst>
              <a:ext uri="{FF2B5EF4-FFF2-40B4-BE49-F238E27FC236}">
                <a16:creationId xmlns:a16="http://schemas.microsoft.com/office/drawing/2014/main" id="{1B8D6FAD-D8EC-D931-B714-0FE6EAE7100F}"/>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8817CBE6-94B3-926D-D628-600E00B9F94E}"/>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C3E9E4F5-75D8-898C-1E25-FD766CE76BC1}"/>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B4E80C27-71D8-F145-B7A5-294AAD8BF6AC}"/>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8CB865DF-2C1B-A383-0EEA-145384C7DE5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lose-up of a project plan&#10;&#10;Description automatically generated">
            <a:extLst>
              <a:ext uri="{FF2B5EF4-FFF2-40B4-BE49-F238E27FC236}">
                <a16:creationId xmlns:a16="http://schemas.microsoft.com/office/drawing/2014/main" id="{5159EC5A-48A4-C10C-9F62-08697449A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74" y="2038536"/>
            <a:ext cx="8273851" cy="3721802"/>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2954709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latin typeface="+mn-lt"/>
              </a:rPr>
              <a:t>Project Planning</a:t>
            </a:r>
          </a:p>
        </p:txBody>
      </p:sp>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Knowledge Check: Understanding of project planning</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2"/>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a:t>
            </a:r>
            <a:r>
              <a:rPr lang="en-US" sz="2400" b="1" i="0" u="sng" dirty="0">
                <a:effectLst/>
                <a:latin typeface="Inter"/>
              </a:rPr>
              <a:t> 2760 893 </a:t>
            </a:r>
          </a:p>
          <a:p>
            <a:pPr algn="ctr">
              <a:lnSpc>
                <a:spcPct val="150000"/>
              </a:lnSpc>
            </a:pPr>
            <a:r>
              <a:rPr lang="en-US" sz="2400" b="1" dirty="0">
                <a:highlight>
                  <a:srgbClr val="FFFFFF"/>
                </a:highlight>
                <a:latin typeface="SlidoInter"/>
              </a:rPr>
              <a:t>(or) using the QR Code below</a:t>
            </a:r>
          </a:p>
        </p:txBody>
      </p:sp>
      <p:pic>
        <p:nvPicPr>
          <p:cNvPr id="10" name="Picture 9">
            <a:extLst>
              <a:ext uri="{FF2B5EF4-FFF2-40B4-BE49-F238E27FC236}">
                <a16:creationId xmlns:a16="http://schemas.microsoft.com/office/drawing/2014/main" id="{2865DB7C-48D6-FF23-66C8-253D5D63FF1C}"/>
              </a:ext>
            </a:extLst>
          </p:cNvPr>
          <p:cNvPicPr>
            <a:picLocks noChangeAspect="1"/>
          </p:cNvPicPr>
          <p:nvPr/>
        </p:nvPicPr>
        <p:blipFill>
          <a:blip r:embed="rId3"/>
          <a:stretch>
            <a:fillRect/>
          </a:stretch>
        </p:blipFill>
        <p:spPr>
          <a:xfrm>
            <a:off x="3162300" y="3276600"/>
            <a:ext cx="2819399" cy="2743200"/>
          </a:xfrm>
          <a:prstGeom prst="rect">
            <a:avLst/>
          </a:prstGeom>
        </p:spPr>
      </p:pic>
    </p:spTree>
    <p:extLst>
      <p:ext uri="{BB962C8B-B14F-4D97-AF65-F5344CB8AC3E}">
        <p14:creationId xmlns:p14="http://schemas.microsoft.com/office/powerpoint/2010/main" val="2530029448"/>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a:xfrm>
            <a:off x="304800" y="762000"/>
            <a:ext cx="7886700" cy="659390"/>
          </a:xfrm>
        </p:spPr>
        <p:txBody>
          <a:bodyPr/>
          <a:lstStyle/>
          <a:p>
            <a:r>
              <a:rPr lang="en-US" dirty="0"/>
              <a:t>Defining Meaningful Tasks</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320444" y="1371600"/>
            <a:ext cx="7299556" cy="5349876"/>
          </a:xfrm>
        </p:spPr>
        <p:txBody>
          <a:bodyPr>
            <a:noAutofit/>
          </a:bodyPr>
          <a:lstStyle/>
          <a:p>
            <a:r>
              <a:rPr lang="en-US" sz="2200" dirty="0"/>
              <a:t>One idea per Post-It. Be concise!</a:t>
            </a:r>
          </a:p>
          <a:p>
            <a:r>
              <a:rPr lang="en-US" sz="2200" dirty="0"/>
              <a:t>Defined to be No More than 1 week long. </a:t>
            </a:r>
            <a:br>
              <a:rPr lang="en-US" sz="2200" dirty="0"/>
            </a:br>
            <a:r>
              <a:rPr lang="en-US" sz="2200" dirty="0"/>
              <a:t>Break big things into smaller pieces.</a:t>
            </a:r>
          </a:p>
          <a:p>
            <a:r>
              <a:rPr lang="en-US" sz="2200" dirty="0"/>
              <a:t>Everyone Needs at Least 1 Task per Week for the </a:t>
            </a:r>
            <a:br>
              <a:rPr lang="en-US" sz="2200" dirty="0"/>
            </a:br>
            <a:r>
              <a:rPr lang="en-US" sz="2200" dirty="0"/>
              <a:t>Entire Semester</a:t>
            </a:r>
          </a:p>
          <a:p>
            <a:r>
              <a:rPr lang="en-US" sz="2200" dirty="0"/>
              <a:t>What will YOU contribute to the project? </a:t>
            </a:r>
            <a:br>
              <a:rPr lang="en-US" sz="2200" dirty="0"/>
            </a:br>
            <a:r>
              <a:rPr lang="en-US" sz="2200" dirty="0"/>
              <a:t>Focus on YOUR potential contributions to the project. </a:t>
            </a:r>
            <a:br>
              <a:rPr lang="en-US" sz="2200" dirty="0"/>
            </a:br>
            <a:r>
              <a:rPr lang="en-US" sz="2200" i="1" dirty="0"/>
              <a:t>(We know these may not yet be defined!)</a:t>
            </a:r>
          </a:p>
          <a:p>
            <a:r>
              <a:rPr lang="en-US" sz="2200" dirty="0"/>
              <a:t>Focus on the technical work required</a:t>
            </a:r>
          </a:p>
          <a:p>
            <a:r>
              <a:rPr lang="en-US" sz="2200" dirty="0"/>
              <a:t>For now, leave out project management / overhead tasks, </a:t>
            </a:r>
            <a:br>
              <a:rPr lang="en-US" sz="2200" dirty="0"/>
            </a:br>
            <a:r>
              <a:rPr lang="en-US" sz="2200" dirty="0"/>
              <a:t>e.g., report writing, slide making, etc.</a:t>
            </a:r>
          </a:p>
          <a:p>
            <a:r>
              <a:rPr lang="en-US" sz="2200" dirty="0"/>
              <a:t>DO include documentation needed for technology transfer, </a:t>
            </a:r>
            <a:br>
              <a:rPr lang="en-US" sz="2200" dirty="0"/>
            </a:br>
            <a:r>
              <a:rPr lang="en-US" sz="2200" dirty="0"/>
              <a:t>e.g., user manual</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968425"/>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135</a:t>
            </a:fld>
            <a:endParaRPr lang="en-US" sz="1200" dirty="0"/>
          </a:p>
        </p:txBody>
      </p:sp>
      <p:pic>
        <p:nvPicPr>
          <p:cNvPr id="5" name="Picture 4" descr="A diagram of a project&#10;&#10;Description automatically generated with medium confidence">
            <a:extLst>
              <a:ext uri="{FF2B5EF4-FFF2-40B4-BE49-F238E27FC236}">
                <a16:creationId xmlns:a16="http://schemas.microsoft.com/office/drawing/2014/main" id="{2A4534AB-5A3D-34CE-4130-FBE2BFE1EF90}"/>
              </a:ext>
            </a:extLst>
          </p:cNvPr>
          <p:cNvPicPr>
            <a:picLocks noChangeAspect="1"/>
          </p:cNvPicPr>
          <p:nvPr/>
        </p:nvPicPr>
        <p:blipFill rotWithShape="1">
          <a:blip r:embed="rId3">
            <a:extLst>
              <a:ext uri="{28A0092B-C50C-407E-A947-70E740481C1C}">
                <a14:useLocalDpi xmlns:a14="http://schemas.microsoft.com/office/drawing/2010/main" val="0"/>
              </a:ext>
            </a:extLst>
          </a:blip>
          <a:srcRect l="2066" t="22378" r="54132" b="3043"/>
          <a:stretch/>
        </p:blipFill>
        <p:spPr>
          <a:xfrm>
            <a:off x="7239000" y="733071"/>
            <a:ext cx="1615600" cy="4114800"/>
          </a:xfrm>
          <a:prstGeom prst="rect">
            <a:avLst/>
          </a:prstGeom>
        </p:spPr>
      </p:pic>
      <p:sp>
        <p:nvSpPr>
          <p:cNvPr id="9" name="Title 1">
            <a:extLst>
              <a:ext uri="{FF2B5EF4-FFF2-40B4-BE49-F238E27FC236}">
                <a16:creationId xmlns:a16="http://schemas.microsoft.com/office/drawing/2014/main" id="{4403AE74-8DDD-3FFF-9CA9-C625E9E9D79D}"/>
              </a:ext>
            </a:extLst>
          </p:cNvPr>
          <p:cNvSpPr txBox="1">
            <a:spLocks/>
          </p:cNvSpPr>
          <p:nvPr/>
        </p:nvSpPr>
        <p:spPr>
          <a:xfrm>
            <a:off x="304800" y="-152400"/>
            <a:ext cx="85498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75 min - ‘Post-It Note’ Project Planning</a:t>
            </a:r>
          </a:p>
        </p:txBody>
      </p:sp>
    </p:spTree>
    <p:extLst>
      <p:ext uri="{BB962C8B-B14F-4D97-AF65-F5344CB8AC3E}">
        <p14:creationId xmlns:p14="http://schemas.microsoft.com/office/powerpoint/2010/main" val="291395326"/>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9B248E-3DB0-4AB2-846E-9485BA6DAD28}"/>
              </a:ext>
            </a:extLst>
          </p:cNvPr>
          <p:cNvSpPr>
            <a:spLocks noGrp="1"/>
          </p:cNvSpPr>
          <p:nvPr>
            <p:ph type="title"/>
          </p:nvPr>
        </p:nvSpPr>
        <p:spPr/>
        <p:txBody>
          <a:bodyPr/>
          <a:lstStyle/>
          <a:p>
            <a:r>
              <a:rPr lang="en-US" dirty="0"/>
              <a:t>Defining Meaningful Tasks aka “SMART”</a:t>
            </a:r>
          </a:p>
        </p:txBody>
      </p:sp>
      <p:sp>
        <p:nvSpPr>
          <p:cNvPr id="3" name="Content Placeholder 2">
            <a:extLst>
              <a:ext uri="{FF2B5EF4-FFF2-40B4-BE49-F238E27FC236}">
                <a16:creationId xmlns:a16="http://schemas.microsoft.com/office/drawing/2014/main" id="{1FD9C8BE-B016-46EB-AFEB-CAEA2E59CD12}"/>
              </a:ext>
            </a:extLst>
          </p:cNvPr>
          <p:cNvSpPr>
            <a:spLocks noGrp="1"/>
          </p:cNvSpPr>
          <p:nvPr>
            <p:ph idx="1"/>
          </p:nvPr>
        </p:nvSpPr>
        <p:spPr>
          <a:xfrm>
            <a:off x="628650" y="1295400"/>
            <a:ext cx="7886700" cy="4210624"/>
          </a:xfrm>
        </p:spPr>
        <p:txBody>
          <a:bodyPr>
            <a:normAutofit lnSpcReduction="10000"/>
          </a:bodyPr>
          <a:lstStyle/>
          <a:p>
            <a:r>
              <a:rPr lang="en-US" dirty="0"/>
              <a:t>Yes, it gets harder to define tasks near the end of the semester. So instead, work backwards from the end!</a:t>
            </a:r>
          </a:p>
          <a:p>
            <a:r>
              <a:rPr lang="en-US" dirty="0"/>
              <a:t>There may be gaps in time – you will need to fill those in today</a:t>
            </a:r>
          </a:p>
          <a:p>
            <a:r>
              <a:rPr lang="en-US" dirty="0"/>
              <a:t>Do not just copy a task 3 times because it spans 3 weeks. Instead, you must break it down into 3 well defined smaller tasks.</a:t>
            </a:r>
          </a:p>
          <a:p>
            <a:r>
              <a:rPr lang="en-US" dirty="0"/>
              <a:t>Don’t allocate slack time at the end of the semester. Project plans do not include tasks called “Just in Case”. Instead estimate the length of tasks to factor in some risk. Not everything works the first time and many thing turn out to be more difficult than first thought.</a:t>
            </a:r>
            <a:endParaRPr lang="en-US" i="1" dirty="0"/>
          </a:p>
          <a:p>
            <a:r>
              <a:rPr lang="en-US" dirty="0"/>
              <a:t>Group things by functional subsystem rather than by name. This helps reveal possible planning gaps.</a:t>
            </a:r>
          </a:p>
          <a:p>
            <a:r>
              <a:rPr lang="en-US" dirty="0"/>
              <a:t>Remember your deliverables! Do you have the tasks needed to produce each of them, including things like demos?</a:t>
            </a:r>
          </a:p>
        </p:txBody>
      </p:sp>
      <p:sp>
        <p:nvSpPr>
          <p:cNvPr id="6" name="TextBox 5">
            <a:extLst>
              <a:ext uri="{FF2B5EF4-FFF2-40B4-BE49-F238E27FC236}">
                <a16:creationId xmlns:a16="http://schemas.microsoft.com/office/drawing/2014/main" id="{9542D3FE-7FF2-45B6-975A-18905192E657}"/>
              </a:ext>
            </a:extLst>
          </p:cNvPr>
          <p:cNvSpPr txBox="1"/>
          <p:nvPr/>
        </p:nvSpPr>
        <p:spPr>
          <a:xfrm>
            <a:off x="2374252" y="5638800"/>
            <a:ext cx="4395499" cy="584775"/>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pPr algn="ctr"/>
            <a:r>
              <a:rPr lang="en-US" sz="3200" b="1" dirty="0"/>
              <a:t>Be Technical! Be SMART!</a:t>
            </a:r>
          </a:p>
        </p:txBody>
      </p:sp>
      <p:sp>
        <p:nvSpPr>
          <p:cNvPr id="7"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136</a:t>
            </a:fld>
            <a:endParaRPr lang="en-US" sz="1200" dirty="0"/>
          </a:p>
        </p:txBody>
      </p:sp>
      <p:sp>
        <p:nvSpPr>
          <p:cNvPr id="4" name="Title 1">
            <a:extLst>
              <a:ext uri="{FF2B5EF4-FFF2-40B4-BE49-F238E27FC236}">
                <a16:creationId xmlns:a16="http://schemas.microsoft.com/office/drawing/2014/main" id="{0964C0C8-AAA2-BC23-6808-23E775B07D34}"/>
              </a:ext>
            </a:extLst>
          </p:cNvPr>
          <p:cNvSpPr txBox="1">
            <a:spLocks/>
          </p:cNvSpPr>
          <p:nvPr/>
        </p:nvSpPr>
        <p:spPr>
          <a:xfrm>
            <a:off x="628650" y="-152400"/>
            <a:ext cx="7886700" cy="930274"/>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4000" dirty="0">
                <a:latin typeface="+mn-lt"/>
              </a:rPr>
              <a:t>Project Planning Tips</a:t>
            </a:r>
          </a:p>
        </p:txBody>
      </p:sp>
    </p:spTree>
    <p:extLst>
      <p:ext uri="{BB962C8B-B14F-4D97-AF65-F5344CB8AC3E}">
        <p14:creationId xmlns:p14="http://schemas.microsoft.com/office/powerpoint/2010/main" val="181015784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127"/>
            <a:ext cx="8686800" cy="930274"/>
          </a:xfrm>
        </p:spPr>
        <p:txBody>
          <a:bodyPr>
            <a:normAutofit/>
          </a:bodyPr>
          <a:lstStyle/>
          <a:p>
            <a:pPr algn="ctr"/>
            <a:r>
              <a:rPr lang="en-US" sz="4000" dirty="0">
                <a:latin typeface="+mn-lt"/>
              </a:rPr>
              <a:t>20 min - ‘Post-It Note’ Project Planning</a:t>
            </a:r>
          </a:p>
        </p:txBody>
      </p:sp>
      <p:sp>
        <p:nvSpPr>
          <p:cNvPr id="3" name="Content Placeholder 2"/>
          <p:cNvSpPr>
            <a:spLocks noGrp="1"/>
          </p:cNvSpPr>
          <p:nvPr>
            <p:ph idx="1"/>
          </p:nvPr>
        </p:nvSpPr>
        <p:spPr>
          <a:xfrm>
            <a:off x="628650" y="1295400"/>
            <a:ext cx="8210550" cy="3950464"/>
          </a:xfrm>
        </p:spPr>
        <p:txBody>
          <a:bodyPr>
            <a:normAutofit/>
          </a:bodyPr>
          <a:lstStyle/>
          <a:p>
            <a:pPr marL="0" indent="0">
              <a:buNone/>
            </a:pPr>
            <a:r>
              <a:rPr lang="en-US" sz="1900" b="1" dirty="0"/>
              <a:t>10 min – Deliverables</a:t>
            </a:r>
          </a:p>
          <a:p>
            <a:r>
              <a:rPr lang="en-US" sz="1900" dirty="0"/>
              <a:t>Write each Deliverable from Client Meeting 2 Slides on a Post-It and </a:t>
            </a:r>
            <a:br>
              <a:rPr lang="en-US" sz="1900" dirty="0"/>
            </a:br>
            <a:r>
              <a:rPr lang="en-US" sz="1900" dirty="0"/>
              <a:t>place on the board/calendar at approximate due date. </a:t>
            </a:r>
          </a:p>
          <a:p>
            <a:r>
              <a:rPr lang="en-US" sz="1900" dirty="0"/>
              <a:t>Draw a box around the note so that it stands out.</a:t>
            </a:r>
          </a:p>
          <a:p>
            <a:pPr marL="0" indent="0">
              <a:buNone/>
            </a:pPr>
            <a:endParaRPr lang="en-US" sz="1900" dirty="0"/>
          </a:p>
          <a:p>
            <a:pPr marL="0" indent="0">
              <a:buNone/>
            </a:pPr>
            <a:r>
              <a:rPr lang="en-US" sz="1900" b="1" dirty="0"/>
              <a:t>10 min – Tasks</a:t>
            </a:r>
          </a:p>
          <a:p>
            <a:r>
              <a:rPr lang="en-US" sz="1900" dirty="0"/>
              <a:t>(Individually silently) Each team member generate list of TEN tasks which must </a:t>
            </a:r>
            <a:br>
              <a:rPr lang="en-US" sz="1900" dirty="0"/>
            </a:br>
            <a:r>
              <a:rPr lang="en-US" sz="1900" dirty="0"/>
              <a:t>be completed to accomplish the deliverables.</a:t>
            </a:r>
          </a:p>
          <a:p>
            <a:r>
              <a:rPr lang="en-US" sz="1900" dirty="0"/>
              <a:t>Off-site Action Item was to post 6 individual tasks to EDN, so start with those. </a:t>
            </a:r>
            <a:br>
              <a:rPr lang="en-US" sz="1900" dirty="0"/>
            </a:br>
            <a:r>
              <a:rPr lang="en-US" sz="1900" dirty="0"/>
              <a:t>Now create at least 4 more each.</a:t>
            </a:r>
          </a:p>
          <a:p>
            <a:r>
              <a:rPr lang="en-US" sz="1900" dirty="0"/>
              <a:t>Create 1 Post-It for each task</a:t>
            </a:r>
            <a:endParaRPr lang="en-US" sz="16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137</a:t>
            </a:fld>
            <a:endParaRPr lang="en-US" sz="1200" dirty="0"/>
          </a:p>
        </p:txBody>
      </p:sp>
      <p:grpSp>
        <p:nvGrpSpPr>
          <p:cNvPr id="4" name="Group 3">
            <a:extLst>
              <a:ext uri="{FF2B5EF4-FFF2-40B4-BE49-F238E27FC236}">
                <a16:creationId xmlns:a16="http://schemas.microsoft.com/office/drawing/2014/main" id="{7C98CCEF-39B4-34AD-24C9-C53BB0F00F02}"/>
              </a:ext>
            </a:extLst>
          </p:cNvPr>
          <p:cNvGrpSpPr/>
          <p:nvPr/>
        </p:nvGrpSpPr>
        <p:grpSpPr>
          <a:xfrm>
            <a:off x="2057400" y="5245864"/>
            <a:ext cx="4697187" cy="1383536"/>
            <a:chOff x="1197426" y="4495800"/>
            <a:chExt cx="6781800" cy="2057400"/>
          </a:xfrm>
        </p:grpSpPr>
        <p:sp>
          <p:nvSpPr>
            <p:cNvPr id="6" name="Rectangle 5">
              <a:extLst>
                <a:ext uri="{FF2B5EF4-FFF2-40B4-BE49-F238E27FC236}">
                  <a16:creationId xmlns:a16="http://schemas.microsoft.com/office/drawing/2014/main" id="{31DE4610-3C26-DBE3-E528-75940B8309A0}"/>
                </a:ext>
              </a:extLst>
            </p:cNvPr>
            <p:cNvSpPr/>
            <p:nvPr/>
          </p:nvSpPr>
          <p:spPr>
            <a:xfrm>
              <a:off x="1197426" y="4495800"/>
              <a:ext cx="6781800" cy="2057400"/>
            </a:xfrm>
            <a:prstGeom prst="rect">
              <a:avLst/>
            </a:prstGeom>
            <a:noFill/>
            <a:ln w="381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1E14CA4D-45D3-26EA-20D0-9DC46AC0632C}"/>
                </a:ext>
              </a:extLst>
            </p:cNvPr>
            <p:cNvCxnSpPr>
              <a:cxnSpLocks/>
            </p:cNvCxnSpPr>
            <p:nvPr/>
          </p:nvCxnSpPr>
          <p:spPr>
            <a:xfrm>
              <a:off x="2547255"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2C1869C-6639-47B1-0FC7-C2FD70AE6EDD}"/>
                </a:ext>
              </a:extLst>
            </p:cNvPr>
            <p:cNvCxnSpPr>
              <a:cxnSpLocks/>
            </p:cNvCxnSpPr>
            <p:nvPr/>
          </p:nvCxnSpPr>
          <p:spPr>
            <a:xfrm>
              <a:off x="3363684"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8A8E2F13-9424-73F6-CCAC-6D7E82BE3371}"/>
                </a:ext>
              </a:extLst>
            </p:cNvPr>
            <p:cNvCxnSpPr>
              <a:cxnSpLocks/>
            </p:cNvCxnSpPr>
            <p:nvPr/>
          </p:nvCxnSpPr>
          <p:spPr>
            <a:xfrm>
              <a:off x="1730826"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98C5DF-C410-6FB3-88F4-5027115A57B7}"/>
                </a:ext>
              </a:extLst>
            </p:cNvPr>
            <p:cNvCxnSpPr>
              <a:cxnSpLocks/>
            </p:cNvCxnSpPr>
            <p:nvPr/>
          </p:nvCxnSpPr>
          <p:spPr>
            <a:xfrm>
              <a:off x="4180113"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FD18EB7-63AF-4799-4565-2DCA3E278672}"/>
                </a:ext>
              </a:extLst>
            </p:cNvPr>
            <p:cNvCxnSpPr>
              <a:cxnSpLocks/>
            </p:cNvCxnSpPr>
            <p:nvPr/>
          </p:nvCxnSpPr>
          <p:spPr>
            <a:xfrm>
              <a:off x="4996542"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7006850-76D8-CFF5-7D8F-E5E43E44620A}"/>
                </a:ext>
              </a:extLst>
            </p:cNvPr>
            <p:cNvCxnSpPr>
              <a:cxnSpLocks/>
            </p:cNvCxnSpPr>
            <p:nvPr/>
          </p:nvCxnSpPr>
          <p:spPr>
            <a:xfrm>
              <a:off x="5812971"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7D8144E-5996-29C6-9519-F41872EB63C7}"/>
                </a:ext>
              </a:extLst>
            </p:cNvPr>
            <p:cNvCxnSpPr>
              <a:cxnSpLocks/>
            </p:cNvCxnSpPr>
            <p:nvPr/>
          </p:nvCxnSpPr>
          <p:spPr>
            <a:xfrm>
              <a:off x="6629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7B46229-1730-0B8C-8EBC-9266F12F18F8}"/>
                </a:ext>
              </a:extLst>
            </p:cNvPr>
            <p:cNvCxnSpPr>
              <a:cxnSpLocks/>
            </p:cNvCxnSpPr>
            <p:nvPr/>
          </p:nvCxnSpPr>
          <p:spPr>
            <a:xfrm>
              <a:off x="7391400" y="44958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5C848B6E-8C31-1DF9-2E7A-D0A27C193F16}"/>
                </a:ext>
              </a:extLst>
            </p:cNvPr>
            <p:cNvSpPr/>
            <p:nvPr/>
          </p:nvSpPr>
          <p:spPr>
            <a:xfrm>
              <a:off x="6447775" y="5943600"/>
              <a:ext cx="262597" cy="304800"/>
            </a:xfrm>
            <a:prstGeom prst="rect">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26C2714-A884-0146-6FEF-ECCF5CD67E66}"/>
                </a:ext>
              </a:extLst>
            </p:cNvPr>
            <p:cNvSpPr/>
            <p:nvPr/>
          </p:nvSpPr>
          <p:spPr>
            <a:xfrm>
              <a:off x="3998488" y="5318125"/>
              <a:ext cx="262597" cy="304800"/>
            </a:xfrm>
            <a:prstGeom prst="rect">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16CA441C-D932-71FD-6183-20954396EC48}"/>
                </a:ext>
              </a:extLst>
            </p:cNvPr>
            <p:cNvSpPr/>
            <p:nvPr/>
          </p:nvSpPr>
          <p:spPr>
            <a:xfrm>
              <a:off x="1545101" y="4818866"/>
              <a:ext cx="262597" cy="304800"/>
            </a:xfrm>
            <a:prstGeom prst="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1" name="Cloud 20">
              <a:extLst>
                <a:ext uri="{FF2B5EF4-FFF2-40B4-BE49-F238E27FC236}">
                  <a16:creationId xmlns:a16="http://schemas.microsoft.com/office/drawing/2014/main" id="{7FBDCD55-5585-54FF-59D7-FFBE03F3C18D}"/>
                </a:ext>
              </a:extLst>
            </p:cNvPr>
            <p:cNvSpPr/>
            <p:nvPr/>
          </p:nvSpPr>
          <p:spPr>
            <a:xfrm>
              <a:off x="1295399" y="462597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Cloud 21">
              <a:extLst>
                <a:ext uri="{FF2B5EF4-FFF2-40B4-BE49-F238E27FC236}">
                  <a16:creationId xmlns:a16="http://schemas.microsoft.com/office/drawing/2014/main" id="{91979C8C-55A8-7816-5BFF-2788AFCB1F3E}"/>
                </a:ext>
              </a:extLst>
            </p:cNvPr>
            <p:cNvSpPr/>
            <p:nvPr/>
          </p:nvSpPr>
          <p:spPr>
            <a:xfrm>
              <a:off x="6220554" y="5715000"/>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Cloud 22">
              <a:extLst>
                <a:ext uri="{FF2B5EF4-FFF2-40B4-BE49-F238E27FC236}">
                  <a16:creationId xmlns:a16="http://schemas.microsoft.com/office/drawing/2014/main" id="{66EF4B6D-FE96-8012-D401-F174BFBA2923}"/>
                </a:ext>
              </a:extLst>
            </p:cNvPr>
            <p:cNvSpPr/>
            <p:nvPr/>
          </p:nvSpPr>
          <p:spPr>
            <a:xfrm>
              <a:off x="3764591" y="5089525"/>
              <a:ext cx="761999" cy="762000"/>
            </a:xfrm>
            <a:prstGeom prst="cloud">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294054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65127"/>
            <a:ext cx="8915400" cy="930274"/>
          </a:xfrm>
        </p:spPr>
        <p:txBody>
          <a:bodyPr>
            <a:normAutofit/>
          </a:bodyPr>
          <a:lstStyle/>
          <a:p>
            <a:pPr algn="ctr"/>
            <a:r>
              <a:rPr lang="en-US" sz="4000" dirty="0">
                <a:latin typeface="+mn-lt"/>
              </a:rPr>
              <a:t>‘Post-It Note’ Project Planning Exercise</a:t>
            </a:r>
          </a:p>
        </p:txBody>
      </p:sp>
      <p:sp>
        <p:nvSpPr>
          <p:cNvPr id="3" name="Content Placeholder 2"/>
          <p:cNvSpPr>
            <a:spLocks noGrp="1"/>
          </p:cNvSpPr>
          <p:nvPr>
            <p:ph idx="1"/>
          </p:nvPr>
        </p:nvSpPr>
        <p:spPr>
          <a:xfrm>
            <a:off x="628650" y="1143000"/>
            <a:ext cx="7886700" cy="4908551"/>
          </a:xfrm>
        </p:spPr>
        <p:txBody>
          <a:bodyPr>
            <a:normAutofit/>
          </a:bodyPr>
          <a:lstStyle/>
          <a:p>
            <a:pPr marL="0" indent="0">
              <a:buNone/>
            </a:pPr>
            <a:r>
              <a:rPr lang="en-US" b="1" dirty="0"/>
              <a:t>10 min – Organize tasks on Whiteboard</a:t>
            </a:r>
          </a:p>
          <a:p>
            <a:r>
              <a:rPr lang="en-US" dirty="0"/>
              <a:t>Position tasks appropriately along week-by-week calendar</a:t>
            </a:r>
          </a:p>
          <a:p>
            <a:pPr lvl="1"/>
            <a:r>
              <a:rPr lang="en-US" sz="2100" dirty="0"/>
              <a:t>This can be done before or after getting all items shared. </a:t>
            </a:r>
          </a:p>
          <a:p>
            <a:endParaRPr lang="en-US" sz="1000" dirty="0"/>
          </a:p>
          <a:p>
            <a:pPr marL="0" indent="0">
              <a:buNone/>
            </a:pPr>
            <a:r>
              <a:rPr lang="en-US" b="1" dirty="0"/>
              <a:t>35 min – Group organization of tasks</a:t>
            </a:r>
          </a:p>
          <a:p>
            <a:r>
              <a:rPr lang="en-US" dirty="0"/>
              <a:t>Add missing tasks, remove duplicates</a:t>
            </a:r>
          </a:p>
          <a:p>
            <a:r>
              <a:rPr lang="en-US" dirty="0"/>
              <a:t>Organize by subsystem or milestone</a:t>
            </a:r>
          </a:p>
          <a:p>
            <a:r>
              <a:rPr lang="en-US" dirty="0"/>
              <a:t>Add your initials to </a:t>
            </a:r>
            <a:r>
              <a:rPr lang="en-US" dirty="0" err="1"/>
              <a:t>post-its</a:t>
            </a:r>
            <a:r>
              <a:rPr lang="en-US" dirty="0"/>
              <a:t> of tasks you will be responsible for</a:t>
            </a:r>
          </a:p>
          <a:p>
            <a:endParaRPr lang="en-US" sz="1000" dirty="0"/>
          </a:p>
          <a:p>
            <a:pPr marL="0" indent="0">
              <a:buNone/>
            </a:pPr>
            <a:r>
              <a:rPr lang="en-US" b="1" dirty="0"/>
              <a:t>10 min – Re-assign ownership (by initial) </a:t>
            </a:r>
          </a:p>
          <a:p>
            <a:r>
              <a:rPr lang="en-US" dirty="0"/>
              <a:t>Ensure everyone has work throughout semester</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138</a:t>
            </a:fld>
            <a:endParaRPr lang="en-US" sz="1200" dirty="0"/>
          </a:p>
        </p:txBody>
      </p:sp>
      <p:sp>
        <p:nvSpPr>
          <p:cNvPr id="4" name="TextBox 3">
            <a:extLst>
              <a:ext uri="{FF2B5EF4-FFF2-40B4-BE49-F238E27FC236}">
                <a16:creationId xmlns:a16="http://schemas.microsoft.com/office/drawing/2014/main" id="{2D6D3363-C4B5-9EA8-0940-294412FD63D0}"/>
              </a:ext>
            </a:extLst>
          </p:cNvPr>
          <p:cNvSpPr txBox="1"/>
          <p:nvPr/>
        </p:nvSpPr>
        <p:spPr>
          <a:xfrm>
            <a:off x="1143000" y="5157195"/>
            <a:ext cx="6621108" cy="1569660"/>
          </a:xfrm>
          <a:prstGeom prst="rect">
            <a:avLst/>
          </a:prstGeom>
          <a:noFill/>
          <a:ln w="25400">
            <a:solidFill>
              <a:srgbClr val="FF0000"/>
            </a:solidFill>
          </a:ln>
        </p:spPr>
        <p:txBody>
          <a:bodyPr wrap="square" rtlCol="0">
            <a:spAutoFit/>
          </a:bodyPr>
          <a:lstStyle/>
          <a:p>
            <a:pPr algn="ctr"/>
            <a:r>
              <a:rPr lang="en-US" sz="2400" b="1" dirty="0"/>
              <a:t>Each Team Member Should Leave meeting with their assigned Post-It’s.</a:t>
            </a:r>
          </a:p>
          <a:p>
            <a:pPr algn="ctr"/>
            <a:r>
              <a:rPr lang="en-US" sz="2400" b="1" dirty="0"/>
              <a:t>Each Team Member then Enters Their Own Tasks as EDN Issues!</a:t>
            </a:r>
          </a:p>
        </p:txBody>
      </p:sp>
    </p:spTree>
    <p:extLst>
      <p:ext uri="{BB962C8B-B14F-4D97-AF65-F5344CB8AC3E}">
        <p14:creationId xmlns:p14="http://schemas.microsoft.com/office/powerpoint/2010/main" val="1940757165"/>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pPr marL="0" indent="0">
              <a:buNone/>
            </a:pPr>
            <a:r>
              <a:rPr lang="en-US" dirty="0">
                <a:cs typeface="Calibri"/>
              </a:rPr>
              <a:t>Activities of Day 9 &amp; 10</a:t>
            </a:r>
          </a:p>
          <a:p>
            <a:pPr marL="514350" indent="-457200"/>
            <a:r>
              <a:rPr lang="en-US" dirty="0">
                <a:cs typeface="Calibri"/>
              </a:rPr>
              <a:t>PE/CE Feedback on the Project Plans created during and after Day 8</a:t>
            </a:r>
          </a:p>
          <a:p>
            <a:pPr marL="514350" indent="-457200"/>
            <a:r>
              <a:rPr lang="en-US" dirty="0">
                <a:cs typeface="Calibri"/>
              </a:rPr>
              <a:t>PE/CE Feedback on Engineering Definition</a:t>
            </a:r>
          </a:p>
          <a:p>
            <a:pPr marL="514350" indent="-457200"/>
            <a:r>
              <a:rPr lang="en-US" dirty="0">
                <a:cs typeface="Calibri"/>
              </a:rPr>
              <a:t>Client Meeting #2 Concept Generation and Selection Update </a:t>
            </a:r>
          </a:p>
          <a:p>
            <a:pPr marL="514350" indent="-457200"/>
            <a:r>
              <a:rPr lang="en-US" dirty="0">
                <a:cs typeface="Calibri"/>
              </a:rPr>
              <a:t>Developing System Design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13292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normAutofit fontScale="90000"/>
          </a:bodyPr>
          <a:lstStyle/>
          <a:p>
            <a:r>
              <a:rPr lang="en-US" dirty="0">
                <a:cs typeface="Calibri"/>
              </a:rPr>
              <a:t>New Employee Onboarding </a:t>
            </a:r>
            <a:br>
              <a:rPr lang="en-US" dirty="0">
                <a:cs typeface="Calibri"/>
              </a:rPr>
            </a:br>
            <a:r>
              <a:rPr lang="en-US" dirty="0">
                <a:cs typeface="Calibri"/>
              </a:rPr>
              <a:t>Day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14</a:t>
            </a:fld>
            <a:endParaRPr lang="en-US" dirty="0"/>
          </a:p>
        </p:txBody>
      </p:sp>
      <p:grpSp>
        <p:nvGrpSpPr>
          <p:cNvPr id="4" name="Group 3">
            <a:extLst>
              <a:ext uri="{FF2B5EF4-FFF2-40B4-BE49-F238E27FC236}">
                <a16:creationId xmlns:a16="http://schemas.microsoft.com/office/drawing/2014/main" id="{90754639-962A-7A30-72BB-F18370110E00}"/>
              </a:ext>
            </a:extLst>
          </p:cNvPr>
          <p:cNvGrpSpPr/>
          <p:nvPr/>
        </p:nvGrpSpPr>
        <p:grpSpPr>
          <a:xfrm>
            <a:off x="7086600" y="886834"/>
            <a:ext cx="2999703" cy="830997"/>
            <a:chOff x="7086600" y="886834"/>
            <a:chExt cx="2999703" cy="830997"/>
          </a:xfrm>
        </p:grpSpPr>
        <p:sp>
          <p:nvSpPr>
            <p:cNvPr id="16" name="TextBox 15"/>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17" name="Oval 16"/>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8" name="Isosceles Triangle 17"/>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9" name="Rectangle 18"/>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3" name="Title 1">
            <a:extLst>
              <a:ext uri="{FF2B5EF4-FFF2-40B4-BE49-F238E27FC236}">
                <a16:creationId xmlns:a16="http://schemas.microsoft.com/office/drawing/2014/main" id="{2F973A49-E1D4-46F7-0DC1-AC5C9EC953E3}"/>
              </a:ext>
            </a:extLst>
          </p:cNvPr>
          <p:cNvSpPr txBox="1">
            <a:spLocks/>
          </p:cNvSpPr>
          <p:nvPr/>
        </p:nvSpPr>
        <p:spPr>
          <a:xfrm>
            <a:off x="609600" y="304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cs typeface="Calibri"/>
              </a:rPr>
              <a:t>Class 1 Agenda</a:t>
            </a:r>
            <a:endParaRPr lang="en-US" dirty="0"/>
          </a:p>
        </p:txBody>
      </p:sp>
      <p:pic>
        <p:nvPicPr>
          <p:cNvPr id="10" name="Content Placeholder 9" descr="A screenshot of a program&#10;&#10;Description automatically generated">
            <a:extLst>
              <a:ext uri="{FF2B5EF4-FFF2-40B4-BE49-F238E27FC236}">
                <a16:creationId xmlns:a16="http://schemas.microsoft.com/office/drawing/2014/main" id="{0E491C95-1BA8-12D6-A3BA-DC45D163723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19125" y="2135196"/>
            <a:ext cx="7913387" cy="4186200"/>
          </a:xfrm>
        </p:spPr>
      </p:pic>
    </p:spTree>
    <p:extLst>
      <p:ext uri="{BB962C8B-B14F-4D97-AF65-F5344CB8AC3E}">
        <p14:creationId xmlns:p14="http://schemas.microsoft.com/office/powerpoint/2010/main" val="210043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3"/>
                                        </p:tgtEl>
                                        <p:attrNameLst>
                                          <p:attrName>ppt_x</p:attrName>
                                        </p:attrNameLst>
                                      </p:cBhvr>
                                      <p:tavLst>
                                        <p:tav tm="0">
                                          <p:val>
                                            <p:strVal val="ppt_x"/>
                                          </p:val>
                                        </p:tav>
                                        <p:tav tm="100000">
                                          <p:val>
                                            <p:strVal val="ppt_x"/>
                                          </p:val>
                                        </p:tav>
                                      </p:tavLst>
                                    </p:anim>
                                    <p:anim calcmode="lin" valueType="num">
                                      <p:cBhvr additive="base">
                                        <p:cTn id="7" dur="500"/>
                                        <p:tgtEl>
                                          <p:spTgt spid="3"/>
                                        </p:tgtEl>
                                        <p:attrNameLst>
                                          <p:attrName>ppt_y</p:attrName>
                                        </p:attrNameLst>
                                      </p:cBhvr>
                                      <p:tavLst>
                                        <p:tav tm="0">
                                          <p:val>
                                            <p:strVal val="ppt_y"/>
                                          </p:val>
                                        </p:tav>
                                        <p:tav tm="100000">
                                          <p:val>
                                            <p:strVal val="1+ppt_h/2"/>
                                          </p:val>
                                        </p:tav>
                                      </p:tavLst>
                                    </p:anim>
                                    <p:set>
                                      <p:cBhvr>
                                        <p:cTn id="8" dur="1" fill="hold">
                                          <p:stCondLst>
                                            <p:cond delay="499"/>
                                          </p:stCondLst>
                                        </p:cTn>
                                        <p:tgtEl>
                                          <p:spTgt spid="3"/>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953000"/>
          </a:xfrm>
        </p:spPr>
        <p:txBody>
          <a:bodyPr vert="horz" lIns="91440" tIns="45720" rIns="91440" bIns="45720" rtlCol="0" anchor="t">
            <a:normAutofit fontScale="92500" lnSpcReduction="20000"/>
          </a:bodyPr>
          <a:lstStyle/>
          <a:p>
            <a:pPr marL="0" indent="0">
              <a:buNone/>
            </a:pPr>
            <a:r>
              <a:rPr lang="en-US" dirty="0">
                <a:cs typeface="Calibri"/>
              </a:rPr>
              <a:t>Day 9 &amp; 10 also include 60+ mins for team-directed work.</a:t>
            </a:r>
          </a:p>
          <a:p>
            <a:r>
              <a:rPr lang="en-US" dirty="0">
                <a:cs typeface="Calibri"/>
              </a:rPr>
              <a:t>Efficient team-directed meetings require an Agenda.</a:t>
            </a:r>
          </a:p>
          <a:p>
            <a:r>
              <a:rPr lang="en-US" dirty="0">
                <a:cs typeface="Calibri"/>
              </a:rPr>
              <a:t>The Agenda should be SMART - Specific, Measurable, Attainable, Relevant, and Time-Oriented</a:t>
            </a:r>
          </a:p>
          <a:p>
            <a:r>
              <a:rPr lang="en-US" dirty="0">
                <a:cs typeface="Calibri"/>
              </a:rPr>
              <a:t>Agendas should be posted to your white board before starting the meeting</a:t>
            </a:r>
          </a:p>
          <a:p>
            <a:pPr lvl="2"/>
            <a:r>
              <a:rPr lang="en-US" dirty="0">
                <a:cs typeface="Calibri"/>
              </a:rPr>
              <a:t>Pro Forma Agenda posted on Capstone Support:</a:t>
            </a:r>
          </a:p>
          <a:p>
            <a:pPr lvl="2"/>
            <a:r>
              <a:rPr lang="en-US" sz="2600" b="1" dirty="0">
                <a:solidFill>
                  <a:srgbClr val="0000FF"/>
                </a:solidFill>
              </a:rPr>
              <a:t>EDN -&gt; Capstone Support -&gt; Wiki-&gt; </a:t>
            </a:r>
            <a:r>
              <a:rPr lang="en-US" sz="2600" b="1" dirty="0">
                <a:solidFill>
                  <a:srgbClr val="0000FF"/>
                </a:solidFill>
                <a:hlinkClick r:id="rId2">
                  <a:extLst>
                    <a:ext uri="{A12FA001-AC4F-418D-AE19-62706E023703}">
                      <ahyp:hlinkClr xmlns:ahyp="http://schemas.microsoft.com/office/drawing/2018/hyperlinkcolor" val="tx"/>
                    </a:ext>
                  </a:extLst>
                </a:hlinkClick>
              </a:rPr>
              <a:t>Pro_Forma_Meeting_Agenda</a:t>
            </a:r>
            <a:r>
              <a:rPr lang="en-US" sz="2600" b="1" dirty="0">
                <a:solidFill>
                  <a:srgbClr val="0000FF"/>
                </a:solidFill>
              </a:rPr>
              <a:t> </a:t>
            </a:r>
          </a:p>
          <a:p>
            <a:pPr lvl="1"/>
            <a:endParaRPr lang="en-US"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4692939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9</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9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8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603775652"/>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9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142</a:t>
            </a:fld>
            <a:endParaRPr lang="en-US" sz="1200" dirty="0"/>
          </a:p>
        </p:txBody>
      </p:sp>
      <p:grpSp>
        <p:nvGrpSpPr>
          <p:cNvPr id="4" name="Group 3">
            <a:extLst>
              <a:ext uri="{FF2B5EF4-FFF2-40B4-BE49-F238E27FC236}">
                <a16:creationId xmlns:a16="http://schemas.microsoft.com/office/drawing/2014/main" id="{F4C5C32F-E424-2219-0FED-DC0C11B7764E}"/>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33819F30-A48C-0989-AC76-59C2B25A16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36F6F7F7-5AF9-2D67-71C6-F8F654463CB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8" name="Isosceles Triangle 7">
              <a:extLst>
                <a:ext uri="{FF2B5EF4-FFF2-40B4-BE49-F238E27FC236}">
                  <a16:creationId xmlns:a16="http://schemas.microsoft.com/office/drawing/2014/main" id="{C3E64C51-DB49-9532-C065-1A9645115E0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B3AFB4DE-169E-BA08-C6F4-327193B6C053}"/>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1" name="Picture 10" descr="A screenshot of a project management&#10;&#10;AI-generated content may be incorrect.">
            <a:extLst>
              <a:ext uri="{FF2B5EF4-FFF2-40B4-BE49-F238E27FC236}">
                <a16:creationId xmlns:a16="http://schemas.microsoft.com/office/drawing/2014/main" id="{CC091527-9DCC-94BF-76FE-9BCE977E31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252" y="1897219"/>
            <a:ext cx="7377495" cy="4351338"/>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6770059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Follow Team created Agenda</a:t>
            </a:r>
          </a:p>
        </p:txBody>
      </p:sp>
      <p:sp>
        <p:nvSpPr>
          <p:cNvPr id="3" name="Content Placeholder 2"/>
          <p:cNvSpPr>
            <a:spLocks noGrp="1"/>
          </p:cNvSpPr>
          <p:nvPr>
            <p:ph idx="1"/>
          </p:nvPr>
        </p:nvSpPr>
        <p:spPr/>
        <p:txBody>
          <a:bodyPr>
            <a:normAutofit lnSpcReduction="10000"/>
          </a:bodyPr>
          <a:lstStyle/>
          <a:p>
            <a:r>
              <a:rPr lang="en-US" sz="3200" dirty="0"/>
              <a:t>Designate team member to facilitate this meeting</a:t>
            </a:r>
          </a:p>
          <a:p>
            <a:r>
              <a:rPr lang="en-US" sz="3200" dirty="0"/>
              <a:t>Designate team member to take and post minutes to EDN</a:t>
            </a:r>
          </a:p>
          <a:p>
            <a:pPr lvl="1"/>
            <a:r>
              <a:rPr lang="en-US" sz="2800" dirty="0"/>
              <a:t>This should be done for EVERY on-site and off-site meeting. </a:t>
            </a:r>
          </a:p>
          <a:p>
            <a:pPr lvl="1"/>
            <a:r>
              <a:rPr lang="en-US" sz="2800" dirty="0"/>
              <a:t>Rotate responsibility. To be equitable, ALL team members should have a turn!</a:t>
            </a:r>
          </a:p>
          <a:p>
            <a:r>
              <a:rPr lang="en-US" sz="3100" dirty="0"/>
              <a:t>Each team member to take notes on their own work and post in and out of the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144</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 – CE reflection on            Client Meeting #2</a:t>
            </a:r>
          </a:p>
        </p:txBody>
      </p:sp>
      <p:sp>
        <p:nvSpPr>
          <p:cNvPr id="3" name="Content Placeholder 2"/>
          <p:cNvSpPr>
            <a:spLocks noGrp="1"/>
          </p:cNvSpPr>
          <p:nvPr>
            <p:ph idx="1"/>
          </p:nvPr>
        </p:nvSpPr>
        <p:spPr/>
        <p:txBody>
          <a:bodyPr>
            <a:normAutofit/>
          </a:bodyPr>
          <a:lstStyle/>
          <a:p>
            <a:r>
              <a:rPr lang="en-US" sz="3200" dirty="0"/>
              <a:t>Feedback on team’s Client meeting</a:t>
            </a:r>
          </a:p>
          <a:p>
            <a:pPr lvl="1"/>
            <a:r>
              <a:rPr lang="en-US" sz="2800" dirty="0"/>
              <a:t>Review based on rubric</a:t>
            </a:r>
          </a:p>
          <a:p>
            <a:pPr lvl="1"/>
            <a:r>
              <a:rPr lang="en-US" sz="2800" dirty="0"/>
              <a:t>Deliverables</a:t>
            </a:r>
          </a:p>
          <a:p>
            <a:pPr lvl="1"/>
            <a:r>
              <a:rPr lang="en-US" sz="2800" dirty="0"/>
              <a:t>Professionalism and preparedness in meeting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145</a:t>
            </a:fld>
            <a:endParaRPr lang="en-US" sz="1200" dirty="0"/>
          </a:p>
        </p:txBody>
      </p:sp>
    </p:spTree>
    <p:extLst>
      <p:ext uri="{BB962C8B-B14F-4D97-AF65-F5344CB8AC3E}">
        <p14:creationId xmlns:p14="http://schemas.microsoft.com/office/powerpoint/2010/main" val="389296611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PE Review Project Plan</a:t>
            </a:r>
          </a:p>
        </p:txBody>
      </p:sp>
      <p:sp>
        <p:nvSpPr>
          <p:cNvPr id="3" name="Content Placeholder 2"/>
          <p:cNvSpPr>
            <a:spLocks noGrp="1"/>
          </p:cNvSpPr>
          <p:nvPr>
            <p:ph idx="1"/>
          </p:nvPr>
        </p:nvSpPr>
        <p:spPr/>
        <p:txBody>
          <a:bodyPr>
            <a:normAutofit lnSpcReduction="10000"/>
          </a:bodyPr>
          <a:lstStyle/>
          <a:p>
            <a:r>
              <a:rPr lang="en-US" sz="2400" dirty="0"/>
              <a:t>Many short individual tasks? Few large group tasks?</a:t>
            </a:r>
          </a:p>
          <a:p>
            <a:r>
              <a:rPr lang="en-US" sz="2400" dirty="0"/>
              <a:t>Are the tasks SMART? How can they be improved?</a:t>
            </a:r>
          </a:p>
          <a:p>
            <a:r>
              <a:rPr lang="en-US" sz="2400" dirty="0"/>
              <a:t>Adequate time for:</a:t>
            </a:r>
          </a:p>
          <a:p>
            <a:pPr lvl="1"/>
            <a:r>
              <a:rPr lang="en-US" sz="2000" dirty="0"/>
              <a:t>Manufacturing?</a:t>
            </a:r>
          </a:p>
          <a:p>
            <a:pPr lvl="1"/>
            <a:r>
              <a:rPr lang="en-US" sz="2000" dirty="0"/>
              <a:t>Purchasing?</a:t>
            </a:r>
          </a:p>
          <a:p>
            <a:pPr lvl="1"/>
            <a:r>
              <a:rPr lang="en-US" sz="2000" dirty="0"/>
              <a:t>Testing?</a:t>
            </a:r>
          </a:p>
          <a:p>
            <a:pPr lvl="1"/>
            <a:r>
              <a:rPr lang="en-US" sz="2000" dirty="0"/>
              <a:t>Iterative development? Second round of any tasks?</a:t>
            </a:r>
          </a:p>
          <a:p>
            <a:r>
              <a:rPr lang="en-US" sz="2400" dirty="0"/>
              <a:t>Equal division of labor across all team members?</a:t>
            </a:r>
          </a:p>
          <a:p>
            <a:r>
              <a:rPr lang="en-US" sz="2400" dirty="0"/>
              <a:t>Ability to do some work in parallel rather than series?</a:t>
            </a:r>
          </a:p>
          <a:p>
            <a:pPr lvl="1"/>
            <a:r>
              <a:rPr lang="en-US" sz="2000" dirty="0"/>
              <a:t>Design test plan BEFORE fabrication is complete</a:t>
            </a:r>
          </a:p>
          <a:p>
            <a:pPr lvl="1"/>
            <a:r>
              <a:rPr lang="en-US" sz="2000" dirty="0"/>
              <a:t>Create dummy data NOW to test software performance or analysis approach</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146</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10</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147</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886700" cy="2554545"/>
          </a:xfrm>
          <a:prstGeom prst="rect">
            <a:avLst/>
          </a:prstGeom>
          <a:noFill/>
        </p:spPr>
        <p:txBody>
          <a:bodyPr wrap="square" rtlCol="0">
            <a:spAutoFit/>
          </a:bodyPr>
          <a:lstStyle/>
          <a:p>
            <a:r>
              <a:rPr lang="en-US" sz="3200" dirty="0"/>
              <a:t>Tasks to be completed </a:t>
            </a:r>
            <a:r>
              <a:rPr lang="en-US" sz="3200" b="1" dirty="0"/>
              <a:t>BEFORE Meeting 10 @</a:t>
            </a:r>
          </a:p>
          <a:p>
            <a:endParaRPr lang="en-US" sz="3200" b="1" dirty="0"/>
          </a:p>
          <a:p>
            <a:r>
              <a:rPr lang="en-US" sz="3200" b="1" dirty="0">
                <a:solidFill>
                  <a:srgbClr val="0000FF"/>
                </a:solidFill>
              </a:rPr>
              <a:t>EDN -&gt; Capstone Support -&gt; Wiki -&gt; </a:t>
            </a:r>
          </a:p>
          <a:p>
            <a:r>
              <a:rPr lang="en-US" sz="3200" b="1" dirty="0">
                <a:solidFill>
                  <a:srgbClr val="0000FF"/>
                </a:solidFill>
              </a:rPr>
              <a:t>Task and Due Dates -&gt; Day 9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294618488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10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148</a:t>
            </a:fld>
            <a:endParaRPr lang="en-US" sz="1200" dirty="0"/>
          </a:p>
        </p:txBody>
      </p:sp>
      <p:grpSp>
        <p:nvGrpSpPr>
          <p:cNvPr id="4" name="Group 3">
            <a:extLst>
              <a:ext uri="{FF2B5EF4-FFF2-40B4-BE49-F238E27FC236}">
                <a16:creationId xmlns:a16="http://schemas.microsoft.com/office/drawing/2014/main" id="{63D8FE6F-CD34-4589-20AE-BF786B87A8ED}"/>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0A3FA4B1-D286-DB63-CA49-6F7ED93ADE6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EB2FB1CF-09E1-CE7C-2557-494509A51748}"/>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3AB0AADC-A5AA-5A24-6A82-7BEA96D66096}"/>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BF8DD27F-4B8C-0F16-DA75-DB5F482C9F3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plan&#10;&#10;AI-generated content may be incorrect.">
            <a:extLst>
              <a:ext uri="{FF2B5EF4-FFF2-40B4-BE49-F238E27FC236}">
                <a16:creationId xmlns:a16="http://schemas.microsoft.com/office/drawing/2014/main" id="{7037B5DF-AE05-BED1-8BB7-2ED2F61E0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642" y="1673352"/>
            <a:ext cx="8140716" cy="4794413"/>
          </a:xfrm>
          <a:prstGeom prst="rect">
            <a:avLst/>
          </a:prstGeom>
        </p:spPr>
      </p:pic>
    </p:spTree>
    <p:extLst>
      <p:ext uri="{BB962C8B-B14F-4D97-AF65-F5344CB8AC3E}">
        <p14:creationId xmlns:p14="http://schemas.microsoft.com/office/powerpoint/2010/main" val="352102987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00B05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FF000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35287261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A972B34B-0912-2BDF-39F3-6CECD61F87A2}"/>
              </a:ext>
            </a:extLst>
          </p:cNvPr>
          <p:cNvGraphicFramePr>
            <a:graphicFrameLocks noGrp="1"/>
          </p:cNvGraphicFramePr>
          <p:nvPr>
            <p:ph idx="1"/>
            <p:extLst>
              <p:ext uri="{D42A27DB-BD31-4B8C-83A1-F6EECF244321}">
                <p14:modId xmlns:p14="http://schemas.microsoft.com/office/powerpoint/2010/main" val="1602386833"/>
              </p:ext>
            </p:extLst>
          </p:nvPr>
        </p:nvGraphicFramePr>
        <p:xfrm>
          <a:off x="400050" y="1544162"/>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9DC40CA1-C21C-2E2F-2744-409B8ABECAA3}"/>
              </a:ext>
            </a:extLst>
          </p:cNvPr>
          <p:cNvSpPr>
            <a:spLocks noGrp="1"/>
          </p:cNvSpPr>
          <p:nvPr>
            <p:ph type="title"/>
          </p:nvPr>
        </p:nvSpPr>
        <p:spPr>
          <a:xfrm>
            <a:off x="390525" y="240833"/>
            <a:ext cx="8229600" cy="1143000"/>
          </a:xfrm>
        </p:spPr>
        <p:txBody>
          <a:bodyPr>
            <a:normAutofit/>
          </a:bodyPr>
          <a:lstStyle/>
          <a:p>
            <a:r>
              <a:rPr lang="en-US" sz="4000" dirty="0"/>
              <a:t>Welcome to Your Project Team!</a:t>
            </a:r>
          </a:p>
        </p:txBody>
      </p:sp>
      <p:sp>
        <p:nvSpPr>
          <p:cNvPr id="4" name="Slide Number Placeholder 3">
            <a:extLst>
              <a:ext uri="{FF2B5EF4-FFF2-40B4-BE49-F238E27FC236}">
                <a16:creationId xmlns:a16="http://schemas.microsoft.com/office/drawing/2014/main" id="{1E4A888F-F59D-6F3F-5E2F-1B7C2B6A1CD6}"/>
              </a:ext>
            </a:extLst>
          </p:cNvPr>
          <p:cNvSpPr>
            <a:spLocks noGrp="1"/>
          </p:cNvSpPr>
          <p:nvPr>
            <p:ph type="sldNum" sz="quarter" idx="12"/>
          </p:nvPr>
        </p:nvSpPr>
        <p:spPr>
          <a:xfrm>
            <a:off x="6486525" y="6322545"/>
            <a:ext cx="2133600" cy="365125"/>
          </a:xfrm>
        </p:spPr>
        <p:txBody>
          <a:bodyPr/>
          <a:lstStyle/>
          <a:p>
            <a:fld id="{B044824F-EBE0-443F-8A8F-F64816AF04DC}" type="slidenum">
              <a:rPr lang="en-US" smtClean="0"/>
              <a:t>15</a:t>
            </a:fld>
            <a:endParaRPr lang="en-US" dirty="0"/>
          </a:p>
        </p:txBody>
      </p:sp>
      <p:pic>
        <p:nvPicPr>
          <p:cNvPr id="7" name="Graphic 6" descr="Grinning face outline outline">
            <a:extLst>
              <a:ext uri="{FF2B5EF4-FFF2-40B4-BE49-F238E27FC236}">
                <a16:creationId xmlns:a16="http://schemas.microsoft.com/office/drawing/2014/main" id="{74BB69F7-35CB-A1FA-F6AA-6452B1D4A2F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82969" y="3700775"/>
            <a:ext cx="336238" cy="336238"/>
          </a:xfrm>
          <a:prstGeom prst="rect">
            <a:avLst/>
          </a:prstGeom>
        </p:spPr>
      </p:pic>
      <p:pic>
        <p:nvPicPr>
          <p:cNvPr id="9" name="Graphic 8" descr="Smiling face with solid fill with solid fill">
            <a:extLst>
              <a:ext uri="{FF2B5EF4-FFF2-40B4-BE49-F238E27FC236}">
                <a16:creationId xmlns:a16="http://schemas.microsoft.com/office/drawing/2014/main" id="{614E7283-12C7-BC8F-14B7-D67079E6F7C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057525" y="4309595"/>
            <a:ext cx="336238" cy="336238"/>
          </a:xfrm>
          <a:prstGeom prst="rect">
            <a:avLst/>
          </a:prstGeom>
        </p:spPr>
      </p:pic>
      <p:pic>
        <p:nvPicPr>
          <p:cNvPr id="11" name="Graphic 10" descr="Grinning face outline with solid fill">
            <a:extLst>
              <a:ext uri="{FF2B5EF4-FFF2-40B4-BE49-F238E27FC236}">
                <a16:creationId xmlns:a16="http://schemas.microsoft.com/office/drawing/2014/main" id="{3E12A0FA-0889-655B-C596-559B68D2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733925" y="3101819"/>
            <a:ext cx="336238" cy="336238"/>
          </a:xfrm>
          <a:prstGeom prst="rect">
            <a:avLst/>
          </a:prstGeom>
        </p:spPr>
      </p:pic>
      <p:pic>
        <p:nvPicPr>
          <p:cNvPr id="13" name="Graphic 12" descr="Confused face outline outline">
            <a:extLst>
              <a:ext uri="{FF2B5EF4-FFF2-40B4-BE49-F238E27FC236}">
                <a16:creationId xmlns:a16="http://schemas.microsoft.com/office/drawing/2014/main" id="{8C1544B4-3644-7B1C-0E25-E94DBD1A0C13}"/>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4505325" y="4244967"/>
            <a:ext cx="336238" cy="336238"/>
          </a:xfrm>
          <a:prstGeom prst="rect">
            <a:avLst/>
          </a:prstGeom>
        </p:spPr>
      </p:pic>
      <p:pic>
        <p:nvPicPr>
          <p:cNvPr id="14" name="Graphic 13" descr="Grinning face outline outline">
            <a:extLst>
              <a:ext uri="{FF2B5EF4-FFF2-40B4-BE49-F238E27FC236}">
                <a16:creationId xmlns:a16="http://schemas.microsoft.com/office/drawing/2014/main" id="{9AA4FE18-21E9-C80F-3F7A-77124572447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3254219" y="3532656"/>
            <a:ext cx="336238" cy="336238"/>
          </a:xfrm>
          <a:prstGeom prst="rect">
            <a:avLst/>
          </a:prstGeom>
        </p:spPr>
      </p:pic>
      <p:pic>
        <p:nvPicPr>
          <p:cNvPr id="15" name="Graphic 14" descr="Grinning face outline with solid fill">
            <a:extLst>
              <a:ext uri="{FF2B5EF4-FFF2-40B4-BE49-F238E27FC236}">
                <a16:creationId xmlns:a16="http://schemas.microsoft.com/office/drawing/2014/main" id="{688E499A-C3A2-EFA9-97E3-DA67575E6F23}"/>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812842" y="4244967"/>
            <a:ext cx="336238" cy="336238"/>
          </a:xfrm>
          <a:prstGeom prst="rect">
            <a:avLst/>
          </a:prstGeom>
        </p:spPr>
      </p:pic>
      <p:pic>
        <p:nvPicPr>
          <p:cNvPr id="16" name="Graphic 15" descr="Smiling face with solid fill with solid fill">
            <a:extLst>
              <a:ext uri="{FF2B5EF4-FFF2-40B4-BE49-F238E27FC236}">
                <a16:creationId xmlns:a16="http://schemas.microsoft.com/office/drawing/2014/main" id="{85229F17-FD6B-0B61-44A7-529950EF05C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473006" y="2905681"/>
            <a:ext cx="336238" cy="336238"/>
          </a:xfrm>
          <a:prstGeom prst="rect">
            <a:avLst/>
          </a:prstGeom>
        </p:spPr>
      </p:pic>
    </p:spTree>
    <p:extLst>
      <p:ext uri="{BB962C8B-B14F-4D97-AF65-F5344CB8AC3E}">
        <p14:creationId xmlns:p14="http://schemas.microsoft.com/office/powerpoint/2010/main" val="217482357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Designate team member to facilitate this meeting</a:t>
            </a:r>
          </a:p>
          <a:p>
            <a:r>
              <a:rPr lang="en-US" dirty="0"/>
              <a:t>Designate team member to take minutes and post them to EDN</a:t>
            </a:r>
          </a:p>
          <a:p>
            <a:pPr lvl="1"/>
            <a:r>
              <a:rPr lang="en-US" dirty="0"/>
              <a:t>This should be done for EVERY on-site and off-site meeting. </a:t>
            </a:r>
          </a:p>
          <a:p>
            <a:pPr lvl="1"/>
            <a:r>
              <a:rPr lang="en-US" dirty="0"/>
              <a:t>Rotate responsibility. To be equitable, ALL team members should have a turn!</a:t>
            </a:r>
          </a:p>
          <a:p>
            <a:endParaRPr lang="en-US" dirty="0"/>
          </a:p>
          <a:p>
            <a:r>
              <a:rPr lang="en-US" dirty="0"/>
              <a:t>Complete overall system design – if not already done!</a:t>
            </a:r>
          </a:p>
          <a:p>
            <a:r>
              <a:rPr lang="en-US" dirty="0"/>
              <a:t>Create System Architecture diagram – if not already done!</a:t>
            </a:r>
          </a:p>
          <a:p>
            <a:r>
              <a:rPr lang="en-US" dirty="0"/>
              <a:t>Identify subsystem definitions and their owners (assignees)</a:t>
            </a:r>
          </a:p>
          <a:p>
            <a:pPr lvl="1"/>
            <a:r>
              <a:rPr lang="en-US" b="1" dirty="0"/>
              <a:t>One</a:t>
            </a:r>
            <a:r>
              <a:rPr lang="en-US" dirty="0"/>
              <a:t> person per subsystem</a:t>
            </a:r>
          </a:p>
          <a:p>
            <a:pPr lvl="1"/>
            <a:r>
              <a:rPr lang="en-US" dirty="0"/>
              <a:t>Can be Used as Categories in the EDN</a:t>
            </a:r>
          </a:p>
          <a:p>
            <a:pPr lvl="1"/>
            <a:endParaRPr lang="en-US" dirty="0"/>
          </a:p>
          <a:p>
            <a:pPr lvl="1"/>
            <a:endParaRPr lang="en-US" dirty="0"/>
          </a:p>
          <a:p>
            <a:pPr lvl="1"/>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150</a:t>
            </a:fld>
            <a:endParaRPr lang="en-US" sz="1200" dirty="0"/>
          </a:p>
        </p:txBody>
      </p:sp>
      <p:sp>
        <p:nvSpPr>
          <p:cNvPr id="4" name="Title 3"/>
          <p:cNvSpPr>
            <a:spLocks noGrp="1"/>
          </p:cNvSpPr>
          <p:nvPr>
            <p:ph type="title"/>
          </p:nvPr>
        </p:nvSpPr>
        <p:spPr/>
        <p:txBody>
          <a:bodyPr>
            <a:normAutofit/>
          </a:bodyPr>
          <a:lstStyle/>
          <a:p>
            <a:r>
              <a:rPr lang="en-US" sz="4000" dirty="0">
                <a:latin typeface="+mn-lt"/>
              </a:rPr>
              <a:t>15 Min - System Design Intro</a:t>
            </a:r>
          </a:p>
        </p:txBody>
      </p:sp>
      <p:sp>
        <p:nvSpPr>
          <p:cNvPr id="6"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en-US" dirty="0"/>
          </a:p>
        </p:txBody>
      </p:sp>
    </p:spTree>
    <p:extLst>
      <p:ext uri="{BB962C8B-B14F-4D97-AF65-F5344CB8AC3E}">
        <p14:creationId xmlns:p14="http://schemas.microsoft.com/office/powerpoint/2010/main" val="137585175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15 Min - System Design Intro</a:t>
            </a:r>
          </a:p>
        </p:txBody>
      </p:sp>
      <p:sp>
        <p:nvSpPr>
          <p:cNvPr id="3" name="Content Placeholder 2"/>
          <p:cNvSpPr>
            <a:spLocks noGrp="1"/>
          </p:cNvSpPr>
          <p:nvPr>
            <p:ph idx="1"/>
          </p:nvPr>
        </p:nvSpPr>
        <p:spPr/>
        <p:txBody>
          <a:bodyPr/>
          <a:lstStyle/>
          <a:p>
            <a:pPr>
              <a:lnSpc>
                <a:spcPct val="150000"/>
              </a:lnSpc>
            </a:pPr>
            <a:r>
              <a:rPr lang="en-US" dirty="0"/>
              <a:t>Needs &amp; Requirements, Use Cases, &amp; User Stories are Established</a:t>
            </a:r>
          </a:p>
          <a:p>
            <a:pPr>
              <a:lnSpc>
                <a:spcPct val="150000"/>
              </a:lnSpc>
            </a:pPr>
            <a:r>
              <a:rPr lang="en-US" dirty="0"/>
              <a:t>Concept Generation Provided Broad Range of Alternative Solutions</a:t>
            </a:r>
          </a:p>
          <a:p>
            <a:pPr>
              <a:lnSpc>
                <a:spcPct val="150000"/>
              </a:lnSpc>
            </a:pPr>
            <a:r>
              <a:rPr lang="en-US" dirty="0"/>
              <a:t>Concept Selection Identified A Small Number of Concepts that </a:t>
            </a:r>
          </a:p>
          <a:p>
            <a:pPr lvl="1">
              <a:lnSpc>
                <a:spcPct val="150000"/>
              </a:lnSpc>
            </a:pPr>
            <a:r>
              <a:rPr lang="en-US" dirty="0"/>
              <a:t>Meet all the High Priority Needs OR </a:t>
            </a:r>
          </a:p>
          <a:p>
            <a:pPr lvl="1">
              <a:lnSpc>
                <a:spcPct val="150000"/>
              </a:lnSpc>
            </a:pPr>
            <a:r>
              <a:rPr lang="en-US" dirty="0"/>
              <a:t>Establish a Minimum Viable Product (MVP)</a:t>
            </a:r>
          </a:p>
          <a:p>
            <a:pPr>
              <a:lnSpc>
                <a:spcPct val="150000"/>
              </a:lnSpc>
            </a:pPr>
            <a:r>
              <a:rPr lang="en-US" dirty="0"/>
              <a:t>Subsystems For the Chosen Concept(s) Are Preliminarily Identified</a:t>
            </a:r>
          </a:p>
        </p:txBody>
      </p:sp>
      <p:sp>
        <p:nvSpPr>
          <p:cNvPr id="4" name="Slide Number Placeholder 3"/>
          <p:cNvSpPr>
            <a:spLocks noGrp="1"/>
          </p:cNvSpPr>
          <p:nvPr>
            <p:ph type="sldNum" sz="quarter" idx="12"/>
          </p:nvPr>
        </p:nvSpPr>
        <p:spPr/>
        <p:txBody>
          <a:bodyPr/>
          <a:lstStyle/>
          <a:p>
            <a:fld id="{CC48B151-73E6-4005-9E41-BAC149615E2B}" type="slidenum">
              <a:rPr lang="en-US" smtClean="0"/>
              <a:t>151</a:t>
            </a:fld>
            <a:endParaRPr lang="en-US" dirty="0"/>
          </a:p>
        </p:txBody>
      </p:sp>
      <p:sp>
        <p:nvSpPr>
          <p:cNvPr id="5" name="TextBox 4"/>
          <p:cNvSpPr txBox="1"/>
          <p:nvPr/>
        </p:nvSpPr>
        <p:spPr>
          <a:xfrm>
            <a:off x="1676400" y="5282625"/>
            <a:ext cx="6165214" cy="584775"/>
          </a:xfrm>
          <a:prstGeom prst="rect">
            <a:avLst/>
          </a:prstGeom>
          <a:noFill/>
        </p:spPr>
        <p:txBody>
          <a:bodyPr wrap="none" rtlCol="0">
            <a:spAutoFit/>
          </a:bodyPr>
          <a:lstStyle/>
          <a:p>
            <a:pPr algn="ctr"/>
            <a:r>
              <a:rPr lang="en-US" sz="3200" b="1" dirty="0"/>
              <a:t>But How Do These All Go Together!</a:t>
            </a:r>
          </a:p>
        </p:txBody>
      </p:sp>
    </p:spTree>
    <p:extLst>
      <p:ext uri="{BB962C8B-B14F-4D97-AF65-F5344CB8AC3E}">
        <p14:creationId xmlns:p14="http://schemas.microsoft.com/office/powerpoint/2010/main" val="150555454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mn-lt"/>
              </a:rPr>
              <a:t>Communication</a:t>
            </a:r>
            <a:r>
              <a:rPr lang="en-US" sz="4000" dirty="0">
                <a:latin typeface="+mn-lt"/>
              </a:rPr>
              <a:t> Of Your High Level System Design</a:t>
            </a:r>
          </a:p>
        </p:txBody>
      </p:sp>
      <p:sp>
        <p:nvSpPr>
          <p:cNvPr id="3" name="Content Placeholder 2"/>
          <p:cNvSpPr>
            <a:spLocks noGrp="1"/>
          </p:cNvSpPr>
          <p:nvPr>
            <p:ph idx="1"/>
          </p:nvPr>
        </p:nvSpPr>
        <p:spPr/>
        <p:txBody>
          <a:bodyPr/>
          <a:lstStyle/>
          <a:p>
            <a:pPr marL="0" indent="0">
              <a:lnSpc>
                <a:spcPct val="100000"/>
              </a:lnSpc>
              <a:buNone/>
            </a:pPr>
            <a:r>
              <a:rPr lang="en-US" dirty="0"/>
              <a:t>System Architecture Diagrams, aka, Block Diagrams</a:t>
            </a:r>
          </a:p>
          <a:p>
            <a:pPr marL="0" indent="0">
              <a:lnSpc>
                <a:spcPct val="100000"/>
              </a:lnSpc>
              <a:buNone/>
            </a:pPr>
            <a:endParaRPr lang="en-US" dirty="0"/>
          </a:p>
          <a:p>
            <a:pPr marL="347663" indent="-347663">
              <a:lnSpc>
                <a:spcPct val="100000"/>
              </a:lnSpc>
              <a:buFont typeface="Wingdings" panose="05000000000000000000" pitchFamily="2" charset="2"/>
              <a:buChar char="Ø"/>
            </a:pPr>
            <a:r>
              <a:rPr lang="en-US" dirty="0"/>
              <a:t>Show Major Overall System Elements / Functions</a:t>
            </a:r>
          </a:p>
          <a:p>
            <a:pPr marL="347663" indent="-347663">
              <a:lnSpc>
                <a:spcPct val="100000"/>
              </a:lnSpc>
              <a:buFont typeface="Wingdings" panose="05000000000000000000" pitchFamily="2" charset="2"/>
              <a:buChar char="Ø"/>
            </a:pPr>
            <a:r>
              <a:rPr lang="en-US" dirty="0"/>
              <a:t>Show Interfaces  / Interconnections Between Elements</a:t>
            </a:r>
          </a:p>
          <a:p>
            <a:pPr marL="347663" indent="-347663">
              <a:lnSpc>
                <a:spcPct val="100000"/>
              </a:lnSpc>
              <a:buFont typeface="Wingdings" panose="05000000000000000000" pitchFamily="2" charset="2"/>
              <a:buChar char="Ø"/>
            </a:pPr>
            <a:r>
              <a:rPr lang="en-US" dirty="0"/>
              <a:t>Where Appropriate, Show Data Flow Between Elements</a:t>
            </a:r>
          </a:p>
          <a:p>
            <a:pPr marL="347663" indent="-347663">
              <a:lnSpc>
                <a:spcPct val="100000"/>
              </a:lnSpc>
              <a:buFont typeface="Wingdings" panose="05000000000000000000" pitchFamily="2" charset="2"/>
              <a:buChar char="Ø"/>
            </a:pPr>
            <a:r>
              <a:rPr lang="en-US" dirty="0"/>
              <a:t>Can Be Used to Show Before and After Situations</a:t>
            </a:r>
          </a:p>
          <a:p>
            <a:pPr marL="690563" lvl="1" indent="-347663">
              <a:lnSpc>
                <a:spcPct val="100000"/>
              </a:lnSpc>
              <a:buFont typeface="Wingdings" panose="05000000000000000000" pitchFamily="2" charset="2"/>
              <a:buChar char="Ø"/>
            </a:pPr>
            <a:r>
              <a:rPr lang="en-US" dirty="0"/>
              <a:t>Indicate What Is Removed, What is Added, What is Changed</a:t>
            </a:r>
          </a:p>
          <a:p>
            <a:pPr marL="347663" indent="-347663">
              <a:lnSpc>
                <a:spcPct val="100000"/>
              </a:lnSpc>
              <a:buFont typeface="Wingdings" panose="05000000000000000000" pitchFamily="2" charset="2"/>
              <a:buChar char="Ø"/>
            </a:pPr>
            <a:r>
              <a:rPr lang="en-US" dirty="0"/>
              <a:t>Can Show Organization of Elements</a:t>
            </a:r>
          </a:p>
          <a:p>
            <a:pPr marL="347663" indent="-347663">
              <a:lnSpc>
                <a:spcPct val="100000"/>
              </a:lnSpc>
              <a:buFont typeface="Wingdings" panose="05000000000000000000" pitchFamily="2" charset="2"/>
              <a:buChar char="Ø"/>
            </a:pPr>
            <a:r>
              <a:rPr lang="en-US" dirty="0"/>
              <a:t>Examples Found by Searching for “block diagram for ________”</a:t>
            </a:r>
          </a:p>
          <a:p>
            <a:pPr marL="347663" indent="-347663">
              <a:lnSpc>
                <a:spcPct val="100000"/>
              </a:lnSpc>
              <a:buFont typeface="Wingdings" panose="05000000000000000000" pitchFamily="2" charset="2"/>
              <a:buChar char="Ø"/>
            </a:pPr>
            <a:r>
              <a:rPr lang="en-US" dirty="0"/>
              <a:t>Apply to All Fields of Engineering!</a:t>
            </a:r>
          </a:p>
          <a:p>
            <a:pPr>
              <a:lnSpc>
                <a:spcPct val="100000"/>
              </a:lnSpc>
            </a:pPr>
            <a:endParaRPr lang="en-US" dirty="0"/>
          </a:p>
        </p:txBody>
      </p:sp>
      <p:sp>
        <p:nvSpPr>
          <p:cNvPr id="4" name="Slide Number Placeholder 3"/>
          <p:cNvSpPr>
            <a:spLocks noGrp="1"/>
          </p:cNvSpPr>
          <p:nvPr>
            <p:ph type="sldNum" sz="quarter" idx="12"/>
          </p:nvPr>
        </p:nvSpPr>
        <p:spPr/>
        <p:txBody>
          <a:bodyPr/>
          <a:lstStyle/>
          <a:p>
            <a:fld id="{CC48B151-73E6-4005-9E41-BAC149615E2B}" type="slidenum">
              <a:rPr lang="en-US" smtClean="0"/>
              <a:t>152</a:t>
            </a:fld>
            <a:endParaRPr lang="en-US" dirty="0"/>
          </a:p>
        </p:txBody>
      </p:sp>
    </p:spTree>
    <p:extLst>
      <p:ext uri="{BB962C8B-B14F-4D97-AF65-F5344CB8AC3E}">
        <p14:creationId xmlns:p14="http://schemas.microsoft.com/office/powerpoint/2010/main" val="327483971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62400" y="1840468"/>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Server</a:t>
            </a:r>
          </a:p>
        </p:txBody>
      </p:sp>
      <p:sp>
        <p:nvSpPr>
          <p:cNvPr id="5" name="TextBox 4"/>
          <p:cNvSpPr txBox="1"/>
          <p:nvPr/>
        </p:nvSpPr>
        <p:spPr>
          <a:xfrm>
            <a:off x="1752600" y="35814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Pi</a:t>
            </a:r>
          </a:p>
        </p:txBody>
      </p:sp>
      <p:sp>
        <p:nvSpPr>
          <p:cNvPr id="6" name="TextBox 5"/>
          <p:cNvSpPr txBox="1"/>
          <p:nvPr/>
        </p:nvSpPr>
        <p:spPr>
          <a:xfrm>
            <a:off x="6096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10" name="Title 9"/>
          <p:cNvSpPr>
            <a:spLocks noGrp="1"/>
          </p:cNvSpPr>
          <p:nvPr>
            <p:ph type="title"/>
          </p:nvPr>
        </p:nvSpPr>
        <p:spPr/>
        <p:txBody>
          <a:bodyPr>
            <a:normAutofit/>
          </a:bodyPr>
          <a:lstStyle/>
          <a:p>
            <a:pPr algn="ctr"/>
            <a:r>
              <a:rPr lang="en-US" sz="4000" dirty="0">
                <a:latin typeface="+mn-lt"/>
              </a:rPr>
              <a:t>Sample System Architecture Diagram - IOT</a:t>
            </a:r>
          </a:p>
        </p:txBody>
      </p:sp>
      <p:cxnSp>
        <p:nvCxnSpPr>
          <p:cNvPr id="12" name="Straight Connector 11"/>
          <p:cNvCxnSpPr/>
          <p:nvPr/>
        </p:nvCxnSpPr>
        <p:spPr>
          <a:xfrm>
            <a:off x="685800" y="2971800"/>
            <a:ext cx="784860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57200" y="2590800"/>
            <a:ext cx="994055" cy="369332"/>
          </a:xfrm>
          <a:prstGeom prst="rect">
            <a:avLst/>
          </a:prstGeom>
          <a:noFill/>
        </p:spPr>
        <p:txBody>
          <a:bodyPr wrap="none" rtlCol="0">
            <a:spAutoFit/>
          </a:bodyPr>
          <a:lstStyle/>
          <a:p>
            <a:r>
              <a:rPr lang="en-US" dirty="0"/>
              <a:t>Network</a:t>
            </a:r>
          </a:p>
        </p:txBody>
      </p:sp>
      <p:cxnSp>
        <p:nvCxnSpPr>
          <p:cNvPr id="15" name="Straight Connector 14"/>
          <p:cNvCxnSpPr>
            <a:stCxn id="5" idx="0"/>
          </p:cNvCxnSpPr>
          <p:nvPr/>
        </p:nvCxnSpPr>
        <p:spPr>
          <a:xfrm flipV="1">
            <a:off x="2514600" y="2971800"/>
            <a:ext cx="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4" idx="2"/>
          </p:cNvCxnSpPr>
          <p:nvPr/>
        </p:nvCxnSpPr>
        <p:spPr>
          <a:xfrm>
            <a:off x="4724400" y="2209800"/>
            <a:ext cx="0" cy="762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5" idx="2"/>
            <a:endCxn id="6" idx="0"/>
          </p:cNvCxnSpPr>
          <p:nvPr/>
        </p:nvCxnSpPr>
        <p:spPr>
          <a:xfrm flipH="1">
            <a:off x="1371600" y="3950732"/>
            <a:ext cx="11430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5" idx="2"/>
            <a:endCxn id="38" idx="0"/>
          </p:cNvCxnSpPr>
          <p:nvPr/>
        </p:nvCxnSpPr>
        <p:spPr>
          <a:xfrm>
            <a:off x="2514600" y="3950732"/>
            <a:ext cx="990600" cy="545068"/>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a:stCxn id="5" idx="2"/>
            <a:endCxn id="44" idx="0"/>
          </p:cNvCxnSpPr>
          <p:nvPr/>
        </p:nvCxnSpPr>
        <p:spPr>
          <a:xfrm>
            <a:off x="2514600" y="3950732"/>
            <a:ext cx="3124200" cy="545068"/>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010400" y="2286000"/>
            <a:ext cx="6096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PC</a:t>
            </a:r>
          </a:p>
        </p:txBody>
      </p:sp>
      <p:sp>
        <p:nvSpPr>
          <p:cNvPr id="27" name="TextBox 26"/>
          <p:cNvSpPr txBox="1"/>
          <p:nvPr/>
        </p:nvSpPr>
        <p:spPr>
          <a:xfrm>
            <a:off x="7772400" y="22860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Laptop</a:t>
            </a:r>
          </a:p>
        </p:txBody>
      </p:sp>
      <p:cxnSp>
        <p:nvCxnSpPr>
          <p:cNvPr id="28" name="Straight Connector 27"/>
          <p:cNvCxnSpPr>
            <a:stCxn id="26" idx="2"/>
          </p:cNvCxnSpPr>
          <p:nvPr/>
        </p:nvCxnSpPr>
        <p:spPr>
          <a:xfrm>
            <a:off x="7315200" y="2655332"/>
            <a:ext cx="0" cy="3075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7" idx="2"/>
          </p:cNvCxnSpPr>
          <p:nvPr/>
        </p:nvCxnSpPr>
        <p:spPr>
          <a:xfrm>
            <a:off x="8229600" y="2655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28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5" name="Straight Connector 34"/>
          <p:cNvCxnSpPr>
            <a:stCxn id="33" idx="0"/>
          </p:cNvCxnSpPr>
          <p:nvPr/>
        </p:nvCxnSpPr>
        <p:spPr>
          <a:xfrm flipV="1">
            <a:off x="685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12954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37" name="Straight Connector 36"/>
          <p:cNvCxnSpPr>
            <a:stCxn id="36" idx="0"/>
          </p:cNvCxnSpPr>
          <p:nvPr/>
        </p:nvCxnSpPr>
        <p:spPr>
          <a:xfrm flipV="1">
            <a:off x="17526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27432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39" name="TextBox 38"/>
          <p:cNvSpPr txBox="1"/>
          <p:nvPr/>
        </p:nvSpPr>
        <p:spPr>
          <a:xfrm>
            <a:off x="23622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0" name="Straight Connector 39"/>
          <p:cNvCxnSpPr>
            <a:stCxn id="39" idx="0"/>
          </p:cNvCxnSpPr>
          <p:nvPr/>
        </p:nvCxnSpPr>
        <p:spPr>
          <a:xfrm flipV="1">
            <a:off x="28194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2" name="Straight Connector 41"/>
          <p:cNvCxnSpPr>
            <a:stCxn id="41" idx="0"/>
          </p:cNvCxnSpPr>
          <p:nvPr/>
        </p:nvCxnSpPr>
        <p:spPr>
          <a:xfrm flipV="1">
            <a:off x="38862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4876800" y="44958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Arduino</a:t>
            </a:r>
          </a:p>
        </p:txBody>
      </p:sp>
      <p:sp>
        <p:nvSpPr>
          <p:cNvPr id="45" name="TextBox 44"/>
          <p:cNvSpPr txBox="1"/>
          <p:nvPr/>
        </p:nvSpPr>
        <p:spPr>
          <a:xfrm>
            <a:off x="44958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6" name="Straight Connector 45"/>
          <p:cNvCxnSpPr>
            <a:stCxn id="45" idx="0"/>
          </p:cNvCxnSpPr>
          <p:nvPr/>
        </p:nvCxnSpPr>
        <p:spPr>
          <a:xfrm flipV="1">
            <a:off x="49530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562600" y="5105400"/>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48" name="Straight Connector 47"/>
          <p:cNvCxnSpPr>
            <a:stCxn id="47" idx="0"/>
          </p:cNvCxnSpPr>
          <p:nvPr/>
        </p:nvCxnSpPr>
        <p:spPr>
          <a:xfrm flipV="1">
            <a:off x="6019800" y="48768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6934200" y="3505200"/>
            <a:ext cx="15240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Esp32</a:t>
            </a:r>
          </a:p>
        </p:txBody>
      </p:sp>
      <p:sp>
        <p:nvSpPr>
          <p:cNvPr id="52" name="TextBox 51"/>
          <p:cNvSpPr txBox="1"/>
          <p:nvPr/>
        </p:nvSpPr>
        <p:spPr>
          <a:xfrm>
            <a:off x="67056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sp>
        <p:nvSpPr>
          <p:cNvPr id="53" name="TextBox 52"/>
          <p:cNvSpPr txBox="1"/>
          <p:nvPr/>
        </p:nvSpPr>
        <p:spPr>
          <a:xfrm>
            <a:off x="7772400" y="4202668"/>
            <a:ext cx="914400"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dirty="0"/>
              <a:t>Sensor</a:t>
            </a:r>
          </a:p>
        </p:txBody>
      </p:sp>
      <p:cxnSp>
        <p:nvCxnSpPr>
          <p:cNvPr id="54" name="Straight Connector 53"/>
          <p:cNvCxnSpPr/>
          <p:nvPr/>
        </p:nvCxnSpPr>
        <p:spPr>
          <a:xfrm flipV="1">
            <a:off x="7162800" y="38862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53" idx="0"/>
          </p:cNvCxnSpPr>
          <p:nvPr/>
        </p:nvCxnSpPr>
        <p:spPr>
          <a:xfrm flipV="1">
            <a:off x="8229600" y="3886200"/>
            <a:ext cx="0" cy="316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7696200" y="2971800"/>
            <a:ext cx="0" cy="533400"/>
          </a:xfrm>
          <a:prstGeom prst="line">
            <a:avLst/>
          </a:prstGeom>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7696200" y="3200400"/>
            <a:ext cx="739305" cy="276999"/>
          </a:xfrm>
          <a:prstGeom prst="rect">
            <a:avLst/>
          </a:prstGeom>
          <a:noFill/>
        </p:spPr>
        <p:txBody>
          <a:bodyPr wrap="none" rtlCol="0">
            <a:spAutoFit/>
          </a:bodyPr>
          <a:lstStyle/>
          <a:p>
            <a:r>
              <a:rPr lang="en-US" sz="1200" dirty="0"/>
              <a:t>Wifi only</a:t>
            </a:r>
          </a:p>
        </p:txBody>
      </p:sp>
      <p:sp>
        <p:nvSpPr>
          <p:cNvPr id="66" name="TextBox 65"/>
          <p:cNvSpPr txBox="1"/>
          <p:nvPr/>
        </p:nvSpPr>
        <p:spPr>
          <a:xfrm>
            <a:off x="2514600" y="3276600"/>
            <a:ext cx="1022588" cy="276999"/>
          </a:xfrm>
          <a:prstGeom prst="rect">
            <a:avLst/>
          </a:prstGeom>
          <a:noFill/>
        </p:spPr>
        <p:txBody>
          <a:bodyPr wrap="none" rtlCol="0">
            <a:spAutoFit/>
          </a:bodyPr>
          <a:lstStyle/>
          <a:p>
            <a:r>
              <a:rPr lang="en-US" sz="1200" dirty="0"/>
              <a:t>Wired or Wifi</a:t>
            </a:r>
          </a:p>
        </p:txBody>
      </p:sp>
      <p:sp>
        <p:nvSpPr>
          <p:cNvPr id="2" name="Rectangle 1"/>
          <p:cNvSpPr/>
          <p:nvPr/>
        </p:nvSpPr>
        <p:spPr>
          <a:xfrm>
            <a:off x="1885418" y="5835133"/>
            <a:ext cx="5677965" cy="646331"/>
          </a:xfrm>
          <a:prstGeom prst="rect">
            <a:avLst/>
          </a:prstGeom>
        </p:spPr>
        <p:txBody>
          <a:bodyPr wrap="none">
            <a:spAutoFit/>
          </a:bodyPr>
          <a:lstStyle/>
          <a:p>
            <a:pPr algn="ctr"/>
            <a:r>
              <a:rPr lang="en-US" b="1" dirty="0"/>
              <a:t>IoT Generic System Architecture</a:t>
            </a:r>
          </a:p>
          <a:p>
            <a:pPr algn="ctr"/>
            <a:r>
              <a:rPr lang="en-US" b="1" dirty="0"/>
              <a:t>From the Capstone Support Wiki - Internet of Things page</a:t>
            </a:r>
          </a:p>
        </p:txBody>
      </p:sp>
    </p:spTree>
    <p:extLst>
      <p:ext uri="{BB962C8B-B14F-4D97-AF65-F5344CB8AC3E}">
        <p14:creationId xmlns:p14="http://schemas.microsoft.com/office/powerpoint/2010/main" val="2290620789"/>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Process</a:t>
            </a:r>
          </a:p>
        </p:txBody>
      </p:sp>
      <p:sp>
        <p:nvSpPr>
          <p:cNvPr id="3" name="Slide Number Placeholder 2"/>
          <p:cNvSpPr>
            <a:spLocks noGrp="1"/>
          </p:cNvSpPr>
          <p:nvPr>
            <p:ph type="sldNum" sz="quarter" idx="12"/>
          </p:nvPr>
        </p:nvSpPr>
        <p:spPr/>
        <p:txBody>
          <a:bodyPr/>
          <a:lstStyle/>
          <a:p>
            <a:fld id="{CC48B151-73E6-4005-9E41-BAC149615E2B}" type="slidenum">
              <a:rPr lang="en-US" smtClean="0"/>
              <a:t>154</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2082" y="1602812"/>
            <a:ext cx="5486400" cy="4114800"/>
          </a:xfrm>
          <a:prstGeom prst="rect">
            <a:avLst/>
          </a:prstGeom>
        </p:spPr>
      </p:pic>
      <p:sp>
        <p:nvSpPr>
          <p:cNvPr id="8" name="Rectangle 7"/>
          <p:cNvSpPr/>
          <p:nvPr/>
        </p:nvSpPr>
        <p:spPr>
          <a:xfrm>
            <a:off x="1805518" y="5877000"/>
            <a:ext cx="5767917" cy="369332"/>
          </a:xfrm>
          <a:prstGeom prst="rect">
            <a:avLst/>
          </a:prstGeom>
        </p:spPr>
        <p:txBody>
          <a:bodyPr wrap="square">
            <a:spAutoFit/>
          </a:bodyPr>
          <a:lstStyle/>
          <a:p>
            <a:r>
              <a:rPr lang="en-US" dirty="0"/>
              <a:t>https://miro.com/diagramming/what-is-a-block-diagram/</a:t>
            </a:r>
          </a:p>
        </p:txBody>
      </p:sp>
    </p:spTree>
    <p:extLst>
      <p:ext uri="{BB962C8B-B14F-4D97-AF65-F5344CB8AC3E}">
        <p14:creationId xmlns:p14="http://schemas.microsoft.com/office/powerpoint/2010/main" val="58320810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Sample System Architecture Diagram - Mechanical</a:t>
            </a:r>
          </a:p>
        </p:txBody>
      </p:sp>
      <p:sp>
        <p:nvSpPr>
          <p:cNvPr id="4" name="Slide Number Placeholder 3"/>
          <p:cNvSpPr>
            <a:spLocks noGrp="1"/>
          </p:cNvSpPr>
          <p:nvPr>
            <p:ph type="sldNum" sz="quarter" idx="12"/>
          </p:nvPr>
        </p:nvSpPr>
        <p:spPr/>
        <p:txBody>
          <a:bodyPr/>
          <a:lstStyle/>
          <a:p>
            <a:fld id="{CC48B151-73E6-4005-9E41-BAC149615E2B}" type="slidenum">
              <a:rPr lang="en-US" smtClean="0"/>
              <a:t>155</a:t>
            </a:fld>
            <a:endParaRPr lang="en-US" dirty="0"/>
          </a:p>
        </p:txBody>
      </p:sp>
      <p:sp>
        <p:nvSpPr>
          <p:cNvPr id="5" name="Rectangle 4"/>
          <p:cNvSpPr/>
          <p:nvPr/>
        </p:nvSpPr>
        <p:spPr>
          <a:xfrm>
            <a:off x="762000" y="5940648"/>
            <a:ext cx="8229600" cy="369332"/>
          </a:xfrm>
          <a:prstGeom prst="rect">
            <a:avLst/>
          </a:prstGeom>
        </p:spPr>
        <p:txBody>
          <a:bodyPr wrap="square">
            <a:spAutoFit/>
          </a:bodyPr>
          <a:lstStyle/>
          <a:p>
            <a:r>
              <a:rPr lang="en-US" dirty="0"/>
              <a:t>https://www.researchgate.net/figure/Mechanical-Block-Diagram_fig3_282866893</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1804154"/>
            <a:ext cx="5486400" cy="4118028"/>
          </a:xfrm>
          <a:prstGeom prst="rect">
            <a:avLst/>
          </a:prstGeom>
        </p:spPr>
      </p:pic>
    </p:spTree>
    <p:extLst>
      <p:ext uri="{BB962C8B-B14F-4D97-AF65-F5344CB8AC3E}">
        <p14:creationId xmlns:p14="http://schemas.microsoft.com/office/powerpoint/2010/main" val="371808431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mn-lt"/>
              </a:rPr>
              <a:t>System Architecture Diagrams</a:t>
            </a:r>
          </a:p>
        </p:txBody>
      </p:sp>
      <p:sp>
        <p:nvSpPr>
          <p:cNvPr id="4" name="Content Placeholder 3"/>
          <p:cNvSpPr>
            <a:spLocks noGrp="1"/>
          </p:cNvSpPr>
          <p:nvPr>
            <p:ph idx="1"/>
          </p:nvPr>
        </p:nvSpPr>
        <p:spPr/>
        <p:txBody>
          <a:bodyPr/>
          <a:lstStyle/>
          <a:p>
            <a:pPr>
              <a:lnSpc>
                <a:spcPct val="150000"/>
              </a:lnSpc>
            </a:pPr>
            <a:r>
              <a:rPr lang="en-US" dirty="0"/>
              <a:t>Label All Items in the Diagram</a:t>
            </a:r>
          </a:p>
          <a:p>
            <a:pPr>
              <a:lnSpc>
                <a:spcPct val="150000"/>
              </a:lnSpc>
            </a:pPr>
            <a:r>
              <a:rPr lang="en-US" dirty="0"/>
              <a:t>Provide Explanation Of How It Addresses Project’s Needs</a:t>
            </a:r>
          </a:p>
          <a:p>
            <a:pPr>
              <a:lnSpc>
                <a:spcPct val="150000"/>
              </a:lnSpc>
            </a:pPr>
            <a:r>
              <a:rPr lang="en-US" dirty="0"/>
              <a:t>Provide Brief Explanation Of Operation</a:t>
            </a:r>
          </a:p>
        </p:txBody>
      </p:sp>
      <p:sp>
        <p:nvSpPr>
          <p:cNvPr id="3" name="Slide Number Placeholder 2"/>
          <p:cNvSpPr>
            <a:spLocks noGrp="1"/>
          </p:cNvSpPr>
          <p:nvPr>
            <p:ph type="sldNum" sz="quarter" idx="12"/>
          </p:nvPr>
        </p:nvSpPr>
        <p:spPr/>
        <p:txBody>
          <a:bodyPr/>
          <a:lstStyle/>
          <a:p>
            <a:fld id="{CC48B151-73E6-4005-9E41-BAC149615E2B}" type="slidenum">
              <a:rPr lang="en-US" smtClean="0"/>
              <a:t>156</a:t>
            </a:fld>
            <a:endParaRPr lang="en-US" dirty="0"/>
          </a:p>
        </p:txBody>
      </p:sp>
    </p:spTree>
    <p:extLst>
      <p:ext uri="{BB962C8B-B14F-4D97-AF65-F5344CB8AC3E}">
        <p14:creationId xmlns:p14="http://schemas.microsoft.com/office/powerpoint/2010/main" val="2311468372"/>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Capstone is a </a:t>
            </a:r>
            <a:br>
              <a:rPr lang="en-US" sz="4000" dirty="0">
                <a:latin typeface="+mn-lt"/>
              </a:rPr>
            </a:br>
            <a:r>
              <a:rPr lang="en-US" sz="4000" b="1" dirty="0">
                <a:latin typeface="+mn-lt"/>
              </a:rPr>
              <a:t>Communications Intensive Course</a:t>
            </a:r>
          </a:p>
        </p:txBody>
      </p:sp>
      <p:sp>
        <p:nvSpPr>
          <p:cNvPr id="3" name="Content Placeholder 2"/>
          <p:cNvSpPr>
            <a:spLocks noGrp="1"/>
          </p:cNvSpPr>
          <p:nvPr>
            <p:ph idx="1"/>
          </p:nvPr>
        </p:nvSpPr>
        <p:spPr/>
        <p:txBody>
          <a:bodyPr/>
          <a:lstStyle/>
          <a:p>
            <a:pPr marL="0" indent="0">
              <a:lnSpc>
                <a:spcPct val="200000"/>
              </a:lnSpc>
              <a:buNone/>
            </a:pPr>
            <a:r>
              <a:rPr lang="en-US" sz="2800" dirty="0"/>
              <a:t>This includes:</a:t>
            </a:r>
          </a:p>
          <a:p>
            <a:pPr>
              <a:lnSpc>
                <a:spcPct val="200000"/>
              </a:lnSpc>
            </a:pPr>
            <a:r>
              <a:rPr lang="en-US" dirty="0"/>
              <a:t>Forum posts</a:t>
            </a:r>
          </a:p>
          <a:p>
            <a:pPr>
              <a:lnSpc>
                <a:spcPct val="200000"/>
              </a:lnSpc>
            </a:pPr>
            <a:r>
              <a:rPr lang="en-US" dirty="0"/>
              <a:t>Documents placed in the repository</a:t>
            </a:r>
          </a:p>
          <a:p>
            <a:pPr>
              <a:lnSpc>
                <a:spcPct val="200000"/>
              </a:lnSpc>
            </a:pPr>
            <a:r>
              <a:rPr lang="en-US" dirty="0"/>
              <a:t>Wiki pages created / revised</a:t>
            </a:r>
          </a:p>
        </p:txBody>
      </p:sp>
      <p:sp>
        <p:nvSpPr>
          <p:cNvPr id="4" name="Slide Number Placeholder 3"/>
          <p:cNvSpPr>
            <a:spLocks noGrp="1"/>
          </p:cNvSpPr>
          <p:nvPr>
            <p:ph type="sldNum" sz="quarter" idx="12"/>
          </p:nvPr>
        </p:nvSpPr>
        <p:spPr/>
        <p:txBody>
          <a:bodyPr/>
          <a:lstStyle/>
          <a:p>
            <a:fld id="{CC48B151-73E6-4005-9E41-BAC149615E2B}" type="slidenum">
              <a:rPr lang="en-US" smtClean="0"/>
              <a:t>157</a:t>
            </a:fld>
            <a:endParaRPr lang="en-US" dirty="0"/>
          </a:p>
        </p:txBody>
      </p:sp>
      <p:sp>
        <p:nvSpPr>
          <p:cNvPr id="5" name="TextBox 4"/>
          <p:cNvSpPr txBox="1"/>
          <p:nvPr/>
        </p:nvSpPr>
        <p:spPr>
          <a:xfrm>
            <a:off x="1570424" y="6172200"/>
            <a:ext cx="5850769" cy="461665"/>
          </a:xfrm>
          <a:prstGeom prst="rect">
            <a:avLst/>
          </a:prstGeom>
          <a:noFill/>
          <a:ln w="28575">
            <a:solidFill>
              <a:srgbClr val="0000FF"/>
            </a:solidFill>
          </a:ln>
        </p:spPr>
        <p:txBody>
          <a:bodyPr wrap="none" rtlCol="0">
            <a:spAutoFit/>
          </a:bodyPr>
          <a:lstStyle/>
          <a:p>
            <a:pPr algn="ctr"/>
            <a:r>
              <a:rPr lang="en-US" sz="2400" b="1" dirty="0"/>
              <a:t>Just Document the Work You Do Each Week!</a:t>
            </a:r>
          </a:p>
        </p:txBody>
      </p:sp>
    </p:spTree>
    <p:extLst>
      <p:ext uri="{BB962C8B-B14F-4D97-AF65-F5344CB8AC3E}">
        <p14:creationId xmlns:p14="http://schemas.microsoft.com/office/powerpoint/2010/main" val="1912698990"/>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000" dirty="0">
                <a:latin typeface="+mn-lt"/>
                <a:cs typeface="Calibri Light"/>
              </a:rPr>
              <a:t>5 Min – Wrap-up</a:t>
            </a:r>
            <a:endParaRPr lang="en-US" sz="40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5045074"/>
          </a:xfrm>
        </p:spPr>
        <p:txBody>
          <a:bodyPr vert="horz" lIns="91440" tIns="45720" rIns="91440" bIns="45720" rtlCol="0" anchor="t">
            <a:normAutofit/>
          </a:bodyPr>
          <a:lstStyle/>
          <a:p>
            <a:r>
              <a:rPr lang="en-US" dirty="0">
                <a:cs typeface="Calibri"/>
              </a:rPr>
              <a:t>Design Lab created Agendas have ended! </a:t>
            </a:r>
          </a:p>
          <a:p>
            <a:r>
              <a:rPr lang="en-US" dirty="0">
                <a:cs typeface="Calibri"/>
              </a:rPr>
              <a:t>Engineering team should now create Agenda for each on-site (and off-site) meeting</a:t>
            </a:r>
          </a:p>
          <a:p>
            <a:r>
              <a:rPr lang="en-US" dirty="0">
                <a:cs typeface="Calibri"/>
              </a:rPr>
              <a:t>Primary purpose of the remaining on-site meetings is team review and assessment of work already completed, especially with your PE and/or CE.</a:t>
            </a:r>
          </a:p>
          <a:p>
            <a:r>
              <a:rPr lang="en-US" dirty="0">
                <a:cs typeface="Calibri"/>
              </a:rPr>
              <a:t>These 4 hours per week of on-site meeting time may be the only available time for FULL Engineering team to meet. It is therefore recommended to use this time for group discussions, group work, planning, updating Engineering Definition, making decisions, etc. IF all that is complete / up to date, use the time for individual work.</a:t>
            </a:r>
          </a:p>
          <a:p>
            <a:r>
              <a:rPr lang="en-US" sz="3100" dirty="0">
                <a:cs typeface="Calibri"/>
              </a:rPr>
              <a:t>Use EDN and Repository to document all work moving forwards</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158</a:t>
            </a:fld>
            <a:endParaRPr lang="en-US" sz="1200" dirty="0"/>
          </a:p>
        </p:txBody>
      </p:sp>
    </p:spTree>
    <p:extLst>
      <p:ext uri="{BB962C8B-B14F-4D97-AF65-F5344CB8AC3E}">
        <p14:creationId xmlns:p14="http://schemas.microsoft.com/office/powerpoint/2010/main" val="399413940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D9A-EAA6-5A3D-BAF7-FA1A9D659A85}"/>
              </a:ext>
            </a:extLst>
          </p:cNvPr>
          <p:cNvSpPr>
            <a:spLocks noGrp="1"/>
          </p:cNvSpPr>
          <p:nvPr>
            <p:ph type="ctrTitle"/>
          </p:nvPr>
        </p:nvSpPr>
        <p:spPr/>
        <p:txBody>
          <a:bodyPr/>
          <a:lstStyle/>
          <a:p>
            <a:r>
              <a:rPr lang="en-US" dirty="0">
                <a:latin typeface="+mn-lt"/>
              </a:rPr>
              <a:t>All Employee Meetings</a:t>
            </a:r>
          </a:p>
        </p:txBody>
      </p:sp>
      <p:sp>
        <p:nvSpPr>
          <p:cNvPr id="3" name="Subtitle 2">
            <a:extLst>
              <a:ext uri="{FF2B5EF4-FFF2-40B4-BE49-F238E27FC236}">
                <a16:creationId xmlns:a16="http://schemas.microsoft.com/office/drawing/2014/main" id="{C2C99DF4-5D91-AC44-0AFF-37C72F6F1887}"/>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835515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F7265-900B-A4C2-011C-4797218812C4}"/>
              </a:ext>
            </a:extLst>
          </p:cNvPr>
          <p:cNvSpPr>
            <a:spLocks noGrp="1"/>
          </p:cNvSpPr>
          <p:nvPr>
            <p:ph type="title"/>
          </p:nvPr>
        </p:nvSpPr>
        <p:spPr>
          <a:xfrm>
            <a:off x="533401" y="274638"/>
            <a:ext cx="8229600" cy="1143000"/>
          </a:xfrm>
        </p:spPr>
        <p:txBody>
          <a:bodyPr>
            <a:normAutofit/>
          </a:bodyPr>
          <a:lstStyle/>
          <a:p>
            <a:r>
              <a:rPr lang="en-US" sz="4000" dirty="0"/>
              <a:t>Your Capstone Expectations</a:t>
            </a:r>
          </a:p>
        </p:txBody>
      </p:sp>
      <p:pic>
        <p:nvPicPr>
          <p:cNvPr id="5" name="Content Placeholder 4" descr="A qr code on a white background&#10;&#10;Description automatically generated">
            <a:extLst>
              <a:ext uri="{FF2B5EF4-FFF2-40B4-BE49-F238E27FC236}">
                <a16:creationId xmlns:a16="http://schemas.microsoft.com/office/drawing/2014/main" id="{B2DB0DEF-D6CF-AE52-9832-494B77E4036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17939" y="2895600"/>
            <a:ext cx="3308122" cy="3308122"/>
          </a:xfrm>
        </p:spPr>
      </p:pic>
      <p:sp>
        <p:nvSpPr>
          <p:cNvPr id="11" name="TextBox 10">
            <a:extLst>
              <a:ext uri="{FF2B5EF4-FFF2-40B4-BE49-F238E27FC236}">
                <a16:creationId xmlns:a16="http://schemas.microsoft.com/office/drawing/2014/main" id="{D8677C7D-6EC1-F2CA-5BEE-392ABB28CAC5}"/>
              </a:ext>
            </a:extLst>
          </p:cNvPr>
          <p:cNvSpPr txBox="1"/>
          <p:nvPr/>
        </p:nvSpPr>
        <p:spPr>
          <a:xfrm>
            <a:off x="304801" y="1430043"/>
            <a:ext cx="8458200" cy="1604735"/>
          </a:xfrm>
          <a:prstGeom prst="rect">
            <a:avLst/>
          </a:prstGeom>
          <a:noFill/>
        </p:spPr>
        <p:txBody>
          <a:bodyPr wrap="square">
            <a:spAutoFit/>
          </a:bodyPr>
          <a:lstStyle/>
          <a:p>
            <a:pPr algn="ctr">
              <a:lnSpc>
                <a:spcPct val="150000"/>
              </a:lnSpc>
            </a:pPr>
            <a:r>
              <a:rPr lang="en-US" sz="2000" dirty="0">
                <a:highlight>
                  <a:srgbClr val="FFFFFF"/>
                </a:highlight>
                <a:latin typeface="SlidoInter"/>
              </a:rPr>
              <a:t>Share your expectations for this Capstone course by answering some questions.</a:t>
            </a:r>
          </a:p>
          <a:p>
            <a:pPr algn="ctr">
              <a:lnSpc>
                <a:spcPct val="150000"/>
              </a:lnSpc>
            </a:pPr>
            <a:r>
              <a:rPr lang="en-US" sz="2400" b="1" dirty="0">
                <a:highlight>
                  <a:srgbClr val="FFFFFF"/>
                </a:highlight>
                <a:latin typeface="SlidoInter"/>
              </a:rPr>
              <a:t>Join </a:t>
            </a:r>
            <a:r>
              <a:rPr lang="en-US" sz="2400" b="1" u="sng" dirty="0">
                <a:highlight>
                  <a:srgbClr val="FFFFFF"/>
                </a:highlight>
                <a:latin typeface="SlidoInter"/>
                <a:hlinkClick r:id="rId4"/>
              </a:rPr>
              <a:t>Slido.com</a:t>
            </a:r>
            <a:r>
              <a:rPr lang="en-US" sz="2400" b="1" dirty="0">
                <a:highlight>
                  <a:srgbClr val="FFFFFF"/>
                </a:highlight>
                <a:latin typeface="SlidoInter"/>
              </a:rPr>
              <a:t> </a:t>
            </a:r>
            <a:r>
              <a:rPr lang="en-US" sz="2400" dirty="0">
                <a:highlight>
                  <a:srgbClr val="FFFFFF"/>
                </a:highlight>
                <a:latin typeface="SlidoInter"/>
              </a:rPr>
              <a:t>with Code </a:t>
            </a:r>
            <a:r>
              <a:rPr lang="en-US" sz="2400" b="1" u="sng" dirty="0">
                <a:highlight>
                  <a:srgbClr val="FFFFFF"/>
                </a:highlight>
                <a:latin typeface="SlidoInter"/>
              </a:rPr>
              <a:t>#1350435</a:t>
            </a:r>
            <a:r>
              <a:rPr lang="en-US" sz="2400" dirty="0">
                <a:highlight>
                  <a:srgbClr val="FFFFFF"/>
                </a:highlight>
                <a:latin typeface="SlidoInter"/>
              </a:rPr>
              <a:t> </a:t>
            </a:r>
          </a:p>
          <a:p>
            <a:pPr algn="ctr">
              <a:lnSpc>
                <a:spcPct val="150000"/>
              </a:lnSpc>
            </a:pPr>
            <a:r>
              <a:rPr lang="en-US" sz="2400" b="1" dirty="0">
                <a:highlight>
                  <a:srgbClr val="FFFFFF"/>
                </a:highlight>
                <a:latin typeface="SlidoInter"/>
              </a:rPr>
              <a:t>(or) using the QR Code below</a:t>
            </a:r>
          </a:p>
        </p:txBody>
      </p:sp>
    </p:spTree>
    <p:extLst>
      <p:ext uri="{BB962C8B-B14F-4D97-AF65-F5344CB8AC3E}">
        <p14:creationId xmlns:p14="http://schemas.microsoft.com/office/powerpoint/2010/main" val="2740982022"/>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C5434-3734-521E-5A17-D2F3D8ACAD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DC1382-7A6B-E1BA-1E22-968BBA436856}"/>
              </a:ext>
            </a:extLst>
          </p:cNvPr>
          <p:cNvSpPr>
            <a:spLocks noGrp="1"/>
          </p:cNvSpPr>
          <p:nvPr>
            <p:ph type="title"/>
          </p:nvPr>
        </p:nvSpPr>
        <p:spPr/>
        <p:txBody>
          <a:bodyPr>
            <a:normAutofit/>
          </a:bodyPr>
          <a:lstStyle/>
          <a:p>
            <a:r>
              <a:rPr lang="en-US" sz="3600" dirty="0">
                <a:latin typeface="+mn-lt"/>
              </a:rPr>
              <a:t>Board of Directors Review</a:t>
            </a:r>
            <a:br>
              <a:rPr lang="en-US" sz="3600" dirty="0">
                <a:latin typeface="+mn-lt"/>
              </a:rPr>
            </a:br>
            <a:r>
              <a:rPr lang="en-US" sz="3600" dirty="0">
                <a:latin typeface="+mn-lt"/>
              </a:rPr>
              <a:t>is coming up </a:t>
            </a:r>
            <a:r>
              <a:rPr lang="en-US" sz="3600" dirty="0">
                <a:solidFill>
                  <a:srgbClr val="FF0000"/>
                </a:solidFill>
                <a:latin typeface="+mn-lt"/>
              </a:rPr>
              <a:t>NEXT WEEK</a:t>
            </a:r>
            <a:endParaRPr lang="en-US" sz="3600" dirty="0">
              <a:latin typeface="+mn-lt"/>
            </a:endParaRPr>
          </a:p>
        </p:txBody>
      </p:sp>
      <p:sp>
        <p:nvSpPr>
          <p:cNvPr id="3" name="Content Placeholder 2">
            <a:extLst>
              <a:ext uri="{FF2B5EF4-FFF2-40B4-BE49-F238E27FC236}">
                <a16:creationId xmlns:a16="http://schemas.microsoft.com/office/drawing/2014/main" id="{9850B0A3-352E-C4B5-2099-82BA5AF50A22}"/>
              </a:ext>
            </a:extLst>
          </p:cNvPr>
          <p:cNvSpPr>
            <a:spLocks noGrp="1"/>
          </p:cNvSpPr>
          <p:nvPr>
            <p:ph idx="1"/>
          </p:nvPr>
        </p:nvSpPr>
        <p:spPr/>
        <p:txBody>
          <a:bodyPr/>
          <a:lstStyle/>
          <a:p>
            <a:r>
              <a:rPr lang="en-US" dirty="0"/>
              <a:t>Read Wiki page with instructions</a:t>
            </a:r>
          </a:p>
          <a:p>
            <a:pPr lvl="1"/>
            <a:r>
              <a:rPr lang="en-US" sz="1600" dirty="0">
                <a:hlinkClick r:id="rId3"/>
              </a:rPr>
              <a:t>https://designlab.eng.rpi.edu/edn/projects/capstone-support-dev/wiki/Board_of_Directors_Review</a:t>
            </a:r>
            <a:r>
              <a:rPr lang="en-US" sz="1600" dirty="0"/>
              <a:t> </a:t>
            </a:r>
          </a:p>
          <a:p>
            <a:pPr lvl="1"/>
            <a:endParaRPr lang="en-US" dirty="0"/>
          </a:p>
          <a:p>
            <a:r>
              <a:rPr lang="en-US" dirty="0"/>
              <a:t>Create poster to show the Board</a:t>
            </a:r>
          </a:p>
          <a:p>
            <a:pPr lvl="1"/>
            <a:r>
              <a:rPr lang="en-US" dirty="0"/>
              <a:t>Rubric posted here </a:t>
            </a:r>
            <a:r>
              <a:rPr lang="en-US" sz="1300" dirty="0"/>
              <a:t>- </a:t>
            </a:r>
            <a:r>
              <a:rPr lang="en-US" sz="1300" dirty="0">
                <a:hlinkClick r:id="rId4"/>
              </a:rPr>
              <a:t>https://designlab.eng.rpi.edu/edn/projects/capstone-support-dev/wiki/Tasks_and_Due_Dates</a:t>
            </a:r>
            <a:r>
              <a:rPr lang="en-US" sz="1300" dirty="0"/>
              <a:t> </a:t>
            </a:r>
          </a:p>
          <a:p>
            <a:r>
              <a:rPr lang="en-US" dirty="0"/>
              <a:t>Divide team into 3 groups for review</a:t>
            </a:r>
          </a:p>
          <a:p>
            <a:pPr lvl="1"/>
            <a:r>
              <a:rPr lang="en-US" dirty="0"/>
              <a:t>Distribute majors and knowledge to improve performance</a:t>
            </a:r>
          </a:p>
          <a:p>
            <a:r>
              <a:rPr lang="en-US" b="1" dirty="0"/>
              <a:t>Practice</a:t>
            </a:r>
            <a:r>
              <a:rPr lang="en-US" dirty="0"/>
              <a:t> content to improve your comfort presenting</a:t>
            </a:r>
          </a:p>
          <a:p>
            <a:r>
              <a:rPr lang="en-US" dirty="0"/>
              <a:t>Expect audience questions throughout to ensure their understanding</a:t>
            </a:r>
          </a:p>
        </p:txBody>
      </p:sp>
      <p:sp>
        <p:nvSpPr>
          <p:cNvPr id="6" name="Slide Number Placeholder 2">
            <a:extLst>
              <a:ext uri="{FF2B5EF4-FFF2-40B4-BE49-F238E27FC236}">
                <a16:creationId xmlns:a16="http://schemas.microsoft.com/office/drawing/2014/main" id="{411C681A-DA5E-A34C-DE64-5EF5191DECBA}"/>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160</a:t>
            </a:fld>
            <a:endParaRPr lang="en-US" sz="1200" dirty="0"/>
          </a:p>
        </p:txBody>
      </p:sp>
      <p:sp>
        <p:nvSpPr>
          <p:cNvPr id="4" name="TextBox 3">
            <a:extLst>
              <a:ext uri="{FF2B5EF4-FFF2-40B4-BE49-F238E27FC236}">
                <a16:creationId xmlns:a16="http://schemas.microsoft.com/office/drawing/2014/main" id="{660431AB-4B44-1CF0-5451-2C49B1816163}"/>
              </a:ext>
            </a:extLst>
          </p:cNvPr>
          <p:cNvSpPr txBox="1"/>
          <p:nvPr/>
        </p:nvSpPr>
        <p:spPr>
          <a:xfrm>
            <a:off x="6572250" y="788661"/>
            <a:ext cx="158115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BDR Introduction</a:t>
            </a:r>
          </a:p>
        </p:txBody>
      </p:sp>
    </p:spTree>
    <p:extLst>
      <p:ext uri="{BB962C8B-B14F-4D97-AF65-F5344CB8AC3E}">
        <p14:creationId xmlns:p14="http://schemas.microsoft.com/office/powerpoint/2010/main" val="1130641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DF55B-222D-CF57-27EC-6390C32352B3}"/>
              </a:ext>
            </a:extLst>
          </p:cNvPr>
          <p:cNvSpPr>
            <a:spLocks noGrp="1"/>
          </p:cNvSpPr>
          <p:nvPr>
            <p:ph type="title"/>
          </p:nvPr>
        </p:nvSpPr>
        <p:spPr/>
        <p:txBody>
          <a:bodyPr>
            <a:normAutofit/>
          </a:bodyPr>
          <a:lstStyle/>
          <a:p>
            <a:pPr algn="ctr"/>
            <a:r>
              <a:rPr lang="en-US" sz="4000" dirty="0">
                <a:latin typeface="+mn-lt"/>
              </a:rPr>
              <a:t>BDR Poster &amp; Presentation Content</a:t>
            </a:r>
          </a:p>
        </p:txBody>
      </p:sp>
      <p:sp>
        <p:nvSpPr>
          <p:cNvPr id="3" name="Content Placeholder 2">
            <a:extLst>
              <a:ext uri="{FF2B5EF4-FFF2-40B4-BE49-F238E27FC236}">
                <a16:creationId xmlns:a16="http://schemas.microsoft.com/office/drawing/2014/main" id="{4374D97F-3B2E-3233-5D80-89152A409E60}"/>
              </a:ext>
            </a:extLst>
          </p:cNvPr>
          <p:cNvSpPr>
            <a:spLocks noGrp="1"/>
          </p:cNvSpPr>
          <p:nvPr>
            <p:ph idx="1"/>
          </p:nvPr>
        </p:nvSpPr>
        <p:spPr/>
        <p:txBody>
          <a:bodyPr/>
          <a:lstStyle/>
          <a:p>
            <a:r>
              <a:rPr lang="en-US" b="1" dirty="0"/>
              <a:t>Purpose of the Project</a:t>
            </a:r>
          </a:p>
          <a:p>
            <a:r>
              <a:rPr lang="en-US" b="1" dirty="0"/>
              <a:t>Past Work</a:t>
            </a:r>
          </a:p>
          <a:p>
            <a:r>
              <a:rPr lang="en-US" b="1" dirty="0"/>
              <a:t>Current Semester Objectives (project’s Engineering Definition)</a:t>
            </a:r>
          </a:p>
          <a:p>
            <a:r>
              <a:rPr lang="en-US" b="1" dirty="0"/>
              <a:t>Technical Approach, Results, and Accomplishments </a:t>
            </a:r>
          </a:p>
          <a:p>
            <a:pPr lvl="1"/>
            <a:r>
              <a:rPr lang="en-US" b="1" dirty="0"/>
              <a:t>up until this review</a:t>
            </a:r>
          </a:p>
          <a:p>
            <a:r>
              <a:rPr lang="en-US" b="1" dirty="0"/>
              <a:t>Next Steps and Plan</a:t>
            </a:r>
          </a:p>
          <a:p>
            <a:endParaRPr lang="en-US" b="1" dirty="0"/>
          </a:p>
          <a:p>
            <a:pPr marL="0" indent="0">
              <a:buNone/>
            </a:pPr>
            <a:endParaRPr lang="en-US" dirty="0"/>
          </a:p>
          <a:p>
            <a:pPr marL="0" indent="0">
              <a:buNone/>
            </a:pPr>
            <a:r>
              <a:rPr lang="en-US" b="1" dirty="0"/>
              <a:t>IF</a:t>
            </a:r>
            <a:r>
              <a:rPr lang="en-US" dirty="0"/>
              <a:t> team has been creating good documentation - MUCH of this content can be copied from Client Meeting slides and from existing EDN forum posts</a:t>
            </a:r>
          </a:p>
        </p:txBody>
      </p:sp>
      <p:sp>
        <p:nvSpPr>
          <p:cNvPr id="4" name="Slide Number Placeholder 3">
            <a:extLst>
              <a:ext uri="{FF2B5EF4-FFF2-40B4-BE49-F238E27FC236}">
                <a16:creationId xmlns:a16="http://schemas.microsoft.com/office/drawing/2014/main" id="{6B563058-2F13-F0AC-00BC-E0A5DB8D1213}"/>
              </a:ext>
            </a:extLst>
          </p:cNvPr>
          <p:cNvSpPr>
            <a:spLocks noGrp="1"/>
          </p:cNvSpPr>
          <p:nvPr>
            <p:ph type="sldNum" sz="quarter" idx="12"/>
          </p:nvPr>
        </p:nvSpPr>
        <p:spPr/>
        <p:txBody>
          <a:bodyPr/>
          <a:lstStyle/>
          <a:p>
            <a:fld id="{028FE254-016A-4E51-98AE-D4B4E3F12C32}" type="slidenum">
              <a:rPr lang="en-US" smtClean="0"/>
              <a:t>161</a:t>
            </a:fld>
            <a:endParaRPr lang="en-US" dirty="0"/>
          </a:p>
        </p:txBody>
      </p:sp>
    </p:spTree>
    <p:extLst>
      <p:ext uri="{BB962C8B-B14F-4D97-AF65-F5344CB8AC3E}">
        <p14:creationId xmlns:p14="http://schemas.microsoft.com/office/powerpoint/2010/main" val="970431355"/>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F486-3EE0-FAA0-67AF-2C0602E11083}"/>
              </a:ext>
            </a:extLst>
          </p:cNvPr>
          <p:cNvSpPr>
            <a:spLocks noGrp="1"/>
          </p:cNvSpPr>
          <p:nvPr>
            <p:ph type="title"/>
          </p:nvPr>
        </p:nvSpPr>
        <p:spPr/>
        <p:txBody>
          <a:bodyPr>
            <a:normAutofit/>
          </a:bodyPr>
          <a:lstStyle/>
          <a:p>
            <a:pPr marL="0" indent="0">
              <a:buNone/>
            </a:pPr>
            <a:r>
              <a:rPr lang="en-US" sz="4000" dirty="0">
                <a:latin typeface="+mn-lt"/>
              </a:rPr>
              <a:t>Upcoming Graded deliverables</a:t>
            </a:r>
          </a:p>
        </p:txBody>
      </p:sp>
      <p:sp>
        <p:nvSpPr>
          <p:cNvPr id="3" name="Content Placeholder 2">
            <a:extLst>
              <a:ext uri="{FF2B5EF4-FFF2-40B4-BE49-F238E27FC236}">
                <a16:creationId xmlns:a16="http://schemas.microsoft.com/office/drawing/2014/main" id="{8E44A038-7A83-177B-C13C-B7FD577729F6}"/>
              </a:ext>
            </a:extLst>
          </p:cNvPr>
          <p:cNvSpPr>
            <a:spLocks noGrp="1"/>
          </p:cNvSpPr>
          <p:nvPr>
            <p:ph idx="1"/>
          </p:nvPr>
        </p:nvSpPr>
        <p:spPr/>
        <p:txBody>
          <a:bodyPr/>
          <a:lstStyle/>
          <a:p>
            <a:pPr marL="0" indent="0">
              <a:buNone/>
            </a:pPr>
            <a:r>
              <a:rPr lang="en-US" dirty="0"/>
              <a:t>2/21</a:t>
            </a:r>
          </a:p>
          <a:p>
            <a:pPr marL="0" indent="0">
              <a:buNone/>
            </a:pPr>
            <a:endParaRPr lang="en-US" dirty="0"/>
          </a:p>
          <a:p>
            <a:pPr marL="0" indent="0">
              <a:buNone/>
            </a:pPr>
            <a:r>
              <a:rPr lang="en-US" b="1" dirty="0"/>
              <a:t>System Design Report</a:t>
            </a:r>
          </a:p>
          <a:p>
            <a:r>
              <a:rPr lang="en-US" dirty="0"/>
              <a:t>Team assignment</a:t>
            </a:r>
          </a:p>
          <a:p>
            <a:r>
              <a:rPr lang="en-US" dirty="0"/>
              <a:t>5% of final grade</a:t>
            </a:r>
          </a:p>
          <a:p>
            <a:endParaRPr lang="en-US" dirty="0"/>
          </a:p>
          <a:p>
            <a:pPr marL="0" indent="0">
              <a:buNone/>
            </a:pPr>
            <a:r>
              <a:rPr lang="en-US" b="1" dirty="0"/>
              <a:t>Detailed Individual Design Appendix</a:t>
            </a:r>
          </a:p>
          <a:p>
            <a:r>
              <a:rPr lang="en-US" dirty="0"/>
              <a:t>Individual assignment</a:t>
            </a:r>
          </a:p>
          <a:p>
            <a:r>
              <a:rPr lang="en-US" dirty="0"/>
              <a:t>5% of final grade</a:t>
            </a:r>
          </a:p>
          <a:p>
            <a:endParaRPr lang="en-US" dirty="0"/>
          </a:p>
          <a:p>
            <a:pPr marL="0" indent="0">
              <a:buNone/>
            </a:pPr>
            <a:r>
              <a:rPr lang="en-US" dirty="0"/>
              <a:t>Submit both to Repo /working/Reports</a:t>
            </a:r>
          </a:p>
        </p:txBody>
      </p:sp>
      <p:sp>
        <p:nvSpPr>
          <p:cNvPr id="4" name="Slide Number Placeholder 3">
            <a:extLst>
              <a:ext uri="{FF2B5EF4-FFF2-40B4-BE49-F238E27FC236}">
                <a16:creationId xmlns:a16="http://schemas.microsoft.com/office/drawing/2014/main" id="{AF56D2C9-EC05-1414-5D4B-0F9C77646D60}"/>
              </a:ext>
            </a:extLst>
          </p:cNvPr>
          <p:cNvSpPr>
            <a:spLocks noGrp="1"/>
          </p:cNvSpPr>
          <p:nvPr>
            <p:ph type="sldNum" sz="quarter" idx="12"/>
          </p:nvPr>
        </p:nvSpPr>
        <p:spPr/>
        <p:txBody>
          <a:bodyPr/>
          <a:lstStyle/>
          <a:p>
            <a:fld id="{CC48B151-73E6-4005-9E41-BAC149615E2B}" type="slidenum">
              <a:rPr lang="en-US" smtClean="0"/>
              <a:t>162</a:t>
            </a:fld>
            <a:endParaRPr lang="en-US" dirty="0"/>
          </a:p>
        </p:txBody>
      </p:sp>
    </p:spTree>
    <p:extLst>
      <p:ext uri="{BB962C8B-B14F-4D97-AF65-F5344CB8AC3E}">
        <p14:creationId xmlns:p14="http://schemas.microsoft.com/office/powerpoint/2010/main" val="3313254468"/>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EC9B9-AF7A-7F53-2A16-2CF71C9F23A6}"/>
              </a:ext>
            </a:extLst>
          </p:cNvPr>
          <p:cNvSpPr>
            <a:spLocks noGrp="1"/>
          </p:cNvSpPr>
          <p:nvPr>
            <p:ph type="title"/>
          </p:nvPr>
        </p:nvSpPr>
        <p:spPr/>
        <p:txBody>
          <a:bodyPr>
            <a:normAutofit/>
          </a:bodyPr>
          <a:lstStyle/>
          <a:p>
            <a:pPr algn="ctr"/>
            <a:r>
              <a:rPr lang="en-US" sz="4000" dirty="0">
                <a:latin typeface="+mn-lt"/>
              </a:rPr>
              <a:t>System Design Report Intro</a:t>
            </a:r>
          </a:p>
        </p:txBody>
      </p:sp>
      <p:sp>
        <p:nvSpPr>
          <p:cNvPr id="3" name="Content Placeholder 2">
            <a:extLst>
              <a:ext uri="{FF2B5EF4-FFF2-40B4-BE49-F238E27FC236}">
                <a16:creationId xmlns:a16="http://schemas.microsoft.com/office/drawing/2014/main" id="{E79B9710-1F2B-8CAC-DC5A-C6330A6B1DEF}"/>
              </a:ext>
            </a:extLst>
          </p:cNvPr>
          <p:cNvSpPr>
            <a:spLocks noGrp="1"/>
          </p:cNvSpPr>
          <p:nvPr>
            <p:ph idx="1"/>
          </p:nvPr>
        </p:nvSpPr>
        <p:spPr/>
        <p:txBody>
          <a:bodyPr/>
          <a:lstStyle/>
          <a:p>
            <a:pPr marL="0" indent="0">
              <a:buNone/>
            </a:pPr>
            <a:r>
              <a:rPr lang="en-US" dirty="0"/>
              <a:t>Contents of document:</a:t>
            </a:r>
          </a:p>
          <a:p>
            <a:r>
              <a:rPr lang="en-US" dirty="0"/>
              <a:t>Updated / improved project description information</a:t>
            </a:r>
          </a:p>
          <a:p>
            <a:r>
              <a:rPr lang="en-US" dirty="0"/>
              <a:t>Key Needs &amp; Requirements</a:t>
            </a:r>
          </a:p>
          <a:p>
            <a:r>
              <a:rPr lang="en-US" dirty="0"/>
              <a:t>Concept generation/selection</a:t>
            </a:r>
          </a:p>
          <a:p>
            <a:r>
              <a:rPr lang="en-US" dirty="0"/>
              <a:t>System Design</a:t>
            </a:r>
          </a:p>
          <a:p>
            <a:r>
              <a:rPr lang="en-US" dirty="0"/>
              <a:t>Integration and Testing plan</a:t>
            </a:r>
          </a:p>
          <a:p>
            <a:endParaRPr lang="en-US" dirty="0"/>
          </a:p>
          <a:p>
            <a:endParaRPr lang="en-US" dirty="0"/>
          </a:p>
        </p:txBody>
      </p:sp>
      <p:sp>
        <p:nvSpPr>
          <p:cNvPr id="4" name="Slide Number Placeholder 3">
            <a:extLst>
              <a:ext uri="{FF2B5EF4-FFF2-40B4-BE49-F238E27FC236}">
                <a16:creationId xmlns:a16="http://schemas.microsoft.com/office/drawing/2014/main" id="{9280C04E-0BA7-99A2-CDF7-DB2FC943BCCF}"/>
              </a:ext>
            </a:extLst>
          </p:cNvPr>
          <p:cNvSpPr>
            <a:spLocks noGrp="1"/>
          </p:cNvSpPr>
          <p:nvPr>
            <p:ph type="sldNum" sz="quarter" idx="12"/>
          </p:nvPr>
        </p:nvSpPr>
        <p:spPr/>
        <p:txBody>
          <a:bodyPr/>
          <a:lstStyle/>
          <a:p>
            <a:fld id="{CC48B151-73E6-4005-9E41-BAC149615E2B}" type="slidenum">
              <a:rPr lang="en-US" smtClean="0"/>
              <a:t>163</a:t>
            </a:fld>
            <a:endParaRPr lang="en-US" dirty="0"/>
          </a:p>
        </p:txBody>
      </p:sp>
    </p:spTree>
    <p:extLst>
      <p:ext uri="{BB962C8B-B14F-4D97-AF65-F5344CB8AC3E}">
        <p14:creationId xmlns:p14="http://schemas.microsoft.com/office/powerpoint/2010/main" val="3451804102"/>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04B3C-3006-BCA2-2B92-B974FAD0B419}"/>
              </a:ext>
            </a:extLst>
          </p:cNvPr>
          <p:cNvSpPr>
            <a:spLocks noGrp="1"/>
          </p:cNvSpPr>
          <p:nvPr>
            <p:ph type="title"/>
          </p:nvPr>
        </p:nvSpPr>
        <p:spPr/>
        <p:txBody>
          <a:bodyPr>
            <a:normAutofit/>
          </a:bodyPr>
          <a:lstStyle/>
          <a:p>
            <a:pPr algn="ctr"/>
            <a:r>
              <a:rPr lang="en-US" sz="4000" dirty="0">
                <a:latin typeface="+mn-lt"/>
              </a:rPr>
              <a:t>Appendix - Detailed Individual Design</a:t>
            </a:r>
          </a:p>
        </p:txBody>
      </p:sp>
      <p:sp>
        <p:nvSpPr>
          <p:cNvPr id="3" name="Content Placeholder 2">
            <a:extLst>
              <a:ext uri="{FF2B5EF4-FFF2-40B4-BE49-F238E27FC236}">
                <a16:creationId xmlns:a16="http://schemas.microsoft.com/office/drawing/2014/main" id="{09F9641E-BCD0-F860-C4A1-C860BBCFCC28}"/>
              </a:ext>
            </a:extLst>
          </p:cNvPr>
          <p:cNvSpPr>
            <a:spLocks noGrp="1"/>
          </p:cNvSpPr>
          <p:nvPr>
            <p:ph idx="1"/>
          </p:nvPr>
        </p:nvSpPr>
        <p:spPr>
          <a:xfrm>
            <a:off x="628650" y="1524000"/>
            <a:ext cx="7886700" cy="4652963"/>
          </a:xfrm>
        </p:spPr>
        <p:txBody>
          <a:bodyPr>
            <a:normAutofit/>
          </a:bodyPr>
          <a:lstStyle/>
          <a:p>
            <a:pPr marL="0" indent="0">
              <a:buNone/>
            </a:pPr>
            <a:r>
              <a:rPr lang="en-US" sz="2800" dirty="0"/>
              <a:t>Subsystem or project portion YOU are responsible for</a:t>
            </a:r>
          </a:p>
          <a:p>
            <a:r>
              <a:rPr lang="en-US" sz="2400" dirty="0"/>
              <a:t>Related Needs &amp; Requirements, Use Cases, User Stories (include # from lists in Repo)</a:t>
            </a:r>
          </a:p>
          <a:p>
            <a:r>
              <a:rPr lang="en-US" sz="2400" dirty="0"/>
              <a:t>Interfaces to other subsystems (refer to System Architecture)</a:t>
            </a:r>
          </a:p>
          <a:p>
            <a:r>
              <a:rPr lang="en-US" sz="2400" dirty="0"/>
              <a:t>Sketch/description of 1-2 leading concepts (list of forum thread links)</a:t>
            </a:r>
          </a:p>
          <a:p>
            <a:r>
              <a:rPr lang="en-US" sz="2400" dirty="0"/>
              <a:t>Perceived challenges/risks</a:t>
            </a:r>
          </a:p>
          <a:p>
            <a:r>
              <a:rPr lang="en-US" sz="2400" dirty="0"/>
              <a:t>YOUR next steps/plan</a:t>
            </a:r>
          </a:p>
          <a:p>
            <a:r>
              <a:rPr lang="en-US" sz="2400" dirty="0"/>
              <a:t>10-15 pages including images</a:t>
            </a:r>
          </a:p>
        </p:txBody>
      </p:sp>
      <p:sp>
        <p:nvSpPr>
          <p:cNvPr id="4" name="Slide Number Placeholder 3">
            <a:extLst>
              <a:ext uri="{FF2B5EF4-FFF2-40B4-BE49-F238E27FC236}">
                <a16:creationId xmlns:a16="http://schemas.microsoft.com/office/drawing/2014/main" id="{B471C41A-5484-6F5D-1053-8AF221529EA6}"/>
              </a:ext>
            </a:extLst>
          </p:cNvPr>
          <p:cNvSpPr>
            <a:spLocks noGrp="1"/>
          </p:cNvSpPr>
          <p:nvPr>
            <p:ph type="sldNum" sz="quarter" idx="12"/>
          </p:nvPr>
        </p:nvSpPr>
        <p:spPr/>
        <p:txBody>
          <a:bodyPr/>
          <a:lstStyle/>
          <a:p>
            <a:fld id="{028FE254-016A-4E51-98AE-D4B4E3F12C32}" type="slidenum">
              <a:rPr lang="en-US" smtClean="0"/>
              <a:t>164</a:t>
            </a:fld>
            <a:endParaRPr lang="en-US" dirty="0"/>
          </a:p>
        </p:txBody>
      </p:sp>
      <p:sp>
        <p:nvSpPr>
          <p:cNvPr id="5" name="TextBox 4">
            <a:extLst>
              <a:ext uri="{FF2B5EF4-FFF2-40B4-BE49-F238E27FC236}">
                <a16:creationId xmlns:a16="http://schemas.microsoft.com/office/drawing/2014/main" id="{D184F703-21A6-F414-878C-386D7678E48D}"/>
              </a:ext>
            </a:extLst>
          </p:cNvPr>
          <p:cNvSpPr txBox="1"/>
          <p:nvPr/>
        </p:nvSpPr>
        <p:spPr>
          <a:xfrm>
            <a:off x="3219450" y="5339054"/>
            <a:ext cx="4267200" cy="1200329"/>
          </a:xfrm>
          <a:prstGeom prst="rect">
            <a:avLst/>
          </a:prstGeom>
          <a:noFill/>
          <a:ln w="34925">
            <a:solidFill>
              <a:srgbClr val="FF0000"/>
            </a:solidFill>
          </a:ln>
        </p:spPr>
        <p:txBody>
          <a:bodyPr wrap="square" rtlCol="0">
            <a:spAutoFit/>
          </a:bodyPr>
          <a:lstStyle/>
          <a:p>
            <a:r>
              <a:rPr lang="en-US" dirty="0"/>
              <a:t>This is an INDIVIDUAL assignment. The appendix should speak to what YOU personally will contribute to the design and project demonstration.</a:t>
            </a:r>
          </a:p>
        </p:txBody>
      </p:sp>
    </p:spTree>
    <p:extLst>
      <p:ext uri="{BB962C8B-B14F-4D97-AF65-F5344CB8AC3E}">
        <p14:creationId xmlns:p14="http://schemas.microsoft.com/office/powerpoint/2010/main" val="3901503294"/>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sz="4000" dirty="0">
                <a:latin typeface="+mn-lt"/>
              </a:rPr>
              <a:t>Engineering Design Process</a:t>
            </a:r>
          </a:p>
        </p:txBody>
      </p:sp>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7" name="TextBox 6"/>
          <p:cNvSpPr txBox="1"/>
          <p:nvPr/>
        </p:nvSpPr>
        <p:spPr>
          <a:xfrm>
            <a:off x="4724400" y="3200400"/>
            <a:ext cx="3200400" cy="2308324"/>
          </a:xfrm>
          <a:prstGeom prst="rect">
            <a:avLst/>
          </a:prstGeom>
          <a:noFill/>
        </p:spPr>
        <p:txBody>
          <a:bodyPr wrap="square" rtlCol="0">
            <a:spAutoFit/>
          </a:bodyPr>
          <a:lstStyle/>
          <a:p>
            <a:r>
              <a:rPr lang="en-US" dirty="0"/>
              <a:t>Team is creating a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w="28575">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
        <p:nvSpPr>
          <p:cNvPr id="10"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165</a:t>
            </a:fld>
            <a:endParaRPr lang="en-US" sz="1200" dirty="0"/>
          </a:p>
        </p:txBody>
      </p:sp>
      <p:sp>
        <p:nvSpPr>
          <p:cNvPr id="8" name="TextBox 7">
            <a:extLst>
              <a:ext uri="{FF2B5EF4-FFF2-40B4-BE49-F238E27FC236}">
                <a16:creationId xmlns:a16="http://schemas.microsoft.com/office/drawing/2014/main" id="{E2E6CB6B-E936-F849-349E-89FB0399BD26}"/>
              </a:ext>
            </a:extLst>
          </p:cNvPr>
          <p:cNvSpPr txBox="1"/>
          <p:nvPr/>
        </p:nvSpPr>
        <p:spPr>
          <a:xfrm>
            <a:off x="6705600" y="567326"/>
            <a:ext cx="1828800"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US" dirty="0"/>
              <a:t>POSTER introduction</a:t>
            </a:r>
          </a:p>
        </p:txBody>
      </p:sp>
    </p:spTree>
    <p:extLst>
      <p:ext uri="{BB962C8B-B14F-4D97-AF65-F5344CB8AC3E}">
        <p14:creationId xmlns:p14="http://schemas.microsoft.com/office/powerpoint/2010/main" val="989124368"/>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95 min – Poster Creation</a:t>
            </a:r>
          </a:p>
        </p:txBody>
      </p:sp>
      <p:sp>
        <p:nvSpPr>
          <p:cNvPr id="3" name="Content Placeholder 2"/>
          <p:cNvSpPr>
            <a:spLocks noGrp="1"/>
          </p:cNvSpPr>
          <p:nvPr>
            <p:ph idx="1"/>
          </p:nvPr>
        </p:nvSpPr>
        <p:spPr>
          <a:xfrm>
            <a:off x="628650" y="1447800"/>
            <a:ext cx="7886700" cy="4729163"/>
          </a:xfrm>
        </p:spPr>
        <p:txBody>
          <a:bodyPr>
            <a:normAutofit fontScale="92500" lnSpcReduction="10000"/>
          </a:bodyPr>
          <a:lstStyle/>
          <a:p>
            <a:r>
              <a:rPr lang="en-US" dirty="0"/>
              <a:t>Download and Open </a:t>
            </a:r>
            <a:r>
              <a:rPr lang="en-US" dirty="0">
                <a:solidFill>
                  <a:schemeClr val="accent6"/>
                </a:solidFill>
              </a:rPr>
              <a:t>Poster.pptx </a:t>
            </a:r>
            <a:r>
              <a:rPr lang="en-US" dirty="0"/>
              <a:t>from Repository</a:t>
            </a:r>
          </a:p>
          <a:p>
            <a:pPr lvl="1"/>
            <a:r>
              <a:rPr lang="en-US" sz="1300" dirty="0">
                <a:hlinkClick r:id="rId2"/>
              </a:rPr>
              <a:t>https://designlab.eng.rpi.edu/edn/projects/capstone-support-dev/repository/112/entry/template%20documents/Poster.pptx</a:t>
            </a:r>
            <a:r>
              <a:rPr lang="en-US" sz="1300" dirty="0"/>
              <a:t> </a:t>
            </a:r>
          </a:p>
          <a:p>
            <a:endParaRPr lang="en-US" dirty="0"/>
          </a:p>
          <a:p>
            <a:r>
              <a:rPr lang="en-US" dirty="0"/>
              <a:t>10 mins – Divide into 3 groups, and work on initial slides. Content can be pulled from Project Statement &amp; Objectives.</a:t>
            </a:r>
          </a:p>
          <a:p>
            <a:pPr lvl="1"/>
            <a:r>
              <a:rPr lang="en-US" b="1" dirty="0"/>
              <a:t>Purpose</a:t>
            </a:r>
            <a:r>
              <a:rPr lang="en-US" dirty="0"/>
              <a:t>  </a:t>
            </a:r>
          </a:p>
          <a:p>
            <a:pPr lvl="1"/>
            <a:r>
              <a:rPr lang="en-US" b="1" dirty="0"/>
              <a:t>Past Work and/or Project History </a:t>
            </a:r>
          </a:p>
          <a:p>
            <a:pPr lvl="1"/>
            <a:r>
              <a:rPr lang="en-US" b="1" dirty="0"/>
              <a:t>Semester Objectives/Engineering Definition</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166</a:t>
            </a:fld>
            <a:endParaRPr lang="en-US" sz="1200" dirty="0"/>
          </a:p>
        </p:txBody>
      </p:sp>
    </p:spTree>
    <p:extLst>
      <p:ext uri="{BB962C8B-B14F-4D97-AF65-F5344CB8AC3E}">
        <p14:creationId xmlns:p14="http://schemas.microsoft.com/office/powerpoint/2010/main" val="3244917269"/>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92793910"/>
              </p:ext>
            </p:extLst>
          </p:nvPr>
        </p:nvGraphicFramePr>
        <p:xfrm>
          <a:off x="381000" y="1005329"/>
          <a:ext cx="8382000" cy="516687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237813">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802617">
                <a:tc>
                  <a:txBody>
                    <a:bodyPr/>
                    <a:lstStyle/>
                    <a:p>
                      <a:pPr marL="0" marR="0" algn="l">
                        <a:spcBef>
                          <a:spcPts val="0"/>
                        </a:spcBef>
                        <a:spcAft>
                          <a:spcPts val="0"/>
                        </a:spcAft>
                      </a:pPr>
                      <a:r>
                        <a:rPr lang="en-US" sz="1200" dirty="0">
                          <a:effectLst/>
                          <a:latin typeface="+mj-lt"/>
                          <a:ea typeface="MS Mincho"/>
                        </a:rPr>
                        <a:t>6.1</a:t>
                      </a:r>
                    </a:p>
                  </a:txBody>
                  <a:tcPr marL="68580" marR="68580" marT="0" marB="0"/>
                </a:tc>
                <a:tc>
                  <a:txBody>
                    <a:bodyPr/>
                    <a:lstStyle/>
                    <a:p>
                      <a:pPr marL="0" marR="0" algn="l">
                        <a:spcBef>
                          <a:spcPts val="0"/>
                        </a:spcBef>
                        <a:spcAft>
                          <a:spcPts val="0"/>
                        </a:spcAft>
                      </a:pPr>
                      <a:r>
                        <a:rPr lang="en-US" sz="1200" dirty="0">
                          <a:effectLst/>
                          <a:latin typeface="+mj-lt"/>
                          <a:ea typeface="MS Mincho"/>
                        </a:rPr>
                        <a:t>5/20/25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Adding reminders for “</a:t>
                      </a:r>
                      <a:r>
                        <a:rPr lang="en-US" sz="1350" kern="1200" dirty="0">
                          <a:solidFill>
                            <a:schemeClr val="dk1"/>
                          </a:solidFill>
                          <a:effectLst/>
                          <a:latin typeface="+mn-lt"/>
                          <a:ea typeface="+mn-ea"/>
                          <a:cs typeface="+mn-cs"/>
                        </a:rPr>
                        <a:t>if you are unsure </a:t>
                      </a:r>
                      <a:r>
                        <a:rPr lang="en-US" sz="1350" b="1" i="1" kern="1200" dirty="0">
                          <a:solidFill>
                            <a:schemeClr val="dk1"/>
                          </a:solidFill>
                          <a:effectLst/>
                          <a:latin typeface="+mn-lt"/>
                          <a:ea typeface="+mn-ea"/>
                          <a:cs typeface="+mn-cs"/>
                        </a:rPr>
                        <a:t>what</a:t>
                      </a:r>
                      <a:r>
                        <a:rPr lang="en-US" sz="1350" kern="1200" dirty="0">
                          <a:solidFill>
                            <a:schemeClr val="dk1"/>
                          </a:solidFill>
                          <a:effectLst/>
                          <a:latin typeface="+mn-lt"/>
                          <a:ea typeface="+mn-ea"/>
                          <a:cs typeface="+mn-cs"/>
                        </a:rPr>
                        <a:t> to post, we invite you to ask a teammate, the PE or the CE”. Also that Google </a:t>
                      </a:r>
                      <a:r>
                        <a:rPr lang="en-US" sz="1350" kern="1200" dirty="0" err="1">
                          <a:solidFill>
                            <a:schemeClr val="dk1"/>
                          </a:solidFill>
                          <a:effectLst/>
                          <a:latin typeface="+mn-lt"/>
                          <a:ea typeface="+mn-ea"/>
                          <a:cs typeface="+mn-cs"/>
                        </a:rPr>
                        <a:t>Colab</a:t>
                      </a:r>
                      <a:r>
                        <a:rPr lang="en-US" sz="1350" kern="1200" dirty="0">
                          <a:solidFill>
                            <a:schemeClr val="dk1"/>
                          </a:solidFill>
                          <a:effectLst/>
                          <a:latin typeface="+mn-lt"/>
                          <a:ea typeface="+mn-ea"/>
                          <a:cs typeface="+mn-cs"/>
                        </a:rPr>
                        <a:t> is not permitted. Multiple other tweaks in various places.</a:t>
                      </a:r>
                      <a:endParaRPr lang="en-US" sz="1200" dirty="0">
                        <a:effectLst/>
                        <a:latin typeface="+mj-lt"/>
                        <a:ea typeface="MS Mincho"/>
                      </a:endParaRPr>
                    </a:p>
                  </a:txBody>
                  <a:tcPr marL="68580" marR="68580" marT="0" marB="0"/>
                </a:tc>
                <a:extLst>
                  <a:ext uri="{0D108BD9-81ED-4DB2-BD59-A6C34878D82A}">
                    <a16:rowId xmlns:a16="http://schemas.microsoft.com/office/drawing/2014/main" val="4211214357"/>
                  </a:ext>
                </a:extLst>
              </a:tr>
              <a:tr h="237813">
                <a:tc>
                  <a:txBody>
                    <a:bodyPr/>
                    <a:lstStyle/>
                    <a:p>
                      <a:pPr marL="0" marR="0" algn="l">
                        <a:spcBef>
                          <a:spcPts val="0"/>
                        </a:spcBef>
                        <a:spcAft>
                          <a:spcPts val="0"/>
                        </a:spcAft>
                      </a:pPr>
                      <a:r>
                        <a:rPr lang="en-US" sz="1200" b="0" dirty="0">
                          <a:effectLst/>
                          <a:latin typeface="+mj-lt"/>
                          <a:ea typeface="MS Mincho"/>
                        </a:rPr>
                        <a:t>6.2</a:t>
                      </a:r>
                    </a:p>
                  </a:txBody>
                  <a:tcPr marL="68580" marR="68580" marT="0" marB="0"/>
                </a:tc>
                <a:tc>
                  <a:txBody>
                    <a:bodyPr/>
                    <a:lstStyle/>
                    <a:p>
                      <a:pPr marL="0" marR="0" algn="l">
                        <a:spcBef>
                          <a:spcPts val="0"/>
                        </a:spcBef>
                        <a:spcAft>
                          <a:spcPts val="0"/>
                        </a:spcAft>
                      </a:pPr>
                      <a:r>
                        <a:rPr lang="en-US" sz="1200" dirty="0">
                          <a:effectLst/>
                          <a:latin typeface="+mj-lt"/>
                          <a:ea typeface="MS Mincho"/>
                        </a:rPr>
                        <a:t>5/21/25</a:t>
                      </a:r>
                    </a:p>
                  </a:txBody>
                  <a:tcPr marL="68580" marR="68580" marT="0" marB="0"/>
                </a:tc>
                <a:tc>
                  <a:txBody>
                    <a:bodyPr/>
                    <a:lstStyle/>
                    <a:p>
                      <a:pPr marL="0" marR="0" indent="0" algn="l">
                        <a:spcBef>
                          <a:spcPts val="0"/>
                        </a:spcBef>
                        <a:spcAft>
                          <a:spcPts val="0"/>
                        </a:spcAft>
                        <a:buNone/>
                      </a:pPr>
                      <a:r>
                        <a:rPr lang="en-US" sz="1200">
                          <a:effectLst/>
                          <a:latin typeface="+mj-lt"/>
                          <a:ea typeface="MS Mincho"/>
                        </a:rPr>
                        <a:t>MA</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Additional mentions of communication intensive, reminders</a:t>
                      </a:r>
                      <a:r>
                        <a:rPr lang="en-US" sz="1200" baseline="0" dirty="0">
                          <a:effectLst/>
                          <a:latin typeface="+mj-lt"/>
                          <a:ea typeface="MS Mincho"/>
                        </a:rPr>
                        <a:t> to post</a:t>
                      </a:r>
                      <a:endParaRPr lang="en-US" sz="1200" dirty="0">
                        <a:effectLst/>
                        <a:latin typeface="+mj-lt"/>
                        <a:ea typeface="MS Mincho"/>
                      </a:endParaRPr>
                    </a:p>
                  </a:txBody>
                  <a:tcPr marL="68580" marR="68580" marT="0" marB="0"/>
                </a:tc>
                <a:extLst>
                  <a:ext uri="{0D108BD9-81ED-4DB2-BD59-A6C34878D82A}">
                    <a16:rowId xmlns:a16="http://schemas.microsoft.com/office/drawing/2014/main" val="880528146"/>
                  </a:ext>
                </a:extLst>
              </a:tr>
              <a:tr h="713438">
                <a:tc>
                  <a:txBody>
                    <a:bodyPr/>
                    <a:lstStyle/>
                    <a:p>
                      <a:pPr marL="0" marR="0" algn="l">
                        <a:spcBef>
                          <a:spcPts val="0"/>
                        </a:spcBef>
                        <a:spcAft>
                          <a:spcPts val="0"/>
                        </a:spcAft>
                      </a:pPr>
                      <a:r>
                        <a:rPr lang="en-US" sz="1200" b="0" dirty="0">
                          <a:effectLst/>
                          <a:latin typeface="+mj-lt"/>
                          <a:ea typeface="MS Mincho"/>
                        </a:rPr>
                        <a:t>6.3</a:t>
                      </a:r>
                    </a:p>
                  </a:txBody>
                  <a:tcPr marL="68580" marR="68580" marT="0" marB="0"/>
                </a:tc>
                <a:tc>
                  <a:txBody>
                    <a:bodyPr/>
                    <a:lstStyle/>
                    <a:p>
                      <a:pPr marL="0" marR="0" algn="l">
                        <a:spcBef>
                          <a:spcPts val="0"/>
                        </a:spcBef>
                        <a:spcAft>
                          <a:spcPts val="0"/>
                        </a:spcAft>
                      </a:pPr>
                      <a:r>
                        <a:rPr lang="en-US" sz="1200" b="0" dirty="0">
                          <a:effectLst/>
                          <a:latin typeface="+mj-lt"/>
                          <a:ea typeface="MS Mincho"/>
                        </a:rPr>
                        <a:t>6/11/25</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dirty="0">
                          <a:effectLst/>
                          <a:latin typeface="+mj-lt"/>
                          <a:ea typeface="MS Mincho"/>
                        </a:rPr>
                        <a:t>Cleaned up Spring 25 info – team location, revision history</a:t>
                      </a:r>
                    </a:p>
                    <a:p>
                      <a:pPr marL="0" marR="0" algn="l">
                        <a:spcBef>
                          <a:spcPts val="0"/>
                        </a:spcBef>
                        <a:spcAft>
                          <a:spcPts val="0"/>
                        </a:spcAft>
                      </a:pPr>
                      <a:r>
                        <a:rPr lang="en-US" sz="1200" b="0" dirty="0">
                          <a:effectLst/>
                          <a:latin typeface="+mj-lt"/>
                          <a:ea typeface="MS Mincho"/>
                        </a:rPr>
                        <a:t>Small formatting changes</a:t>
                      </a:r>
                    </a:p>
                    <a:p>
                      <a:pPr marL="0" marR="0" algn="l">
                        <a:spcBef>
                          <a:spcPts val="0"/>
                        </a:spcBef>
                        <a:spcAft>
                          <a:spcPts val="0"/>
                        </a:spcAft>
                      </a:pPr>
                      <a:r>
                        <a:rPr lang="en-US" sz="1200" b="0" dirty="0">
                          <a:effectLst/>
                          <a:latin typeface="+mj-lt"/>
                          <a:ea typeface="MS Mincho"/>
                        </a:rPr>
                        <a:t>Added Day 2.5 due to odd semester scheduling quirk</a:t>
                      </a:r>
                    </a:p>
                  </a:txBody>
                  <a:tcPr marL="68580" marR="68580" marT="0" marB="0"/>
                </a:tc>
                <a:extLst>
                  <a:ext uri="{0D108BD9-81ED-4DB2-BD59-A6C34878D82A}">
                    <a16:rowId xmlns:a16="http://schemas.microsoft.com/office/drawing/2014/main" val="2647369288"/>
                  </a:ext>
                </a:extLst>
              </a:tr>
              <a:tr h="379404">
                <a:tc>
                  <a:txBody>
                    <a:bodyPr/>
                    <a:lstStyle/>
                    <a:p>
                      <a:pPr marL="0" marR="0" algn="l">
                        <a:spcBef>
                          <a:spcPts val="0"/>
                        </a:spcBef>
                        <a:spcAft>
                          <a:spcPts val="0"/>
                        </a:spcAft>
                      </a:pPr>
                      <a:r>
                        <a:rPr lang="en-US" sz="1200" b="0" dirty="0">
                          <a:effectLst/>
                          <a:latin typeface="+mj-lt"/>
                          <a:ea typeface="MS Mincho"/>
                        </a:rPr>
                        <a:t>6.4</a:t>
                      </a:r>
                    </a:p>
                  </a:txBody>
                  <a:tcPr marL="68580" marR="68580" marT="0" marB="0"/>
                </a:tc>
                <a:tc>
                  <a:txBody>
                    <a:bodyPr/>
                    <a:lstStyle/>
                    <a:p>
                      <a:pPr marL="0" marR="0" algn="l">
                        <a:spcBef>
                          <a:spcPts val="0"/>
                        </a:spcBef>
                        <a:spcAft>
                          <a:spcPts val="0"/>
                        </a:spcAft>
                      </a:pPr>
                      <a:r>
                        <a:rPr lang="en-US" sz="1200" b="0" dirty="0">
                          <a:effectLst/>
                          <a:latin typeface="+mj-lt"/>
                          <a:ea typeface="MS Mincho"/>
                        </a:rPr>
                        <a:t>6/17</a:t>
                      </a:r>
                    </a:p>
                  </a:txBody>
                  <a:tcPr marL="68580" marR="68580" marT="0" marB="0"/>
                </a:tc>
                <a:tc>
                  <a:txBody>
                    <a:bodyPr/>
                    <a:lstStyle/>
                    <a:p>
                      <a:pPr marL="0" marR="0" algn="l">
                        <a:spcBef>
                          <a:spcPts val="0"/>
                        </a:spcBef>
                        <a:spcAft>
                          <a:spcPts val="0"/>
                        </a:spcAft>
                      </a:pPr>
                      <a:r>
                        <a:rPr lang="en-US" sz="1200" b="0" dirty="0">
                          <a:effectLst/>
                          <a:latin typeface="+mj-lt"/>
                          <a:ea typeface="MS Mincho"/>
                        </a:rPr>
                        <a:t>AP</a:t>
                      </a:r>
                    </a:p>
                  </a:txBody>
                  <a:tcPr marL="68580" marR="68580" marT="0" marB="0"/>
                </a:tc>
                <a:tc>
                  <a:txBody>
                    <a:bodyPr/>
                    <a:lstStyle/>
                    <a:p>
                      <a:pPr marL="0" marR="0" algn="l" defTabSz="685800" rtl="0" eaLnBrk="1" latinLnBrk="0" hangingPunct="1">
                        <a:spcBef>
                          <a:spcPts val="0"/>
                        </a:spcBef>
                        <a:spcAft>
                          <a:spcPts val="0"/>
                        </a:spcAft>
                      </a:pPr>
                      <a:r>
                        <a:rPr lang="en-US" sz="1200" b="0" kern="1200" dirty="0">
                          <a:solidFill>
                            <a:schemeClr val="dk1"/>
                          </a:solidFill>
                          <a:effectLst/>
                          <a:latin typeface="+mj-lt"/>
                          <a:ea typeface="MS Mincho"/>
                          <a:cs typeface="+mn-cs"/>
                        </a:rPr>
                        <a:t>Updated agenda graphic and slides with “Engineering Definition” language</a:t>
                      </a:r>
                    </a:p>
                  </a:txBody>
                  <a:tcPr marL="68580" marR="68580" marT="0" marB="0"/>
                </a:tc>
                <a:extLst>
                  <a:ext uri="{0D108BD9-81ED-4DB2-BD59-A6C34878D82A}">
                    <a16:rowId xmlns:a16="http://schemas.microsoft.com/office/drawing/2014/main" val="1445296702"/>
                  </a:ext>
                </a:extLst>
              </a:tr>
              <a:tr h="237813">
                <a:tc>
                  <a:txBody>
                    <a:bodyPr/>
                    <a:lstStyle/>
                    <a:p>
                      <a:pPr marL="0" marR="0" algn="l">
                        <a:spcBef>
                          <a:spcPts val="0"/>
                        </a:spcBef>
                        <a:spcAft>
                          <a:spcPts val="0"/>
                        </a:spcAft>
                      </a:pPr>
                      <a:r>
                        <a:rPr lang="en-US" sz="1200" b="0" dirty="0">
                          <a:effectLst/>
                          <a:latin typeface="+mj-lt"/>
                          <a:ea typeface="MS Mincho"/>
                        </a:rPr>
                        <a:t>6.5</a:t>
                      </a:r>
                    </a:p>
                  </a:txBody>
                  <a:tcPr marL="68580" marR="68580" marT="0" marB="0"/>
                </a:tc>
                <a:tc>
                  <a:txBody>
                    <a:bodyPr/>
                    <a:lstStyle/>
                    <a:p>
                      <a:pPr marL="0" marR="0" algn="l">
                        <a:spcBef>
                          <a:spcPts val="0"/>
                        </a:spcBef>
                        <a:spcAft>
                          <a:spcPts val="0"/>
                        </a:spcAft>
                      </a:pPr>
                      <a:r>
                        <a:rPr lang="en-US" sz="1200" b="0" dirty="0">
                          <a:effectLst/>
                          <a:latin typeface="+mj-lt"/>
                          <a:ea typeface="MS Mincho"/>
                        </a:rPr>
                        <a:t>7/1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Updated graphic and schedule for Day 2.5</a:t>
                      </a:r>
                    </a:p>
                  </a:txBody>
                  <a:tcPr marL="68580" marR="68580" marT="0" marB="0"/>
                </a:tc>
                <a:extLst>
                  <a:ext uri="{0D108BD9-81ED-4DB2-BD59-A6C34878D82A}">
                    <a16:rowId xmlns:a16="http://schemas.microsoft.com/office/drawing/2014/main" val="682893570"/>
                  </a:ext>
                </a:extLst>
              </a:tr>
              <a:tr h="375139">
                <a:tc>
                  <a:txBody>
                    <a:bodyPr/>
                    <a:lstStyle/>
                    <a:p>
                      <a:pPr marL="0" marR="0" algn="l">
                        <a:spcBef>
                          <a:spcPts val="0"/>
                        </a:spcBef>
                        <a:spcAft>
                          <a:spcPts val="0"/>
                        </a:spcAft>
                      </a:pPr>
                      <a:r>
                        <a:rPr lang="en-US" sz="1200" b="0" dirty="0">
                          <a:effectLst/>
                          <a:latin typeface="+mj-lt"/>
                          <a:ea typeface="MS Mincho"/>
                        </a:rPr>
                        <a:t>6.6</a:t>
                      </a:r>
                    </a:p>
                  </a:txBody>
                  <a:tcPr marL="68580" marR="68580" marT="0" marB="0"/>
                </a:tc>
                <a:tc>
                  <a:txBody>
                    <a:bodyPr/>
                    <a:lstStyle/>
                    <a:p>
                      <a:pPr marL="0" marR="0" algn="l">
                        <a:spcBef>
                          <a:spcPts val="0"/>
                        </a:spcBef>
                        <a:spcAft>
                          <a:spcPts val="0"/>
                        </a:spcAft>
                      </a:pPr>
                      <a:r>
                        <a:rPr lang="en-US" sz="1200" b="0" dirty="0">
                          <a:effectLst/>
                          <a:latin typeface="+mj-lt"/>
                          <a:ea typeface="MS Mincho"/>
                        </a:rPr>
                        <a:t>7/3</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AP</a:t>
                      </a:r>
                    </a:p>
                  </a:txBody>
                  <a:tcPr marL="68580" marR="68580" marT="0" marB="0"/>
                </a:tc>
                <a:tc>
                  <a:txBody>
                    <a:bodyPr/>
                    <a:lstStyle/>
                    <a:p>
                      <a:pPr marL="0" marR="0" algn="l">
                        <a:spcBef>
                          <a:spcPts val="0"/>
                        </a:spcBef>
                        <a:spcAft>
                          <a:spcPts val="0"/>
                        </a:spcAft>
                      </a:pPr>
                      <a:r>
                        <a:rPr lang="en-US" sz="1200" b="1" dirty="0">
                          <a:effectLst/>
                          <a:latin typeface="+mj-lt"/>
                          <a:ea typeface="MS Mincho"/>
                        </a:rPr>
                        <a:t>ALL</a:t>
                      </a:r>
                      <a:r>
                        <a:rPr lang="en-US" sz="1200" b="0" dirty="0">
                          <a:effectLst/>
                          <a:latin typeface="+mj-lt"/>
                          <a:ea typeface="MS Mincho"/>
                        </a:rPr>
                        <a:t> slide headings standardized as Calibri 40pt font</a:t>
                      </a:r>
                    </a:p>
                    <a:p>
                      <a:pPr marL="0" marR="0" algn="l">
                        <a:spcBef>
                          <a:spcPts val="0"/>
                        </a:spcBef>
                        <a:spcAft>
                          <a:spcPts val="0"/>
                        </a:spcAft>
                      </a:pPr>
                      <a:r>
                        <a:rPr lang="en-US" sz="1200" b="0" dirty="0">
                          <a:effectLst/>
                          <a:latin typeface="+mj-lt"/>
                          <a:ea typeface="MS Mincho"/>
                        </a:rPr>
                        <a:t>Fixed some straggler Engineering Definition uses</a:t>
                      </a:r>
                    </a:p>
                  </a:txBody>
                  <a:tcPr marL="68580" marR="68580" marT="0" marB="0"/>
                </a:tc>
                <a:extLst>
                  <a:ext uri="{0D108BD9-81ED-4DB2-BD59-A6C34878D82A}">
                    <a16:rowId xmlns:a16="http://schemas.microsoft.com/office/drawing/2014/main" val="1138563216"/>
                  </a:ext>
                </a:extLst>
              </a:tr>
              <a:tr h="360984">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b="0" dirty="0">
                        <a:effectLst/>
                        <a:latin typeface="+mj-lt"/>
                        <a:ea typeface="MS Mincho"/>
                      </a:endParaRPr>
                    </a:p>
                  </a:txBody>
                  <a:tcPr marL="68580" marR="68580" marT="0" marB="0"/>
                </a:tc>
                <a:tc>
                  <a:txBody>
                    <a:bodyPr/>
                    <a:lstStyle/>
                    <a:p>
                      <a:pPr marL="0" marR="0" algn="l">
                        <a:spcBef>
                          <a:spcPts val="0"/>
                        </a:spcBef>
                        <a:spcAft>
                          <a:spcPts val="0"/>
                        </a:spcAft>
                      </a:pP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35532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3050399495"/>
                  </a:ext>
                </a:extLst>
              </a:tr>
              <a:tr h="303987">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460073">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39495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r h="307515">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19250066"/>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167</a:t>
            </a:fld>
            <a:endParaRPr lang="en-US" sz="1200" dirty="0"/>
          </a:p>
        </p:txBody>
      </p:sp>
    </p:spTree>
    <p:extLst>
      <p:ext uri="{BB962C8B-B14F-4D97-AF65-F5344CB8AC3E}">
        <p14:creationId xmlns:p14="http://schemas.microsoft.com/office/powerpoint/2010/main" val="2347606299"/>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8127261"/>
              </p:ext>
            </p:extLst>
          </p:nvPr>
        </p:nvGraphicFramePr>
        <p:xfrm>
          <a:off x="381000" y="1143000"/>
          <a:ext cx="8382000" cy="4654237"/>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3778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4054616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415131237"/>
                  </a:ext>
                </a:extLst>
              </a:tr>
              <a:tr h="311149">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403694510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324179425"/>
                  </a:ext>
                </a:extLst>
              </a:tr>
              <a:tr h="255270">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77389355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1551105972"/>
                  </a:ext>
                </a:extLst>
              </a:tr>
              <a:tr h="298127">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833748122"/>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60243468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3133809204"/>
                  </a:ext>
                </a:extLst>
              </a:tr>
              <a:tr h="222251">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tc>
                  <a:txBody>
                    <a:bodyPr/>
                    <a:lstStyle/>
                    <a:p>
                      <a:pPr marL="0" marR="0" indent="0" algn="l" defTabSz="914400" rtl="0" eaLnBrk="1" latinLnBrk="0" hangingPunct="1">
                        <a:spcBef>
                          <a:spcPts val="0"/>
                        </a:spcBef>
                        <a:spcAft>
                          <a:spcPts val="0"/>
                        </a:spcAft>
                        <a:buNone/>
                      </a:pPr>
                      <a:endParaRPr lang="en-US" sz="1200" kern="1200" dirty="0">
                        <a:solidFill>
                          <a:schemeClr val="dk1"/>
                        </a:solidFill>
                        <a:effectLst/>
                        <a:latin typeface="+mj-lt"/>
                        <a:ea typeface="MS Mincho"/>
                        <a:cs typeface="+mn-cs"/>
                      </a:endParaRPr>
                    </a:p>
                  </a:txBody>
                  <a:tcPr marL="68580" marR="68580" marT="0" marB="0"/>
                </a:tc>
                <a:tc>
                  <a:txBody>
                    <a:bodyPr/>
                    <a:lstStyle/>
                    <a:p>
                      <a:pPr marL="0" marR="0" algn="l" defTabSz="914400" rtl="0" eaLnBrk="1" latinLnBrk="0" hangingPunct="1">
                        <a:spcBef>
                          <a:spcPts val="0"/>
                        </a:spcBef>
                        <a:spcAft>
                          <a:spcPts val="0"/>
                        </a:spcAft>
                      </a:pPr>
                      <a:endParaRPr lang="en-US" sz="1200" kern="1200" dirty="0">
                        <a:solidFill>
                          <a:schemeClr val="dk1"/>
                        </a:solidFill>
                        <a:effectLst/>
                        <a:latin typeface="+mj-lt"/>
                        <a:ea typeface="MS Mincho"/>
                        <a:cs typeface="+mn-cs"/>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45355868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50151966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033203879"/>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63642258"/>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70884049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54794469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01821584"/>
                  </a:ext>
                </a:extLst>
              </a:tr>
            </a:tbl>
          </a:graphicData>
        </a:graphic>
      </p:graphicFrame>
      <p:sp>
        <p:nvSpPr>
          <p:cNvPr id="5" name="Slide Number Placeholder 4"/>
          <p:cNvSpPr>
            <a:spLocks noGrp="1"/>
          </p:cNvSpPr>
          <p:nvPr>
            <p:ph type="sldNum" sz="quarter" idx="12"/>
          </p:nvPr>
        </p:nvSpPr>
        <p:spPr/>
        <p:txBody>
          <a:bodyPr/>
          <a:lstStyle/>
          <a:p>
            <a:fld id="{B044824F-EBE0-443F-8A8F-F64816AF04DC}" type="slidenum">
              <a:rPr lang="en-US" sz="1200" smtClean="0"/>
              <a:t>168</a:t>
            </a:fld>
            <a:endParaRPr lang="en-US" sz="1200" dirty="0"/>
          </a:p>
        </p:txBody>
      </p:sp>
    </p:spTree>
    <p:extLst>
      <p:ext uri="{BB962C8B-B14F-4D97-AF65-F5344CB8AC3E}">
        <p14:creationId xmlns:p14="http://schemas.microsoft.com/office/powerpoint/2010/main" val="2475139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Design Lab - Core Values</a:t>
            </a:r>
          </a:p>
        </p:txBody>
      </p:sp>
      <p:sp>
        <p:nvSpPr>
          <p:cNvPr id="3" name="Content Placeholder 2"/>
          <p:cNvSpPr>
            <a:spLocks noGrp="1"/>
          </p:cNvSpPr>
          <p:nvPr>
            <p:ph idx="1"/>
          </p:nvPr>
        </p:nvSpPr>
        <p:spPr>
          <a:xfrm>
            <a:off x="457200" y="1644650"/>
            <a:ext cx="8229600" cy="4938712"/>
          </a:xfrm>
        </p:spPr>
        <p:txBody>
          <a:bodyPr vert="horz" lIns="91440" tIns="45720" rIns="91440" bIns="45720" rtlCol="0" anchor="t">
            <a:normAutofit/>
          </a:bodyPr>
          <a:lstStyle/>
          <a:p>
            <a:r>
              <a:rPr lang="en-US" dirty="0">
                <a:cs typeface="Calibri"/>
              </a:rPr>
              <a:t>Embrace </a:t>
            </a:r>
            <a:r>
              <a:rPr lang="en-US" b="1" dirty="0">
                <a:cs typeface="Calibri"/>
              </a:rPr>
              <a:t>diverse</a:t>
            </a:r>
            <a:r>
              <a:rPr lang="en-US" dirty="0">
                <a:cs typeface="Calibri"/>
              </a:rPr>
              <a:t> backgrounds, skills, and perspective</a:t>
            </a:r>
          </a:p>
          <a:p>
            <a:r>
              <a:rPr lang="en-US" dirty="0">
                <a:cs typeface="Calibri"/>
              </a:rPr>
              <a:t>Create an </a:t>
            </a:r>
            <a:r>
              <a:rPr lang="en-US" b="1" dirty="0">
                <a:cs typeface="Calibri"/>
              </a:rPr>
              <a:t>inclusive</a:t>
            </a:r>
            <a:r>
              <a:rPr lang="en-US" dirty="0">
                <a:cs typeface="Calibri"/>
              </a:rPr>
              <a:t> and </a:t>
            </a:r>
            <a:r>
              <a:rPr lang="en-US" b="1" dirty="0">
                <a:cs typeface="Calibri"/>
              </a:rPr>
              <a:t>equitable</a:t>
            </a:r>
            <a:r>
              <a:rPr lang="en-US" dirty="0">
                <a:cs typeface="Calibri"/>
              </a:rPr>
              <a:t> team environment</a:t>
            </a:r>
          </a:p>
          <a:p>
            <a:r>
              <a:rPr lang="en-US" dirty="0">
                <a:cs typeface="Calibri"/>
              </a:rPr>
              <a:t>Act with Professionalism and Respect</a:t>
            </a:r>
          </a:p>
          <a:p>
            <a:pPr marL="0"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pic>
        <p:nvPicPr>
          <p:cNvPr id="4" name="Picture 3" descr="El Ayuntamiento de Murcia destina 75.000 euros para proyectos d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4322951"/>
            <a:ext cx="3619392" cy="2361653"/>
          </a:xfrm>
          <a:prstGeom prst="rect">
            <a:avLst/>
          </a:prstGeom>
        </p:spPr>
      </p:pic>
    </p:spTree>
    <p:extLst>
      <p:ext uri="{BB962C8B-B14F-4D97-AF65-F5344CB8AC3E}">
        <p14:creationId xmlns:p14="http://schemas.microsoft.com/office/powerpoint/2010/main" val="1690371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Participation Expectations</a:t>
            </a:r>
          </a:p>
        </p:txBody>
      </p:sp>
      <p:sp>
        <p:nvSpPr>
          <p:cNvPr id="3" name="Content Placeholder 2"/>
          <p:cNvSpPr>
            <a:spLocks noGrp="1"/>
          </p:cNvSpPr>
          <p:nvPr>
            <p:ph sz="half" idx="1"/>
          </p:nvPr>
        </p:nvSpPr>
        <p:spPr>
          <a:xfrm>
            <a:off x="457200" y="1600201"/>
            <a:ext cx="4267200" cy="1143000"/>
          </a:xfrm>
        </p:spPr>
        <p:txBody>
          <a:bodyPr vert="horz" lIns="91440" tIns="45720" rIns="91440" bIns="45720" rtlCol="0" anchor="t">
            <a:noAutofit/>
          </a:bodyPr>
          <a:lstStyle/>
          <a:p>
            <a:pPr marL="0" indent="0">
              <a:buNone/>
            </a:pPr>
            <a:r>
              <a:rPr lang="en-US" dirty="0">
                <a:cs typeface="Calibri"/>
              </a:rPr>
              <a:t>Arrive to meetings on time.</a:t>
            </a:r>
            <a:br>
              <a:rPr lang="en-US" dirty="0">
                <a:cs typeface="Calibri"/>
              </a:rPr>
            </a:br>
            <a:r>
              <a:rPr lang="en-US" dirty="0">
                <a:cs typeface="Calibri"/>
              </a:rPr>
              <a:t>Stay until meeting ends.</a:t>
            </a:r>
          </a:p>
        </p:txBody>
      </p:sp>
      <p:pic>
        <p:nvPicPr>
          <p:cNvPr id="9" name="Content Placeholder 8" descr="Close up of The &lt;strong&gt;Thinker&lt;/strong&gt; | This is a closer look at Rodin's T… | Flick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0094" y="3225456"/>
            <a:ext cx="2090208" cy="1567656"/>
          </a:xfrm>
        </p:spPr>
      </p:pic>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pic>
        <p:nvPicPr>
          <p:cNvPr id="10" name="Picture 9" descr="&lt;strong&gt;Clock&lt;/strong&gt; PNG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29200" y="1258473"/>
            <a:ext cx="1793654" cy="1812228"/>
          </a:xfrm>
          <a:prstGeom prst="rect">
            <a:avLst/>
          </a:prstGeom>
        </p:spPr>
      </p:pic>
      <p:sp>
        <p:nvSpPr>
          <p:cNvPr id="11" name="TextBox 10"/>
          <p:cNvSpPr txBox="1"/>
          <p:nvPr/>
        </p:nvSpPr>
        <p:spPr>
          <a:xfrm>
            <a:off x="2895600" y="3260321"/>
            <a:ext cx="4036298" cy="1040285"/>
          </a:xfrm>
          <a:prstGeom prst="rect">
            <a:avLst/>
          </a:prstGeom>
          <a:noFill/>
        </p:spPr>
        <p:txBody>
          <a:bodyPr wrap="none" rtlCol="0">
            <a:spAutoFit/>
          </a:bodyPr>
          <a:lstStyle/>
          <a:p>
            <a:pPr>
              <a:spcBef>
                <a:spcPct val="20000"/>
              </a:spcBef>
            </a:pPr>
            <a:r>
              <a:rPr lang="en-US" sz="2800" dirty="0">
                <a:cs typeface="Calibri"/>
              </a:rPr>
              <a:t>Be present in all meetings.</a:t>
            </a:r>
          </a:p>
          <a:p>
            <a:pPr>
              <a:spcBef>
                <a:spcPct val="20000"/>
              </a:spcBef>
            </a:pPr>
            <a:r>
              <a:rPr lang="en-US" sz="2800" dirty="0">
                <a:cs typeface="Calibri"/>
              </a:rPr>
              <a:t>Listen, Engage, Participate.</a:t>
            </a:r>
          </a:p>
        </p:txBody>
      </p:sp>
      <p:pic>
        <p:nvPicPr>
          <p:cNvPr id="12" name="Picture 11" descr="WOMEN TAKING A STAND: Answering the call!"/>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0883" y="4650980"/>
            <a:ext cx="1644634" cy="1833219"/>
          </a:xfrm>
          <a:prstGeom prst="rect">
            <a:avLst/>
          </a:prstGeom>
        </p:spPr>
      </p:pic>
      <p:sp>
        <p:nvSpPr>
          <p:cNvPr id="13" name="TextBox 12"/>
          <p:cNvSpPr txBox="1"/>
          <p:nvPr/>
        </p:nvSpPr>
        <p:spPr>
          <a:xfrm>
            <a:off x="533400" y="5150794"/>
            <a:ext cx="4724400" cy="1384995"/>
          </a:xfrm>
          <a:prstGeom prst="rect">
            <a:avLst/>
          </a:prstGeom>
          <a:noFill/>
        </p:spPr>
        <p:txBody>
          <a:bodyPr wrap="square" rtlCol="0">
            <a:spAutoFit/>
          </a:bodyPr>
          <a:lstStyle/>
          <a:p>
            <a:pPr algn="r"/>
            <a:r>
              <a:rPr lang="en-US" sz="2800" dirty="0">
                <a:cs typeface="Calibri"/>
              </a:rPr>
              <a:t>Focus on the Project. </a:t>
            </a:r>
          </a:p>
          <a:p>
            <a:pPr algn="r"/>
            <a:r>
              <a:rPr lang="en-US" sz="2800" dirty="0">
                <a:cs typeface="Calibri"/>
              </a:rPr>
              <a:t>Minimize Distractions </a:t>
            </a:r>
          </a:p>
          <a:p>
            <a:pPr algn="r"/>
            <a:r>
              <a:rPr lang="en-US" sz="2800" dirty="0">
                <a:cs typeface="Calibri"/>
              </a:rPr>
              <a:t>(phone, other tasks)</a:t>
            </a:r>
            <a:endParaRPr lang="en-US" dirty="0"/>
          </a:p>
        </p:txBody>
      </p:sp>
      <p:sp>
        <p:nvSpPr>
          <p:cNvPr id="15" name="Oval 14"/>
          <p:cNvSpPr/>
          <p:nvPr/>
        </p:nvSpPr>
        <p:spPr>
          <a:xfrm>
            <a:off x="5325213" y="4386489"/>
            <a:ext cx="2455973" cy="2362200"/>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15" idx="1"/>
            <a:endCxn id="15" idx="5"/>
          </p:cNvCxnSpPr>
          <p:nvPr/>
        </p:nvCxnSpPr>
        <p:spPr>
          <a:xfrm>
            <a:off x="5684882" y="4732425"/>
            <a:ext cx="1736635" cy="1670328"/>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58874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Work Expectations</a:t>
            </a:r>
          </a:p>
        </p:txBody>
      </p:sp>
      <p:sp>
        <p:nvSpPr>
          <p:cNvPr id="3" name="Content Placeholder 2"/>
          <p:cNvSpPr>
            <a:spLocks noGrp="1"/>
          </p:cNvSpPr>
          <p:nvPr>
            <p:ph idx="1"/>
          </p:nvPr>
        </p:nvSpPr>
        <p:spPr>
          <a:xfrm>
            <a:off x="457200" y="1417638"/>
            <a:ext cx="8229600" cy="4938712"/>
          </a:xfrm>
        </p:spPr>
        <p:txBody>
          <a:bodyPr vert="horz" lIns="91440" tIns="45720" rIns="91440" bIns="45720" rtlCol="0" anchor="t">
            <a:normAutofit fontScale="92500" lnSpcReduction="10000"/>
          </a:bodyPr>
          <a:lstStyle/>
          <a:p>
            <a:r>
              <a:rPr lang="en-US" dirty="0">
                <a:cs typeface="Calibri"/>
              </a:rPr>
              <a:t>Your new position involves:</a:t>
            </a:r>
          </a:p>
          <a:p>
            <a:pPr lvl="1">
              <a:buFont typeface="Arial" panose="05000000000000000000" pitchFamily="2" charset="2"/>
              <a:buChar char="•"/>
            </a:pPr>
            <a:r>
              <a:rPr lang="en-US" dirty="0">
                <a:cs typeface="Calibri"/>
              </a:rPr>
              <a:t>4 Hours per week of on-site work</a:t>
            </a:r>
          </a:p>
          <a:p>
            <a:pPr lvl="1">
              <a:buFont typeface="Arial" panose="05000000000000000000" pitchFamily="2" charset="2"/>
              <a:buChar char="•"/>
            </a:pPr>
            <a:r>
              <a:rPr lang="en-US" b="1" dirty="0">
                <a:cs typeface="Calibri"/>
              </a:rPr>
              <a:t>5 Hours per week </a:t>
            </a:r>
            <a:r>
              <a:rPr lang="en-US" dirty="0">
                <a:cs typeface="Calibri"/>
              </a:rPr>
              <a:t>of</a:t>
            </a:r>
            <a:r>
              <a:rPr lang="en-US" b="1" dirty="0">
                <a:cs typeface="Calibri"/>
              </a:rPr>
              <a:t> </a:t>
            </a:r>
            <a:r>
              <a:rPr lang="en-US" dirty="0">
                <a:cs typeface="Calibri"/>
              </a:rPr>
              <a:t>off-site work</a:t>
            </a:r>
          </a:p>
          <a:p>
            <a:pPr lvl="2">
              <a:buFont typeface="Arial" panose="05000000000000000000" pitchFamily="2" charset="2"/>
              <a:buChar char="•"/>
            </a:pPr>
            <a:r>
              <a:rPr lang="en-US" dirty="0">
                <a:cs typeface="Calibri"/>
              </a:rPr>
              <a:t>Individual technical work &amp; team meetings</a:t>
            </a:r>
          </a:p>
          <a:p>
            <a:pPr lvl="1">
              <a:buFont typeface="Arial" panose="05000000000000000000" pitchFamily="2" charset="2"/>
              <a:buChar char="•"/>
            </a:pPr>
            <a:r>
              <a:rPr lang="en-US" dirty="0">
                <a:cs typeface="Calibri"/>
              </a:rPr>
              <a:t>Consistent level of work throughout the semester</a:t>
            </a:r>
          </a:p>
          <a:p>
            <a:r>
              <a:rPr lang="en-US" dirty="0">
                <a:cs typeface="Calibri"/>
              </a:rPr>
              <a:t>Document all progress and results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
        <p:nvSpPr>
          <p:cNvPr id="4" name="Wave 3"/>
          <p:cNvSpPr/>
          <p:nvPr/>
        </p:nvSpPr>
        <p:spPr>
          <a:xfrm>
            <a:off x="3886200" y="4724400"/>
            <a:ext cx="4343400" cy="1828800"/>
          </a:xfrm>
          <a:prstGeom prst="wave">
            <a:avLst>
              <a:gd name="adj1" fmla="val 12500"/>
              <a:gd name="adj2" fmla="val 15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Please respond in a timely manner!</a:t>
            </a:r>
          </a:p>
        </p:txBody>
      </p:sp>
    </p:spTree>
    <p:extLst>
      <p:ext uri="{BB962C8B-B14F-4D97-AF65-F5344CB8AC3E}">
        <p14:creationId xmlns:p14="http://schemas.microsoft.com/office/powerpoint/2010/main" val="396755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D4A21F-4894-9DA9-9CC2-9194881A574E}"/>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A53A483-3353-F93F-96B1-132841AECD71}"/>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2</a:t>
            </a:r>
          </a:p>
        </p:txBody>
      </p:sp>
      <p:graphicFrame>
        <p:nvGraphicFramePr>
          <p:cNvPr id="6" name="Table 5">
            <a:extLst>
              <a:ext uri="{FF2B5EF4-FFF2-40B4-BE49-F238E27FC236}">
                <a16:creationId xmlns:a16="http://schemas.microsoft.com/office/drawing/2014/main" id="{4B836380-3633-219D-4C72-84F3A310D548}"/>
              </a:ext>
            </a:extLst>
          </p:cNvPr>
          <p:cNvGraphicFramePr>
            <a:graphicFrameLocks noGrp="1"/>
          </p:cNvGraphicFramePr>
          <p:nvPr>
            <p:extLst>
              <p:ext uri="{D42A27DB-BD31-4B8C-83A1-F6EECF244321}">
                <p14:modId xmlns:p14="http://schemas.microsoft.com/office/powerpoint/2010/main" val="163638265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2439">
                  <a:extLst>
                    <a:ext uri="{9D8B030D-6E8A-4147-A177-3AD203B41FA5}">
                      <a16:colId xmlns:a16="http://schemas.microsoft.com/office/drawing/2014/main" val="20004"/>
                    </a:ext>
                  </a:extLst>
                </a:gridCol>
                <a:gridCol w="342900">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FC2951AD-3D67-13C7-E38C-F06C07EA8687}"/>
              </a:ext>
            </a:extLst>
          </p:cNvPr>
          <p:cNvSpPr>
            <a:spLocks noGrp="1"/>
          </p:cNvSpPr>
          <p:nvPr>
            <p:ph type="sldNum" sz="quarter" idx="12"/>
          </p:nvPr>
        </p:nvSpPr>
        <p:spPr/>
        <p:txBody>
          <a:bodyPr/>
          <a:lstStyle/>
          <a:p>
            <a:pPr>
              <a:defRPr/>
            </a:pPr>
            <a:fld id="{BE9A177C-BA89-4C10-A83E-404B5E42A65C}" type="slidenum">
              <a:rPr lang="en-US" smtClean="0"/>
              <a:pPr>
                <a:defRPr/>
              </a:pPr>
              <a:t>2</a:t>
            </a:fld>
            <a:endParaRPr lang="en-US" dirty="0"/>
          </a:p>
        </p:txBody>
      </p:sp>
      <p:grpSp>
        <p:nvGrpSpPr>
          <p:cNvPr id="5" name="Group 4">
            <a:extLst>
              <a:ext uri="{FF2B5EF4-FFF2-40B4-BE49-F238E27FC236}">
                <a16:creationId xmlns:a16="http://schemas.microsoft.com/office/drawing/2014/main" id="{B258DE7C-2304-7A9D-B41D-CA4112AC3767}"/>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D7428A1C-B45A-1343-07E9-6ED570A94699}"/>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FB40E80C-95D9-4848-7759-1AE74A4FDBA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E5D8F0F2-D462-C2FE-1A59-4793F0749DE8}"/>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6F96294C-9E91-9D87-E17C-E22F7A5FA467}"/>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3308F93-AB8A-60A3-6CC2-6032D4C565D4}"/>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B68A64E3-D70F-E801-6D22-8A5D317B0EF4}"/>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1BE60211-2980-EB49-6CBA-BDBD28066511}"/>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6327989F-0585-CC86-E58F-E8168F22C693}"/>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58AE54B5-888D-FDE0-701A-CA2E26AB7230}"/>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0E95C997-FDFF-5D65-6189-B7FBAD960D0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C7459672-F63B-9ABD-2D0E-288540D90C3D}"/>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1BF4D4C0-E740-EEB0-5518-678C690DD7F2}"/>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1679231-14F3-9DC8-8E21-47AE7C729565}"/>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DC602F76-860D-5C2A-98EF-4899DFFBED88}"/>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DFCDE7AA-25B8-A15E-862F-B145183F69A0}"/>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F39866C-CC7E-51BC-6E25-78670DD81B78}"/>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A8ED1C5F-7656-2ABC-2452-BFDDA8ECC37C}"/>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6F871E7F-C242-9C76-5491-5D50DB6015BD}"/>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32026909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More TEAM work</a:t>
            </a:r>
            <a:br>
              <a:rPr lang="en-US" dirty="0">
                <a:cs typeface="Calibri"/>
              </a:rPr>
            </a:br>
            <a:r>
              <a:rPr lang="en-US" dirty="0">
                <a:cs typeface="Calibri"/>
              </a:rPr>
              <a:t>than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30480" y="1439131"/>
            <a:ext cx="9080764" cy="2142269"/>
          </a:xfrm>
        </p:spPr>
        <p:txBody>
          <a:bodyPr vert="horz" lIns="91440" tIns="45720" rIns="91440" bIns="45720" numCol="2" rtlCol="0" anchor="t">
            <a:normAutofit fontScale="85000" lnSpcReduction="20000"/>
          </a:bodyPr>
          <a:lstStyle/>
          <a:p>
            <a:pPr marL="0" indent="0" algn="ctr">
              <a:spcBef>
                <a:spcPts val="0"/>
              </a:spcBef>
              <a:buNone/>
            </a:pPr>
            <a:r>
              <a:rPr lang="en-US" u="sng" dirty="0">
                <a:ea typeface="+mn-lt"/>
                <a:cs typeface="+mn-lt"/>
              </a:rPr>
              <a:t>Group Work </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a:p>
            <a:pPr lvl="1">
              <a:spcBef>
                <a:spcPts val="0"/>
              </a:spcBef>
              <a:buFont typeface="Arial" panose="020B0604020202020204" pitchFamily="34" charset="0"/>
              <a:buChar char="•"/>
            </a:pPr>
            <a:endParaRPr lang="en-US" sz="3200" dirty="0">
              <a:ea typeface="+mn-lt"/>
              <a:cs typeface="+mn-lt"/>
            </a:endParaRPr>
          </a:p>
          <a:p>
            <a:pPr marL="0" indent="0" algn="ctr">
              <a:spcBef>
                <a:spcPts val="0"/>
              </a:spcBef>
              <a:buNone/>
            </a:pPr>
            <a:r>
              <a:rPr lang="en-US" u="sng" dirty="0">
                <a:ea typeface="+mn-lt"/>
                <a:cs typeface="+mn-lt"/>
              </a:rPr>
              <a:t>Team Work</a:t>
            </a:r>
          </a:p>
          <a:p>
            <a:pPr marL="0" indent="0" algn="ctr">
              <a:spcBef>
                <a:spcPts val="0"/>
              </a:spcBef>
              <a:buNone/>
            </a:pPr>
            <a:endParaRPr lang="en-US" dirty="0">
              <a:ea typeface="+mn-lt"/>
              <a:cs typeface="+mn-lt"/>
            </a:endParaRP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Interactive -peer review</a:t>
            </a:r>
          </a:p>
          <a:p>
            <a:pPr lvl="1">
              <a:spcBef>
                <a:spcPts val="0"/>
              </a:spcBef>
              <a:buFont typeface="Arial" panose="020B0604020202020204" pitchFamily="34" charset="0"/>
              <a:buChar char="•"/>
            </a:pPr>
            <a:r>
              <a:rPr lang="en-US" sz="3200" dirty="0">
                <a:ea typeface="+mn-lt"/>
                <a:cs typeface="+mn-lt"/>
              </a:rPr>
              <a:t>Team member managed</a:t>
            </a:r>
          </a:p>
          <a:p>
            <a:pPr>
              <a:spcBef>
                <a:spcPts val="0"/>
              </a:spcBef>
            </a:pPr>
            <a:endParaRPr lang="en-US" dirty="0">
              <a:ea typeface="+mn-lt"/>
              <a:cs typeface="+mn-lt"/>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pic>
        <p:nvPicPr>
          <p:cNvPr id="6" name="Picture 5" descr="A diagram of a football game&#10;&#10;Description automatically generated">
            <a:extLst>
              <a:ext uri="{FF2B5EF4-FFF2-40B4-BE49-F238E27FC236}">
                <a16:creationId xmlns:a16="http://schemas.microsoft.com/office/drawing/2014/main" id="{E845A8E6-571B-6963-0C3D-0315C5BF00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77" y="3310241"/>
            <a:ext cx="7258050" cy="3448050"/>
          </a:xfrm>
          <a:prstGeom prst="rect">
            <a:avLst/>
          </a:prstGeom>
        </p:spPr>
      </p:pic>
    </p:spTree>
    <p:extLst>
      <p:ext uri="{BB962C8B-B14F-4D97-AF65-F5344CB8AC3E}">
        <p14:creationId xmlns:p14="http://schemas.microsoft.com/office/powerpoint/2010/main" val="28673604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rgbClr val="000000"/>
                </a:solidFill>
              </a:rPr>
              <a:t>Work Expectations</a:t>
            </a:r>
            <a:endParaRPr lang="en-US" sz="4000" dirty="0"/>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“What expectations will your boss and peers have of you at work?”</a:t>
            </a:r>
          </a:p>
          <a:p>
            <a:pPr marL="0" indent="0">
              <a:buNone/>
            </a:pPr>
            <a:endParaRPr lang="en-US" dirty="0"/>
          </a:p>
          <a:p>
            <a:pPr marL="0" indent="0">
              <a:buNone/>
            </a:pPr>
            <a:r>
              <a:rPr lang="en-US" dirty="0"/>
              <a:t>Let’s start doing this NOW in the </a:t>
            </a:r>
            <a:r>
              <a:rPr lang="en-US" dirty="0">
                <a:cs typeface="Calibri"/>
              </a:rPr>
              <a:t>Design Lab.</a:t>
            </a:r>
            <a:endParaRPr lang="en-US" dirty="0"/>
          </a:p>
          <a:p>
            <a:pPr lvl="1">
              <a:buFont typeface="Arial" panose="020B0604020202020204" pitchFamily="34" charset="0"/>
              <a:buChar char="•"/>
            </a:pPr>
            <a:r>
              <a:rPr lang="en-US" dirty="0"/>
              <a:t>Be Accountable. </a:t>
            </a:r>
          </a:p>
          <a:p>
            <a:pPr lvl="2"/>
            <a:r>
              <a:rPr lang="en-US" dirty="0"/>
              <a:t>To your teammates, to your Chief/Project Engineer, and to the project Client.</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Please do not “hide” it from team until its perfect or completely finished.</a:t>
            </a:r>
          </a:p>
          <a:p>
            <a:pPr lvl="2"/>
            <a:r>
              <a:rPr lang="en-US" dirty="0">
                <a:cs typeface="Calibri"/>
              </a:rPr>
              <a:t>Use Electronic Design Notebook (EDN)</a:t>
            </a:r>
          </a:p>
        </p:txBody>
      </p:sp>
      <p:sp>
        <p:nvSpPr>
          <p:cNvPr id="5" name="Slide Number Placeholder 4"/>
          <p:cNvSpPr>
            <a:spLocks noGrp="1"/>
          </p:cNvSpPr>
          <p:nvPr>
            <p:ph type="sldNum" sz="quarter" idx="12"/>
          </p:nvPr>
        </p:nvSpPr>
        <p:spPr/>
        <p:txBody>
          <a:bodyPr/>
          <a:lstStyle/>
          <a:p>
            <a:fld id="{B044824F-EBE0-443F-8A8F-F64816AF04DC}" type="slidenum">
              <a:rPr lang="en-US" smtClean="0"/>
              <a:t>21</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Design Lab Communications &amp; Documentation Policies (1/2)</a:t>
            </a:r>
          </a:p>
        </p:txBody>
      </p:sp>
      <p:sp>
        <p:nvSpPr>
          <p:cNvPr id="3" name="Content Placeholder 2"/>
          <p:cNvSpPr>
            <a:spLocks noGrp="1"/>
          </p:cNvSpPr>
          <p:nvPr>
            <p:ph idx="1"/>
          </p:nvPr>
        </p:nvSpPr>
        <p:spPr>
          <a:xfrm>
            <a:off x="457200" y="1600201"/>
            <a:ext cx="8229600" cy="4426228"/>
          </a:xfrm>
        </p:spPr>
        <p:txBody>
          <a:bodyPr vert="horz" lIns="91440" tIns="45720" rIns="91440" bIns="45720" rtlCol="0" anchor="t">
            <a:normAutofit fontScale="70000" lnSpcReduction="20000"/>
          </a:bodyPr>
          <a:lstStyle/>
          <a:p>
            <a:r>
              <a:rPr lang="en-US" dirty="0">
                <a:cs typeface="Calibri"/>
              </a:rPr>
              <a:t>Written capstone communications are permitted using </a:t>
            </a:r>
            <a:r>
              <a:rPr lang="en-US" dirty="0">
                <a:solidFill>
                  <a:srgbClr val="FF0000"/>
                </a:solidFill>
                <a:cs typeface="Calibri"/>
              </a:rPr>
              <a:t>ONLY</a:t>
            </a:r>
            <a:r>
              <a:rPr lang="en-US" dirty="0">
                <a:cs typeface="Calibri"/>
              </a:rPr>
              <a:t> Design Lab tools:</a:t>
            </a:r>
          </a:p>
          <a:p>
            <a:pPr lvl="1"/>
            <a:r>
              <a:rPr lang="en-US" dirty="0">
                <a:cs typeface="Calibri"/>
              </a:rPr>
              <a:t>The Engineering Design Notebook (EDN)</a:t>
            </a:r>
          </a:p>
          <a:p>
            <a:pPr lvl="2"/>
            <a:r>
              <a:rPr lang="en-US" dirty="0">
                <a:cs typeface="Calibri"/>
              </a:rPr>
              <a:t>Native EDN posts</a:t>
            </a:r>
          </a:p>
          <a:p>
            <a:pPr lvl="2"/>
            <a:r>
              <a:rPr lang="en-US" dirty="0">
                <a:cs typeface="Calibri"/>
              </a:rPr>
              <a:t>MS Office files, CAD, etc.</a:t>
            </a:r>
          </a:p>
          <a:p>
            <a:pPr lvl="2"/>
            <a:r>
              <a:rPr lang="en-US" dirty="0">
                <a:cs typeface="Calibri"/>
              </a:rPr>
              <a:t>Repository via Subversion</a:t>
            </a:r>
          </a:p>
          <a:p>
            <a:pPr lvl="1"/>
            <a:r>
              <a:rPr lang="en-US" dirty="0">
                <a:cs typeface="Calibri"/>
              </a:rPr>
              <a:t>Webex</a:t>
            </a:r>
          </a:p>
          <a:p>
            <a:pPr lvl="1"/>
            <a:r>
              <a:rPr lang="en-US" dirty="0">
                <a:cs typeface="Calibri"/>
              </a:rPr>
              <a:t>RPI OneDrive – only for </a:t>
            </a:r>
            <a:r>
              <a:rPr lang="en-US" dirty="0">
                <a:solidFill>
                  <a:srgbClr val="00B050"/>
                </a:solidFill>
                <a:cs typeface="Calibri"/>
              </a:rPr>
              <a:t>development of group </a:t>
            </a:r>
            <a:r>
              <a:rPr lang="en-US" dirty="0">
                <a:cs typeface="Calibri"/>
              </a:rPr>
              <a:t>deliverables</a:t>
            </a:r>
          </a:p>
          <a:p>
            <a:r>
              <a:rPr lang="en-US" dirty="0">
                <a:cs typeface="Calibri"/>
              </a:rPr>
              <a:t>Use of any other cloud-based service, such as Google Drive/Docs/Sheets/Slides/</a:t>
            </a:r>
            <a:r>
              <a:rPr lang="en-US" dirty="0" err="1">
                <a:cs typeface="Calibri"/>
              </a:rPr>
              <a:t>Colab</a:t>
            </a:r>
            <a:r>
              <a:rPr lang="en-US" dirty="0">
                <a:cs typeface="Calibri"/>
              </a:rPr>
              <a:t>, </a:t>
            </a:r>
            <a:r>
              <a:rPr lang="en-US" dirty="0" err="1">
                <a:cs typeface="Calibri"/>
              </a:rPr>
              <a:t>Jupyter</a:t>
            </a:r>
            <a:r>
              <a:rPr lang="en-US" dirty="0">
                <a:cs typeface="Calibri"/>
              </a:rPr>
              <a:t> Notebooks in the Cloud, GroupMe, Discord, Slack, Draw.io, etc. is </a:t>
            </a:r>
            <a:r>
              <a:rPr lang="en-US" dirty="0">
                <a:solidFill>
                  <a:srgbClr val="FF0000"/>
                </a:solidFill>
                <a:cs typeface="Calibri"/>
              </a:rPr>
              <a:t>FORBIDDEN</a:t>
            </a:r>
          </a:p>
          <a:p>
            <a:r>
              <a:rPr lang="en-US" dirty="0">
                <a:cs typeface="Calibri"/>
              </a:rPr>
              <a:t>Although supported by campus, RPI Box is also </a:t>
            </a:r>
            <a:r>
              <a:rPr lang="en-US" dirty="0">
                <a:solidFill>
                  <a:srgbClr val="FF0000"/>
                </a:solidFill>
                <a:cs typeface="Calibri"/>
              </a:rPr>
              <a:t>FORBIDDEN</a:t>
            </a:r>
          </a:p>
          <a:p>
            <a:r>
              <a:rPr lang="en-US" dirty="0">
                <a:cs typeface="Calibri"/>
              </a:rPr>
              <a:t>Scheduling services such as WhenIsGood &amp; When2Meet are acceptable for setting up meetings but must not contain any technical information</a:t>
            </a:r>
          </a:p>
        </p:txBody>
      </p:sp>
      <p:sp>
        <p:nvSpPr>
          <p:cNvPr id="5" name="Slide Number Placeholder 4"/>
          <p:cNvSpPr>
            <a:spLocks noGrp="1"/>
          </p:cNvSpPr>
          <p:nvPr>
            <p:ph type="sldNum" sz="quarter" idx="12"/>
          </p:nvPr>
        </p:nvSpPr>
        <p:spPr/>
        <p:txBody>
          <a:bodyPr/>
          <a:lstStyle/>
          <a:p>
            <a:fld id="{B044824F-EBE0-443F-8A8F-F64816AF04DC}" type="slidenum">
              <a:rPr lang="en-US" smtClean="0"/>
              <a:t>22</a:t>
            </a:fld>
            <a:endParaRPr lang="en-US" dirty="0"/>
          </a:p>
        </p:txBody>
      </p:sp>
      <p:sp>
        <p:nvSpPr>
          <p:cNvPr id="7" name="TextBox 6">
            <a:extLst>
              <a:ext uri="{FF2B5EF4-FFF2-40B4-BE49-F238E27FC236}">
                <a16:creationId xmlns:a16="http://schemas.microsoft.com/office/drawing/2014/main" id="{FF778401-DA87-4032-8F0F-D2C1344B3175}"/>
              </a:ext>
            </a:extLst>
          </p:cNvPr>
          <p:cNvSpPr txBox="1"/>
          <p:nvPr/>
        </p:nvSpPr>
        <p:spPr>
          <a:xfrm>
            <a:off x="0" y="6026428"/>
            <a:ext cx="9144000" cy="830997"/>
          </a:xfrm>
          <a:prstGeom prst="rect">
            <a:avLst/>
          </a:prstGeom>
          <a:noFill/>
        </p:spPr>
        <p:txBody>
          <a:bodyPr wrap="square" rtlCol="0">
            <a:spAutoFit/>
          </a:bodyPr>
          <a:lstStyle/>
          <a:p>
            <a:pPr algn="ctr"/>
            <a:r>
              <a:rPr lang="en-US" sz="2400" b="1" dirty="0"/>
              <a:t>This Helps Protect Against Unauthorized Access And </a:t>
            </a:r>
          </a:p>
          <a:p>
            <a:pPr algn="ctr"/>
            <a:r>
              <a:rPr lang="en-US" sz="2400" b="1" dirty="0"/>
              <a:t>Provides Equal Access To All Team Members </a:t>
            </a:r>
          </a:p>
        </p:txBody>
      </p:sp>
    </p:spTree>
    <p:extLst>
      <p:ext uri="{BB962C8B-B14F-4D97-AF65-F5344CB8AC3E}">
        <p14:creationId xmlns:p14="http://schemas.microsoft.com/office/powerpoint/2010/main" val="23825097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5FBDB-8A19-0059-60D9-F8228ACD4303}"/>
              </a:ext>
            </a:extLst>
          </p:cNvPr>
          <p:cNvSpPr>
            <a:spLocks noGrp="1"/>
          </p:cNvSpPr>
          <p:nvPr>
            <p:ph type="title"/>
          </p:nvPr>
        </p:nvSpPr>
        <p:spPr/>
        <p:txBody>
          <a:bodyPr>
            <a:normAutofit fontScale="90000"/>
          </a:bodyPr>
          <a:lstStyle/>
          <a:p>
            <a:r>
              <a:rPr lang="en-US" dirty="0"/>
              <a:t>Design Lab Communications &amp; Documentation Policies (2/2)</a:t>
            </a:r>
          </a:p>
        </p:txBody>
      </p:sp>
      <p:sp>
        <p:nvSpPr>
          <p:cNvPr id="3" name="Content Placeholder 2">
            <a:extLst>
              <a:ext uri="{FF2B5EF4-FFF2-40B4-BE49-F238E27FC236}">
                <a16:creationId xmlns:a16="http://schemas.microsoft.com/office/drawing/2014/main" id="{81BBE577-CE25-0709-16B9-8C795511DA32}"/>
              </a:ext>
            </a:extLst>
          </p:cNvPr>
          <p:cNvSpPr>
            <a:spLocks noGrp="1"/>
          </p:cNvSpPr>
          <p:nvPr>
            <p:ph idx="1"/>
          </p:nvPr>
        </p:nvSpPr>
        <p:spPr>
          <a:xfrm>
            <a:off x="457200" y="1547018"/>
            <a:ext cx="8229600" cy="4525963"/>
          </a:xfrm>
        </p:spPr>
        <p:txBody>
          <a:bodyPr>
            <a:normAutofit lnSpcReduction="10000"/>
          </a:bodyPr>
          <a:lstStyle/>
          <a:p>
            <a:r>
              <a:rPr lang="en-US" sz="2600" dirty="0">
                <a:solidFill>
                  <a:srgbClr val="000000"/>
                </a:solidFill>
                <a:latin typeface="Aptos" panose="020B0004020202020204" pitchFamily="34" charset="0"/>
                <a:ea typeface="Yu Gothic" panose="020B0400000000000000" pitchFamily="34" charset="-128"/>
                <a:cs typeface="Aptos" panose="020B0004020202020204" pitchFamily="34" charset="0"/>
              </a:rPr>
              <a:t>Generative AI</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Properly acknowledge and cite the use of generative AI tools.</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You are ultimately responsible for the content you submit.</a:t>
            </a:r>
          </a:p>
          <a:p>
            <a:pPr lvl="1" indent="-342900" eaLnBrk="0" fontAlgn="base" hangingPunct="0">
              <a:spcBef>
                <a:spcPct val="0"/>
              </a:spcBef>
              <a:spcAft>
                <a:spcPct val="0"/>
              </a:spcAft>
              <a:buFont typeface="Arial" panose="020B0604020202020204" pitchFamily="34" charset="0"/>
              <a:buChar char="•"/>
            </a:pPr>
            <a:r>
              <a:rPr kumimoji="0" lang="en-US" altLang="en-US" sz="2200" b="0" i="0" u="none" strike="noStrike" cap="none" normalizeH="0" baseline="0" dirty="0">
                <a:ln>
                  <a:noFill/>
                </a:ln>
                <a:solidFill>
                  <a:schemeClr val="tx1"/>
                </a:solidFill>
                <a:effectLst/>
              </a:rPr>
              <a:t>Do not input any sensitive or confidential information into AI tools.</a:t>
            </a:r>
          </a:p>
          <a:p>
            <a:r>
              <a:rPr lang="en-US" sz="2400" dirty="0">
                <a:solidFill>
                  <a:srgbClr val="000000"/>
                </a:solidFill>
                <a:latin typeface="Aptos" panose="020B0004020202020204" pitchFamily="34" charset="0"/>
                <a:ea typeface="Yu Gothic" panose="020B0400000000000000" pitchFamily="34" charset="-128"/>
                <a:cs typeface="Aptos" panose="020B0004020202020204" pitchFamily="34" charset="0"/>
              </a:rPr>
              <a:t>Helpful Resource</a:t>
            </a: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br>
              <a:rPr lang="en-US" sz="2800" u="sng"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endPar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endParaRPr>
          </a:p>
          <a:p>
            <a:pPr marL="0" indent="0">
              <a:buNone/>
            </a:pPr>
            <a:b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br>
            <a:r>
              <a:rPr lang="en-US" sz="2800" dirty="0">
                <a:solidFill>
                  <a:srgbClr val="000000"/>
                </a:solidFill>
                <a:latin typeface="Aptos" panose="020B0004020202020204" pitchFamily="34" charset="0"/>
                <a:ea typeface="Yu Gothic" panose="020B0400000000000000" pitchFamily="34" charset="-128"/>
                <a:cs typeface="Aptos" panose="020B0004020202020204" pitchFamily="34" charset="0"/>
              </a:rPr>
              <a:t>  		    </a:t>
            </a:r>
            <a:r>
              <a:rPr lang="en-US" sz="2400" dirty="0">
                <a:solidFill>
                  <a:srgbClr val="000000"/>
                </a:solidFill>
                <a:effectLst/>
                <a:latin typeface="Aptos" panose="020B0004020202020204" pitchFamily="34" charset="0"/>
                <a:ea typeface="Yu Gothic" panose="020B0400000000000000" pitchFamily="34" charset="-128"/>
                <a:cs typeface="Aptos" panose="020B0004020202020204" pitchFamily="34" charset="0"/>
                <a:hlinkClick r:id="rId2" tooltip="https://info.rpi.edu/comm-d"/>
              </a:rPr>
              <a:t>https://info.rpi.edu/comm-d</a:t>
            </a:r>
            <a:endParaRPr lang="en-US" sz="4400" dirty="0"/>
          </a:p>
        </p:txBody>
      </p:sp>
      <p:sp>
        <p:nvSpPr>
          <p:cNvPr id="4" name="Slide Number Placeholder 3">
            <a:extLst>
              <a:ext uri="{FF2B5EF4-FFF2-40B4-BE49-F238E27FC236}">
                <a16:creationId xmlns:a16="http://schemas.microsoft.com/office/drawing/2014/main" id="{DC0F9541-B461-611F-9F50-5DB72D02D055}"/>
              </a:ext>
            </a:extLst>
          </p:cNvPr>
          <p:cNvSpPr>
            <a:spLocks noGrp="1"/>
          </p:cNvSpPr>
          <p:nvPr>
            <p:ph type="sldNum" sz="quarter" idx="12"/>
          </p:nvPr>
        </p:nvSpPr>
        <p:spPr/>
        <p:txBody>
          <a:bodyPr/>
          <a:lstStyle/>
          <a:p>
            <a:fld id="{B044824F-EBE0-443F-8A8F-F64816AF04DC}" type="slidenum">
              <a:rPr lang="en-US" smtClean="0"/>
              <a:t>23</a:t>
            </a:fld>
            <a:endParaRPr lang="en-US" dirty="0"/>
          </a:p>
        </p:txBody>
      </p:sp>
      <p:pic>
        <p:nvPicPr>
          <p:cNvPr id="6" name="Content Placeholder 5">
            <a:extLst>
              <a:ext uri="{FF2B5EF4-FFF2-40B4-BE49-F238E27FC236}">
                <a16:creationId xmlns:a16="http://schemas.microsoft.com/office/drawing/2014/main" id="{DA7A1504-2A15-B2F6-33D9-305AFE55510D}"/>
              </a:ext>
            </a:extLst>
          </p:cNvPr>
          <p:cNvPicPr>
            <a:picLocks noChangeAspect="1"/>
          </p:cNvPicPr>
          <p:nvPr/>
        </p:nvPicPr>
        <p:blipFill>
          <a:blip r:embed="rId3"/>
          <a:stretch>
            <a:fillRect/>
          </a:stretch>
        </p:blipFill>
        <p:spPr>
          <a:xfrm>
            <a:off x="2114549" y="3810000"/>
            <a:ext cx="4914902" cy="1828800"/>
          </a:xfrm>
          <a:prstGeom prst="rect">
            <a:avLst/>
          </a:prstGeom>
        </p:spPr>
      </p:pic>
    </p:spTree>
    <p:extLst>
      <p:ext uri="{BB962C8B-B14F-4D97-AF65-F5344CB8AC3E}">
        <p14:creationId xmlns:p14="http://schemas.microsoft.com/office/powerpoint/2010/main" val="35318325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744F3A-50A2-4703-B2A4-A9BEF08D2F1A}"/>
              </a:ext>
            </a:extLst>
          </p:cNvPr>
          <p:cNvSpPr>
            <a:spLocks noGrp="1"/>
          </p:cNvSpPr>
          <p:nvPr>
            <p:ph idx="1"/>
          </p:nvPr>
        </p:nvSpPr>
        <p:spPr>
          <a:xfrm>
            <a:off x="381000" y="1417638"/>
            <a:ext cx="8229600" cy="4525963"/>
          </a:xfrm>
        </p:spPr>
        <p:txBody>
          <a:bodyPr>
            <a:noAutofit/>
          </a:bodyPr>
          <a:lstStyle/>
          <a:p>
            <a:pPr marL="0" indent="0">
              <a:buNone/>
            </a:pPr>
            <a:r>
              <a:rPr lang="en-US" sz="2400" b="1" dirty="0"/>
              <a:t>Use a laptop or tablet for:</a:t>
            </a:r>
          </a:p>
          <a:p>
            <a:r>
              <a:rPr lang="en-US" sz="2400" dirty="0"/>
              <a:t>Note taking</a:t>
            </a:r>
          </a:p>
          <a:p>
            <a:r>
              <a:rPr lang="en-US" sz="2400" dirty="0"/>
              <a:t>CAD</a:t>
            </a:r>
          </a:p>
          <a:p>
            <a:r>
              <a:rPr lang="en-US" sz="2400" dirty="0"/>
              <a:t>Webex</a:t>
            </a:r>
          </a:p>
          <a:p>
            <a:endParaRPr lang="en-US" sz="1400" dirty="0"/>
          </a:p>
          <a:p>
            <a:pPr marL="0" indent="0">
              <a:buNone/>
            </a:pPr>
            <a:r>
              <a:rPr lang="en-US" sz="2400" b="1" dirty="0"/>
              <a:t>Use paper &amp; pencil for:</a:t>
            </a:r>
          </a:p>
          <a:p>
            <a:r>
              <a:rPr lang="en-US" sz="2400" dirty="0"/>
              <a:t>Sketching</a:t>
            </a:r>
          </a:p>
          <a:p>
            <a:r>
              <a:rPr lang="en-US" sz="2400" dirty="0"/>
              <a:t>Quick math / calculations</a:t>
            </a:r>
          </a:p>
          <a:p>
            <a:pPr marL="0" indent="0">
              <a:buNone/>
            </a:pPr>
            <a:endParaRPr lang="en-US" sz="1400" dirty="0"/>
          </a:p>
          <a:p>
            <a:pPr marL="0" indent="0">
              <a:buNone/>
            </a:pPr>
            <a:r>
              <a:rPr lang="en-US" sz="2400" b="1" dirty="0"/>
              <a:t>Use your phones for:</a:t>
            </a:r>
          </a:p>
          <a:p>
            <a:r>
              <a:rPr lang="en-US" sz="2400" dirty="0"/>
              <a:t>Taking photos of whiteboards, test setups</a:t>
            </a:r>
          </a:p>
          <a:p>
            <a:r>
              <a:rPr lang="en-US" sz="2400" dirty="0"/>
              <a:t>Webex</a:t>
            </a:r>
          </a:p>
        </p:txBody>
      </p:sp>
      <p:sp>
        <p:nvSpPr>
          <p:cNvPr id="4" name="Slide Number Placeholder 3">
            <a:extLst>
              <a:ext uri="{FF2B5EF4-FFF2-40B4-BE49-F238E27FC236}">
                <a16:creationId xmlns:a16="http://schemas.microsoft.com/office/drawing/2014/main" id="{276C446F-12E9-4A4A-87BA-90069EE50C4D}"/>
              </a:ext>
            </a:extLst>
          </p:cNvPr>
          <p:cNvSpPr>
            <a:spLocks noGrp="1"/>
          </p:cNvSpPr>
          <p:nvPr>
            <p:ph type="sldNum" sz="quarter" idx="12"/>
          </p:nvPr>
        </p:nvSpPr>
        <p:spPr/>
        <p:txBody>
          <a:bodyPr/>
          <a:lstStyle/>
          <a:p>
            <a:fld id="{B044824F-EBE0-443F-8A8F-F64816AF04DC}" type="slidenum">
              <a:rPr lang="en-US" smtClean="0"/>
              <a:t>24</a:t>
            </a:fld>
            <a:endParaRPr lang="en-US" dirty="0"/>
          </a:p>
        </p:txBody>
      </p:sp>
      <p:sp>
        <p:nvSpPr>
          <p:cNvPr id="5" name="Star: 10 Points 4">
            <a:extLst>
              <a:ext uri="{FF2B5EF4-FFF2-40B4-BE49-F238E27FC236}">
                <a16:creationId xmlns:a16="http://schemas.microsoft.com/office/drawing/2014/main" id="{CB5A54FB-FF0C-45C5-87A2-AE3C6F7DAE33}"/>
              </a:ext>
            </a:extLst>
          </p:cNvPr>
          <p:cNvSpPr/>
          <p:nvPr/>
        </p:nvSpPr>
        <p:spPr>
          <a:xfrm>
            <a:off x="5257800" y="2133600"/>
            <a:ext cx="2133600" cy="2133600"/>
          </a:xfrm>
          <a:prstGeom prst="star1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Pro Tips</a:t>
            </a:r>
          </a:p>
        </p:txBody>
      </p:sp>
      <p:sp>
        <p:nvSpPr>
          <p:cNvPr id="2" name="TextBox 1"/>
          <p:cNvSpPr txBox="1"/>
          <p:nvPr/>
        </p:nvSpPr>
        <p:spPr>
          <a:xfrm>
            <a:off x="1981200" y="625981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
        <p:nvSpPr>
          <p:cNvPr id="6" name="Title 1">
            <a:extLst>
              <a:ext uri="{FF2B5EF4-FFF2-40B4-BE49-F238E27FC236}">
                <a16:creationId xmlns:a16="http://schemas.microsoft.com/office/drawing/2014/main" id="{A3712F6D-2CBA-FD00-407D-3A59121FE0D2}"/>
              </a:ext>
            </a:extLst>
          </p:cNvPr>
          <p:cNvSpPr>
            <a:spLocks noGrp="1"/>
          </p:cNvSpPr>
          <p:nvPr>
            <p:ph type="title"/>
          </p:nvPr>
        </p:nvSpPr>
        <p:spPr>
          <a:xfrm>
            <a:off x="457200" y="274638"/>
            <a:ext cx="8229600" cy="1143000"/>
          </a:xfrm>
        </p:spPr>
        <p:txBody>
          <a:bodyPr>
            <a:normAutofit/>
          </a:bodyPr>
          <a:lstStyle/>
          <a:p>
            <a:r>
              <a:rPr lang="en-US" dirty="0"/>
              <a:t>Documentation Tools</a:t>
            </a:r>
          </a:p>
        </p:txBody>
      </p:sp>
    </p:spTree>
    <p:extLst>
      <p:ext uri="{BB962C8B-B14F-4D97-AF65-F5344CB8AC3E}">
        <p14:creationId xmlns:p14="http://schemas.microsoft.com/office/powerpoint/2010/main" val="3131588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4000" dirty="0">
                <a:latin typeface="+mn-lt"/>
                <a:cs typeface="Calibri Light"/>
              </a:rPr>
              <a:t>Accountability Step #1</a:t>
            </a:r>
            <a:endParaRPr lang="en-US" sz="4000" dirty="0">
              <a:latin typeface="+mn-lt"/>
            </a:endParaRPr>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591436" y="5342860"/>
            <a:ext cx="7886700" cy="1261136"/>
          </a:xfrm>
        </p:spPr>
        <p:txBody>
          <a:bodyPr vert="horz" lIns="91440" tIns="45720" rIns="91440" bIns="45720" rtlCol="0" anchor="t">
            <a:normAutofit/>
          </a:bodyPr>
          <a:lstStyle/>
          <a:p>
            <a:pPr marL="0" indent="0">
              <a:buNone/>
            </a:pPr>
            <a:r>
              <a:rPr lang="en-US" sz="2000" dirty="0">
                <a:cs typeface="Calibri"/>
              </a:rPr>
              <a:t>More information on Sponsorship Agreement and Confidentiality</a:t>
            </a:r>
          </a:p>
          <a:p>
            <a:pPr marL="0" indent="0">
              <a:buNone/>
            </a:pPr>
            <a:r>
              <a:rPr lang="en-US" sz="2000" dirty="0">
                <a:ea typeface="+mn-lt"/>
                <a:cs typeface="+mn-lt"/>
              </a:rPr>
              <a:t>EDN -&gt; Capstone Support -&gt; </a:t>
            </a:r>
            <a:r>
              <a:rPr lang="en-US" sz="2000" dirty="0"/>
              <a:t>Course Guidelines and Policies -&gt; </a:t>
            </a:r>
            <a:r>
              <a:rPr lang="en-US" sz="2000" dirty="0">
                <a:hlinkClick r:id="rId2"/>
              </a:rPr>
              <a:t>Confidentiality Requirements</a:t>
            </a:r>
            <a:endParaRPr lang="en-US" sz="2000" dirty="0"/>
          </a:p>
          <a:p>
            <a:pPr lvl="1"/>
            <a:endParaRPr lang="en-US" sz="1200" dirty="0">
              <a:ea typeface="+mn-lt"/>
              <a:cs typeface="+mn-lt"/>
            </a:endParaRPr>
          </a:p>
        </p:txBody>
      </p:sp>
      <p:sp>
        <p:nvSpPr>
          <p:cNvPr id="6" name="Slide Number Placeholder 5"/>
          <p:cNvSpPr>
            <a:spLocks noGrp="1"/>
          </p:cNvSpPr>
          <p:nvPr>
            <p:ph type="sldNum" sz="quarter" idx="12"/>
          </p:nvPr>
        </p:nvSpPr>
        <p:spPr/>
        <p:txBody>
          <a:bodyPr/>
          <a:lstStyle/>
          <a:p>
            <a:fld id="{028FE254-016A-4E51-98AE-D4B4E3F12C32}" type="slidenum">
              <a:rPr lang="en-US" sz="1200" smtClean="0"/>
              <a:t>25</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the New Employee Packet via email:</a:t>
            </a:r>
            <a:endParaRPr lang="en-US" sz="2400" dirty="0"/>
          </a:p>
          <a:p>
            <a:pPr marL="285750" indent="-285750" fontAlgn="t">
              <a:buFont typeface="Arial" panose="020B0604020202020204" pitchFamily="34" charset="0"/>
              <a:buChar char="•"/>
            </a:pPr>
            <a:endParaRPr lang="en-US" sz="2400" dirty="0"/>
          </a:p>
          <a:p>
            <a:pPr marL="285750" indent="-285750" fontAlgn="ctr">
              <a:buFont typeface="Arial" panose="020B0604020202020204" pitchFamily="34" charset="0"/>
              <a:buChar char="•"/>
            </a:pPr>
            <a:r>
              <a:rPr lang="en-US" sz="2400" dirty="0"/>
              <a:t>Project Description			- Will guide your work today</a:t>
            </a:r>
          </a:p>
          <a:p>
            <a:pPr marL="285750" indent="-285750" fontAlgn="ctr">
              <a:buFont typeface="Arial" panose="020B0604020202020204" pitchFamily="34" charset="0"/>
              <a:buChar char="•"/>
            </a:pPr>
            <a:r>
              <a:rPr lang="en-US" sz="2400" dirty="0"/>
              <a:t>Instructions for electronic </a:t>
            </a:r>
            <a:br>
              <a:rPr lang="en-US" sz="2400" dirty="0"/>
            </a:br>
            <a:r>
              <a:rPr lang="en-US" sz="2400" dirty="0"/>
              <a:t>signatures in Adobe</a:t>
            </a:r>
          </a:p>
          <a:p>
            <a:pPr marL="285750" indent="-285750" fontAlgn="ctr">
              <a:buFont typeface="Arial" panose="020B0604020202020204" pitchFamily="34" charset="0"/>
              <a:buChar char="•"/>
            </a:pPr>
            <a:r>
              <a:rPr lang="en-US" sz="2400" dirty="0"/>
              <a:t>Recognition Waiver and Release	- </a:t>
            </a:r>
            <a:r>
              <a:rPr lang="en-US" sz="2400" b="1" dirty="0"/>
              <a:t>SIGN &amp; return by end of day</a:t>
            </a:r>
          </a:p>
          <a:p>
            <a:pPr marL="285750" indent="-285750" fontAlgn="t">
              <a:buFont typeface="Arial" panose="020B0604020202020204" pitchFamily="34" charset="0"/>
              <a:buChar char="•"/>
            </a:pPr>
            <a:r>
              <a:rPr lang="en-US" sz="2400" dirty="0"/>
              <a:t>Sponsorship Agreement		- </a:t>
            </a:r>
            <a:r>
              <a:rPr lang="en-US" sz="2400" b="1" dirty="0"/>
              <a:t>SIGN &amp; return by end of day</a:t>
            </a:r>
          </a:p>
          <a:p>
            <a:pPr fontAlgn="t"/>
            <a:endParaRPr lang="en-US" sz="2400" dirty="0"/>
          </a:p>
          <a:p>
            <a:pPr fontAlgn="t"/>
            <a:r>
              <a:rPr lang="en-US" sz="2400" b="1" dirty="0"/>
              <a:t>MANDATORY for all employees to SIGN &amp; return by end of day </a:t>
            </a:r>
          </a:p>
        </p:txBody>
      </p:sp>
    </p:spTree>
    <p:extLst>
      <p:ext uri="{BB962C8B-B14F-4D97-AF65-F5344CB8AC3E}">
        <p14:creationId xmlns:p14="http://schemas.microsoft.com/office/powerpoint/2010/main" val="42779018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p:spPr>
        <p:txBody>
          <a:bodyPr>
            <a:normAutofit/>
          </a:bodyPr>
          <a:lstStyle/>
          <a:p>
            <a:pPr algn="ctr"/>
            <a:r>
              <a:rPr lang="en-US" sz="4000" dirty="0">
                <a:latin typeface="+mn-lt"/>
              </a:rPr>
              <a:t>25 mins - Ice Breaker</a:t>
            </a:r>
          </a:p>
        </p:txBody>
      </p:sp>
      <p:sp>
        <p:nvSpPr>
          <p:cNvPr id="3" name="Content Placeholder 2"/>
          <p:cNvSpPr>
            <a:spLocks noGrp="1"/>
          </p:cNvSpPr>
          <p:nvPr>
            <p:ph idx="1"/>
          </p:nvPr>
        </p:nvSpPr>
        <p:spPr>
          <a:xfrm>
            <a:off x="628650" y="1820862"/>
            <a:ext cx="7886700" cy="4351338"/>
          </a:xfrm>
        </p:spPr>
        <p:txBody>
          <a:bodyPr>
            <a:normAutofit/>
          </a:bodyPr>
          <a:lstStyle/>
          <a:p>
            <a:pPr marL="0" indent="0">
              <a:lnSpc>
                <a:spcPct val="200000"/>
              </a:lnSpc>
              <a:buNone/>
            </a:pPr>
            <a:r>
              <a:rPr lang="en-US" sz="2800" dirty="0"/>
              <a:t>Desired Outcomes</a:t>
            </a:r>
          </a:p>
          <a:p>
            <a:pPr lvl="1">
              <a:lnSpc>
                <a:spcPct val="110000"/>
              </a:lnSpc>
            </a:pPr>
            <a:r>
              <a:rPr lang="en-US" sz="2400" dirty="0"/>
              <a:t>Prepare everyone for collaborative engineering team performance by helping create a relaxed environment where everyone can share ideas and participate more fully</a:t>
            </a:r>
          </a:p>
          <a:p>
            <a:pPr lvl="1">
              <a:lnSpc>
                <a:spcPct val="110000"/>
              </a:lnSpc>
            </a:pPr>
            <a:endParaRPr lang="en-US" sz="2400" dirty="0"/>
          </a:p>
          <a:p>
            <a:pPr lvl="1">
              <a:lnSpc>
                <a:spcPct val="110000"/>
              </a:lnSpc>
            </a:pPr>
            <a:r>
              <a:rPr lang="en-US" sz="2400" dirty="0"/>
              <a:t>Build rapport among the engineering team members</a:t>
            </a:r>
            <a:endParaRPr lang="en-US"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26</a:t>
            </a:fld>
            <a:endParaRPr lang="en-US" dirty="0"/>
          </a:p>
        </p:txBody>
      </p:sp>
    </p:spTree>
    <p:extLst>
      <p:ext uri="{BB962C8B-B14F-4D97-AF65-F5344CB8AC3E}">
        <p14:creationId xmlns:p14="http://schemas.microsoft.com/office/powerpoint/2010/main" val="40561331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308C7-81EF-4A62-BCE0-8324F41A276B}"/>
              </a:ext>
            </a:extLst>
          </p:cNvPr>
          <p:cNvSpPr>
            <a:spLocks noGrp="1"/>
          </p:cNvSpPr>
          <p:nvPr>
            <p:ph type="title"/>
          </p:nvPr>
        </p:nvSpPr>
        <p:spPr/>
        <p:txBody>
          <a:bodyPr>
            <a:normAutofit/>
          </a:bodyPr>
          <a:lstStyle/>
          <a:p>
            <a:r>
              <a:rPr lang="en-US" sz="4000" dirty="0">
                <a:latin typeface="+mn-lt"/>
              </a:rPr>
              <a:t>The Process…</a:t>
            </a:r>
          </a:p>
        </p:txBody>
      </p:sp>
      <p:sp>
        <p:nvSpPr>
          <p:cNvPr id="3" name="Content Placeholder 2">
            <a:extLst>
              <a:ext uri="{FF2B5EF4-FFF2-40B4-BE49-F238E27FC236}">
                <a16:creationId xmlns:a16="http://schemas.microsoft.com/office/drawing/2014/main" id="{80FC85A9-09C9-4E2B-9AC1-2B8C42A056ED}"/>
              </a:ext>
            </a:extLst>
          </p:cNvPr>
          <p:cNvSpPr>
            <a:spLocks noGrp="1"/>
          </p:cNvSpPr>
          <p:nvPr>
            <p:ph idx="1"/>
          </p:nvPr>
        </p:nvSpPr>
        <p:spPr>
          <a:xfrm>
            <a:off x="628650" y="1363661"/>
            <a:ext cx="7886700" cy="5265739"/>
          </a:xfrm>
        </p:spPr>
        <p:txBody>
          <a:bodyPr>
            <a:normAutofit/>
          </a:bodyPr>
          <a:lstStyle/>
          <a:p>
            <a:r>
              <a:rPr lang="en-US" sz="2200" dirty="0"/>
              <a:t>Break into pairs within your team – if your team has an odd number of members, one group should include three members</a:t>
            </a:r>
          </a:p>
          <a:p>
            <a:pPr marL="0" indent="0">
              <a:buNone/>
            </a:pPr>
            <a:endParaRPr lang="en-US" sz="2200" dirty="0"/>
          </a:p>
          <a:p>
            <a:pPr marL="457200" indent="-457200">
              <a:buFont typeface="+mj-lt"/>
              <a:buAutoNum type="arabicPeriod"/>
            </a:pPr>
            <a:r>
              <a:rPr lang="en-US" sz="2200" dirty="0"/>
              <a:t>Answer the prompt for the first question using Slido – 1 minute</a:t>
            </a:r>
          </a:p>
          <a:p>
            <a:pPr marL="457200" indent="-457200">
              <a:buFont typeface="+mj-lt"/>
              <a:buAutoNum type="arabicPeriod"/>
            </a:pPr>
            <a:r>
              <a:rPr lang="en-US" sz="2200" dirty="0"/>
              <a:t>Pair off and Share your response(s) with your partner &amp; discuss – 2 minutes</a:t>
            </a:r>
          </a:p>
          <a:p>
            <a:pPr marL="457200" indent="-457200">
              <a:buFont typeface="+mj-lt"/>
              <a:buAutoNum type="arabicPeriod"/>
            </a:pPr>
            <a:r>
              <a:rPr lang="en-US" sz="2200" dirty="0"/>
              <a:t>Go around the table and each person introduces their partner to the team – name &amp; skill – 5 minutes total</a:t>
            </a:r>
            <a:endParaRPr lang="en-US" sz="1900" dirty="0"/>
          </a:p>
          <a:p>
            <a:pPr marL="457200" indent="-457200">
              <a:buFont typeface="+mj-lt"/>
              <a:buAutoNum type="arabicPeriod"/>
            </a:pPr>
            <a:r>
              <a:rPr lang="en-US" sz="2200" dirty="0"/>
              <a:t>Reveal the full word cloud &amp; discuss as class – 2 minutes</a:t>
            </a:r>
          </a:p>
          <a:p>
            <a:endParaRPr lang="en-US" sz="2200" dirty="0"/>
          </a:p>
          <a:p>
            <a:r>
              <a:rPr lang="en-US" sz="2200" dirty="0"/>
              <a:t>Repeat for second question</a:t>
            </a:r>
          </a:p>
          <a:p>
            <a:endParaRPr lang="en-US" sz="2200" dirty="0"/>
          </a:p>
          <a:p>
            <a:r>
              <a:rPr lang="en-US" sz="2200" dirty="0"/>
              <a:t>Repeat for third question</a:t>
            </a:r>
          </a:p>
          <a:p>
            <a:endParaRPr lang="en-US" dirty="0"/>
          </a:p>
        </p:txBody>
      </p:sp>
      <p:sp>
        <p:nvSpPr>
          <p:cNvPr id="5" name="Slide Number Placeholder 4">
            <a:extLst>
              <a:ext uri="{FF2B5EF4-FFF2-40B4-BE49-F238E27FC236}">
                <a16:creationId xmlns:a16="http://schemas.microsoft.com/office/drawing/2014/main" id="{29707063-9FF8-4E36-A3D3-45AAB424B888}"/>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27</a:t>
            </a:fld>
            <a:endParaRPr lang="en-US" dirty="0"/>
          </a:p>
        </p:txBody>
      </p:sp>
    </p:spTree>
    <p:extLst>
      <p:ext uri="{BB962C8B-B14F-4D97-AF65-F5344CB8AC3E}">
        <p14:creationId xmlns:p14="http://schemas.microsoft.com/office/powerpoint/2010/main" val="4104769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131F894-FBE5-4774-822B-E198155E2E0A}"/>
              </a:ext>
            </a:extLst>
          </p:cNvPr>
          <p:cNvSpPr>
            <a:spLocks noGrp="1"/>
          </p:cNvSpPr>
          <p:nvPr>
            <p:ph type="title"/>
          </p:nvPr>
        </p:nvSpPr>
        <p:spPr>
          <a:xfrm>
            <a:off x="515125" y="1722430"/>
            <a:ext cx="2610329" cy="3345872"/>
          </a:xfrm>
        </p:spPr>
        <p:txBody>
          <a:bodyPr>
            <a:normAutofit/>
          </a:bodyPr>
          <a:lstStyle/>
          <a:p>
            <a:r>
              <a:rPr lang="en-US" dirty="0">
                <a:solidFill>
                  <a:srgbClr val="FFFFFF"/>
                </a:solidFill>
              </a:rPr>
              <a:t>Ice Breaker</a:t>
            </a:r>
            <a:br>
              <a:rPr lang="en-US" dirty="0">
                <a:solidFill>
                  <a:srgbClr val="FFFFFF"/>
                </a:solidFill>
              </a:rPr>
            </a:br>
            <a:br>
              <a:rPr lang="en-US" dirty="0">
                <a:solidFill>
                  <a:srgbClr val="FFFFFF"/>
                </a:solidFill>
              </a:rPr>
            </a:br>
            <a:r>
              <a:rPr lang="en-US" dirty="0">
                <a:solidFill>
                  <a:srgbClr val="FFFFFF"/>
                </a:solidFill>
              </a:rPr>
              <a:t>JEC 3232 side</a:t>
            </a:r>
            <a:br>
              <a:rPr lang="en-US" b="1" dirty="0">
                <a:latin typeface="Roboto" panose="02000000000000000000" pitchFamily="2" charset="0"/>
              </a:rPr>
            </a:br>
            <a:endParaRPr lang="en-US" dirty="0">
              <a:solidFill>
                <a:srgbClr val="FFFFFF"/>
              </a:solidFill>
            </a:endParaRPr>
          </a:p>
        </p:txBody>
      </p:sp>
      <p:sp>
        <p:nvSpPr>
          <p:cNvPr id="5" name="Content Placeholder 4">
            <a:extLst>
              <a:ext uri="{FF2B5EF4-FFF2-40B4-BE49-F238E27FC236}">
                <a16:creationId xmlns:a16="http://schemas.microsoft.com/office/drawing/2014/main" id="{41D17860-7CE9-192F-C54F-2C3A0EAA512B}"/>
              </a:ext>
            </a:extLst>
          </p:cNvPr>
          <p:cNvSpPr>
            <a:spLocks noGrp="1"/>
          </p:cNvSpPr>
          <p:nvPr>
            <p:ph idx="1"/>
          </p:nvPr>
        </p:nvSpPr>
        <p:spPr>
          <a:xfrm>
            <a:off x="4876503" y="304800"/>
            <a:ext cx="3962400" cy="5562600"/>
          </a:xfrm>
        </p:spPr>
        <p:txBody>
          <a:bodyPr anchor="ctr">
            <a:normAutofit/>
          </a:bodyPr>
          <a:lstStyle/>
          <a:p>
            <a:endParaRPr lang="en-US" sz="2700" dirty="0"/>
          </a:p>
          <a:p>
            <a:r>
              <a:rPr lang="en-US" sz="2700" dirty="0"/>
              <a:t>SCAN this code</a:t>
            </a:r>
          </a:p>
          <a:p>
            <a:endParaRPr lang="en-US" sz="2700" dirty="0"/>
          </a:p>
          <a:p>
            <a:r>
              <a:rPr lang="en-US" sz="2700" dirty="0"/>
              <a:t>OR</a:t>
            </a:r>
          </a:p>
          <a:p>
            <a:pPr lvl="1"/>
            <a:r>
              <a:rPr lang="en-US" sz="2800" dirty="0"/>
              <a:t>Open slido.com on your smart phone or laptop</a:t>
            </a:r>
          </a:p>
          <a:p>
            <a:pPr lvl="1"/>
            <a:r>
              <a:rPr lang="en-US" sz="2800" dirty="0"/>
              <a:t>Join as a participant with</a:t>
            </a:r>
          </a:p>
          <a:p>
            <a:pPr marL="342900" lvl="1" indent="0">
              <a:buNone/>
            </a:pPr>
            <a:r>
              <a:rPr lang="en-US" sz="2800" b="1" dirty="0">
                <a:latin typeface="Roboto" panose="02000000000000000000" pitchFamily="2" charset="0"/>
              </a:rPr>
              <a:t>#1697651</a:t>
            </a:r>
          </a:p>
        </p:txBody>
      </p:sp>
      <p:pic>
        <p:nvPicPr>
          <p:cNvPr id="6" name="Picture 5" descr="A black background with a black square&#10;&#10;Description automatically generated with medium confidence">
            <a:extLst>
              <a:ext uri="{FF2B5EF4-FFF2-40B4-BE49-F238E27FC236}">
                <a16:creationId xmlns:a16="http://schemas.microsoft.com/office/drawing/2014/main" id="{4A61B31F-6CEF-DC5C-F425-7A14631BE4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632" y="533400"/>
            <a:ext cx="4019550" cy="4019550"/>
          </a:xfrm>
          <a:prstGeom prst="rect">
            <a:avLst/>
          </a:prstGeom>
        </p:spPr>
      </p:pic>
    </p:spTree>
    <p:extLst>
      <p:ext uri="{BB962C8B-B14F-4D97-AF65-F5344CB8AC3E}">
        <p14:creationId xmlns:p14="http://schemas.microsoft.com/office/powerpoint/2010/main" val="21871286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93F17-89C3-8B0D-DC46-B9ABF6ABFE4A}"/>
              </a:ext>
            </a:extLst>
          </p:cNvPr>
          <p:cNvSpPr>
            <a:spLocks noGrp="1"/>
          </p:cNvSpPr>
          <p:nvPr>
            <p:ph type="title"/>
          </p:nvPr>
        </p:nvSpPr>
        <p:spPr/>
        <p:txBody>
          <a:bodyPr>
            <a:normAutofit/>
          </a:bodyPr>
          <a:lstStyle/>
          <a:p>
            <a:pPr algn="ctr"/>
            <a:r>
              <a:rPr lang="en-US" sz="4000" dirty="0">
                <a:latin typeface="Calibri" panose="020F0502020204030204" pitchFamily="34" charset="0"/>
                <a:cs typeface="Calibri" panose="020F0502020204030204" pitchFamily="34" charset="0"/>
              </a:rPr>
              <a:t>Capstone Course - Overview</a:t>
            </a:r>
          </a:p>
        </p:txBody>
      </p:sp>
      <p:graphicFrame>
        <p:nvGraphicFramePr>
          <p:cNvPr id="8" name="TextBox 5">
            <a:extLst>
              <a:ext uri="{FF2B5EF4-FFF2-40B4-BE49-F238E27FC236}">
                <a16:creationId xmlns:a16="http://schemas.microsoft.com/office/drawing/2014/main" id="{996732EE-C982-FD05-9CE3-4F68A87067E5}"/>
              </a:ext>
            </a:extLst>
          </p:cNvPr>
          <p:cNvGraphicFramePr/>
          <p:nvPr>
            <p:extLst>
              <p:ext uri="{D42A27DB-BD31-4B8C-83A1-F6EECF244321}">
                <p14:modId xmlns:p14="http://schemas.microsoft.com/office/powerpoint/2010/main" val="1165410598"/>
              </p:ext>
            </p:extLst>
          </p:nvPr>
        </p:nvGraphicFramePr>
        <p:xfrm>
          <a:off x="185977" y="2057400"/>
          <a:ext cx="4995623" cy="389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Table 8">
            <a:extLst>
              <a:ext uri="{FF2B5EF4-FFF2-40B4-BE49-F238E27FC236}">
                <a16:creationId xmlns:a16="http://schemas.microsoft.com/office/drawing/2014/main" id="{FBD5BD2F-79F9-C428-4EDF-FCF9CEF2F6EE}"/>
              </a:ext>
            </a:extLst>
          </p:cNvPr>
          <p:cNvGraphicFramePr>
            <a:graphicFrameLocks noGrp="1"/>
          </p:cNvGraphicFramePr>
          <p:nvPr>
            <p:extLst>
              <p:ext uri="{D42A27DB-BD31-4B8C-83A1-F6EECF244321}">
                <p14:modId xmlns:p14="http://schemas.microsoft.com/office/powerpoint/2010/main" val="768111884"/>
              </p:ext>
            </p:extLst>
          </p:nvPr>
        </p:nvGraphicFramePr>
        <p:xfrm>
          <a:off x="5257800" y="2057400"/>
          <a:ext cx="3807225" cy="4389755"/>
        </p:xfrm>
        <a:graphic>
          <a:graphicData uri="http://schemas.openxmlformats.org/drawingml/2006/table">
            <a:tbl>
              <a:tblPr/>
              <a:tblGrid>
                <a:gridCol w="1862146">
                  <a:extLst>
                    <a:ext uri="{9D8B030D-6E8A-4147-A177-3AD203B41FA5}">
                      <a16:colId xmlns:a16="http://schemas.microsoft.com/office/drawing/2014/main" val="2655779139"/>
                    </a:ext>
                  </a:extLst>
                </a:gridCol>
                <a:gridCol w="694671">
                  <a:extLst>
                    <a:ext uri="{9D8B030D-6E8A-4147-A177-3AD203B41FA5}">
                      <a16:colId xmlns:a16="http://schemas.microsoft.com/office/drawing/2014/main" val="908299919"/>
                    </a:ext>
                  </a:extLst>
                </a:gridCol>
                <a:gridCol w="625204">
                  <a:extLst>
                    <a:ext uri="{9D8B030D-6E8A-4147-A177-3AD203B41FA5}">
                      <a16:colId xmlns:a16="http://schemas.microsoft.com/office/drawing/2014/main" val="1799596535"/>
                    </a:ext>
                  </a:extLst>
                </a:gridCol>
                <a:gridCol w="625204">
                  <a:extLst>
                    <a:ext uri="{9D8B030D-6E8A-4147-A177-3AD203B41FA5}">
                      <a16:colId xmlns:a16="http://schemas.microsoft.com/office/drawing/2014/main" val="1646928995"/>
                    </a:ext>
                  </a:extLst>
                </a:gridCol>
              </a:tblGrid>
              <a:tr h="495300">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Deliverables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Level of Assessment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 of </a:t>
                      </a:r>
                    </a:p>
                    <a:p>
                      <a:pPr algn="ctr" rtl="0" fontAlgn="ctr"/>
                      <a:r>
                        <a:rPr lang="en-US" sz="900" b="1" i="0" u="none" strike="noStrike" dirty="0">
                          <a:solidFill>
                            <a:srgbClr val="FFFFFF"/>
                          </a:solidFill>
                          <a:effectLst/>
                          <a:highlight>
                            <a:srgbClr val="156082"/>
                          </a:highlight>
                          <a:latin typeface="Aptos" panose="020B0004020202020204" pitchFamily="34" charset="0"/>
                        </a:rPr>
                        <a:t>Final Grade (Individual)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905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4218052542"/>
                  </a:ext>
                </a:extLst>
              </a:tr>
              <a:tr h="19685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Technical Progress #1</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905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03253643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Benchmarking Memo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883882270"/>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Engineering Definition documents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4220375666"/>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Concept Generation PPT</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035963786"/>
                  </a:ext>
                </a:extLst>
              </a:tr>
              <a:tr h="2667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Board of Directors Review – </a:t>
                      </a:r>
                    </a:p>
                    <a:p>
                      <a:pPr algn="l" rtl="0" fontAlgn="ctr"/>
                      <a:r>
                        <a:rPr lang="en-US" sz="900" b="1" i="0" u="none" strike="noStrike" dirty="0">
                          <a:solidFill>
                            <a:srgbClr val="FFFFFF"/>
                          </a:solidFill>
                          <a:effectLst/>
                          <a:highlight>
                            <a:srgbClr val="156082"/>
                          </a:highlight>
                          <a:latin typeface="Aptos" panose="020B0004020202020204" pitchFamily="34" charset="0"/>
                        </a:rPr>
                        <a:t>Oral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278473649"/>
                  </a:ext>
                </a:extLst>
              </a:tr>
              <a:tr h="171450">
                <a:tc vMerge="1">
                  <a:txBody>
                    <a:bodyPr/>
                    <a:lstStyle/>
                    <a:p>
                      <a:endParaRPr lang="en-US"/>
                    </a:p>
                  </a:txBody>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62193381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4100832891"/>
                  </a:ext>
                </a:extLst>
              </a:tr>
              <a:tr h="190500">
                <a:tc rowSpan="2">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System Design Report</a:t>
                      </a:r>
                    </a:p>
                    <a:p>
                      <a:pPr algn="l" rtl="0" fontAlgn="ctr"/>
                      <a:r>
                        <a:rPr lang="en-US" sz="900" b="1" i="0" u="none" strike="noStrike" dirty="0">
                          <a:solidFill>
                            <a:srgbClr val="FFFFFF"/>
                          </a:solidFill>
                          <a:effectLst/>
                          <a:highlight>
                            <a:srgbClr val="156082"/>
                          </a:highlight>
                          <a:latin typeface="Aptos" panose="020B0004020202020204" pitchFamily="34" charset="0"/>
                        </a:rPr>
                        <a:t>Appendix: Individual Tech Work</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510110085"/>
                  </a:ext>
                </a:extLst>
              </a:tr>
              <a:tr h="1905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1997739198"/>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0941642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Client Meeting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820848347"/>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#3</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719210177"/>
                  </a:ext>
                </a:extLst>
              </a:tr>
              <a:tr h="203200">
                <a:tc rowSpan="2">
                  <a:txBody>
                    <a:bodyPr/>
                    <a:lstStyle/>
                    <a:p>
                      <a:pPr algn="l" rtl="0" fontAlgn="ctr"/>
                      <a:r>
                        <a:rPr lang="en-US" sz="900" b="1" i="0" u="none" strike="noStrike" dirty="0">
                          <a:solidFill>
                            <a:schemeClr val="bg1"/>
                          </a:solidFill>
                          <a:effectLst/>
                          <a:highlight>
                            <a:srgbClr val="156082"/>
                          </a:highlight>
                          <a:latin typeface="Aptos" panose="020B0004020202020204" pitchFamily="34" charset="0"/>
                        </a:rPr>
                        <a:t>Final Design Report </a:t>
                      </a:r>
                    </a:p>
                    <a:p>
                      <a:pPr algn="l" rtl="0" fontAlgn="ctr"/>
                      <a:r>
                        <a:rPr lang="en-US" sz="900" b="1" kern="1200" dirty="0">
                          <a:solidFill>
                            <a:schemeClr val="bg1"/>
                          </a:solidFill>
                          <a:effectLst/>
                          <a:highlight>
                            <a:srgbClr val="156082"/>
                          </a:highlight>
                          <a:latin typeface="+mn-lt"/>
                          <a:ea typeface="+mn-ea"/>
                          <a:cs typeface="+mn-cs"/>
                        </a:rPr>
                        <a:t>Appendix - Individual Ethical and Professional Responsibilities</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3823740320"/>
                  </a:ext>
                </a:extLst>
              </a:tr>
              <a:tr h="203200">
                <a:tc vMerge="1">
                  <a:txBody>
                    <a:bodyPr/>
                    <a:lstStyle/>
                    <a:p>
                      <a:endParaRPr dirty="0"/>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2</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4154999465"/>
                  </a:ext>
                </a:extLst>
              </a:tr>
              <a:tr h="2032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Poster</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895861412"/>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Tech Progress &amp; Project Mgmt. #4</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615834152"/>
                  </a:ext>
                </a:extLst>
              </a:tr>
              <a:tr h="250825">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Final Design Review Presentation</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D0D0D0"/>
                          </a:highlight>
                          <a:latin typeface="Aptos" panose="020B0004020202020204" pitchFamily="34" charset="0"/>
                        </a:rPr>
                        <a:t>Team</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10</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tc>
                  <a:txBody>
                    <a:bodyPr/>
                    <a:lstStyle/>
                    <a:p>
                      <a:pPr algn="ctr" rtl="0" fontAlgn="ctr"/>
                      <a:r>
                        <a:rPr lang="en-US" sz="900" b="0" i="0" u="none" strike="noStrike" dirty="0">
                          <a:solidFill>
                            <a:srgbClr val="000000"/>
                          </a:solidFill>
                          <a:effectLst/>
                          <a:highlight>
                            <a:srgbClr val="D0D0D0"/>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D0D0D0"/>
                    </a:solidFill>
                  </a:tcPr>
                </a:tc>
                <a:extLst>
                  <a:ext uri="{0D108BD9-81ED-4DB2-BD59-A6C34878D82A}">
                    <a16:rowId xmlns:a16="http://schemas.microsoft.com/office/drawing/2014/main" val="1050264804"/>
                  </a:ext>
                </a:extLst>
              </a:tr>
              <a:tr h="190500">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Individual Tech Demo</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156082"/>
                    </a:solidFill>
                  </a:tcPr>
                </a:tc>
                <a:tc>
                  <a:txBody>
                    <a:bodyPr/>
                    <a:lstStyle/>
                    <a:p>
                      <a:pPr algn="l" rtl="0" fontAlgn="ctr"/>
                      <a:r>
                        <a:rPr lang="en-US" sz="900" b="0" i="0" u="none" strike="noStrike" dirty="0">
                          <a:solidFill>
                            <a:srgbClr val="000000"/>
                          </a:solidFill>
                          <a:effectLst/>
                          <a:highlight>
                            <a:srgbClr val="94DCF8"/>
                          </a:highlight>
                          <a:latin typeface="Aptos" panose="020B0004020202020204" pitchFamily="34" charset="0"/>
                        </a:rPr>
                        <a:t>Individual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 </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tc>
                  <a:txBody>
                    <a:bodyPr/>
                    <a:lstStyle/>
                    <a:p>
                      <a:pPr algn="ctr" rtl="0" fontAlgn="ctr"/>
                      <a:r>
                        <a:rPr lang="en-US" sz="900" b="0" i="0" u="none" strike="noStrike" dirty="0">
                          <a:solidFill>
                            <a:srgbClr val="000000"/>
                          </a:solidFill>
                          <a:effectLst/>
                          <a:highlight>
                            <a:srgbClr val="94DCF8"/>
                          </a:highlight>
                          <a:latin typeface="Aptos" panose="020B0004020202020204" pitchFamily="34" charset="0"/>
                        </a:rPr>
                        <a:t>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94DCF8"/>
                    </a:solidFill>
                  </a:tcPr>
                </a:tc>
                <a:extLst>
                  <a:ext uri="{0D108BD9-81ED-4DB2-BD59-A6C34878D82A}">
                    <a16:rowId xmlns:a16="http://schemas.microsoft.com/office/drawing/2014/main" val="2974216316"/>
                  </a:ext>
                </a:extLst>
              </a:tr>
              <a:tr h="292100">
                <a:tc>
                  <a:txBody>
                    <a:bodyPr/>
                    <a:lstStyle/>
                    <a:p>
                      <a:pPr algn="l" fontAlgn="b"/>
                      <a:r>
                        <a:rPr lang="en-US" sz="1800" b="0" i="0" u="none" strike="noStrike" dirty="0">
                          <a:solidFill>
                            <a:srgbClr val="000000"/>
                          </a:solidFill>
                          <a:effectLst/>
                          <a:highlight>
                            <a:srgbClr val="156082"/>
                          </a:highlight>
                          <a:latin typeface="Arial" panose="020B0604020202020204" pitchFamily="34" charset="0"/>
                        </a:rPr>
                        <a:t> </a:t>
                      </a:r>
                    </a:p>
                  </a:txBody>
                  <a:tcPr marL="6350" marR="6350" marT="6350"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l" rtl="0" fontAlgn="ctr"/>
                      <a:r>
                        <a:rPr lang="en-US" sz="900" b="1" i="0" u="none" strike="noStrike" dirty="0">
                          <a:solidFill>
                            <a:srgbClr val="FFFFFF"/>
                          </a:solidFill>
                          <a:effectLst/>
                          <a:highlight>
                            <a:srgbClr val="156082"/>
                          </a:highlight>
                          <a:latin typeface="Aptos" panose="020B0004020202020204" pitchFamily="34" charset="0"/>
                        </a:rPr>
                        <a:t>Total</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55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tc>
                  <a:txBody>
                    <a:bodyPr/>
                    <a:lstStyle/>
                    <a:p>
                      <a:pPr algn="ctr" rtl="0" fontAlgn="ctr"/>
                      <a:r>
                        <a:rPr lang="en-US" sz="900" b="1" i="0" u="none" strike="noStrike" dirty="0">
                          <a:solidFill>
                            <a:srgbClr val="FFFFFF"/>
                          </a:solidFill>
                          <a:effectLst/>
                          <a:highlight>
                            <a:srgbClr val="156082"/>
                          </a:highlight>
                          <a:latin typeface="Aptos" panose="020B0004020202020204" pitchFamily="34" charset="0"/>
                        </a:rPr>
                        <a:t>45</a:t>
                      </a:r>
                    </a:p>
                  </a:txBody>
                  <a:tcPr marL="6350" marR="6350" marT="635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156082"/>
                    </a:solidFill>
                  </a:tcPr>
                </a:tc>
                <a:extLst>
                  <a:ext uri="{0D108BD9-81ED-4DB2-BD59-A6C34878D82A}">
                    <a16:rowId xmlns:a16="http://schemas.microsoft.com/office/drawing/2014/main" val="23628833"/>
                  </a:ext>
                </a:extLst>
              </a:tr>
            </a:tbl>
          </a:graphicData>
        </a:graphic>
      </p:graphicFrame>
    </p:spTree>
    <p:extLst>
      <p:ext uri="{BB962C8B-B14F-4D97-AF65-F5344CB8AC3E}">
        <p14:creationId xmlns:p14="http://schemas.microsoft.com/office/powerpoint/2010/main" val="39006240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1EF7D3-BD65-372D-4159-DC8926DED54F}"/>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94C0A5D9-CF1E-A9FD-32EC-AF87D70EB0A5}"/>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3</a:t>
            </a:r>
          </a:p>
        </p:txBody>
      </p:sp>
      <p:graphicFrame>
        <p:nvGraphicFramePr>
          <p:cNvPr id="6" name="Table 5">
            <a:extLst>
              <a:ext uri="{FF2B5EF4-FFF2-40B4-BE49-F238E27FC236}">
                <a16:creationId xmlns:a16="http://schemas.microsoft.com/office/drawing/2014/main" id="{F6D7897F-E8BF-0CD9-D4BE-973CC849661B}"/>
              </a:ext>
            </a:extLst>
          </p:cNvPr>
          <p:cNvGraphicFramePr>
            <a:graphicFrameLocks noGrp="1"/>
          </p:cNvGraphicFramePr>
          <p:nvPr>
            <p:extLst>
              <p:ext uri="{D42A27DB-BD31-4B8C-83A1-F6EECF244321}">
                <p14:modId xmlns:p14="http://schemas.microsoft.com/office/powerpoint/2010/main" val="1528231970"/>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723EC3A6-29F7-F39C-F386-172D46155510}"/>
              </a:ext>
            </a:extLst>
          </p:cNvPr>
          <p:cNvSpPr>
            <a:spLocks noGrp="1"/>
          </p:cNvSpPr>
          <p:nvPr>
            <p:ph type="sldNum" sz="quarter" idx="12"/>
          </p:nvPr>
        </p:nvSpPr>
        <p:spPr/>
        <p:txBody>
          <a:bodyPr/>
          <a:lstStyle/>
          <a:p>
            <a:pPr>
              <a:defRPr/>
            </a:pPr>
            <a:fld id="{BE9A177C-BA89-4C10-A83E-404B5E42A65C}" type="slidenum">
              <a:rPr lang="en-US" smtClean="0"/>
              <a:pPr>
                <a:defRPr/>
              </a:pPr>
              <a:t>3</a:t>
            </a:fld>
            <a:endParaRPr lang="en-US" dirty="0"/>
          </a:p>
        </p:txBody>
      </p:sp>
      <p:grpSp>
        <p:nvGrpSpPr>
          <p:cNvPr id="5" name="Group 4">
            <a:extLst>
              <a:ext uri="{FF2B5EF4-FFF2-40B4-BE49-F238E27FC236}">
                <a16:creationId xmlns:a16="http://schemas.microsoft.com/office/drawing/2014/main" id="{A7D79461-3E17-859A-8F3B-8F31657D0DBB}"/>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244E3D4-A4CA-53D8-6DEE-73482D320D9A}"/>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3BE4005F-6438-CA4F-4A5E-7FA462F1212A}"/>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95033D5C-8A37-9082-E5C7-B6463FDB7667}"/>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0997CEA7-A6A7-0365-08B2-FA56C6715483}"/>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6F29D536-CC65-9D9C-EFD4-BFC2910B6626}"/>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F626740A-E324-B15A-4318-7C61280F81FE}"/>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05002003-FE39-CD0A-6410-7C1174CBDB03}"/>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0D8FD7D0-5CAA-8A7C-D1FB-67B7663953BF}"/>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EBBC5543-5339-B1A7-1463-76BFBD52CABB}"/>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2970F237-920A-DAA7-092F-68F69295993D}"/>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5B6A7B4A-11B4-B739-9364-4AD28F6B8B9C}"/>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2D9044FC-2A8F-9082-F8B1-DEF5F172E838}"/>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C737A738-E5D9-98DB-FE94-53265E46E638}"/>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178AFCE5-C111-37D1-35F6-2F06124A2780}"/>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CD44D2DF-2FA8-7EE9-6BCC-B2774882D357}"/>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47F58B1E-4D07-802E-9BF0-49154B5D699E}"/>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C672F590-4EFB-BA17-9C09-1A6C2BF4F2E7}"/>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73938171-1E39-A3FD-C18C-0DD8EB1C40DA}"/>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318060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14400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Aptos" panose="02110004020202020204"/>
            </a:endParaRPr>
          </a:p>
        </p:txBody>
      </p:sp>
      <p:pic>
        <p:nvPicPr>
          <p:cNvPr id="17" name="Picture 16">
            <a:extLst>
              <a:ext uri="{FF2B5EF4-FFF2-40B4-BE49-F238E27FC236}">
                <a16:creationId xmlns:a16="http://schemas.microsoft.com/office/drawing/2014/main" id="{EFC111F0-54D3-E5A4-8C2B-E114D52FB487}"/>
              </a:ext>
            </a:extLst>
          </p:cNvPr>
          <p:cNvPicPr>
            <a:picLocks noChangeAspect="1"/>
          </p:cNvPicPr>
          <p:nvPr/>
        </p:nvPicPr>
        <p:blipFill>
          <a:blip r:embed="rId2">
            <a:alphaModFix amt="35000"/>
          </a:blip>
          <a:srcRect t="15730"/>
          <a:stretch/>
        </p:blipFill>
        <p:spPr>
          <a:xfrm>
            <a:off x="15" y="0"/>
            <a:ext cx="9143985" cy="6857999"/>
          </a:xfrm>
          <a:prstGeom prst="rect">
            <a:avLst/>
          </a:prstGeom>
        </p:spPr>
      </p:pic>
      <p:sp>
        <p:nvSpPr>
          <p:cNvPr id="2" name="Title 1">
            <a:extLst>
              <a:ext uri="{FF2B5EF4-FFF2-40B4-BE49-F238E27FC236}">
                <a16:creationId xmlns:a16="http://schemas.microsoft.com/office/drawing/2014/main" id="{4A860B72-803C-E2D3-7D56-ABD3B91DF5FE}"/>
              </a:ext>
            </a:extLst>
          </p:cNvPr>
          <p:cNvSpPr>
            <a:spLocks noGrp="1"/>
          </p:cNvSpPr>
          <p:nvPr>
            <p:ph type="title"/>
          </p:nvPr>
        </p:nvSpPr>
        <p:spPr>
          <a:xfrm>
            <a:off x="628650" y="1131094"/>
            <a:ext cx="7886700" cy="994172"/>
          </a:xfrm>
        </p:spPr>
        <p:txBody>
          <a:bodyPr>
            <a:normAutofit/>
          </a:bodyPr>
          <a:lstStyle/>
          <a:p>
            <a:pPr algn="ctr"/>
            <a:r>
              <a:rPr lang="en-US" sz="4000" dirty="0">
                <a:solidFill>
                  <a:srgbClr val="FFFFFF"/>
                </a:solidFill>
                <a:latin typeface="Calibri" panose="020F0502020204030204" pitchFamily="34" charset="0"/>
                <a:cs typeface="Calibri" panose="020F0502020204030204" pitchFamily="34" charset="0"/>
              </a:rPr>
              <a:t>Key Elements</a:t>
            </a:r>
          </a:p>
        </p:txBody>
      </p:sp>
      <p:graphicFrame>
        <p:nvGraphicFramePr>
          <p:cNvPr id="6" name="Content Placeholder 5">
            <a:extLst>
              <a:ext uri="{FF2B5EF4-FFF2-40B4-BE49-F238E27FC236}">
                <a16:creationId xmlns:a16="http://schemas.microsoft.com/office/drawing/2014/main" id="{C4BE9D81-E6D3-F59E-D975-136E2107AB96}"/>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09291144"/>
      </p:ext>
    </p:extLst>
  </p:cSld>
  <p:clrMapOvr>
    <a:overrideClrMapping bg1="dk1" tx1="lt1" bg2="dk2" tx2="lt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D2F12-6262-BBF6-CE30-320F3E9DC3B0}"/>
              </a:ext>
            </a:extLst>
          </p:cNvPr>
          <p:cNvSpPr>
            <a:spLocks noGrp="1"/>
          </p:cNvSpPr>
          <p:nvPr>
            <p:ph type="title"/>
          </p:nvPr>
        </p:nvSpPr>
        <p:spPr/>
        <p:txBody>
          <a:bodyPr>
            <a:normAutofit/>
          </a:bodyPr>
          <a:lstStyle/>
          <a:p>
            <a:pPr algn="ctr"/>
            <a:r>
              <a:rPr lang="en-US" sz="4000" dirty="0">
                <a:latin typeface="+mn-lt"/>
                <a:cs typeface="Calibri Light" panose="020F0302020204030204" pitchFamily="34" charset="0"/>
              </a:rPr>
              <a:t>40 min – Staff Introductions &amp; Project Launch</a:t>
            </a:r>
            <a:endParaRPr lang="en-US" sz="4000" dirty="0">
              <a:latin typeface="+mn-lt"/>
            </a:endParaRPr>
          </a:p>
        </p:txBody>
      </p:sp>
      <p:sp>
        <p:nvSpPr>
          <p:cNvPr id="3" name="Content Placeholder 2">
            <a:extLst>
              <a:ext uri="{FF2B5EF4-FFF2-40B4-BE49-F238E27FC236}">
                <a16:creationId xmlns:a16="http://schemas.microsoft.com/office/drawing/2014/main" id="{4645BE72-9AD8-0657-E15A-BEC450188AEB}"/>
              </a:ext>
            </a:extLst>
          </p:cNvPr>
          <p:cNvSpPr>
            <a:spLocks noGrp="1"/>
          </p:cNvSpPr>
          <p:nvPr>
            <p:ph idx="1"/>
          </p:nvPr>
        </p:nvSpPr>
        <p:spPr>
          <a:xfrm>
            <a:off x="628650" y="1825625"/>
            <a:ext cx="7886700" cy="4530726"/>
          </a:xfrm>
        </p:spPr>
        <p:txBody>
          <a:bodyPr>
            <a:normAutofit/>
          </a:bodyPr>
          <a:lstStyle/>
          <a:p>
            <a:r>
              <a:rPr lang="en-US" sz="2400" dirty="0"/>
              <a:t>Chief Engineer (CE) &amp; Project Engineer (PE) Introductions</a:t>
            </a:r>
          </a:p>
          <a:p>
            <a:pPr lvl="1"/>
            <a:r>
              <a:rPr lang="en-US" sz="2000" dirty="0"/>
              <a:t>Both individuals will stop by to meet with the team</a:t>
            </a:r>
          </a:p>
          <a:p>
            <a:pPr lvl="1"/>
            <a:endParaRPr lang="en-US" sz="2000" dirty="0"/>
          </a:p>
          <a:p>
            <a:r>
              <a:rPr lang="en-US" sz="2400" dirty="0"/>
              <a:t>Project Description Review</a:t>
            </a:r>
          </a:p>
          <a:p>
            <a:pPr lvl="1"/>
            <a:r>
              <a:rPr lang="en-US" sz="2000" dirty="0"/>
              <a:t>If you have not read the document yet, NOW is your chance. You need that information to do the next step effectively!</a:t>
            </a:r>
          </a:p>
          <a:p>
            <a:pPr lvl="1"/>
            <a:endParaRPr lang="en-US" sz="2000" dirty="0"/>
          </a:p>
          <a:p>
            <a:r>
              <a:rPr lang="en-US" sz="2400" dirty="0"/>
              <a:t>Discuss project as a team</a:t>
            </a:r>
          </a:p>
          <a:p>
            <a:pPr lvl="1"/>
            <a:r>
              <a:rPr lang="en-US" sz="2100" dirty="0"/>
              <a:t>Begin documenting Questions you have about the project. Share the complied list of questions in the Webex.</a:t>
            </a:r>
          </a:p>
        </p:txBody>
      </p:sp>
      <p:sp>
        <p:nvSpPr>
          <p:cNvPr id="5" name="Slide Number Placeholder 4">
            <a:extLst>
              <a:ext uri="{FF2B5EF4-FFF2-40B4-BE49-F238E27FC236}">
                <a16:creationId xmlns:a16="http://schemas.microsoft.com/office/drawing/2014/main" id="{2F71504E-42AC-4A63-8A7F-22B35B582C71}"/>
              </a:ext>
            </a:extLst>
          </p:cNvPr>
          <p:cNvSpPr>
            <a:spLocks noGrp="1"/>
          </p:cNvSpPr>
          <p:nvPr>
            <p:ph type="sldNum" sz="quarter" idx="12"/>
          </p:nvPr>
        </p:nvSpPr>
        <p:spPr>
          <a:xfrm>
            <a:off x="6457950" y="6356351"/>
            <a:ext cx="2057400" cy="365125"/>
          </a:xfrm>
        </p:spPr>
        <p:txBody>
          <a:bodyPr/>
          <a:lstStyle/>
          <a:p>
            <a:fld id="{028FE254-016A-4E51-98AE-D4B4E3F12C32}" type="slidenum">
              <a:rPr lang="en-US" sz="1200" smtClean="0"/>
              <a:t>31</a:t>
            </a:fld>
            <a:endParaRPr lang="en-US" dirty="0"/>
          </a:p>
        </p:txBody>
      </p:sp>
    </p:spTree>
    <p:extLst>
      <p:ext uri="{BB962C8B-B14F-4D97-AF65-F5344CB8AC3E}">
        <p14:creationId xmlns:p14="http://schemas.microsoft.com/office/powerpoint/2010/main" val="1663916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15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Project Engineer meets with each team:</a:t>
            </a:r>
          </a:p>
          <a:p>
            <a:pPr lvl="2"/>
            <a:r>
              <a:rPr lang="en-US" sz="2550" dirty="0">
                <a:ea typeface="+mn-lt"/>
                <a:cs typeface="+mn-lt"/>
              </a:rPr>
              <a:t>Explain the PE Role</a:t>
            </a:r>
          </a:p>
          <a:p>
            <a:pPr lvl="2"/>
            <a:r>
              <a:rPr lang="en-US" sz="2550" dirty="0">
                <a:ea typeface="+mn-lt"/>
                <a:cs typeface="+mn-lt"/>
              </a:rPr>
              <a:t>Check on team status / welfare</a:t>
            </a:r>
          </a:p>
          <a:p>
            <a:pPr lvl="2"/>
            <a:r>
              <a:rPr lang="en-US" sz="2550" dirty="0">
                <a:ea typeface="+mn-lt"/>
                <a:cs typeface="+mn-lt"/>
              </a:rPr>
              <a:t>Team member introductions</a:t>
            </a:r>
          </a:p>
          <a:p>
            <a:pPr lvl="2"/>
            <a:r>
              <a:rPr lang="en-US" sz="2550" dirty="0">
                <a:ea typeface="+mn-lt"/>
                <a:cs typeface="+mn-lt"/>
              </a:rPr>
              <a:t>Discuss project impressions</a:t>
            </a:r>
          </a:p>
          <a:p>
            <a:pPr lvl="2"/>
            <a:r>
              <a:rPr lang="en-US" sz="2550" dirty="0">
                <a:ea typeface="+mn-lt"/>
                <a:cs typeface="+mn-lt"/>
              </a:rPr>
              <a:t>PE’s background/experience</a:t>
            </a:r>
          </a:p>
          <a:p>
            <a:pPr lvl="2"/>
            <a:endParaRPr lang="en-US" sz="2550" dirty="0">
              <a:ea typeface="+mn-lt"/>
              <a:cs typeface="+mn-lt"/>
            </a:endParaRP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
        <p:nvSpPr>
          <p:cNvPr id="5" name="TextBox 4"/>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324105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lnSpc>
                <a:spcPct val="150000"/>
              </a:lnSpc>
              <a:buNone/>
            </a:pPr>
            <a:r>
              <a:rPr lang="en-US" sz="2850" dirty="0">
                <a:ea typeface="+mn-lt"/>
                <a:cs typeface="+mn-lt"/>
              </a:rPr>
              <a:t>Chief Engineer meets with each team:</a:t>
            </a:r>
          </a:p>
          <a:p>
            <a:pPr lvl="2"/>
            <a:r>
              <a:rPr lang="en-US" sz="2550" dirty="0">
                <a:ea typeface="+mn-lt"/>
                <a:cs typeface="+mn-lt"/>
              </a:rPr>
              <a:t>Explain the CE role</a:t>
            </a:r>
          </a:p>
          <a:p>
            <a:pPr lvl="2"/>
            <a:r>
              <a:rPr lang="en-US" sz="2550" dirty="0">
                <a:ea typeface="+mn-lt"/>
                <a:cs typeface="+mn-lt"/>
              </a:rPr>
              <a:t>Check on team status / welfare</a:t>
            </a:r>
          </a:p>
          <a:p>
            <a:pPr lvl="2"/>
            <a:r>
              <a:rPr lang="en-US" sz="2550" dirty="0">
                <a:ea typeface="+mn-lt"/>
                <a:cs typeface="+mn-lt"/>
              </a:rPr>
              <a:t>Team member introductions </a:t>
            </a:r>
          </a:p>
          <a:p>
            <a:pPr lvl="2"/>
            <a:r>
              <a:rPr lang="en-US" sz="2550" dirty="0">
                <a:ea typeface="+mn-lt"/>
                <a:cs typeface="+mn-lt"/>
              </a:rPr>
              <a:t>Discuss project impressions</a:t>
            </a:r>
          </a:p>
          <a:p>
            <a:pPr lvl="2"/>
            <a:r>
              <a:rPr lang="en-US" sz="2550" dirty="0">
                <a:ea typeface="+mn-lt"/>
                <a:cs typeface="+mn-lt"/>
              </a:rPr>
              <a:t>CE’s background/experience</a:t>
            </a:r>
          </a:p>
          <a:p>
            <a:pPr lvl="2"/>
            <a:endParaRPr lang="en-US" sz="255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4" name="TextBox 3">
            <a:extLst>
              <a:ext uri="{FF2B5EF4-FFF2-40B4-BE49-F238E27FC236}">
                <a16:creationId xmlns:a16="http://schemas.microsoft.com/office/drawing/2014/main" id="{AB4E51A9-9ACE-D029-E3BF-2DCD0E2DDD00}"/>
              </a:ext>
            </a:extLst>
          </p:cNvPr>
          <p:cNvSpPr txBox="1"/>
          <p:nvPr/>
        </p:nvSpPr>
        <p:spPr>
          <a:xfrm>
            <a:off x="1295400" y="4956597"/>
            <a:ext cx="5935108" cy="1269578"/>
          </a:xfrm>
          <a:prstGeom prst="rect">
            <a:avLst/>
          </a:prstGeom>
          <a:noFill/>
          <a:ln w="38100">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 about project.</a:t>
            </a:r>
            <a:endParaRPr lang="en-US" sz="2550" dirty="0"/>
          </a:p>
        </p:txBody>
      </p:sp>
    </p:spTree>
    <p:extLst>
      <p:ext uri="{BB962C8B-B14F-4D97-AF65-F5344CB8AC3E}">
        <p14:creationId xmlns:p14="http://schemas.microsoft.com/office/powerpoint/2010/main" val="19945250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15 min – Wrap Up </a:t>
            </a:r>
            <a:br>
              <a:rPr lang="en-US" sz="4000" dirty="0">
                <a:latin typeface="+mn-lt"/>
              </a:rPr>
            </a:br>
            <a:r>
              <a:rPr lang="en-US" sz="4000" dirty="0">
                <a:latin typeface="+mn-lt"/>
              </a:rPr>
              <a:t>Team Standards Agreement Intro</a:t>
            </a:r>
          </a:p>
        </p:txBody>
      </p:sp>
      <p:sp>
        <p:nvSpPr>
          <p:cNvPr id="3" name="Content Placeholder 2"/>
          <p:cNvSpPr>
            <a:spLocks noGrp="1"/>
          </p:cNvSpPr>
          <p:nvPr>
            <p:ph idx="1"/>
          </p:nvPr>
        </p:nvSpPr>
        <p:spPr>
          <a:xfrm>
            <a:off x="628650" y="1657668"/>
            <a:ext cx="7886700" cy="4729163"/>
          </a:xfrm>
        </p:spPr>
        <p:txBody>
          <a:bodyPr/>
          <a:lstStyle/>
          <a:p>
            <a:r>
              <a:rPr lang="en-US" dirty="0"/>
              <a:t>According to concepts in organizational behavior, there are five stages of team development (Tuckman’s Model, 1964): </a:t>
            </a:r>
            <a:r>
              <a:rPr lang="en-US" b="1" dirty="0"/>
              <a:t>forming, storming, norming, performing </a:t>
            </a:r>
            <a:r>
              <a:rPr lang="en-US" dirty="0"/>
              <a:t>and</a:t>
            </a:r>
            <a:r>
              <a:rPr lang="en-US" b="1" dirty="0"/>
              <a:t> adjourning</a:t>
            </a:r>
          </a:p>
          <a:p>
            <a:r>
              <a:rPr lang="en-US" dirty="0"/>
              <a:t>In high performing teams a </a:t>
            </a:r>
            <a:r>
              <a:rPr lang="en-US" b="1" dirty="0"/>
              <a:t>Team Standards Agreement</a:t>
            </a:r>
            <a:r>
              <a:rPr lang="en-US" dirty="0"/>
              <a:t> is often generated to establish procedures and roles to move the team more quickly into the performing stage</a:t>
            </a:r>
          </a:p>
          <a:p>
            <a:r>
              <a:rPr lang="en-US" dirty="0"/>
              <a:t>A Team Standards Agreement will be generated off-site by each team before Day 6</a:t>
            </a:r>
          </a:p>
          <a:p>
            <a:pPr lvl="1"/>
            <a:r>
              <a:rPr lang="en-US" dirty="0"/>
              <a:t>The Team Standards Agreement shall be posted to your team’s EDN Wiki page in accordance with the instructions on Wiki</a:t>
            </a:r>
          </a:p>
          <a:p>
            <a:pPr marL="342900" lvl="1" indent="0">
              <a:buNone/>
            </a:pPr>
            <a:r>
              <a:rPr lang="en-US" sz="1800" b="1" dirty="0">
                <a:solidFill>
                  <a:srgbClr val="0000FF"/>
                </a:solidFill>
              </a:rPr>
              <a:t>	EDN -&gt; Capstone Support -&gt; Wiki-&gt;  Task and Due Dates -&gt; </a:t>
            </a:r>
            <a:r>
              <a:rPr lang="en-US" b="1" dirty="0">
                <a:solidFill>
                  <a:srgbClr val="0000FF"/>
                </a:solidFill>
              </a:rPr>
              <a:t>			</a:t>
            </a:r>
            <a:r>
              <a:rPr lang="en-US" sz="1800" b="1" dirty="0">
                <a:solidFill>
                  <a:srgbClr val="0000FF"/>
                </a:solidFill>
                <a:hlinkClick r:id="rId2">
                  <a:extLst>
                    <a:ext uri="{A12FA001-AC4F-418D-AE19-62706E023703}">
                      <ahyp:hlinkClr xmlns:ahyp="http://schemas.microsoft.com/office/drawing/2018/hyperlinkcolor" val="tx"/>
                    </a:ext>
                  </a:extLst>
                </a:hlinkClick>
              </a:rPr>
              <a:t>Team Standards Agreement</a:t>
            </a:r>
            <a:r>
              <a:rPr lang="en-US" sz="1800" b="1" dirty="0">
                <a:solidFill>
                  <a:srgbClr val="0000FF"/>
                </a:solidFill>
              </a:rPr>
              <a:t> </a:t>
            </a:r>
          </a:p>
          <a:p>
            <a:endParaRPr lang="en-US" sz="1800" b="1" dirty="0">
              <a:solidFill>
                <a:srgbClr val="0000FF"/>
              </a:solidFill>
            </a:endParaRPr>
          </a:p>
          <a:p>
            <a:pPr lvl="1"/>
            <a:endParaRPr lang="en-US" dirty="0"/>
          </a:p>
        </p:txBody>
      </p:sp>
      <p:sp>
        <p:nvSpPr>
          <p:cNvPr id="6"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34</a:t>
            </a:fld>
            <a:endParaRPr lang="en-US" sz="1200" dirty="0"/>
          </a:p>
        </p:txBody>
      </p:sp>
      <p:sp>
        <p:nvSpPr>
          <p:cNvPr id="4" name="TextBox 3"/>
          <p:cNvSpPr txBox="1"/>
          <p:nvPr/>
        </p:nvSpPr>
        <p:spPr>
          <a:xfrm>
            <a:off x="1295400" y="5558771"/>
            <a:ext cx="5943600" cy="707886"/>
          </a:xfrm>
          <a:prstGeom prst="rect">
            <a:avLst/>
          </a:prstGeom>
          <a:noFill/>
          <a:ln w="38100">
            <a:solidFill>
              <a:srgbClr val="FF0000"/>
            </a:solidFill>
          </a:ln>
        </p:spPr>
        <p:txBody>
          <a:bodyPr wrap="square" rtlCol="0">
            <a:spAutoFit/>
          </a:bodyPr>
          <a:lstStyle/>
          <a:p>
            <a:pPr algn="ctr"/>
            <a:r>
              <a:rPr lang="en-US" sz="2000" dirty="0">
                <a:solidFill>
                  <a:srgbClr val="FF0000"/>
                </a:solidFill>
              </a:rPr>
              <a:t>Completed Team Standard Agreement should be posted to Wiki by </a:t>
            </a:r>
            <a:r>
              <a:rPr lang="en-US" sz="2000" b="1" dirty="0">
                <a:solidFill>
                  <a:srgbClr val="FF0000"/>
                </a:solidFill>
              </a:rPr>
              <a:t>START</a:t>
            </a:r>
            <a:r>
              <a:rPr lang="en-US" sz="2000" dirty="0">
                <a:solidFill>
                  <a:srgbClr val="FF0000"/>
                </a:solidFill>
              </a:rPr>
              <a:t> </a:t>
            </a:r>
            <a:r>
              <a:rPr lang="en-US" sz="2000" b="1" dirty="0">
                <a:solidFill>
                  <a:srgbClr val="FF0000"/>
                </a:solidFill>
              </a:rPr>
              <a:t>of Day 6</a:t>
            </a:r>
          </a:p>
        </p:txBody>
      </p:sp>
    </p:spTree>
    <p:extLst>
      <p:ext uri="{BB962C8B-B14F-4D97-AF65-F5344CB8AC3E}">
        <p14:creationId xmlns:p14="http://schemas.microsoft.com/office/powerpoint/2010/main" val="2347362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During the second week, there will be an     off-site, peer-led, Team-Building Retreat</a:t>
            </a:r>
          </a:p>
          <a:p>
            <a:r>
              <a:rPr lang="en-US" dirty="0">
                <a:cs typeface="Calibri"/>
              </a:rPr>
              <a:t>Retreat Goals:</a:t>
            </a:r>
          </a:p>
          <a:p>
            <a:pPr marR="0" lvl="1">
              <a:lnSpc>
                <a:spcPct val="80000"/>
              </a:lnSpc>
              <a:spcAft>
                <a:spcPts val="0"/>
              </a:spcAft>
            </a:pPr>
            <a:r>
              <a:rPr lang="en-US" sz="2400" dirty="0">
                <a:cs typeface="Calibri"/>
              </a:rPr>
              <a:t>Build positive foundations of teamwork and communication.</a:t>
            </a:r>
          </a:p>
          <a:p>
            <a:pPr marR="0" lvl="1">
              <a:lnSpc>
                <a:spcPct val="80000"/>
              </a:lnSpc>
              <a:spcAft>
                <a:spcPts val="0"/>
              </a:spcAft>
            </a:pPr>
            <a:r>
              <a:rPr lang="en-US" sz="2400" dirty="0">
                <a:cs typeface="Calibri"/>
              </a:rPr>
              <a:t>Foster motivation and accountability within teams.</a:t>
            </a:r>
          </a:p>
          <a:p>
            <a:pPr marR="0" lvl="1">
              <a:lnSpc>
                <a:spcPct val="80000"/>
              </a:lnSpc>
              <a:spcAft>
                <a:spcPts val="0"/>
              </a:spcAft>
            </a:pPr>
            <a:r>
              <a:rPr lang="en-US" sz="2400" dirty="0">
                <a:cs typeface="Calibri"/>
              </a:rPr>
              <a:t>Enhance leadership, working together, and getting to know each other.</a:t>
            </a:r>
          </a:p>
          <a:p>
            <a:pPr marR="0" lvl="1">
              <a:lnSpc>
                <a:spcPct val="80000"/>
              </a:lnSpc>
              <a:spcAft>
                <a:spcPts val="0"/>
              </a:spcAft>
            </a:pPr>
            <a:r>
              <a:rPr lang="en-US" sz="2400" dirty="0">
                <a:cs typeface="Calibri"/>
              </a:rPr>
              <a:t>Understand the importance of eye contact and active listening.</a:t>
            </a:r>
          </a:p>
          <a:p>
            <a:pPr marL="457200" lvl="1" indent="0">
              <a:buNone/>
            </a:pPr>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35</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a:xfrm>
            <a:off x="533400" y="240507"/>
            <a:ext cx="5029200" cy="1143000"/>
          </a:xfrm>
        </p:spPr>
        <p:txBody>
          <a:bodyPr>
            <a:normAutofit/>
          </a:bodyPr>
          <a:lstStyle/>
          <a:p>
            <a:pPr algn="l"/>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72657" y="1752600"/>
            <a:ext cx="8229600" cy="4525963"/>
          </a:xfrm>
        </p:spPr>
        <p:txBody>
          <a:bodyPr vert="horz" lIns="91440" tIns="45720" rIns="91440" bIns="45720" rtlCol="0" anchor="t">
            <a:normAutofit fontScale="92500" lnSpcReduction="20000"/>
          </a:bodyPr>
          <a:lstStyle/>
          <a:p>
            <a:r>
              <a:rPr lang="en-US" dirty="0">
                <a:cs typeface="Calibri"/>
              </a:rPr>
              <a:t>Location - Design Lab, JEC 3232</a:t>
            </a:r>
          </a:p>
          <a:p>
            <a:r>
              <a:rPr lang="en-US" dirty="0">
                <a:cs typeface="Calibri"/>
              </a:rPr>
              <a:t>Schedule - Three options</a:t>
            </a:r>
          </a:p>
          <a:p>
            <a:pPr lvl="1">
              <a:tabLst>
                <a:tab pos="2514600" algn="l"/>
                <a:tab pos="3597275" algn="l"/>
              </a:tabLst>
            </a:pPr>
            <a:r>
              <a:rPr lang="en-US" dirty="0">
                <a:cs typeface="Calibri"/>
              </a:rPr>
              <a:t>Tuesday	9/9	6:00 – 8pm</a:t>
            </a:r>
          </a:p>
          <a:p>
            <a:pPr lvl="1">
              <a:tabLst>
                <a:tab pos="2514600" algn="l"/>
                <a:tab pos="3597275" algn="l"/>
              </a:tabLst>
            </a:pPr>
            <a:r>
              <a:rPr lang="en-US" dirty="0">
                <a:cs typeface="Calibri"/>
              </a:rPr>
              <a:t>Wednesday	9/10	6:00 – 8pm</a:t>
            </a:r>
          </a:p>
          <a:p>
            <a:pPr lvl="1">
              <a:tabLst>
                <a:tab pos="2514600" algn="l"/>
                <a:tab pos="3597275" algn="l"/>
              </a:tabLst>
            </a:pPr>
            <a:r>
              <a:rPr lang="en-US" dirty="0">
                <a:cs typeface="Calibri"/>
              </a:rPr>
              <a:t>Thursday	9/11	6:00 – 8pm</a:t>
            </a:r>
          </a:p>
          <a:p>
            <a:r>
              <a:rPr lang="en-US" dirty="0">
                <a:cs typeface="Calibri"/>
              </a:rPr>
              <a:t>Attendance is expected (and incentivized with a little treat)</a:t>
            </a:r>
          </a:p>
          <a:p>
            <a:pPr lvl="1"/>
            <a:r>
              <a:rPr lang="en-US" dirty="0">
                <a:cs typeface="Calibri"/>
              </a:rPr>
              <a:t>Goal is to have entire or majority of team at one session</a:t>
            </a:r>
          </a:p>
          <a:p>
            <a:pPr lvl="1"/>
            <a:r>
              <a:rPr lang="en-US" dirty="0">
                <a:cs typeface="Calibri"/>
              </a:rPr>
              <a:t>If entire team can’t make same session, individuals will work with other teams during the event</a:t>
            </a:r>
          </a:p>
        </p:txBody>
      </p:sp>
      <p:sp>
        <p:nvSpPr>
          <p:cNvPr id="5" name="Slide Number Placeholder 4"/>
          <p:cNvSpPr>
            <a:spLocks noGrp="1"/>
          </p:cNvSpPr>
          <p:nvPr>
            <p:ph type="sldNum" sz="quarter" idx="12"/>
          </p:nvPr>
        </p:nvSpPr>
        <p:spPr/>
        <p:txBody>
          <a:bodyPr/>
          <a:lstStyle/>
          <a:p>
            <a:fld id="{B044824F-EBE0-443F-8A8F-F64816AF04DC}" type="slidenum">
              <a:rPr lang="en-US" smtClean="0"/>
              <a:t>36</a:t>
            </a:fld>
            <a:endParaRPr lang="en-US" dirty="0"/>
          </a:p>
        </p:txBody>
      </p:sp>
      <p:pic>
        <p:nvPicPr>
          <p:cNvPr id="6" name="Picture 5" descr="A group of people playing tug of war&#10;&#10;Description automatically generated">
            <a:extLst>
              <a:ext uri="{FF2B5EF4-FFF2-40B4-BE49-F238E27FC236}">
                <a16:creationId xmlns:a16="http://schemas.microsoft.com/office/drawing/2014/main" id="{A3420484-37DB-DF0E-F839-17B4567272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5562600" y="304800"/>
            <a:ext cx="3429000" cy="2286000"/>
          </a:xfrm>
          <a:prstGeom prst="rect">
            <a:avLst/>
          </a:prstGeom>
        </p:spPr>
      </p:pic>
    </p:spTree>
    <p:extLst>
      <p:ext uri="{BB962C8B-B14F-4D97-AF65-F5344CB8AC3E}">
        <p14:creationId xmlns:p14="http://schemas.microsoft.com/office/powerpoint/2010/main" val="131194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Team-Building Retreat</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5105400" cy="5059362"/>
          </a:xfrm>
        </p:spPr>
        <p:txBody>
          <a:bodyPr vert="horz" lIns="91440" tIns="45720" rIns="91440" bIns="45720" rtlCol="0" anchor="t">
            <a:normAutofit lnSpcReduction="10000"/>
          </a:bodyPr>
          <a:lstStyle/>
          <a:p>
            <a:r>
              <a:rPr lang="en-US" dirty="0">
                <a:cs typeface="Calibri"/>
              </a:rPr>
              <a:t>Action Required!</a:t>
            </a:r>
          </a:p>
          <a:p>
            <a:pPr lvl="1"/>
            <a:r>
              <a:rPr lang="en-US" dirty="0">
                <a:cs typeface="Calibri"/>
              </a:rPr>
              <a:t>Determine which session works best for team</a:t>
            </a:r>
          </a:p>
          <a:p>
            <a:pPr lvl="1"/>
            <a:r>
              <a:rPr lang="en-US" dirty="0">
                <a:cs typeface="Calibri"/>
              </a:rPr>
              <a:t>Each individual must register by Close of Business (COB) on Monday, 9/8/25</a:t>
            </a: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endParaRPr lang="en-US" dirty="0">
              <a:cs typeface="Calibri"/>
              <a:hlinkClick r:id="rId3" tooltip="https://docs.google.com/spreadsheets/d/1lo4H_eTHO7RTdU8r9M3KOiQDp9_S8xudEDXehhr-3Ok/edit?usp=sharing"/>
            </a:endParaRP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Spring 2025 Capstone LEAP </a:t>
            </a:r>
          </a:p>
          <a:p>
            <a:pPr marL="457200" lvl="1" indent="0">
              <a:buNone/>
            </a:pPr>
            <a:r>
              <a:rPr lang="en-US" sz="2400" u="sng" dirty="0">
                <a:solidFill>
                  <a:srgbClr val="000000"/>
                </a:solidFill>
                <a:effectLst/>
                <a:latin typeface="Aptos" panose="020B0004020202020204" pitchFamily="34" charset="0"/>
                <a:ea typeface="Times New Roman" panose="02020603050405020304" pitchFamily="18" charset="0"/>
                <a:cs typeface="Aptos" panose="020B0004020202020204" pitchFamily="34" charset="0"/>
                <a:hlinkClick r:id="rId3" tooltip="https://docs.google.com/spreadsheets/d/1lo4H_eTHO7RTdU8r9M3KOiQDp9_S8xudEDXehhr-3Ok/edit?usp=sharing"/>
              </a:rPr>
              <a:t>Team Building Sign Ups</a:t>
            </a:r>
            <a:endParaRPr lang="en-US" sz="3600" u="sng" dirty="0">
              <a:solidFill>
                <a:srgbClr val="0563C1"/>
              </a:solidFill>
              <a:latin typeface="Calibri" panose="020F0502020204030204" pitchFamily="34" charset="0"/>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37</a:t>
            </a:fld>
            <a:endParaRPr lang="en-US" dirty="0"/>
          </a:p>
        </p:txBody>
      </p:sp>
      <p:pic>
        <p:nvPicPr>
          <p:cNvPr id="6" name="Picture 5" descr="A group of people in helmets on a tree trunk&#10;&#10;Description automatically generated">
            <a:extLst>
              <a:ext uri="{FF2B5EF4-FFF2-40B4-BE49-F238E27FC236}">
                <a16:creationId xmlns:a16="http://schemas.microsoft.com/office/drawing/2014/main" id="{8B87BA5F-9A6D-91FF-C5E7-8B5911BEB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53075" y="1524000"/>
            <a:ext cx="3048000" cy="4061460"/>
          </a:xfrm>
          <a:prstGeom prst="rect">
            <a:avLst/>
          </a:prstGeom>
        </p:spPr>
      </p:pic>
    </p:spTree>
    <p:extLst>
      <p:ext uri="{BB962C8B-B14F-4D97-AF65-F5344CB8AC3E}">
        <p14:creationId xmlns:p14="http://schemas.microsoft.com/office/powerpoint/2010/main" val="20606818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 Up – Safety Training Intro</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Same material used for IED and other RPI courses &amp; labs</a:t>
            </a:r>
          </a:p>
          <a:p>
            <a:r>
              <a:rPr lang="en-US" dirty="0">
                <a:cs typeface="Calibri"/>
              </a:rPr>
              <a:t>Certification ONLY good for one year, must be valid through END of this semester</a:t>
            </a:r>
          </a:p>
          <a:p>
            <a:r>
              <a:rPr lang="en-US" dirty="0">
                <a:cs typeface="Calibri"/>
              </a:rPr>
              <a:t>Available on Percipio -&gt; under your required training</a:t>
            </a:r>
          </a:p>
        </p:txBody>
      </p:sp>
      <p:sp>
        <p:nvSpPr>
          <p:cNvPr id="5" name="Slide Number Placeholder 4"/>
          <p:cNvSpPr>
            <a:spLocks noGrp="1"/>
          </p:cNvSpPr>
          <p:nvPr>
            <p:ph type="sldNum" sz="quarter" idx="12"/>
          </p:nvPr>
        </p:nvSpPr>
        <p:spPr/>
        <p:txBody>
          <a:bodyPr/>
          <a:lstStyle/>
          <a:p>
            <a:fld id="{B044824F-EBE0-443F-8A8F-F64816AF04DC}" type="slidenum">
              <a:rPr lang="en-US" smtClean="0"/>
              <a:t>38</a:t>
            </a:fld>
            <a:endParaRPr lang="en-US" dirty="0"/>
          </a:p>
        </p:txBody>
      </p:sp>
    </p:spTree>
    <p:extLst>
      <p:ext uri="{BB962C8B-B14F-4D97-AF65-F5344CB8AC3E}">
        <p14:creationId xmlns:p14="http://schemas.microsoft.com/office/powerpoint/2010/main" val="24023963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Each day of the on-site (class) meetings will end with a wrap-up and discussion of next steps</a:t>
            </a:r>
          </a:p>
          <a:p>
            <a:endParaRPr lang="en-US" dirty="0">
              <a:cs typeface="Calibri"/>
            </a:endParaRPr>
          </a:p>
          <a:p>
            <a:r>
              <a:rPr lang="en-US" dirty="0">
                <a:cs typeface="Calibri"/>
              </a:rPr>
              <a:t>Team Engineers (YOU) are expected to </a:t>
            </a:r>
            <a:r>
              <a:rPr lang="en-US" b="1" dirty="0">
                <a:cs typeface="Calibri"/>
              </a:rPr>
              <a:t>complete Action Items/Meeting Prep work </a:t>
            </a:r>
            <a:r>
              <a:rPr lang="en-US" dirty="0">
                <a:cs typeface="Calibri"/>
              </a:rPr>
              <a:t>between on-site meetings to be prepared and make efficient use of meeting time.</a:t>
            </a:r>
          </a:p>
        </p:txBody>
      </p:sp>
      <p:sp>
        <p:nvSpPr>
          <p:cNvPr id="5" name="Slide Number Placeholder 4"/>
          <p:cNvSpPr>
            <a:spLocks noGrp="1"/>
          </p:cNvSpPr>
          <p:nvPr>
            <p:ph type="sldNum" sz="quarter" idx="12"/>
          </p:nvPr>
        </p:nvSpPr>
        <p:spPr/>
        <p:txBody>
          <a:bodyPr/>
          <a:lstStyle/>
          <a:p>
            <a:fld id="{B044824F-EBE0-443F-8A8F-F64816AF04DC}" type="slidenum">
              <a:rPr lang="en-US" smtClean="0"/>
              <a:t>39</a:t>
            </a:fld>
            <a:endParaRPr lang="en-US" dirty="0"/>
          </a:p>
        </p:txBody>
      </p:sp>
    </p:spTree>
    <p:extLst>
      <p:ext uri="{BB962C8B-B14F-4D97-AF65-F5344CB8AC3E}">
        <p14:creationId xmlns:p14="http://schemas.microsoft.com/office/powerpoint/2010/main" val="4039830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D29F55-8484-E6EE-BECA-88B5BC83E180}"/>
            </a:ext>
          </a:extLst>
        </p:cNvPr>
        <p:cNvGrpSpPr/>
        <p:nvPr/>
      </p:nvGrpSpPr>
      <p:grpSpPr>
        <a:xfrm>
          <a:off x="0" y="0"/>
          <a:ext cx="0" cy="0"/>
          <a:chOff x="0" y="0"/>
          <a:chExt cx="0" cy="0"/>
        </a:xfrm>
      </p:grpSpPr>
      <p:sp>
        <p:nvSpPr>
          <p:cNvPr id="14338" name="Rectangle 2">
            <a:extLst>
              <a:ext uri="{FF2B5EF4-FFF2-40B4-BE49-F238E27FC236}">
                <a16:creationId xmlns:a16="http://schemas.microsoft.com/office/drawing/2014/main" id="{08C5B012-04F5-9BF1-B52E-D66D3D7BD3EE}"/>
              </a:ext>
            </a:extLst>
          </p:cNvPr>
          <p:cNvSpPr>
            <a:spLocks noGrp="1" noChangeArrowheads="1"/>
          </p:cNvSpPr>
          <p:nvPr>
            <p:ph type="title"/>
          </p:nvPr>
        </p:nvSpPr>
        <p:spPr>
          <a:xfrm>
            <a:off x="457200" y="274638"/>
            <a:ext cx="8229600" cy="792162"/>
          </a:xfrm>
        </p:spPr>
        <p:txBody>
          <a:bodyPr>
            <a:normAutofit/>
          </a:bodyPr>
          <a:lstStyle/>
          <a:p>
            <a:pPr eaLnBrk="1" hangingPunct="1"/>
            <a:r>
              <a:rPr lang="en-US" sz="3200" dirty="0"/>
              <a:t>Projects, Evaluators, &amp; Mentors - Section 4</a:t>
            </a:r>
          </a:p>
        </p:txBody>
      </p:sp>
      <p:graphicFrame>
        <p:nvGraphicFramePr>
          <p:cNvPr id="6" name="Table 5">
            <a:extLst>
              <a:ext uri="{FF2B5EF4-FFF2-40B4-BE49-F238E27FC236}">
                <a16:creationId xmlns:a16="http://schemas.microsoft.com/office/drawing/2014/main" id="{41A8D5FD-39BD-EC9F-8433-83BDC93D5945}"/>
              </a:ext>
            </a:extLst>
          </p:cNvPr>
          <p:cNvGraphicFramePr>
            <a:graphicFrameLocks noGrp="1"/>
          </p:cNvGraphicFramePr>
          <p:nvPr>
            <p:extLst>
              <p:ext uri="{D42A27DB-BD31-4B8C-83A1-F6EECF244321}">
                <p14:modId xmlns:p14="http://schemas.microsoft.com/office/powerpoint/2010/main" val="896552891"/>
              </p:ext>
            </p:extLst>
          </p:nvPr>
        </p:nvGraphicFramePr>
        <p:xfrm>
          <a:off x="623501" y="1290381"/>
          <a:ext cx="7948999" cy="3343275"/>
        </p:xfrm>
        <a:graphic>
          <a:graphicData uri="http://schemas.openxmlformats.org/drawingml/2006/table">
            <a:tbl>
              <a:tblPr/>
              <a:tblGrid>
                <a:gridCol w="2512505">
                  <a:extLst>
                    <a:ext uri="{9D8B030D-6E8A-4147-A177-3AD203B41FA5}">
                      <a16:colId xmlns:a16="http://schemas.microsoft.com/office/drawing/2014/main" val="20000"/>
                    </a:ext>
                  </a:extLst>
                </a:gridCol>
                <a:gridCol w="2191517">
                  <a:extLst>
                    <a:ext uri="{9D8B030D-6E8A-4147-A177-3AD203B41FA5}">
                      <a16:colId xmlns:a16="http://schemas.microsoft.com/office/drawing/2014/main" val="20001"/>
                    </a:ext>
                  </a:extLst>
                </a:gridCol>
                <a:gridCol w="1069430">
                  <a:extLst>
                    <a:ext uri="{9D8B030D-6E8A-4147-A177-3AD203B41FA5}">
                      <a16:colId xmlns:a16="http://schemas.microsoft.com/office/drawing/2014/main" val="20002"/>
                    </a:ext>
                  </a:extLst>
                </a:gridCol>
                <a:gridCol w="1190208">
                  <a:extLst>
                    <a:ext uri="{9D8B030D-6E8A-4147-A177-3AD203B41FA5}">
                      <a16:colId xmlns:a16="http://schemas.microsoft.com/office/drawing/2014/main" val="20003"/>
                    </a:ext>
                  </a:extLst>
                </a:gridCol>
                <a:gridCol w="640525">
                  <a:extLst>
                    <a:ext uri="{9D8B030D-6E8A-4147-A177-3AD203B41FA5}">
                      <a16:colId xmlns:a16="http://schemas.microsoft.com/office/drawing/2014/main" val="20004"/>
                    </a:ext>
                  </a:extLst>
                </a:gridCol>
                <a:gridCol w="344814">
                  <a:extLst>
                    <a:ext uri="{9D8B030D-6E8A-4147-A177-3AD203B41FA5}">
                      <a16:colId xmlns:a16="http://schemas.microsoft.com/office/drawing/2014/main" val="20005"/>
                    </a:ext>
                  </a:extLst>
                </a:gridCol>
              </a:tblGrid>
              <a:tr h="371475">
                <a:tc>
                  <a:txBody>
                    <a:bodyPr/>
                    <a:lstStyle/>
                    <a:p>
                      <a:pPr algn="ctr" fontAlgn="ctr"/>
                      <a:r>
                        <a:rPr lang="en-US" sz="1200" b="1" i="0" u="none" strike="noStrike" dirty="0">
                          <a:solidFill>
                            <a:srgbClr val="000000"/>
                          </a:solidFill>
                          <a:effectLst/>
                          <a:latin typeface="+mn-lt"/>
                        </a:rPr>
                        <a:t>Sponsor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kern="1200" dirty="0">
                          <a:solidFill>
                            <a:srgbClr val="000000"/>
                          </a:solidFill>
                          <a:effectLst/>
                          <a:latin typeface="+mn-lt"/>
                          <a:ea typeface="+mn-ea"/>
                          <a:cs typeface="+mn-cs"/>
                        </a:rPr>
                        <a:t>Chief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Project Engineer</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Room</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fontAlgn="ctr"/>
                      <a:r>
                        <a:rPr lang="en-US" sz="1200" b="1" i="0" u="none" strike="noStrike" dirty="0">
                          <a:solidFill>
                            <a:srgbClr val="000000"/>
                          </a:solidFill>
                          <a:effectLst/>
                          <a:latin typeface="+mn-lt"/>
                        </a:rPr>
                        <a:t>Pod</a:t>
                      </a:r>
                    </a:p>
                  </a:txBody>
                  <a:tcPr marL="7151" marR="7151" marT="715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0000"/>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1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79890112"/>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1938728"/>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55240323"/>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6431635"/>
                  </a:ext>
                </a:extLst>
              </a:tr>
              <a:tr h="371475">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rgbClr val="00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fontAlgn="ctr"/>
                      <a:endParaRPr lang="en-US" sz="1200" b="0" i="0" u="none" strike="noStrike" dirty="0">
                        <a:solidFill>
                          <a:schemeClr val="tx1"/>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endParaRPr lang="en-US" sz="1200" b="0" i="0" u="none" strike="noStrike" dirty="0">
                        <a:solidFill>
                          <a:srgbClr val="FF0000"/>
                        </a:solidFill>
                        <a:effectLst/>
                        <a:latin typeface="Calibri" panose="020F0502020204030204" pitchFamily="34" charset="0"/>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8" name="Slide Number Placeholder 7">
            <a:extLst>
              <a:ext uri="{FF2B5EF4-FFF2-40B4-BE49-F238E27FC236}">
                <a16:creationId xmlns:a16="http://schemas.microsoft.com/office/drawing/2014/main" id="{90058C57-E5D9-0225-5EDB-153D6370FB93}"/>
              </a:ext>
            </a:extLst>
          </p:cNvPr>
          <p:cNvSpPr>
            <a:spLocks noGrp="1"/>
          </p:cNvSpPr>
          <p:nvPr>
            <p:ph type="sldNum" sz="quarter" idx="12"/>
          </p:nvPr>
        </p:nvSpPr>
        <p:spPr/>
        <p:txBody>
          <a:bodyPr/>
          <a:lstStyle/>
          <a:p>
            <a:pPr>
              <a:defRPr/>
            </a:pPr>
            <a:fld id="{BE9A177C-BA89-4C10-A83E-404B5E42A65C}" type="slidenum">
              <a:rPr lang="en-US" smtClean="0"/>
              <a:pPr>
                <a:defRPr/>
              </a:pPr>
              <a:t>4</a:t>
            </a:fld>
            <a:endParaRPr lang="en-US" dirty="0"/>
          </a:p>
        </p:txBody>
      </p:sp>
      <p:grpSp>
        <p:nvGrpSpPr>
          <p:cNvPr id="5" name="Group 4">
            <a:extLst>
              <a:ext uri="{FF2B5EF4-FFF2-40B4-BE49-F238E27FC236}">
                <a16:creationId xmlns:a16="http://schemas.microsoft.com/office/drawing/2014/main" id="{02A7E26D-3897-46F8-D7E3-23A8670AFF2E}"/>
              </a:ext>
            </a:extLst>
          </p:cNvPr>
          <p:cNvGrpSpPr/>
          <p:nvPr/>
        </p:nvGrpSpPr>
        <p:grpSpPr>
          <a:xfrm>
            <a:off x="2499215" y="4769197"/>
            <a:ext cx="4193146" cy="1868185"/>
            <a:chOff x="2542082" y="1573554"/>
            <a:chExt cx="4193146" cy="1868185"/>
          </a:xfrm>
        </p:grpSpPr>
        <p:grpSp>
          <p:nvGrpSpPr>
            <p:cNvPr id="7" name="Group 6">
              <a:extLst>
                <a:ext uri="{FF2B5EF4-FFF2-40B4-BE49-F238E27FC236}">
                  <a16:creationId xmlns:a16="http://schemas.microsoft.com/office/drawing/2014/main" id="{99815C56-D398-356A-9F6A-9EE53A457B57}"/>
                </a:ext>
              </a:extLst>
            </p:cNvPr>
            <p:cNvGrpSpPr/>
            <p:nvPr/>
          </p:nvGrpSpPr>
          <p:grpSpPr>
            <a:xfrm>
              <a:off x="4806407" y="2036207"/>
              <a:ext cx="1928821" cy="1402688"/>
              <a:chOff x="4806407" y="2153682"/>
              <a:chExt cx="1928821" cy="1402688"/>
            </a:xfrm>
          </p:grpSpPr>
          <p:cxnSp>
            <p:nvCxnSpPr>
              <p:cNvPr id="33" name="Straight Connector 32">
                <a:extLst>
                  <a:ext uri="{FF2B5EF4-FFF2-40B4-BE49-F238E27FC236}">
                    <a16:creationId xmlns:a16="http://schemas.microsoft.com/office/drawing/2014/main" id="{1994ACE8-6841-AA26-15E8-E6B48DE80343}"/>
                  </a:ext>
                </a:extLst>
              </p:cNvPr>
              <p:cNvCxnSpPr>
                <a:stCxn id="35" idx="2"/>
              </p:cNvCxnSpPr>
              <p:nvPr/>
            </p:nvCxnSpPr>
            <p:spPr bwMode="auto">
              <a:xfrm rot="16200000" flipH="1">
                <a:off x="4822927" y="2954342"/>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34" name="Hexagon 3">
                <a:extLst>
                  <a:ext uri="{FF2B5EF4-FFF2-40B4-BE49-F238E27FC236}">
                    <a16:creationId xmlns:a16="http://schemas.microsoft.com/office/drawing/2014/main" id="{CC139EC5-573F-3346-31CE-B0C6A48498F2}"/>
                  </a:ext>
                </a:extLst>
              </p:cNvPr>
              <p:cNvSpPr/>
              <p:nvPr/>
            </p:nvSpPr>
            <p:spPr bwMode="auto">
              <a:xfrm>
                <a:off x="4809582" y="284890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1</a:t>
                </a:r>
              </a:p>
            </p:txBody>
          </p:sp>
          <p:sp>
            <p:nvSpPr>
              <p:cNvPr id="35" name="Hexagon 34">
                <a:extLst>
                  <a:ext uri="{FF2B5EF4-FFF2-40B4-BE49-F238E27FC236}">
                    <a16:creationId xmlns:a16="http://schemas.microsoft.com/office/drawing/2014/main" id="{17FFC6F4-99A9-1CAB-B393-C3414E0C8514}"/>
                  </a:ext>
                </a:extLst>
              </p:cNvPr>
              <p:cNvSpPr/>
              <p:nvPr/>
            </p:nvSpPr>
            <p:spPr bwMode="auto">
              <a:xfrm>
                <a:off x="4806407" y="2381386"/>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2</a:t>
                </a:r>
              </a:p>
            </p:txBody>
          </p:sp>
          <p:sp>
            <p:nvSpPr>
              <p:cNvPr id="36" name="Hexagon 35">
                <a:extLst>
                  <a:ext uri="{FF2B5EF4-FFF2-40B4-BE49-F238E27FC236}">
                    <a16:creationId xmlns:a16="http://schemas.microsoft.com/office/drawing/2014/main" id="{A77CBF45-537F-7989-67DA-D83823D3859B}"/>
                  </a:ext>
                </a:extLst>
              </p:cNvPr>
              <p:cNvSpPr/>
              <p:nvPr/>
            </p:nvSpPr>
            <p:spPr bwMode="auto">
              <a:xfrm>
                <a:off x="5258405" y="2153682"/>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3</a:t>
                </a:r>
              </a:p>
            </p:txBody>
          </p:sp>
          <p:sp>
            <p:nvSpPr>
              <p:cNvPr id="37" name="Hexagon 36">
                <a:extLst>
                  <a:ext uri="{FF2B5EF4-FFF2-40B4-BE49-F238E27FC236}">
                    <a16:creationId xmlns:a16="http://schemas.microsoft.com/office/drawing/2014/main" id="{7BE802C1-C9D8-4865-0FE4-502DD54ADDCB}"/>
                  </a:ext>
                </a:extLst>
              </p:cNvPr>
              <p:cNvSpPr/>
              <p:nvPr/>
            </p:nvSpPr>
            <p:spPr bwMode="auto">
              <a:xfrm>
                <a:off x="5715825" y="2381386"/>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4</a:t>
                </a:r>
              </a:p>
            </p:txBody>
          </p:sp>
          <p:sp>
            <p:nvSpPr>
              <p:cNvPr id="38" name="Hexagon 37">
                <a:extLst>
                  <a:ext uri="{FF2B5EF4-FFF2-40B4-BE49-F238E27FC236}">
                    <a16:creationId xmlns:a16="http://schemas.microsoft.com/office/drawing/2014/main" id="{245794B5-E128-BC0A-A8BB-1DB033BFBE22}"/>
                  </a:ext>
                </a:extLst>
              </p:cNvPr>
              <p:cNvSpPr/>
              <p:nvPr/>
            </p:nvSpPr>
            <p:spPr bwMode="auto">
              <a:xfrm>
                <a:off x="6164914" y="2624147"/>
                <a:ext cx="570314" cy="466701"/>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5</a:t>
                </a:r>
              </a:p>
            </p:txBody>
          </p:sp>
          <p:sp>
            <p:nvSpPr>
              <p:cNvPr id="39" name="Hexagon 38">
                <a:extLst>
                  <a:ext uri="{FF2B5EF4-FFF2-40B4-BE49-F238E27FC236}">
                    <a16:creationId xmlns:a16="http://schemas.microsoft.com/office/drawing/2014/main" id="{7AFD42BD-2D6F-C8F7-6144-E13F06DB143E}"/>
                  </a:ext>
                </a:extLst>
              </p:cNvPr>
              <p:cNvSpPr/>
              <p:nvPr/>
            </p:nvSpPr>
            <p:spPr bwMode="auto">
              <a:xfrm>
                <a:off x="6159727" y="3091551"/>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0000FF"/>
                    </a:solidFill>
                  </a:rPr>
                  <a:t>6</a:t>
                </a:r>
              </a:p>
            </p:txBody>
          </p:sp>
        </p:grpSp>
        <p:sp>
          <p:nvSpPr>
            <p:cNvPr id="9" name="TextBox 7">
              <a:extLst>
                <a:ext uri="{FF2B5EF4-FFF2-40B4-BE49-F238E27FC236}">
                  <a16:creationId xmlns:a16="http://schemas.microsoft.com/office/drawing/2014/main" id="{76898467-9EED-DC66-7714-A0A11BD92372}"/>
                </a:ext>
              </a:extLst>
            </p:cNvPr>
            <p:cNvSpPr txBox="1">
              <a:spLocks noChangeArrowheads="1"/>
            </p:cNvSpPr>
            <p:nvPr/>
          </p:nvSpPr>
          <p:spPr bwMode="auto">
            <a:xfrm>
              <a:off x="2953030" y="1577255"/>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FF0000"/>
                  </a:solidFill>
                </a:rPr>
                <a:t>JEC 3232</a:t>
              </a:r>
            </a:p>
          </p:txBody>
        </p:sp>
        <p:sp>
          <p:nvSpPr>
            <p:cNvPr id="17" name="TextBox 8">
              <a:extLst>
                <a:ext uri="{FF2B5EF4-FFF2-40B4-BE49-F238E27FC236}">
                  <a16:creationId xmlns:a16="http://schemas.microsoft.com/office/drawing/2014/main" id="{82707112-E0A1-D76D-6E9F-0687B19E74CE}"/>
                </a:ext>
              </a:extLst>
            </p:cNvPr>
            <p:cNvSpPr txBox="1">
              <a:spLocks noChangeArrowheads="1"/>
            </p:cNvSpPr>
            <p:nvPr/>
          </p:nvSpPr>
          <p:spPr bwMode="auto">
            <a:xfrm>
              <a:off x="5153274" y="1573554"/>
              <a:ext cx="1149738" cy="452788"/>
            </a:xfrm>
            <a:prstGeom prst="rect">
              <a:avLst/>
            </a:prstGeom>
            <a:solidFill>
              <a:schemeClr val="bg1"/>
            </a:solidFill>
            <a:ln w="9525">
              <a:noFill/>
              <a:miter lim="800000"/>
              <a:headEnd/>
              <a:tailEnd/>
            </a:ln>
          </p:spPr>
          <p:txBody>
            <a:bodyPr wrap="none">
              <a:spAutoFit/>
            </a:bodyPr>
            <a:lstStyle/>
            <a:p>
              <a:r>
                <a:rPr lang="en-US" sz="2102" dirty="0">
                  <a:solidFill>
                    <a:srgbClr val="0000FF"/>
                  </a:solidFill>
                </a:rPr>
                <a:t>JEC 3332</a:t>
              </a:r>
            </a:p>
          </p:txBody>
        </p:sp>
        <p:grpSp>
          <p:nvGrpSpPr>
            <p:cNvPr id="25" name="Group 24">
              <a:extLst>
                <a:ext uri="{FF2B5EF4-FFF2-40B4-BE49-F238E27FC236}">
                  <a16:creationId xmlns:a16="http://schemas.microsoft.com/office/drawing/2014/main" id="{EE35C16B-C95E-B242-6E5E-AB7C01A606BA}"/>
                </a:ext>
              </a:extLst>
            </p:cNvPr>
            <p:cNvGrpSpPr/>
            <p:nvPr/>
          </p:nvGrpSpPr>
          <p:grpSpPr>
            <a:xfrm>
              <a:off x="2542082" y="2030676"/>
              <a:ext cx="1918531" cy="1411063"/>
              <a:chOff x="2542082" y="2138626"/>
              <a:chExt cx="1918531" cy="1411063"/>
            </a:xfrm>
          </p:grpSpPr>
          <p:cxnSp>
            <p:nvCxnSpPr>
              <p:cNvPr id="26" name="Straight Connector 25">
                <a:extLst>
                  <a:ext uri="{FF2B5EF4-FFF2-40B4-BE49-F238E27FC236}">
                    <a16:creationId xmlns:a16="http://schemas.microsoft.com/office/drawing/2014/main" id="{3DD89445-0650-1B56-22CB-A6922B274466}"/>
                  </a:ext>
                </a:extLst>
              </p:cNvPr>
              <p:cNvCxnSpPr>
                <a:stCxn id="28" idx="2"/>
              </p:cNvCxnSpPr>
              <p:nvPr/>
            </p:nvCxnSpPr>
            <p:spPr bwMode="auto">
              <a:xfrm rot="5400000">
                <a:off x="3736517" y="2948368"/>
                <a:ext cx="707578" cy="495064"/>
              </a:xfrm>
              <a:prstGeom prst="line">
                <a:avLst/>
              </a:prstGeom>
              <a:solidFill>
                <a:schemeClr val="bg1"/>
              </a:solidFill>
              <a:ln w="15875">
                <a:solidFill>
                  <a:srgbClr val="002060"/>
                </a:solidFill>
              </a:ln>
            </p:spPr>
            <p:style>
              <a:lnRef idx="1">
                <a:schemeClr val="accent1"/>
              </a:lnRef>
              <a:fillRef idx="0">
                <a:schemeClr val="accent1"/>
              </a:fillRef>
              <a:effectRef idx="0">
                <a:schemeClr val="accent1"/>
              </a:effectRef>
              <a:fontRef idx="minor">
                <a:schemeClr val="tx1"/>
              </a:fontRef>
            </p:style>
          </p:cxnSp>
          <p:sp>
            <p:nvSpPr>
              <p:cNvPr id="27" name="Hexagon 26">
                <a:extLst>
                  <a:ext uri="{FF2B5EF4-FFF2-40B4-BE49-F238E27FC236}">
                    <a16:creationId xmlns:a16="http://schemas.microsoft.com/office/drawing/2014/main" id="{2F77671B-24CB-B5E8-5E36-593A276F1AE9}"/>
                  </a:ext>
                </a:extLst>
              </p:cNvPr>
              <p:cNvSpPr/>
              <p:nvPr/>
            </p:nvSpPr>
            <p:spPr bwMode="auto">
              <a:xfrm flipH="1">
                <a:off x="3889227" y="2846107"/>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6</a:t>
                </a:r>
              </a:p>
            </p:txBody>
          </p:sp>
          <p:sp>
            <p:nvSpPr>
              <p:cNvPr id="28" name="Hexagon 27">
                <a:extLst>
                  <a:ext uri="{FF2B5EF4-FFF2-40B4-BE49-F238E27FC236}">
                    <a16:creationId xmlns:a16="http://schemas.microsoft.com/office/drawing/2014/main" id="{07FD9549-18A0-1693-4173-C2EB4B285AC1}"/>
                  </a:ext>
                </a:extLst>
              </p:cNvPr>
              <p:cNvSpPr/>
              <p:nvPr/>
            </p:nvSpPr>
            <p:spPr bwMode="auto">
              <a:xfrm flipH="1">
                <a:off x="3890298" y="2375412"/>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5</a:t>
                </a:r>
              </a:p>
            </p:txBody>
          </p:sp>
          <p:sp>
            <p:nvSpPr>
              <p:cNvPr id="29" name="Hexagon 28">
                <a:extLst>
                  <a:ext uri="{FF2B5EF4-FFF2-40B4-BE49-F238E27FC236}">
                    <a16:creationId xmlns:a16="http://schemas.microsoft.com/office/drawing/2014/main" id="{6325BE11-A2C9-0F49-4D23-565E165D9192}"/>
                  </a:ext>
                </a:extLst>
              </p:cNvPr>
              <p:cNvSpPr/>
              <p:nvPr/>
            </p:nvSpPr>
            <p:spPr bwMode="auto">
              <a:xfrm flipH="1">
                <a:off x="3438565" y="2138626"/>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4</a:t>
                </a:r>
              </a:p>
            </p:txBody>
          </p:sp>
          <p:sp>
            <p:nvSpPr>
              <p:cNvPr id="30" name="Hexagon 29">
                <a:extLst>
                  <a:ext uri="{FF2B5EF4-FFF2-40B4-BE49-F238E27FC236}">
                    <a16:creationId xmlns:a16="http://schemas.microsoft.com/office/drawing/2014/main" id="{F9E32529-5688-DEAA-69EE-5A12E7E90959}"/>
                  </a:ext>
                </a:extLst>
              </p:cNvPr>
              <p:cNvSpPr/>
              <p:nvPr/>
            </p:nvSpPr>
            <p:spPr bwMode="auto">
              <a:xfrm flipH="1">
                <a:off x="2989334" y="2365445"/>
                <a:ext cx="570315"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3</a:t>
                </a:r>
              </a:p>
            </p:txBody>
          </p:sp>
          <p:sp>
            <p:nvSpPr>
              <p:cNvPr id="31" name="Hexagon 30">
                <a:extLst>
                  <a:ext uri="{FF2B5EF4-FFF2-40B4-BE49-F238E27FC236}">
                    <a16:creationId xmlns:a16="http://schemas.microsoft.com/office/drawing/2014/main" id="{539148FE-A734-9BD7-E73B-33F8631CCCBE}"/>
                  </a:ext>
                </a:extLst>
              </p:cNvPr>
              <p:cNvSpPr/>
              <p:nvPr/>
            </p:nvSpPr>
            <p:spPr bwMode="auto">
              <a:xfrm flipH="1">
                <a:off x="2542082" y="2589597"/>
                <a:ext cx="570314" cy="466700"/>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2</a:t>
                </a:r>
              </a:p>
            </p:txBody>
          </p:sp>
          <p:sp>
            <p:nvSpPr>
              <p:cNvPr id="32" name="Hexagon 31">
                <a:extLst>
                  <a:ext uri="{FF2B5EF4-FFF2-40B4-BE49-F238E27FC236}">
                    <a16:creationId xmlns:a16="http://schemas.microsoft.com/office/drawing/2014/main" id="{CD236C8B-7B0F-2A7B-C8F9-E5B99D9FA889}"/>
                  </a:ext>
                </a:extLst>
              </p:cNvPr>
              <p:cNvSpPr/>
              <p:nvPr/>
            </p:nvSpPr>
            <p:spPr bwMode="auto">
              <a:xfrm flipH="1">
                <a:off x="2547270" y="3060176"/>
                <a:ext cx="570314" cy="464819"/>
              </a:xfrm>
              <a:prstGeom prst="hexagon">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351" b="1" dirty="0">
                    <a:solidFill>
                      <a:srgbClr val="FF0000"/>
                    </a:solidFill>
                  </a:rPr>
                  <a:t>1</a:t>
                </a:r>
              </a:p>
            </p:txBody>
          </p:sp>
        </p:grpSp>
      </p:grpSp>
    </p:spTree>
    <p:extLst>
      <p:ext uri="{BB962C8B-B14F-4D97-AF65-F5344CB8AC3E}">
        <p14:creationId xmlns:p14="http://schemas.microsoft.com/office/powerpoint/2010/main" val="22385754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Wrap-up – Looking forwards</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a:bodyPr>
          <a:lstStyle/>
          <a:p>
            <a:r>
              <a:rPr lang="en-US" dirty="0">
                <a:cs typeface="Calibri"/>
              </a:rPr>
              <a:t>On Day 2, teams will </a:t>
            </a:r>
          </a:p>
          <a:p>
            <a:pPr lvl="1"/>
            <a:r>
              <a:rPr lang="en-US" dirty="0">
                <a:cs typeface="Calibri"/>
              </a:rPr>
              <a:t>Utilize and build on the work started today and continued off-site.</a:t>
            </a:r>
          </a:p>
          <a:p>
            <a:pPr lvl="1"/>
            <a:r>
              <a:rPr lang="en-US" dirty="0">
                <a:cs typeface="Calibri"/>
              </a:rPr>
              <a:t>Discuss and understand project better.</a:t>
            </a:r>
          </a:p>
          <a:p>
            <a:pPr lvl="1"/>
            <a:r>
              <a:rPr lang="en-US" dirty="0">
                <a:cs typeface="Calibri"/>
              </a:rPr>
              <a:t>Prepare for Client Meeting #1 with client to take place during Day 3 or 4 (project-dependent)</a:t>
            </a:r>
          </a:p>
          <a:p>
            <a:pPr lvl="2"/>
            <a:r>
              <a:rPr lang="en-US" dirty="0">
                <a:cs typeface="Calibri"/>
              </a:rPr>
              <a:t>Establishing a strong list of questions to have a productive Project Kickoff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40</a:t>
            </a:fld>
            <a:endParaRPr lang="en-US" dirty="0"/>
          </a:p>
        </p:txBody>
      </p:sp>
    </p:spTree>
    <p:extLst>
      <p:ext uri="{BB962C8B-B14F-4D97-AF65-F5344CB8AC3E}">
        <p14:creationId xmlns:p14="http://schemas.microsoft.com/office/powerpoint/2010/main" val="25948241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1142696"/>
          </a:xfrm>
        </p:spPr>
        <p:txBody>
          <a:bodyPr>
            <a:normAutofit/>
          </a:bodyPr>
          <a:lstStyle/>
          <a:p>
            <a:pPr algn="ctr"/>
            <a:r>
              <a:rPr lang="en-US" sz="4000" dirty="0">
                <a:latin typeface="+mn-lt"/>
              </a:rPr>
              <a:t>Action Items / Meeting Prep</a:t>
            </a:r>
            <a:br>
              <a:rPr lang="en-US" dirty="0"/>
            </a:br>
            <a:r>
              <a:rPr lang="en-US" sz="1800" dirty="0"/>
              <a:t>(previously called homework, to be completed </a:t>
            </a:r>
            <a:r>
              <a:rPr lang="en-US" sz="1800" b="1" dirty="0"/>
              <a:t>BEFORE Meeting 2</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41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2 @</a:t>
            </a:r>
          </a:p>
          <a:p>
            <a:endParaRPr lang="en-US" sz="3200" b="1" dirty="0"/>
          </a:p>
          <a:p>
            <a:r>
              <a:rPr lang="en-US" sz="3200" b="1" dirty="0">
                <a:solidFill>
                  <a:srgbClr val="0000FF"/>
                </a:solidFill>
                <a:hlinkClick r:id="rId3"/>
              </a:rPr>
              <a:t>EDN -&gt; Capstone Support -&gt; Wiki-&gt; </a:t>
            </a:r>
          </a:p>
          <a:p>
            <a:r>
              <a:rPr lang="en-US" sz="3200" b="1" dirty="0">
                <a:solidFill>
                  <a:srgbClr val="0000FF"/>
                </a:solidFill>
                <a:hlinkClick r:id="rId3"/>
              </a:rPr>
              <a:t>Task and Due Dates -&gt; Day 1 Agenda</a:t>
            </a:r>
            <a:endParaRPr lang="en-US" sz="3200" b="1" dirty="0">
              <a:solidFill>
                <a:srgbClr val="0000FF"/>
              </a:solidFill>
            </a:endParaRP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35353902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cs typeface="Calibri Light"/>
              </a:rPr>
              <a:t>Day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42</a:t>
            </a:fld>
            <a:endParaRPr lang="en-US" sz="1200" dirty="0"/>
          </a:p>
        </p:txBody>
      </p:sp>
      <p:grpSp>
        <p:nvGrpSpPr>
          <p:cNvPr id="4" name="Group 3">
            <a:extLst>
              <a:ext uri="{FF2B5EF4-FFF2-40B4-BE49-F238E27FC236}">
                <a16:creationId xmlns:a16="http://schemas.microsoft.com/office/drawing/2014/main" id="{9E9ED6A9-1670-6166-6F33-AAFFF96FC98D}"/>
              </a:ext>
            </a:extLst>
          </p:cNvPr>
          <p:cNvGrpSpPr/>
          <p:nvPr/>
        </p:nvGrpSpPr>
        <p:grpSpPr>
          <a:xfrm>
            <a:off x="6858000" y="511662"/>
            <a:ext cx="2999703" cy="830997"/>
            <a:chOff x="7086600" y="886834"/>
            <a:chExt cx="2999703" cy="830997"/>
          </a:xfrm>
        </p:grpSpPr>
        <p:sp>
          <p:nvSpPr>
            <p:cNvPr id="7" name="TextBox 6">
              <a:extLst>
                <a:ext uri="{FF2B5EF4-FFF2-40B4-BE49-F238E27FC236}">
                  <a16:creationId xmlns:a16="http://schemas.microsoft.com/office/drawing/2014/main" id="{671B7D71-B10C-1FEC-222C-46D1A90BAE33}"/>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9" name="Oval 8">
              <a:extLst>
                <a:ext uri="{FF2B5EF4-FFF2-40B4-BE49-F238E27FC236}">
                  <a16:creationId xmlns:a16="http://schemas.microsoft.com/office/drawing/2014/main" id="{BA572AC6-823C-F2E8-B9C0-CDCDA0CB09AE}"/>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10" name="Isosceles Triangle 9">
              <a:extLst>
                <a:ext uri="{FF2B5EF4-FFF2-40B4-BE49-F238E27FC236}">
                  <a16:creationId xmlns:a16="http://schemas.microsoft.com/office/drawing/2014/main" id="{41EAD0C1-3456-298E-D883-B2025462BBF9}"/>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ECCBC53-205D-0FAC-ECC2-728D4A635EB0}"/>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chart of a project&#10;&#10;AI-generated content may be incorrect.">
            <a:extLst>
              <a:ext uri="{FF2B5EF4-FFF2-40B4-BE49-F238E27FC236}">
                <a16:creationId xmlns:a16="http://schemas.microsoft.com/office/drawing/2014/main" id="{D9333F0A-A84A-0216-5042-AB808D5B8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728" y="1634807"/>
            <a:ext cx="7558543" cy="4255809"/>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8591-A982-DEB4-53D1-EF313C7CB26E}"/>
              </a:ext>
            </a:extLst>
          </p:cNvPr>
          <p:cNvSpPr>
            <a:spLocks noGrp="1"/>
          </p:cNvSpPr>
          <p:nvPr>
            <p:ph type="title"/>
          </p:nvPr>
        </p:nvSpPr>
        <p:spPr/>
        <p:txBody>
          <a:bodyPr/>
          <a:lstStyle/>
          <a:p>
            <a:pPr algn="ctr"/>
            <a:r>
              <a:rPr lang="en-US" sz="4000" dirty="0">
                <a:latin typeface="+mn-lt"/>
              </a:rPr>
              <a:t>Accountability</a:t>
            </a:r>
            <a:endParaRPr lang="en-US" dirty="0">
              <a:latin typeface="+mn-lt"/>
            </a:endParaRPr>
          </a:p>
        </p:txBody>
      </p:sp>
      <p:sp>
        <p:nvSpPr>
          <p:cNvPr id="3" name="Content Placeholder 2">
            <a:extLst>
              <a:ext uri="{FF2B5EF4-FFF2-40B4-BE49-F238E27FC236}">
                <a16:creationId xmlns:a16="http://schemas.microsoft.com/office/drawing/2014/main" id="{F8B25CE5-B507-0D1E-6560-3F4480E7186F}"/>
              </a:ext>
            </a:extLst>
          </p:cNvPr>
          <p:cNvSpPr>
            <a:spLocks noGrp="1"/>
          </p:cNvSpPr>
          <p:nvPr>
            <p:ph idx="1"/>
          </p:nvPr>
        </p:nvSpPr>
        <p:spPr>
          <a:xfrm>
            <a:off x="304800" y="1825624"/>
            <a:ext cx="8610600" cy="4803775"/>
          </a:xfrm>
        </p:spPr>
        <p:txBody>
          <a:bodyPr>
            <a:noAutofit/>
          </a:bodyPr>
          <a:lstStyle/>
          <a:p>
            <a:pPr marL="0" indent="0">
              <a:buNone/>
            </a:pPr>
            <a:r>
              <a:rPr lang="en-US" sz="2400" dirty="0"/>
              <a:t>Raise your hand if you have completed these Action Items:</a:t>
            </a:r>
          </a:p>
          <a:p>
            <a:pPr marL="0" indent="0">
              <a:buNone/>
            </a:pPr>
            <a:endParaRPr lang="en-US" sz="2400" dirty="0"/>
          </a:p>
          <a:p>
            <a:r>
              <a:rPr lang="en-US" sz="2400" dirty="0"/>
              <a:t>Registered for EDN access</a:t>
            </a:r>
          </a:p>
          <a:p>
            <a:r>
              <a:rPr lang="en-US" sz="2400" dirty="0"/>
              <a:t>Watched the </a:t>
            </a:r>
            <a:r>
              <a:rPr lang="en-US" sz="2400" dirty="0">
                <a:hlinkClick r:id="rId2"/>
              </a:rPr>
              <a:t>Capstone Introduction &amp; Expectations video</a:t>
            </a:r>
            <a:endParaRPr lang="en-US" sz="2400" dirty="0"/>
          </a:p>
          <a:p>
            <a:r>
              <a:rPr lang="en-US" sz="2400" dirty="0"/>
              <a:t>Read the project description</a:t>
            </a:r>
          </a:p>
          <a:p>
            <a:r>
              <a:rPr lang="en-US" sz="2400" dirty="0"/>
              <a:t>Identify time and registered for </a:t>
            </a:r>
            <a:r>
              <a:rPr lang="en-US" sz="2400" dirty="0">
                <a:hlinkClick r:id="rId3"/>
              </a:rPr>
              <a:t>Team Building Retreat</a:t>
            </a:r>
            <a:endParaRPr lang="en-US" sz="2400" dirty="0"/>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092429C4-FDA9-FEA7-1001-F55D836E1DD1}"/>
              </a:ext>
            </a:extLst>
          </p:cNvPr>
          <p:cNvSpPr>
            <a:spLocks noGrp="1"/>
          </p:cNvSpPr>
          <p:nvPr>
            <p:ph type="sldNum" sz="quarter" idx="12"/>
          </p:nvPr>
        </p:nvSpPr>
        <p:spPr/>
        <p:txBody>
          <a:bodyPr/>
          <a:lstStyle/>
          <a:p>
            <a:fld id="{028FE254-016A-4E51-98AE-D4B4E3F12C32}" type="slidenum">
              <a:rPr lang="en-US" smtClean="0"/>
              <a:t>43</a:t>
            </a:fld>
            <a:endParaRPr lang="en-US" dirty="0"/>
          </a:p>
        </p:txBody>
      </p:sp>
    </p:spTree>
    <p:extLst>
      <p:ext uri="{BB962C8B-B14F-4D97-AF65-F5344CB8AC3E}">
        <p14:creationId xmlns:p14="http://schemas.microsoft.com/office/powerpoint/2010/main" val="341770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Design Lab Expectations </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1</a:t>
            </a:r>
          </a:p>
          <a:p>
            <a:pPr marL="0" indent="0" algn="ctr">
              <a:buNone/>
            </a:pPr>
            <a:r>
              <a:rPr lang="en-US" sz="2000" b="1" dirty="0">
                <a:solidFill>
                  <a:srgbClr val="FF0000"/>
                </a:solidFill>
              </a:rPr>
              <a:t>Watch video on Capstone Introduction &amp; Expectations – Part 2</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61060773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59902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normAutofit/>
          </a:bodyPr>
          <a:lstStyle/>
          <a:p>
            <a:pPr algn="ctr"/>
            <a:r>
              <a:rPr lang="en-US" sz="4000" dirty="0">
                <a:cs typeface="Calibri Light"/>
              </a:rPr>
              <a:t>15 min – Group Ideation Process</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533400" y="1093469"/>
            <a:ext cx="8229600" cy="5110484"/>
          </a:xfrm>
        </p:spPr>
        <p:txBody>
          <a:bodyPr vert="horz" lIns="91440" tIns="45720" rIns="91440" bIns="45720" rtlCol="0" anchor="t">
            <a:normAutofit fontScale="70000" lnSpcReduction="20000"/>
          </a:bodyPr>
          <a:lstStyle/>
          <a:p>
            <a:pPr marL="0" indent="0">
              <a:buNone/>
            </a:pPr>
            <a:r>
              <a:rPr lang="en-US" sz="3100" b="1" dirty="0">
                <a:cs typeface="Calibri"/>
              </a:rPr>
              <a:t>Goal</a:t>
            </a:r>
            <a:endParaRPr lang="en-US" sz="2600" b="1" dirty="0">
              <a:cs typeface="Calibri"/>
            </a:endParaRPr>
          </a:p>
          <a:p>
            <a:pPr marL="0" indent="0">
              <a:lnSpc>
                <a:spcPct val="120000"/>
              </a:lnSpc>
              <a:buNone/>
            </a:pPr>
            <a:r>
              <a:rPr lang="en-US" sz="2900" dirty="0">
                <a:cs typeface="Calibri"/>
              </a:rPr>
              <a:t>Learn and Apply the Group Ideation Process to Document Team Skills</a:t>
            </a:r>
          </a:p>
          <a:p>
            <a:pPr marL="0" indent="0">
              <a:buNone/>
            </a:pPr>
            <a:r>
              <a:rPr lang="en-US" sz="3100" b="1" dirty="0">
                <a:cs typeface="Calibri"/>
              </a:rPr>
              <a:t>Process</a:t>
            </a:r>
            <a:r>
              <a:rPr lang="en-US" sz="2000" b="1" dirty="0">
                <a:cs typeface="Calibri"/>
              </a:rPr>
              <a:t> </a:t>
            </a:r>
          </a:p>
          <a:p>
            <a:pPr marL="0" indent="0">
              <a:lnSpc>
                <a:spcPct val="120000"/>
              </a:lnSpc>
              <a:buNone/>
            </a:pPr>
            <a:r>
              <a:rPr lang="en-US" sz="2800" b="1" dirty="0">
                <a:cs typeface="Calibri"/>
              </a:rPr>
              <a:t>Time boxed exercise: </a:t>
            </a:r>
            <a:r>
              <a:rPr lang="en-US" sz="2800" dirty="0">
                <a:cs typeface="Calibri"/>
              </a:rPr>
              <a:t> </a:t>
            </a:r>
          </a:p>
          <a:p>
            <a:pPr marL="0" indent="0">
              <a:lnSpc>
                <a:spcPct val="120000"/>
              </a:lnSpc>
              <a:buNone/>
            </a:pPr>
            <a:r>
              <a:rPr lang="en-US" sz="2800" dirty="0">
                <a:cs typeface="Calibri"/>
              </a:rPr>
              <a:t>	It may feel rushed, things may not feel complete. </a:t>
            </a:r>
            <a:r>
              <a:rPr lang="en-US" sz="2800" b="1" dirty="0">
                <a:cs typeface="Calibri"/>
              </a:rPr>
              <a:t>THAT'S OK.</a:t>
            </a:r>
            <a:endParaRPr lang="en-US" sz="2800" b="1" dirty="0"/>
          </a:p>
          <a:p>
            <a:pPr marL="0" indent="0">
              <a:lnSpc>
                <a:spcPct val="120000"/>
              </a:lnSpc>
              <a:buNone/>
            </a:pPr>
            <a:r>
              <a:rPr lang="en-US" sz="2800" dirty="0">
                <a:cs typeface="Calibri"/>
              </a:rPr>
              <a:t>	You'll want more time. You can't have it. </a:t>
            </a:r>
            <a:br>
              <a:rPr lang="en-US" sz="2800" dirty="0">
                <a:cs typeface="Calibri"/>
              </a:rPr>
            </a:br>
            <a:r>
              <a:rPr lang="en-US" sz="2800" dirty="0">
                <a:cs typeface="Calibri"/>
              </a:rPr>
              <a:t>	Team </a:t>
            </a:r>
            <a:r>
              <a:rPr lang="en-US" sz="2800" b="1" dirty="0">
                <a:cs typeface="Calibri"/>
              </a:rPr>
              <a:t>must </a:t>
            </a:r>
            <a:r>
              <a:rPr lang="en-US" sz="2800" dirty="0">
                <a:cs typeface="Calibri"/>
              </a:rPr>
              <a:t>move on – the team has deadlines to meet! </a:t>
            </a:r>
            <a:endParaRPr lang="en-US" sz="1800" dirty="0">
              <a:cs typeface="Calibri"/>
            </a:endParaRPr>
          </a:p>
          <a:p>
            <a:pPr marL="0" indent="0">
              <a:buNone/>
            </a:pPr>
            <a:endParaRPr lang="en-US" sz="2600" dirty="0">
              <a:cs typeface="Calibri"/>
            </a:endParaRPr>
          </a:p>
          <a:p>
            <a:pPr marL="0" indent="0">
              <a:buNone/>
            </a:pPr>
            <a:r>
              <a:rPr lang="en-US" sz="2600" dirty="0">
                <a:cs typeface="Calibri"/>
              </a:rPr>
              <a:t>For EACH question:</a:t>
            </a:r>
            <a:endParaRPr lang="en-US" sz="2600" dirty="0"/>
          </a:p>
          <a:p>
            <a:r>
              <a:rPr lang="en-US" sz="2600" dirty="0">
                <a:cs typeface="Calibri"/>
              </a:rPr>
              <a:t>2 min</a:t>
            </a:r>
            <a:endParaRPr lang="en-US" sz="2600" dirty="0"/>
          </a:p>
          <a:p>
            <a:pPr lvl="1"/>
            <a:r>
              <a:rPr lang="en-US" sz="2600" dirty="0">
                <a:cs typeface="Calibri"/>
              </a:rPr>
              <a:t>Individual </a:t>
            </a:r>
            <a:r>
              <a:rPr lang="en-US" sz="2600" b="1" dirty="0">
                <a:cs typeface="Calibri"/>
              </a:rPr>
              <a:t>silent</a:t>
            </a:r>
            <a:r>
              <a:rPr lang="en-US" sz="2600" dirty="0">
                <a:cs typeface="Calibri"/>
              </a:rPr>
              <a:t> </a:t>
            </a:r>
            <a:r>
              <a:rPr lang="en-US" sz="2600" b="1" dirty="0">
                <a:cs typeface="Calibri"/>
              </a:rPr>
              <a:t>thought</a:t>
            </a:r>
            <a:r>
              <a:rPr lang="en-US" sz="2600" dirty="0">
                <a:cs typeface="Calibri"/>
              </a:rPr>
              <a:t> on content</a:t>
            </a:r>
          </a:p>
          <a:p>
            <a:pPr lvl="1"/>
            <a:r>
              <a:rPr lang="en-US" sz="2600" dirty="0">
                <a:cs typeface="Calibri"/>
              </a:rPr>
              <a:t>Write thoughts on Post-It Notes, </a:t>
            </a:r>
            <a:r>
              <a:rPr lang="en-US" sz="2600" b="1" dirty="0">
                <a:cs typeface="Calibri"/>
              </a:rPr>
              <a:t>one per Post-It</a:t>
            </a:r>
          </a:p>
          <a:p>
            <a:r>
              <a:rPr lang="en-US" sz="2600" dirty="0">
                <a:cs typeface="Calibri"/>
              </a:rPr>
              <a:t>2 min</a:t>
            </a:r>
          </a:p>
          <a:p>
            <a:pPr lvl="1"/>
            <a:r>
              <a:rPr lang="en-US" sz="2600" dirty="0">
                <a:cs typeface="Calibri"/>
              </a:rPr>
              <a:t>Place Post-Its onto whiteboard</a:t>
            </a:r>
          </a:p>
          <a:p>
            <a:pPr lvl="1"/>
            <a:r>
              <a:rPr lang="en-US" sz="2600" dirty="0">
                <a:cs typeface="Calibri"/>
              </a:rPr>
              <a:t>Quick discussion of similar, unique, or new answers</a:t>
            </a:r>
          </a:p>
          <a:p>
            <a:r>
              <a:rPr lang="en-US" sz="2600" dirty="0">
                <a:cs typeface="Calibri"/>
              </a:rPr>
              <a:t>Move on to next section of Ideation as a team</a:t>
            </a:r>
          </a:p>
          <a:p>
            <a:pPr marL="0" indent="0">
              <a:buNone/>
            </a:pPr>
            <a:endParaRPr lang="en-US" sz="2000" dirty="0">
              <a:cs typeface="Calibri"/>
            </a:endParaRPr>
          </a:p>
          <a:p>
            <a:endParaRPr lang="en-US" sz="2000" dirty="0">
              <a:cs typeface="Calibri"/>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45</a:t>
            </a:fld>
            <a:endParaRPr lang="en-US" dirty="0"/>
          </a:p>
        </p:txBody>
      </p:sp>
      <p:sp>
        <p:nvSpPr>
          <p:cNvPr id="4" name="Content Placeholder 2">
            <a:extLst>
              <a:ext uri="{FF2B5EF4-FFF2-40B4-BE49-F238E27FC236}">
                <a16:creationId xmlns:a16="http://schemas.microsoft.com/office/drawing/2014/main" id="{25C6D9D8-073D-A831-B88F-4564ABC2F486}"/>
              </a:ext>
            </a:extLst>
          </p:cNvPr>
          <p:cNvSpPr txBox="1">
            <a:spLocks/>
          </p:cNvSpPr>
          <p:nvPr/>
        </p:nvSpPr>
        <p:spPr>
          <a:xfrm>
            <a:off x="639283" y="3810001"/>
            <a:ext cx="6195060" cy="2393952"/>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en-US" sz="2000" dirty="0">
              <a:cs typeface="Calibri"/>
            </a:endParaRPr>
          </a:p>
          <a:p>
            <a:endParaRPr lang="en-US" sz="2000" dirty="0">
              <a:cs typeface="Calibri"/>
            </a:endParaRPr>
          </a:p>
          <a:p>
            <a:endParaRPr lang="en-US" sz="2000" dirty="0">
              <a:cs typeface="Calibri"/>
            </a:endParaRPr>
          </a:p>
        </p:txBody>
      </p:sp>
    </p:spTree>
    <p:extLst>
      <p:ext uri="{BB962C8B-B14F-4D97-AF65-F5344CB8AC3E}">
        <p14:creationId xmlns:p14="http://schemas.microsoft.com/office/powerpoint/2010/main" val="36846350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5A07A-3938-0223-6571-7F37168E37E9}"/>
              </a:ext>
            </a:extLst>
          </p:cNvPr>
          <p:cNvSpPr>
            <a:spLocks noGrp="1"/>
          </p:cNvSpPr>
          <p:nvPr>
            <p:ph type="title"/>
          </p:nvPr>
        </p:nvSpPr>
        <p:spPr/>
        <p:txBody>
          <a:bodyPr>
            <a:normAutofit/>
          </a:bodyPr>
          <a:lstStyle/>
          <a:p>
            <a:pPr algn="ctr"/>
            <a:r>
              <a:rPr lang="en-US" sz="4000" dirty="0">
                <a:latin typeface="+mn-lt"/>
              </a:rPr>
              <a:t>Identifying Team Skills</a:t>
            </a:r>
          </a:p>
        </p:txBody>
      </p:sp>
      <p:sp>
        <p:nvSpPr>
          <p:cNvPr id="3" name="Content Placeholder 2">
            <a:extLst>
              <a:ext uri="{FF2B5EF4-FFF2-40B4-BE49-F238E27FC236}">
                <a16:creationId xmlns:a16="http://schemas.microsoft.com/office/drawing/2014/main" id="{0C95D4A1-00D6-0BAB-0F32-5C70F160A34B}"/>
              </a:ext>
            </a:extLst>
          </p:cNvPr>
          <p:cNvSpPr>
            <a:spLocks noGrp="1"/>
          </p:cNvSpPr>
          <p:nvPr>
            <p:ph idx="1"/>
          </p:nvPr>
        </p:nvSpPr>
        <p:spPr>
          <a:xfrm>
            <a:off x="628650" y="1825625"/>
            <a:ext cx="7219950" cy="4351338"/>
          </a:xfrm>
        </p:spPr>
        <p:txBody>
          <a:bodyPr>
            <a:normAutofit/>
          </a:bodyPr>
          <a:lstStyle/>
          <a:p>
            <a:pPr>
              <a:buBlip>
                <a:blip r:embed="rId2">
                  <a:extLst>
                    <a:ext uri="{837473B0-CC2E-450A-ABE3-18F120FF3D39}">
                      <a1611:picAttrSrcUrl xmlns:a1611="http://schemas.microsoft.com/office/drawing/2016/11/main" r:id="rId3"/>
                    </a:ext>
                  </a:extLst>
                </a:blip>
              </a:buBlip>
            </a:pPr>
            <a:r>
              <a:rPr lang="en-US" sz="2400" dirty="0">
                <a:ea typeface="+mj-lt"/>
                <a:cs typeface="+mj-lt"/>
              </a:rPr>
              <a:t>What classes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experiences can you personally call on to help with this project? </a:t>
            </a:r>
            <a:r>
              <a:rPr lang="en-US" sz="2400" dirty="0"/>
              <a:t>(2 min + 2 min)</a:t>
            </a:r>
          </a:p>
          <a:p>
            <a:pPr>
              <a:buBlip>
                <a:blip r:embed="rId2">
                  <a:extLst>
                    <a:ext uri="{837473B0-CC2E-450A-ABE3-18F120FF3D39}">
                      <a1611:picAttrSrcUrl xmlns:a1611="http://schemas.microsoft.com/office/drawing/2016/11/main" r:id="rId3"/>
                    </a:ext>
                  </a:extLst>
                </a:blip>
              </a:buBlip>
            </a:pPr>
            <a:endParaRPr lang="en-US" sz="2400" dirty="0">
              <a:ea typeface="+mj-lt"/>
              <a:cs typeface="+mj-lt"/>
            </a:endParaRPr>
          </a:p>
          <a:p>
            <a:pPr>
              <a:buBlip>
                <a:blip r:embed="rId2">
                  <a:extLst>
                    <a:ext uri="{837473B0-CC2E-450A-ABE3-18F120FF3D39}">
                      <a1611:picAttrSrcUrl xmlns:a1611="http://schemas.microsoft.com/office/drawing/2016/11/main" r:id="rId3"/>
                    </a:ext>
                  </a:extLst>
                </a:blip>
              </a:buBlip>
            </a:pPr>
            <a:r>
              <a:rPr lang="en-US" sz="2400" dirty="0">
                <a:ea typeface="+mj-lt"/>
                <a:cs typeface="+mj-lt"/>
              </a:rPr>
              <a:t>What skills are the team missing BUT are probably needed for project? </a:t>
            </a:r>
            <a:r>
              <a:rPr lang="en-US" sz="2400" dirty="0"/>
              <a:t>(2 min + 2 min)</a:t>
            </a:r>
            <a:endParaRPr lang="en-US" sz="2400" dirty="0">
              <a:ea typeface="+mj-lt"/>
              <a:cs typeface="+mj-lt"/>
            </a:endParaRPr>
          </a:p>
          <a:p>
            <a:pPr marL="0" indent="0">
              <a:buNone/>
            </a:pPr>
            <a:endParaRPr lang="en-US" sz="2400" dirty="0">
              <a:ea typeface="+mj-lt"/>
              <a:cs typeface="+mj-lt"/>
            </a:endParaRPr>
          </a:p>
        </p:txBody>
      </p:sp>
      <p:sp>
        <p:nvSpPr>
          <p:cNvPr id="4" name="Slide Number Placeholder 3">
            <a:extLst>
              <a:ext uri="{FF2B5EF4-FFF2-40B4-BE49-F238E27FC236}">
                <a16:creationId xmlns:a16="http://schemas.microsoft.com/office/drawing/2014/main" id="{3907F02F-614E-275A-B9C3-FEF8C29562A0}"/>
              </a:ext>
            </a:extLst>
          </p:cNvPr>
          <p:cNvSpPr>
            <a:spLocks noGrp="1"/>
          </p:cNvSpPr>
          <p:nvPr>
            <p:ph type="sldNum" sz="quarter" idx="12"/>
          </p:nvPr>
        </p:nvSpPr>
        <p:spPr/>
        <p:txBody>
          <a:bodyPr/>
          <a:lstStyle/>
          <a:p>
            <a:fld id="{028FE254-016A-4E51-98AE-D4B4E3F12C32}" type="slidenum">
              <a:rPr lang="en-US" smtClean="0"/>
              <a:t>46</a:t>
            </a:fld>
            <a:endParaRPr lang="en-US" dirty="0"/>
          </a:p>
        </p:txBody>
      </p:sp>
    </p:spTree>
    <p:extLst>
      <p:ext uri="{BB962C8B-B14F-4D97-AF65-F5344CB8AC3E}">
        <p14:creationId xmlns:p14="http://schemas.microsoft.com/office/powerpoint/2010/main" val="143541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E00BF15-B885-4AF7-BEC5-8352FD38ADAE}"/>
              </a:ext>
            </a:extLst>
          </p:cNvPr>
          <p:cNvSpPr>
            <a:spLocks noGrp="1"/>
          </p:cNvSpPr>
          <p:nvPr>
            <p:ph type="title"/>
          </p:nvPr>
        </p:nvSpPr>
        <p:spPr/>
        <p:txBody>
          <a:bodyPr>
            <a:normAutofit/>
          </a:bodyPr>
          <a:lstStyle/>
          <a:p>
            <a:pPr algn="ctr"/>
            <a:r>
              <a:rPr lang="en-US" sz="4000" dirty="0">
                <a:latin typeface="+mn-lt"/>
              </a:rPr>
              <a:t>15 min - Team Skill Assessment</a:t>
            </a:r>
          </a:p>
        </p:txBody>
      </p:sp>
      <p:sp>
        <p:nvSpPr>
          <p:cNvPr id="6" name="Text Placeholder 5">
            <a:extLst>
              <a:ext uri="{FF2B5EF4-FFF2-40B4-BE49-F238E27FC236}">
                <a16:creationId xmlns:a16="http://schemas.microsoft.com/office/drawing/2014/main" id="{5EC0F216-87A2-493B-B3FF-68C03115D622}"/>
              </a:ext>
            </a:extLst>
          </p:cNvPr>
          <p:cNvSpPr>
            <a:spLocks noGrp="1"/>
          </p:cNvSpPr>
          <p:nvPr>
            <p:ph type="body" idx="1"/>
          </p:nvPr>
        </p:nvSpPr>
        <p:spPr>
          <a:xfrm>
            <a:off x="627460" y="1321240"/>
            <a:ext cx="3868340" cy="823912"/>
          </a:xfrm>
        </p:spPr>
        <p:txBody>
          <a:bodyPr/>
          <a:lstStyle/>
          <a:p>
            <a:r>
              <a:rPr lang="en-US" dirty="0"/>
              <a:t>Shared by 2+ Team Members</a:t>
            </a:r>
          </a:p>
        </p:txBody>
      </p:sp>
      <p:sp>
        <p:nvSpPr>
          <p:cNvPr id="7" name="Content Placeholder 6">
            <a:extLst>
              <a:ext uri="{FF2B5EF4-FFF2-40B4-BE49-F238E27FC236}">
                <a16:creationId xmlns:a16="http://schemas.microsoft.com/office/drawing/2014/main" id="{FC505380-84CA-415E-B122-B7113DBA2CE5}"/>
              </a:ext>
            </a:extLst>
          </p:cNvPr>
          <p:cNvSpPr>
            <a:spLocks noGrp="1"/>
          </p:cNvSpPr>
          <p:nvPr>
            <p:ph sz="half" idx="2"/>
          </p:nvPr>
        </p:nvSpPr>
        <p:spPr>
          <a:xfrm>
            <a:off x="636985" y="2242248"/>
            <a:ext cx="3868340" cy="3684588"/>
          </a:xfrm>
        </p:spPr>
        <p:txBody>
          <a:bodyPr/>
          <a:lstStyle/>
          <a:p>
            <a:r>
              <a:rPr lang="en-US" dirty="0"/>
              <a:t>________________</a:t>
            </a:r>
          </a:p>
          <a:p>
            <a:r>
              <a:rPr lang="en-US" dirty="0"/>
              <a:t>________________</a:t>
            </a:r>
          </a:p>
        </p:txBody>
      </p:sp>
      <p:sp>
        <p:nvSpPr>
          <p:cNvPr id="8" name="Text Placeholder 7">
            <a:extLst>
              <a:ext uri="{FF2B5EF4-FFF2-40B4-BE49-F238E27FC236}">
                <a16:creationId xmlns:a16="http://schemas.microsoft.com/office/drawing/2014/main" id="{E0B0B165-4A22-4851-851B-41D8D694321C}"/>
              </a:ext>
            </a:extLst>
          </p:cNvPr>
          <p:cNvSpPr>
            <a:spLocks noGrp="1"/>
          </p:cNvSpPr>
          <p:nvPr>
            <p:ph type="body" sz="quarter" idx="3"/>
          </p:nvPr>
        </p:nvSpPr>
        <p:spPr>
          <a:xfrm>
            <a:off x="4626768" y="1321240"/>
            <a:ext cx="3887391" cy="823912"/>
          </a:xfrm>
        </p:spPr>
        <p:txBody>
          <a:bodyPr/>
          <a:lstStyle/>
          <a:p>
            <a:r>
              <a:rPr lang="en-US" dirty="0"/>
              <a:t>Unique Skills</a:t>
            </a:r>
          </a:p>
        </p:txBody>
      </p:sp>
      <p:sp>
        <p:nvSpPr>
          <p:cNvPr id="9" name="Content Placeholder 8">
            <a:extLst>
              <a:ext uri="{FF2B5EF4-FFF2-40B4-BE49-F238E27FC236}">
                <a16:creationId xmlns:a16="http://schemas.microsoft.com/office/drawing/2014/main" id="{D6DABB7A-DBF0-4904-A205-1C3647C36B81}"/>
              </a:ext>
            </a:extLst>
          </p:cNvPr>
          <p:cNvSpPr>
            <a:spLocks noGrp="1"/>
          </p:cNvSpPr>
          <p:nvPr>
            <p:ph sz="quarter" idx="4"/>
          </p:nvPr>
        </p:nvSpPr>
        <p:spPr>
          <a:xfrm>
            <a:off x="4636293" y="2242248"/>
            <a:ext cx="3887391" cy="3684588"/>
          </a:xfrm>
        </p:spPr>
        <p:txBody>
          <a:bodyPr/>
          <a:lstStyle/>
          <a:p>
            <a:r>
              <a:rPr lang="en-US" dirty="0"/>
              <a:t>_______________</a:t>
            </a:r>
          </a:p>
          <a:p>
            <a:r>
              <a:rPr lang="en-US" dirty="0"/>
              <a:t>_______________</a:t>
            </a:r>
          </a:p>
        </p:txBody>
      </p:sp>
      <p:sp>
        <p:nvSpPr>
          <p:cNvPr id="4" name="Slide Number Placeholder 3">
            <a:extLst>
              <a:ext uri="{FF2B5EF4-FFF2-40B4-BE49-F238E27FC236}">
                <a16:creationId xmlns:a16="http://schemas.microsoft.com/office/drawing/2014/main" id="{B2C7A554-1E7A-46EF-BE7F-A84F524E2410}"/>
              </a:ext>
            </a:extLst>
          </p:cNvPr>
          <p:cNvSpPr>
            <a:spLocks noGrp="1"/>
          </p:cNvSpPr>
          <p:nvPr>
            <p:ph type="sldNum" sz="quarter" idx="12"/>
          </p:nvPr>
        </p:nvSpPr>
        <p:spPr/>
        <p:txBody>
          <a:bodyPr/>
          <a:lstStyle/>
          <a:p>
            <a:fld id="{028FE254-016A-4E51-98AE-D4B4E3F12C32}" type="slidenum">
              <a:rPr lang="en-US" sz="1200" smtClean="0"/>
              <a:t>47</a:t>
            </a:fld>
            <a:endParaRPr lang="en-US" sz="1200" dirty="0"/>
          </a:p>
        </p:txBody>
      </p:sp>
      <p:sp>
        <p:nvSpPr>
          <p:cNvPr id="10" name="TextBox 9">
            <a:extLst>
              <a:ext uri="{FF2B5EF4-FFF2-40B4-BE49-F238E27FC236}">
                <a16:creationId xmlns:a16="http://schemas.microsoft.com/office/drawing/2014/main" id="{51C475A6-A298-4834-B34F-6CCDA113CE23}"/>
              </a:ext>
            </a:extLst>
          </p:cNvPr>
          <p:cNvSpPr txBox="1"/>
          <p:nvPr/>
        </p:nvSpPr>
        <p:spPr>
          <a:xfrm>
            <a:off x="3220451" y="3373877"/>
            <a:ext cx="2377574" cy="1156214"/>
          </a:xfrm>
          <a:prstGeom prst="rect">
            <a:avLst/>
          </a:prstGeom>
          <a:noFill/>
        </p:spPr>
        <p:txBody>
          <a:bodyPr wrap="none" rtlCol="0">
            <a:spAutoFit/>
          </a:bodyPr>
          <a:lstStyle/>
          <a:p>
            <a:r>
              <a:rPr lang="en-US" b="1" dirty="0"/>
              <a:t>Skill Gaps</a:t>
            </a:r>
          </a:p>
          <a:p>
            <a:pPr marL="171450" indent="-171450" defTabSz="685800">
              <a:lnSpc>
                <a:spcPct val="90000"/>
              </a:lnSpc>
              <a:spcBef>
                <a:spcPts val="750"/>
              </a:spcBef>
              <a:buFont typeface="Arial" panose="020B0604020202020204" pitchFamily="34" charset="0"/>
              <a:buChar char="•"/>
            </a:pPr>
            <a:r>
              <a:rPr lang="en-US" sz="2100" dirty="0"/>
              <a:t>_______________</a:t>
            </a:r>
          </a:p>
          <a:p>
            <a:pPr marL="171450" indent="-171450" defTabSz="685800">
              <a:lnSpc>
                <a:spcPct val="90000"/>
              </a:lnSpc>
              <a:spcBef>
                <a:spcPts val="750"/>
              </a:spcBef>
              <a:buFont typeface="Arial" panose="020B0604020202020204" pitchFamily="34" charset="0"/>
              <a:buChar char="•"/>
            </a:pPr>
            <a:r>
              <a:rPr lang="en-US" sz="2100" dirty="0"/>
              <a:t>_______________</a:t>
            </a:r>
          </a:p>
        </p:txBody>
      </p:sp>
      <p:sp>
        <p:nvSpPr>
          <p:cNvPr id="12" name="TextBox 11">
            <a:extLst>
              <a:ext uri="{FF2B5EF4-FFF2-40B4-BE49-F238E27FC236}">
                <a16:creationId xmlns:a16="http://schemas.microsoft.com/office/drawing/2014/main" id="{CF1C04A2-B472-4108-8A7A-13C1029A417C}"/>
              </a:ext>
            </a:extLst>
          </p:cNvPr>
          <p:cNvSpPr txBox="1"/>
          <p:nvPr/>
        </p:nvSpPr>
        <p:spPr>
          <a:xfrm>
            <a:off x="550070" y="4959606"/>
            <a:ext cx="7956945" cy="1200329"/>
          </a:xfrm>
          <a:prstGeom prst="rect">
            <a:avLst/>
          </a:prstGeom>
          <a:noFill/>
          <a:ln w="38100">
            <a:solidFill>
              <a:srgbClr val="FF0000"/>
            </a:solidFill>
          </a:ln>
        </p:spPr>
        <p:txBody>
          <a:bodyPr wrap="square" rtlCol="0">
            <a:spAutoFit/>
          </a:bodyPr>
          <a:lstStyle/>
          <a:p>
            <a:pPr algn="ctr"/>
            <a:r>
              <a:rPr lang="en-US" sz="2400" dirty="0"/>
              <a:t>Word Template on Day 2 Agenda Wiki</a:t>
            </a:r>
          </a:p>
          <a:p>
            <a:pPr algn="ctr"/>
            <a:r>
              <a:rPr lang="en-US" sz="2400" dirty="0"/>
              <a:t>Post the MS Word document to EDN Project Management forum thread by end of today’s meeting!</a:t>
            </a:r>
          </a:p>
        </p:txBody>
      </p:sp>
    </p:spTree>
    <p:extLst>
      <p:ext uri="{BB962C8B-B14F-4D97-AF65-F5344CB8AC3E}">
        <p14:creationId xmlns:p14="http://schemas.microsoft.com/office/powerpoint/2010/main" val="34060266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00B05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158829712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a:bodyPr>
          <a:lstStyle/>
          <a:p>
            <a:r>
              <a:rPr lang="en-US" dirty="0">
                <a:cs typeface="Calibri"/>
              </a:rPr>
              <a:t>15 min – </a:t>
            </a:r>
            <a:r>
              <a:rPr lang="en-US" sz="4000" dirty="0">
                <a:cs typeface="Calibri"/>
              </a:rPr>
              <a:t>Design</a:t>
            </a:r>
            <a:r>
              <a:rPr lang="en-US" dirty="0">
                <a:cs typeface="Calibri"/>
              </a:rPr>
              <a:t> Process Step 1 !</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Solve the Problem Your Customer Has!</a:t>
            </a:r>
          </a:p>
          <a:p>
            <a:pPr lvl="1"/>
            <a:r>
              <a:rPr lang="en-US" dirty="0">
                <a:cs typeface="Calibri"/>
              </a:rPr>
              <a:t>Seek to Understand What the Customer Needs</a:t>
            </a:r>
          </a:p>
          <a:p>
            <a:r>
              <a:rPr lang="en-US" dirty="0">
                <a:cs typeface="Calibri"/>
              </a:rPr>
              <a:t>Two Primary Set of Tools Based on Project Type</a:t>
            </a:r>
          </a:p>
          <a:p>
            <a:pPr lvl="1"/>
            <a:r>
              <a:rPr lang="en-US" dirty="0">
                <a:cs typeface="Calibri"/>
              </a:rPr>
              <a:t>Hardware Projects</a:t>
            </a:r>
          </a:p>
          <a:p>
            <a:pPr lvl="2"/>
            <a:r>
              <a:rPr lang="en-US" dirty="0">
                <a:cs typeface="Calibri"/>
              </a:rPr>
              <a:t>Needs and Requirements (covered in IED)</a:t>
            </a:r>
          </a:p>
          <a:p>
            <a:pPr lvl="1"/>
            <a:r>
              <a:rPr lang="en-US" dirty="0">
                <a:cs typeface="Calibri"/>
              </a:rPr>
              <a:t>Software Projects</a:t>
            </a:r>
          </a:p>
          <a:p>
            <a:pPr lvl="2"/>
            <a:r>
              <a:rPr lang="en-US" dirty="0">
                <a:cs typeface="Calibri"/>
              </a:rPr>
              <a:t>Use Cases</a:t>
            </a:r>
          </a:p>
          <a:p>
            <a:pPr lvl="2"/>
            <a:r>
              <a:rPr lang="en-US" dirty="0">
                <a:cs typeface="Calibri"/>
              </a:rPr>
              <a:t>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7" name="Rectangle 6"/>
          <p:cNvSpPr/>
          <p:nvPr/>
        </p:nvSpPr>
        <p:spPr>
          <a:xfrm>
            <a:off x="838200" y="5587425"/>
            <a:ext cx="7467600" cy="1077218"/>
          </a:xfrm>
          <a:prstGeom prst="rect">
            <a:avLst/>
          </a:prstGeom>
        </p:spPr>
        <p:txBody>
          <a:bodyPr wrap="square">
            <a:spAutoFit/>
          </a:bodyPr>
          <a:lstStyle/>
          <a:p>
            <a:pPr algn="ctr"/>
            <a:r>
              <a:rPr lang="en-US" sz="3200" dirty="0">
                <a:cs typeface="Calibri"/>
              </a:rPr>
              <a:t>Projects with Hardware &amp; Software May Use All these Tools!</a:t>
            </a:r>
            <a:endParaRPr lang="en-US" sz="3200"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noAutofit/>
          </a:bodyPr>
          <a:lstStyle/>
          <a:p>
            <a:r>
              <a:rPr lang="en-US" sz="6600" dirty="0">
                <a:cs typeface="Calibri"/>
              </a:rPr>
              <a:t>Welcome to </a:t>
            </a:r>
            <a:br>
              <a:rPr lang="en-US" sz="6600" dirty="0">
                <a:cs typeface="Calibri"/>
              </a:rPr>
            </a:br>
            <a:r>
              <a:rPr lang="en-US" sz="6600" dirty="0">
                <a:cs typeface="Calibri"/>
              </a:rPr>
              <a:t>Capstone Design</a:t>
            </a:r>
            <a:endParaRPr lang="en-US" sz="6600" dirty="0"/>
          </a:p>
        </p:txBody>
      </p:sp>
      <p:sp>
        <p:nvSpPr>
          <p:cNvPr id="3" name="Subtitle 2"/>
          <p:cNvSpPr>
            <a:spLocks noGrp="1"/>
          </p:cNvSpPr>
          <p:nvPr>
            <p:ph type="subTitle" idx="1"/>
          </p:nvPr>
        </p:nvSpPr>
        <p:spPr/>
        <p:txBody>
          <a:bodyPr vert="horz" lIns="91440" tIns="45720" rIns="91440" bIns="45720" rtlCol="0" anchor="t">
            <a:normAutofit/>
          </a:bodyPr>
          <a:lstStyle/>
          <a:p>
            <a:r>
              <a:rPr lang="en-US" b="1" dirty="0">
                <a:cs typeface="Calibri"/>
              </a:rPr>
              <a:t>Playbook</a:t>
            </a:r>
            <a:r>
              <a:rPr lang="en-US" dirty="0">
                <a:cs typeface="Calibri"/>
              </a:rPr>
              <a:t> for Day 1 through 10</a:t>
            </a:r>
          </a:p>
          <a:p>
            <a:r>
              <a:rPr lang="en-US" dirty="0">
                <a:cs typeface="Calibri"/>
              </a:rPr>
              <a:t>In-Class Meetings</a:t>
            </a:r>
            <a:endParaRPr lang="en-US" dirty="0"/>
          </a:p>
        </p:txBody>
      </p:sp>
      <p:pic>
        <p:nvPicPr>
          <p:cNvPr id="5" name="Picture 4">
            <a:extLst>
              <a:ext uri="{FF2B5EF4-FFF2-40B4-BE49-F238E27FC236}">
                <a16:creationId xmlns:a16="http://schemas.microsoft.com/office/drawing/2014/main" id="{F0C0B681-FC56-E548-7675-EA331DB5B3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41155" y="381000"/>
            <a:ext cx="2262489" cy="72429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18B37399-C6B3-9516-5F22-9EA03A6702C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60" y="152400"/>
            <a:ext cx="1182626" cy="1182626"/>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Documenting and Describing</a:t>
            </a:r>
            <a:br>
              <a:rPr lang="en-US" dirty="0">
                <a:cs typeface="Calibri"/>
              </a:rPr>
            </a:br>
            <a:r>
              <a:rPr lang="en-US" dirty="0">
                <a:cs typeface="Calibri"/>
              </a:rPr>
              <a:t>the Client’s problem</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a:bodyPr>
          <a:lstStyle/>
          <a:p>
            <a:r>
              <a:rPr lang="en-US" dirty="0">
                <a:cs typeface="Calibri"/>
              </a:rPr>
              <a:t>If Needed, Divide Your Team Into Two Groups</a:t>
            </a:r>
          </a:p>
          <a:p>
            <a:pPr lvl="1"/>
            <a:r>
              <a:rPr lang="en-US" dirty="0">
                <a:cs typeface="Calibri"/>
              </a:rPr>
              <a:t>Hardware (things you can hold)</a:t>
            </a:r>
          </a:p>
          <a:p>
            <a:pPr lvl="1"/>
            <a:r>
              <a:rPr lang="en-US" dirty="0">
                <a:cs typeface="Calibri"/>
              </a:rPr>
              <a:t>Software (things you can code)</a:t>
            </a:r>
          </a:p>
          <a:p>
            <a:pPr lvl="1"/>
            <a:endParaRPr lang="en-US" dirty="0">
              <a:cs typeface="Calibri"/>
            </a:endParaRPr>
          </a:p>
          <a:p>
            <a:r>
              <a:rPr lang="en-US" dirty="0">
                <a:cs typeface="Calibri"/>
              </a:rPr>
              <a:t>Each Group Leverage The Appropriate Tools</a:t>
            </a:r>
          </a:p>
          <a:p>
            <a:pPr lvl="1"/>
            <a:r>
              <a:rPr lang="en-US" dirty="0">
                <a:cs typeface="Calibri"/>
              </a:rPr>
              <a:t>Needs &amp; Requirements workbook</a:t>
            </a:r>
          </a:p>
          <a:p>
            <a:pPr lvl="1"/>
            <a:r>
              <a:rPr lang="en-US" dirty="0">
                <a:cs typeface="Calibri"/>
              </a:rPr>
              <a:t>Use Cases &amp; User Stories</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Tree>
    <p:extLst>
      <p:ext uri="{BB962C8B-B14F-4D97-AF65-F5344CB8AC3E}">
        <p14:creationId xmlns:p14="http://schemas.microsoft.com/office/powerpoint/2010/main" val="31097457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228600" y="274638"/>
            <a:ext cx="8686800" cy="1143000"/>
          </a:xfrm>
        </p:spPr>
        <p:txBody>
          <a:bodyPr>
            <a:normAutofit fontScale="90000"/>
          </a:bodyPr>
          <a:lstStyle/>
          <a:p>
            <a:r>
              <a:rPr lang="en-US" dirty="0">
                <a:cs typeface="Calibri"/>
              </a:rPr>
              <a:t>Customer Needs &amp;  Engineering Requirements Introduction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342900" y="1447189"/>
            <a:ext cx="8458200" cy="4525963"/>
          </a:xfrm>
        </p:spPr>
        <p:txBody>
          <a:bodyPr vert="horz" lIns="91440" tIns="45720" rIns="91440" bIns="45720" rtlCol="0" anchor="t">
            <a:normAutofit fontScale="92500" lnSpcReduction="20000"/>
          </a:bodyPr>
          <a:lstStyle/>
          <a:p>
            <a:r>
              <a:rPr lang="en-US" dirty="0">
                <a:solidFill>
                  <a:srgbClr val="00B050"/>
                </a:solidFill>
                <a:cs typeface="Calibri"/>
              </a:rPr>
              <a:t>Needs and Requirements workbook.xlsx </a:t>
            </a:r>
            <a:r>
              <a:rPr lang="en-US" dirty="0">
                <a:cs typeface="Calibri"/>
              </a:rPr>
              <a:t>spreadsheet is located at:</a:t>
            </a:r>
          </a:p>
          <a:p>
            <a:pPr lvl="1"/>
            <a:r>
              <a:rPr lang="en-US" dirty="0">
                <a:cs typeface="Calibri"/>
              </a:rPr>
              <a:t>[new project] Capstone Support Template Documents page </a:t>
            </a:r>
          </a:p>
          <a:p>
            <a:pPr lvl="1"/>
            <a:r>
              <a:rPr lang="en-US" dirty="0">
                <a:cs typeface="Calibri"/>
              </a:rPr>
              <a:t>[continuing project] Team’s Repository, Engineering Analysis folder</a:t>
            </a:r>
          </a:p>
          <a:p>
            <a:r>
              <a:rPr lang="en-US" dirty="0">
                <a:cs typeface="Calibri"/>
              </a:rPr>
              <a:t>Fill out based on team’s current (uninformed impression) of project</a:t>
            </a:r>
          </a:p>
          <a:p>
            <a:pPr lvl="1"/>
            <a:r>
              <a:rPr lang="en-US" dirty="0">
                <a:cs typeface="Calibri"/>
              </a:rPr>
              <a:t>This is first pass. Don’t worry that answers are not complete or verified by Client. You’ll be updating this often!</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TextBox 5"/>
          <p:cNvSpPr/>
          <p:nvPr/>
        </p:nvSpPr>
        <p:spPr>
          <a:xfrm>
            <a:off x="0" y="5773029"/>
            <a:ext cx="9163440" cy="583321"/>
          </a:xfrm>
          <a:prstGeom prst="rect">
            <a:avLst/>
          </a:prstGeom>
          <a:gradFill rotWithShape="0">
            <a:gsLst>
              <a:gs pos="0">
                <a:srgbClr val="F08C56"/>
              </a:gs>
              <a:gs pos="100000">
                <a:srgbClr val="F57A27"/>
              </a:gs>
            </a:gsLst>
            <a:lin ang="5400000"/>
          </a:gradFill>
          <a:ln w="0">
            <a:noFill/>
          </a:ln>
          <a:effectLst>
            <a:outerShdw blurRad="57240" dist="19080" dir="5400000" algn="ctr" rotWithShape="0">
              <a:srgbClr val="000000">
                <a:alpha val="63000"/>
              </a:srgbClr>
            </a:outerShdw>
          </a:effectLst>
        </p:spPr>
        <p:style>
          <a:lnRef idx="0">
            <a:schemeClr val="accent2"/>
          </a:lnRef>
          <a:fillRef idx="3">
            <a:schemeClr val="accent2"/>
          </a:fillRef>
          <a:effectRef idx="3">
            <a:schemeClr val="accent2"/>
          </a:effectRef>
          <a:fontRef idx="minor"/>
        </p:style>
        <p:txBody>
          <a:bodyPr wrap="square" lIns="90000" tIns="45000" rIns="90000" bIns="45000" anchor="t">
            <a:spAutoFit/>
          </a:bodyPr>
          <a:lstStyle/>
          <a:p>
            <a:pPr algn="ctr">
              <a:lnSpc>
                <a:spcPct val="100000"/>
              </a:lnSpc>
            </a:pPr>
            <a:r>
              <a:rPr lang="en-US" sz="3200" b="1" strike="noStrike" spc="-1" dirty="0">
                <a:solidFill>
                  <a:schemeClr val="lt1"/>
                </a:solidFill>
                <a:latin typeface="Calibri"/>
              </a:rPr>
              <a:t>The Upcoming Exercise Will Help You Generate Ideas!</a:t>
            </a:r>
            <a:endParaRPr lang="en-US" sz="3200" b="0" strike="noStrike" spc="-1" dirty="0">
              <a:solidFill>
                <a:srgbClr val="000000"/>
              </a:solidFill>
              <a:latin typeface="Arial"/>
            </a:endParaRPr>
          </a:p>
        </p:txBody>
      </p:sp>
    </p:spTree>
    <p:extLst>
      <p:ext uri="{BB962C8B-B14F-4D97-AF65-F5344CB8AC3E}">
        <p14:creationId xmlns:p14="http://schemas.microsoft.com/office/powerpoint/2010/main" val="24382817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5"/>
          <p:cNvSpPr/>
          <p:nvPr/>
        </p:nvSpPr>
        <p:spPr>
          <a:xfrm>
            <a:off x="617321" y="502920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0" name="Rectangle 6"/>
          <p:cNvSpPr/>
          <p:nvPr/>
        </p:nvSpPr>
        <p:spPr>
          <a:xfrm>
            <a:off x="8238611" y="5084550"/>
            <a:ext cx="744390" cy="3021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nvGrpSpPr>
          <p:cNvPr id="3" name="Group 2"/>
          <p:cNvGrpSpPr/>
          <p:nvPr/>
        </p:nvGrpSpPr>
        <p:grpSpPr>
          <a:xfrm>
            <a:off x="180" y="287283"/>
            <a:ext cx="9143820" cy="6000750"/>
            <a:chOff x="0" y="857250"/>
            <a:chExt cx="9143820" cy="5143230"/>
          </a:xfrm>
        </p:grpSpPr>
        <p:pic>
          <p:nvPicPr>
            <p:cNvPr id="128" name="Picture 4"/>
            <p:cNvPicPr/>
            <p:nvPr/>
          </p:nvPicPr>
          <p:blipFill>
            <a:blip r:embed="rId2"/>
            <a:stretch/>
          </p:blipFill>
          <p:spPr>
            <a:xfrm>
              <a:off x="0" y="857250"/>
              <a:ext cx="9143820" cy="5143230"/>
            </a:xfrm>
            <a:prstGeom prst="rect">
              <a:avLst/>
            </a:prstGeom>
            <a:ln w="38100">
              <a:noFill/>
              <a:round/>
            </a:ln>
          </p:spPr>
        </p:pic>
        <p:sp>
          <p:nvSpPr>
            <p:cNvPr id="131" name="Rectangle 7"/>
            <p:cNvSpPr/>
            <p:nvPr/>
          </p:nvSpPr>
          <p:spPr>
            <a:xfrm>
              <a:off x="1213110" y="5064120"/>
              <a:ext cx="7156350" cy="8845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grpSp>
      <p:sp>
        <p:nvSpPr>
          <p:cNvPr id="132" name="TextBox 8"/>
          <p:cNvSpPr/>
          <p:nvPr/>
        </p:nvSpPr>
        <p:spPr>
          <a:xfrm>
            <a:off x="717937" y="5274913"/>
            <a:ext cx="3896194" cy="806823"/>
          </a:xfrm>
          <a:prstGeom prst="rect">
            <a:avLst/>
          </a:prstGeom>
          <a:noFill/>
          <a:ln w="0">
            <a:noFill/>
          </a:ln>
        </p:spPr>
        <p:style>
          <a:lnRef idx="0">
            <a:scrgbClr r="0" g="0" b="0"/>
          </a:lnRef>
          <a:fillRef idx="0">
            <a:scrgbClr r="0" g="0" b="0"/>
          </a:fillRef>
          <a:effectRef idx="0">
            <a:scrgbClr r="0" g="0" b="0"/>
          </a:effectRef>
          <a:fontRef idx="minor"/>
        </p:style>
        <p:txBody>
          <a:bodyPr wrap="none" lIns="67500" tIns="33750" rIns="67500" bIns="33750" anchor="t">
            <a:spAutoFit/>
          </a:bodyPr>
          <a:lstStyle/>
          <a:p>
            <a:pPr algn="ctr">
              <a:lnSpc>
                <a:spcPct val="100000"/>
              </a:lnSpc>
            </a:pPr>
            <a:r>
              <a:rPr lang="en-US" sz="2400" b="1" spc="-1" dirty="0">
                <a:solidFill>
                  <a:srgbClr val="000000"/>
                </a:solidFill>
                <a:latin typeface="Calibri"/>
              </a:rPr>
              <a:t>We Use These Definitions for </a:t>
            </a:r>
          </a:p>
          <a:p>
            <a:pPr algn="ctr">
              <a:lnSpc>
                <a:spcPct val="100000"/>
              </a:lnSpc>
            </a:pPr>
            <a:r>
              <a:rPr lang="en-US" sz="2400" b="1" spc="-1" dirty="0">
                <a:solidFill>
                  <a:srgbClr val="000000"/>
                </a:solidFill>
                <a:latin typeface="Calibri"/>
              </a:rPr>
              <a:t>IED &amp; the Design Lab</a:t>
            </a:r>
            <a:endParaRPr lang="en-US" sz="2400" spc="-1" dirty="0">
              <a:solidFill>
                <a:srgbClr val="000000"/>
              </a:solidFill>
              <a:latin typeface="Arial"/>
            </a:endParaRPr>
          </a:p>
        </p:txBody>
      </p:sp>
      <p:sp>
        <p:nvSpPr>
          <p:cNvPr id="2" name="Rectangle 1">
            <a:extLst>
              <a:ext uri="{FF2B5EF4-FFF2-40B4-BE49-F238E27FC236}">
                <a16:creationId xmlns:a16="http://schemas.microsoft.com/office/drawing/2014/main" id="{FF989719-4AD6-41ED-A47D-F1737F8BC649}"/>
              </a:ext>
            </a:extLst>
          </p:cNvPr>
          <p:cNvSpPr/>
          <p:nvPr/>
        </p:nvSpPr>
        <p:spPr>
          <a:xfrm>
            <a:off x="499421" y="1418970"/>
            <a:ext cx="4114800" cy="3723840"/>
          </a:xfrm>
          <a:prstGeom prst="rect">
            <a:avLst/>
          </a:prstGeom>
          <a:noFill/>
          <a:ln w="508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27F78AF4-EC73-49CE-B5F0-7BF20E2D883E}"/>
              </a:ext>
            </a:extLst>
          </p:cNvPr>
          <p:cNvSpPr txBox="1"/>
          <p:nvPr/>
        </p:nvSpPr>
        <p:spPr>
          <a:xfrm>
            <a:off x="4862081" y="5385090"/>
            <a:ext cx="3409635" cy="646331"/>
          </a:xfrm>
          <a:prstGeom prst="rect">
            <a:avLst/>
          </a:prstGeom>
          <a:noFill/>
        </p:spPr>
        <p:txBody>
          <a:bodyPr wrap="square" rtlCol="0">
            <a:spAutoFit/>
          </a:bodyPr>
          <a:lstStyle/>
          <a:p>
            <a:r>
              <a:rPr lang="en-US" dirty="0"/>
              <a:t>Note – Key IED Course Materials in Capstone Support wiki.</a:t>
            </a:r>
          </a:p>
        </p:txBody>
      </p:sp>
      <p:sp>
        <p:nvSpPr>
          <p:cNvPr id="4" name="Rectangle 3">
            <a:extLst>
              <a:ext uri="{FF2B5EF4-FFF2-40B4-BE49-F238E27FC236}">
                <a16:creationId xmlns:a16="http://schemas.microsoft.com/office/drawing/2014/main" id="{648B50BF-F88A-058F-90F2-3CEB616FA9D2}"/>
              </a:ext>
            </a:extLst>
          </p:cNvPr>
          <p:cNvSpPr/>
          <p:nvPr/>
        </p:nvSpPr>
        <p:spPr>
          <a:xfrm>
            <a:off x="499421" y="5867400"/>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47B1979-4F5F-49BF-5070-557CD25F8204}"/>
              </a:ext>
            </a:extLst>
          </p:cNvPr>
          <p:cNvSpPr/>
          <p:nvPr/>
        </p:nvSpPr>
        <p:spPr>
          <a:xfrm>
            <a:off x="8000424" y="5723998"/>
            <a:ext cx="744390" cy="35338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a:extLst>
              <a:ext uri="{FF2B5EF4-FFF2-40B4-BE49-F238E27FC236}">
                <a16:creationId xmlns:a16="http://schemas.microsoft.com/office/drawing/2014/main" id="{7419E240-6ECF-6FE0-5F02-7E5440165E86}"/>
              </a:ext>
            </a:extLst>
          </p:cNvPr>
          <p:cNvSpPr>
            <a:spLocks noGrp="1"/>
          </p:cNvSpPr>
          <p:nvPr>
            <p:ph type="sldNum" sz="quarter" idx="12"/>
          </p:nvPr>
        </p:nvSpPr>
        <p:spPr/>
        <p:txBody>
          <a:bodyPr/>
          <a:lstStyle/>
          <a:p>
            <a:fld id="{B044824F-EBE0-443F-8A8F-F64816AF04DC}" type="slidenum">
              <a:rPr lang="en-US" smtClean="0"/>
              <a:t>52</a:t>
            </a:fld>
            <a:endParaRPr lang="en-US" dirty="0"/>
          </a:p>
        </p:txBody>
      </p:sp>
      <p:sp>
        <p:nvSpPr>
          <p:cNvPr id="8" name="PlaceHolder 1">
            <a:extLst>
              <a:ext uri="{FF2B5EF4-FFF2-40B4-BE49-F238E27FC236}">
                <a16:creationId xmlns:a16="http://schemas.microsoft.com/office/drawing/2014/main" id="{B1BC4619-D325-58D9-B2F8-E1B9016AA416}"/>
              </a:ext>
            </a:extLst>
          </p:cNvPr>
          <p:cNvSpPr txBox="1">
            <a:spLocks/>
          </p:cNvSpPr>
          <p:nvPr/>
        </p:nvSpPr>
        <p:spPr>
          <a:xfrm>
            <a:off x="-152400" y="133515"/>
            <a:ext cx="7886430" cy="993870"/>
          </a:xfrm>
          <a:prstGeom prst="rect">
            <a:avLst/>
          </a:prstGeom>
          <a:noFill/>
          <a:ln w="0">
            <a:noFill/>
          </a:ln>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90000"/>
              </a:lnSpc>
            </a:pPr>
            <a:r>
              <a:rPr lang="en-US" sz="4000" spc="-1" dirty="0">
                <a:solidFill>
                  <a:srgbClr val="000000"/>
                </a:solidFill>
                <a:latin typeface="+mn-lt"/>
              </a:rPr>
              <a:t>Developing Needs &amp; Requirements</a:t>
            </a:r>
          </a:p>
        </p:txBody>
      </p:sp>
    </p:spTree>
    <p:extLst>
      <p:ext uri="{BB962C8B-B14F-4D97-AF65-F5344CB8AC3E}">
        <p14:creationId xmlns:p14="http://schemas.microsoft.com/office/powerpoint/2010/main" val="325255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 grpId="0"/>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PlaceHolder 1"/>
          <p:cNvSpPr>
            <a:spLocks noGrp="1"/>
          </p:cNvSpPr>
          <p:nvPr>
            <p:ph type="title" idx="4294967295"/>
          </p:nvPr>
        </p:nvSpPr>
        <p:spPr>
          <a:xfrm>
            <a:off x="628560" y="381000"/>
            <a:ext cx="7886430" cy="993870"/>
          </a:xfrm>
          <a:prstGeom prst="rect">
            <a:avLst/>
          </a:prstGeom>
          <a:noFill/>
          <a:ln w="0">
            <a:noFill/>
          </a:ln>
        </p:spPr>
        <p:txBody>
          <a:bodyPr anchor="ctr">
            <a:noAutofit/>
          </a:bodyPr>
          <a:lstStyle/>
          <a:p>
            <a:pPr>
              <a:lnSpc>
                <a:spcPct val="90000"/>
              </a:lnSpc>
            </a:pPr>
            <a:r>
              <a:rPr lang="en-US" sz="4000" spc="-1" dirty="0">
                <a:solidFill>
                  <a:srgbClr val="000000"/>
                </a:solidFill>
              </a:rPr>
              <a:t>Generating Ideas for Your Needs</a:t>
            </a:r>
          </a:p>
        </p:txBody>
      </p:sp>
      <p:graphicFrame>
        <p:nvGraphicFramePr>
          <p:cNvPr id="2" name="Diagram1"/>
          <p:cNvGraphicFramePr/>
          <p:nvPr/>
        </p:nvGraphicFramePr>
        <p:xfrm>
          <a:off x="1405890" y="2503170"/>
          <a:ext cx="6095790" cy="40637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5" name="Arrow: Right 6"/>
          <p:cNvSpPr/>
          <p:nvPr/>
        </p:nvSpPr>
        <p:spPr>
          <a:xfrm rot="10800000">
            <a:off x="1418850" y="5297670"/>
            <a:ext cx="6083100" cy="385020"/>
          </a:xfrm>
          <a:prstGeom prst="rightArrow">
            <a:avLst>
              <a:gd name="adj1" fmla="val 50000"/>
              <a:gd name="adj2" fmla="val 50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chemeClr val="lt1"/>
              </a:solidFill>
              <a:latin typeface="Calibri"/>
            </a:endParaRPr>
          </a:p>
        </p:txBody>
      </p:sp>
      <p:sp>
        <p:nvSpPr>
          <p:cNvPr id="136" name="Arrow: Curved Left 9"/>
          <p:cNvSpPr/>
          <p:nvPr/>
        </p:nvSpPr>
        <p:spPr>
          <a:xfrm>
            <a:off x="7672050" y="4463100"/>
            <a:ext cx="729810" cy="121905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7" name="Arrow: Curved Left 10"/>
          <p:cNvSpPr/>
          <p:nvPr/>
        </p:nvSpPr>
        <p:spPr>
          <a:xfrm flipH="1" flipV="1">
            <a:off x="499770" y="4285980"/>
            <a:ext cx="735210" cy="1299510"/>
          </a:xfrm>
          <a:prstGeom prst="curvedLeftArrow">
            <a:avLst>
              <a:gd name="adj1" fmla="val 25000"/>
              <a:gd name="adj2" fmla="val 50000"/>
              <a:gd name="adj3" fmla="val 25000"/>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lIns="67500" tIns="33750" rIns="67500" bIns="33750" anchor="ctr">
            <a:noAutofit/>
          </a:bodyPr>
          <a:lstStyle/>
          <a:p>
            <a:pPr algn="ctr">
              <a:lnSpc>
                <a:spcPct val="100000"/>
              </a:lnSpc>
            </a:pPr>
            <a:endParaRPr lang="en-US" sz="1350" spc="-1" dirty="0">
              <a:solidFill>
                <a:srgbClr val="000000"/>
              </a:solidFill>
              <a:latin typeface="Calibri"/>
            </a:endParaRPr>
          </a:p>
        </p:txBody>
      </p:sp>
      <p:sp>
        <p:nvSpPr>
          <p:cNvPr id="138" name="TextBox 11"/>
          <p:cNvSpPr/>
          <p:nvPr/>
        </p:nvSpPr>
        <p:spPr>
          <a:xfrm>
            <a:off x="3828157" y="5219370"/>
            <a:ext cx="1263678" cy="483658"/>
          </a:xfrm>
          <a:prstGeom prst="rect">
            <a:avLst/>
          </a:prstGeom>
          <a:solidFill>
            <a:srgbClr val="4472C4"/>
          </a:solidFill>
          <a:ln>
            <a:solidFill>
              <a:srgbClr val="325490"/>
            </a:solidFill>
          </a:ln>
        </p:spPr>
        <p:style>
          <a:lnRef idx="2">
            <a:schemeClr val="accent1">
              <a:shade val="50000"/>
            </a:schemeClr>
          </a:lnRef>
          <a:fillRef idx="1">
            <a:schemeClr val="accent1"/>
          </a:fillRef>
          <a:effectRef idx="0">
            <a:schemeClr val="accent1"/>
          </a:effectRef>
          <a:fontRef idx="minor"/>
        </p:style>
        <p:txBody>
          <a:bodyPr wrap="none" lIns="67500" tIns="33750" rIns="67500" bIns="33750" anchor="t">
            <a:spAutoFit/>
          </a:bodyPr>
          <a:lstStyle/>
          <a:p>
            <a:pPr algn="ctr">
              <a:lnSpc>
                <a:spcPct val="100000"/>
              </a:lnSpc>
            </a:pPr>
            <a:r>
              <a:rPr lang="en-US" sz="2700" b="1" i="1" spc="-1" dirty="0">
                <a:solidFill>
                  <a:schemeClr val="lt1"/>
                </a:solidFill>
                <a:latin typeface="Calibri"/>
              </a:rPr>
              <a:t>Repeat!</a:t>
            </a:r>
            <a:endParaRPr lang="en-US" sz="2700" spc="-1" dirty="0">
              <a:solidFill>
                <a:srgbClr val="000000"/>
              </a:solidFill>
              <a:latin typeface="Arial"/>
            </a:endParaRPr>
          </a:p>
        </p:txBody>
      </p:sp>
      <p:sp>
        <p:nvSpPr>
          <p:cNvPr id="139" name="PlaceHolder 2"/>
          <p:cNvSpPr>
            <a:spLocks noGrp="1"/>
          </p:cNvSpPr>
          <p:nvPr>
            <p:ph idx="4294967295"/>
          </p:nvPr>
        </p:nvSpPr>
        <p:spPr>
          <a:xfrm>
            <a:off x="628560" y="1461180"/>
            <a:ext cx="7886430" cy="3263220"/>
          </a:xfrm>
          <a:prstGeom prst="rect">
            <a:avLst/>
          </a:prstGeom>
          <a:noFill/>
          <a:ln w="0">
            <a:noFill/>
          </a:ln>
        </p:spPr>
        <p:txBody>
          <a:bodyPr anchor="t">
            <a:noAutofit/>
          </a:bodyPr>
          <a:lstStyle/>
          <a:p>
            <a:pPr indent="0">
              <a:lnSpc>
                <a:spcPct val="90000"/>
              </a:lnSpc>
              <a:spcBef>
                <a:spcPts val="751"/>
              </a:spcBef>
              <a:buNone/>
              <a:tabLst>
                <a:tab pos="0" algn="l"/>
              </a:tabLst>
            </a:pPr>
            <a:r>
              <a:rPr lang="en-US" sz="2100" spc="-1" dirty="0">
                <a:solidFill>
                  <a:srgbClr val="000000"/>
                </a:solidFill>
                <a:latin typeface="Calibri"/>
              </a:rPr>
              <a:t>The Engineering Team will Play “Spin for Needs” using the link on Day 2 Agenda</a:t>
            </a:r>
          </a:p>
          <a:p>
            <a:pPr indent="0">
              <a:lnSpc>
                <a:spcPct val="90000"/>
              </a:lnSpc>
              <a:spcBef>
                <a:spcPts val="751"/>
              </a:spcBef>
              <a:buNone/>
              <a:tabLst>
                <a:tab pos="0" algn="l"/>
              </a:tabLst>
            </a:pPr>
            <a:r>
              <a:rPr lang="en-US" sz="2400" b="1" dirty="0">
                <a:solidFill>
                  <a:srgbClr val="0000FF"/>
                </a:solidFill>
              </a:rPr>
              <a:t>EDN Capstone Support wiki -&gt; Capstone Daily Agendas -&gt; Day 2 Agenda</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r>
              <a:rPr lang="en-US" sz="1500" spc="-1" dirty="0">
                <a:solidFill>
                  <a:srgbClr val="000000"/>
                </a:solidFill>
                <a:latin typeface="Calibri"/>
              </a:rPr>
              <a:t>Start with the Needs you Previously Captured as part of your Meeting Prep!</a:t>
            </a:r>
          </a:p>
          <a:p>
            <a:pPr indent="0">
              <a:lnSpc>
                <a:spcPct val="90000"/>
              </a:lnSpc>
              <a:spcBef>
                <a:spcPts val="751"/>
              </a:spcBef>
              <a:buNone/>
              <a:tabLst>
                <a:tab pos="0" algn="l"/>
              </a:tabLst>
            </a:pPr>
            <a:endParaRPr lang="en-US" sz="15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a:p>
            <a:pPr indent="0">
              <a:lnSpc>
                <a:spcPct val="90000"/>
              </a:lnSpc>
              <a:spcBef>
                <a:spcPts val="751"/>
              </a:spcBef>
              <a:buNone/>
              <a:tabLst>
                <a:tab pos="0" algn="l"/>
              </a:tabLst>
            </a:pPr>
            <a:endParaRPr lang="en-US" sz="2100" spc="-1" dirty="0">
              <a:solidFill>
                <a:srgbClr val="000000"/>
              </a:solidFill>
              <a:latin typeface="Calibri"/>
            </a:endParaRPr>
          </a:p>
        </p:txBody>
      </p:sp>
      <p:sp>
        <p:nvSpPr>
          <p:cNvPr id="3" name="Slide Number Placeholder 2">
            <a:extLst>
              <a:ext uri="{FF2B5EF4-FFF2-40B4-BE49-F238E27FC236}">
                <a16:creationId xmlns:a16="http://schemas.microsoft.com/office/drawing/2014/main" id="{58A2A0D9-C971-CBB9-228B-7D632C2B77EE}"/>
              </a:ext>
            </a:extLst>
          </p:cNvPr>
          <p:cNvSpPr>
            <a:spLocks noGrp="1"/>
          </p:cNvSpPr>
          <p:nvPr>
            <p:ph type="sldNum" sz="quarter" idx="12"/>
          </p:nvPr>
        </p:nvSpPr>
        <p:spPr/>
        <p:txBody>
          <a:bodyPr/>
          <a:lstStyle/>
          <a:p>
            <a:fld id="{B044824F-EBE0-443F-8A8F-F64816AF04DC}" type="slidenum">
              <a:rPr lang="en-US" smtClean="0"/>
              <a:t>53</a:t>
            </a:fld>
            <a:endParaRPr lang="en-US" dirty="0"/>
          </a:p>
        </p:txBody>
      </p:sp>
    </p:spTree>
    <p:extLst>
      <p:ext uri="{BB962C8B-B14F-4D97-AF65-F5344CB8AC3E}">
        <p14:creationId xmlns:p14="http://schemas.microsoft.com/office/powerpoint/2010/main" val="38268233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6A91F-2FE8-F220-E61C-A1106E655AB4}"/>
              </a:ext>
            </a:extLst>
          </p:cNvPr>
          <p:cNvSpPr>
            <a:spLocks noGrp="1"/>
          </p:cNvSpPr>
          <p:nvPr>
            <p:ph type="title"/>
          </p:nvPr>
        </p:nvSpPr>
        <p:spPr>
          <a:xfrm>
            <a:off x="375598" y="114408"/>
            <a:ext cx="8458200" cy="1143000"/>
          </a:xfrm>
        </p:spPr>
        <p:txBody>
          <a:bodyPr>
            <a:noAutofit/>
          </a:bodyPr>
          <a:lstStyle/>
          <a:p>
            <a:r>
              <a:rPr lang="en-US" sz="4000" dirty="0">
                <a:ea typeface="Calibri Light" panose="020F0302020204030204" pitchFamily="34" charset="0"/>
                <a:cs typeface="Calibri Light" panose="020F0302020204030204" pitchFamily="34" charset="0"/>
              </a:rPr>
              <a:t>User Stories and Use Cases</a:t>
            </a:r>
          </a:p>
        </p:txBody>
      </p:sp>
      <p:sp>
        <p:nvSpPr>
          <p:cNvPr id="3" name="Content Placeholder 2">
            <a:extLst>
              <a:ext uri="{FF2B5EF4-FFF2-40B4-BE49-F238E27FC236}">
                <a16:creationId xmlns:a16="http://schemas.microsoft.com/office/drawing/2014/main" id="{14FFCF06-71D2-025D-4311-866CF6563A08}"/>
              </a:ext>
            </a:extLst>
          </p:cNvPr>
          <p:cNvSpPr>
            <a:spLocks noGrp="1"/>
          </p:cNvSpPr>
          <p:nvPr>
            <p:ph idx="1"/>
          </p:nvPr>
        </p:nvSpPr>
        <p:spPr>
          <a:xfrm>
            <a:off x="270076" y="1143000"/>
            <a:ext cx="8310864" cy="5181600"/>
          </a:xfrm>
        </p:spPr>
        <p:txBody>
          <a:bodyPr/>
          <a:lstStyle/>
          <a:p>
            <a:pPr marL="0" indent="0">
              <a:buNone/>
            </a:pPr>
            <a:r>
              <a:rPr lang="en-US" sz="2400" dirty="0"/>
              <a:t>User Stories and Use Cases - techniques for gathering and documenting requirements.</a:t>
            </a:r>
          </a:p>
          <a:p>
            <a:endParaRPr lang="en-US" dirty="0"/>
          </a:p>
        </p:txBody>
      </p:sp>
      <p:graphicFrame>
        <p:nvGraphicFramePr>
          <p:cNvPr id="4" name="Table 3">
            <a:extLst>
              <a:ext uri="{FF2B5EF4-FFF2-40B4-BE49-F238E27FC236}">
                <a16:creationId xmlns:a16="http://schemas.microsoft.com/office/drawing/2014/main" id="{22A19F34-9813-8288-63A8-8EC0BF6CD164}"/>
              </a:ext>
            </a:extLst>
          </p:cNvPr>
          <p:cNvGraphicFramePr>
            <a:graphicFrameLocks noGrp="1"/>
          </p:cNvGraphicFramePr>
          <p:nvPr>
            <p:extLst>
              <p:ext uri="{D42A27DB-BD31-4B8C-83A1-F6EECF244321}">
                <p14:modId xmlns:p14="http://schemas.microsoft.com/office/powerpoint/2010/main" val="588094593"/>
              </p:ext>
            </p:extLst>
          </p:nvPr>
        </p:nvGraphicFramePr>
        <p:xfrm>
          <a:off x="297082" y="2106002"/>
          <a:ext cx="8610601" cy="4648200"/>
        </p:xfrm>
        <a:graphic>
          <a:graphicData uri="http://schemas.openxmlformats.org/drawingml/2006/table">
            <a:tbl>
              <a:tblPr firstRow="1" firstCol="1" bandRow="1">
                <a:tableStyleId>{5C22544A-7EE6-4342-B048-85BDC9FD1C3A}</a:tableStyleId>
              </a:tblPr>
              <a:tblGrid>
                <a:gridCol w="1146152">
                  <a:extLst>
                    <a:ext uri="{9D8B030D-6E8A-4147-A177-3AD203B41FA5}">
                      <a16:colId xmlns:a16="http://schemas.microsoft.com/office/drawing/2014/main" val="2720995231"/>
                    </a:ext>
                  </a:extLst>
                </a:gridCol>
                <a:gridCol w="3578248">
                  <a:extLst>
                    <a:ext uri="{9D8B030D-6E8A-4147-A177-3AD203B41FA5}">
                      <a16:colId xmlns:a16="http://schemas.microsoft.com/office/drawing/2014/main" val="1459894254"/>
                    </a:ext>
                  </a:extLst>
                </a:gridCol>
                <a:gridCol w="3886201">
                  <a:extLst>
                    <a:ext uri="{9D8B030D-6E8A-4147-A177-3AD203B41FA5}">
                      <a16:colId xmlns:a16="http://schemas.microsoft.com/office/drawing/2014/main" val="3997210992"/>
                    </a:ext>
                  </a:extLst>
                </a:gridCol>
              </a:tblGrid>
              <a:tr h="395510">
                <a:tc>
                  <a:txBody>
                    <a:bodyPr/>
                    <a:lstStyle/>
                    <a:p>
                      <a:pPr algn="ctr">
                        <a:lnSpc>
                          <a:spcPct val="115000"/>
                        </a:lnSpc>
                      </a:pPr>
                      <a:endParaRPr lang="en-US" sz="1800" kern="100" dirty="0">
                        <a:effectLst/>
                        <a:latin typeface="Aptos" panose="020B0004020202020204" pitchFamily="34" charset="0"/>
                      </a:endParaRPr>
                    </a:p>
                  </a:txBody>
                  <a:tcPr marL="7144" marR="7144" marT="7144" marB="7144" anchor="ctr"/>
                </a:tc>
                <a:tc>
                  <a:txBody>
                    <a:bodyPr/>
                    <a:lstStyle/>
                    <a:p>
                      <a:pPr marL="0" marR="0" algn="ctr">
                        <a:lnSpc>
                          <a:spcPct val="115000"/>
                        </a:lnSpc>
                        <a:spcAft>
                          <a:spcPts val="800"/>
                        </a:spcAft>
                        <a:buNone/>
                      </a:pPr>
                      <a:r>
                        <a:rPr lang="en-US" sz="1800" kern="100">
                          <a:effectLst/>
                        </a:rPr>
                        <a:t>User Stories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gn="ctr">
                        <a:lnSpc>
                          <a:spcPct val="115000"/>
                        </a:lnSpc>
                        <a:spcAft>
                          <a:spcPts val="800"/>
                        </a:spcAft>
                        <a:buNone/>
                      </a:pPr>
                      <a:r>
                        <a:rPr lang="en-US" sz="1800" kern="100" dirty="0">
                          <a:effectLst/>
                        </a:rPr>
                        <a:t>Use Cases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227447440"/>
                  </a:ext>
                </a:extLst>
              </a:tr>
              <a:tr h="614511">
                <a:tc>
                  <a:txBody>
                    <a:bodyPr/>
                    <a:lstStyle/>
                    <a:p>
                      <a:pPr marL="0" marR="0">
                        <a:lnSpc>
                          <a:spcPct val="115000"/>
                        </a:lnSpc>
                        <a:spcAft>
                          <a:spcPts val="800"/>
                        </a:spcAft>
                        <a:buNone/>
                      </a:pPr>
                      <a:r>
                        <a:rPr lang="en-US" sz="1800" kern="100">
                          <a:effectLst/>
                        </a:rPr>
                        <a:t>Definition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A short, simple description of a feature told from the perspective of the user.</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A detailed description of the interactions between a user and the system.</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03120037"/>
                  </a:ext>
                </a:extLst>
              </a:tr>
              <a:tr h="614511">
                <a:tc>
                  <a:txBody>
                    <a:bodyPr/>
                    <a:lstStyle/>
                    <a:p>
                      <a:pPr marL="0" marR="0">
                        <a:lnSpc>
                          <a:spcPct val="115000"/>
                        </a:lnSpc>
                        <a:spcAft>
                          <a:spcPts val="800"/>
                        </a:spcAft>
                        <a:buNone/>
                      </a:pPr>
                      <a:r>
                        <a:rPr lang="en-US" sz="1800" kern="100">
                          <a:effectLst/>
                        </a:rPr>
                        <a:t>Purpose</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Capture user needs and expectations in a simple format.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Describe step-by-step functional behavior of a system in different scenarios.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79015992"/>
                  </a:ext>
                </a:extLst>
              </a:tr>
              <a:tr h="357944">
                <a:tc>
                  <a:txBody>
                    <a:bodyPr/>
                    <a:lstStyle/>
                    <a:p>
                      <a:pPr marL="0" marR="0">
                        <a:lnSpc>
                          <a:spcPct val="115000"/>
                        </a:lnSpc>
                        <a:spcAft>
                          <a:spcPts val="800"/>
                        </a:spcAft>
                        <a:buNone/>
                      </a:pPr>
                      <a:r>
                        <a:rPr lang="en-US" sz="1800" kern="100">
                          <a:effectLst/>
                        </a:rPr>
                        <a:t>Detail</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High-level, focused on what the user needs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Detailed, includes how the system and user interact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786233866"/>
                  </a:ext>
                </a:extLst>
              </a:tr>
              <a:tr h="326572">
                <a:tc>
                  <a:txBody>
                    <a:bodyPr/>
                    <a:lstStyle/>
                    <a:p>
                      <a:pPr marL="0" marR="0">
                        <a:lnSpc>
                          <a:spcPct val="115000"/>
                        </a:lnSpc>
                        <a:spcAft>
                          <a:spcPts val="800"/>
                        </a:spcAft>
                        <a:buNone/>
                      </a:pPr>
                      <a:r>
                        <a:rPr lang="en-US" sz="1800" kern="100" dirty="0">
                          <a:effectLst/>
                        </a:rPr>
                        <a:t>Scope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Narrow; generally, one feature or need</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Broader; can describe multiple scenarios and alternative paths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3305729536"/>
                  </a:ext>
                </a:extLst>
              </a:tr>
              <a:tr h="334736">
                <a:tc>
                  <a:txBody>
                    <a:bodyPr/>
                    <a:lstStyle/>
                    <a:p>
                      <a:pPr marL="0" marR="0">
                        <a:lnSpc>
                          <a:spcPct val="115000"/>
                        </a:lnSpc>
                        <a:spcAft>
                          <a:spcPts val="800"/>
                        </a:spcAft>
                        <a:buNone/>
                      </a:pPr>
                      <a:r>
                        <a:rPr lang="en-US" sz="1800" kern="100">
                          <a:effectLst/>
                        </a:rPr>
                        <a:t>Format</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One-liner with goal and reason</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Structured narrative with flows and exceptions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1765663342"/>
                  </a:ext>
                </a:extLst>
              </a:tr>
              <a:tr h="476914">
                <a:tc>
                  <a:txBody>
                    <a:bodyPr/>
                    <a:lstStyle/>
                    <a:p>
                      <a:pPr marL="0" marR="0">
                        <a:lnSpc>
                          <a:spcPct val="115000"/>
                        </a:lnSpc>
                        <a:spcAft>
                          <a:spcPts val="800"/>
                        </a:spcAft>
                        <a:buNone/>
                      </a:pPr>
                      <a:r>
                        <a:rPr lang="en-US" sz="1800" kern="100">
                          <a:effectLst/>
                        </a:rPr>
                        <a:t>Focus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a:effectLst/>
                        </a:rPr>
                        <a:t>What the user wants</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tc>
                  <a:txBody>
                    <a:bodyPr/>
                    <a:lstStyle/>
                    <a:p>
                      <a:pPr marL="0" marR="0">
                        <a:lnSpc>
                          <a:spcPct val="115000"/>
                        </a:lnSpc>
                        <a:spcAft>
                          <a:spcPts val="800"/>
                        </a:spcAft>
                        <a:buNone/>
                      </a:pPr>
                      <a:r>
                        <a:rPr lang="en-US" sz="1800" kern="100" dirty="0">
                          <a:effectLst/>
                        </a:rPr>
                        <a:t>How the system behaves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7144" marR="7144" marT="7144" marB="7144" anchor="ctr"/>
                </a:tc>
                <a:extLst>
                  <a:ext uri="{0D108BD9-81ED-4DB2-BD59-A6C34878D82A}">
                    <a16:rowId xmlns:a16="http://schemas.microsoft.com/office/drawing/2014/main" val="2064705877"/>
                  </a:ext>
                </a:extLst>
              </a:tr>
            </a:tbl>
          </a:graphicData>
        </a:graphic>
      </p:graphicFrame>
    </p:spTree>
    <p:extLst>
      <p:ext uri="{BB962C8B-B14F-4D97-AF65-F5344CB8AC3E}">
        <p14:creationId xmlns:p14="http://schemas.microsoft.com/office/powerpoint/2010/main" val="18690588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934F7-2008-324A-D25F-ACF9DE1626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User Story</a:t>
            </a:r>
          </a:p>
        </p:txBody>
      </p:sp>
      <p:sp>
        <p:nvSpPr>
          <p:cNvPr id="3" name="Content Placeholder 2">
            <a:extLst>
              <a:ext uri="{FF2B5EF4-FFF2-40B4-BE49-F238E27FC236}">
                <a16:creationId xmlns:a16="http://schemas.microsoft.com/office/drawing/2014/main" id="{8DDA833E-A0F6-0D78-ADC6-927F499BAC95}"/>
              </a:ext>
            </a:extLst>
          </p:cNvPr>
          <p:cNvSpPr>
            <a:spLocks noGrp="1"/>
          </p:cNvSpPr>
          <p:nvPr>
            <p:ph idx="1"/>
          </p:nvPr>
        </p:nvSpPr>
        <p:spPr/>
        <p:txBody>
          <a:bodyPr/>
          <a:lstStyle/>
          <a:p>
            <a:pPr marL="0" indent="0">
              <a:buNone/>
            </a:pPr>
            <a:r>
              <a:rPr lang="en-US" sz="2400" b="1" dirty="0"/>
              <a:t>Format: As a</a:t>
            </a:r>
            <a:r>
              <a:rPr lang="en-US" sz="2400" dirty="0"/>
              <a:t> &lt;type of user&gt;, </a:t>
            </a:r>
            <a:r>
              <a:rPr lang="en-US" sz="2400" b="1" dirty="0"/>
              <a:t>I want</a:t>
            </a:r>
            <a:r>
              <a:rPr lang="en-US" sz="2400" dirty="0"/>
              <a:t> &lt;a goal&gt; </a:t>
            </a:r>
            <a:r>
              <a:rPr lang="en-US" sz="2400" b="1" dirty="0"/>
              <a:t>so that</a:t>
            </a:r>
            <a:r>
              <a:rPr lang="en-US" sz="2400" dirty="0"/>
              <a:t> &lt;reason&gt;.</a:t>
            </a:r>
          </a:p>
          <a:p>
            <a:endParaRPr lang="en-US" dirty="0"/>
          </a:p>
        </p:txBody>
      </p:sp>
      <p:pic>
        <p:nvPicPr>
          <p:cNvPr id="5" name="Picture 4">
            <a:extLst>
              <a:ext uri="{FF2B5EF4-FFF2-40B4-BE49-F238E27FC236}">
                <a16:creationId xmlns:a16="http://schemas.microsoft.com/office/drawing/2014/main" id="{7508EB8A-EC84-AD95-2597-44DA07AF348C}"/>
              </a:ext>
            </a:extLst>
          </p:cNvPr>
          <p:cNvPicPr>
            <a:picLocks noChangeAspect="1"/>
          </p:cNvPicPr>
          <p:nvPr/>
        </p:nvPicPr>
        <p:blipFill>
          <a:blip r:embed="rId2"/>
          <a:srcRect l="4976" r="6685" b="5808"/>
          <a:stretch>
            <a:fillRect/>
          </a:stretch>
        </p:blipFill>
        <p:spPr>
          <a:xfrm>
            <a:off x="461058" y="2582510"/>
            <a:ext cx="2530928" cy="2826498"/>
          </a:xfrm>
          <a:prstGeom prst="rect">
            <a:avLst/>
          </a:prstGeom>
        </p:spPr>
      </p:pic>
      <p:sp>
        <p:nvSpPr>
          <p:cNvPr id="7" name="TextBox 6">
            <a:extLst>
              <a:ext uri="{FF2B5EF4-FFF2-40B4-BE49-F238E27FC236}">
                <a16:creationId xmlns:a16="http://schemas.microsoft.com/office/drawing/2014/main" id="{1E234084-4DA2-8E3B-3EB8-419BB7DB82EB}"/>
              </a:ext>
            </a:extLst>
          </p:cNvPr>
          <p:cNvSpPr txBox="1"/>
          <p:nvPr/>
        </p:nvSpPr>
        <p:spPr>
          <a:xfrm>
            <a:off x="3352766" y="2370485"/>
            <a:ext cx="5146254" cy="1581651"/>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1: E-commerce Platform</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shopper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to filter products by price range</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that I can quickly find items within my budget</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5E173216-778C-73AF-26BD-805E7B261FAA}"/>
              </a:ext>
            </a:extLst>
          </p:cNvPr>
          <p:cNvSpPr txBox="1"/>
          <p:nvPr/>
        </p:nvSpPr>
        <p:spPr>
          <a:xfrm>
            <a:off x="3369096" y="4417069"/>
            <a:ext cx="5504991" cy="1900200"/>
          </a:xfrm>
          <a:prstGeom prst="rect">
            <a:avLst/>
          </a:prstGeom>
          <a:noFill/>
        </p:spPr>
        <p:txBody>
          <a:bodyPr wrap="square">
            <a:spAutoFit/>
          </a:bodyPr>
          <a:lstStyle/>
          <a:p>
            <a:pPr>
              <a:lnSpc>
                <a:spcPct val="115000"/>
              </a:lnSpc>
              <a:spcAft>
                <a:spcPts val="600"/>
              </a:spcAft>
            </a:pPr>
            <a:r>
              <a:rPr lang="en-US" b="1" kern="100" dirty="0">
                <a:latin typeface="Aptos" panose="020B0004020202020204" pitchFamily="34" charset="0"/>
                <a:ea typeface="Aptos" panose="020B0004020202020204" pitchFamily="34" charset="0"/>
                <a:cs typeface="Times New Roman" panose="02020603050405020304" pitchFamily="18" charset="0"/>
              </a:rPr>
              <a:t>Example 2: Real-time Data Monitoring</a:t>
            </a:r>
            <a:endParaRPr lang="en-US" kern="100" dirty="0">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As a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engineer</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I want to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view real-time data from the sensors on a dashboard</a:t>
            </a:r>
            <a:r>
              <a:rPr lang="en-US" kern="100" dirty="0">
                <a:latin typeface="Aptos" panose="020B0004020202020204" pitchFamily="34" charset="0"/>
                <a:ea typeface="Aptos" panose="020B0004020202020204" pitchFamily="34" charset="0"/>
                <a:cs typeface="Times New Roman" panose="02020603050405020304" pitchFamily="18" charset="0"/>
              </a:rPr>
              <a:t> </a:t>
            </a:r>
          </a:p>
          <a:p>
            <a:pPr>
              <a:lnSpc>
                <a:spcPct val="115000"/>
              </a:lnSpc>
              <a:spcAft>
                <a:spcPts val="600"/>
              </a:spcAft>
            </a:pPr>
            <a:r>
              <a:rPr lang="en-US" kern="100" dirty="0">
                <a:latin typeface="Aptos" panose="020B0004020202020204" pitchFamily="34" charset="0"/>
                <a:ea typeface="Aptos" panose="020B0004020202020204" pitchFamily="34" charset="0"/>
                <a:cs typeface="Times New Roman" panose="02020603050405020304" pitchFamily="18" charset="0"/>
              </a:rPr>
              <a:t>so that </a:t>
            </a:r>
            <a:r>
              <a:rPr lang="en-US" kern="100" dirty="0">
                <a:highlight>
                  <a:srgbClr val="FFFF00"/>
                </a:highlight>
                <a:latin typeface="Aptos" panose="020B0004020202020204" pitchFamily="34" charset="0"/>
                <a:ea typeface="Aptos" panose="020B0004020202020204" pitchFamily="34" charset="0"/>
                <a:cs typeface="Times New Roman" panose="02020603050405020304" pitchFamily="18" charset="0"/>
              </a:rPr>
              <a:t>I can monitor and react quickly to issues</a:t>
            </a:r>
            <a:r>
              <a:rPr lang="en-US" kern="100" dirty="0">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7921597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91BC4-83DB-03F6-C363-A20C5D898533}"/>
              </a:ext>
            </a:extLst>
          </p:cNvPr>
          <p:cNvSpPr>
            <a:spLocks noGrp="1"/>
          </p:cNvSpPr>
          <p:nvPr>
            <p:ph type="title"/>
          </p:nvPr>
        </p:nvSpPr>
        <p:spPr>
          <a:xfrm>
            <a:off x="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a:t>
            </a:r>
          </a:p>
        </p:txBody>
      </p:sp>
      <p:sp>
        <p:nvSpPr>
          <p:cNvPr id="3" name="Content Placeholder 2">
            <a:extLst>
              <a:ext uri="{FF2B5EF4-FFF2-40B4-BE49-F238E27FC236}">
                <a16:creationId xmlns:a16="http://schemas.microsoft.com/office/drawing/2014/main" id="{7E4A1C85-E417-C382-ED6E-CB66C561839F}"/>
              </a:ext>
            </a:extLst>
          </p:cNvPr>
          <p:cNvSpPr>
            <a:spLocks noGrp="1"/>
          </p:cNvSpPr>
          <p:nvPr>
            <p:ph idx="1"/>
          </p:nvPr>
        </p:nvSpPr>
        <p:spPr>
          <a:xfrm>
            <a:off x="304800" y="1625006"/>
            <a:ext cx="8458200" cy="4547194"/>
          </a:xfrm>
        </p:spPr>
        <p:txBody>
          <a:bodyPr>
            <a:normAutofit lnSpcReduction="10000"/>
          </a:bodyPr>
          <a:lstStyle/>
          <a:p>
            <a:pPr>
              <a:lnSpc>
                <a:spcPct val="130000"/>
              </a:lnSpc>
              <a:spcBef>
                <a:spcPts val="0"/>
              </a:spcBef>
              <a:spcAft>
                <a:spcPts val="450"/>
              </a:spcAft>
            </a:pPr>
            <a:r>
              <a:rPr lang="en-US" sz="2000" dirty="0"/>
              <a:t>Each user story should be accompanied by the </a:t>
            </a:r>
            <a:r>
              <a:rPr lang="en-US" sz="2000" b="1" i="1" dirty="0"/>
              <a:t>Discovery Questions </a:t>
            </a:r>
            <a:r>
              <a:rPr lang="en-US" sz="2000" dirty="0"/>
              <a:t>and the </a:t>
            </a:r>
            <a:r>
              <a:rPr lang="en-US" sz="2000" b="1" i="1" dirty="0"/>
              <a:t>Acceptance Criteria</a:t>
            </a:r>
            <a:r>
              <a:rPr lang="en-US" sz="2000" dirty="0"/>
              <a:t>. </a:t>
            </a:r>
          </a:p>
          <a:p>
            <a:pPr>
              <a:lnSpc>
                <a:spcPct val="130000"/>
              </a:lnSpc>
              <a:spcBef>
                <a:spcPts val="0"/>
              </a:spcBef>
              <a:spcAft>
                <a:spcPts val="450"/>
              </a:spcAft>
            </a:pPr>
            <a:r>
              <a:rPr lang="en-US" sz="2000" b="1" i="1" dirty="0"/>
              <a:t>Discovery Questions : </a:t>
            </a:r>
            <a:r>
              <a:rPr lang="en-US" sz="2000" dirty="0"/>
              <a:t>Questions we ask to fully understand what the user really wants and how the feature should work.</a:t>
            </a:r>
          </a:p>
          <a:p>
            <a:pPr lvl="1">
              <a:lnSpc>
                <a:spcPct val="130000"/>
              </a:lnSpc>
              <a:spcBef>
                <a:spcPts val="0"/>
              </a:spcBef>
              <a:spcAft>
                <a:spcPts val="450"/>
              </a:spcAft>
            </a:pPr>
            <a:r>
              <a:rPr lang="en-US" sz="1600" dirty="0">
                <a:highlight>
                  <a:srgbClr val="FFFF00"/>
                </a:highlight>
              </a:rPr>
              <a:t>Example: </a:t>
            </a:r>
            <a:r>
              <a:rPr lang="en-US" sz="1600" dirty="0"/>
              <a:t>For a story like "</a:t>
            </a:r>
            <a:r>
              <a:rPr lang="en-US" sz="1600" kern="100" dirty="0">
                <a:latin typeface="Aptos" panose="020B0004020202020204" pitchFamily="34" charset="0"/>
                <a:ea typeface="Aptos" panose="020B0004020202020204" pitchFamily="34" charset="0"/>
                <a:cs typeface="Times New Roman" panose="02020603050405020304" pitchFamily="18" charset="0"/>
              </a:rPr>
              <a:t>I want to filter products by price range</a:t>
            </a:r>
            <a:r>
              <a:rPr lang="en-US" sz="1600" dirty="0"/>
              <a:t>," we might ask:</a:t>
            </a:r>
          </a:p>
          <a:p>
            <a:pPr lvl="2"/>
            <a:r>
              <a:rPr lang="en-US" sz="1400" dirty="0"/>
              <a:t>What is the default price range shown to the user (e.g., full range, popular range)?</a:t>
            </a:r>
          </a:p>
          <a:p>
            <a:pPr lvl="2"/>
            <a:r>
              <a:rPr lang="en-US" sz="1400" dirty="0"/>
              <a:t>Should the price filter use a slider, input fields, preset ranges, or a combination?</a:t>
            </a:r>
          </a:p>
          <a:p>
            <a:pPr marL="685800" lvl="2" indent="0">
              <a:buNone/>
            </a:pPr>
            <a:endParaRPr lang="en-US" sz="1400" dirty="0"/>
          </a:p>
          <a:p>
            <a:pPr>
              <a:lnSpc>
                <a:spcPct val="130000"/>
              </a:lnSpc>
              <a:spcBef>
                <a:spcPts val="0"/>
              </a:spcBef>
              <a:spcAft>
                <a:spcPts val="450"/>
              </a:spcAft>
            </a:pPr>
            <a:r>
              <a:rPr lang="en-US" sz="2000" b="1" i="1" dirty="0"/>
              <a:t>Acceptance Criteria(Conditions of Satisfaction): </a:t>
            </a:r>
            <a:r>
              <a:rPr lang="en-US" sz="2000" dirty="0"/>
              <a:t>A checklist of what must be true for the feature to be considered complete and correct.</a:t>
            </a:r>
          </a:p>
          <a:p>
            <a:pPr lvl="1">
              <a:lnSpc>
                <a:spcPct val="130000"/>
              </a:lnSpc>
              <a:spcBef>
                <a:spcPts val="0"/>
              </a:spcBef>
              <a:spcAft>
                <a:spcPts val="450"/>
              </a:spcAft>
            </a:pPr>
            <a:r>
              <a:rPr lang="en-US" sz="1600" dirty="0">
                <a:highlight>
                  <a:srgbClr val="FFFF00"/>
                </a:highlight>
              </a:rPr>
              <a:t>Example:</a:t>
            </a:r>
          </a:p>
          <a:p>
            <a:pPr lvl="2"/>
            <a:r>
              <a:rPr lang="en-US" sz="1400" dirty="0"/>
              <a:t>The filter shows the full product price range by default (e.g., $0 to $1000).</a:t>
            </a:r>
          </a:p>
          <a:p>
            <a:pPr lvl="2"/>
            <a:r>
              <a:rPr lang="en-US" sz="1400" dirty="0"/>
              <a:t>The interface includes a slider for intuitive adjustments and input fields for precise values. </a:t>
            </a:r>
          </a:p>
        </p:txBody>
      </p:sp>
      <p:sp>
        <p:nvSpPr>
          <p:cNvPr id="7" name="TextBox 6">
            <a:extLst>
              <a:ext uri="{FF2B5EF4-FFF2-40B4-BE49-F238E27FC236}">
                <a16:creationId xmlns:a16="http://schemas.microsoft.com/office/drawing/2014/main" id="{C3256AD0-6D8E-60E5-D230-42746325A671}"/>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40189243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470C8-662D-15C6-5CCD-D68618BBAA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F8762C-415D-F2D4-DAA3-37742E00FA65}"/>
              </a:ext>
            </a:extLst>
          </p:cNvPr>
          <p:cNvSpPr>
            <a:spLocks noGrp="1"/>
          </p:cNvSpPr>
          <p:nvPr>
            <p:ph type="title"/>
          </p:nvPr>
        </p:nvSpPr>
        <p:spPr>
          <a:xfrm>
            <a:off x="-76200" y="274638"/>
            <a:ext cx="9144000" cy="1143000"/>
          </a:xfrm>
        </p:spPr>
        <p:txBody>
          <a:bodyPr>
            <a:noAutofit/>
          </a:bodyPr>
          <a:lstStyle/>
          <a:p>
            <a:r>
              <a:rPr lang="en-US" sz="4000" dirty="0">
                <a:ea typeface="Calibri Light" panose="020F0302020204030204" pitchFamily="34" charset="0"/>
                <a:cs typeface="Calibri Light" panose="020F0302020204030204" pitchFamily="34" charset="0"/>
              </a:rPr>
              <a:t>User Story</a:t>
            </a:r>
            <a:br>
              <a:rPr lang="en-US" sz="4000" dirty="0">
                <a:ea typeface="Calibri Light" panose="020F0302020204030204" pitchFamily="34" charset="0"/>
                <a:cs typeface="Calibri Light" panose="020F0302020204030204" pitchFamily="34" charset="0"/>
              </a:rPr>
            </a:br>
            <a:r>
              <a:rPr lang="en-US" sz="4000" dirty="0">
                <a:ea typeface="Calibri Light" panose="020F0302020204030204" pitchFamily="34" charset="0"/>
                <a:cs typeface="Calibri Light" panose="020F0302020204030204" pitchFamily="34" charset="0"/>
              </a:rPr>
              <a:t>Discovery Questions &amp; Acceptance Criteria Example </a:t>
            </a:r>
          </a:p>
        </p:txBody>
      </p:sp>
      <p:sp>
        <p:nvSpPr>
          <p:cNvPr id="3" name="Content Placeholder 2">
            <a:extLst>
              <a:ext uri="{FF2B5EF4-FFF2-40B4-BE49-F238E27FC236}">
                <a16:creationId xmlns:a16="http://schemas.microsoft.com/office/drawing/2014/main" id="{59D8604D-54EA-2F83-898F-62D18207E8D1}"/>
              </a:ext>
            </a:extLst>
          </p:cNvPr>
          <p:cNvSpPr>
            <a:spLocks noGrp="1"/>
          </p:cNvSpPr>
          <p:nvPr>
            <p:ph idx="1"/>
          </p:nvPr>
        </p:nvSpPr>
        <p:spPr>
          <a:xfrm>
            <a:off x="800099" y="1676400"/>
            <a:ext cx="7886700" cy="3689574"/>
          </a:xfrm>
        </p:spPr>
        <p:txBody>
          <a:bodyPr>
            <a:normAutofit/>
          </a:bodyPr>
          <a:lstStyle/>
          <a:p>
            <a:pPr>
              <a:lnSpc>
                <a:spcPct val="130000"/>
              </a:lnSpc>
              <a:spcBef>
                <a:spcPts val="0"/>
              </a:spcBef>
              <a:spcAft>
                <a:spcPts val="450"/>
              </a:spcAft>
            </a:pPr>
            <a:r>
              <a:rPr lang="en-US" sz="2400" b="1" i="1" dirty="0"/>
              <a:t>User Story:   </a:t>
            </a:r>
            <a:r>
              <a:rPr lang="en-US" sz="1900" kern="100" dirty="0">
                <a:ea typeface="Aptos" panose="020B0004020202020204" pitchFamily="34" charset="0"/>
                <a:cs typeface="Times New Roman" panose="02020603050405020304" pitchFamily="18" charset="0"/>
              </a:rPr>
              <a:t>As a online shopper,  I want to get the confirmation  email so that I know the transaction is complete.</a:t>
            </a:r>
          </a:p>
        </p:txBody>
      </p:sp>
      <p:graphicFrame>
        <p:nvGraphicFramePr>
          <p:cNvPr id="4" name="Content Placeholder 4">
            <a:extLst>
              <a:ext uri="{FF2B5EF4-FFF2-40B4-BE49-F238E27FC236}">
                <a16:creationId xmlns:a16="http://schemas.microsoft.com/office/drawing/2014/main" id="{BF7D1768-7487-0695-230B-F655B01FAF3A}"/>
              </a:ext>
            </a:extLst>
          </p:cNvPr>
          <p:cNvGraphicFramePr>
            <a:graphicFrameLocks/>
          </p:cNvGraphicFramePr>
          <p:nvPr>
            <p:extLst>
              <p:ext uri="{D42A27DB-BD31-4B8C-83A1-F6EECF244321}">
                <p14:modId xmlns:p14="http://schemas.microsoft.com/office/powerpoint/2010/main" val="1816484932"/>
              </p:ext>
            </p:extLst>
          </p:nvPr>
        </p:nvGraphicFramePr>
        <p:xfrm>
          <a:off x="800099" y="2667000"/>
          <a:ext cx="7848117" cy="3392202"/>
        </p:xfrm>
        <a:graphic>
          <a:graphicData uri="http://schemas.openxmlformats.org/drawingml/2006/table">
            <a:tbl>
              <a:tblPr firstRow="1" firstCol="1" bandRow="1">
                <a:tableStyleId>{5C22544A-7EE6-4342-B048-85BDC9FD1C3A}</a:tableStyleId>
              </a:tblPr>
              <a:tblGrid>
                <a:gridCol w="872518">
                  <a:extLst>
                    <a:ext uri="{9D8B030D-6E8A-4147-A177-3AD203B41FA5}">
                      <a16:colId xmlns:a16="http://schemas.microsoft.com/office/drawing/2014/main" val="1550423944"/>
                    </a:ext>
                  </a:extLst>
                </a:gridCol>
                <a:gridCol w="3091740">
                  <a:extLst>
                    <a:ext uri="{9D8B030D-6E8A-4147-A177-3AD203B41FA5}">
                      <a16:colId xmlns:a16="http://schemas.microsoft.com/office/drawing/2014/main" val="3534643956"/>
                    </a:ext>
                  </a:extLst>
                </a:gridCol>
                <a:gridCol w="3883859">
                  <a:extLst>
                    <a:ext uri="{9D8B030D-6E8A-4147-A177-3AD203B41FA5}">
                      <a16:colId xmlns:a16="http://schemas.microsoft.com/office/drawing/2014/main" val="4187479537"/>
                    </a:ext>
                  </a:extLst>
                </a:gridCol>
              </a:tblGrid>
              <a:tr h="938306">
                <a:tc>
                  <a:txBody>
                    <a:bodyPr/>
                    <a:lstStyle/>
                    <a:p>
                      <a:pPr marL="0" marR="0" algn="ctr">
                        <a:lnSpc>
                          <a:spcPct val="115000"/>
                        </a:lnSpc>
                        <a:spcAft>
                          <a:spcPts val="800"/>
                        </a:spcAft>
                        <a:buNone/>
                      </a:pP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Discovery Question</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gn="ctr">
                        <a:lnSpc>
                          <a:spcPct val="115000"/>
                        </a:lnSpc>
                        <a:spcAft>
                          <a:spcPts val="800"/>
                        </a:spcAft>
                        <a:buNone/>
                      </a:pPr>
                      <a:r>
                        <a:rPr lang="en-US" sz="1800" kern="0" dirty="0">
                          <a:effectLst/>
                        </a:rPr>
                        <a:t>Acceptance Criteria</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1354249"/>
                  </a:ext>
                </a:extLst>
              </a:tr>
              <a:tr h="1575063">
                <a:tc>
                  <a:txBody>
                    <a:bodyPr/>
                    <a:lstStyle/>
                    <a:p>
                      <a:pPr marL="0" marR="0" algn="ctr">
                        <a:lnSpc>
                          <a:spcPct val="115000"/>
                        </a:lnSpc>
                        <a:spcAft>
                          <a:spcPts val="800"/>
                        </a:spcAft>
                        <a:buNone/>
                      </a:pPr>
                      <a:r>
                        <a:rPr lang="en-US" sz="1800" kern="0" dirty="0">
                          <a:effectLst/>
                        </a:rPr>
                        <a:t>1</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What info should the email include</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information in the confirmation email includes name, confirmation code, date of transaction, payment details.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58007393"/>
                  </a:ext>
                </a:extLst>
              </a:tr>
              <a:tr h="878833">
                <a:tc>
                  <a:txBody>
                    <a:bodyPr/>
                    <a:lstStyle/>
                    <a:p>
                      <a:pPr marL="0" marR="0" algn="ctr">
                        <a:lnSpc>
                          <a:spcPct val="115000"/>
                        </a:lnSpc>
                        <a:spcAft>
                          <a:spcPts val="800"/>
                        </a:spcAft>
                        <a:buNone/>
                      </a:pPr>
                      <a:r>
                        <a:rPr lang="en-US" sz="1800" kern="0">
                          <a:effectLst/>
                        </a:rPr>
                        <a:t>2</a:t>
                      </a:r>
                      <a:endParaRPr lang="en-US"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When exactly should it be sent</a:t>
                      </a:r>
                      <a:r>
                        <a:rPr lang="en-US" sz="1800" kern="0" dirty="0">
                          <a:effectLst/>
                        </a:rPr>
                        <a: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tc>
                  <a:txBody>
                    <a:bodyPr/>
                    <a:lstStyle/>
                    <a:p>
                      <a:pPr marL="0" marR="0">
                        <a:lnSpc>
                          <a:spcPct val="115000"/>
                        </a:lnSpc>
                        <a:spcAft>
                          <a:spcPts val="800"/>
                        </a:spcAft>
                        <a:buNone/>
                      </a:pPr>
                      <a:r>
                        <a:rPr lang="en-US" sz="1800" dirty="0"/>
                        <a:t>The email is sent within 2 minutes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386970"/>
                  </a:ext>
                </a:extLst>
              </a:tr>
            </a:tbl>
          </a:graphicData>
        </a:graphic>
      </p:graphicFrame>
      <p:sp>
        <p:nvSpPr>
          <p:cNvPr id="5" name="TextBox 4">
            <a:extLst>
              <a:ext uri="{FF2B5EF4-FFF2-40B4-BE49-F238E27FC236}">
                <a16:creationId xmlns:a16="http://schemas.microsoft.com/office/drawing/2014/main" id="{E582ED62-771B-A40F-6ED0-0F50BC56B04D}"/>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2"/>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60614972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31AB2-6A14-AC54-8AA2-51014AF36175}"/>
              </a:ext>
            </a:extLst>
          </p:cNvPr>
          <p:cNvSpPr>
            <a:spLocks noGrp="1"/>
          </p:cNvSpPr>
          <p:nvPr>
            <p:ph type="title"/>
          </p:nvPr>
        </p:nvSpPr>
        <p:spPr/>
        <p:txBody>
          <a:bodyPr>
            <a:normAutofit/>
          </a:bodyPr>
          <a:lstStyle/>
          <a:p>
            <a:r>
              <a:rPr lang="en-US" sz="4000" dirty="0"/>
              <a:t>Use Cases</a:t>
            </a:r>
          </a:p>
        </p:txBody>
      </p:sp>
      <p:graphicFrame>
        <p:nvGraphicFramePr>
          <p:cNvPr id="5" name="Content Placeholder 2">
            <a:extLst>
              <a:ext uri="{FF2B5EF4-FFF2-40B4-BE49-F238E27FC236}">
                <a16:creationId xmlns:a16="http://schemas.microsoft.com/office/drawing/2014/main" id="{76739E13-8C5F-325E-3EE1-2C917F878754}"/>
              </a:ext>
            </a:extLst>
          </p:cNvPr>
          <p:cNvGraphicFramePr>
            <a:graphicFrameLocks noGrp="1"/>
          </p:cNvGraphicFramePr>
          <p:nvPr>
            <p:ph idx="1"/>
            <p:extLst>
              <p:ext uri="{D42A27DB-BD31-4B8C-83A1-F6EECF244321}">
                <p14:modId xmlns:p14="http://schemas.microsoft.com/office/powerpoint/2010/main" val="3588489389"/>
              </p:ext>
            </p:extLst>
          </p:nvPr>
        </p:nvGraphicFramePr>
        <p:xfrm>
          <a:off x="457200" y="204871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3">
            <a:extLst>
              <a:ext uri="{FF2B5EF4-FFF2-40B4-BE49-F238E27FC236}">
                <a16:creationId xmlns:a16="http://schemas.microsoft.com/office/drawing/2014/main" id="{58D1019D-E121-4F6F-15B3-10696E7CC775}"/>
              </a:ext>
            </a:extLst>
          </p:cNvPr>
          <p:cNvGrpSpPr/>
          <p:nvPr/>
        </p:nvGrpSpPr>
        <p:grpSpPr>
          <a:xfrm>
            <a:off x="457200" y="1295400"/>
            <a:ext cx="8229600" cy="646408"/>
            <a:chOff x="0" y="552"/>
            <a:chExt cx="8229600" cy="646408"/>
          </a:xfrm>
        </p:grpSpPr>
        <p:sp>
          <p:nvSpPr>
            <p:cNvPr id="6" name="Rectangle 5">
              <a:extLst>
                <a:ext uri="{FF2B5EF4-FFF2-40B4-BE49-F238E27FC236}">
                  <a16:creationId xmlns:a16="http://schemas.microsoft.com/office/drawing/2014/main" id="{8781B294-93BE-BE74-BEBD-A2253F2B58A8}"/>
                </a:ext>
              </a:extLst>
            </p:cNvPr>
            <p:cNvSpPr/>
            <p:nvPr/>
          </p:nvSpPr>
          <p:spPr>
            <a:xfrm>
              <a:off x="0" y="552"/>
              <a:ext cx="8229600" cy="646408"/>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TextBox 6">
              <a:extLst>
                <a:ext uri="{FF2B5EF4-FFF2-40B4-BE49-F238E27FC236}">
                  <a16:creationId xmlns:a16="http://schemas.microsoft.com/office/drawing/2014/main" id="{EDC4C748-BB88-3F96-F26A-8276DA6C2062}"/>
                </a:ext>
              </a:extLst>
            </p:cNvPr>
            <p:cNvSpPr txBox="1"/>
            <p:nvPr/>
          </p:nvSpPr>
          <p:spPr>
            <a:xfrm>
              <a:off x="0" y="552"/>
              <a:ext cx="8229600" cy="6464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b="1" kern="1200" dirty="0"/>
                <a:t>Format:</a:t>
              </a:r>
              <a:endParaRPr lang="en-US" sz="2200" kern="1200" dirty="0"/>
            </a:p>
          </p:txBody>
        </p:sp>
      </p:grpSp>
    </p:spTree>
    <p:extLst>
      <p:ext uri="{BB962C8B-B14F-4D97-AF65-F5344CB8AC3E}">
        <p14:creationId xmlns:p14="http://schemas.microsoft.com/office/powerpoint/2010/main" val="140988647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55C66-676B-E123-FF3E-F95585477FF6}"/>
              </a:ext>
            </a:extLst>
          </p:cNvPr>
          <p:cNvSpPr>
            <a:spLocks noGrp="1"/>
          </p:cNvSpPr>
          <p:nvPr>
            <p:ph type="title"/>
          </p:nvPr>
        </p:nvSpPr>
        <p:spPr/>
        <p:txBody>
          <a:bodyPr>
            <a:normAutofit/>
          </a:bodyPr>
          <a:lstStyle/>
          <a:p>
            <a:r>
              <a:rPr lang="en-US" sz="4000" dirty="0">
                <a:latin typeface="Calibri Light" panose="020F0302020204030204" pitchFamily="34" charset="0"/>
                <a:ea typeface="Calibri Light" panose="020F0302020204030204" pitchFamily="34" charset="0"/>
                <a:cs typeface="Calibri Light" panose="020F0302020204030204" pitchFamily="34" charset="0"/>
              </a:rPr>
              <a:t>Use Cases Example 1</a:t>
            </a:r>
          </a:p>
        </p:txBody>
      </p:sp>
      <p:sp>
        <p:nvSpPr>
          <p:cNvPr id="5" name="TextBox 4">
            <a:extLst>
              <a:ext uri="{FF2B5EF4-FFF2-40B4-BE49-F238E27FC236}">
                <a16:creationId xmlns:a16="http://schemas.microsoft.com/office/drawing/2014/main" id="{C7FECDD6-B664-59F0-7D4D-1EF3FB5CD92D}"/>
              </a:ext>
            </a:extLst>
          </p:cNvPr>
          <p:cNvSpPr txBox="1"/>
          <p:nvPr/>
        </p:nvSpPr>
        <p:spPr>
          <a:xfrm>
            <a:off x="475527" y="1417638"/>
            <a:ext cx="8229600" cy="3904915"/>
          </a:xfrm>
          <a:prstGeom prst="rect">
            <a:avLst/>
          </a:prstGeom>
          <a:noFill/>
        </p:spPr>
        <p:txBody>
          <a:bodyPr wrap="square">
            <a:spAutoFit/>
          </a:bodyPr>
          <a:lstStyle/>
          <a:p>
            <a:pPr>
              <a:lnSpc>
                <a:spcPct val="115000"/>
              </a:lnSpc>
              <a:spcAft>
                <a:spcPts val="450"/>
              </a:spcAft>
            </a:pPr>
            <a:r>
              <a:rPr lang="en-US" sz="2000" b="1" kern="100" dirty="0">
                <a:ea typeface="Aptos" panose="020B0004020202020204" pitchFamily="34" charset="0"/>
                <a:cs typeface="Times New Roman" panose="02020603050405020304" pitchFamily="18" charset="0"/>
              </a:rPr>
              <a:t>Example 1: Monitor Real-time Production Data</a:t>
            </a:r>
            <a:endParaRPr lang="en-US" sz="2000" kern="100" dirty="0">
              <a:ea typeface="Aptos" panose="020B0004020202020204" pitchFamily="34" charset="0"/>
              <a:cs typeface="Times New Roman" panose="02020603050405020304" pitchFamily="18" charset="0"/>
            </a:endParaRP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Process Engineer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view real-time metrics of each manufacturing stage</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Software can acquire data from the sensors / data sources.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logs into the system</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System fetches current data from the sensors / data sources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Engineer sees a dashboard of live performance metrics and graphs</a:t>
            </a:r>
          </a:p>
          <a:p>
            <a:pPr marL="557213" lvl="1" indent="-214313">
              <a:lnSpc>
                <a:spcPct val="115000"/>
              </a:lnSpc>
              <a:spcAft>
                <a:spcPts val="450"/>
              </a:spcAft>
              <a:buSzPts val="1000"/>
              <a:buFont typeface="Courier New" panose="02070309020205020404" pitchFamily="49" charset="0"/>
              <a:buChar char="o"/>
              <a:tabLst>
                <a:tab pos="685800" algn="l"/>
              </a:tabLst>
            </a:pPr>
            <a:r>
              <a:rPr lang="en-US" sz="1600" kern="100" dirty="0">
                <a:ea typeface="Aptos" panose="020B0004020202020204" pitchFamily="34" charset="0"/>
                <a:cs typeface="Times New Roman" panose="02020603050405020304" pitchFamily="18" charset="0"/>
              </a:rPr>
              <a:t>Data is updated every 10 seconds</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a data source is offline, system shows a warning.</a:t>
            </a:r>
          </a:p>
        </p:txBody>
      </p:sp>
      <p:pic>
        <p:nvPicPr>
          <p:cNvPr id="2050" name="Picture 2" descr="Case, use, business scenarios, interaction, portfolio, uml, use-case icon -  Download on Iconfinder">
            <a:extLst>
              <a:ext uri="{FF2B5EF4-FFF2-40B4-BE49-F238E27FC236}">
                <a16:creationId xmlns:a16="http://schemas.microsoft.com/office/drawing/2014/main" id="{7C3D6EB9-2D5D-9ACE-F79D-03BDBFC6711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a:off x="7086600" y="3124200"/>
            <a:ext cx="1828800" cy="1828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A2ED086-7C03-A85C-2D62-4DF74C4A8B02}"/>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392411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62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r>
              <a:rPr lang="en-US" dirty="0">
                <a:hlinkClick r:id="rId11" action="ppaction://hlinksldjump"/>
              </a:rPr>
              <a:t>Class 10</a:t>
            </a:r>
            <a:endParaRPr lang="en-US" dirty="0"/>
          </a:p>
          <a:p>
            <a:endParaRPr lang="en-US" dirty="0"/>
          </a:p>
          <a:p>
            <a:endParaRPr lang="en-US" dirty="0"/>
          </a:p>
          <a:p>
            <a:pPr marL="0" indent="0" algn="ctr">
              <a:buNone/>
            </a:pPr>
            <a:r>
              <a:rPr lang="en-US" dirty="0"/>
              <a:t>#Pro Tip – Current Action Items are listed ONE page before next class’s agenda</a:t>
            </a:r>
          </a:p>
          <a:p>
            <a:endParaRPr lang="en-US" dirty="0"/>
          </a:p>
          <a:p>
            <a:endParaRPr lang="en-US" dirty="0"/>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6</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08721-B0C0-0735-A045-1AFCC9A5BDB5}"/>
              </a:ext>
            </a:extLst>
          </p:cNvPr>
          <p:cNvSpPr>
            <a:spLocks noGrp="1"/>
          </p:cNvSpPr>
          <p:nvPr>
            <p:ph type="title"/>
          </p:nvPr>
        </p:nvSpPr>
        <p:spPr/>
        <p:txBody>
          <a:bodyPr>
            <a:normAutofit/>
          </a:bodyPr>
          <a:lstStyle/>
          <a:p>
            <a:r>
              <a:rPr lang="en-US" sz="4000" dirty="0">
                <a:ea typeface="Calibri Light" panose="020F0302020204030204" pitchFamily="34" charset="0"/>
                <a:cs typeface="Calibri Light" panose="020F0302020204030204" pitchFamily="34" charset="0"/>
              </a:rPr>
              <a:t>Use Cases Example 2</a:t>
            </a:r>
          </a:p>
        </p:txBody>
      </p:sp>
      <p:sp>
        <p:nvSpPr>
          <p:cNvPr id="3" name="Content Placeholder 2">
            <a:extLst>
              <a:ext uri="{FF2B5EF4-FFF2-40B4-BE49-F238E27FC236}">
                <a16:creationId xmlns:a16="http://schemas.microsoft.com/office/drawing/2014/main" id="{D7717437-5217-EEEE-57AC-8E8BF8C86111}"/>
              </a:ext>
            </a:extLst>
          </p:cNvPr>
          <p:cNvSpPr>
            <a:spLocks noGrp="1"/>
          </p:cNvSpPr>
          <p:nvPr>
            <p:ph idx="1"/>
          </p:nvPr>
        </p:nvSpPr>
        <p:spPr>
          <a:xfrm>
            <a:off x="457200" y="1219200"/>
            <a:ext cx="8229600" cy="4906963"/>
          </a:xfrm>
        </p:spPr>
        <p:txBody>
          <a:bodyPr>
            <a:normAutofit/>
          </a:bodyPr>
          <a:lstStyle/>
          <a:p>
            <a:pPr marL="0" indent="0">
              <a:buNone/>
            </a:pPr>
            <a:r>
              <a:rPr lang="en-US" sz="2400" b="1" kern="100" dirty="0">
                <a:ea typeface="Aptos" panose="020B0004020202020204" pitchFamily="34" charset="0"/>
                <a:cs typeface="Times New Roman" panose="02020603050405020304" pitchFamily="18" charset="0"/>
              </a:rPr>
              <a:t>Example 2: </a:t>
            </a:r>
            <a:r>
              <a:rPr lang="en-US" sz="2400" b="1" dirty="0"/>
              <a:t>Online grocery cart </a:t>
            </a:r>
          </a:p>
        </p:txBody>
      </p:sp>
      <p:pic>
        <p:nvPicPr>
          <p:cNvPr id="5" name="Picture 4">
            <a:extLst>
              <a:ext uri="{FF2B5EF4-FFF2-40B4-BE49-F238E27FC236}">
                <a16:creationId xmlns:a16="http://schemas.microsoft.com/office/drawing/2014/main" id="{35130021-43CE-B227-8A89-B62C420425CC}"/>
              </a:ext>
            </a:extLst>
          </p:cNvPr>
          <p:cNvPicPr>
            <a:picLocks noChangeAspect="1"/>
          </p:cNvPicPr>
          <p:nvPr/>
        </p:nvPicPr>
        <p:blipFill>
          <a:blip r:embed="rId2"/>
          <a:stretch>
            <a:fillRect/>
          </a:stretch>
        </p:blipFill>
        <p:spPr>
          <a:xfrm>
            <a:off x="1828800" y="1673603"/>
            <a:ext cx="7184889" cy="4206240"/>
          </a:xfrm>
          <a:prstGeom prst="rect">
            <a:avLst/>
          </a:prstGeom>
        </p:spPr>
      </p:pic>
      <p:sp>
        <p:nvSpPr>
          <p:cNvPr id="6" name="TextBox 5">
            <a:extLst>
              <a:ext uri="{FF2B5EF4-FFF2-40B4-BE49-F238E27FC236}">
                <a16:creationId xmlns:a16="http://schemas.microsoft.com/office/drawing/2014/main" id="{FC6339A8-9FD5-7CA4-25DE-AA231C694049}"/>
              </a:ext>
            </a:extLst>
          </p:cNvPr>
          <p:cNvSpPr txBox="1"/>
          <p:nvPr/>
        </p:nvSpPr>
        <p:spPr>
          <a:xfrm>
            <a:off x="138027" y="3429000"/>
            <a:ext cx="4953000" cy="2805640"/>
          </a:xfrm>
          <a:prstGeom prst="rect">
            <a:avLst/>
          </a:prstGeom>
          <a:noFill/>
        </p:spPr>
        <p:txBody>
          <a:bodyPr wrap="square">
            <a:spAutoFit/>
          </a:bodyPr>
          <a:lstStyle/>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Primary User</a:t>
            </a:r>
            <a:r>
              <a:rPr lang="en-US" sz="2000" kern="100" dirty="0">
                <a:ea typeface="Aptos" panose="020B0004020202020204" pitchFamily="34" charset="0"/>
                <a:cs typeface="Times New Roman" panose="02020603050405020304" pitchFamily="18" charset="0"/>
              </a:rPr>
              <a:t>: Customer</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Goal</a:t>
            </a:r>
            <a:r>
              <a:rPr lang="en-US" sz="2000" kern="100" dirty="0">
                <a:ea typeface="Aptos" panose="020B0004020202020204" pitchFamily="34" charset="0"/>
                <a:cs typeface="Times New Roman" panose="02020603050405020304" pitchFamily="18" charset="0"/>
              </a:rPr>
              <a:t>: To do online grocery shopping</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Preconditions</a:t>
            </a:r>
            <a:r>
              <a:rPr lang="en-US" sz="2000" kern="100" dirty="0">
                <a:ea typeface="Aptos" panose="020B0004020202020204" pitchFamily="34" charset="0"/>
                <a:cs typeface="Times New Roman" panose="02020603050405020304" pitchFamily="18" charset="0"/>
              </a:rPr>
              <a:t>: All the available items are displayed with the cost/qty.</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Main Success Scenario</a:t>
            </a:r>
            <a:r>
              <a:rPr lang="en-US" sz="2000" kern="100" dirty="0">
                <a:ea typeface="Aptos" panose="020B0004020202020204" pitchFamily="34" charset="0"/>
                <a:cs typeface="Times New Roman" panose="02020603050405020304" pitchFamily="18" charset="0"/>
              </a:rPr>
              <a:t>: Visual on the right</a:t>
            </a:r>
          </a:p>
          <a:p>
            <a:pPr marL="257175" indent="-257175">
              <a:lnSpc>
                <a:spcPct val="115000"/>
              </a:lnSpc>
              <a:spcAft>
                <a:spcPts val="450"/>
              </a:spcAft>
              <a:buSzPts val="1000"/>
              <a:buFont typeface="Symbol" panose="05050102010706020507" pitchFamily="18" charset="2"/>
              <a:buChar char=""/>
              <a:tabLst>
                <a:tab pos="342900" algn="l"/>
              </a:tabLst>
            </a:pPr>
            <a:r>
              <a:rPr lang="en-US" sz="2000" b="1" kern="100" dirty="0">
                <a:ea typeface="Aptos" panose="020B0004020202020204" pitchFamily="34" charset="0"/>
                <a:cs typeface="Times New Roman" panose="02020603050405020304" pitchFamily="18" charset="0"/>
              </a:rPr>
              <a:t>Extensions</a:t>
            </a:r>
            <a:r>
              <a:rPr lang="en-US" sz="2000" kern="100" dirty="0">
                <a:ea typeface="Aptos" panose="020B0004020202020204" pitchFamily="34" charset="0"/>
                <a:cs typeface="Times New Roman" panose="02020603050405020304" pitchFamily="18" charset="0"/>
              </a:rPr>
              <a:t>: If the data source is offline, system shows a warning.</a:t>
            </a:r>
          </a:p>
        </p:txBody>
      </p:sp>
      <p:sp>
        <p:nvSpPr>
          <p:cNvPr id="7" name="TextBox 6">
            <a:extLst>
              <a:ext uri="{FF2B5EF4-FFF2-40B4-BE49-F238E27FC236}">
                <a16:creationId xmlns:a16="http://schemas.microsoft.com/office/drawing/2014/main" id="{C1E4A8C2-5694-431E-E63E-B947C4582A65}"/>
              </a:ext>
            </a:extLst>
          </p:cNvPr>
          <p:cNvSpPr txBox="1"/>
          <p:nvPr/>
        </p:nvSpPr>
        <p:spPr>
          <a:xfrm>
            <a:off x="228600" y="6338193"/>
            <a:ext cx="8915400" cy="276999"/>
          </a:xfrm>
          <a:prstGeom prst="rect">
            <a:avLst/>
          </a:prstGeom>
          <a:noFill/>
        </p:spPr>
        <p:txBody>
          <a:bodyPr wrap="square" rtlCol="0">
            <a:spAutoFit/>
          </a:bodyPr>
          <a:lstStyle/>
          <a:p>
            <a:r>
              <a:rPr lang="en-US" sz="1200" dirty="0">
                <a:solidFill>
                  <a:srgbClr val="0000FF"/>
                </a:solidFill>
              </a:rPr>
              <a:t>More examples in EDN @ </a:t>
            </a:r>
            <a:r>
              <a:rPr lang="en-US" sz="1200" b="1" dirty="0">
                <a:solidFill>
                  <a:srgbClr val="0000FF"/>
                </a:solidFill>
                <a:hlinkClick r:id="rId3"/>
              </a:rPr>
              <a:t>https://designlab.eng.rpi.edu/edn/projects/capstone-support-dev/wiki/User_Stories_and_Use_Cases</a:t>
            </a:r>
            <a:r>
              <a:rPr lang="en-US" sz="1200" b="1" dirty="0">
                <a:solidFill>
                  <a:srgbClr val="0000FF"/>
                </a:solidFill>
              </a:rPr>
              <a:t> </a:t>
            </a:r>
          </a:p>
        </p:txBody>
      </p:sp>
    </p:spTree>
    <p:extLst>
      <p:ext uri="{BB962C8B-B14F-4D97-AF65-F5344CB8AC3E}">
        <p14:creationId xmlns:p14="http://schemas.microsoft.com/office/powerpoint/2010/main" val="195157054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normAutofit/>
          </a:bodyPr>
          <a:lstStyle/>
          <a:p>
            <a:pPr algn="ctr"/>
            <a:r>
              <a:rPr lang="en-US" sz="4000" dirty="0">
                <a:latin typeface="+mn-lt"/>
                <a:cs typeface="Calibri"/>
              </a:rPr>
              <a:t>10 min – Review Project Description</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2">
              <a:lnSpc>
                <a:spcPct val="100000"/>
              </a:lnSpc>
            </a:pPr>
            <a:r>
              <a:rPr lang="en-US" sz="3200" dirty="0">
                <a:ea typeface="+mn-lt"/>
                <a:cs typeface="+mn-lt"/>
              </a:rPr>
              <a:t>Re-Read Project Description</a:t>
            </a:r>
          </a:p>
          <a:p>
            <a:pPr lvl="2">
              <a:lnSpc>
                <a:spcPct val="100000"/>
              </a:lnSpc>
            </a:pPr>
            <a:endParaRPr lang="en-US" sz="3200" dirty="0">
              <a:ea typeface="+mn-lt"/>
              <a:cs typeface="+mn-lt"/>
            </a:endParaRPr>
          </a:p>
          <a:p>
            <a:pPr lvl="2">
              <a:lnSpc>
                <a:spcPct val="100000"/>
              </a:lnSpc>
            </a:pPr>
            <a:r>
              <a:rPr lang="en-US" sz="3200" dirty="0">
                <a:ea typeface="+mn-lt"/>
                <a:cs typeface="+mn-lt"/>
              </a:rPr>
              <a:t>PE is available to answer any fundamental project questions the Team may have</a:t>
            </a:r>
          </a:p>
          <a:p>
            <a:pPr marL="1028700" lvl="3" indent="0">
              <a:lnSpc>
                <a:spcPct val="100000"/>
              </a:lnSpc>
              <a:buNone/>
            </a:pPr>
            <a:r>
              <a:rPr lang="en-US" sz="3200" dirty="0">
                <a:ea typeface="+mn-lt"/>
                <a:cs typeface="+mn-lt"/>
              </a:rPr>
              <a:t>- </a:t>
            </a:r>
            <a:r>
              <a:rPr lang="en-US" sz="2800" dirty="0">
                <a:ea typeface="+mn-lt"/>
                <a:cs typeface="+mn-lt"/>
              </a:rPr>
              <a:t>Write these questions on the Whiteboard</a:t>
            </a:r>
            <a:endParaRPr lang="en-US" sz="3200" dirty="0">
              <a:ea typeface="+mn-lt"/>
              <a:cs typeface="+mn-lt"/>
            </a:endParaRPr>
          </a:p>
        </p:txBody>
      </p:sp>
      <p:sp>
        <p:nvSpPr>
          <p:cNvPr id="7" name="Slide Number Placeholder 6"/>
          <p:cNvSpPr>
            <a:spLocks noGrp="1"/>
          </p:cNvSpPr>
          <p:nvPr>
            <p:ph type="sldNum" sz="quarter" idx="12"/>
          </p:nvPr>
        </p:nvSpPr>
        <p:spPr/>
        <p:txBody>
          <a:bodyPr/>
          <a:lstStyle/>
          <a:p>
            <a:fld id="{028FE254-016A-4E51-98AE-D4B4E3F12C32}" type="slidenum">
              <a:rPr lang="en-US" sz="1200" smtClean="0"/>
              <a:t>61</a:t>
            </a:fld>
            <a:endParaRPr lang="en-US" sz="1200" dirty="0"/>
          </a:p>
        </p:txBody>
      </p:sp>
    </p:spTree>
    <p:extLst>
      <p:ext uri="{BB962C8B-B14F-4D97-AF65-F5344CB8AC3E}">
        <p14:creationId xmlns:p14="http://schemas.microsoft.com/office/powerpoint/2010/main" val="356913304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04800" y="342107"/>
            <a:ext cx="8534400" cy="1143000"/>
          </a:xfrm>
        </p:spPr>
        <p:txBody>
          <a:bodyPr>
            <a:noAutofit/>
          </a:bodyPr>
          <a:lstStyle/>
          <a:p>
            <a:r>
              <a:rPr lang="en-US" sz="3600" dirty="0">
                <a:cs typeface="Calibri"/>
              </a:rPr>
              <a:t>20 min – Generating Needs &amp; Requirements, </a:t>
            </a:r>
            <a:br>
              <a:rPr lang="en-US" sz="3600" dirty="0">
                <a:cs typeface="Calibri"/>
              </a:rPr>
            </a:br>
            <a:r>
              <a:rPr lang="en-US" sz="3600" dirty="0">
                <a:cs typeface="Calibri"/>
              </a:rPr>
              <a:t>User Stories and Use Cases</a:t>
            </a:r>
            <a:endParaRPr lang="en-US" sz="3600"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fontScale="85000" lnSpcReduction="20000"/>
          </a:bodyPr>
          <a:lstStyle/>
          <a:p>
            <a:r>
              <a:rPr lang="en-US" dirty="0">
                <a:cs typeface="Calibri"/>
              </a:rPr>
              <a:t>Read notes in template documents for tips</a:t>
            </a:r>
          </a:p>
          <a:p>
            <a:r>
              <a:rPr lang="en-US" dirty="0">
                <a:cs typeface="Calibri"/>
              </a:rPr>
              <a:t>Remove/combine duplicates</a:t>
            </a:r>
          </a:p>
          <a:p>
            <a:r>
              <a:rPr lang="en-US" spc="-1" dirty="0">
                <a:solidFill>
                  <a:srgbClr val="000000"/>
                </a:solidFill>
              </a:rPr>
              <a:t>Hardware Projects</a:t>
            </a:r>
          </a:p>
          <a:p>
            <a:pPr lvl="1"/>
            <a:r>
              <a:rPr lang="en-US" spc="-1" dirty="0">
                <a:solidFill>
                  <a:srgbClr val="000000"/>
                </a:solidFill>
              </a:rPr>
              <a:t>Add Requirements based on the Needs</a:t>
            </a:r>
            <a:endParaRPr lang="en-US" dirty="0">
              <a:cs typeface="Calibri"/>
            </a:endParaRPr>
          </a:p>
          <a:p>
            <a:pPr lvl="1"/>
            <a:r>
              <a:rPr lang="en-US" dirty="0">
                <a:cs typeface="Calibri"/>
              </a:rPr>
              <a:t>Unsure of a proper metric? Quick Google search to put in an educated guess</a:t>
            </a:r>
          </a:p>
          <a:p>
            <a:r>
              <a:rPr lang="en-US" dirty="0">
                <a:cs typeface="Calibri"/>
              </a:rPr>
              <a:t>Software Projects</a:t>
            </a:r>
          </a:p>
          <a:p>
            <a:pPr lvl="1"/>
            <a:r>
              <a:rPr lang="en-US" dirty="0">
                <a:cs typeface="Calibri"/>
              </a:rPr>
              <a:t>Can iterate between stories and cases. Cases may identify new stories and vice versa!</a:t>
            </a:r>
          </a:p>
          <a:p>
            <a:r>
              <a:rPr lang="en-US" dirty="0">
                <a:cs typeface="Calibri"/>
              </a:rPr>
              <a:t>Fill in holes/gaps after looking at categories</a:t>
            </a:r>
          </a:p>
          <a:p>
            <a:pPr lvl="1"/>
            <a:r>
              <a:rPr lang="en-US" dirty="0">
                <a:cs typeface="Calibri"/>
              </a:rPr>
              <a:t>Safety, Reliability, Maintainability, etc…</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4" name="Rectangle 3"/>
          <p:cNvSpPr/>
          <p:nvPr/>
        </p:nvSpPr>
        <p:spPr>
          <a:xfrm>
            <a:off x="609600" y="5801380"/>
            <a:ext cx="7924800" cy="954107"/>
          </a:xfrm>
          <a:prstGeom prst="rect">
            <a:avLst/>
          </a:prstGeom>
        </p:spPr>
        <p:txBody>
          <a:bodyPr wrap="square">
            <a:spAutoFit/>
          </a:bodyPr>
          <a:lstStyle/>
          <a:p>
            <a:pPr algn="ctr"/>
            <a:r>
              <a:rPr lang="en-US" sz="2800" b="1" spc="-1" dirty="0">
                <a:solidFill>
                  <a:srgbClr val="000000"/>
                </a:solidFill>
              </a:rPr>
              <a:t>Take photo of whiteboard and post to EDN Design Forum thread</a:t>
            </a:r>
          </a:p>
        </p:txBody>
      </p:sp>
    </p:spTree>
    <p:extLst>
      <p:ext uri="{BB962C8B-B14F-4D97-AF65-F5344CB8AC3E}">
        <p14:creationId xmlns:p14="http://schemas.microsoft.com/office/powerpoint/2010/main" val="40954492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63BF5-A4B1-C2DC-B2D2-9BBFAEBF0098}"/>
              </a:ext>
            </a:extLst>
          </p:cNvPr>
          <p:cNvSpPr>
            <a:spLocks noGrp="1"/>
          </p:cNvSpPr>
          <p:nvPr>
            <p:ph type="title"/>
          </p:nvPr>
        </p:nvSpPr>
        <p:spPr/>
        <p:txBody>
          <a:bodyPr>
            <a:normAutofit fontScale="90000"/>
          </a:bodyPr>
          <a:lstStyle/>
          <a:p>
            <a:r>
              <a:rPr lang="en-US" dirty="0"/>
              <a:t>10 mins - Client Meeting 1</a:t>
            </a:r>
            <a:br>
              <a:rPr lang="en-US" dirty="0"/>
            </a:br>
            <a:r>
              <a:rPr lang="en-US" dirty="0"/>
              <a:t>Project Kickoff</a:t>
            </a:r>
          </a:p>
        </p:txBody>
      </p:sp>
      <p:sp>
        <p:nvSpPr>
          <p:cNvPr id="3" name="Content Placeholder 2">
            <a:extLst>
              <a:ext uri="{FF2B5EF4-FFF2-40B4-BE49-F238E27FC236}">
                <a16:creationId xmlns:a16="http://schemas.microsoft.com/office/drawing/2014/main" id="{BA3B2819-468B-4185-43A6-60276A2BDDAC}"/>
              </a:ext>
            </a:extLst>
          </p:cNvPr>
          <p:cNvSpPr>
            <a:spLocks noGrp="1"/>
          </p:cNvSpPr>
          <p:nvPr>
            <p:ph idx="1"/>
          </p:nvPr>
        </p:nvSpPr>
        <p:spPr/>
        <p:txBody>
          <a:bodyPr/>
          <a:lstStyle/>
          <a:p>
            <a:r>
              <a:rPr lang="en-US" dirty="0"/>
              <a:t>PPT Template &amp; Instructions</a:t>
            </a:r>
          </a:p>
          <a:p>
            <a:pPr lvl="1"/>
            <a:r>
              <a:rPr lang="en-US" dirty="0"/>
              <a:t>Link on Day 2 Agenda Wiki Page</a:t>
            </a:r>
          </a:p>
          <a:p>
            <a:r>
              <a:rPr lang="en-US" dirty="0"/>
              <a:t>Translate information from the Project Description to the first few slides in the deck</a:t>
            </a:r>
          </a:p>
          <a:p>
            <a:r>
              <a:rPr lang="en-US" dirty="0"/>
              <a:t>Add your questions from today</a:t>
            </a:r>
          </a:p>
          <a:p>
            <a:r>
              <a:rPr lang="en-US" dirty="0"/>
              <a:t>Complete these slides </a:t>
            </a:r>
            <a:r>
              <a:rPr lang="en-US" b="1" dirty="0"/>
              <a:t>AND</a:t>
            </a:r>
            <a:r>
              <a:rPr lang="en-US" dirty="0"/>
              <a:t> send to your PE</a:t>
            </a:r>
          </a:p>
          <a:p>
            <a:r>
              <a:rPr lang="en-US" b="1" dirty="0"/>
              <a:t>Every</a:t>
            </a:r>
            <a:r>
              <a:rPr lang="en-US" dirty="0"/>
              <a:t> team member should plan to speak during </a:t>
            </a:r>
            <a:r>
              <a:rPr lang="en-US" b="1" dirty="0"/>
              <a:t>every</a:t>
            </a:r>
            <a:r>
              <a:rPr lang="en-US" dirty="0"/>
              <a:t> client meeting</a:t>
            </a:r>
          </a:p>
        </p:txBody>
      </p:sp>
      <p:sp>
        <p:nvSpPr>
          <p:cNvPr id="4" name="Slide Number Placeholder 3">
            <a:extLst>
              <a:ext uri="{FF2B5EF4-FFF2-40B4-BE49-F238E27FC236}">
                <a16:creationId xmlns:a16="http://schemas.microsoft.com/office/drawing/2014/main" id="{778F2EA8-A579-2A1F-A286-9EDD2B234965}"/>
              </a:ext>
            </a:extLst>
          </p:cNvPr>
          <p:cNvSpPr>
            <a:spLocks noGrp="1"/>
          </p:cNvSpPr>
          <p:nvPr>
            <p:ph type="sldNum" sz="quarter" idx="12"/>
          </p:nvPr>
        </p:nvSpPr>
        <p:spPr/>
        <p:txBody>
          <a:bodyPr/>
          <a:lstStyle/>
          <a:p>
            <a:fld id="{B044824F-EBE0-443F-8A8F-F64816AF04DC}" type="slidenum">
              <a:rPr lang="en-US" smtClean="0"/>
              <a:t>63</a:t>
            </a:fld>
            <a:endParaRPr lang="en-US" dirty="0"/>
          </a:p>
        </p:txBody>
      </p:sp>
    </p:spTree>
    <p:extLst>
      <p:ext uri="{BB962C8B-B14F-4D97-AF65-F5344CB8AC3E}">
        <p14:creationId xmlns:p14="http://schemas.microsoft.com/office/powerpoint/2010/main" val="3088988355"/>
      </p:ext>
    </p:extLst>
  </p:cSld>
  <p:clrMapOvr>
    <a:masterClrMapping/>
  </p:clrMapOvr>
  <p:extLst>
    <p:ext uri="{6950BFC3-D8DA-4A85-94F7-54DA5524770B}">
      <p188:commentRel xmlns:p188="http://schemas.microsoft.com/office/powerpoint/2018/8/main" r:id="rId3"/>
    </p:ext>
  </p:extLs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10 mins – Communication &amp; Documentation Policies</a:t>
            </a:r>
          </a:p>
        </p:txBody>
      </p:sp>
      <p:sp>
        <p:nvSpPr>
          <p:cNvPr id="3" name="Content Placeholder 2"/>
          <p:cNvSpPr>
            <a:spLocks noGrp="1"/>
          </p:cNvSpPr>
          <p:nvPr>
            <p:ph idx="1"/>
          </p:nvPr>
        </p:nvSpPr>
        <p:spPr>
          <a:xfrm>
            <a:off x="628650" y="1545360"/>
            <a:ext cx="7886700" cy="4800600"/>
          </a:xfrm>
        </p:spPr>
        <p:txBody>
          <a:bodyPr>
            <a:normAutofit fontScale="85000" lnSpcReduction="20000"/>
          </a:bodyPr>
          <a:lstStyle/>
          <a:p>
            <a:r>
              <a:rPr lang="en-US" dirty="0"/>
              <a:t>Electronic Design Notebook - REQUIRED for all collaboration</a:t>
            </a:r>
          </a:p>
          <a:p>
            <a:r>
              <a:rPr lang="en-US" dirty="0">
                <a:cs typeface="Calibri"/>
              </a:rPr>
              <a:t>RPI OneDrive – only for </a:t>
            </a:r>
            <a:r>
              <a:rPr lang="en-US" dirty="0">
                <a:solidFill>
                  <a:srgbClr val="00B050"/>
                </a:solidFill>
                <a:cs typeface="Calibri"/>
              </a:rPr>
              <a:t>development of group </a:t>
            </a:r>
            <a:r>
              <a:rPr lang="en-US" dirty="0">
                <a:cs typeface="Calibri"/>
              </a:rPr>
              <a:t>deliverables</a:t>
            </a:r>
            <a:endParaRPr lang="en-US" dirty="0"/>
          </a:p>
          <a:p>
            <a:r>
              <a:rPr lang="en-US" dirty="0"/>
              <a:t>Webex – Team Chat</a:t>
            </a:r>
          </a:p>
          <a:p>
            <a:r>
              <a:rPr lang="en-US" dirty="0"/>
              <a:t>WhenIsGood or When2Meet – meeting scheduling</a:t>
            </a:r>
          </a:p>
          <a:p>
            <a:endParaRPr lang="en-US" dirty="0"/>
          </a:p>
          <a:p>
            <a:r>
              <a:rPr lang="en-US" b="1" u="sng" dirty="0">
                <a:solidFill>
                  <a:srgbClr val="FF0000"/>
                </a:solidFill>
              </a:rPr>
              <a:t>Not Permitted</a:t>
            </a:r>
          </a:p>
          <a:p>
            <a:pPr lvl="1"/>
            <a:r>
              <a:rPr lang="en-US" dirty="0"/>
              <a:t>Slack, GroupMe, or Discord</a:t>
            </a:r>
          </a:p>
          <a:p>
            <a:pPr lvl="1"/>
            <a:r>
              <a:rPr lang="en-US" dirty="0"/>
              <a:t>Google Drive</a:t>
            </a:r>
          </a:p>
          <a:p>
            <a:pPr lvl="1"/>
            <a:r>
              <a:rPr lang="en-US" dirty="0"/>
              <a:t>Google Docs/Sheets/Slides</a:t>
            </a:r>
          </a:p>
          <a:p>
            <a:pPr lvl="1"/>
            <a:r>
              <a:rPr lang="en-US" dirty="0"/>
              <a:t>Google </a:t>
            </a:r>
            <a:r>
              <a:rPr lang="en-US" dirty="0" err="1"/>
              <a:t>Colab</a:t>
            </a:r>
            <a:endParaRPr lang="en-US" dirty="0"/>
          </a:p>
          <a:p>
            <a:pPr lvl="1"/>
            <a:r>
              <a:rPr lang="en-US" dirty="0" err="1"/>
              <a:t>Jupyter</a:t>
            </a:r>
            <a:r>
              <a:rPr lang="en-US" dirty="0"/>
              <a:t> Notebooks in the cloud</a:t>
            </a:r>
          </a:p>
          <a:p>
            <a:pPr lvl="1"/>
            <a:r>
              <a:rPr lang="en-US" dirty="0"/>
              <a:t>Other cloud-based tools for any use (schematics, mind maps, drawings, analysis, etc…) e.g., diagrams.net, etc.</a:t>
            </a:r>
          </a:p>
          <a:p>
            <a:pPr lvl="1"/>
            <a:r>
              <a:rPr lang="en-US" dirty="0"/>
              <a:t>RPI Box, RPI Sharepoint</a:t>
            </a:r>
          </a:p>
          <a:p>
            <a:pPr lvl="1"/>
            <a:r>
              <a:rPr lang="en-US" dirty="0"/>
              <a:t>Texting, Instagram, WhatsApp, etc. for ANY project technical content</a:t>
            </a:r>
          </a:p>
          <a:p>
            <a:endParaRPr lang="en-US" dirty="0"/>
          </a:p>
          <a:p>
            <a:pPr>
              <a:lnSpc>
                <a:spcPct val="110000"/>
              </a:lnSpc>
              <a:spcBef>
                <a:spcPts val="600"/>
              </a:spcBef>
            </a:pPr>
            <a:r>
              <a:rPr lang="en-US" dirty="0"/>
              <a:t>Webex is good for chat and live meetings, but project documentation should start on and stay in the </a:t>
            </a:r>
            <a:r>
              <a:rPr lang="en-US" dirty="0">
                <a:cs typeface="Calibri"/>
              </a:rPr>
              <a:t>Electronic Design Notebook (</a:t>
            </a:r>
            <a:r>
              <a:rPr lang="en-US" dirty="0"/>
              <a:t>EDN) Forum or Repository.</a:t>
            </a:r>
          </a:p>
          <a:p>
            <a:pPr lvl="1"/>
            <a:r>
              <a:rPr lang="en-US" dirty="0"/>
              <a:t>Simple/easy solution is to never put it on Webex (or elsewhere) to begin with.</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64</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270" algn="ctr">
              <a:spcBef>
                <a:spcPts val="481"/>
              </a:spcBef>
              <a:buClr>
                <a:srgbClr val="000000"/>
              </a:buClr>
            </a:pPr>
            <a:r>
              <a:rPr lang="en-US" sz="4000" spc="-1" dirty="0">
                <a:solidFill>
                  <a:srgbClr val="000000"/>
                </a:solidFill>
                <a:uFill>
                  <a:solidFill>
                    <a:srgbClr val="FFFFFF"/>
                  </a:solidFill>
                </a:uFill>
                <a:latin typeface="+mn-lt"/>
              </a:rPr>
              <a:t>Electronic Design Notebook (EDN)</a:t>
            </a:r>
          </a:p>
        </p:txBody>
      </p:sp>
      <p:sp>
        <p:nvSpPr>
          <p:cNvPr id="3" name="Content Placeholder 2"/>
          <p:cNvSpPr>
            <a:spLocks noGrp="1"/>
          </p:cNvSpPr>
          <p:nvPr>
            <p:ph idx="1"/>
          </p:nvPr>
        </p:nvSpPr>
        <p:spPr>
          <a:xfrm>
            <a:off x="381000" y="1447800"/>
            <a:ext cx="8458200" cy="4724400"/>
          </a:xfrm>
        </p:spPr>
        <p:txBody>
          <a:bodyPr>
            <a:normAutofit fontScale="55000" lnSpcReduction="20000"/>
          </a:bodyPr>
          <a:lstStyle/>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Performance Evaluation - accountability and visibility</a:t>
            </a:r>
          </a:p>
          <a:p>
            <a:pPr lvl="1"/>
            <a:r>
              <a:rPr lang="en-US" sz="5000" dirty="0"/>
              <a:t>Secure access to team and Client</a:t>
            </a:r>
          </a:p>
          <a:p>
            <a:pPr lvl="1"/>
            <a:r>
              <a:rPr lang="en-US" sz="5000" dirty="0"/>
              <a:t>Backed up daily !</a:t>
            </a:r>
          </a:p>
          <a:p>
            <a:pPr marL="342900" lvl="1" indent="0">
              <a:buNone/>
            </a:pPr>
            <a:endParaRPr lang="en-US" sz="5000" dirty="0"/>
          </a:p>
          <a:p>
            <a:pPr marL="342900" lvl="1" indent="0">
              <a:buNone/>
            </a:pPr>
            <a:r>
              <a:rPr lang="en-US" sz="5000" dirty="0"/>
              <a:t>The EDN software was chosen as it currently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2900" baseline="30000" dirty="0"/>
              <a:t>*</a:t>
            </a:r>
            <a:r>
              <a:rPr lang="en-US" sz="29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65</a:t>
            </a:fld>
            <a:endParaRPr lang="en-US" sz="1200" dirty="0"/>
          </a:p>
        </p:txBody>
      </p:sp>
    </p:spTree>
    <p:extLst>
      <p:ext uri="{BB962C8B-B14F-4D97-AF65-F5344CB8AC3E}">
        <p14:creationId xmlns:p14="http://schemas.microsoft.com/office/powerpoint/2010/main" val="345405779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spc="-1" dirty="0">
                <a:solidFill>
                  <a:srgbClr val="000000"/>
                </a:solidFill>
                <a:uFill>
                  <a:solidFill>
                    <a:srgbClr val="FFFFFF"/>
                  </a:solidFill>
                </a:uFill>
                <a:latin typeface="Calibri"/>
              </a:rPr>
              <a:t>What Should I Document?</a:t>
            </a:r>
            <a:endParaRPr lang="en-US" sz="4000" dirty="0"/>
          </a:p>
        </p:txBody>
      </p:sp>
      <p:sp>
        <p:nvSpPr>
          <p:cNvPr id="3" name="Content Placeholder 2"/>
          <p:cNvSpPr>
            <a:spLocks noGrp="1"/>
          </p:cNvSpPr>
          <p:nvPr>
            <p:ph idx="1"/>
          </p:nvPr>
        </p:nvSpPr>
        <p:spPr>
          <a:xfrm>
            <a:off x="301336" y="1371600"/>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a:t>
            </a:r>
            <a:r>
              <a:rPr lang="en-US" sz="2100" b="1" spc="-1" dirty="0">
                <a:solidFill>
                  <a:srgbClr val="FF0000"/>
                </a:solidFill>
                <a:uFill>
                  <a:solidFill>
                    <a:srgbClr val="FFFFFF"/>
                  </a:solidFill>
                </a:uFill>
              </a:rPr>
              <a:t>ALL NOTES *</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Feedback on your teammates’ work</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66</a:t>
            </a:fld>
            <a:endParaRPr lang="en-US" sz="1200" dirty="0"/>
          </a:p>
        </p:txBody>
      </p:sp>
      <p:sp>
        <p:nvSpPr>
          <p:cNvPr id="4" name="TextBox 3"/>
          <p:cNvSpPr txBox="1"/>
          <p:nvPr/>
        </p:nvSpPr>
        <p:spPr>
          <a:xfrm>
            <a:off x="2438400" y="5594624"/>
            <a:ext cx="5257800" cy="1200329"/>
          </a:xfrm>
          <a:prstGeom prst="rect">
            <a:avLst/>
          </a:prstGeom>
          <a:noFill/>
          <a:ln w="38100">
            <a:solidFill>
              <a:srgbClr val="FF0000"/>
            </a:solidFill>
          </a:ln>
        </p:spPr>
        <p:txBody>
          <a:bodyPr wrap="square" rtlCol="0">
            <a:spAutoFit/>
          </a:bodyPr>
          <a:lstStyle/>
          <a:p>
            <a:pPr algn="ctr"/>
            <a:r>
              <a:rPr lang="en-US" b="1" spc="-1" dirty="0">
                <a:solidFill>
                  <a:srgbClr val="FF0000"/>
                </a:solidFill>
                <a:uFill>
                  <a:solidFill>
                    <a:srgbClr val="FFFFFF"/>
                  </a:solidFill>
                </a:uFill>
              </a:rPr>
              <a:t>* </a:t>
            </a:r>
            <a:r>
              <a:rPr lang="en-US" dirty="0"/>
              <a:t>On-site / off-site – ALL meeting discussion/decisions &amp; individual work</a:t>
            </a:r>
          </a:p>
          <a:p>
            <a:pPr algn="ctr"/>
            <a:r>
              <a:rPr lang="en-US" dirty="0"/>
              <a:t>Although everyone should take notes, there should be a designated note taker for each meeting.</a:t>
            </a:r>
          </a:p>
        </p:txBody>
      </p:sp>
      <p:pic>
        <p:nvPicPr>
          <p:cNvPr id="7" name="Picture 6">
            <a:extLst>
              <a:ext uri="{FF2B5EF4-FFF2-40B4-BE49-F238E27FC236}">
                <a16:creationId xmlns:a16="http://schemas.microsoft.com/office/drawing/2014/main" id="{0DAADA6C-878B-4D97-BDD2-F0C6A82CE03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9323"/>
          <a:stretch/>
        </p:blipFill>
        <p:spPr>
          <a:xfrm flipH="1">
            <a:off x="6568969" y="1714752"/>
            <a:ext cx="1835362" cy="2019048"/>
          </a:xfrm>
          <a:prstGeom prst="rect">
            <a:avLst/>
          </a:prstGeom>
        </p:spPr>
      </p:pic>
      <p:sp>
        <p:nvSpPr>
          <p:cNvPr id="5" name="TextBox 4">
            <a:extLst>
              <a:ext uri="{FF2B5EF4-FFF2-40B4-BE49-F238E27FC236}">
                <a16:creationId xmlns:a16="http://schemas.microsoft.com/office/drawing/2014/main" id="{EB929855-A503-D2C5-4276-A00818342ECE}"/>
              </a:ext>
            </a:extLst>
          </p:cNvPr>
          <p:cNvSpPr txBox="1"/>
          <p:nvPr/>
        </p:nvSpPr>
        <p:spPr>
          <a:xfrm>
            <a:off x="6707252" y="2107398"/>
            <a:ext cx="1569718" cy="1354217"/>
          </a:xfrm>
          <a:prstGeom prst="rect">
            <a:avLst/>
          </a:prstGeom>
          <a:noFill/>
        </p:spPr>
        <p:txBody>
          <a:bodyPr wrap="square" rtlCol="0">
            <a:spAutoFit/>
          </a:bodyPr>
          <a:lstStyle/>
          <a:p>
            <a:pPr algn="ctr"/>
            <a:r>
              <a:rPr lang="en-US" dirty="0">
                <a:latin typeface="Segoe Script" panose="030B0504020000000003" pitchFamily="66" charset="0"/>
              </a:rPr>
              <a:t>Thou shalt document </a:t>
            </a:r>
            <a:r>
              <a:rPr lang="en-US" sz="2800" b="1" dirty="0">
                <a:latin typeface="Segoe Script" panose="030B0504020000000003" pitchFamily="66" charset="0"/>
              </a:rPr>
              <a:t>ALL</a:t>
            </a:r>
            <a:r>
              <a:rPr lang="en-US" dirty="0">
                <a:latin typeface="Segoe Script" panose="030B0504020000000003" pitchFamily="66" charset="0"/>
              </a:rPr>
              <a:t> </a:t>
            </a:r>
          </a:p>
          <a:p>
            <a:pPr algn="ctr"/>
            <a:r>
              <a:rPr lang="en-US" dirty="0">
                <a:latin typeface="Segoe Script" panose="030B0504020000000003" pitchFamily="66" charset="0"/>
              </a:rPr>
              <a:t>thy work </a:t>
            </a:r>
          </a:p>
        </p:txBody>
      </p:sp>
    </p:spTree>
    <p:extLst>
      <p:ext uri="{BB962C8B-B14F-4D97-AF65-F5344CB8AC3E}">
        <p14:creationId xmlns:p14="http://schemas.microsoft.com/office/powerpoint/2010/main" val="228421704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C6812-51EF-81E8-E750-920237A52AAD}"/>
              </a:ext>
            </a:extLst>
          </p:cNvPr>
          <p:cNvSpPr>
            <a:spLocks noGrp="1"/>
          </p:cNvSpPr>
          <p:nvPr>
            <p:ph type="title"/>
          </p:nvPr>
        </p:nvSpPr>
        <p:spPr>
          <a:xfrm>
            <a:off x="80645" y="365127"/>
            <a:ext cx="9144000" cy="701674"/>
          </a:xfrm>
        </p:spPr>
        <p:txBody>
          <a:bodyPr>
            <a:noAutofit/>
          </a:bodyPr>
          <a:lstStyle/>
          <a:p>
            <a:r>
              <a:rPr lang="en-US" sz="4000" dirty="0">
                <a:latin typeface="+mn-lt"/>
              </a:rPr>
              <a:t>Participation + Documentation Expectation</a:t>
            </a:r>
          </a:p>
        </p:txBody>
      </p:sp>
      <p:sp>
        <p:nvSpPr>
          <p:cNvPr id="3" name="Content Placeholder 2">
            <a:extLst>
              <a:ext uri="{FF2B5EF4-FFF2-40B4-BE49-F238E27FC236}">
                <a16:creationId xmlns:a16="http://schemas.microsoft.com/office/drawing/2014/main" id="{19203346-64C8-AB20-8C6C-CAAD80E4A377}"/>
              </a:ext>
            </a:extLst>
          </p:cNvPr>
          <p:cNvSpPr>
            <a:spLocks noGrp="1"/>
          </p:cNvSpPr>
          <p:nvPr>
            <p:ph idx="1"/>
          </p:nvPr>
        </p:nvSpPr>
        <p:spPr>
          <a:xfrm>
            <a:off x="685800" y="1066801"/>
            <a:ext cx="7886700" cy="4677208"/>
          </a:xfrm>
        </p:spPr>
        <p:txBody>
          <a:bodyPr numCol="1"/>
          <a:lstStyle/>
          <a:p>
            <a:pPr marL="0" indent="0">
              <a:buNone/>
            </a:pPr>
            <a:r>
              <a:rPr lang="en-US" dirty="0"/>
              <a:t>At least </a:t>
            </a:r>
            <a:r>
              <a:rPr lang="en-US" sz="4400" dirty="0">
                <a:latin typeface="Algerian" panose="04020705040A02060702" pitchFamily="82" charset="0"/>
              </a:rPr>
              <a:t>4</a:t>
            </a:r>
            <a:r>
              <a:rPr lang="en-US" dirty="0"/>
              <a:t> </a:t>
            </a:r>
            <a:r>
              <a:rPr lang="en-US" b="1" dirty="0"/>
              <a:t>technical</a:t>
            </a:r>
            <a:r>
              <a:rPr lang="en-US" dirty="0"/>
              <a:t> posts per week per team member to EDN </a:t>
            </a:r>
            <a:r>
              <a:rPr lang="en-US" b="1" dirty="0"/>
              <a:t>Forums</a:t>
            </a:r>
          </a:p>
          <a:p>
            <a:endParaRPr lang="en-US" dirty="0"/>
          </a:p>
          <a:p>
            <a:endParaRPr lang="en-US" dirty="0"/>
          </a:p>
        </p:txBody>
      </p:sp>
      <p:sp>
        <p:nvSpPr>
          <p:cNvPr id="4" name="Slide Number Placeholder 3">
            <a:extLst>
              <a:ext uri="{FF2B5EF4-FFF2-40B4-BE49-F238E27FC236}">
                <a16:creationId xmlns:a16="http://schemas.microsoft.com/office/drawing/2014/main" id="{04C50D8C-E9B6-93F7-E608-015A40094777}"/>
              </a:ext>
            </a:extLst>
          </p:cNvPr>
          <p:cNvSpPr>
            <a:spLocks noGrp="1"/>
          </p:cNvSpPr>
          <p:nvPr>
            <p:ph type="sldNum" sz="quarter" idx="12"/>
          </p:nvPr>
        </p:nvSpPr>
        <p:spPr/>
        <p:txBody>
          <a:bodyPr/>
          <a:lstStyle/>
          <a:p>
            <a:fld id="{CC48B151-73E6-4005-9E41-BAC149615E2B}" type="slidenum">
              <a:rPr lang="en-US" smtClean="0"/>
              <a:t>67</a:t>
            </a:fld>
            <a:endParaRPr lang="en-US" dirty="0"/>
          </a:p>
        </p:txBody>
      </p:sp>
      <p:graphicFrame>
        <p:nvGraphicFramePr>
          <p:cNvPr id="5" name="Table 4">
            <a:extLst>
              <a:ext uri="{FF2B5EF4-FFF2-40B4-BE49-F238E27FC236}">
                <a16:creationId xmlns:a16="http://schemas.microsoft.com/office/drawing/2014/main" id="{8DDB7027-D372-E337-F3D8-A8A9194A823F}"/>
              </a:ext>
            </a:extLst>
          </p:cNvPr>
          <p:cNvGraphicFramePr>
            <a:graphicFrameLocks noGrp="1"/>
          </p:cNvGraphicFramePr>
          <p:nvPr>
            <p:extLst>
              <p:ext uri="{D42A27DB-BD31-4B8C-83A1-F6EECF244321}">
                <p14:modId xmlns:p14="http://schemas.microsoft.com/office/powerpoint/2010/main" val="1533182378"/>
              </p:ext>
            </p:extLst>
          </p:nvPr>
        </p:nvGraphicFramePr>
        <p:xfrm>
          <a:off x="791845" y="1753235"/>
          <a:ext cx="7467600" cy="3846803"/>
        </p:xfrm>
        <a:graphic>
          <a:graphicData uri="http://schemas.openxmlformats.org/drawingml/2006/table">
            <a:tbl>
              <a:tblPr firstRow="1" bandRow="1">
                <a:tableStyleId>{5C22544A-7EE6-4342-B048-85BDC9FD1C3A}</a:tableStyleId>
              </a:tblPr>
              <a:tblGrid>
                <a:gridCol w="3733800">
                  <a:extLst>
                    <a:ext uri="{9D8B030D-6E8A-4147-A177-3AD203B41FA5}">
                      <a16:colId xmlns:a16="http://schemas.microsoft.com/office/drawing/2014/main" val="644227925"/>
                    </a:ext>
                  </a:extLst>
                </a:gridCol>
                <a:gridCol w="3733800">
                  <a:extLst>
                    <a:ext uri="{9D8B030D-6E8A-4147-A177-3AD203B41FA5}">
                      <a16:colId xmlns:a16="http://schemas.microsoft.com/office/drawing/2014/main" val="794077961"/>
                    </a:ext>
                  </a:extLst>
                </a:gridCol>
              </a:tblGrid>
              <a:tr h="406598">
                <a:tc>
                  <a:txBody>
                    <a:bodyPr/>
                    <a:lstStyle/>
                    <a:p>
                      <a:pPr algn="ctr"/>
                      <a:r>
                        <a:rPr lang="en-US" sz="1600" dirty="0"/>
                        <a:t>Technical post</a:t>
                      </a:r>
                    </a:p>
                  </a:txBody>
                  <a:tcPr/>
                </a:tc>
                <a:tc>
                  <a:txBody>
                    <a:bodyPr/>
                    <a:lstStyle/>
                    <a:p>
                      <a:pPr algn="ctr"/>
                      <a:r>
                        <a:rPr lang="en-US" sz="1600" dirty="0"/>
                        <a:t>Non technical (but necessary) post</a:t>
                      </a:r>
                    </a:p>
                  </a:txBody>
                  <a:tcPr/>
                </a:tc>
                <a:extLst>
                  <a:ext uri="{0D108BD9-81ED-4DB2-BD59-A6C34878D82A}">
                    <a16:rowId xmlns:a16="http://schemas.microsoft.com/office/drawing/2014/main" val="1111562218"/>
                  </a:ext>
                </a:extLst>
              </a:tr>
              <a:tr h="507378">
                <a:tc>
                  <a:txBody>
                    <a:bodyPr/>
                    <a:lstStyle/>
                    <a:p>
                      <a:r>
                        <a:rPr lang="en-US" sz="1600" dirty="0"/>
                        <a:t>FBD of expected forces on structure</a:t>
                      </a:r>
                    </a:p>
                  </a:txBody>
                  <a:tcPr/>
                </a:tc>
                <a:tc>
                  <a:txBody>
                    <a:bodyPr/>
                    <a:lstStyle/>
                    <a:p>
                      <a:r>
                        <a:rPr lang="en-US" sz="1600" dirty="0"/>
                        <a:t>Meeting notes</a:t>
                      </a:r>
                    </a:p>
                  </a:txBody>
                  <a:tcPr/>
                </a:tc>
                <a:extLst>
                  <a:ext uri="{0D108BD9-81ED-4DB2-BD59-A6C34878D82A}">
                    <a16:rowId xmlns:a16="http://schemas.microsoft.com/office/drawing/2014/main" val="1000903172"/>
                  </a:ext>
                </a:extLst>
              </a:tr>
              <a:tr h="507378">
                <a:tc>
                  <a:txBody>
                    <a:bodyPr/>
                    <a:lstStyle/>
                    <a:p>
                      <a:r>
                        <a:rPr lang="en-US" sz="1600" dirty="0"/>
                        <a:t>Concept sketch</a:t>
                      </a:r>
                    </a:p>
                  </a:txBody>
                  <a:tcPr/>
                </a:tc>
                <a:tc>
                  <a:txBody>
                    <a:bodyPr/>
                    <a:lstStyle/>
                    <a:p>
                      <a:endParaRPr lang="en-US" sz="1600" dirty="0"/>
                    </a:p>
                  </a:txBody>
                  <a:tcPr/>
                </a:tc>
                <a:extLst>
                  <a:ext uri="{0D108BD9-81ED-4DB2-BD59-A6C34878D82A}">
                    <a16:rowId xmlns:a16="http://schemas.microsoft.com/office/drawing/2014/main" val="86473523"/>
                  </a:ext>
                </a:extLst>
              </a:tr>
              <a:tr h="507378">
                <a:tc>
                  <a:txBody>
                    <a:bodyPr/>
                    <a:lstStyle/>
                    <a:p>
                      <a:r>
                        <a:rPr lang="en-US" sz="1600" dirty="0"/>
                        <a:t>Question to add to user survey</a:t>
                      </a:r>
                    </a:p>
                  </a:txBody>
                  <a:tcPr/>
                </a:tc>
                <a:tc>
                  <a:txBody>
                    <a:bodyPr/>
                    <a:lstStyle/>
                    <a:p>
                      <a:r>
                        <a:rPr lang="en-US" sz="1600" dirty="0"/>
                        <a:t>Changing status of EDN Issues on Gantt chart</a:t>
                      </a:r>
                    </a:p>
                  </a:txBody>
                  <a:tcPr/>
                </a:tc>
                <a:extLst>
                  <a:ext uri="{0D108BD9-81ED-4DB2-BD59-A6C34878D82A}">
                    <a16:rowId xmlns:a16="http://schemas.microsoft.com/office/drawing/2014/main" val="103265266"/>
                  </a:ext>
                </a:extLst>
              </a:tr>
              <a:tr h="507378">
                <a:tc>
                  <a:txBody>
                    <a:bodyPr/>
                    <a:lstStyle/>
                    <a:p>
                      <a:r>
                        <a:rPr lang="en-US" sz="1600" dirty="0"/>
                        <a:t>Explanation of changes to code or CAD</a:t>
                      </a:r>
                    </a:p>
                  </a:txBody>
                  <a:tcPr/>
                </a:tc>
                <a:tc>
                  <a:txBody>
                    <a:bodyPr/>
                    <a:lstStyle/>
                    <a:p>
                      <a:r>
                        <a:rPr lang="en-US" sz="1600" dirty="0"/>
                        <a:t>Spell checking the client meeting PPT slides</a:t>
                      </a:r>
                    </a:p>
                  </a:txBody>
                  <a:tcPr/>
                </a:tc>
                <a:extLst>
                  <a:ext uri="{0D108BD9-81ED-4DB2-BD59-A6C34878D82A}">
                    <a16:rowId xmlns:a16="http://schemas.microsoft.com/office/drawing/2014/main" val="2966357921"/>
                  </a:ext>
                </a:extLst>
              </a:tr>
              <a:tr h="507378">
                <a:tc>
                  <a:txBody>
                    <a:bodyPr/>
                    <a:lstStyle/>
                    <a:p>
                      <a:r>
                        <a:rPr lang="en-US" sz="1600" dirty="0"/>
                        <a:t>Data collected during testing/experimentation</a:t>
                      </a:r>
                    </a:p>
                  </a:txBody>
                  <a:tcPr/>
                </a:tc>
                <a:tc>
                  <a:txBody>
                    <a:bodyPr/>
                    <a:lstStyle/>
                    <a:p>
                      <a:r>
                        <a:rPr lang="en-US" sz="1600" dirty="0"/>
                        <a:t>Scheduling time to do testing</a:t>
                      </a:r>
                    </a:p>
                  </a:txBody>
                  <a:tcPr/>
                </a:tc>
                <a:extLst>
                  <a:ext uri="{0D108BD9-81ED-4DB2-BD59-A6C34878D82A}">
                    <a16:rowId xmlns:a16="http://schemas.microsoft.com/office/drawing/2014/main" val="2630087892"/>
                  </a:ext>
                </a:extLst>
              </a:tr>
              <a:tr h="688089">
                <a:tc>
                  <a:txBody>
                    <a:bodyPr/>
                    <a:lstStyle/>
                    <a:p>
                      <a:r>
                        <a:rPr lang="en-US" sz="1600" dirty="0"/>
                        <a:t>Technical reply to a teammate’s post on any of above</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Voting yes/no on suggested approach</a:t>
                      </a:r>
                    </a:p>
                  </a:txBody>
                  <a:tcPr/>
                </a:tc>
                <a:extLst>
                  <a:ext uri="{0D108BD9-81ED-4DB2-BD59-A6C34878D82A}">
                    <a16:rowId xmlns:a16="http://schemas.microsoft.com/office/drawing/2014/main" val="561718919"/>
                  </a:ext>
                </a:extLst>
              </a:tr>
            </a:tbl>
          </a:graphicData>
        </a:graphic>
      </p:graphicFrame>
      <p:sp>
        <p:nvSpPr>
          <p:cNvPr id="8" name="TextBox 7">
            <a:extLst>
              <a:ext uri="{FF2B5EF4-FFF2-40B4-BE49-F238E27FC236}">
                <a16:creationId xmlns:a16="http://schemas.microsoft.com/office/drawing/2014/main" id="{B0ACCB84-11B6-4E60-A919-F45D3F8845DC}"/>
              </a:ext>
            </a:extLst>
          </p:cNvPr>
          <p:cNvSpPr txBox="1"/>
          <p:nvPr/>
        </p:nvSpPr>
        <p:spPr>
          <a:xfrm>
            <a:off x="1562100" y="5744009"/>
            <a:ext cx="5676900" cy="830997"/>
          </a:xfrm>
          <a:prstGeom prst="rect">
            <a:avLst/>
          </a:prstGeom>
          <a:noFill/>
          <a:ln w="38100">
            <a:solidFill>
              <a:srgbClr val="FF0000"/>
            </a:solidFill>
          </a:ln>
        </p:spPr>
        <p:txBody>
          <a:bodyPr wrap="square" rtlCol="0">
            <a:spAutoFit/>
          </a:bodyPr>
          <a:lstStyle/>
          <a:p>
            <a:pPr algn="ctr"/>
            <a:r>
              <a:rPr lang="en-US" sz="2400" dirty="0"/>
              <a:t>Goal is collaborative work amongst all team members to ensure steady project progress</a:t>
            </a:r>
          </a:p>
        </p:txBody>
      </p:sp>
      <p:pic>
        <p:nvPicPr>
          <p:cNvPr id="10" name="Graphic 9" descr="Badge Tick with solid fill">
            <a:extLst>
              <a:ext uri="{FF2B5EF4-FFF2-40B4-BE49-F238E27FC236}">
                <a16:creationId xmlns:a16="http://schemas.microsoft.com/office/drawing/2014/main" id="{8CECE0DE-E475-7122-22C4-9F0B8F1D0DB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645" y="1916030"/>
            <a:ext cx="848360" cy="848360"/>
          </a:xfrm>
          <a:prstGeom prst="rect">
            <a:avLst/>
          </a:prstGeom>
        </p:spPr>
      </p:pic>
      <p:pic>
        <p:nvPicPr>
          <p:cNvPr id="13" name="Graphic 12" descr="Close with solid fill">
            <a:extLst>
              <a:ext uri="{FF2B5EF4-FFF2-40B4-BE49-F238E27FC236}">
                <a16:creationId xmlns:a16="http://schemas.microsoft.com/office/drawing/2014/main" id="{A939EE75-5D49-32CB-820C-FB473E18CE7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39125" y="1931270"/>
            <a:ext cx="666750" cy="666750"/>
          </a:xfrm>
          <a:prstGeom prst="rect">
            <a:avLst/>
          </a:prstGeom>
        </p:spPr>
      </p:pic>
    </p:spTree>
    <p:extLst>
      <p:ext uri="{BB962C8B-B14F-4D97-AF65-F5344CB8AC3E}">
        <p14:creationId xmlns:p14="http://schemas.microsoft.com/office/powerpoint/2010/main" val="29193652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CDB9F-41A4-FA19-4B6A-ABF06E23F7AC}"/>
              </a:ext>
            </a:extLst>
          </p:cNvPr>
          <p:cNvSpPr>
            <a:spLocks noGrp="1"/>
          </p:cNvSpPr>
          <p:nvPr>
            <p:ph type="title"/>
          </p:nvPr>
        </p:nvSpPr>
        <p:spPr/>
        <p:txBody>
          <a:bodyPr>
            <a:normAutofit/>
          </a:bodyPr>
          <a:lstStyle/>
          <a:p>
            <a:pPr algn="ctr"/>
            <a:r>
              <a:rPr lang="en-US" sz="4000" dirty="0">
                <a:latin typeface="+mn-lt"/>
              </a:rPr>
              <a:t>Participation + Documentation Encouragement</a:t>
            </a:r>
          </a:p>
        </p:txBody>
      </p:sp>
      <p:sp>
        <p:nvSpPr>
          <p:cNvPr id="3" name="Content Placeholder 2">
            <a:extLst>
              <a:ext uri="{FF2B5EF4-FFF2-40B4-BE49-F238E27FC236}">
                <a16:creationId xmlns:a16="http://schemas.microsoft.com/office/drawing/2014/main" id="{97B83E89-6992-4819-EA9D-FA4BA1C9191B}"/>
              </a:ext>
            </a:extLst>
          </p:cNvPr>
          <p:cNvSpPr>
            <a:spLocks noGrp="1"/>
          </p:cNvSpPr>
          <p:nvPr>
            <p:ph idx="1"/>
          </p:nvPr>
        </p:nvSpPr>
        <p:spPr/>
        <p:txBody>
          <a:bodyPr>
            <a:normAutofit lnSpcReduction="10000"/>
          </a:bodyPr>
          <a:lstStyle/>
          <a:p>
            <a:pPr marL="0" indent="0">
              <a:buNone/>
            </a:pPr>
            <a:r>
              <a:rPr lang="en-US" sz="2400" dirty="0"/>
              <a:t>Every Monday morning, a report will be generated of EDN usage</a:t>
            </a:r>
          </a:p>
          <a:p>
            <a:pPr marL="0" indent="0">
              <a:buNone/>
            </a:pPr>
            <a:endParaRPr lang="en-US" sz="2400" dirty="0"/>
          </a:p>
          <a:p>
            <a:pPr marL="0" indent="0">
              <a:buNone/>
            </a:pPr>
            <a:r>
              <a:rPr lang="en-US" sz="2400" b="1" dirty="0"/>
              <a:t>Any student with less than 4 FORUM posts for 2 consecutive weeks will be automatically issued an EWS</a:t>
            </a:r>
          </a:p>
          <a:p>
            <a:pPr marL="0" indent="0">
              <a:buNone/>
            </a:pPr>
            <a:endParaRPr lang="en-US" sz="2400" dirty="0"/>
          </a:p>
          <a:p>
            <a:pPr marL="0" indent="0">
              <a:buNone/>
            </a:pPr>
            <a:r>
              <a:rPr lang="en-US" sz="2400" dirty="0"/>
              <a:t>If you are unsure what to post, we invite you to ask a teammate, the PE or the CE</a:t>
            </a:r>
          </a:p>
          <a:p>
            <a:pPr marL="0" indent="0">
              <a:buNone/>
            </a:pPr>
            <a:endParaRPr lang="en-US" sz="2400" dirty="0"/>
          </a:p>
          <a:p>
            <a:pPr marL="0" indent="0" algn="ctr">
              <a:buNone/>
            </a:pPr>
            <a:r>
              <a:rPr lang="en-US" sz="2400" dirty="0"/>
              <a:t>Please </a:t>
            </a:r>
            <a:r>
              <a:rPr lang="en-US" sz="2400" b="1" dirty="0">
                <a:solidFill>
                  <a:srgbClr val="FF0000"/>
                </a:solidFill>
              </a:rPr>
              <a:t>DO NOT GAME </a:t>
            </a:r>
            <a:r>
              <a:rPr lang="en-US" sz="2400" dirty="0"/>
              <a:t>the system.</a:t>
            </a:r>
          </a:p>
          <a:p>
            <a:pPr marL="0" indent="0" algn="ctr">
              <a:buNone/>
            </a:pPr>
            <a:r>
              <a:rPr lang="en-US" sz="2400" dirty="0"/>
              <a:t>Please </a:t>
            </a:r>
            <a:r>
              <a:rPr lang="en-US" sz="2400" b="1" dirty="0">
                <a:solidFill>
                  <a:schemeClr val="accent6">
                    <a:lumMod val="75000"/>
                  </a:schemeClr>
                </a:solidFill>
              </a:rPr>
              <a:t>DO USE </a:t>
            </a:r>
            <a:r>
              <a:rPr lang="en-US" sz="2400" dirty="0"/>
              <a:t>the system.</a:t>
            </a:r>
          </a:p>
          <a:p>
            <a:pPr marL="0" indent="0" algn="ctr">
              <a:buNone/>
            </a:pPr>
            <a:endParaRPr lang="en-US" sz="2400" dirty="0"/>
          </a:p>
        </p:txBody>
      </p:sp>
      <p:sp>
        <p:nvSpPr>
          <p:cNvPr id="4" name="Slide Number Placeholder 3">
            <a:extLst>
              <a:ext uri="{FF2B5EF4-FFF2-40B4-BE49-F238E27FC236}">
                <a16:creationId xmlns:a16="http://schemas.microsoft.com/office/drawing/2014/main" id="{8BD4689E-E51B-73B8-115E-27031830BB7D}"/>
              </a:ext>
            </a:extLst>
          </p:cNvPr>
          <p:cNvSpPr>
            <a:spLocks noGrp="1"/>
          </p:cNvSpPr>
          <p:nvPr>
            <p:ph type="sldNum" sz="quarter" idx="12"/>
          </p:nvPr>
        </p:nvSpPr>
        <p:spPr/>
        <p:txBody>
          <a:bodyPr/>
          <a:lstStyle/>
          <a:p>
            <a:fld id="{CC48B151-73E6-4005-9E41-BAC149615E2B}" type="slidenum">
              <a:rPr lang="en-US" smtClean="0"/>
              <a:t>68</a:t>
            </a:fld>
            <a:endParaRPr lang="en-US" dirty="0"/>
          </a:p>
        </p:txBody>
      </p:sp>
      <p:sp>
        <p:nvSpPr>
          <p:cNvPr id="5" name="TextBox 4"/>
          <p:cNvSpPr txBox="1"/>
          <p:nvPr/>
        </p:nvSpPr>
        <p:spPr>
          <a:xfrm>
            <a:off x="1365937" y="6172200"/>
            <a:ext cx="6259727" cy="461665"/>
          </a:xfrm>
          <a:prstGeom prst="rect">
            <a:avLst/>
          </a:prstGeom>
          <a:noFill/>
          <a:ln w="28575">
            <a:solidFill>
              <a:srgbClr val="0000FF"/>
            </a:solidFill>
          </a:ln>
        </p:spPr>
        <p:txBody>
          <a:bodyPr wrap="none" rtlCol="0">
            <a:spAutoFit/>
          </a:bodyPr>
          <a:lstStyle/>
          <a:p>
            <a:pPr algn="ctr"/>
            <a:r>
              <a:rPr lang="en-US" sz="2400" b="1" dirty="0"/>
              <a:t>Capstone is a Communications Intensive Course</a:t>
            </a:r>
          </a:p>
        </p:txBody>
      </p:sp>
    </p:spTree>
    <p:extLst>
      <p:ext uri="{BB962C8B-B14F-4D97-AF65-F5344CB8AC3E}">
        <p14:creationId xmlns:p14="http://schemas.microsoft.com/office/powerpoint/2010/main" val="11883600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3785067"/>
            <a:ext cx="8229600" cy="2571283"/>
          </a:xfrm>
        </p:spPr>
        <p:txBody>
          <a:bodyPr vert="horz" lIns="91440" tIns="45720" rIns="91440" bIns="45720" rtlCol="0" anchor="t">
            <a:normAutofit lnSpcReduction="10000"/>
          </a:bodyPr>
          <a:lstStyle/>
          <a:p>
            <a:r>
              <a:rPr lang="en-US" sz="2800" dirty="0">
                <a:cs typeface="Calibri"/>
              </a:rPr>
              <a:t>As we move from On-site Meeting Day 2 to Day 3, we will transition from Onboarding to following the </a:t>
            </a:r>
            <a:r>
              <a:rPr lang="en-US" sz="2800" dirty="0"/>
              <a:t>Engineering Design Process and </a:t>
            </a:r>
            <a:r>
              <a:rPr lang="en-US" sz="2800" dirty="0">
                <a:cs typeface="Calibri"/>
              </a:rPr>
              <a:t>accelerating work on the project</a:t>
            </a:r>
          </a:p>
          <a:p>
            <a:pPr lvl="1"/>
            <a:r>
              <a:rPr lang="en-US" sz="2400" dirty="0">
                <a:cs typeface="Calibri"/>
              </a:rPr>
              <a:t>Off-site teambuilding activity (Onboarding) still to come</a:t>
            </a:r>
          </a:p>
          <a:p>
            <a:pPr lvl="1"/>
            <a:r>
              <a:rPr lang="en-US" sz="2400" dirty="0">
                <a:cs typeface="Calibri"/>
              </a:rPr>
              <a:t>Defining Client Needs has already begun</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69</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E084A838-DB95-F351-145D-FD099D2A3C91}"/>
              </a:ext>
            </a:extLst>
          </p:cNvPr>
          <p:cNvSpPr txBox="1"/>
          <p:nvPr/>
        </p:nvSpPr>
        <p:spPr>
          <a:xfrm>
            <a:off x="2400300" y="1425188"/>
            <a:ext cx="4343400" cy="646331"/>
          </a:xfrm>
          <a:prstGeom prst="rect">
            <a:avLst/>
          </a:prstGeom>
          <a:noFill/>
        </p:spPr>
        <p:txBody>
          <a:bodyPr wrap="square" rtlCol="0">
            <a:spAutoFit/>
          </a:bodyPr>
          <a:lstStyle/>
          <a:p>
            <a:r>
              <a:rPr lang="en-US" sz="3600" dirty="0"/>
              <a:t>Employee Onboarding</a:t>
            </a:r>
          </a:p>
        </p:txBody>
      </p:sp>
      <p:sp>
        <p:nvSpPr>
          <p:cNvPr id="8" name="Arrow: Down 7">
            <a:extLst>
              <a:ext uri="{FF2B5EF4-FFF2-40B4-BE49-F238E27FC236}">
                <a16:creationId xmlns:a16="http://schemas.microsoft.com/office/drawing/2014/main" id="{47E29070-7659-20DE-D259-A7FCE1E38269}"/>
              </a:ext>
            </a:extLst>
          </p:cNvPr>
          <p:cNvSpPr/>
          <p:nvPr/>
        </p:nvSpPr>
        <p:spPr>
          <a:xfrm>
            <a:off x="4381500" y="2063969"/>
            <a:ext cx="381000" cy="68580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36206721-34F1-0AC5-1BE9-9A47E2CFC369}"/>
              </a:ext>
            </a:extLst>
          </p:cNvPr>
          <p:cNvSpPr txBox="1"/>
          <p:nvPr/>
        </p:nvSpPr>
        <p:spPr>
          <a:xfrm>
            <a:off x="1847850" y="2749769"/>
            <a:ext cx="5448300" cy="646331"/>
          </a:xfrm>
          <a:prstGeom prst="rect">
            <a:avLst/>
          </a:prstGeom>
          <a:noFill/>
        </p:spPr>
        <p:txBody>
          <a:bodyPr wrap="square" rtlCol="0">
            <a:spAutoFit/>
          </a:bodyPr>
          <a:lstStyle/>
          <a:p>
            <a:pPr algn="ctr"/>
            <a:r>
              <a:rPr lang="en-US" sz="3600" dirty="0"/>
              <a:t>Engineering Design Process</a:t>
            </a:r>
          </a:p>
        </p:txBody>
      </p:sp>
    </p:spTree>
    <p:extLst>
      <p:ext uri="{BB962C8B-B14F-4D97-AF65-F5344CB8AC3E}">
        <p14:creationId xmlns:p14="http://schemas.microsoft.com/office/powerpoint/2010/main" val="36442768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p:cNvSpPr>
            <a:spLocks noGrp="1"/>
          </p:cNvSpPr>
          <p:nvPr>
            <p:ph type="subTitle" idx="1"/>
          </p:nvPr>
        </p:nvSpPr>
        <p:spPr>
          <a:xfrm>
            <a:off x="533400" y="3810000"/>
            <a:ext cx="8077200" cy="2438400"/>
          </a:xfrm>
        </p:spPr>
        <p:txBody>
          <a:bodyPr>
            <a:normAutofit fontScale="70000" lnSpcReduction="20000"/>
          </a:bodyPr>
          <a:lstStyle/>
          <a:p>
            <a:r>
              <a:rPr lang="en-US" sz="5800" b="1" dirty="0">
                <a:solidFill>
                  <a:schemeClr val="tx1"/>
                </a:solidFill>
              </a:rPr>
              <a:t>Multidisciplinary Capstone Design</a:t>
            </a:r>
          </a:p>
          <a:p>
            <a:r>
              <a:rPr lang="en-US" b="1" dirty="0">
                <a:solidFill>
                  <a:schemeClr val="tx1"/>
                </a:solidFill>
              </a:rPr>
              <a:t>	</a:t>
            </a:r>
          </a:p>
          <a:p>
            <a:pPr marL="1371600" indent="-457200" algn="l">
              <a:buFont typeface="Arial" panose="020B0604020202020204" pitchFamily="34" charset="0"/>
              <a:buChar char="•"/>
              <a:tabLst>
                <a:tab pos="3027363" algn="l"/>
              </a:tabLst>
            </a:pPr>
            <a:r>
              <a:rPr lang="en-US" b="1" dirty="0">
                <a:solidFill>
                  <a:schemeClr val="tx1"/>
                </a:solidFill>
              </a:rPr>
              <a:t>ECSE 4900  	Electrical &amp; Computer Systems Engineers</a:t>
            </a:r>
          </a:p>
          <a:p>
            <a:pPr marL="1371600" indent="-457200" algn="l">
              <a:buFont typeface="Arial" panose="020B0604020202020204" pitchFamily="34" charset="0"/>
              <a:buChar char="•"/>
              <a:tabLst>
                <a:tab pos="3027363" algn="l"/>
              </a:tabLst>
            </a:pPr>
            <a:r>
              <a:rPr lang="en-US" b="1" dirty="0">
                <a:solidFill>
                  <a:schemeClr val="tx1"/>
                </a:solidFill>
              </a:rPr>
              <a:t>ISYE 4270 	Industrial Engineers</a:t>
            </a:r>
          </a:p>
          <a:p>
            <a:pPr marL="1371600" indent="-457200" algn="l">
              <a:buFont typeface="Arial" panose="020B0604020202020204" pitchFamily="34" charset="0"/>
              <a:buChar char="•"/>
              <a:tabLst>
                <a:tab pos="3027363" algn="l"/>
              </a:tabLst>
            </a:pPr>
            <a:r>
              <a:rPr lang="en-US" b="1" dirty="0">
                <a:solidFill>
                  <a:schemeClr val="tx1"/>
                </a:solidFill>
              </a:rPr>
              <a:t>MANE 4260  	Mechanical Engineers</a:t>
            </a:r>
          </a:p>
          <a:p>
            <a:pPr marL="1371600" indent="-457200" algn="l">
              <a:buFont typeface="Arial" panose="020B0604020202020204" pitchFamily="34" charset="0"/>
              <a:buChar char="•"/>
              <a:tabLst>
                <a:tab pos="3027363" algn="l"/>
              </a:tabLst>
            </a:pPr>
            <a:r>
              <a:rPr lang="en-US" b="1" dirty="0">
                <a:solidFill>
                  <a:schemeClr val="tx1"/>
                </a:solidFill>
              </a:rPr>
              <a:t>MTLE 4920  	Materials Engineers</a:t>
            </a:r>
          </a:p>
          <a:p>
            <a:endParaRPr lang="en-US" b="1" dirty="0">
              <a:solidFill>
                <a:schemeClr val="tx1"/>
              </a:solidFill>
            </a:endParaRPr>
          </a:p>
        </p:txBody>
      </p:sp>
      <p:pic>
        <p:nvPicPr>
          <p:cNvPr id="6" name="Content Placeholder 5"/>
          <p:cNvPicPr>
            <a:picLocks noGrp="1" noChangeAspect="1"/>
          </p:cNvPicPr>
          <p:nvPr>
            <p:ph idx="4294967295"/>
          </p:nvPr>
        </p:nvPicPr>
        <p:blipFill>
          <a:blip r:embed="rId2">
            <a:extLst>
              <a:ext uri="{28A0092B-C50C-407E-A947-70E740481C1C}">
                <a14:useLocalDpi xmlns:a14="http://schemas.microsoft.com/office/drawing/2010/main"/>
              </a:ext>
            </a:extLst>
          </a:blip>
          <a:stretch>
            <a:fillRect/>
          </a:stretch>
        </p:blipFill>
        <p:spPr>
          <a:xfrm>
            <a:off x="279400" y="28575"/>
            <a:ext cx="8585200" cy="2795588"/>
          </a:xfrm>
        </p:spPr>
      </p:pic>
    </p:spTree>
    <p:extLst>
      <p:ext uri="{BB962C8B-B14F-4D97-AF65-F5344CB8AC3E}">
        <p14:creationId xmlns:p14="http://schemas.microsoft.com/office/powerpoint/2010/main" val="3606220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75A7C-2364-233F-C7BF-D2D6D93FB817}"/>
              </a:ext>
            </a:extLst>
          </p:cNvPr>
          <p:cNvSpPr>
            <a:spLocks noGrp="1"/>
          </p:cNvSpPr>
          <p:nvPr>
            <p:ph type="title"/>
          </p:nvPr>
        </p:nvSpPr>
        <p:spPr/>
        <p:txBody>
          <a:bodyPr>
            <a:normAutofit/>
          </a:bodyPr>
          <a:lstStyle/>
          <a:p>
            <a:pPr algn="ctr"/>
            <a:r>
              <a:rPr lang="en-US" sz="4400" dirty="0">
                <a:latin typeface="+mn-lt"/>
              </a:rPr>
              <a:t>Day 3 &amp; 4 </a:t>
            </a:r>
            <a:r>
              <a:rPr lang="en-US" sz="4000" dirty="0">
                <a:latin typeface="+mn-lt"/>
              </a:rPr>
              <a:t>Activities</a:t>
            </a:r>
            <a:endParaRPr lang="en-US" sz="4400" dirty="0">
              <a:latin typeface="+mn-lt"/>
            </a:endParaRPr>
          </a:p>
        </p:txBody>
      </p:sp>
      <p:sp>
        <p:nvSpPr>
          <p:cNvPr id="4" name="Slide Number Placeholder 3">
            <a:extLst>
              <a:ext uri="{FF2B5EF4-FFF2-40B4-BE49-F238E27FC236}">
                <a16:creationId xmlns:a16="http://schemas.microsoft.com/office/drawing/2014/main" id="{5BFADEDD-B50C-B34B-0915-1CC25ABAF87C}"/>
              </a:ext>
            </a:extLst>
          </p:cNvPr>
          <p:cNvSpPr>
            <a:spLocks noGrp="1"/>
          </p:cNvSpPr>
          <p:nvPr>
            <p:ph type="sldNum" sz="quarter" idx="12"/>
          </p:nvPr>
        </p:nvSpPr>
        <p:spPr/>
        <p:txBody>
          <a:bodyPr/>
          <a:lstStyle/>
          <a:p>
            <a:fld id="{CC48B151-73E6-4005-9E41-BAC149615E2B}" type="slidenum">
              <a:rPr lang="en-US" smtClean="0"/>
              <a:t>70</a:t>
            </a:fld>
            <a:endParaRPr lang="en-US" dirty="0"/>
          </a:p>
        </p:txBody>
      </p:sp>
      <p:sp>
        <p:nvSpPr>
          <p:cNvPr id="5" name="Content Placeholder 4">
            <a:extLst>
              <a:ext uri="{FF2B5EF4-FFF2-40B4-BE49-F238E27FC236}">
                <a16:creationId xmlns:a16="http://schemas.microsoft.com/office/drawing/2014/main" id="{3F6A3CEB-851F-06D9-A067-66EA4489152A}"/>
              </a:ext>
            </a:extLst>
          </p:cNvPr>
          <p:cNvSpPr txBox="1">
            <a:spLocks noGrp="1"/>
          </p:cNvSpPr>
          <p:nvPr>
            <p:ph idx="1"/>
          </p:nvPr>
        </p:nvSpPr>
        <p:spPr>
          <a:xfrm>
            <a:off x="266700" y="1295400"/>
            <a:ext cx="8686800" cy="3321935"/>
          </a:xfrm>
          <a:prstGeom prst="rect">
            <a:avLst/>
          </a:prstGeom>
          <a:noFill/>
        </p:spPr>
        <p:txBody>
          <a:bodyPr wrap="square" rtlCol="0">
            <a:spAutoFit/>
          </a:bodyPr>
          <a:lstStyle/>
          <a:p>
            <a:pPr marL="0" indent="0">
              <a:lnSpc>
                <a:spcPct val="150000"/>
              </a:lnSpc>
              <a:buNone/>
            </a:pPr>
            <a:r>
              <a:rPr lang="en-US" sz="2800" dirty="0"/>
              <a:t>Over the next 2 on-site meetings, all teams will complete:</a:t>
            </a:r>
          </a:p>
          <a:p>
            <a:pPr marL="628650" lvl="1" indent="-285750"/>
            <a:r>
              <a:rPr lang="en-US" sz="2800" dirty="0"/>
              <a:t>Client Meeting #1 – Kickoff Meeting </a:t>
            </a:r>
          </a:p>
          <a:p>
            <a:pPr marL="628650" lvl="1" indent="-285750"/>
            <a:r>
              <a:rPr lang="en-US" sz="2800" dirty="0"/>
              <a:t>CE meeting with team</a:t>
            </a:r>
          </a:p>
          <a:p>
            <a:pPr marL="628650" lvl="1" indent="-285750"/>
            <a:r>
              <a:rPr lang="en-US" sz="2800" dirty="0"/>
              <a:t>Engineering Definition- development and review</a:t>
            </a:r>
          </a:p>
          <a:p>
            <a:pPr marL="628650" lvl="1" indent="-285750"/>
            <a:r>
              <a:rPr lang="en-US" sz="2800" dirty="0"/>
              <a:t>Review previous Final Presentation - ongoing projects only</a:t>
            </a:r>
          </a:p>
          <a:p>
            <a:pPr marL="628650" lvl="1" indent="-285750"/>
            <a:r>
              <a:rPr lang="en-US" sz="2800" dirty="0"/>
              <a:t>Benchmarking</a:t>
            </a:r>
          </a:p>
        </p:txBody>
      </p:sp>
      <p:sp>
        <p:nvSpPr>
          <p:cNvPr id="3" name="Rectangle 2">
            <a:extLst>
              <a:ext uri="{FF2B5EF4-FFF2-40B4-BE49-F238E27FC236}">
                <a16:creationId xmlns:a16="http://schemas.microsoft.com/office/drawing/2014/main" id="{41AD9675-486D-4684-F8E3-3998E781C816}"/>
              </a:ext>
            </a:extLst>
          </p:cNvPr>
          <p:cNvSpPr/>
          <p:nvPr/>
        </p:nvSpPr>
        <p:spPr>
          <a:xfrm>
            <a:off x="1028700" y="5336481"/>
            <a:ext cx="7486650" cy="1200329"/>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Needs &amp; Requirements, Use Cases, and User Stories:</a:t>
            </a:r>
          </a:p>
          <a:p>
            <a:pPr marL="914400" lvl="1" indent="-457200" algn="ctr">
              <a:buFont typeface="Arial" panose="020B0604020202020204" pitchFamily="34" charset="0"/>
              <a:buChar char="•"/>
            </a:pPr>
            <a:r>
              <a:rPr lang="en-US" sz="2400" dirty="0">
                <a:cs typeface="Calibri"/>
              </a:rPr>
              <a:t>Are </a:t>
            </a:r>
            <a:r>
              <a:rPr lang="en-US" sz="2400" i="1" dirty="0">
                <a:cs typeface="Calibri"/>
              </a:rPr>
              <a:t>not</a:t>
            </a:r>
            <a:r>
              <a:rPr lang="en-US" sz="2400" dirty="0">
                <a:cs typeface="Calibri"/>
              </a:rPr>
              <a:t> easy and require practice to do well!</a:t>
            </a:r>
          </a:p>
          <a:p>
            <a:pPr marL="914400" lvl="1" indent="-457200" algn="ctr">
              <a:buFont typeface="Arial" panose="020B0604020202020204" pitchFamily="34" charset="0"/>
              <a:buChar char="•"/>
            </a:pPr>
            <a:r>
              <a:rPr lang="en-US" sz="2400" dirty="0">
                <a:cs typeface="Calibri"/>
              </a:rPr>
              <a:t>Guide your project throughout the semester</a:t>
            </a:r>
          </a:p>
        </p:txBody>
      </p:sp>
    </p:spTree>
    <p:extLst>
      <p:ext uri="{BB962C8B-B14F-4D97-AF65-F5344CB8AC3E}">
        <p14:creationId xmlns:p14="http://schemas.microsoft.com/office/powerpoint/2010/main" val="16346551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3</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71</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3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2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653126"/>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828260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2.5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p:cNvSpPr>
            <a:spLocks noGrp="1"/>
          </p:cNvSpPr>
          <p:nvPr>
            <p:ph type="sldNum" sz="quarter" idx="12"/>
          </p:nvPr>
        </p:nvSpPr>
        <p:spPr/>
        <p:txBody>
          <a:bodyPr/>
          <a:lstStyle/>
          <a:p>
            <a:fld id="{B044824F-EBE0-443F-8A8F-F64816AF04DC}" type="slidenum">
              <a:rPr lang="en-US" smtClean="0"/>
              <a:t>72</a:t>
            </a:fld>
            <a:endParaRPr lang="en-US" dirty="0"/>
          </a:p>
        </p:txBody>
      </p:sp>
      <p:grpSp>
        <p:nvGrpSpPr>
          <p:cNvPr id="4" name="Group 3">
            <a:extLst>
              <a:ext uri="{FF2B5EF4-FFF2-40B4-BE49-F238E27FC236}">
                <a16:creationId xmlns:a16="http://schemas.microsoft.com/office/drawing/2014/main" id="{8EBDC9E4-4FA3-C6A3-1F7C-D8D9059AFEE9}"/>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CADEC071-3F47-46D4-5ED9-F29FE6C07F7B}"/>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AAD588D1-D75B-9541-139D-29747E5196DA}"/>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DFF206F2-3B07-3B37-FD73-FD708E0613CD}"/>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B3BCC68-BA07-69CC-6591-994663698687}"/>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
        <p:nvSpPr>
          <p:cNvPr id="8" name="Rectangle 7">
            <a:extLst>
              <a:ext uri="{FF2B5EF4-FFF2-40B4-BE49-F238E27FC236}">
                <a16:creationId xmlns:a16="http://schemas.microsoft.com/office/drawing/2014/main" id="{FB0EE8CC-F71B-0267-CE45-39287CC488C0}"/>
              </a:ext>
            </a:extLst>
          </p:cNvPr>
          <p:cNvSpPr/>
          <p:nvPr/>
        </p:nvSpPr>
        <p:spPr>
          <a:xfrm>
            <a:off x="1683408" y="6290383"/>
            <a:ext cx="5410200" cy="461665"/>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cs typeface="Calibri"/>
              </a:rPr>
              <a:t>This day </a:t>
            </a:r>
            <a:r>
              <a:rPr lang="en-US" sz="2400" b="1" dirty="0">
                <a:solidFill>
                  <a:srgbClr val="FF0000"/>
                </a:solidFill>
                <a:cs typeface="Calibri"/>
              </a:rPr>
              <a:t>ONLY</a:t>
            </a:r>
            <a:r>
              <a:rPr lang="en-US" sz="2400" dirty="0">
                <a:cs typeface="Calibri"/>
              </a:rPr>
              <a:t> applies for sections 1 &amp; 2</a:t>
            </a:r>
          </a:p>
        </p:txBody>
      </p:sp>
      <p:pic>
        <p:nvPicPr>
          <p:cNvPr id="13" name="Picture 12" descr="A screenshot of a project&#10;&#10;AI-generated content may be incorrect.">
            <a:extLst>
              <a:ext uri="{FF2B5EF4-FFF2-40B4-BE49-F238E27FC236}">
                <a16:creationId xmlns:a16="http://schemas.microsoft.com/office/drawing/2014/main" id="{2CD9DA12-A062-179A-C83A-F5CD2E3C57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085" y="1223776"/>
            <a:ext cx="6653515" cy="4984497"/>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E8E5BF-3DB5-C952-C815-5CBB003C57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7CE2CA7-A62F-312A-5BDE-357D4B089AC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33F2A11F-C83C-9FCD-7B69-30A38BF1DA4A}"/>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6" name="Slide Number Placeholder 5">
            <a:extLst>
              <a:ext uri="{FF2B5EF4-FFF2-40B4-BE49-F238E27FC236}">
                <a16:creationId xmlns:a16="http://schemas.microsoft.com/office/drawing/2014/main" id="{C2F46463-1CBC-367A-F3D3-9DFB8BFAA93F}"/>
              </a:ext>
            </a:extLst>
          </p:cNvPr>
          <p:cNvSpPr>
            <a:spLocks noGrp="1"/>
          </p:cNvSpPr>
          <p:nvPr>
            <p:ph type="sldNum" sz="quarter" idx="12"/>
          </p:nvPr>
        </p:nvSpPr>
        <p:spPr/>
        <p:txBody>
          <a:bodyPr/>
          <a:lstStyle/>
          <a:p>
            <a:fld id="{B044824F-EBE0-443F-8A8F-F64816AF04DC}" type="slidenum">
              <a:rPr lang="en-US" smtClean="0"/>
              <a:t>73</a:t>
            </a:fld>
            <a:endParaRPr lang="en-US" dirty="0"/>
          </a:p>
        </p:txBody>
      </p:sp>
      <p:grpSp>
        <p:nvGrpSpPr>
          <p:cNvPr id="4" name="Group 3">
            <a:extLst>
              <a:ext uri="{FF2B5EF4-FFF2-40B4-BE49-F238E27FC236}">
                <a16:creationId xmlns:a16="http://schemas.microsoft.com/office/drawing/2014/main" id="{E1A4F27B-289C-13DA-632E-0E503868C4F8}"/>
              </a:ext>
            </a:extLst>
          </p:cNvPr>
          <p:cNvGrpSpPr/>
          <p:nvPr/>
        </p:nvGrpSpPr>
        <p:grpSpPr>
          <a:xfrm>
            <a:off x="7086600" y="886834"/>
            <a:ext cx="2999703" cy="830997"/>
            <a:chOff x="7086600" y="886834"/>
            <a:chExt cx="2999703" cy="830997"/>
          </a:xfrm>
        </p:grpSpPr>
        <p:sp>
          <p:nvSpPr>
            <p:cNvPr id="5" name="TextBox 4">
              <a:extLst>
                <a:ext uri="{FF2B5EF4-FFF2-40B4-BE49-F238E27FC236}">
                  <a16:creationId xmlns:a16="http://schemas.microsoft.com/office/drawing/2014/main" id="{737F7142-1CD4-2707-047E-D7618B650234}"/>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7" name="Oval 6">
              <a:extLst>
                <a:ext uri="{FF2B5EF4-FFF2-40B4-BE49-F238E27FC236}">
                  <a16:creationId xmlns:a16="http://schemas.microsoft.com/office/drawing/2014/main" id="{F338E551-745D-6980-60EF-6AF40DDCE52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14383BE9-2239-770E-80EE-D65CE1AA3BDA}"/>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31F27D6D-022A-691D-93D2-EEA9533CFE41}"/>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computer&#10;&#10;AI-generated content may be incorrect.">
            <a:extLst>
              <a:ext uri="{FF2B5EF4-FFF2-40B4-BE49-F238E27FC236}">
                <a16:creationId xmlns:a16="http://schemas.microsoft.com/office/drawing/2014/main" id="{7F093427-C370-F418-ECB8-76797E4AA3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862" y="1781853"/>
            <a:ext cx="8954276" cy="5052498"/>
          </a:xfrm>
          <a:prstGeom prst="rect">
            <a:avLst/>
          </a:prstGeom>
        </p:spPr>
      </p:pic>
    </p:spTree>
    <p:extLst>
      <p:ext uri="{BB962C8B-B14F-4D97-AF65-F5344CB8AC3E}">
        <p14:creationId xmlns:p14="http://schemas.microsoft.com/office/powerpoint/2010/main" val="198316684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97AD9-7AA9-A8C8-31F8-C87B52A739B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6BD61A-020C-6DB2-3BBA-56DD155A3046}"/>
              </a:ext>
            </a:extLst>
          </p:cNvPr>
          <p:cNvSpPr>
            <a:spLocks noGrp="1"/>
          </p:cNvSpPr>
          <p:nvPr>
            <p:ph type="title"/>
          </p:nvPr>
        </p:nvSpPr>
        <p:spPr/>
        <p:txBody>
          <a:bodyPr>
            <a:normAutofit/>
          </a:bodyPr>
          <a:lstStyle/>
          <a:p>
            <a:r>
              <a:rPr lang="en-US" sz="4000" dirty="0"/>
              <a:t>Accountability</a:t>
            </a:r>
          </a:p>
        </p:txBody>
      </p:sp>
      <p:sp>
        <p:nvSpPr>
          <p:cNvPr id="3" name="Content Placeholder 2">
            <a:extLst>
              <a:ext uri="{FF2B5EF4-FFF2-40B4-BE49-F238E27FC236}">
                <a16:creationId xmlns:a16="http://schemas.microsoft.com/office/drawing/2014/main" id="{6FABE016-60DA-EF7A-CDDB-FAE4D0B41B71}"/>
              </a:ext>
            </a:extLst>
          </p:cNvPr>
          <p:cNvSpPr>
            <a:spLocks noGrp="1"/>
          </p:cNvSpPr>
          <p:nvPr>
            <p:ph idx="1"/>
          </p:nvPr>
        </p:nvSpPr>
        <p:spPr>
          <a:xfrm>
            <a:off x="381000" y="1219200"/>
            <a:ext cx="8610600" cy="4803775"/>
          </a:xfrm>
        </p:spPr>
        <p:txBody>
          <a:bodyPr>
            <a:noAutofit/>
          </a:bodyPr>
          <a:lstStyle/>
          <a:p>
            <a:pPr marL="0" indent="0">
              <a:buNone/>
            </a:pPr>
            <a:r>
              <a:rPr lang="en-US" sz="2400" dirty="0"/>
              <a:t>Raise your hand if you have completed these Action Items:</a:t>
            </a:r>
          </a:p>
          <a:p>
            <a:endParaRPr lang="en-US" sz="2400" dirty="0"/>
          </a:p>
          <a:p>
            <a:r>
              <a:rPr lang="en-US" sz="2400" dirty="0"/>
              <a:t>Watch </a:t>
            </a:r>
            <a:r>
              <a:rPr lang="en-US" sz="2400" dirty="0">
                <a:hlinkClick r:id="rId3"/>
              </a:rPr>
              <a:t>Customer Needs</a:t>
            </a:r>
            <a:r>
              <a:rPr lang="en-US" sz="2400" dirty="0"/>
              <a:t> video (9 min)</a:t>
            </a:r>
          </a:p>
          <a:p>
            <a:r>
              <a:rPr lang="en-US" sz="2400" dirty="0"/>
              <a:t>Watch </a:t>
            </a:r>
            <a:r>
              <a:rPr lang="en-US" sz="2400" dirty="0">
                <a:hlinkClick r:id="rId4"/>
              </a:rPr>
              <a:t>Engineering Requirements</a:t>
            </a:r>
            <a:r>
              <a:rPr lang="en-US" sz="2400" dirty="0"/>
              <a:t> video (11 min)</a:t>
            </a:r>
          </a:p>
          <a:p>
            <a:r>
              <a:rPr lang="en-US" sz="2400" dirty="0"/>
              <a:t>Choose team liaison</a:t>
            </a:r>
          </a:p>
          <a:p>
            <a:r>
              <a:rPr lang="en-US" sz="2400" dirty="0"/>
              <a:t>Read </a:t>
            </a:r>
            <a:r>
              <a:rPr lang="en-US" sz="2400" dirty="0">
                <a:hlinkClick r:id="rId5"/>
              </a:rPr>
              <a:t>Meeting Minutes</a:t>
            </a:r>
            <a:r>
              <a:rPr lang="en-US" sz="2400" dirty="0"/>
              <a:t> Wiki page</a:t>
            </a:r>
          </a:p>
          <a:p>
            <a:r>
              <a:rPr lang="en-US" sz="2400" dirty="0"/>
              <a:t>Install Subversion client &amp; checkout project’s working folder</a:t>
            </a:r>
          </a:p>
          <a:p>
            <a:endParaRPr lang="en-US" sz="2400" dirty="0"/>
          </a:p>
          <a:p>
            <a:pPr marL="0" indent="0">
              <a:buNone/>
            </a:pPr>
            <a:r>
              <a:rPr lang="en-US" sz="2400" dirty="0"/>
              <a:t>If you don’t complete the Action Items after each meeting</a:t>
            </a:r>
          </a:p>
          <a:p>
            <a:pPr lvl="1"/>
            <a:r>
              <a:rPr lang="en-US" sz="2400" dirty="0"/>
              <a:t>What are the implications to your team’s progress on the project? </a:t>
            </a:r>
          </a:p>
          <a:p>
            <a:pPr lvl="1"/>
            <a:r>
              <a:rPr lang="en-US" sz="2400" dirty="0"/>
              <a:t>To your grade in this course?</a:t>
            </a:r>
          </a:p>
        </p:txBody>
      </p:sp>
      <p:sp>
        <p:nvSpPr>
          <p:cNvPr id="4" name="Slide Number Placeholder 3">
            <a:extLst>
              <a:ext uri="{FF2B5EF4-FFF2-40B4-BE49-F238E27FC236}">
                <a16:creationId xmlns:a16="http://schemas.microsoft.com/office/drawing/2014/main" id="{40995B3D-C967-3955-BA22-3B970A1317ED}"/>
              </a:ext>
            </a:extLst>
          </p:cNvPr>
          <p:cNvSpPr>
            <a:spLocks noGrp="1"/>
          </p:cNvSpPr>
          <p:nvPr>
            <p:ph type="sldNum" sz="quarter" idx="12"/>
          </p:nvPr>
        </p:nvSpPr>
        <p:spPr/>
        <p:txBody>
          <a:bodyPr/>
          <a:lstStyle/>
          <a:p>
            <a:fld id="{028FE254-016A-4E51-98AE-D4B4E3F12C32}" type="slidenum">
              <a:rPr lang="en-US" smtClean="0"/>
              <a:t>74</a:t>
            </a:fld>
            <a:endParaRPr lang="en-US" dirty="0"/>
          </a:p>
        </p:txBody>
      </p:sp>
    </p:spTree>
    <p:extLst>
      <p:ext uri="{BB962C8B-B14F-4D97-AF65-F5344CB8AC3E}">
        <p14:creationId xmlns:p14="http://schemas.microsoft.com/office/powerpoint/2010/main" val="3312583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r>
              <a:rPr lang="en-US" sz="4000" dirty="0"/>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284704748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000" dirty="0"/>
              <a:t>Group discussions</a:t>
            </a:r>
          </a:p>
          <a:p>
            <a:pPr lvl="2"/>
            <a:r>
              <a:rPr lang="en-US" sz="2000" dirty="0"/>
              <a:t>Project Documentation on EDN</a:t>
            </a:r>
          </a:p>
          <a:p>
            <a:pPr lvl="2"/>
            <a:r>
              <a:rPr lang="en-US" sz="20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Things that are good topics for posts</a:t>
            </a:r>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mtClean="0"/>
              <a:t>76</a:t>
            </a:fld>
            <a:endParaRPr lang="en-US"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11299777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fontScale="90000"/>
          </a:bodyPr>
          <a:lstStyle/>
          <a:p>
            <a:r>
              <a:rPr lang="en-US" dirty="0">
                <a:cs typeface="Calibri"/>
              </a:rPr>
              <a:t>45 min – Client Meeting #1 </a:t>
            </a:r>
            <a:br>
              <a:rPr lang="en-US" dirty="0">
                <a:cs typeface="Calibri"/>
              </a:rPr>
            </a:br>
            <a:r>
              <a:rPr lang="en-US" dirty="0">
                <a:cs typeface="Calibri"/>
              </a:rPr>
              <a:t>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77</a:t>
            </a:fld>
            <a:endParaRPr lang="en-US" dirty="0"/>
          </a:p>
        </p:txBody>
      </p:sp>
      <p:sp>
        <p:nvSpPr>
          <p:cNvPr id="7" name="Rectangle 6"/>
          <p:cNvSpPr/>
          <p:nvPr/>
        </p:nvSpPr>
        <p:spPr>
          <a:xfrm>
            <a:off x="723900" y="5410200"/>
            <a:ext cx="7696200" cy="830997"/>
          </a:xfrm>
          <a:prstGeom prst="rect">
            <a:avLst/>
          </a:prstGeom>
          <a:ln w="38100">
            <a:solidFill>
              <a:srgbClr val="FF0000"/>
            </a:solidFill>
          </a:ln>
        </p:spPr>
        <p:txBody>
          <a:bodyPr wrap="square">
            <a:spAutoFit/>
          </a:bodyPr>
          <a:lstStyle/>
          <a:p>
            <a:pPr lvl="0" algn="ctr" defTabSz="685800"/>
            <a:r>
              <a:rPr lang="en-US" sz="2400" dirty="0">
                <a:solidFill>
                  <a:prstClr val="black"/>
                </a:solidFill>
                <a:cs typeface="Calibri"/>
              </a:rPr>
              <a:t>Document meeting minutes in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115817613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 min – Review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on-site meeting) the final PPT presentation given by previous engineering team</a:t>
            </a:r>
          </a:p>
          <a:p>
            <a:pPr lvl="1"/>
            <a:r>
              <a:rPr lang="en-US" dirty="0"/>
              <a:t>Forums-&gt;Final Deliverables</a:t>
            </a:r>
          </a:p>
          <a:p>
            <a:pPr lvl="1"/>
            <a:r>
              <a:rPr lang="en-US" dirty="0"/>
              <a:t>Repository-&gt;Reports-&gt;Final Reports</a:t>
            </a:r>
          </a:p>
          <a:p>
            <a:r>
              <a:rPr lang="en-US" dirty="0"/>
              <a:t>PE/CE will quickly walk-through slide deck and discuss:</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engineering team may have</a:t>
            </a:r>
          </a:p>
        </p:txBody>
      </p:sp>
      <p:sp>
        <p:nvSpPr>
          <p:cNvPr id="5" name="Slide Number Placeholder 4"/>
          <p:cNvSpPr>
            <a:spLocks noGrp="1"/>
          </p:cNvSpPr>
          <p:nvPr>
            <p:ph type="sldNum" sz="quarter" idx="12"/>
          </p:nvPr>
        </p:nvSpPr>
        <p:spPr/>
        <p:txBody>
          <a:bodyPr/>
          <a:lstStyle/>
          <a:p>
            <a:fld id="{B044824F-EBE0-443F-8A8F-F64816AF04DC}" type="slidenum">
              <a:rPr lang="en-US" smtClean="0"/>
              <a:t>78</a:t>
            </a:fld>
            <a:endParaRPr lang="en-US" dirty="0"/>
          </a:p>
        </p:txBody>
      </p:sp>
    </p:spTree>
    <p:extLst>
      <p:ext uri="{BB962C8B-B14F-4D97-AF65-F5344CB8AC3E}">
        <p14:creationId xmlns:p14="http://schemas.microsoft.com/office/powerpoint/2010/main" val="27222386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Needs and Requirements</a:t>
            </a:r>
          </a:p>
        </p:txBody>
      </p:sp>
      <p:sp>
        <p:nvSpPr>
          <p:cNvPr id="3" name="Content Placeholder 2"/>
          <p:cNvSpPr>
            <a:spLocks noGrp="1"/>
          </p:cNvSpPr>
          <p:nvPr>
            <p:ph idx="1"/>
          </p:nvPr>
        </p:nvSpPr>
        <p:spPr>
          <a:xfrm>
            <a:off x="628650" y="1825625"/>
            <a:ext cx="7886700" cy="993775"/>
          </a:xfrm>
        </p:spPr>
        <p:txBody>
          <a:bodyPr>
            <a:noAutofit/>
          </a:bodyPr>
          <a:lstStyle/>
          <a:p>
            <a:pPr marL="0" indent="0" algn="ctr">
              <a:buNone/>
            </a:pPr>
            <a:r>
              <a:rPr lang="en-US" sz="2800" b="1" dirty="0">
                <a:solidFill>
                  <a:srgbClr val="FF0000"/>
                </a:solidFill>
              </a:rPr>
              <a:t>Action Item from Day 2</a:t>
            </a:r>
          </a:p>
          <a:p>
            <a:pPr marL="0" indent="0" algn="ctr">
              <a:buNone/>
            </a:pPr>
            <a:r>
              <a:rPr lang="en-US" sz="2000" b="1" dirty="0">
                <a:solidFill>
                  <a:srgbClr val="FF0000"/>
                </a:solidFill>
              </a:rPr>
              <a:t> Customer Needs video and Engineering Requirements video</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4" name="TextBox 3">
            <a:extLst>
              <a:ext uri="{FF2B5EF4-FFF2-40B4-BE49-F238E27FC236}">
                <a16:creationId xmlns:a16="http://schemas.microsoft.com/office/drawing/2014/main" id="{05C9DFD9-EEDE-9276-94EB-CDABBC18AE90}"/>
              </a:ext>
            </a:extLst>
          </p:cNvPr>
          <p:cNvSpPr txBox="1"/>
          <p:nvPr/>
        </p:nvSpPr>
        <p:spPr>
          <a:xfrm>
            <a:off x="1828800" y="3026952"/>
            <a:ext cx="5105400" cy="461665"/>
          </a:xfrm>
          <a:prstGeom prst="rect">
            <a:avLst/>
          </a:prstGeom>
          <a:noFill/>
        </p:spPr>
        <p:txBody>
          <a:bodyPr wrap="square" rtlCol="0">
            <a:spAutoFit/>
          </a:bodyPr>
          <a:lstStyle/>
          <a:p>
            <a:r>
              <a:rPr lang="en-US" sz="2400" b="1" dirty="0">
                <a:solidFill>
                  <a:srgbClr val="0000FF"/>
                </a:solidFill>
              </a:rPr>
              <a:t>Knowledge Check – Through Kahoot</a:t>
            </a:r>
          </a:p>
        </p:txBody>
      </p:sp>
      <p:graphicFrame>
        <p:nvGraphicFramePr>
          <p:cNvPr id="11" name="TextBox 7">
            <a:extLst>
              <a:ext uri="{FF2B5EF4-FFF2-40B4-BE49-F238E27FC236}">
                <a16:creationId xmlns:a16="http://schemas.microsoft.com/office/drawing/2014/main" id="{B086E628-765C-0C48-EF4F-E82929D99610}"/>
              </a:ext>
            </a:extLst>
          </p:cNvPr>
          <p:cNvGraphicFramePr/>
          <p:nvPr>
            <p:extLst>
              <p:ext uri="{D42A27DB-BD31-4B8C-83A1-F6EECF244321}">
                <p14:modId xmlns:p14="http://schemas.microsoft.com/office/powerpoint/2010/main" val="2492814458"/>
              </p:ext>
            </p:extLst>
          </p:nvPr>
        </p:nvGraphicFramePr>
        <p:xfrm>
          <a:off x="628650" y="3801894"/>
          <a:ext cx="4953000" cy="25853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Are You Ready Images – Browse 15,229 Stock Photos, Vectors, and Video |  Adobe Stock">
            <a:extLst>
              <a:ext uri="{FF2B5EF4-FFF2-40B4-BE49-F238E27FC236}">
                <a16:creationId xmlns:a16="http://schemas.microsoft.com/office/drawing/2014/main" id="{A3ECCA59-2C85-16FE-F13E-AB24FFE50EAD}"/>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325150">
            <a:off x="6469525" y="4876800"/>
            <a:ext cx="1828800" cy="1045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62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Class 1 Agenda</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a:t>
            </a:fld>
            <a:endParaRPr lang="en-US" dirty="0"/>
          </a:p>
        </p:txBody>
      </p:sp>
      <p:grpSp>
        <p:nvGrpSpPr>
          <p:cNvPr id="3" name="Group 2">
            <a:extLst>
              <a:ext uri="{FF2B5EF4-FFF2-40B4-BE49-F238E27FC236}">
                <a16:creationId xmlns:a16="http://schemas.microsoft.com/office/drawing/2014/main" id="{06F08AD9-E2B4-156C-8D02-1D84AF0A910A}"/>
              </a:ext>
            </a:extLst>
          </p:cNvPr>
          <p:cNvGrpSpPr/>
          <p:nvPr/>
        </p:nvGrpSpPr>
        <p:grpSpPr>
          <a:xfrm>
            <a:off x="6781800" y="430639"/>
            <a:ext cx="2999703" cy="830997"/>
            <a:chOff x="7086600" y="886834"/>
            <a:chExt cx="2999703" cy="830997"/>
          </a:xfrm>
        </p:grpSpPr>
        <p:sp>
          <p:nvSpPr>
            <p:cNvPr id="4" name="TextBox 3">
              <a:extLst>
                <a:ext uri="{FF2B5EF4-FFF2-40B4-BE49-F238E27FC236}">
                  <a16:creationId xmlns:a16="http://schemas.microsoft.com/office/drawing/2014/main" id="{7EEAEA78-2B04-A185-DEBC-B0403B62CE92}"/>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6" name="Oval 5">
              <a:extLst>
                <a:ext uri="{FF2B5EF4-FFF2-40B4-BE49-F238E27FC236}">
                  <a16:creationId xmlns:a16="http://schemas.microsoft.com/office/drawing/2014/main" id="{330BB35B-E6FF-FC09-D5DE-4D86DD95E48C}"/>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7" name="Isosceles Triangle 6">
              <a:extLst>
                <a:ext uri="{FF2B5EF4-FFF2-40B4-BE49-F238E27FC236}">
                  <a16:creationId xmlns:a16="http://schemas.microsoft.com/office/drawing/2014/main" id="{2A8D6996-D2A8-90F9-DDF1-9B75A5B5900F}"/>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928930E-7874-9C4B-C611-B32EAB39C312}"/>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Content Placeholder 11" descr="A screenshot of a program&#10;&#10;Description automatically generated">
            <a:extLst>
              <a:ext uri="{FF2B5EF4-FFF2-40B4-BE49-F238E27FC236}">
                <a16:creationId xmlns:a16="http://schemas.microsoft.com/office/drawing/2014/main" id="{C4A14AD9-E78B-1D26-8A39-906EC97F827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98848" y="1942731"/>
            <a:ext cx="7946304" cy="4203613"/>
          </a:xfrm>
        </p:spPr>
      </p:pic>
    </p:spTree>
    <p:extLst>
      <p:ext uri="{BB962C8B-B14F-4D97-AF65-F5344CB8AC3E}">
        <p14:creationId xmlns:p14="http://schemas.microsoft.com/office/powerpoint/2010/main" val="5751348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a:bodyPr>
          <a:lstStyle/>
          <a:p>
            <a:r>
              <a:rPr lang="en-US" sz="4000" dirty="0">
                <a:cs typeface="Calibri"/>
              </a:rPr>
              <a:t>Benchmarking Memo</a:t>
            </a:r>
            <a:endParaRPr lang="en-US" sz="4000"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a:bodyPr>
          <a:lstStyle/>
          <a:p>
            <a:r>
              <a:rPr lang="en-US" dirty="0"/>
              <a:t>Individual Assignment</a:t>
            </a:r>
          </a:p>
          <a:p>
            <a:r>
              <a:rPr lang="en-US" dirty="0"/>
              <a:t>Post to Repository </a:t>
            </a:r>
            <a:r>
              <a:rPr lang="en-US" i="1" dirty="0"/>
              <a:t>working/Background Info </a:t>
            </a:r>
            <a:r>
              <a:rPr lang="en-US" dirty="0"/>
              <a:t>folder by START of </a:t>
            </a:r>
            <a:r>
              <a:rPr lang="en-US" dirty="0">
                <a:solidFill>
                  <a:srgbClr val="FF0000"/>
                </a:solidFill>
              </a:rPr>
              <a:t>Class 5</a:t>
            </a:r>
          </a:p>
          <a:p>
            <a:r>
              <a:rPr lang="en-US" dirty="0"/>
              <a:t>Instructions and rubric on Wiki</a:t>
            </a:r>
          </a:p>
          <a:p>
            <a:r>
              <a:rPr lang="en-US" sz="2400" b="1" dirty="0">
                <a:solidFill>
                  <a:srgbClr val="0000FF"/>
                </a:solidFill>
              </a:rPr>
              <a:t>EDN -&gt; Capstone Support -&gt; Wiki-&gt; Task and Due Dates</a:t>
            </a:r>
          </a:p>
          <a:p>
            <a:pPr lvl="1"/>
            <a:endParaRPr lang="en-US" dirty="0"/>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80</a:t>
            </a:fld>
            <a:endParaRPr lang="en-US" dirty="0"/>
          </a:p>
        </p:txBody>
      </p:sp>
    </p:spTree>
    <p:extLst>
      <p:ext uri="{BB962C8B-B14F-4D97-AF65-F5344CB8AC3E}">
        <p14:creationId xmlns:p14="http://schemas.microsoft.com/office/powerpoint/2010/main" val="148233393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A1938-F66D-E4D7-FDAC-509F5AAEF36B}"/>
              </a:ext>
            </a:extLst>
          </p:cNvPr>
          <p:cNvSpPr>
            <a:spLocks noGrp="1"/>
          </p:cNvSpPr>
          <p:nvPr>
            <p:ph type="title"/>
          </p:nvPr>
        </p:nvSpPr>
        <p:spPr/>
        <p:txBody>
          <a:bodyPr>
            <a:normAutofit/>
          </a:bodyPr>
          <a:lstStyle/>
          <a:p>
            <a:r>
              <a:rPr lang="en-US" sz="4000" dirty="0"/>
              <a:t>Empathize with your Client </a:t>
            </a:r>
          </a:p>
        </p:txBody>
      </p:sp>
      <p:sp>
        <p:nvSpPr>
          <p:cNvPr id="3" name="Content Placeholder 2">
            <a:extLst>
              <a:ext uri="{FF2B5EF4-FFF2-40B4-BE49-F238E27FC236}">
                <a16:creationId xmlns:a16="http://schemas.microsoft.com/office/drawing/2014/main" id="{22299942-77C4-ADDF-52C9-A027D4DF1C62}"/>
              </a:ext>
            </a:extLst>
          </p:cNvPr>
          <p:cNvSpPr>
            <a:spLocks noGrp="1"/>
          </p:cNvSpPr>
          <p:nvPr>
            <p:ph idx="1"/>
          </p:nvPr>
        </p:nvSpPr>
        <p:spPr/>
        <p:txBody>
          <a:bodyPr>
            <a:normAutofit fontScale="92500"/>
          </a:bodyPr>
          <a:lstStyle/>
          <a:p>
            <a:pPr>
              <a:buFont typeface="Arial" panose="020B0604020202020204" pitchFamily="34" charset="0"/>
              <a:buChar char="•"/>
            </a:pPr>
            <a:r>
              <a:rPr lang="en-US" dirty="0"/>
              <a:t>Become curious about people you don't know. Empathetic people are people who are curious about those around them. ... </a:t>
            </a:r>
          </a:p>
          <a:p>
            <a:pPr>
              <a:buFont typeface="Arial" panose="020B0604020202020204" pitchFamily="34" charset="0"/>
              <a:buChar char="•"/>
            </a:pPr>
            <a:r>
              <a:rPr lang="en-US" dirty="0"/>
              <a:t>Focus on similarities rather than differences. ... </a:t>
            </a:r>
          </a:p>
          <a:p>
            <a:pPr>
              <a:buFont typeface="Arial" panose="020B0604020202020204" pitchFamily="34" charset="0"/>
              <a:buChar char="•"/>
            </a:pPr>
            <a:r>
              <a:rPr lang="en-US" dirty="0"/>
              <a:t>Put yourself in someone's shoes. ... </a:t>
            </a:r>
          </a:p>
          <a:p>
            <a:pPr>
              <a:buFont typeface="Arial" panose="020B0604020202020204" pitchFamily="34" charset="0"/>
              <a:buChar char="•"/>
            </a:pPr>
            <a:r>
              <a:rPr lang="en-US" dirty="0"/>
              <a:t>Listen, but also share. ... </a:t>
            </a:r>
          </a:p>
          <a:p>
            <a:pPr>
              <a:buFont typeface="Arial" panose="020B0604020202020204" pitchFamily="34" charset="0"/>
              <a:buChar char="•"/>
            </a:pPr>
            <a:r>
              <a:rPr lang="en-US" dirty="0"/>
              <a:t>Connect with social action movements. ... </a:t>
            </a:r>
          </a:p>
          <a:p>
            <a:pPr>
              <a:buFont typeface="Arial" panose="020B0604020202020204" pitchFamily="34" charset="0"/>
              <a:buChar char="•"/>
            </a:pPr>
            <a:r>
              <a:rPr lang="en-US" dirty="0"/>
              <a:t>Get creative with it.</a:t>
            </a:r>
          </a:p>
          <a:p>
            <a:endParaRPr lang="en-US" dirty="0"/>
          </a:p>
        </p:txBody>
      </p:sp>
      <p:sp>
        <p:nvSpPr>
          <p:cNvPr id="4" name="Slide Number Placeholder 3">
            <a:extLst>
              <a:ext uri="{FF2B5EF4-FFF2-40B4-BE49-F238E27FC236}">
                <a16:creationId xmlns:a16="http://schemas.microsoft.com/office/drawing/2014/main" id="{F0246EF1-6261-7F0A-C0A2-EE221961D60F}"/>
              </a:ext>
            </a:extLst>
          </p:cNvPr>
          <p:cNvSpPr>
            <a:spLocks noGrp="1"/>
          </p:cNvSpPr>
          <p:nvPr>
            <p:ph type="sldNum" sz="quarter" idx="12"/>
          </p:nvPr>
        </p:nvSpPr>
        <p:spPr/>
        <p:txBody>
          <a:bodyPr/>
          <a:lstStyle/>
          <a:p>
            <a:fld id="{B044824F-EBE0-443F-8A8F-F64816AF04DC}" type="slidenum">
              <a:rPr lang="en-US" smtClean="0"/>
              <a:t>81</a:t>
            </a:fld>
            <a:endParaRPr lang="en-US" dirty="0"/>
          </a:p>
        </p:txBody>
      </p:sp>
      <p:sp>
        <p:nvSpPr>
          <p:cNvPr id="7" name="TextBox 6">
            <a:extLst>
              <a:ext uri="{FF2B5EF4-FFF2-40B4-BE49-F238E27FC236}">
                <a16:creationId xmlns:a16="http://schemas.microsoft.com/office/drawing/2014/main" id="{827010F4-1D3A-5233-C6A9-26A8233A10DE}"/>
              </a:ext>
            </a:extLst>
          </p:cNvPr>
          <p:cNvSpPr txBox="1"/>
          <p:nvPr/>
        </p:nvSpPr>
        <p:spPr>
          <a:xfrm>
            <a:off x="744279" y="5987018"/>
            <a:ext cx="7655442" cy="369332"/>
          </a:xfrm>
          <a:prstGeom prst="rect">
            <a:avLst/>
          </a:prstGeom>
          <a:noFill/>
        </p:spPr>
        <p:txBody>
          <a:bodyPr wrap="square">
            <a:spAutoFit/>
          </a:bodyPr>
          <a:lstStyle/>
          <a:p>
            <a:pPr algn="ctr"/>
            <a:r>
              <a:rPr lang="en-US" dirty="0"/>
              <a:t>https://www.webmd.com/balance/features/how-to-be-more-empathetic</a:t>
            </a:r>
          </a:p>
        </p:txBody>
      </p:sp>
    </p:spTree>
    <p:extLst>
      <p:ext uri="{BB962C8B-B14F-4D97-AF65-F5344CB8AC3E}">
        <p14:creationId xmlns:p14="http://schemas.microsoft.com/office/powerpoint/2010/main" val="45380921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a:xfrm>
            <a:off x="381000" y="274638"/>
            <a:ext cx="8382000" cy="1143000"/>
          </a:xfrm>
        </p:spPr>
        <p:txBody>
          <a:bodyPr>
            <a:normAutofit fontScale="90000"/>
          </a:bodyPr>
          <a:lstStyle/>
          <a:p>
            <a:r>
              <a:rPr lang="en-US" dirty="0">
                <a:cs typeface="Calibri"/>
              </a:rPr>
              <a:t>45 min – Update Engineering Definition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983162"/>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endParaRPr lang="en-US" sz="1400" dirty="0">
              <a:cs typeface="Calibri"/>
            </a:endParaRPr>
          </a:p>
          <a:p>
            <a:pPr marL="457200" lvl="1" indent="0">
              <a:buNone/>
            </a:pPr>
            <a:r>
              <a:rPr lang="en-US" b="1" dirty="0">
                <a:solidFill>
                  <a:srgbClr val="0000FF"/>
                </a:solidFill>
                <a:cs typeface="Calibri"/>
              </a:rPr>
              <a:t>Capstone Support Wiki -&gt; Knowledge Base -&gt; Requirements Management</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079330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r>
              <a:rPr lang="en-US" sz="4000" dirty="0">
                <a:cs typeface="Calibri"/>
              </a:rPr>
              <a:t>5 min – Wrap-up</a:t>
            </a:r>
            <a:endParaRPr lang="en-US" sz="4000"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1"/>
            <a:ext cx="8229600" cy="3124200"/>
          </a:xfrm>
        </p:spPr>
        <p:txBody>
          <a:bodyPr vert="horz" lIns="91440" tIns="45720" rIns="91440" bIns="45720" rtlCol="0" anchor="t">
            <a:normAutofit fontScale="92500" lnSpcReduction="20000"/>
          </a:bodyPr>
          <a:lstStyle/>
          <a:p>
            <a:r>
              <a:rPr lang="en-US" dirty="0">
                <a:cs typeface="Calibri"/>
              </a:rPr>
              <a:t>Days 3 and 4 include:</a:t>
            </a:r>
          </a:p>
          <a:p>
            <a:pPr lvl="1"/>
            <a:r>
              <a:rPr lang="en-US" dirty="0">
                <a:cs typeface="Calibri"/>
              </a:rPr>
              <a:t>Teams’ initial Client Meeting</a:t>
            </a:r>
          </a:p>
          <a:p>
            <a:pPr lvl="1"/>
            <a:r>
              <a:rPr lang="en-US" dirty="0">
                <a:cs typeface="Calibri"/>
              </a:rPr>
              <a:t>Continuing understanding of Client Needs</a:t>
            </a:r>
          </a:p>
          <a:p>
            <a:pPr lvl="1"/>
            <a:r>
              <a:rPr lang="en-US" dirty="0">
                <a:cs typeface="Calibri"/>
              </a:rPr>
              <a:t>Begin developing the Engineering Definition</a:t>
            </a:r>
          </a:p>
          <a:p>
            <a:pPr lvl="1"/>
            <a:r>
              <a:rPr lang="en-US" dirty="0">
                <a:cs typeface="Calibri"/>
              </a:rPr>
              <a:t>Review of prior team’s presentation (if applicable)</a:t>
            </a:r>
          </a:p>
          <a:p>
            <a:pPr lvl="1"/>
            <a:r>
              <a:rPr lang="en-US" dirty="0">
                <a:cs typeface="Calibri"/>
              </a:rPr>
              <a:t>Many things that should be turned into tech posts!</a:t>
            </a:r>
          </a:p>
          <a:p>
            <a:pPr lvl="2"/>
            <a:r>
              <a:rPr lang="en-US" dirty="0"/>
              <a:t>If you are unsure what to post, we invite you to ask a teammate, the PE or the 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Rectangle 3">
            <a:extLst>
              <a:ext uri="{FF2B5EF4-FFF2-40B4-BE49-F238E27FC236}">
                <a16:creationId xmlns:a16="http://schemas.microsoft.com/office/drawing/2014/main" id="{21D56042-56C5-4F1B-827C-DD7CB137E066}"/>
              </a:ext>
            </a:extLst>
          </p:cNvPr>
          <p:cNvSpPr/>
          <p:nvPr/>
        </p:nvSpPr>
        <p:spPr>
          <a:xfrm>
            <a:off x="457200" y="5092005"/>
            <a:ext cx="8305800" cy="1384995"/>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a:spAutoFit/>
          </a:bodyPr>
          <a:lstStyle/>
          <a:p>
            <a:r>
              <a:rPr lang="en-US" sz="2800" dirty="0">
                <a:cs typeface="Calibri"/>
              </a:rPr>
              <a:t>Needs &amp; Requirements, Use Cases, and User Stories :</a:t>
            </a:r>
          </a:p>
          <a:p>
            <a:pPr lvl="1"/>
            <a:r>
              <a:rPr lang="en-US" sz="2800" dirty="0">
                <a:cs typeface="Calibri"/>
              </a:rPr>
              <a:t>Are </a:t>
            </a:r>
            <a:r>
              <a:rPr lang="en-US" sz="2800" i="1" dirty="0">
                <a:cs typeface="Calibri"/>
              </a:rPr>
              <a:t>not</a:t>
            </a:r>
            <a:r>
              <a:rPr lang="en-US" sz="2800" dirty="0">
                <a:cs typeface="Calibri"/>
              </a:rPr>
              <a:t> easy and require practice to do well!</a:t>
            </a:r>
          </a:p>
          <a:p>
            <a:pPr lvl="1"/>
            <a:r>
              <a:rPr lang="en-US" sz="2800" dirty="0">
                <a:cs typeface="Calibri"/>
              </a:rPr>
              <a:t>Guide your project throughout the semester</a:t>
            </a:r>
          </a:p>
        </p:txBody>
      </p:sp>
    </p:spTree>
    <p:extLst>
      <p:ext uri="{BB962C8B-B14F-4D97-AF65-F5344CB8AC3E}">
        <p14:creationId xmlns:p14="http://schemas.microsoft.com/office/powerpoint/2010/main" val="248063281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dirty="0">
                <a:latin typeface="+mn-lt"/>
              </a:rPr>
              <a:t>Action Items / Meeting Prep</a:t>
            </a:r>
            <a:br>
              <a:rPr lang="en-US" dirty="0"/>
            </a:br>
            <a:r>
              <a:rPr lang="en-US" sz="1800" dirty="0"/>
              <a:t>(previously called homework, to be completed </a:t>
            </a:r>
            <a:r>
              <a:rPr lang="en-US" sz="1800" b="1" dirty="0"/>
              <a:t>BEFORE Meeting 4</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84</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4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3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627684" y="4572000"/>
            <a:ext cx="5830265" cy="646331"/>
          </a:xfrm>
          <a:prstGeom prst="rect">
            <a:avLst/>
          </a:prstGeom>
          <a:noFill/>
          <a:ln w="38100">
            <a:solidFill>
              <a:srgbClr val="FF0000"/>
            </a:solidFill>
          </a:ln>
        </p:spPr>
        <p:txBody>
          <a:bodyPr wrap="square">
            <a:spAutoFit/>
          </a:bodyPr>
          <a:lstStyle/>
          <a:p>
            <a:r>
              <a:rPr lang="en-US" sz="1800" b="1" dirty="0"/>
              <a:t>Note – link is in the PE email you received before classes! And will be echoed in your team’s Webex for convenience!</a:t>
            </a:r>
            <a:endParaRPr lang="en-US" sz="1800" dirty="0"/>
          </a:p>
        </p:txBody>
      </p:sp>
    </p:spTree>
    <p:extLst>
      <p:ext uri="{BB962C8B-B14F-4D97-AF65-F5344CB8AC3E}">
        <p14:creationId xmlns:p14="http://schemas.microsoft.com/office/powerpoint/2010/main" val="424480247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4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85</a:t>
            </a:fld>
            <a:endParaRPr lang="en-US" sz="1200" dirty="0"/>
          </a:p>
        </p:txBody>
      </p:sp>
      <p:grpSp>
        <p:nvGrpSpPr>
          <p:cNvPr id="4" name="Group 3">
            <a:extLst>
              <a:ext uri="{FF2B5EF4-FFF2-40B4-BE49-F238E27FC236}">
                <a16:creationId xmlns:a16="http://schemas.microsoft.com/office/drawing/2014/main" id="{001BB96D-A5D5-14D3-E1D3-61DD7A78FA2C}"/>
              </a:ext>
            </a:extLst>
          </p:cNvPr>
          <p:cNvGrpSpPr/>
          <p:nvPr/>
        </p:nvGrpSpPr>
        <p:grpSpPr>
          <a:xfrm>
            <a:off x="7086600" y="886834"/>
            <a:ext cx="2999703" cy="830997"/>
            <a:chOff x="7086600" y="886834"/>
            <a:chExt cx="2999703" cy="830997"/>
          </a:xfrm>
        </p:grpSpPr>
        <p:sp>
          <p:nvSpPr>
            <p:cNvPr id="7" name="TextBox 6">
              <a:extLst>
                <a:ext uri="{FF2B5EF4-FFF2-40B4-BE49-F238E27FC236}">
                  <a16:creationId xmlns:a16="http://schemas.microsoft.com/office/drawing/2014/main" id="{5D9F3585-6A06-6F18-0664-11872463BFF0}"/>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F1BDEE8E-0A4F-4001-F9DF-1C4DFEDA42C6}"/>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7D18E3C8-D307-32C9-A311-87884E23E9C8}"/>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8092B58C-D845-D16F-52C1-CB1038F52998}"/>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pic>
        <p:nvPicPr>
          <p:cNvPr id="12" name="Picture 11" descr="A screenshot of a project management&#10;&#10;AI-generated content may be incorrect.">
            <a:extLst>
              <a:ext uri="{FF2B5EF4-FFF2-40B4-BE49-F238E27FC236}">
                <a16:creationId xmlns:a16="http://schemas.microsoft.com/office/drawing/2014/main" id="{99E81EAE-C994-5F40-1547-C95717C6F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636" y="1739471"/>
            <a:ext cx="7940728" cy="5006774"/>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86266" y="1135471"/>
            <a:ext cx="3505200" cy="5257801"/>
          </a:xfr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3" name="TextBox 2"/>
          <p:cNvSpPr txBox="1"/>
          <p:nvPr/>
        </p:nvSpPr>
        <p:spPr>
          <a:xfrm>
            <a:off x="4648200" y="5105400"/>
            <a:ext cx="4038600" cy="707886"/>
          </a:xfrm>
          <a:prstGeom prst="rect">
            <a:avLst/>
          </a:prstGeom>
          <a:noFill/>
          <a:ln w="28575">
            <a:solidFill>
              <a:schemeClr val="tx2">
                <a:lumMod val="60000"/>
                <a:lumOff val="40000"/>
              </a:schemeClr>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This Design Process and terminology were learned previously in IED </a:t>
            </a:r>
          </a:p>
        </p:txBody>
      </p:sp>
      <p:sp>
        <p:nvSpPr>
          <p:cNvPr id="4" name="TextBox 3">
            <a:extLst>
              <a:ext uri="{FF2B5EF4-FFF2-40B4-BE49-F238E27FC236}">
                <a16:creationId xmlns:a16="http://schemas.microsoft.com/office/drawing/2014/main" id="{3FB9C078-CF75-3777-EEFE-F269A202543D}"/>
              </a:ext>
            </a:extLst>
          </p:cNvPr>
          <p:cNvSpPr txBox="1"/>
          <p:nvPr/>
        </p:nvSpPr>
        <p:spPr>
          <a:xfrm>
            <a:off x="3835127" y="1901422"/>
            <a:ext cx="1037734" cy="369332"/>
          </a:xfrm>
          <a:prstGeom prst="rect">
            <a:avLst/>
          </a:prstGeom>
          <a:noFill/>
          <a:ln w="28575">
            <a:solidFill>
              <a:srgbClr val="FF0000"/>
            </a:solidFill>
          </a:ln>
        </p:spPr>
        <p:txBody>
          <a:bodyPr wrap="square" rtlCol="0">
            <a:spAutoFit/>
          </a:bodyPr>
          <a:lstStyle/>
          <a:p>
            <a:pPr algn="ctr"/>
            <a:r>
              <a:rPr lang="en-US" dirty="0"/>
              <a:t>Days 1-5</a:t>
            </a:r>
          </a:p>
        </p:txBody>
      </p:sp>
      <p:sp>
        <p:nvSpPr>
          <p:cNvPr id="8" name="TextBox 7">
            <a:extLst>
              <a:ext uri="{FF2B5EF4-FFF2-40B4-BE49-F238E27FC236}">
                <a16:creationId xmlns:a16="http://schemas.microsoft.com/office/drawing/2014/main" id="{D43F64CD-73D0-9503-9CE5-E90813F7B957}"/>
              </a:ext>
            </a:extLst>
          </p:cNvPr>
          <p:cNvSpPr txBox="1"/>
          <p:nvPr/>
        </p:nvSpPr>
        <p:spPr>
          <a:xfrm>
            <a:off x="3835127" y="2543799"/>
            <a:ext cx="1037734" cy="369332"/>
          </a:xfrm>
          <a:prstGeom prst="rect">
            <a:avLst/>
          </a:prstGeom>
          <a:noFill/>
          <a:ln w="28575">
            <a:solidFill>
              <a:srgbClr val="FF0000"/>
            </a:solidFill>
          </a:ln>
        </p:spPr>
        <p:txBody>
          <a:bodyPr wrap="square" rtlCol="0">
            <a:spAutoFit/>
          </a:bodyPr>
          <a:lstStyle/>
          <a:p>
            <a:pPr algn="ctr"/>
            <a:r>
              <a:rPr lang="en-US" dirty="0"/>
              <a:t>Days 3-5</a:t>
            </a:r>
          </a:p>
        </p:txBody>
      </p:sp>
      <p:sp>
        <p:nvSpPr>
          <p:cNvPr id="9" name="TextBox 8">
            <a:extLst>
              <a:ext uri="{FF2B5EF4-FFF2-40B4-BE49-F238E27FC236}">
                <a16:creationId xmlns:a16="http://schemas.microsoft.com/office/drawing/2014/main" id="{C6A5C629-B03B-2EF0-78D4-EE9DDA69194B}"/>
              </a:ext>
            </a:extLst>
          </p:cNvPr>
          <p:cNvSpPr txBox="1"/>
          <p:nvPr/>
        </p:nvSpPr>
        <p:spPr>
          <a:xfrm>
            <a:off x="3837752" y="3182222"/>
            <a:ext cx="1037734" cy="369332"/>
          </a:xfrm>
          <a:prstGeom prst="rect">
            <a:avLst/>
          </a:prstGeom>
          <a:noFill/>
          <a:ln w="28575">
            <a:solidFill>
              <a:srgbClr val="00B050"/>
            </a:solidFill>
          </a:ln>
        </p:spPr>
        <p:txBody>
          <a:bodyPr wrap="square" rtlCol="0">
            <a:spAutoFit/>
          </a:bodyPr>
          <a:lstStyle/>
          <a:p>
            <a:pPr algn="ctr"/>
            <a:r>
              <a:rPr lang="en-US" dirty="0"/>
              <a:t>Day 5+6</a:t>
            </a:r>
          </a:p>
        </p:txBody>
      </p:sp>
      <p:sp>
        <p:nvSpPr>
          <p:cNvPr id="14" name="TextBox 13">
            <a:extLst>
              <a:ext uri="{FF2B5EF4-FFF2-40B4-BE49-F238E27FC236}">
                <a16:creationId xmlns:a16="http://schemas.microsoft.com/office/drawing/2014/main" id="{AA2DB9DF-C114-F0C9-325D-67E47BCEEDD5}"/>
              </a:ext>
            </a:extLst>
          </p:cNvPr>
          <p:cNvSpPr txBox="1"/>
          <p:nvPr/>
        </p:nvSpPr>
        <p:spPr>
          <a:xfrm>
            <a:off x="5123470" y="4152520"/>
            <a:ext cx="3534264" cy="369332"/>
          </a:xfrm>
          <a:prstGeom prst="rect">
            <a:avLst/>
          </a:prstGeom>
          <a:noFill/>
          <a:ln w="28575">
            <a:solidFill>
              <a:srgbClr val="00B050"/>
            </a:solidFill>
          </a:ln>
        </p:spPr>
        <p:txBody>
          <a:bodyPr wrap="square" rtlCol="0">
            <a:spAutoFit/>
          </a:bodyPr>
          <a:lstStyle/>
          <a:p>
            <a:pPr algn="ctr"/>
            <a:r>
              <a:rPr lang="en-US" dirty="0"/>
              <a:t>Days 8-10 – Project Planning</a:t>
            </a:r>
            <a:endParaRPr lang="en-US" dirty="0">
              <a:highlight>
                <a:srgbClr val="00FF00"/>
              </a:highlight>
            </a:endParaRPr>
          </a:p>
        </p:txBody>
      </p:sp>
      <p:sp>
        <p:nvSpPr>
          <p:cNvPr id="2" name="Title 1"/>
          <p:cNvSpPr>
            <a:spLocks noGrp="1"/>
          </p:cNvSpPr>
          <p:nvPr>
            <p:ph type="title"/>
          </p:nvPr>
        </p:nvSpPr>
        <p:spPr>
          <a:xfrm>
            <a:off x="457200" y="274638"/>
            <a:ext cx="8382000" cy="1143000"/>
          </a:xfrm>
        </p:spPr>
        <p:txBody>
          <a:bodyPr>
            <a:normAutofit/>
          </a:bodyPr>
          <a:lstStyle/>
          <a:p>
            <a:pPr algn="ctr"/>
            <a:r>
              <a:rPr lang="en-US" sz="4000" dirty="0">
                <a:latin typeface="+mn-lt"/>
              </a:rPr>
              <a:t>Engineering Design Process Progression</a:t>
            </a:r>
          </a:p>
        </p:txBody>
      </p:sp>
      <p:sp>
        <p:nvSpPr>
          <p:cNvPr id="7" name="TextBox 6">
            <a:extLst>
              <a:ext uri="{FF2B5EF4-FFF2-40B4-BE49-F238E27FC236}">
                <a16:creationId xmlns:a16="http://schemas.microsoft.com/office/drawing/2014/main" id="{9838291D-61D4-EFAA-6DC6-F5AC4F3BF460}"/>
              </a:ext>
            </a:extLst>
          </p:cNvPr>
          <p:cNvSpPr txBox="1"/>
          <p:nvPr/>
        </p:nvSpPr>
        <p:spPr>
          <a:xfrm>
            <a:off x="6034332" y="1883551"/>
            <a:ext cx="1433267" cy="369332"/>
          </a:xfrm>
          <a:prstGeom prst="rect">
            <a:avLst/>
          </a:prstGeom>
          <a:noFill/>
          <a:ln w="28575">
            <a:solidFill>
              <a:srgbClr val="FF0000"/>
            </a:solidFill>
          </a:ln>
        </p:spPr>
        <p:txBody>
          <a:bodyPr wrap="square" rtlCol="0">
            <a:spAutoFit/>
          </a:bodyPr>
          <a:lstStyle/>
          <a:p>
            <a:pPr algn="ctr"/>
            <a:r>
              <a:rPr lang="en-US" dirty="0"/>
              <a:t>You are here!</a:t>
            </a:r>
          </a:p>
        </p:txBody>
      </p:sp>
      <p:sp>
        <p:nvSpPr>
          <p:cNvPr id="10" name="TextBox 9">
            <a:extLst>
              <a:ext uri="{FF2B5EF4-FFF2-40B4-BE49-F238E27FC236}">
                <a16:creationId xmlns:a16="http://schemas.microsoft.com/office/drawing/2014/main" id="{2A20F3EC-9046-23EB-9630-B1B883EAE8B5}"/>
              </a:ext>
            </a:extLst>
          </p:cNvPr>
          <p:cNvSpPr txBox="1"/>
          <p:nvPr/>
        </p:nvSpPr>
        <p:spPr>
          <a:xfrm>
            <a:off x="3835127" y="3720789"/>
            <a:ext cx="1037734" cy="369332"/>
          </a:xfrm>
          <a:prstGeom prst="rect">
            <a:avLst/>
          </a:prstGeom>
          <a:noFill/>
          <a:ln w="28575">
            <a:solidFill>
              <a:srgbClr val="00B050"/>
            </a:solidFill>
          </a:ln>
        </p:spPr>
        <p:txBody>
          <a:bodyPr wrap="square" rtlCol="0">
            <a:spAutoFit/>
          </a:bodyPr>
          <a:lstStyle/>
          <a:p>
            <a:pPr algn="ctr"/>
            <a:r>
              <a:rPr lang="en-US" dirty="0"/>
              <a:t>Day 7</a:t>
            </a:r>
          </a:p>
        </p:txBody>
      </p:sp>
    </p:spTree>
    <p:extLst>
      <p:ext uri="{BB962C8B-B14F-4D97-AF65-F5344CB8AC3E}">
        <p14:creationId xmlns:p14="http://schemas.microsoft.com/office/powerpoint/2010/main" val="44026947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rmAutofit/>
          </a:bodyPr>
          <a:lstStyle/>
          <a:p>
            <a:r>
              <a:rPr lang="en-US" sz="4000" dirty="0">
                <a:cs typeface="Calibri"/>
              </a:rPr>
              <a:t>10 min - Benchmarking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Purpose</a:t>
            </a:r>
          </a:p>
          <a:p>
            <a:pPr lvl="1"/>
            <a:r>
              <a:rPr lang="en-US" b="1" dirty="0">
                <a:cs typeface="Calibri"/>
              </a:rPr>
              <a:t>Learn</a:t>
            </a:r>
            <a:r>
              <a:rPr lang="en-US" dirty="0">
                <a:cs typeface="Calibri"/>
              </a:rPr>
              <a:t> about Competitive Products</a:t>
            </a:r>
          </a:p>
          <a:p>
            <a:pPr lvl="2"/>
            <a:r>
              <a:rPr lang="en-US" dirty="0">
                <a:cs typeface="Calibri"/>
              </a:rPr>
              <a:t>Functions</a:t>
            </a:r>
          </a:p>
          <a:p>
            <a:pPr lvl="2"/>
            <a:r>
              <a:rPr lang="en-US" dirty="0">
                <a:cs typeface="Calibri"/>
              </a:rPr>
              <a:t>Fabrication Methods</a:t>
            </a:r>
          </a:p>
          <a:p>
            <a:pPr lvl="2"/>
            <a:r>
              <a:rPr lang="en-US" dirty="0">
                <a:cs typeface="Calibri"/>
              </a:rPr>
              <a:t>Operation</a:t>
            </a:r>
          </a:p>
          <a:p>
            <a:pPr lvl="2"/>
            <a:r>
              <a:rPr lang="en-US" dirty="0">
                <a:cs typeface="Calibri"/>
              </a:rPr>
              <a:t>Key Technologies</a:t>
            </a:r>
          </a:p>
          <a:p>
            <a:pPr lvl="2"/>
            <a:r>
              <a:rPr lang="en-US" dirty="0">
                <a:cs typeface="Calibri"/>
              </a:rPr>
              <a:t>Maintenance</a:t>
            </a:r>
          </a:p>
        </p:txBody>
      </p:sp>
      <p:sp>
        <p:nvSpPr>
          <p:cNvPr id="5" name="Slide Number Placeholder 4"/>
          <p:cNvSpPr>
            <a:spLocks noGrp="1"/>
          </p:cNvSpPr>
          <p:nvPr>
            <p:ph type="sldNum" sz="quarter" idx="12"/>
          </p:nvPr>
        </p:nvSpPr>
        <p:spPr/>
        <p:txBody>
          <a:bodyPr/>
          <a:lstStyle/>
          <a:p>
            <a:fld id="{B044824F-EBE0-443F-8A8F-F64816AF04DC}" type="slidenum">
              <a:rPr lang="en-US" smtClean="0"/>
              <a:t>87</a:t>
            </a:fld>
            <a:endParaRPr lang="en-US" dirty="0"/>
          </a:p>
        </p:txBody>
      </p:sp>
      <p:sp>
        <p:nvSpPr>
          <p:cNvPr id="6" name="TextBox 5"/>
          <p:cNvSpPr txBox="1"/>
          <p:nvPr/>
        </p:nvSpPr>
        <p:spPr>
          <a:xfrm>
            <a:off x="1143000" y="4953000"/>
            <a:ext cx="6858000" cy="523220"/>
          </a:xfrm>
          <a:prstGeom prst="rect">
            <a:avLst/>
          </a:prstGeom>
          <a:noFill/>
          <a:ln w="25400">
            <a:solidFill>
              <a:srgbClr val="FF0000"/>
            </a:solidFill>
          </a:ln>
        </p:spPr>
        <p:txBody>
          <a:bodyPr wrap="square" rtlCol="0">
            <a:spAutoFit/>
          </a:bodyPr>
          <a:lstStyle/>
          <a:p>
            <a:pPr algn="ctr"/>
            <a:r>
              <a:rPr lang="en-US" sz="2800" b="1" dirty="0"/>
              <a:t>Avoid Re-inventing the Wheel!</a:t>
            </a:r>
          </a:p>
        </p:txBody>
      </p:sp>
      <p:sp>
        <p:nvSpPr>
          <p:cNvPr id="8" name="Rectangle 7"/>
          <p:cNvSpPr/>
          <p:nvPr/>
        </p:nvSpPr>
        <p:spPr>
          <a:xfrm>
            <a:off x="483432" y="5638800"/>
            <a:ext cx="8203367" cy="646331"/>
          </a:xfrm>
          <a:prstGeom prst="rect">
            <a:avLst/>
          </a:prstGeom>
        </p:spPr>
        <p:txBody>
          <a:bodyPr wrap="square">
            <a:spAutoFit/>
          </a:bodyPr>
          <a:lstStyle/>
          <a:p>
            <a:pPr algn="ctr"/>
            <a:r>
              <a:rPr lang="en-US" dirty="0"/>
              <a:t>Reference: IED Textbook: </a:t>
            </a:r>
          </a:p>
          <a:p>
            <a:pPr algn="ctr"/>
            <a:r>
              <a:rPr lang="en-US" dirty="0"/>
              <a:t>Product Design and Development, Ulrich, Eppinger, and Yang- Product Specification</a:t>
            </a:r>
          </a:p>
        </p:txBody>
      </p:sp>
    </p:spTree>
    <p:extLst>
      <p:ext uri="{BB962C8B-B14F-4D97-AF65-F5344CB8AC3E}">
        <p14:creationId xmlns:p14="http://schemas.microsoft.com/office/powerpoint/2010/main" val="145166848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4" name="Slide Number Placeholder 3"/>
          <p:cNvSpPr>
            <a:spLocks noGrp="1"/>
          </p:cNvSpPr>
          <p:nvPr>
            <p:ph type="sldNum" sz="quarter" idx="12"/>
          </p:nvPr>
        </p:nvSpPr>
        <p:spPr/>
        <p:txBody>
          <a:bodyPr/>
          <a:lstStyle/>
          <a:p>
            <a:fld id="{B044824F-EBE0-443F-8A8F-F64816AF04DC}" type="slidenum">
              <a:rPr lang="en-US" smtClean="0"/>
              <a:t>88</a:t>
            </a:fld>
            <a:endParaRPr lang="en-US" dirty="0"/>
          </a:p>
        </p:txBody>
      </p:sp>
      <p:pic>
        <p:nvPicPr>
          <p:cNvPr id="5" name="Content Placeholder 4"/>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698500" y="1143000"/>
            <a:ext cx="7747000" cy="3770313"/>
          </a:xfrm>
        </p:spPr>
      </p:pic>
      <p:sp>
        <p:nvSpPr>
          <p:cNvPr id="6" name="Rectangle 5"/>
          <p:cNvSpPr/>
          <p:nvPr/>
        </p:nvSpPr>
        <p:spPr>
          <a:xfrm>
            <a:off x="457200" y="4572000"/>
            <a:ext cx="8229600" cy="523220"/>
          </a:xfrm>
          <a:prstGeom prst="rect">
            <a:avLst/>
          </a:prstGeom>
        </p:spPr>
        <p:txBody>
          <a:bodyPr wrap="square">
            <a:spAutoFit/>
          </a:bodyPr>
          <a:lstStyle/>
          <a:p>
            <a:r>
              <a:rPr lang="en-US" sz="1400" dirty="0"/>
              <a:t>https://www.lightmetalage.com/news/industry-news/automotive/article-dismantling-and-analysis-of-vehicles-to-develop-optimal-applications/</a:t>
            </a:r>
          </a:p>
        </p:txBody>
      </p:sp>
      <p:sp>
        <p:nvSpPr>
          <p:cNvPr id="7" name="Rectangle 6"/>
          <p:cNvSpPr/>
          <p:nvPr/>
        </p:nvSpPr>
        <p:spPr>
          <a:xfrm>
            <a:off x="304800" y="5257800"/>
            <a:ext cx="8534400" cy="954107"/>
          </a:xfrm>
          <a:prstGeom prst="rect">
            <a:avLst/>
          </a:prstGeom>
        </p:spPr>
        <p:txBody>
          <a:bodyPr wrap="square">
            <a:spAutoFit/>
          </a:bodyPr>
          <a:lstStyle/>
          <a:p>
            <a:pPr algn="ctr"/>
            <a:r>
              <a:rPr lang="en-US" sz="2800" dirty="0"/>
              <a:t>Powertrain and Battery Pack Systems for the </a:t>
            </a:r>
            <a:br>
              <a:rPr lang="en-US" sz="2800" dirty="0"/>
            </a:br>
            <a:r>
              <a:rPr lang="en-US" sz="2800" dirty="0"/>
              <a:t>Tesla Model 3, BMW i3, and Chevy Bolt</a:t>
            </a:r>
          </a:p>
        </p:txBody>
      </p:sp>
    </p:spTree>
    <p:extLst>
      <p:ext uri="{BB962C8B-B14F-4D97-AF65-F5344CB8AC3E}">
        <p14:creationId xmlns:p14="http://schemas.microsoft.com/office/powerpoint/2010/main" val="4264522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Benchmarking</a:t>
            </a:r>
            <a:r>
              <a:rPr lang="en-US" dirty="0"/>
              <a:t> Examples</a:t>
            </a:r>
          </a:p>
        </p:txBody>
      </p:sp>
      <p:sp>
        <p:nvSpPr>
          <p:cNvPr id="3" name="Slide Number Placeholder 2"/>
          <p:cNvSpPr>
            <a:spLocks noGrp="1"/>
          </p:cNvSpPr>
          <p:nvPr>
            <p:ph type="sldNum" sz="quarter" idx="12"/>
          </p:nvPr>
        </p:nvSpPr>
        <p:spPr/>
        <p:txBody>
          <a:bodyPr/>
          <a:lstStyle/>
          <a:p>
            <a:fld id="{B044824F-EBE0-443F-8A8F-F64816AF04DC}" type="slidenum">
              <a:rPr lang="en-US" smtClean="0"/>
              <a:t>89</a:t>
            </a:fld>
            <a:endParaRPr lang="en-US" dirty="0"/>
          </a:p>
        </p:txBody>
      </p:sp>
      <p:sp>
        <p:nvSpPr>
          <p:cNvPr id="5" name="Rectangle 4"/>
          <p:cNvSpPr/>
          <p:nvPr/>
        </p:nvSpPr>
        <p:spPr>
          <a:xfrm>
            <a:off x="1047750" y="6179012"/>
            <a:ext cx="7181850" cy="523220"/>
          </a:xfrm>
          <a:prstGeom prst="rect">
            <a:avLst/>
          </a:prstGeom>
        </p:spPr>
        <p:txBody>
          <a:bodyPr wrap="square">
            <a:spAutoFit/>
          </a:bodyPr>
          <a:lstStyle/>
          <a:p>
            <a:pPr algn="ctr"/>
            <a:r>
              <a:rPr lang="en-US" sz="1400" dirty="0"/>
              <a:t>https://www.mckinsey.com/industries/automotive-and-assembly/our-insights/what-a-teardown-of-the-latest-electric-vehicles-reveals-about-the-future-of-mass-market-evs</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10885"/>
          <a:stretch/>
        </p:blipFill>
        <p:spPr>
          <a:xfrm>
            <a:off x="1047750" y="1261374"/>
            <a:ext cx="7048500" cy="4991100"/>
          </a:xfrm>
          <a:prstGeom prst="rect">
            <a:avLst/>
          </a:prstGeom>
        </p:spPr>
      </p:pic>
      <p:sp>
        <p:nvSpPr>
          <p:cNvPr id="7" name="Right Arrow 6"/>
          <p:cNvSpPr/>
          <p:nvPr/>
        </p:nvSpPr>
        <p:spPr>
          <a:xfrm rot="10800000">
            <a:off x="6324600" y="1179263"/>
            <a:ext cx="2362200" cy="31207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080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5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a:bodyPr>
          <a:lstStyle/>
          <a:p>
            <a:r>
              <a:rPr lang="en-US" dirty="0">
                <a:cs typeface="Calibri"/>
              </a:rPr>
              <a:t>The Daily Meeting Agendas are on the Capstone Support Wiki - see link from your PE’s intro email</a:t>
            </a:r>
          </a:p>
          <a:p>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26217525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z="4000" dirty="0">
                <a:cs typeface="Calibri"/>
              </a:rPr>
              <a:t>Benchmarking</a:t>
            </a:r>
            <a:r>
              <a:rPr lang="en-US" dirty="0">
                <a:cs typeface="Calibri"/>
              </a:rPr>
              <a:t> - Evaluation</a:t>
            </a:r>
            <a:endParaRPr lang="en-US" dirty="0"/>
          </a:p>
        </p:txBody>
      </p:sp>
      <p:sp>
        <p:nvSpPr>
          <p:cNvPr id="3" name="Content Placeholder 2"/>
          <p:cNvSpPr>
            <a:spLocks noGrp="1"/>
          </p:cNvSpPr>
          <p:nvPr>
            <p:ph idx="1"/>
          </p:nvPr>
        </p:nvSpPr>
        <p:spPr/>
        <p:txBody>
          <a:bodyPr/>
          <a:lstStyle/>
          <a:p>
            <a:pPr marL="0" lvl="0" indent="0">
              <a:buNone/>
            </a:pPr>
            <a:r>
              <a:rPr lang="en-US" dirty="0">
                <a:cs typeface="Calibri"/>
              </a:rPr>
              <a:t>Using the Projects Needs and Requirements</a:t>
            </a:r>
          </a:p>
          <a:p>
            <a:r>
              <a:rPr lang="en-US" dirty="0">
                <a:cs typeface="Calibri"/>
              </a:rPr>
              <a:t>Identify range of values across competitors</a:t>
            </a:r>
          </a:p>
          <a:p>
            <a:r>
              <a:rPr lang="en-US" dirty="0">
                <a:cs typeface="Calibri"/>
              </a:rPr>
              <a:t>Prefer verifiable facts over opinions</a:t>
            </a:r>
          </a:p>
          <a:p>
            <a:r>
              <a:rPr lang="en-US" dirty="0">
                <a:cs typeface="Calibri"/>
              </a:rPr>
              <a:t>Capture values / range of values / units</a:t>
            </a:r>
          </a:p>
          <a:p>
            <a:r>
              <a:rPr lang="en-US" dirty="0">
                <a:cs typeface="Calibri"/>
              </a:rPr>
              <a:t>Assess and prioritize which items are important for your project / client</a:t>
            </a:r>
          </a:p>
          <a:p>
            <a:r>
              <a:rPr lang="en-US" dirty="0">
                <a:cs typeface="Calibri"/>
              </a:rPr>
              <a:t>Post the information to the EDN!</a:t>
            </a:r>
          </a:p>
        </p:txBody>
      </p:sp>
      <p:sp>
        <p:nvSpPr>
          <p:cNvPr id="4" name="Slide Number Placeholder 3"/>
          <p:cNvSpPr>
            <a:spLocks noGrp="1"/>
          </p:cNvSpPr>
          <p:nvPr>
            <p:ph type="sldNum" sz="quarter" idx="12"/>
          </p:nvPr>
        </p:nvSpPr>
        <p:spPr/>
        <p:txBody>
          <a:bodyPr/>
          <a:lstStyle/>
          <a:p>
            <a:fld id="{B044824F-EBE0-443F-8A8F-F64816AF04DC}" type="slidenum">
              <a:rPr lang="en-US" smtClean="0"/>
              <a:t>90</a:t>
            </a:fld>
            <a:endParaRPr lang="en-US" dirty="0"/>
          </a:p>
        </p:txBody>
      </p:sp>
    </p:spTree>
    <p:extLst>
      <p:ext uri="{BB962C8B-B14F-4D97-AF65-F5344CB8AC3E}">
        <p14:creationId xmlns:p14="http://schemas.microsoft.com/office/powerpoint/2010/main" val="5565886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844"/>
            <a:ext cx="8229600" cy="1143000"/>
          </a:xfrm>
        </p:spPr>
        <p:txBody>
          <a:bodyPr>
            <a:normAutofit/>
          </a:bodyPr>
          <a:lstStyle/>
          <a:p>
            <a:pPr lvl="0"/>
            <a:r>
              <a:rPr lang="en-US" sz="4000" dirty="0">
                <a:cs typeface="Calibri"/>
              </a:rPr>
              <a:t>Benchmarking – Evaluation</a:t>
            </a:r>
            <a:endParaRPr lang="en-US" sz="4000" dirty="0"/>
          </a:p>
        </p:txBody>
      </p:sp>
      <p:sp>
        <p:nvSpPr>
          <p:cNvPr id="4" name="Slide Number Placeholder 3"/>
          <p:cNvSpPr>
            <a:spLocks noGrp="1"/>
          </p:cNvSpPr>
          <p:nvPr>
            <p:ph type="sldNum" sz="quarter" idx="12"/>
          </p:nvPr>
        </p:nvSpPr>
        <p:spPr/>
        <p:txBody>
          <a:bodyPr/>
          <a:lstStyle/>
          <a:p>
            <a:fld id="{B044824F-EBE0-443F-8A8F-F64816AF04DC}" type="slidenum">
              <a:rPr lang="en-US" smtClean="0"/>
              <a:t>91</a:t>
            </a:fld>
            <a:endParaRPr lang="en-US" dirty="0"/>
          </a:p>
        </p:txBody>
      </p:sp>
      <p:pic>
        <p:nvPicPr>
          <p:cNvPr id="6" name="Picture 3">
            <a:extLst>
              <a:ext uri="{FF2B5EF4-FFF2-40B4-BE49-F238E27FC236}">
                <a16:creationId xmlns:a16="http://schemas.microsoft.com/office/drawing/2014/main" id="{A2FFA790-2E19-8444-BEB1-213A4941016B}"/>
              </a:ext>
            </a:extLst>
          </p:cNvPr>
          <p:cNvPicPr>
            <a:picLocks noChangeArrowheads="1"/>
          </p:cNvPicPr>
          <p:nvPr/>
        </p:nvPicPr>
        <p:blipFill rotWithShape="1">
          <a:blip r:embed="rId2" cstate="print">
            <a:extLst>
              <a:ext uri="{28A0092B-C50C-407E-A947-70E740481C1C}">
                <a14:useLocalDpi xmlns:a14="http://schemas.microsoft.com/office/drawing/2010/main" val="0"/>
              </a:ext>
            </a:extLst>
          </a:blip>
          <a:srcRect t="1" r="3448" b="56856"/>
          <a:stretch/>
        </p:blipFill>
        <p:spPr bwMode="auto">
          <a:xfrm>
            <a:off x="304800" y="1873550"/>
            <a:ext cx="8534400" cy="3780623"/>
          </a:xfrm>
          <a:prstGeom prst="rect">
            <a:avLst/>
          </a:prstGeom>
          <a:noFill/>
          <a:ln w="19050">
            <a:solidFill>
              <a:schemeClr val="accent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04816" y="5769842"/>
            <a:ext cx="6134372" cy="923330"/>
          </a:xfrm>
          <a:prstGeom prst="rect">
            <a:avLst/>
          </a:prstGeom>
          <a:noFill/>
        </p:spPr>
        <p:txBody>
          <a:bodyPr wrap="none" rtlCol="0">
            <a:spAutoFit/>
          </a:bodyPr>
          <a:lstStyle/>
          <a:p>
            <a:pPr algn="ctr"/>
            <a:r>
              <a:rPr lang="en-US" dirty="0"/>
              <a:t>Data on </a:t>
            </a:r>
            <a:r>
              <a:rPr lang="en-US" sz="1800" dirty="0">
                <a:cs typeface="Calibri"/>
              </a:rPr>
              <a:t>suspension forks</a:t>
            </a:r>
          </a:p>
          <a:p>
            <a:pPr algn="ctr"/>
            <a:r>
              <a:rPr lang="en-US" dirty="0"/>
              <a:t>Courtesy of Ulrich and Eppinger Teaching Resource Website for </a:t>
            </a:r>
            <a:br>
              <a:rPr lang="en-US" dirty="0"/>
            </a:br>
            <a:r>
              <a:rPr lang="en-US" dirty="0"/>
              <a:t>Product Design and Development</a:t>
            </a:r>
          </a:p>
        </p:txBody>
      </p:sp>
      <p:sp>
        <p:nvSpPr>
          <p:cNvPr id="8" name="Left Brace 7"/>
          <p:cNvSpPr/>
          <p:nvPr/>
        </p:nvSpPr>
        <p:spPr>
          <a:xfrm rot="5400000">
            <a:off x="7298493" y="273303"/>
            <a:ext cx="292177" cy="2697162"/>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p:cNvSpPr txBox="1"/>
          <p:nvPr/>
        </p:nvSpPr>
        <p:spPr>
          <a:xfrm>
            <a:off x="6763273" y="1106463"/>
            <a:ext cx="1362617" cy="369332"/>
          </a:xfrm>
          <a:prstGeom prst="rect">
            <a:avLst/>
          </a:prstGeom>
          <a:noFill/>
        </p:spPr>
        <p:txBody>
          <a:bodyPr wrap="none" rtlCol="0">
            <a:spAutoFit/>
          </a:bodyPr>
          <a:lstStyle/>
          <a:p>
            <a:r>
              <a:rPr lang="en-US" b="1" dirty="0"/>
              <a:t>Competitors</a:t>
            </a:r>
          </a:p>
        </p:txBody>
      </p:sp>
      <p:sp>
        <p:nvSpPr>
          <p:cNvPr id="3" name="TextBox 2">
            <a:extLst>
              <a:ext uri="{FF2B5EF4-FFF2-40B4-BE49-F238E27FC236}">
                <a16:creationId xmlns:a16="http://schemas.microsoft.com/office/drawing/2014/main" id="{E0A8BA8E-7F74-4074-9B39-ED235E37DEFF}"/>
              </a:ext>
            </a:extLst>
          </p:cNvPr>
          <p:cNvSpPr txBox="1"/>
          <p:nvPr/>
        </p:nvSpPr>
        <p:spPr>
          <a:xfrm>
            <a:off x="1143000" y="2209800"/>
            <a:ext cx="3817327" cy="646331"/>
          </a:xfrm>
          <a:prstGeom prst="rect">
            <a:avLst/>
          </a:prstGeom>
          <a:noFill/>
        </p:spPr>
        <p:txBody>
          <a:bodyPr wrap="none" rtlCol="0">
            <a:spAutoFit/>
          </a:bodyPr>
          <a:lstStyle/>
          <a:p>
            <a:r>
              <a:rPr lang="en-US" b="1" dirty="0">
                <a:solidFill>
                  <a:srgbClr val="FF0000"/>
                </a:solidFill>
              </a:rPr>
              <a:t>Note – these are Performance Metrics</a:t>
            </a:r>
          </a:p>
          <a:p>
            <a:r>
              <a:rPr lang="en-US" b="1" dirty="0">
                <a:solidFill>
                  <a:srgbClr val="FF0000"/>
                </a:solidFill>
              </a:rPr>
              <a:t>NOT Requirements from Your Project</a:t>
            </a:r>
          </a:p>
        </p:txBody>
      </p:sp>
    </p:spTree>
    <p:extLst>
      <p:ext uri="{BB962C8B-B14F-4D97-AF65-F5344CB8AC3E}">
        <p14:creationId xmlns:p14="http://schemas.microsoft.com/office/powerpoint/2010/main" val="103807252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noAutofit/>
          </a:bodyPr>
          <a:lstStyle/>
          <a:p>
            <a:r>
              <a:rPr lang="en-US" sz="4000" dirty="0">
                <a:cs typeface="Calibri"/>
              </a:rPr>
              <a:t>45 min – Client Meeting #1 </a:t>
            </a:r>
            <a:br>
              <a:rPr lang="en-US" sz="4000" dirty="0">
                <a:cs typeface="Calibri"/>
              </a:rPr>
            </a:br>
            <a:r>
              <a:rPr lang="en-US" sz="4000" dirty="0">
                <a:cs typeface="Calibri"/>
              </a:rPr>
              <a:t>Kickoff Meeting</a:t>
            </a:r>
            <a:endParaRPr lang="en-US" sz="4000"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Client (name, major, relevant experience/skills)</a:t>
            </a:r>
          </a:p>
          <a:p>
            <a:pPr lvl="1"/>
            <a:r>
              <a:rPr lang="en-US" dirty="0">
                <a:cs typeface="Calibri"/>
              </a:rPr>
              <a:t>Client introduction to team</a:t>
            </a:r>
          </a:p>
          <a:p>
            <a:pPr lvl="1"/>
            <a:r>
              <a:rPr lang="en-US" dirty="0">
                <a:cs typeface="Calibri"/>
              </a:rPr>
              <a:t>Client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5" name="Slide Number Placeholder 4"/>
          <p:cNvSpPr>
            <a:spLocks noGrp="1"/>
          </p:cNvSpPr>
          <p:nvPr>
            <p:ph type="sldNum" sz="quarter" idx="12"/>
          </p:nvPr>
        </p:nvSpPr>
        <p:spPr/>
        <p:txBody>
          <a:bodyPr/>
          <a:lstStyle/>
          <a:p>
            <a:fld id="{B044824F-EBE0-443F-8A8F-F64816AF04DC}" type="slidenum">
              <a:rPr lang="en-US" smtClean="0"/>
              <a:t>92</a:t>
            </a:fld>
            <a:endParaRPr lang="en-US" dirty="0"/>
          </a:p>
        </p:txBody>
      </p:sp>
      <p:sp>
        <p:nvSpPr>
          <p:cNvPr id="6" name="Rectangle 5">
            <a:extLst>
              <a:ext uri="{FF2B5EF4-FFF2-40B4-BE49-F238E27FC236}">
                <a16:creationId xmlns:a16="http://schemas.microsoft.com/office/drawing/2014/main" id="{6CB046BF-8111-430E-BC90-67619C3C6B0E}"/>
              </a:ext>
            </a:extLst>
          </p:cNvPr>
          <p:cNvSpPr/>
          <p:nvPr/>
        </p:nvSpPr>
        <p:spPr>
          <a:xfrm>
            <a:off x="723900" y="5410200"/>
            <a:ext cx="7696200" cy="830997"/>
          </a:xfrm>
          <a:prstGeom prst="rect">
            <a:avLst/>
          </a:prstGeom>
          <a:ln w="28575">
            <a:solidFill>
              <a:srgbClr val="FF0000"/>
            </a:solidFill>
          </a:ln>
        </p:spPr>
        <p:txBody>
          <a:bodyPr wrap="square">
            <a:spAutoFit/>
          </a:bodyPr>
          <a:lstStyle/>
          <a:p>
            <a:pPr lvl="0" algn="ctr" defTabSz="685800"/>
            <a:r>
              <a:rPr lang="en-US" sz="2400" dirty="0">
                <a:solidFill>
                  <a:prstClr val="black"/>
                </a:solidFill>
                <a:cs typeface="Calibri"/>
              </a:rPr>
              <a:t>Document meeting minutes to </a:t>
            </a:r>
          </a:p>
          <a:p>
            <a:pPr lvl="0" algn="ctr" defTabSz="685800"/>
            <a:r>
              <a:rPr lang="en-US" sz="2400" dirty="0">
                <a:solidFill>
                  <a:prstClr val="black"/>
                </a:solidFill>
                <a:cs typeface="Calibri"/>
              </a:rPr>
              <a:t>Project Management Forum on EDN</a:t>
            </a:r>
          </a:p>
        </p:txBody>
      </p:sp>
    </p:spTree>
    <p:extLst>
      <p:ext uri="{BB962C8B-B14F-4D97-AF65-F5344CB8AC3E}">
        <p14:creationId xmlns:p14="http://schemas.microsoft.com/office/powerpoint/2010/main" val="21671279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Workbook and/or </a:t>
            </a:r>
            <a:br>
              <a:rPr lang="en-US" dirty="0"/>
            </a:br>
            <a:r>
              <a:rPr lang="en-US" dirty="0"/>
              <a:t>Use Cases &amp; User Stories</a:t>
            </a:r>
          </a:p>
          <a:p>
            <a:pPr lvl="1"/>
            <a:r>
              <a:rPr lang="en-US" dirty="0"/>
              <a:t>Needs</a:t>
            </a:r>
          </a:p>
          <a:p>
            <a:pPr lvl="2"/>
            <a:r>
              <a:rPr lang="en-US" dirty="0"/>
              <a:t>Ensure all </a:t>
            </a:r>
            <a:r>
              <a:rPr lang="en-US" b="1" dirty="0"/>
              <a:t>currently</a:t>
            </a:r>
            <a:r>
              <a:rPr lang="en-US" dirty="0"/>
              <a:t> known Customer Needs are documented. New ones will develop over time!</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measurable and prioritized</a:t>
            </a:r>
          </a:p>
          <a:p>
            <a:pPr lvl="2"/>
            <a:r>
              <a:rPr lang="en-US" dirty="0"/>
              <a:t>Identify Applicable Engineering Standards</a:t>
            </a:r>
          </a:p>
          <a:p>
            <a:pPr lvl="1"/>
            <a:r>
              <a:rPr lang="en-US" dirty="0"/>
              <a:t>Use Cases</a:t>
            </a:r>
          </a:p>
          <a:p>
            <a:pPr marL="685800" lvl="2" indent="0">
              <a:buNone/>
            </a:pPr>
            <a:r>
              <a:rPr lang="en-US" dirty="0"/>
              <a:t>As a _____ I need to _____ so that _____</a:t>
            </a:r>
          </a:p>
          <a:p>
            <a:pPr lvl="1"/>
            <a:r>
              <a:rPr lang="en-US" dirty="0"/>
              <a:t>User Stories</a:t>
            </a:r>
          </a:p>
          <a:p>
            <a:pPr lvl="1"/>
            <a:r>
              <a:rPr lang="en-US" dirty="0"/>
              <a:t>Determine the Acceptance Criteria / Minimum Viable Product</a:t>
            </a:r>
          </a:p>
          <a:p>
            <a:pPr marL="0" indent="0">
              <a:buNone/>
            </a:pPr>
            <a:endParaRPr lang="en-US" dirty="0"/>
          </a:p>
          <a:p>
            <a:endParaRPr lang="en-US"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93</a:t>
            </a:fld>
            <a:endParaRPr lang="en-US" sz="1200" dirty="0"/>
          </a:p>
        </p:txBody>
      </p:sp>
      <p:pic>
        <p:nvPicPr>
          <p:cNvPr id="8" name="Picture 7">
            <a:extLst>
              <a:ext uri="{FF2B5EF4-FFF2-40B4-BE49-F238E27FC236}">
                <a16:creationId xmlns:a16="http://schemas.microsoft.com/office/drawing/2014/main" id="{3AC0B96F-1189-4C99-97CE-F3E0480A68B3}"/>
              </a:ext>
            </a:extLst>
          </p:cNvPr>
          <p:cNvPicPr>
            <a:picLocks noChangeAspect="1"/>
          </p:cNvPicPr>
          <p:nvPr/>
        </p:nvPicPr>
        <p:blipFill>
          <a:blip r:embed="rId2"/>
          <a:stretch>
            <a:fillRect/>
          </a:stretch>
        </p:blipFill>
        <p:spPr>
          <a:xfrm>
            <a:off x="5219700" y="3962400"/>
            <a:ext cx="2247900" cy="1129251"/>
          </a:xfrm>
          <a:prstGeom prst="rect">
            <a:avLst/>
          </a:prstGeom>
        </p:spPr>
      </p:pic>
      <p:sp>
        <p:nvSpPr>
          <p:cNvPr id="4" name="Rectangle 3">
            <a:extLst>
              <a:ext uri="{FF2B5EF4-FFF2-40B4-BE49-F238E27FC236}">
                <a16:creationId xmlns:a16="http://schemas.microsoft.com/office/drawing/2014/main" id="{AD674C57-A078-409B-98EE-0364DC607D33}"/>
              </a:ext>
            </a:extLst>
          </p:cNvPr>
          <p:cNvSpPr/>
          <p:nvPr/>
        </p:nvSpPr>
        <p:spPr>
          <a:xfrm>
            <a:off x="952500" y="5613482"/>
            <a:ext cx="7239000" cy="46166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US" sz="2400" dirty="0">
                <a:solidFill>
                  <a:schemeClr val="tx1"/>
                </a:solidFill>
              </a:rPr>
              <a:t>Continue To Generate Project Questions As You Go!</a:t>
            </a:r>
          </a:p>
        </p:txBody>
      </p:sp>
    </p:spTree>
    <p:extLst>
      <p:ext uri="{BB962C8B-B14F-4D97-AF65-F5344CB8AC3E}">
        <p14:creationId xmlns:p14="http://schemas.microsoft.com/office/powerpoint/2010/main" val="288282400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normAutofit/>
          </a:bodyPr>
          <a:lstStyle/>
          <a:p>
            <a:pPr algn="ctr"/>
            <a:r>
              <a:rPr lang="en-US" sz="4000" dirty="0">
                <a:latin typeface="+mn-lt"/>
              </a:rPr>
              <a:t>55 min - Project Work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sz="2800" dirty="0"/>
              <a:t>Refine/Develop Follow-Up Questions for Client </a:t>
            </a:r>
          </a:p>
          <a:p>
            <a:pPr lvl="1"/>
            <a:r>
              <a:rPr lang="en-US" sz="2400" dirty="0"/>
              <a:t>If Team has already had Kickoff Meeting, what new questions have been identified as a result?</a:t>
            </a:r>
          </a:p>
          <a:p>
            <a:pPr lvl="2"/>
            <a:r>
              <a:rPr lang="en-US" sz="1800" dirty="0"/>
              <a:t>Clearly document, review with PE then email to Client, copy your PE &amp; CE</a:t>
            </a:r>
          </a:p>
          <a:p>
            <a:endParaRPr lang="en-US" sz="2800" dirty="0"/>
          </a:p>
          <a:p>
            <a:r>
              <a:rPr lang="en-US" sz="2800" dirty="0"/>
              <a:t>Background Research/Benchmarking</a:t>
            </a:r>
          </a:p>
          <a:p>
            <a:pPr lvl="1"/>
            <a:r>
              <a:rPr lang="en-US" sz="2400" dirty="0"/>
              <a:t>Discuss/document work done to date</a:t>
            </a:r>
          </a:p>
          <a:p>
            <a:pPr lvl="1"/>
            <a:r>
              <a:rPr lang="en-US" sz="2400" dirty="0"/>
              <a:t>Identify/document additional benchmarking needs</a:t>
            </a:r>
          </a:p>
          <a:p>
            <a:pPr lvl="1"/>
            <a:endParaRPr lang="en-US" sz="2400" dirty="0"/>
          </a:p>
          <a:p>
            <a:r>
              <a:rPr lang="en-US" sz="2700" dirty="0"/>
              <a:t>Document Today’s Work with EDN Forum Posts </a:t>
            </a:r>
          </a:p>
          <a:p>
            <a:pPr marL="0" indent="0">
              <a:buNone/>
            </a:pPr>
            <a:endParaRPr lang="en-US" sz="2800" dirty="0"/>
          </a:p>
          <a:p>
            <a:endParaRPr lang="en-US" sz="2800" dirty="0"/>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67985944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Project Work</a:t>
            </a:r>
          </a:p>
        </p:txBody>
      </p:sp>
      <p:sp>
        <p:nvSpPr>
          <p:cNvPr id="3" name="Content Placeholder 2"/>
          <p:cNvSpPr>
            <a:spLocks noGrp="1"/>
          </p:cNvSpPr>
          <p:nvPr>
            <p:ph idx="1"/>
          </p:nvPr>
        </p:nvSpPr>
        <p:spPr/>
        <p:txBody>
          <a:bodyPr>
            <a:normAutofit fontScale="92500" lnSpcReduction="10000"/>
          </a:bodyPr>
          <a:lstStyle/>
          <a:p>
            <a:r>
              <a:rPr lang="en-US" sz="2400" dirty="0"/>
              <a:t>Someone should take notes of meeting discussion</a:t>
            </a:r>
          </a:p>
          <a:p>
            <a:pPr marL="514350" lvl="2">
              <a:spcBef>
                <a:spcPts val="750"/>
              </a:spcBef>
            </a:pPr>
            <a:r>
              <a:rPr lang="en-US" sz="2000" dirty="0"/>
              <a:t>NOT as Word document, simply as plain text in Forum post.</a:t>
            </a:r>
          </a:p>
          <a:p>
            <a:pPr marL="171450" lvl="1">
              <a:spcBef>
                <a:spcPts val="750"/>
              </a:spcBef>
            </a:pPr>
            <a:r>
              <a:rPr lang="en-US" sz="2400" dirty="0"/>
              <a:t>Meeting Minutes instructions and template </a:t>
            </a:r>
            <a:r>
              <a:rPr lang="en-US" sz="1600" dirty="0">
                <a:hlinkClick r:id="rId2"/>
              </a:rPr>
              <a:t>https://designlab.eng.rpi.edu/edn/projects/capstone-support-dev/wiki/Meeting_Minutes</a:t>
            </a:r>
            <a:r>
              <a:rPr lang="en-US" sz="1600" dirty="0"/>
              <a:t> </a:t>
            </a:r>
          </a:p>
          <a:p>
            <a:r>
              <a:rPr lang="en-US" sz="2400" dirty="0"/>
              <a:t>Post your work as you go, during the meeting.</a:t>
            </a:r>
          </a:p>
          <a:p>
            <a:pPr lvl="1"/>
            <a:r>
              <a:rPr lang="en-US" sz="2000" dirty="0"/>
              <a:t>If you are unsure what to post, we invite you to ask a teammate, the PE or the CE</a:t>
            </a:r>
            <a:endParaRPr lang="en-US" sz="2100" dirty="0"/>
          </a:p>
          <a:p>
            <a:r>
              <a:rPr lang="en-US" sz="2400" dirty="0"/>
              <a:t>Post your meeting minutes AT END of the meeting to 			Forums –&gt; Project Management</a:t>
            </a:r>
          </a:p>
          <a:p>
            <a:pPr lvl="1"/>
            <a:r>
              <a:rPr lang="en-US" sz="2400" dirty="0"/>
              <a:t>Others can reply to post with any corrections or additional information</a:t>
            </a:r>
          </a:p>
          <a:p>
            <a:pPr lvl="1"/>
            <a:r>
              <a:rPr lang="en-US" sz="2400" dirty="0"/>
              <a:t>Create separate thread for each meeting, e.g., “On-site 9/15”, to help organization and future searching</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Tree>
    <p:extLst>
      <p:ext uri="{BB962C8B-B14F-4D97-AF65-F5344CB8AC3E}">
        <p14:creationId xmlns:p14="http://schemas.microsoft.com/office/powerpoint/2010/main" val="2224203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dirty="0">
                <a:latin typeface="+mn-lt"/>
              </a:rPr>
              <a:t>30 min – Meet with CE</a:t>
            </a:r>
            <a:br>
              <a:rPr lang="en-US" sz="4000" dirty="0">
                <a:latin typeface="+mn-lt"/>
              </a:rPr>
            </a:br>
            <a:r>
              <a:rPr lang="en-US" sz="4000" dirty="0">
                <a:latin typeface="+mn-lt"/>
              </a:rPr>
              <a:t>(Day 3 or 4)</a:t>
            </a:r>
          </a:p>
        </p:txBody>
      </p:sp>
      <p:sp>
        <p:nvSpPr>
          <p:cNvPr id="3" name="Content Placeholder 2"/>
          <p:cNvSpPr>
            <a:spLocks noGrp="1"/>
          </p:cNvSpPr>
          <p:nvPr>
            <p:ph idx="1"/>
          </p:nvPr>
        </p:nvSpPr>
        <p:spPr>
          <a:xfrm>
            <a:off x="628650" y="1847851"/>
            <a:ext cx="7829550" cy="4351338"/>
          </a:xfrm>
        </p:spPr>
        <p:txBody>
          <a:bodyPr/>
          <a:lstStyle/>
          <a:p>
            <a:pPr marL="0" indent="0">
              <a:buNone/>
            </a:pPr>
            <a:r>
              <a:rPr lang="en-US" sz="2400" dirty="0"/>
              <a:t>Chief Engineer led discussion of:</a:t>
            </a:r>
          </a:p>
          <a:p>
            <a:pPr lvl="1">
              <a:buFont typeface="Arial" panose="020B0604020202020204" pitchFamily="34" charset="0"/>
              <a:buChar char="•"/>
            </a:pPr>
            <a:r>
              <a:rPr lang="en-US" sz="2400" dirty="0"/>
              <a:t>Performance Evaluations – aka Course grading </a:t>
            </a:r>
          </a:p>
          <a:p>
            <a:pPr lvl="1">
              <a:buFont typeface="Arial" panose="020B0604020202020204" pitchFamily="34" charset="0"/>
              <a:buChar char="•"/>
            </a:pPr>
            <a:r>
              <a:rPr lang="en-US" sz="2400" dirty="0"/>
              <a:t>Team member expectations</a:t>
            </a:r>
          </a:p>
          <a:p>
            <a:pPr lvl="2"/>
            <a:r>
              <a:rPr lang="en-US" sz="2100" dirty="0"/>
              <a:t>Group discussions</a:t>
            </a:r>
          </a:p>
          <a:p>
            <a:pPr lvl="2"/>
            <a:r>
              <a:rPr lang="en-US" sz="2100" dirty="0"/>
              <a:t>Project Documentation on EDN</a:t>
            </a:r>
          </a:p>
          <a:p>
            <a:pPr lvl="2"/>
            <a:r>
              <a:rPr lang="en-US" sz="2100" dirty="0"/>
              <a:t>Action Items</a:t>
            </a:r>
          </a:p>
          <a:p>
            <a:pPr lvl="1">
              <a:buFont typeface="Arial" panose="020B0604020202020204" pitchFamily="34" charset="0"/>
              <a:buChar char="•"/>
            </a:pPr>
            <a:r>
              <a:rPr lang="en-US" sz="2400" dirty="0"/>
              <a:t>CE background and experience</a:t>
            </a:r>
          </a:p>
          <a:p>
            <a:pPr lvl="1">
              <a:buFont typeface="Arial" panose="020B0604020202020204" pitchFamily="34" charset="0"/>
              <a:buChar char="•"/>
            </a:pPr>
            <a:r>
              <a:rPr lang="en-US" sz="2400" dirty="0"/>
              <a:t>Project impressions</a:t>
            </a:r>
          </a:p>
          <a:p>
            <a:pPr lvl="1">
              <a:buFont typeface="Arial" panose="020B0604020202020204" pitchFamily="34" charset="0"/>
              <a:buChar char="•"/>
            </a:pPr>
            <a:r>
              <a:rPr lang="en-US" sz="2400" dirty="0"/>
              <a:t>Team Standards Agreement</a:t>
            </a:r>
          </a:p>
          <a:p>
            <a:pPr lvl="1">
              <a:buFont typeface="Arial" panose="020B0604020202020204" pitchFamily="34" charset="0"/>
              <a:buChar char="•"/>
            </a:pPr>
            <a:r>
              <a:rPr lang="en-US" sz="2400" dirty="0"/>
              <a:t>Topics for technical posts</a:t>
            </a:r>
          </a:p>
          <a:p>
            <a:pPr lvl="1">
              <a:buFont typeface="Arial" panose="020B0604020202020204" pitchFamily="34" charset="0"/>
              <a:buChar char="•"/>
            </a:pPr>
            <a:endParaRPr lang="en-US" sz="2400" dirty="0"/>
          </a:p>
          <a:p>
            <a:pPr lvl="1"/>
            <a:endParaRPr lang="en-US" sz="2400" dirty="0"/>
          </a:p>
        </p:txBody>
      </p:sp>
      <p:sp>
        <p:nvSpPr>
          <p:cNvPr id="5" name="Slide Number Placeholder 4"/>
          <p:cNvSpPr>
            <a:spLocks noGrp="1"/>
          </p:cNvSpPr>
          <p:nvPr>
            <p:ph type="sldNum" sz="quarter" idx="12"/>
          </p:nvPr>
        </p:nvSpPr>
        <p:spPr/>
        <p:txBody>
          <a:bodyPr/>
          <a:lstStyle/>
          <a:p>
            <a:fld id="{028FE254-016A-4E51-98AE-D4B4E3F12C32}" type="slidenum">
              <a:rPr lang="en-US" sz="1200" smtClean="0"/>
              <a:t>96</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86400" y="3311247"/>
            <a:ext cx="3200400" cy="2556153"/>
          </a:xfrm>
          <a:prstGeom prst="rect">
            <a:avLst/>
          </a:prstGeom>
        </p:spPr>
      </p:pic>
    </p:spTree>
    <p:extLst>
      <p:ext uri="{BB962C8B-B14F-4D97-AF65-F5344CB8AC3E}">
        <p14:creationId xmlns:p14="http://schemas.microsoft.com/office/powerpoint/2010/main" val="37896394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normAutofit/>
          </a:bodyPr>
          <a:lstStyle/>
          <a:p>
            <a:pPr algn="ctr"/>
            <a:r>
              <a:rPr lang="en-US" sz="4000" dirty="0">
                <a:latin typeface="+mn-lt"/>
                <a:cs typeface="Calibri"/>
              </a:rPr>
              <a:t>10 min – Wrap-up</a:t>
            </a:r>
            <a:endParaRPr lang="en-US" sz="4000" dirty="0">
              <a:latin typeface="+mn-lt"/>
            </a:endParaRPr>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p:txBody>
          <a:bodyPr vert="horz" lIns="91440" tIns="45720" rIns="91440" bIns="45720" rtlCol="0" anchor="t">
            <a:normAutofit/>
          </a:bodyPr>
          <a:lstStyle/>
          <a:p>
            <a:pPr marL="0" indent="0">
              <a:buNone/>
            </a:pPr>
            <a:r>
              <a:rPr lang="en-US" sz="2800" dirty="0">
                <a:cs typeface="Calibri"/>
              </a:rPr>
              <a:t>Day 5 will focus on Concept Generation</a:t>
            </a:r>
          </a:p>
          <a:p>
            <a:pPr marL="0" indent="0">
              <a:buNone/>
            </a:pPr>
            <a:endParaRPr lang="en-US" sz="2800" dirty="0">
              <a:cs typeface="Calibri"/>
            </a:endParaRPr>
          </a:p>
          <a:p>
            <a:pPr lvl="1"/>
            <a:r>
              <a:rPr lang="en-US" sz="2400" dirty="0">
                <a:cs typeface="Calibri"/>
              </a:rPr>
              <a:t>Now that teams have had time to identify the Needs &amp; Requirements, Use Cases, and User Stories, it is time to identify potential concepts to address them.</a:t>
            </a:r>
          </a:p>
          <a:p>
            <a:pPr lvl="1"/>
            <a:endParaRPr lang="en-US" sz="2400" dirty="0">
              <a:cs typeface="Calibri"/>
            </a:endParaRPr>
          </a:p>
          <a:p>
            <a:pPr lvl="1"/>
            <a:r>
              <a:rPr lang="en-US" sz="2400" dirty="0">
                <a:cs typeface="Calibri"/>
              </a:rPr>
              <a:t>The Concept Generation activity during the Day 5 on-site meeting will utilize the ideation (Post-It Note) process that we have used previously.</a:t>
            </a:r>
          </a:p>
          <a:p>
            <a:endParaRPr lang="en-US" sz="2400" dirty="0">
              <a:cs typeface="Calibri"/>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extBox 3">
            <a:extLst>
              <a:ext uri="{FF2B5EF4-FFF2-40B4-BE49-F238E27FC236}">
                <a16:creationId xmlns:a16="http://schemas.microsoft.com/office/drawing/2014/main" id="{1545E14F-C1A1-48E1-933F-0F92062FA0D5}"/>
              </a:ext>
            </a:extLst>
          </p:cNvPr>
          <p:cNvSpPr txBox="1"/>
          <p:nvPr/>
        </p:nvSpPr>
        <p:spPr>
          <a:xfrm>
            <a:off x="685800" y="5638800"/>
            <a:ext cx="7696200" cy="1077218"/>
          </a:xfrm>
          <a:prstGeom prst="rect">
            <a:avLst/>
          </a:prstGeom>
          <a:noFill/>
          <a:ln>
            <a:solidFill>
              <a:schemeClr val="tx1"/>
            </a:solidFill>
          </a:ln>
        </p:spPr>
        <p:txBody>
          <a:bodyPr wrap="square" rtlCol="0">
            <a:spAutoFit/>
          </a:bodyPr>
          <a:lstStyle/>
          <a:p>
            <a:r>
              <a:rPr lang="en-US" sz="2400" dirty="0"/>
              <a:t>Post your work as you go, during the meeting.</a:t>
            </a:r>
          </a:p>
          <a:p>
            <a:pPr lvl="1"/>
            <a:r>
              <a:rPr lang="en-US" sz="2000" dirty="0"/>
              <a:t>If you are unsure what to post, we invite you to ask a teammate, the PE or the CE</a:t>
            </a:r>
            <a:endParaRPr lang="en-US" dirty="0"/>
          </a:p>
        </p:txBody>
      </p:sp>
    </p:spTree>
    <p:extLst>
      <p:ext uri="{BB962C8B-B14F-4D97-AF65-F5344CB8AC3E}">
        <p14:creationId xmlns:p14="http://schemas.microsoft.com/office/powerpoint/2010/main" val="37984925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904"/>
            <a:ext cx="7886700" cy="882440"/>
          </a:xfrm>
        </p:spPr>
        <p:txBody>
          <a:bodyPr>
            <a:normAutofit fontScale="90000"/>
          </a:bodyPr>
          <a:lstStyle/>
          <a:p>
            <a:pPr algn="ctr"/>
            <a:r>
              <a:rPr lang="en-US" sz="4400" dirty="0">
                <a:latin typeface="+mn-lt"/>
              </a:rPr>
              <a:t>Action Items / Meeting Prep</a:t>
            </a:r>
            <a:br>
              <a:rPr lang="en-US" dirty="0"/>
            </a:br>
            <a:r>
              <a:rPr lang="en-US" sz="1800" dirty="0"/>
              <a:t>(previously called homework, to be completed </a:t>
            </a:r>
            <a:r>
              <a:rPr lang="en-US" sz="1800" b="1" dirty="0"/>
              <a:t>BEFORE Meeting 5</a:t>
            </a:r>
            <a:r>
              <a:rPr lang="en-US" sz="1800" dirty="0"/>
              <a:t>)</a:t>
            </a:r>
          </a:p>
        </p:txBody>
      </p:sp>
      <p:sp>
        <p:nvSpPr>
          <p:cNvPr id="15" name="Slide Number Placeholder 2"/>
          <p:cNvSpPr>
            <a:spLocks noGrp="1"/>
          </p:cNvSpPr>
          <p:nvPr>
            <p:ph type="sldNum" sz="quarter" idx="12"/>
          </p:nvPr>
        </p:nvSpPr>
        <p:spPr>
          <a:xfrm>
            <a:off x="6457950" y="6356351"/>
            <a:ext cx="2057400" cy="365125"/>
          </a:xfrm>
        </p:spPr>
        <p:txBody>
          <a:bodyPr/>
          <a:lstStyle/>
          <a:p>
            <a:fld id="{028FE254-016A-4E51-98AE-D4B4E3F12C32}" type="slidenum">
              <a:rPr lang="en-US" sz="1200" smtClean="0"/>
              <a:t>98</a:t>
            </a:fld>
            <a:endParaRPr lang="en-US" sz="1200" dirty="0"/>
          </a:p>
        </p:txBody>
      </p:sp>
      <p:sp>
        <p:nvSpPr>
          <p:cNvPr id="3" name="TextBox 2">
            <a:extLst>
              <a:ext uri="{FF2B5EF4-FFF2-40B4-BE49-F238E27FC236}">
                <a16:creationId xmlns:a16="http://schemas.microsoft.com/office/drawing/2014/main" id="{1D59E230-F4C6-490D-BA3F-33D1A0C7D8FD}"/>
              </a:ext>
            </a:extLst>
          </p:cNvPr>
          <p:cNvSpPr txBox="1"/>
          <p:nvPr/>
        </p:nvSpPr>
        <p:spPr>
          <a:xfrm>
            <a:off x="627685" y="1600200"/>
            <a:ext cx="7672801" cy="2554545"/>
          </a:xfrm>
          <a:prstGeom prst="rect">
            <a:avLst/>
          </a:prstGeom>
          <a:noFill/>
        </p:spPr>
        <p:txBody>
          <a:bodyPr wrap="square" rtlCol="0">
            <a:spAutoFit/>
          </a:bodyPr>
          <a:lstStyle/>
          <a:p>
            <a:r>
              <a:rPr lang="en-US" sz="3200" dirty="0"/>
              <a:t>Tasks to be completed </a:t>
            </a:r>
            <a:r>
              <a:rPr lang="en-US" sz="3200" b="1" dirty="0"/>
              <a:t>BEFORE Meeting 5 @</a:t>
            </a:r>
          </a:p>
          <a:p>
            <a:endParaRPr lang="en-US" sz="3200" b="1" dirty="0"/>
          </a:p>
          <a:p>
            <a:r>
              <a:rPr lang="en-US" sz="3200" b="1" dirty="0">
                <a:solidFill>
                  <a:srgbClr val="0000FF"/>
                </a:solidFill>
              </a:rPr>
              <a:t>EDN -&gt; Capstone Support -&gt; Wiki-&gt; </a:t>
            </a:r>
          </a:p>
          <a:p>
            <a:r>
              <a:rPr lang="en-US" sz="3200" b="1" dirty="0">
                <a:solidFill>
                  <a:srgbClr val="0000FF"/>
                </a:solidFill>
              </a:rPr>
              <a:t>Task and Due Dates -&gt; Day 4 Agenda</a:t>
            </a:r>
          </a:p>
          <a:p>
            <a:endParaRPr lang="en-US" sz="3200" b="1" dirty="0"/>
          </a:p>
        </p:txBody>
      </p:sp>
      <p:sp>
        <p:nvSpPr>
          <p:cNvPr id="7" name="TextBox 6">
            <a:extLst>
              <a:ext uri="{FF2B5EF4-FFF2-40B4-BE49-F238E27FC236}">
                <a16:creationId xmlns:a16="http://schemas.microsoft.com/office/drawing/2014/main" id="{63EB8202-D2EA-5447-DBA4-A7B9EE3CA8CD}"/>
              </a:ext>
            </a:extLst>
          </p:cNvPr>
          <p:cNvSpPr txBox="1"/>
          <p:nvPr/>
        </p:nvSpPr>
        <p:spPr>
          <a:xfrm>
            <a:off x="1548952" y="4724400"/>
            <a:ext cx="5830265" cy="646331"/>
          </a:xfrm>
          <a:prstGeom prst="rect">
            <a:avLst/>
          </a:prstGeom>
          <a:noFill/>
          <a:ln w="38100">
            <a:solidFill>
              <a:srgbClr val="FF0000"/>
            </a:solidFill>
          </a:ln>
        </p:spPr>
        <p:txBody>
          <a:bodyPr wrap="square">
            <a:spAutoFit/>
          </a:bodyPr>
          <a:lstStyle/>
          <a:p>
            <a:r>
              <a:rPr lang="en-US" sz="1800" b="1" dirty="0"/>
              <a:t>PE will stop sending out this link.</a:t>
            </a:r>
          </a:p>
          <a:p>
            <a:r>
              <a:rPr lang="en-US" b="1" dirty="0"/>
              <a:t>It is YOUR responsibility to check the list and do the work.</a:t>
            </a:r>
            <a:endParaRPr lang="en-US" sz="1800" dirty="0"/>
          </a:p>
        </p:txBody>
      </p:sp>
    </p:spTree>
    <p:extLst>
      <p:ext uri="{BB962C8B-B14F-4D97-AF65-F5344CB8AC3E}">
        <p14:creationId xmlns:p14="http://schemas.microsoft.com/office/powerpoint/2010/main" val="30204030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pPr algn="ctr"/>
            <a:r>
              <a:rPr lang="en-US" sz="4400" dirty="0">
                <a:latin typeface="+mn-lt"/>
                <a:cs typeface="Calibri Light"/>
              </a:rPr>
              <a:t>Day 5 Agenda</a:t>
            </a:r>
            <a:endParaRPr lang="en-US" sz="4400" dirty="0">
              <a:latin typeface="+mn-lt"/>
            </a:endParaRPr>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pic>
        <p:nvPicPr>
          <p:cNvPr id="7" name="Picture 6" descr="A close-up of a diagram&#10;&#10;Description automatically generated">
            <a:extLst>
              <a:ext uri="{FF2B5EF4-FFF2-40B4-BE49-F238E27FC236}">
                <a16:creationId xmlns:a16="http://schemas.microsoft.com/office/drawing/2014/main" id="{E3817DAD-BAA5-3BF4-3C9E-ECEC6F009A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324" y="1931911"/>
            <a:ext cx="7285351" cy="3170195"/>
          </a:xfrm>
          <a:prstGeom prst="rect">
            <a:avLst/>
          </a:prstGeom>
        </p:spPr>
      </p:pic>
      <p:grpSp>
        <p:nvGrpSpPr>
          <p:cNvPr id="4" name="Group 3">
            <a:extLst>
              <a:ext uri="{FF2B5EF4-FFF2-40B4-BE49-F238E27FC236}">
                <a16:creationId xmlns:a16="http://schemas.microsoft.com/office/drawing/2014/main" id="{51758DE9-23B5-C3B3-3BC9-8038109C3CA8}"/>
              </a:ext>
            </a:extLst>
          </p:cNvPr>
          <p:cNvGrpSpPr/>
          <p:nvPr/>
        </p:nvGrpSpPr>
        <p:grpSpPr>
          <a:xfrm>
            <a:off x="7086600" y="886834"/>
            <a:ext cx="2999703" cy="830997"/>
            <a:chOff x="7086600" y="886834"/>
            <a:chExt cx="2999703" cy="830997"/>
          </a:xfrm>
        </p:grpSpPr>
        <p:sp>
          <p:nvSpPr>
            <p:cNvPr id="6" name="TextBox 5">
              <a:extLst>
                <a:ext uri="{FF2B5EF4-FFF2-40B4-BE49-F238E27FC236}">
                  <a16:creationId xmlns:a16="http://schemas.microsoft.com/office/drawing/2014/main" id="{E525C35D-CE98-BEE0-796B-B4F7DEE6C736}"/>
                </a:ext>
              </a:extLst>
            </p:cNvPr>
            <p:cNvSpPr txBox="1"/>
            <p:nvPr/>
          </p:nvSpPr>
          <p:spPr>
            <a:xfrm>
              <a:off x="7265238" y="886834"/>
              <a:ext cx="2821065" cy="830997"/>
            </a:xfrm>
            <a:prstGeom prst="rect">
              <a:avLst/>
            </a:prstGeom>
            <a:noFill/>
          </p:spPr>
          <p:txBody>
            <a:bodyPr wrap="square" rtlCol="0">
              <a:spAutoFit/>
            </a:bodyPr>
            <a:lstStyle/>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Team Development / </a:t>
              </a:r>
            </a:p>
            <a:p>
              <a:pPr marL="11430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black"/>
                  </a:solidFill>
                  <a:effectLst/>
                  <a:uLnTx/>
                  <a:uFillTx/>
                </a:rPr>
                <a:t>Design Process Refresher</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prstClr val="black"/>
                  </a:solidFill>
                  <a:effectLst/>
                  <a:uLnTx/>
                  <a:uFillTx/>
                </a:rPr>
                <a:t>Administrative Tasks</a:t>
              </a:r>
            </a:p>
            <a:p>
              <a:pPr marL="114300" marR="0" lvl="0" indent="-11430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0" dirty="0">
                  <a:solidFill>
                    <a:prstClr val="black"/>
                  </a:solidFill>
                </a:rPr>
                <a:t>Project Work</a:t>
              </a:r>
              <a:endParaRPr kumimoji="0" lang="en-US" sz="1200" b="0" i="0" u="none" strike="noStrike" kern="0" cap="none" spc="0" normalizeH="0" baseline="0" noProof="0" dirty="0">
                <a:ln>
                  <a:noFill/>
                </a:ln>
                <a:solidFill>
                  <a:prstClr val="black"/>
                </a:solidFill>
                <a:effectLst/>
                <a:uLnTx/>
                <a:uFillTx/>
              </a:endParaRPr>
            </a:p>
          </p:txBody>
        </p:sp>
        <p:sp>
          <p:nvSpPr>
            <p:cNvPr id="8" name="Oval 7">
              <a:extLst>
                <a:ext uri="{FF2B5EF4-FFF2-40B4-BE49-F238E27FC236}">
                  <a16:creationId xmlns:a16="http://schemas.microsoft.com/office/drawing/2014/main" id="{2171962B-3CFD-B0A1-02E5-71F76EC775A9}"/>
                </a:ext>
              </a:extLst>
            </p:cNvPr>
            <p:cNvSpPr/>
            <p:nvPr/>
          </p:nvSpPr>
          <p:spPr>
            <a:xfrm>
              <a:off x="7086600" y="984911"/>
              <a:ext cx="204553" cy="188864"/>
            </a:xfrm>
            <a:prstGeom prst="ellipse">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TD</a:t>
              </a:r>
            </a:p>
          </p:txBody>
        </p:sp>
        <p:sp>
          <p:nvSpPr>
            <p:cNvPr id="9" name="Isosceles Triangle 8">
              <a:extLst>
                <a:ext uri="{FF2B5EF4-FFF2-40B4-BE49-F238E27FC236}">
                  <a16:creationId xmlns:a16="http://schemas.microsoft.com/office/drawing/2014/main" id="{FCC38BFC-9F71-8D7D-FB7F-854E57C9CBCB}"/>
                </a:ext>
              </a:extLst>
            </p:cNvPr>
            <p:cNvSpPr/>
            <p:nvPr/>
          </p:nvSpPr>
          <p:spPr>
            <a:xfrm>
              <a:off x="7086600" y="1271852"/>
              <a:ext cx="206034" cy="169493"/>
            </a:xfrm>
            <a:prstGeom prst="triangle">
              <a:avLst/>
            </a:prstGeom>
            <a:solidFill>
              <a:srgbClr val="70AD47"/>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A</a:t>
              </a: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US" sz="3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F717E868-2CFC-5B1E-DCC7-2AD3599F0EB9}"/>
                </a:ext>
              </a:extLst>
            </p:cNvPr>
            <p:cNvSpPr/>
            <p:nvPr/>
          </p:nvSpPr>
          <p:spPr>
            <a:xfrm>
              <a:off x="7093608" y="1486317"/>
              <a:ext cx="190536" cy="187035"/>
            </a:xfrm>
            <a:prstGeom prst="rect">
              <a:avLst/>
            </a:prstGeom>
            <a:solidFill>
              <a:srgbClr val="ED7D31"/>
            </a:solidFill>
            <a:ln w="12700" cap="flat" cmpd="sng" algn="ctr">
              <a:solidFill>
                <a:srgbClr val="5B9BD5">
                  <a:shade val="50000"/>
                </a:srgbClr>
              </a:solidFill>
              <a:prstDash val="solid"/>
              <a:miter lim="800000"/>
            </a:ln>
            <a:effectLst/>
          </p:spPr>
          <p:txBody>
            <a:bodyPr rtlCol="0" anchor="ct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sz="600" b="0" i="0" u="none" strike="noStrike" kern="0" cap="none" spc="0" normalizeH="0" baseline="0" noProof="0" dirty="0">
                  <a:ln>
                    <a:noFill/>
                  </a:ln>
                  <a:solidFill>
                    <a:prstClr val="white"/>
                  </a:solidFill>
                  <a:effectLst/>
                  <a:uLnTx/>
                  <a:uFillTx/>
                  <a:latin typeface="Calibri" panose="020F0502020204030204"/>
                  <a:ea typeface="+mn-ea"/>
                  <a:cs typeface="+mn-cs"/>
                </a:rPr>
                <a:t>P</a:t>
              </a:r>
            </a:p>
          </p:txBody>
        </p:sp>
      </p:grpSp>
    </p:spTree>
    <p:extLst>
      <p:ext uri="{BB962C8B-B14F-4D97-AF65-F5344CB8AC3E}">
        <p14:creationId xmlns:p14="http://schemas.microsoft.com/office/powerpoint/2010/main" val="2290457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10837</Words>
  <Application>Microsoft Office PowerPoint</Application>
  <PresentationFormat>On-screen Show (4:3)</PresentationFormat>
  <Paragraphs>1840</Paragraphs>
  <Slides>168</Slides>
  <Notes>71</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168</vt:i4>
      </vt:variant>
    </vt:vector>
  </HeadingPairs>
  <TitlesOfParts>
    <vt:vector size="187" baseType="lpstr">
      <vt:lpstr>Algerian</vt:lpstr>
      <vt:lpstr>Aptos</vt:lpstr>
      <vt:lpstr>Aptos Display</vt:lpstr>
      <vt:lpstr>Arial</vt:lpstr>
      <vt:lpstr>Calibri</vt:lpstr>
      <vt:lpstr>Calibri Light</vt:lpstr>
      <vt:lpstr>Courier New</vt:lpstr>
      <vt:lpstr>Inter</vt:lpstr>
      <vt:lpstr>Roboto</vt:lpstr>
      <vt:lpstr>Segoe Script</vt:lpstr>
      <vt:lpstr>Segoe UI</vt:lpstr>
      <vt:lpstr>SlidoInter</vt:lpstr>
      <vt:lpstr>Symbol</vt:lpstr>
      <vt:lpstr>Times New Roman</vt:lpstr>
      <vt:lpstr>Wingdings</vt:lpstr>
      <vt:lpstr>Office Theme</vt:lpstr>
      <vt:lpstr>1_Office Theme</vt:lpstr>
      <vt:lpstr>2_Office Theme</vt:lpstr>
      <vt:lpstr>3_Office Theme</vt:lpstr>
      <vt:lpstr>Projects, Evaluators, &amp; Mentors - Section 1</vt:lpstr>
      <vt:lpstr>Projects, Evaluators, &amp; Mentors - Section 2</vt:lpstr>
      <vt:lpstr>Projects, Evaluators, &amp; Mentors - Section 3</vt:lpstr>
      <vt:lpstr>Projects, Evaluators, &amp; Mentors - Section 4</vt:lpstr>
      <vt:lpstr>Welcome to  Capstone Design</vt:lpstr>
      <vt:lpstr>Link to Agendas</vt:lpstr>
      <vt:lpstr>PowerPoint Presentation</vt:lpstr>
      <vt:lpstr>Class 1 Agenda</vt:lpstr>
      <vt:lpstr>5 min - Logistics</vt:lpstr>
      <vt:lpstr>Design Lab Mission</vt:lpstr>
      <vt:lpstr>Capstone Design Transition</vt:lpstr>
      <vt:lpstr>Capstone Design:  Practice Engineering in Safe Environment</vt:lpstr>
      <vt:lpstr>PowerPoint Presentation</vt:lpstr>
      <vt:lpstr>New Employee Onboarding  Day 1 Agenda</vt:lpstr>
      <vt:lpstr>Welcome to Your Project Team!</vt:lpstr>
      <vt:lpstr>Your Capstone Expectations</vt:lpstr>
      <vt:lpstr>Design Lab - Core Values</vt:lpstr>
      <vt:lpstr>Participation Expectations</vt:lpstr>
      <vt:lpstr>Work Expectations</vt:lpstr>
      <vt:lpstr>Capstone is More TEAM work than GROUP work</vt:lpstr>
      <vt:lpstr>Work Expectations</vt:lpstr>
      <vt:lpstr>Design Lab Communications &amp; Documentation Policies (1/2)</vt:lpstr>
      <vt:lpstr>Design Lab Communications &amp; Documentation Policies (2/2)</vt:lpstr>
      <vt:lpstr>Documentation Tools</vt:lpstr>
      <vt:lpstr>Accountability Step #1</vt:lpstr>
      <vt:lpstr>25 mins - Ice Breaker</vt:lpstr>
      <vt:lpstr>The Process…</vt:lpstr>
      <vt:lpstr>Ice Breaker  JEC 3232 side </vt:lpstr>
      <vt:lpstr>Capstone Course - Overview</vt:lpstr>
      <vt:lpstr>Key Elements</vt:lpstr>
      <vt:lpstr>40 min – Staff Introductions &amp; Project Launch</vt:lpstr>
      <vt:lpstr>15 min - Meet with Project Engineer</vt:lpstr>
      <vt:lpstr>10 min - Meet with Chief Engineer</vt:lpstr>
      <vt:lpstr>15 min – Wrap Up  Team Standards Agreement Intro</vt:lpstr>
      <vt:lpstr>Wrap Up – Team-Building Retreat</vt:lpstr>
      <vt:lpstr>Team-Building Retreat</vt:lpstr>
      <vt:lpstr>Team-Building Retreat</vt:lpstr>
      <vt:lpstr>Wrap Up – Safety Training Intro</vt:lpstr>
      <vt:lpstr>Wrap-up</vt:lpstr>
      <vt:lpstr>Wrap-up – Looking forwards</vt:lpstr>
      <vt:lpstr>Action Items / Meeting Prep (previously called homework, to be completed BEFORE Meeting 2)</vt:lpstr>
      <vt:lpstr>Day 2 Agenda</vt:lpstr>
      <vt:lpstr>Accountability</vt:lpstr>
      <vt:lpstr>10 min – Design Lab Expectations </vt:lpstr>
      <vt:lpstr>15 min – Group Ideation Process</vt:lpstr>
      <vt:lpstr>Identifying Team Skills</vt:lpstr>
      <vt:lpstr>15 min - Team Skill Assessment</vt:lpstr>
      <vt:lpstr>Engineering Design Process Progression</vt:lpstr>
      <vt:lpstr>15 min – Design Process Step 1 !</vt:lpstr>
      <vt:lpstr>Documenting and Describing the Client’s problem</vt:lpstr>
      <vt:lpstr>Customer Needs &amp;  Engineering Requirements Introduction</vt:lpstr>
      <vt:lpstr>PowerPoint Presentation</vt:lpstr>
      <vt:lpstr>Generating Ideas for Your Needs</vt:lpstr>
      <vt:lpstr>User Stories and Use Cases</vt:lpstr>
      <vt:lpstr>User Story</vt:lpstr>
      <vt:lpstr>User Story Discovery Questions &amp; Acceptance Criteria </vt:lpstr>
      <vt:lpstr>User Story Discovery Questions &amp; Acceptance Criteria Example </vt:lpstr>
      <vt:lpstr>Use Cases</vt:lpstr>
      <vt:lpstr>Use Cases Example 1</vt:lpstr>
      <vt:lpstr>Use Cases Example 2</vt:lpstr>
      <vt:lpstr>10 min – Review Project Description</vt:lpstr>
      <vt:lpstr>20 min – Generating Needs &amp; Requirements,  User Stories and Use Cases</vt:lpstr>
      <vt:lpstr>10 mins - Client Meeting 1 Project Kickoff</vt:lpstr>
      <vt:lpstr>10 mins – Communication &amp; Documentation Policies</vt:lpstr>
      <vt:lpstr>Electronic Design Notebook (EDN)</vt:lpstr>
      <vt:lpstr>What Should I Document?</vt:lpstr>
      <vt:lpstr>Participation + Documentation Expectation</vt:lpstr>
      <vt:lpstr>Participation + Documentation Encouragement</vt:lpstr>
      <vt:lpstr>5 min - Wrap-up</vt:lpstr>
      <vt:lpstr>Day 3 &amp; 4 Activities</vt:lpstr>
      <vt:lpstr>Action Items / Meeting Prep (previously called homework, to be completed BEFORE Meeting 3)</vt:lpstr>
      <vt:lpstr>Day 2.5 Agenda</vt:lpstr>
      <vt:lpstr>Day 3 Agenda</vt:lpstr>
      <vt:lpstr>Accountability</vt:lpstr>
      <vt:lpstr>Engineering Design Process Progression</vt:lpstr>
      <vt:lpstr>30 min – Meet with CE (Day 3 or 4)</vt:lpstr>
      <vt:lpstr>45 min – Client Meeting #1  Kickoff Meeting</vt:lpstr>
      <vt:lpstr>30 min – Review Prior Presentation (if applicable)</vt:lpstr>
      <vt:lpstr>10 min – Needs and Requirements</vt:lpstr>
      <vt:lpstr>Benchmarking Memo</vt:lpstr>
      <vt:lpstr>Empathize with your Client </vt:lpstr>
      <vt:lpstr>45 min – Update Engineering Definition</vt:lpstr>
      <vt:lpstr>5 min – Wrap-up</vt:lpstr>
      <vt:lpstr>Action Items / Meeting Prep (previously called homework, to be completed BEFORE Meeting 4)</vt:lpstr>
      <vt:lpstr>Day 4 Agenda</vt:lpstr>
      <vt:lpstr>Engineering Design Process Progression</vt:lpstr>
      <vt:lpstr>10 min - Benchmarking</vt:lpstr>
      <vt:lpstr>Benchmarking Examples</vt:lpstr>
      <vt:lpstr>Benchmarking Examples</vt:lpstr>
      <vt:lpstr>Benchmarking - Evaluation</vt:lpstr>
      <vt:lpstr>Benchmarking – Evaluation</vt:lpstr>
      <vt:lpstr>45 min – Client Meeting #1  Kickoff Meeting</vt:lpstr>
      <vt:lpstr>55 min - Project Work </vt:lpstr>
      <vt:lpstr>55 min - Project Work </vt:lpstr>
      <vt:lpstr>Project Work</vt:lpstr>
      <vt:lpstr>30 min – Meet with CE (Day 3 or 4)</vt:lpstr>
      <vt:lpstr>10 min – Wrap-up</vt:lpstr>
      <vt:lpstr>Action Items / Meeting Prep (previously called homework, to be completed BEFORE Meeting 5)</vt:lpstr>
      <vt:lpstr>Day 5 Agenda</vt:lpstr>
      <vt:lpstr>Engineering Design Process Progression</vt:lpstr>
      <vt:lpstr>Documentation Participation</vt:lpstr>
      <vt:lpstr>We invite you to Ask for help</vt:lpstr>
      <vt:lpstr>10 mins - Concept Generation</vt:lpstr>
      <vt:lpstr>60 min - Concept Generation</vt:lpstr>
      <vt:lpstr>5 min – Create Forum Threads (EDN)</vt:lpstr>
      <vt:lpstr>25 min – Research on Existing Technology</vt:lpstr>
      <vt:lpstr>Wrap-up - Documentation</vt:lpstr>
      <vt:lpstr>Wrap-up - Documentation</vt:lpstr>
      <vt:lpstr>Wrap-up - Documentation</vt:lpstr>
      <vt:lpstr>Action Items / Meeting Prep (previously called homework, to be completed BEFORE Meeting 6)</vt:lpstr>
      <vt:lpstr>Day 6 Agenda</vt:lpstr>
      <vt:lpstr>Engineering Design Process Progression</vt:lpstr>
      <vt:lpstr>10 min – Project Documentation &amp; EDN Usage</vt:lpstr>
      <vt:lpstr>What is Engineering Documentation?</vt:lpstr>
      <vt:lpstr>Why Document?</vt:lpstr>
      <vt:lpstr>Examples of Things to Document</vt:lpstr>
      <vt:lpstr>Corporate Communication &amp; Documentation Policies Reminder</vt:lpstr>
      <vt:lpstr>15 min – Engineering Definition Reflective Update</vt:lpstr>
      <vt:lpstr>60 min – Project Work</vt:lpstr>
      <vt:lpstr>15 min – Identify Preliminary Deliverables</vt:lpstr>
      <vt:lpstr>10 min – Wrap-up</vt:lpstr>
      <vt:lpstr>Action Items / Meeting Prep (previously called homework, to be completed BEFORE Meeting 7)</vt:lpstr>
      <vt:lpstr>Day 7 Agenda</vt:lpstr>
      <vt:lpstr>Safety Training was DUE by last class</vt:lpstr>
      <vt:lpstr>Engineering Design Process Progression</vt:lpstr>
      <vt:lpstr>30 Min - Update Previous Work</vt:lpstr>
      <vt:lpstr>15 min – CE Time</vt:lpstr>
      <vt:lpstr>50 min – Concept Selection</vt:lpstr>
      <vt:lpstr>15 min – Finalize Project Deliverables</vt:lpstr>
      <vt:lpstr>5 min – Wrap-up</vt:lpstr>
      <vt:lpstr>Action Items / Meeting Prep (previously called homework, to be completed BEFORE Meeting 8)</vt:lpstr>
      <vt:lpstr>Day 8 Agenda</vt:lpstr>
      <vt:lpstr>Engineering Design Process Progression</vt:lpstr>
      <vt:lpstr>Project Planning</vt:lpstr>
      <vt:lpstr>Defining Meaningful Tasks</vt:lpstr>
      <vt:lpstr>Defining Meaningful Tasks aka “SMART”</vt:lpstr>
      <vt:lpstr>20 min - ‘Post-It Note’ Project Planning</vt:lpstr>
      <vt:lpstr>‘Post-It Note’ Project Planning Exercise</vt:lpstr>
      <vt:lpstr>5 min – Wrap-up</vt:lpstr>
      <vt:lpstr>Wrap-up</vt:lpstr>
      <vt:lpstr>Action Items / Meeting Prep (previously called homework, to be completed BEFORE Meeting 9)</vt:lpstr>
      <vt:lpstr>Day 9 Agenda</vt:lpstr>
      <vt:lpstr>Engineering Design Process Progression</vt:lpstr>
      <vt:lpstr>30 min – Follow Team created Agenda</vt:lpstr>
      <vt:lpstr>10 min – CE reflection on            Client Meeting #2</vt:lpstr>
      <vt:lpstr>15 min – PE Review Project Plan</vt:lpstr>
      <vt:lpstr>Action Items / Meeting Prep (previously called homework, to be completed BEFORE Meeting 10)</vt:lpstr>
      <vt:lpstr>Day 10 Agenda</vt:lpstr>
      <vt:lpstr>Engineering Design Process Progression</vt:lpstr>
      <vt:lpstr>15 Min - System Design Intro</vt:lpstr>
      <vt:lpstr>15 Min - System Design Intro</vt:lpstr>
      <vt:lpstr>Communication Of Your High Level System Design</vt:lpstr>
      <vt:lpstr>Sample System Architecture Diagram - IOT</vt:lpstr>
      <vt:lpstr>Sample System Architecture Diagram - Process</vt:lpstr>
      <vt:lpstr>Sample System Architecture Diagram - Mechanical</vt:lpstr>
      <vt:lpstr>System Architecture Diagrams</vt:lpstr>
      <vt:lpstr>Capstone is a  Communications Intensive Course</vt:lpstr>
      <vt:lpstr>5 Min – Wrap-up</vt:lpstr>
      <vt:lpstr>All Employee Meetings</vt:lpstr>
      <vt:lpstr>Board of Directors Review is coming up NEXT WEEK</vt:lpstr>
      <vt:lpstr>BDR Poster &amp; Presentation Content</vt:lpstr>
      <vt:lpstr>Upcoming Graded deliverables</vt:lpstr>
      <vt:lpstr>System Design Report Intro</vt:lpstr>
      <vt:lpstr>Appendix - Detailed Individual Design</vt:lpstr>
      <vt:lpstr>Engineering Design Process</vt:lpstr>
      <vt:lpstr>95 min – Poster Creation</vt:lpstr>
      <vt:lpstr>Revision History </vt:lpstr>
      <vt:lpstr>Revision History - continued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Paster, Aren</cp:lastModifiedBy>
  <cp:revision>1520</cp:revision>
  <dcterms:created xsi:type="dcterms:W3CDTF">2012-08-24T00:53:15Z</dcterms:created>
  <dcterms:modified xsi:type="dcterms:W3CDTF">2025-07-07T18:20:54Z</dcterms:modified>
</cp:coreProperties>
</file>