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1"/>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82" r:id="rId105"/>
    <p:sldId id="681"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02" r:id="rId122"/>
    <p:sldId id="603" r:id="rId123"/>
    <p:sldId id="633" r:id="rId124"/>
    <p:sldId id="528" r:id="rId125"/>
    <p:sldId id="625" r:id="rId126"/>
    <p:sldId id="300" r:id="rId127"/>
    <p:sldId id="646" r:id="rId128"/>
    <p:sldId id="597" r:id="rId129"/>
    <p:sldId id="667" r:id="rId130"/>
    <p:sldId id="382" r:id="rId131"/>
    <p:sldId id="584" r:id="rId132"/>
    <p:sldId id="634" r:id="rId133"/>
    <p:sldId id="529" r:id="rId134"/>
    <p:sldId id="626" r:id="rId135"/>
    <p:sldId id="302" r:id="rId136"/>
    <p:sldId id="598" r:id="rId137"/>
    <p:sldId id="648" r:id="rId138"/>
    <p:sldId id="494" r:id="rId139"/>
    <p:sldId id="404" r:id="rId140"/>
    <p:sldId id="495" r:id="rId141"/>
    <p:sldId id="496" r:id="rId142"/>
    <p:sldId id="530" r:id="rId143"/>
    <p:sldId id="535" r:id="rId144"/>
    <p:sldId id="627" r:id="rId145"/>
    <p:sldId id="304" r:id="rId146"/>
    <p:sldId id="599" r:id="rId147"/>
    <p:sldId id="395" r:id="rId148"/>
    <p:sldId id="619" r:id="rId149"/>
    <p:sldId id="396" r:id="rId150"/>
    <p:sldId id="628" r:id="rId151"/>
    <p:sldId id="562" r:id="rId152"/>
    <p:sldId id="600" r:id="rId153"/>
    <p:sldId id="564" r:id="rId154"/>
    <p:sldId id="649" r:id="rId155"/>
    <p:sldId id="651" r:id="rId156"/>
    <p:sldId id="653" r:id="rId157"/>
    <p:sldId id="654" r:id="rId158"/>
    <p:sldId id="650" r:id="rId159"/>
    <p:sldId id="655" r:id="rId160"/>
    <p:sldId id="669" r:id="rId161"/>
    <p:sldId id="620" r:id="rId162"/>
    <p:sldId id="482" r:id="rId163"/>
    <p:sldId id="647" r:id="rId164"/>
    <p:sldId id="568" r:id="rId165"/>
    <p:sldId id="567" r:id="rId166"/>
    <p:sldId id="378" r:id="rId167"/>
    <p:sldId id="350" r:id="rId168"/>
    <p:sldId id="338" r:id="rId169"/>
    <p:sldId id="352" r:id="rId1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p:scale>
          <a:sx n="130" d="100"/>
          <a:sy n="130" d="100"/>
        </p:scale>
        <p:origin x="603" y="-11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973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notesMaster" Target="notesMasters/notesMaster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microsoft.com/office/2018/10/relationships/authors" Target="authors.xml"/><Relationship Id="rId172" Type="http://schemas.openxmlformats.org/officeDocument/2006/relationships/commentAuthors" Target="commen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theme" Target="theme/theme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ableStyles" Target="tableStyle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304C7DDC-1007-4BB0-B39B-73649B1B7E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3CA18C25-D12A-40AF-9C33-2E565696D8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398DBD50-F877-4082-B77A-61FD2DC3E4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934AD0AB-84FC-4DA5-AE47-704EFB7526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C6F845FC-2D44-4905-A89C-DD2682D11D2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5"/>
                <c:pt idx="0">
                  <c:v>0</c:v>
                </c:pt>
                <c:pt idx="1">
                  <c:v>1</c:v>
                </c:pt>
                <c:pt idx="2">
                  <c:v>2</c:v>
                </c:pt>
                <c:pt idx="3">
                  <c:v>3</c:v>
                </c:pt>
                <c:pt idx="4">
                  <c:v>4+</c:v>
                </c:pt>
              </c:strCache>
            </c:strRef>
          </c:cat>
          <c:val>
            <c:numRef>
              <c:f>Sheet1!$B$2:$B$7</c:f>
              <c:numCache>
                <c:formatCode>General</c:formatCode>
                <c:ptCount val="6"/>
                <c:pt idx="0">
                  <c:v>16</c:v>
                </c:pt>
                <c:pt idx="1">
                  <c:v>14</c:v>
                </c:pt>
                <c:pt idx="2">
                  <c:v>13</c:v>
                </c:pt>
                <c:pt idx="3">
                  <c:v>17</c:v>
                </c:pt>
                <c:pt idx="4">
                  <c:v>40</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C4199171-16CB-45EE-8BB7-ADC9F5B76B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768A276D-A669-460E-B1E4-46130526DC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A2A75CAD-A8A5-4634-8817-3FFA0A62B3A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23454FE6-24A6-4E84-ADE8-44D2EC2A09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8343FAB1-4957-47D7-930B-7FB3AD5269D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5"/>
                <c:pt idx="0">
                  <c:v>0</c:v>
                </c:pt>
                <c:pt idx="1">
                  <c:v>1</c:v>
                </c:pt>
                <c:pt idx="2">
                  <c:v>2</c:v>
                </c:pt>
                <c:pt idx="3">
                  <c:v>3</c:v>
                </c:pt>
                <c:pt idx="4">
                  <c:v>4+</c:v>
                </c:pt>
              </c:strCache>
            </c:strRef>
          </c:cat>
          <c:val>
            <c:numRef>
              <c:f>Sheet1!$B$2:$B$7</c:f>
              <c:numCache>
                <c:formatCode>General</c:formatCode>
                <c:ptCount val="6"/>
                <c:pt idx="0">
                  <c:v>42</c:v>
                </c:pt>
                <c:pt idx="1">
                  <c:v>19</c:v>
                </c:pt>
                <c:pt idx="2">
                  <c:v>11</c:v>
                </c:pt>
                <c:pt idx="3">
                  <c:v>9</c:v>
                </c:pt>
                <c:pt idx="4">
                  <c:v>15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7/23/2025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995A4-D9FE-999C-FDB6-7D12F785E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AFF8C-DF19-A429-CF4C-DB7401546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F1B39-EE4E-9F12-4052-61559A72F3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DCF17-2F2D-440E-FDD5-1A5A12D4486C}"/>
              </a:ext>
            </a:extLst>
          </p:cNvPr>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30424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7/23/2025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7/23/2025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7/23/2025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7/23/2025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7/23/2025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7/23/2025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7/23/2025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7/23/2025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7/23/2025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7/23/2025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7/23/2025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7/23/2025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7/23/2025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10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48.xml"/><Relationship Id="rId5" Type="http://schemas.openxmlformats.org/officeDocument/2006/relationships/slide" Target="slide85.xml"/><Relationship Id="rId10" Type="http://schemas.openxmlformats.org/officeDocument/2006/relationships/slide" Target="slide142.xml"/><Relationship Id="rId4" Type="http://schemas.openxmlformats.org/officeDocument/2006/relationships/slide" Target="slide72.xml"/><Relationship Id="rId9" Type="http://schemas.openxmlformats.org/officeDocument/2006/relationships/slide" Target="slide13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D9D6-9F3E-0031-5B7C-7B2A99C67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11478-EE07-C603-FE95-9E1B192C46E1}"/>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0E9C3028-0923-B422-19BF-80FC6F20C49F}"/>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7A4D1955-C7B0-891D-AADB-A1D5F3EB3DEB}"/>
              </a:ext>
            </a:extLst>
          </p:cNvPr>
          <p:cNvSpPr>
            <a:spLocks noGrp="1"/>
          </p:cNvSpPr>
          <p:nvPr>
            <p:ph type="sldNum" sz="quarter" idx="12"/>
          </p:nvPr>
        </p:nvSpPr>
        <p:spPr/>
        <p:txBody>
          <a:bodyPr/>
          <a:lstStyle/>
          <a:p>
            <a:fld id="{CC48B151-73E6-4005-9E41-BAC149615E2B}" type="slidenum">
              <a:rPr lang="en-US" smtClean="0"/>
              <a:t>101</a:t>
            </a:fld>
            <a:endParaRPr lang="en-US" dirty="0"/>
          </a:p>
        </p:txBody>
      </p:sp>
      <p:graphicFrame>
        <p:nvGraphicFramePr>
          <p:cNvPr id="7" name="Chart 6">
            <a:extLst>
              <a:ext uri="{FF2B5EF4-FFF2-40B4-BE49-F238E27FC236}">
                <a16:creationId xmlns:a16="http://schemas.microsoft.com/office/drawing/2014/main" id="{F8CA7F9F-2E0C-7D65-F40B-F861EF8215F9}"/>
              </a:ext>
            </a:extLst>
          </p:cNvPr>
          <p:cNvGraphicFramePr/>
          <p:nvPr/>
        </p:nvGraphicFramePr>
        <p:xfrm>
          <a:off x="4038600" y="1690689"/>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9ECB2E4-6EA2-22D3-7A18-DA2165CA8A34}"/>
              </a:ext>
            </a:extLst>
          </p:cNvPr>
          <p:cNvGraphicFramePr/>
          <p:nvPr/>
        </p:nvGraphicFramePr>
        <p:xfrm>
          <a:off x="-724535" y="1690689"/>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C563BB-85C7-EE5B-CEE4-A151CD689C1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5" name="TextBox 4">
            <a:extLst>
              <a:ext uri="{FF2B5EF4-FFF2-40B4-BE49-F238E27FC236}">
                <a16:creationId xmlns:a16="http://schemas.microsoft.com/office/drawing/2014/main" id="{5F1D8141-0D9D-4EE7-EEB1-D69EEA493180}"/>
              </a:ext>
            </a:extLst>
          </p:cNvPr>
          <p:cNvSpPr txBox="1"/>
          <p:nvPr/>
        </p:nvSpPr>
        <p:spPr>
          <a:xfrm>
            <a:off x="1295400" y="5591003"/>
            <a:ext cx="2951834" cy="461665"/>
          </a:xfrm>
          <a:prstGeom prst="rect">
            <a:avLst/>
          </a:prstGeom>
          <a:noFill/>
        </p:spPr>
        <p:txBody>
          <a:bodyPr wrap="none" rtlCol="0">
            <a:spAutoFit/>
          </a:bodyPr>
          <a:lstStyle/>
          <a:p>
            <a:r>
              <a:rPr lang="en-US" sz="2400" dirty="0"/>
              <a:t>16 % of students at 4+</a:t>
            </a:r>
          </a:p>
        </p:txBody>
      </p:sp>
      <p:sp>
        <p:nvSpPr>
          <p:cNvPr id="8" name="TextBox 7">
            <a:extLst>
              <a:ext uri="{FF2B5EF4-FFF2-40B4-BE49-F238E27FC236}">
                <a16:creationId xmlns:a16="http://schemas.microsoft.com/office/drawing/2014/main" id="{DCE878A8-1884-3D4D-28ED-DDBE57BD3128}"/>
              </a:ext>
            </a:extLst>
          </p:cNvPr>
          <p:cNvSpPr txBox="1"/>
          <p:nvPr/>
        </p:nvSpPr>
        <p:spPr>
          <a:xfrm>
            <a:off x="5829581" y="5540810"/>
            <a:ext cx="2951834" cy="461665"/>
          </a:xfrm>
          <a:prstGeom prst="rect">
            <a:avLst/>
          </a:prstGeom>
          <a:noFill/>
        </p:spPr>
        <p:txBody>
          <a:bodyPr wrap="none" rtlCol="0">
            <a:spAutoFit/>
          </a:bodyPr>
          <a:lstStyle/>
          <a:p>
            <a:r>
              <a:rPr lang="en-US" sz="2400" dirty="0"/>
              <a:t>40 % of students at 4+</a:t>
            </a:r>
          </a:p>
        </p:txBody>
      </p:sp>
    </p:spTree>
    <p:extLst>
      <p:ext uri="{BB962C8B-B14F-4D97-AF65-F5344CB8AC3E}">
        <p14:creationId xmlns:p14="http://schemas.microsoft.com/office/powerpoint/2010/main" val="13411158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120</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129</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Project Planning</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latin typeface="+mn-lt"/>
              </a:rPr>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151</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152</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160</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161</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0938967"/>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4" name="TextBox 3">
            <a:extLst>
              <a:ext uri="{FF2B5EF4-FFF2-40B4-BE49-F238E27FC236}">
                <a16:creationId xmlns:a16="http://schemas.microsoft.com/office/drawing/2014/main" id="{AB4E51A9-9ACE-D029-E3BF-2DCD0E2DDD00}"/>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9/8/25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 &amp; 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Ideas for Your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600" dirty="0">
                <a:cs typeface="Calibri"/>
              </a:rPr>
              <a:t>20 min – Generating Needs &amp; Requirements, </a:t>
            </a:r>
            <a:br>
              <a:rPr lang="en-US" sz="3600" dirty="0">
                <a:cs typeface="Calibri"/>
              </a:rPr>
            </a:br>
            <a:r>
              <a:rPr lang="en-US" sz="3600" dirty="0">
                <a:cs typeface="Calibri"/>
              </a:rPr>
              <a:t>User Stories and Use Cases</a:t>
            </a:r>
            <a:endParaRPr lang="en-US" sz="36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10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10687</Words>
  <Application>Microsoft Office PowerPoint</Application>
  <PresentationFormat>On-screen Show (4:3)</PresentationFormat>
  <Paragraphs>1815</Paragraphs>
  <Slides>166</Slides>
  <Notes>71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166</vt:i4>
      </vt:variant>
    </vt:vector>
  </HeadingPairs>
  <TitlesOfParts>
    <vt:vector size="185" baseType="lpstr">
      <vt:lpstr>Inter</vt:lpstr>
      <vt:lpstr>SlidoInter</vt:lpstr>
      <vt:lpstr>Algerian</vt:lpstr>
      <vt:lpstr>Aptos</vt:lpstr>
      <vt:lpstr>Aptos Display</vt:lpstr>
      <vt:lpstr>Arial</vt:lpstr>
      <vt:lpstr>Calibri</vt:lpstr>
      <vt:lpstr>Calibri Light</vt:lpstr>
      <vt:lpstr>Courier New</vt:lpstr>
      <vt:lpstr>Roboto</vt:lpstr>
      <vt:lpstr>Segoe Script</vt:lpstr>
      <vt:lpstr>Segoe UI</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Client’s problem</vt:lpstr>
      <vt:lpstr>Customer Needs &amp;  Engineering Requirements Introduction</vt:lpstr>
      <vt:lpstr>PowerPoint Presentation</vt:lpstr>
      <vt:lpstr>Generating Ideas for Your Needs</vt:lpstr>
      <vt:lpstr>User Stories and Use Cases</vt:lpstr>
      <vt:lpstr>User Story</vt:lpstr>
      <vt:lpstr>User Story Discovery Questions &amp; Acceptance Criteria </vt:lpstr>
      <vt:lpstr>User Story Discovery Questions &amp; Acceptance Criteria Example </vt:lpstr>
      <vt:lpstr>Use Cases</vt:lpstr>
      <vt:lpstr>Use Cases Example 1</vt:lpstr>
      <vt:lpstr>Use Cases Example 2</vt:lpstr>
      <vt:lpstr>10 min – Review Project Description</vt:lpstr>
      <vt:lpstr>20 min – Generating Needs &amp; Requirements,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Kanai, Junichi</cp:lastModifiedBy>
  <cp:revision>1523</cp:revision>
  <dcterms:created xsi:type="dcterms:W3CDTF">2012-08-24T00:53:15Z</dcterms:created>
  <dcterms:modified xsi:type="dcterms:W3CDTF">2025-07-23T17:00:31Z</dcterms:modified>
</cp:coreProperties>
</file>