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75"/>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72" r:id="rId58"/>
    <p:sldId id="673" r:id="rId59"/>
    <p:sldId id="674" r:id="rId60"/>
    <p:sldId id="675" r:id="rId61"/>
    <p:sldId id="677" r:id="rId62"/>
    <p:sldId id="678" r:id="rId63"/>
    <p:sldId id="679" r:id="rId64"/>
    <p:sldId id="460" r:id="rId65"/>
    <p:sldId id="471" r:id="rId66"/>
    <p:sldId id="558" r:id="rId67"/>
    <p:sldId id="329" r:id="rId68"/>
    <p:sldId id="330" r:id="rId69"/>
    <p:sldId id="331" r:id="rId70"/>
    <p:sldId id="659" r:id="rId71"/>
    <p:sldId id="664" r:id="rId72"/>
    <p:sldId id="536" r:id="rId73"/>
    <p:sldId id="546" r:id="rId74"/>
    <p:sldId id="621" r:id="rId75"/>
    <p:sldId id="287" r:id="rId76"/>
    <p:sldId id="680" r:id="rId77"/>
    <p:sldId id="663" r:id="rId78"/>
    <p:sldId id="593" r:id="rId79"/>
    <p:sldId id="340" r:id="rId80"/>
    <p:sldId id="288" r:id="rId81"/>
    <p:sldId id="290" r:id="rId82"/>
    <p:sldId id="642" r:id="rId83"/>
    <p:sldId id="643" r:id="rId84"/>
    <p:sldId id="559" r:id="rId85"/>
    <p:sldId id="393" r:id="rId86"/>
    <p:sldId id="616" r:id="rId87"/>
    <p:sldId id="622" r:id="rId88"/>
    <p:sldId id="293" r:id="rId89"/>
    <p:sldId id="594" r:id="rId90"/>
    <p:sldId id="586" r:id="rId91"/>
    <p:sldId id="587" r:id="rId92"/>
    <p:sldId id="588" r:id="rId93"/>
    <p:sldId id="589" r:id="rId94"/>
    <p:sldId id="590" r:id="rId95"/>
    <p:sldId id="394" r:id="rId96"/>
    <p:sldId id="342" r:id="rId97"/>
    <p:sldId id="618" r:id="rId98"/>
    <p:sldId id="601" r:id="rId99"/>
    <p:sldId id="474" r:id="rId100"/>
    <p:sldId id="583" r:id="rId101"/>
    <p:sldId id="623" r:id="rId102"/>
    <p:sldId id="518" r:id="rId103"/>
    <p:sldId id="595" r:id="rId104"/>
    <p:sldId id="683" r:id="rId105"/>
    <p:sldId id="681" r:id="rId106"/>
    <p:sldId id="644" r:id="rId107"/>
    <p:sldId id="343" r:id="rId108"/>
    <p:sldId id="344" r:id="rId109"/>
    <p:sldId id="580" r:id="rId110"/>
    <p:sldId id="534" r:id="rId111"/>
    <p:sldId id="550" r:id="rId112"/>
    <p:sldId id="551" r:id="rId113"/>
    <p:sldId id="624" r:id="rId114"/>
    <p:sldId id="298" r:id="rId115"/>
    <p:sldId id="596" r:id="rId116"/>
    <p:sldId id="645" r:id="rId117"/>
    <p:sldId id="446" r:id="rId118"/>
    <p:sldId id="447" r:id="rId119"/>
    <p:sldId id="668" r:id="rId120"/>
    <p:sldId id="450" r:id="rId121"/>
    <p:sldId id="684" r:id="rId122"/>
    <p:sldId id="602" r:id="rId123"/>
    <p:sldId id="603" r:id="rId124"/>
    <p:sldId id="633" r:id="rId125"/>
    <p:sldId id="528" r:id="rId126"/>
    <p:sldId id="625" r:id="rId127"/>
    <p:sldId id="300" r:id="rId128"/>
    <p:sldId id="646" r:id="rId129"/>
    <p:sldId id="597" r:id="rId130"/>
    <p:sldId id="685" r:id="rId131"/>
    <p:sldId id="667" r:id="rId132"/>
    <p:sldId id="382" r:id="rId133"/>
    <p:sldId id="584" r:id="rId134"/>
    <p:sldId id="634" r:id="rId135"/>
    <p:sldId id="529" r:id="rId136"/>
    <p:sldId id="626" r:id="rId137"/>
    <p:sldId id="302" r:id="rId138"/>
    <p:sldId id="598" r:id="rId139"/>
    <p:sldId id="686" r:id="rId140"/>
    <p:sldId id="648" r:id="rId141"/>
    <p:sldId id="494" r:id="rId142"/>
    <p:sldId id="404" r:id="rId143"/>
    <p:sldId id="495" r:id="rId144"/>
    <p:sldId id="496" r:id="rId145"/>
    <p:sldId id="530" r:id="rId146"/>
    <p:sldId id="535" r:id="rId147"/>
    <p:sldId id="627" r:id="rId148"/>
    <p:sldId id="304" r:id="rId149"/>
    <p:sldId id="599" r:id="rId150"/>
    <p:sldId id="687" r:id="rId151"/>
    <p:sldId id="395" r:id="rId152"/>
    <p:sldId id="619" r:id="rId153"/>
    <p:sldId id="396" r:id="rId154"/>
    <p:sldId id="628" r:id="rId155"/>
    <p:sldId id="562" r:id="rId156"/>
    <p:sldId id="600" r:id="rId157"/>
    <p:sldId id="564" r:id="rId158"/>
    <p:sldId id="649" r:id="rId159"/>
    <p:sldId id="651" r:id="rId160"/>
    <p:sldId id="653" r:id="rId161"/>
    <p:sldId id="654" r:id="rId162"/>
    <p:sldId id="650" r:id="rId163"/>
    <p:sldId id="655" r:id="rId164"/>
    <p:sldId id="669" r:id="rId165"/>
    <p:sldId id="620" r:id="rId166"/>
    <p:sldId id="482" r:id="rId167"/>
    <p:sldId id="647" r:id="rId168"/>
    <p:sldId id="568" r:id="rId169"/>
    <p:sldId id="567" r:id="rId170"/>
    <p:sldId id="378" r:id="rId171"/>
    <p:sldId id="350" r:id="rId172"/>
    <p:sldId id="338" r:id="rId173"/>
    <p:sldId id="352" r:id="rId17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7571" autoAdjust="0"/>
  </p:normalViewPr>
  <p:slideViewPr>
    <p:cSldViewPr>
      <p:cViewPr varScale="1">
        <p:scale>
          <a:sx n="75" d="100"/>
          <a:sy n="75" d="100"/>
        </p:scale>
        <p:origin x="1666" y="67"/>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9730"/>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microsoft.com/office/2018/10/relationships/authors" Target="author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presProps" Target="presProps.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tableStyles" Target="tableStyle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notesMaster" Target="notesMasters/notesMaster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commentAuthors" Target="commentAuthor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Needs &amp; Requirements, Use Cases, User Stories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8/21/2025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day ONLY exists for sections 1 &amp; 2 to deal with the crazy loading over first 2 weeks of classes in Fall 2025</a:t>
            </a:r>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79</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167</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8/21/2025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8/21/2025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8/21/2025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8/21/2025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8/21/2025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8/21/2025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8/21/2025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8/21/2025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8/21/2025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8/21/2025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8/21/2025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8/21/2025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8/21/2025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8/21/2025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8/21/2025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8/21/2025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8/21/2025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48.xml"/><Relationship Id="rId1" Type="http://schemas.openxmlformats.org/officeDocument/2006/relationships/slideLayout" Target="../slideLayouts/slideLayout24.xml"/><Relationship Id="rId4" Type="http://schemas.openxmlformats.org/officeDocument/2006/relationships/image" Target="../media/image56.png"/></Relationships>
</file>

<file path=ppt/slides/_rels/slide10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3.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5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4.xml"/><Relationship Id="rId3" Type="http://schemas.openxmlformats.org/officeDocument/2006/relationships/slide" Target="slide42.xml"/><Relationship Id="rId7" Type="http://schemas.openxmlformats.org/officeDocument/2006/relationships/slide" Target="slide11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9.xml"/><Relationship Id="rId11" Type="http://schemas.openxmlformats.org/officeDocument/2006/relationships/slide" Target="slide152.xml"/><Relationship Id="rId5" Type="http://schemas.openxmlformats.org/officeDocument/2006/relationships/slide" Target="slide85.xml"/><Relationship Id="rId10" Type="http://schemas.openxmlformats.org/officeDocument/2006/relationships/slide" Target="slide145.xml"/><Relationship Id="rId4" Type="http://schemas.openxmlformats.org/officeDocument/2006/relationships/slide" Target="slide73.xml"/><Relationship Id="rId9" Type="http://schemas.openxmlformats.org/officeDocument/2006/relationships/slide" Target="slide134.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4.xml"/><Relationship Id="rId5" Type="http://schemas.openxmlformats.org/officeDocument/2006/relationships/image" Target="../media/image45.sv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987281012"/>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mtClean="0"/>
              <a:t>101</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a:p>
            <a:pPr lvl="1"/>
            <a:r>
              <a:rPr lang="en-US" sz="2400" dirty="0"/>
              <a:t>Ask a teammate, your PE, or your CE for assistance and direction. Advocate for yourself.</a:t>
            </a:r>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mtClean="0"/>
              <a:t>102</a:t>
            </a:fld>
            <a:endParaRPr lang="en-US" dirty="0"/>
          </a:p>
        </p:txBody>
      </p:sp>
    </p:spTree>
    <p:extLst>
      <p:ext uri="{BB962C8B-B14F-4D97-AF65-F5344CB8AC3E}">
        <p14:creationId xmlns:p14="http://schemas.microsoft.com/office/powerpoint/2010/main" val="42019168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a:t>
            </a:r>
            <a:r>
              <a:rPr lang="en-US" dirty="0" err="1"/>
              <a:t>Reqs</a:t>
            </a:r>
            <a:r>
              <a:rPr lang="en-US" dirty="0"/>
              <a:t>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a:t>
            </a:r>
            <a:r>
              <a:rPr lang="en-US" strike="sngStrike" dirty="0">
                <a:cs typeface="Calibri"/>
              </a:rPr>
              <a:t>Google Drive</a:t>
            </a:r>
            <a:r>
              <a:rPr lang="en-US" dirty="0">
                <a:cs typeface="Calibri"/>
              </a:rPr>
              <a:t>, OneDrive, text messages, etc.? Fooled you! Google Drive is not permitted!</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115</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lnSpcReduction="10000"/>
          </a:bodyPr>
          <a:lstStyle/>
          <a:p>
            <a:r>
              <a:rPr lang="en-US" dirty="0"/>
              <a:t>Updates to your Needs &amp; Requirements, Use Cases, User Stories</a:t>
            </a:r>
          </a:p>
          <a:p>
            <a:r>
              <a:rPr lang="en-US" dirty="0"/>
              <a:t>Clarifications to the project’s goals</a:t>
            </a:r>
          </a:p>
          <a:p>
            <a:r>
              <a:rPr lang="en-US" dirty="0"/>
              <a:t>Ideas on possible solutions </a:t>
            </a:r>
          </a:p>
          <a:p>
            <a:r>
              <a:rPr lang="en-US" dirty="0"/>
              <a:t>Technical feedback on a teammate’s post(s)</a:t>
            </a:r>
          </a:p>
          <a:p>
            <a:r>
              <a:rPr lang="en-US" dirty="0"/>
              <a:t>Review and technical of files placed in the repo</a:t>
            </a:r>
          </a:p>
          <a:p>
            <a:pPr lvl="1"/>
            <a:r>
              <a:rPr lang="en-US" dirty="0"/>
              <a:t>Comments from a code review</a:t>
            </a:r>
          </a:p>
          <a:p>
            <a:pPr lvl="1"/>
            <a:r>
              <a:rPr lang="en-US" dirty="0"/>
              <a:t>Comments from a CAD review</a:t>
            </a:r>
          </a:p>
          <a:p>
            <a:r>
              <a:rPr lang="en-US" dirty="0"/>
              <a:t>Questions to ask your client</a:t>
            </a:r>
          </a:p>
          <a:p>
            <a:r>
              <a:rPr lang="en-US" dirty="0"/>
              <a:t>Things you tried that worked</a:t>
            </a:r>
          </a:p>
          <a:p>
            <a:r>
              <a:rPr lang="en-US" dirty="0"/>
              <a:t>Things you tried that did not work – and why you think that happened</a:t>
            </a:r>
          </a:p>
          <a:p>
            <a:r>
              <a:rPr lang="en-US"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mtClean="0"/>
              <a:t>116</a:t>
            </a:fld>
            <a:endParaRPr lang="en-US" dirty="0"/>
          </a:p>
        </p:txBody>
      </p:sp>
    </p:spTree>
    <p:extLst>
      <p:ext uri="{BB962C8B-B14F-4D97-AF65-F5344CB8AC3E}">
        <p14:creationId xmlns:p14="http://schemas.microsoft.com/office/powerpoint/2010/main" val="3074625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mtClean="0"/>
              <a:t>118</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Engineering Definition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Use Cases, and User Stories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119</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fontScale="85000" lnSpcReduction="20000"/>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 / what might fail and why</a:t>
            </a:r>
          </a:p>
          <a:p>
            <a:r>
              <a:rPr lang="en-US" sz="2300" dirty="0"/>
              <a:t>Clarifications for the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120</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121</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713084738"/>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125</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mtClean="0"/>
              <a:t>127</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mtClean="0"/>
              <a:t>128</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a:p>
            <a:r>
              <a:rPr lang="en-US" sz="2700" dirty="0"/>
              <a:t>Post your notes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131</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1629621704"/>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mtClean="0"/>
              <a:t>136</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Project Planning</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20 min - ‘Post-It Note’ Project Planning</a:t>
            </a:r>
          </a:p>
        </p:txBody>
      </p:sp>
      <p:sp>
        <p:nvSpPr>
          <p:cNvPr id="3" name="Content Placeholder 2"/>
          <p:cNvSpPr>
            <a:spLocks noGrp="1"/>
          </p:cNvSpPr>
          <p:nvPr>
            <p:ph idx="1"/>
          </p:nvPr>
        </p:nvSpPr>
        <p:spPr>
          <a:xfrm>
            <a:off x="628650" y="1295400"/>
            <a:ext cx="8210550" cy="3950464"/>
          </a:xfrm>
        </p:spPr>
        <p:txBody>
          <a:bodyPr>
            <a:normAutofit/>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latin typeface="+mn-lt"/>
              </a:rPr>
              <a:t>‘Post-It Note’ Project Planning Exercise</a:t>
            </a: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9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AI-generated content may be incorrect.">
            <a:extLst>
              <a:ext uri="{FF2B5EF4-FFF2-40B4-BE49-F238E27FC236}">
                <a16:creationId xmlns:a16="http://schemas.microsoft.com/office/drawing/2014/main" id="{CC091527-9DCC-94BF-76FE-9BCE977E3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52" y="1897219"/>
            <a:ext cx="737749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mtClean="0"/>
              <a:t>147</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p:txBody>
          <a:bodyPr>
            <a:normAutofit lnSpcReduction="10000"/>
          </a:bodyPr>
          <a:lstStyle/>
          <a:p>
            <a:r>
              <a:rPr lang="en-US" sz="2400" dirty="0"/>
              <a:t>Many short individual tasks? Few large group tasks?</a:t>
            </a:r>
          </a:p>
          <a:p>
            <a:r>
              <a:rPr lang="en-US" sz="2400" dirty="0"/>
              <a:t>Are the tasks SMART? How can they be improved?</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10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plan&#10;&#10;AI-generated content may be incorrect.">
            <a:extLst>
              <a:ext uri="{FF2B5EF4-FFF2-40B4-BE49-F238E27FC236}">
                <a16:creationId xmlns:a16="http://schemas.microsoft.com/office/drawing/2014/main" id="{7037B5DF-AE05-BED1-8BB7-2ED2F61E0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42" y="1673352"/>
            <a:ext cx="8140716" cy="4794413"/>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154</a:t>
            </a:fld>
            <a:endParaRPr lang="en-US" sz="1200" dirty="0"/>
          </a:p>
        </p:txBody>
      </p:sp>
      <p:sp>
        <p:nvSpPr>
          <p:cNvPr id="4" name="Title 3"/>
          <p:cNvSpPr>
            <a:spLocks noGrp="1"/>
          </p:cNvSpPr>
          <p:nvPr>
            <p:ph type="title"/>
          </p:nvPr>
        </p:nvSpPr>
        <p:spPr/>
        <p:txBody>
          <a:bodyPr>
            <a:normAutofit/>
          </a:bodyPr>
          <a:lstStyle/>
          <a:p>
            <a:r>
              <a:rPr lang="en-US" sz="4000" dirty="0">
                <a:latin typeface="+mn-lt"/>
              </a:rPr>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155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158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159</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160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a:lnSpc>
                <a:spcPct val="200000"/>
              </a:lnSpc>
            </a:pPr>
            <a:r>
              <a:rPr lang="en-US" dirty="0"/>
              <a:t>Forum posts</a:t>
            </a:r>
          </a:p>
          <a:p>
            <a:pPr>
              <a:lnSpc>
                <a:spcPct val="200000"/>
              </a:lnSpc>
            </a:pPr>
            <a:r>
              <a:rPr lang="en-US" dirty="0"/>
              <a:t>Documents placed in the repository</a:t>
            </a:r>
          </a:p>
          <a:p>
            <a:pPr>
              <a:lnSpc>
                <a:spcPct val="200000"/>
              </a:lnSpc>
            </a:pPr>
            <a:r>
              <a:rPr lang="en-US"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mtClean="0"/>
              <a:t>161</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Engineering Definition,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162</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164</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165</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166</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3219450" y="5339054"/>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167</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168</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3689537"/>
              </p:ext>
            </p:extLst>
          </p:nvPr>
        </p:nvGraphicFramePr>
        <p:xfrm>
          <a:off x="381000" y="1005329"/>
          <a:ext cx="8382000" cy="516687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751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169</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8127261"/>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170</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63638265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a:t>
            </a:r>
            <a:r>
              <a:rPr lang="en-US" dirty="0" err="1">
                <a:cs typeface="Calibri"/>
              </a:rPr>
              <a:t>Colab</a:t>
            </a:r>
            <a:r>
              <a:rPr lang="en-US" dirty="0">
                <a:cs typeface="Calibri"/>
              </a:rPr>
              <a:t>, </a:t>
            </a:r>
            <a:r>
              <a:rPr lang="en-US" dirty="0" err="1">
                <a:cs typeface="Calibri"/>
              </a:rPr>
              <a:t>Jupyter</a:t>
            </a:r>
            <a:r>
              <a:rPr lang="en-US" dirty="0">
                <a:cs typeface="Calibri"/>
              </a:rPr>
              <a:t> Notebooks in the Cloud,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281049543"/>
              </p:ext>
            </p:extLst>
          </p:nvPr>
        </p:nvGraphicFramePr>
        <p:xfrm>
          <a:off x="5257800" y="2057400"/>
          <a:ext cx="3807225" cy="4130675"/>
        </p:xfrm>
        <a:graphic>
          <a:graphicData uri="http://schemas.openxmlformats.org/drawingml/2006/table">
            <a:tbl>
              <a:tblPr/>
              <a:tblGrid>
                <a:gridCol w="1828800">
                  <a:extLst>
                    <a:ext uri="{9D8B030D-6E8A-4147-A177-3AD203B41FA5}">
                      <a16:colId xmlns:a16="http://schemas.microsoft.com/office/drawing/2014/main" val="2655779139"/>
                    </a:ext>
                  </a:extLst>
                </a:gridCol>
                <a:gridCol w="728017">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800" b="1" i="0" u="none" strike="noStrike" dirty="0">
                          <a:solidFill>
                            <a:srgbClr val="FFFFFF"/>
                          </a:solidFill>
                          <a:effectLst/>
                          <a:highlight>
                            <a:srgbClr val="156082"/>
                          </a:highlight>
                          <a:latin typeface="Aptos" panose="020B0004020202020204" pitchFamily="34" charset="0"/>
                        </a:rPr>
                        <a:t>% of </a:t>
                      </a:r>
                    </a:p>
                    <a:p>
                      <a:pPr algn="ctr" rtl="0" fontAlgn="ctr"/>
                      <a:r>
                        <a:rPr lang="en-US" sz="8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800" b="1" i="0" u="none" strike="noStrike" dirty="0">
                          <a:solidFill>
                            <a:srgbClr val="FFFFFF"/>
                          </a:solidFill>
                          <a:effectLst/>
                          <a:latin typeface="Aptos" panose="020B0004020202020204" pitchFamily="34" charset="0"/>
                        </a:rPr>
                        <a:t>Benchmarking Memo</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800" b="1" i="0" u="none" strike="noStrike" dirty="0">
                          <a:solidFill>
                            <a:srgbClr val="FFFFFF"/>
                          </a:solidFill>
                          <a:effectLst/>
                          <a:highlight>
                            <a:srgbClr val="156082"/>
                          </a:highlight>
                          <a:latin typeface="Aptos" panose="020B0004020202020204" pitchFamily="34" charset="0"/>
                        </a:rPr>
                        <a:t>Appendix: Detailed Individual Design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latin typeface="Aptos" panose="020B0004020202020204" pitchFamily="34" charset="0"/>
                        </a:rPr>
                        <a:t>Client Meeting #3</a:t>
                      </a:r>
                      <a:endParaRPr lang="en-US" sz="8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sz="800" b="1" i="0" u="none" strike="noStrike" dirty="0">
                          <a:solidFill>
                            <a:srgbClr val="FFFFFF"/>
                          </a:solidFill>
                          <a:effectLst/>
                          <a:highlight>
                            <a:srgbClr val="156082"/>
                          </a:highlight>
                          <a:latin typeface="Aptos" panose="020B0004020202020204" pitchFamily="34" charset="0"/>
                        </a:rPr>
                        <a:t>Engineering Definition Documents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58518288"/>
                  </a:ext>
                </a:extLst>
              </a:tr>
              <a:tr h="203200">
                <a:tc>
                  <a:txBody>
                    <a:bodyPr/>
                    <a:lstStyle/>
                    <a:p>
                      <a:pPr algn="l" rtl="0" fontAlgn="ctr"/>
                      <a:r>
                        <a:rPr lang="en-US" sz="800" b="1" kern="1200" dirty="0">
                          <a:solidFill>
                            <a:schemeClr val="bg1"/>
                          </a:solidFill>
                          <a:effectLst/>
                          <a:highlight>
                            <a:srgbClr val="156082"/>
                          </a:highlight>
                          <a:latin typeface="+mn-lt"/>
                          <a:ea typeface="+mn-ea"/>
                          <a:cs typeface="+mn-cs"/>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endParaRPr lang="en-US" sz="800" b="0" i="0" u="none" strike="noStrike" dirty="0">
                        <a:solidFill>
                          <a:srgbClr val="000000"/>
                        </a:solidFill>
                        <a:effectLst/>
                        <a:highlight>
                          <a:srgbClr val="D0D0D0"/>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810271237"/>
                  </a:ext>
                </a:extLst>
              </a:tr>
              <a:tr h="203200">
                <a:tc rowSpan="2">
                  <a:txBody>
                    <a:bodyPr/>
                    <a:lstStyle/>
                    <a:p>
                      <a:pPr algn="l" rtl="0" fontAlgn="ctr"/>
                      <a:r>
                        <a:rPr lang="en-US" sz="8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8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190500">
                <a:tc>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8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rowSpan="2">
                  <a:txBody>
                    <a:bodyPr/>
                    <a:lstStyle/>
                    <a:p>
                      <a:pPr algn="l" rtl="0" fontAlgn="ctr"/>
                      <a:r>
                        <a:rPr lang="en-US" sz="8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8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8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pPr algn="l" rtl="0" fontAlgn="ctr"/>
                      <a:endParaRPr lang="en-US" sz="900" b="1" i="0" u="none" strike="noStrike" dirty="0">
                        <a:solidFill>
                          <a:srgbClr val="FFFFFF"/>
                        </a:solidFill>
                        <a:effectLst/>
                        <a:highlight>
                          <a:srgbClr val="156082"/>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endParaRPr lang="en-US" sz="900" b="0" i="0" u="none" strike="noStrike" dirty="0">
                        <a:solidFill>
                          <a:srgbClr val="000000"/>
                        </a:solidFill>
                        <a:effectLst/>
                        <a:highlight>
                          <a:srgbClr val="94DCF8"/>
                        </a:highlight>
                        <a:latin typeface="Aptos" panose="020B00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213400542"/>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52823197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4" name="TextBox 3">
            <a:extLst>
              <a:ext uri="{FF2B5EF4-FFF2-40B4-BE49-F238E27FC236}">
                <a16:creationId xmlns:a16="http://schemas.microsoft.com/office/drawing/2014/main" id="{AB4E51A9-9ACE-D029-E3BF-2DCD0E2DDD00}"/>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850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9/8/25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896552891"/>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hart of a project&#10;&#10;AI-generated content may be incorrect.">
            <a:extLst>
              <a:ext uri="{FF2B5EF4-FFF2-40B4-BE49-F238E27FC236}">
                <a16:creationId xmlns:a16="http://schemas.microsoft.com/office/drawing/2014/main" id="{D9333F0A-A84A-0216-5042-AB808D5B8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28" y="1634807"/>
            <a:ext cx="7558543" cy="4255809"/>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 &amp; 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Ideas for Your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requirements.</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6"/>
            <a:ext cx="8458200" cy="4547194"/>
          </a:xfrm>
        </p:spPr>
        <p:txBody>
          <a:bodyPr>
            <a:normAutofit lnSpcReduction="100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 </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400" dirty="0"/>
              <a:t>What is the default price range shown to the user (e.g., full range, popular range)?</a:t>
            </a:r>
          </a:p>
          <a:p>
            <a:pPr lvl="2"/>
            <a:r>
              <a:rPr lang="en-US" sz="14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p>
          <a:p>
            <a:pPr lvl="2"/>
            <a:r>
              <a:rPr lang="en-US" sz="1400" dirty="0"/>
              <a:t>The filter shows the full product price range by default (e.g., $0 to $1000).</a:t>
            </a:r>
          </a:p>
          <a:p>
            <a:pPr lvl="2"/>
            <a:r>
              <a:rPr lang="en-US" sz="14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 online shopper,  I want to get the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1816484932"/>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Cases</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Tree>
    <p:extLst>
      <p:ext uri="{BB962C8B-B14F-4D97-AF65-F5344CB8AC3E}">
        <p14:creationId xmlns:p14="http://schemas.microsoft.com/office/powerpoint/2010/main" val="1409886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Cases Example 1</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39241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951570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600" dirty="0">
                <a:cs typeface="Calibri"/>
              </a:rPr>
              <a:t>20 min – Generating Needs &amp; Requirements, </a:t>
            </a:r>
            <a:br>
              <a:rPr lang="en-US" sz="3600" dirty="0">
                <a:cs typeface="Calibri"/>
              </a:rPr>
            </a:br>
            <a:r>
              <a:rPr lang="en-US" sz="3600" dirty="0">
                <a:cs typeface="Calibri"/>
              </a:rPr>
              <a:t>User Stories and Use Cases</a:t>
            </a:r>
            <a:endParaRPr lang="en-US" sz="36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66</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67</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the PE or the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68</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70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72</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73</a:t>
            </a:fld>
            <a:endParaRPr lang="en-US" dirty="0"/>
          </a:p>
        </p:txBody>
      </p:sp>
      <p:grpSp>
        <p:nvGrpSpPr>
          <p:cNvPr id="4" name="Group 3">
            <a:extLst>
              <a:ext uri="{FF2B5EF4-FFF2-40B4-BE49-F238E27FC236}">
                <a16:creationId xmlns:a16="http://schemas.microsoft.com/office/drawing/2014/main" id="{E1A4F27B-289C-13DA-632E-0E503868C4F8}"/>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737F7142-1CD4-2707-047E-D7618B650234}"/>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F338E551-745D-6980-60EF-6AF40DDCE52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14383BE9-2239-770E-80EE-D65CE1AA3BD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1F27D6D-022A-691D-93D2-EEA9533CFE41}"/>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computer&#10;&#10;AI-generated content may be incorrect.">
            <a:extLst>
              <a:ext uri="{FF2B5EF4-FFF2-40B4-BE49-F238E27FC236}">
                <a16:creationId xmlns:a16="http://schemas.microsoft.com/office/drawing/2014/main" id="{7F093427-C370-F418-ECB8-76797E4A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2" y="1781853"/>
            <a:ext cx="8954276" cy="5052498"/>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74</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81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the PE or the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AI-generated content may be incorrect.">
            <a:extLst>
              <a:ext uri="{FF2B5EF4-FFF2-40B4-BE49-F238E27FC236}">
                <a16:creationId xmlns:a16="http://schemas.microsoft.com/office/drawing/2014/main" id="{99E81EAE-C994-5F40-1547-C95717C6F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36" y="1739471"/>
            <a:ext cx="7940728" cy="500677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89</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a:p>
            <a:r>
              <a:rPr lang="en-US" dirty="0">
                <a:cs typeface="Calibri"/>
              </a:rPr>
              <a:t>Post the information to the EDN!</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we invite you to ask a teammate, the PE or the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10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45E14F-C1A1-48E1-933F-0F92062FA0D5}"/>
              </a:ext>
            </a:extLst>
          </p:cNvPr>
          <p:cNvSpPr txBox="1"/>
          <p:nvPr/>
        </p:nvSpPr>
        <p:spPr>
          <a:xfrm>
            <a:off x="685800" y="5638800"/>
            <a:ext cx="7696200" cy="1077218"/>
          </a:xfrm>
          <a:prstGeom prst="rect">
            <a:avLst/>
          </a:prstGeom>
          <a:noFill/>
          <a:ln>
            <a:solidFill>
              <a:schemeClr val="tx1"/>
            </a:solidFill>
          </a:ln>
        </p:spPr>
        <p:txBody>
          <a:bodyPr wrap="square" rtlCol="0">
            <a:spAutoFit/>
          </a:bodyPr>
          <a:lstStyle/>
          <a:p>
            <a:r>
              <a:rPr lang="en-US" sz="2400" dirty="0"/>
              <a:t>Post your work as you go, during the meeting.</a:t>
            </a:r>
          </a:p>
          <a:p>
            <a:pPr lvl="1"/>
            <a:r>
              <a:rPr lang="en-US" sz="2000" dirty="0"/>
              <a:t>If you are unsure what to post, we invite you to ask a teammate, the PE or the CE</a:t>
            </a:r>
            <a:endParaRPr lang="en-US" dirty="0"/>
          </a:p>
        </p:txBody>
      </p:sp>
    </p:spTree>
    <p:extLst>
      <p:ext uri="{BB962C8B-B14F-4D97-AF65-F5344CB8AC3E}">
        <p14:creationId xmlns:p14="http://schemas.microsoft.com/office/powerpoint/2010/main" val="3798492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10881</Words>
  <Application>Microsoft Office PowerPoint</Application>
  <PresentationFormat>On-screen Show (4:3)</PresentationFormat>
  <Paragraphs>1843</Paragraphs>
  <Slides>170</Slides>
  <Notes>75</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170</vt:i4>
      </vt:variant>
    </vt:vector>
  </HeadingPairs>
  <TitlesOfParts>
    <vt:vector size="190" baseType="lpstr">
      <vt:lpstr>Algerian</vt:lpstr>
      <vt:lpstr>Amasis MT Pro Black</vt:lpstr>
      <vt:lpstr>Aptos</vt:lpstr>
      <vt:lpstr>Aptos Display</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Documentation Tools</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Client’s problem</vt:lpstr>
      <vt:lpstr>Customer Needs &amp;  Engineering Requirements Introduction</vt:lpstr>
      <vt:lpstr>PowerPoint Presentation</vt:lpstr>
      <vt:lpstr>Generating Ideas for Your Needs</vt:lpstr>
      <vt:lpstr>User Stories and Use Cases</vt:lpstr>
      <vt:lpstr>User Story</vt:lpstr>
      <vt:lpstr>User Story Discovery Questions &amp; Acceptance Criteria </vt:lpstr>
      <vt:lpstr>User Story Discovery Questions &amp; Acceptance Criteria Example </vt:lpstr>
      <vt:lpstr>Use Cases</vt:lpstr>
      <vt:lpstr>Use Cases Example 1</vt:lpstr>
      <vt:lpstr>Use Cases Example 2</vt:lpstr>
      <vt:lpstr>10 min – Review Project Description</vt:lpstr>
      <vt:lpstr>20 min – Generating Needs &amp; Requirements,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Engineering Definition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Project Planning</vt:lpstr>
      <vt:lpstr>Defining Meaningful Tasks</vt:lpstr>
      <vt:lpstr>Defining Meaningful Tasks aka “SMART”</vt:lpstr>
      <vt:lpstr>20 min - ‘Post-It Note’ Project Planning</vt:lpstr>
      <vt:lpstr>‘Post-It Note’ Project Planning Exercise</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Capstone is a  Communications Intensive Course</vt:lpstr>
      <vt:lpstr>5 Min – Wrap-up</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1527</cp:revision>
  <dcterms:created xsi:type="dcterms:W3CDTF">2012-08-24T00:53:15Z</dcterms:created>
  <dcterms:modified xsi:type="dcterms:W3CDTF">2025-08-21T14:26:43Z</dcterms:modified>
</cp:coreProperties>
</file>