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comments/modernComment_22E_B81E38C3.xml" ContentType="application/vnd.ms-powerpoint.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4"/>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536" r:id="rId76"/>
    <p:sldId id="546" r:id="rId77"/>
    <p:sldId id="621" r:id="rId78"/>
    <p:sldId id="287" r:id="rId79"/>
    <p:sldId id="691" r:id="rId80"/>
    <p:sldId id="693" r:id="rId81"/>
    <p:sldId id="694" r:id="rId82"/>
    <p:sldId id="696" r:id="rId83"/>
    <p:sldId id="695" r:id="rId84"/>
    <p:sldId id="680" r:id="rId85"/>
    <p:sldId id="663" r:id="rId86"/>
    <p:sldId id="697" r:id="rId87"/>
    <p:sldId id="593" r:id="rId88"/>
    <p:sldId id="340" r:id="rId89"/>
    <p:sldId id="288" r:id="rId90"/>
    <p:sldId id="290" r:id="rId91"/>
    <p:sldId id="642" r:id="rId92"/>
    <p:sldId id="643" r:id="rId93"/>
    <p:sldId id="559" r:id="rId94"/>
    <p:sldId id="393" r:id="rId95"/>
    <p:sldId id="616" r:id="rId96"/>
    <p:sldId id="622" r:id="rId97"/>
    <p:sldId id="293" r:id="rId98"/>
    <p:sldId id="594" r:id="rId99"/>
    <p:sldId id="586" r:id="rId100"/>
    <p:sldId id="587" r:id="rId101"/>
    <p:sldId id="588" r:id="rId102"/>
    <p:sldId id="589" r:id="rId103"/>
    <p:sldId id="590" r:id="rId104"/>
    <p:sldId id="394" r:id="rId105"/>
    <p:sldId id="342" r:id="rId106"/>
    <p:sldId id="618" r:id="rId107"/>
    <p:sldId id="601" r:id="rId108"/>
    <p:sldId id="474" r:id="rId109"/>
    <p:sldId id="583" r:id="rId110"/>
    <p:sldId id="623" r:id="rId111"/>
    <p:sldId id="518" r:id="rId112"/>
    <p:sldId id="595" r:id="rId113"/>
    <p:sldId id="683" r:id="rId114"/>
    <p:sldId id="681" r:id="rId115"/>
    <p:sldId id="644" r:id="rId116"/>
    <p:sldId id="343" r:id="rId117"/>
    <p:sldId id="344" r:id="rId118"/>
    <p:sldId id="580" r:id="rId119"/>
    <p:sldId id="534" r:id="rId120"/>
    <p:sldId id="550" r:id="rId121"/>
    <p:sldId id="551" r:id="rId122"/>
    <p:sldId id="624" r:id="rId123"/>
    <p:sldId id="298" r:id="rId124"/>
    <p:sldId id="596" r:id="rId125"/>
    <p:sldId id="645" r:id="rId126"/>
    <p:sldId id="446" r:id="rId127"/>
    <p:sldId id="447" r:id="rId128"/>
    <p:sldId id="668" r:id="rId129"/>
    <p:sldId id="450" r:id="rId130"/>
    <p:sldId id="684" r:id="rId131"/>
    <p:sldId id="602" r:id="rId132"/>
    <p:sldId id="603" r:id="rId133"/>
    <p:sldId id="633" r:id="rId134"/>
    <p:sldId id="528" r:id="rId135"/>
    <p:sldId id="625" r:id="rId136"/>
    <p:sldId id="300" r:id="rId137"/>
    <p:sldId id="646" r:id="rId138"/>
    <p:sldId id="597" r:id="rId139"/>
    <p:sldId id="685" r:id="rId140"/>
    <p:sldId id="667" r:id="rId141"/>
    <p:sldId id="382" r:id="rId142"/>
    <p:sldId id="584" r:id="rId143"/>
    <p:sldId id="634" r:id="rId144"/>
    <p:sldId id="529" r:id="rId145"/>
    <p:sldId id="626" r:id="rId146"/>
    <p:sldId id="302" r:id="rId147"/>
    <p:sldId id="598" r:id="rId148"/>
    <p:sldId id="686" r:id="rId149"/>
    <p:sldId id="648" r:id="rId150"/>
    <p:sldId id="494" r:id="rId151"/>
    <p:sldId id="404" r:id="rId152"/>
    <p:sldId id="495" r:id="rId153"/>
    <p:sldId id="496" r:id="rId154"/>
    <p:sldId id="530" r:id="rId155"/>
    <p:sldId id="535" r:id="rId156"/>
    <p:sldId id="627" r:id="rId157"/>
    <p:sldId id="304" r:id="rId158"/>
    <p:sldId id="599" r:id="rId159"/>
    <p:sldId id="687" r:id="rId160"/>
    <p:sldId id="395" r:id="rId161"/>
    <p:sldId id="619" r:id="rId162"/>
    <p:sldId id="396" r:id="rId163"/>
    <p:sldId id="628" r:id="rId164"/>
    <p:sldId id="562" r:id="rId165"/>
    <p:sldId id="600" r:id="rId166"/>
    <p:sldId id="564" r:id="rId167"/>
    <p:sldId id="649" r:id="rId168"/>
    <p:sldId id="651" r:id="rId169"/>
    <p:sldId id="653" r:id="rId170"/>
    <p:sldId id="654" r:id="rId171"/>
    <p:sldId id="650" r:id="rId172"/>
    <p:sldId id="655" r:id="rId173"/>
    <p:sldId id="669" r:id="rId174"/>
    <p:sldId id="620" r:id="rId175"/>
    <p:sldId id="482" r:id="rId176"/>
    <p:sldId id="647" r:id="rId177"/>
    <p:sldId id="568" r:id="rId178"/>
    <p:sldId id="567" r:id="rId179"/>
    <p:sldId id="378" r:id="rId180"/>
    <p:sldId id="350" r:id="rId181"/>
    <p:sldId id="338" r:id="rId182"/>
    <p:sldId id="352" r:id="rId18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7571" autoAdjust="0"/>
  </p:normalViewPr>
  <p:slideViewPr>
    <p:cSldViewPr>
      <p:cViewPr varScale="1">
        <p:scale>
          <a:sx n="83" d="100"/>
          <a:sy n="83" d="100"/>
        </p:scale>
        <p:origin x="552" y="90"/>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30144"/>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notesMaster" Target="notesMasters/notesMaster1.xml"/><Relationship Id="rId189"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microsoft.com/office/2018/10/relationships/authors" Targe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presProps" Target="pres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Needs &amp; Requirements, Use Cases, User Stories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8/22/2025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88</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242-468D-00ED-FEF1-3AF1DC9CC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61F4A-B5A5-BC2A-9BCB-541C6DC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FCC5-9FC3-C402-ED3E-CDFDBA031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6500AB-E044-B74C-1948-EF04C4C62976}"/>
              </a:ext>
            </a:extLst>
          </p:cNvPr>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32997375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9DF4-915B-D27E-85A1-F4F770E6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3484E-B577-A1F5-B2FF-54E69C593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BB028-406D-1A89-A812-8FCCA4C0E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ED54B-0115-1E82-AE06-A8C38EC5C9F7}"/>
              </a:ext>
            </a:extLst>
          </p:cNvPr>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26212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3CC3-B19C-1AE4-B7F2-7DDF8C5D0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42D2-748D-4F0B-139E-0774EEED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F2533-DB95-C62C-D4CE-57082CB0D1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A8788-266B-6434-019E-FC936E4A353E}"/>
              </a:ext>
            </a:extLst>
          </p:cNvPr>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15204209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21173758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F469-68C9-8770-60F5-B98F8DFA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ABF49-52BB-925A-DA10-1410F54B7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7159D-BD42-7970-EFA0-4C2A81A01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0AF3C-5543-53A5-64EF-E41FE826F07E}"/>
              </a:ext>
            </a:extLst>
          </p:cNvPr>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27347811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163</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176</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8/22/2025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8/22/2025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8/22/2025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8/22/2025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8/22/2025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8/22/2025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8/22/2025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8/22/2025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8/22/2025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8/22/2025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8/22/2025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8/22/2025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8/22/2025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8/22/2025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8/22/2025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8/22/2025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8/22/2025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8/22/2025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8/22/2025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8/22/2025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8/22/2025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8/22/2025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8/22/2025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8/22/2025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8/22/2025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8/22/2025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8/22/2025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8/22/2025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1.xml"/><Relationship Id="rId1" Type="http://schemas.openxmlformats.org/officeDocument/2006/relationships/slideLayout" Target="../slideLayouts/slideLayout24.xml"/><Relationship Id="rId4" Type="http://schemas.openxmlformats.org/officeDocument/2006/relationships/image" Target="../media/image56.png"/></Relationships>
</file>

<file path=ppt/slides/_rels/slide1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3.xml"/><Relationship Id="rId3" Type="http://schemas.openxmlformats.org/officeDocument/2006/relationships/slide" Target="slide42.xml"/><Relationship Id="rId7" Type="http://schemas.openxmlformats.org/officeDocument/2006/relationships/slide" Target="slide12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8.xml"/><Relationship Id="rId11" Type="http://schemas.openxmlformats.org/officeDocument/2006/relationships/slide" Target="slide161.xml"/><Relationship Id="rId5" Type="http://schemas.openxmlformats.org/officeDocument/2006/relationships/slide" Target="slide94.xml"/><Relationship Id="rId10" Type="http://schemas.openxmlformats.org/officeDocument/2006/relationships/slide" Target="slide154.xml"/><Relationship Id="rId4" Type="http://schemas.openxmlformats.org/officeDocument/2006/relationships/slide" Target="slide81.xml"/><Relationship Id="rId9" Type="http://schemas.openxmlformats.org/officeDocument/2006/relationships/slide" Target="slide143.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4.xml"/><Relationship Id="rId5" Type="http://schemas.openxmlformats.org/officeDocument/2006/relationships/image" Target="../media/image45.svg"/><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987281012"/>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100</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101</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102</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1545E14F-C1A1-48E1-933F-0F92062FA0D5}"/>
              </a:ext>
            </a:extLst>
          </p:cNvPr>
          <p:cNvSpPr txBox="1"/>
          <p:nvPr/>
        </p:nvSpPr>
        <p:spPr>
          <a:xfrm>
            <a:off x="685800" y="5638800"/>
            <a:ext cx="6781800" cy="1077218"/>
          </a:xfrm>
          <a:prstGeom prst="rect">
            <a:avLst/>
          </a:prstGeom>
          <a:noFill/>
          <a:ln>
            <a:solidFill>
              <a:schemeClr val="tx1"/>
            </a:solidFill>
          </a:ln>
        </p:spPr>
        <p:txBody>
          <a:bodyPr wrap="square" rtlCol="0">
            <a:spAutoFit/>
          </a:bodyPr>
          <a:lstStyle/>
          <a:p>
            <a:r>
              <a:rPr lang="en-US" sz="2400" dirty="0"/>
              <a:t>Post your work as you go, during the meeting.</a:t>
            </a:r>
          </a:p>
          <a:p>
            <a:pPr lvl="1"/>
            <a:r>
              <a:rPr lang="en-US" sz="2000" dirty="0"/>
              <a:t>If you are unsure what to post, we invite you to ask a teammate, your PE or CE</a:t>
            </a:r>
            <a:endParaRPr lang="en-US" dirty="0"/>
          </a:p>
        </p:txBody>
      </p:sp>
    </p:spTree>
    <p:extLst>
      <p:ext uri="{BB962C8B-B14F-4D97-AF65-F5344CB8AC3E}">
        <p14:creationId xmlns:p14="http://schemas.microsoft.com/office/powerpoint/2010/main" val="3798492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110</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9D15110-7F51-755E-56E7-D8E83D38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587D0E4D-48E6-408D-930E-36C7B4C8DFA1}"/>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025131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a:p>
            <a:pPr lvl="1"/>
            <a:r>
              <a:rPr lang="en-US" sz="2400" dirty="0"/>
              <a:t>Ask a teammate, your PE, or your CE for assistance and direction. Advocate for yourself.</a:t>
            </a:r>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Tree>
    <p:extLst>
      <p:ext uri="{BB962C8B-B14F-4D97-AF65-F5344CB8AC3E}">
        <p14:creationId xmlns:p14="http://schemas.microsoft.com/office/powerpoint/2010/main" val="42019168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a:t>
            </a:r>
            <a:r>
              <a:rPr lang="en-US" dirty="0" err="1"/>
              <a:t>Reqs</a:t>
            </a:r>
            <a:r>
              <a:rPr lang="en-US" dirty="0"/>
              <a:t>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a:t>
            </a:r>
            <a:r>
              <a:rPr lang="en-US" strike="sngStrike" dirty="0">
                <a:cs typeface="Calibri"/>
              </a:rPr>
              <a:t>Google Drive</a:t>
            </a:r>
            <a:r>
              <a:rPr lang="en-US" dirty="0">
                <a:cs typeface="Calibri"/>
              </a:rPr>
              <a:t>, OneDrive, text messages, etc.? Fooled you! Google Drive is not permitted!</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124</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lnSpcReduction="10000"/>
          </a:bodyPr>
          <a:lstStyle/>
          <a:p>
            <a:r>
              <a:rPr lang="en-US" dirty="0"/>
              <a:t>Updates to your Needs &amp; Requirements, Use Cases, User Stories</a:t>
            </a:r>
          </a:p>
          <a:p>
            <a:r>
              <a:rPr lang="en-US" dirty="0"/>
              <a:t>Clarifications to the project’s goals</a:t>
            </a:r>
          </a:p>
          <a:p>
            <a:r>
              <a:rPr lang="en-US" dirty="0"/>
              <a:t>Ideas on possible solutions </a:t>
            </a:r>
          </a:p>
          <a:p>
            <a:r>
              <a:rPr lang="en-US" dirty="0"/>
              <a:t>Technical feedback on a teammate’s post(s)</a:t>
            </a:r>
          </a:p>
          <a:p>
            <a:r>
              <a:rPr lang="en-US" dirty="0"/>
              <a:t>Review and technical of files placed in the repo</a:t>
            </a:r>
          </a:p>
          <a:p>
            <a:pPr lvl="1"/>
            <a:r>
              <a:rPr lang="en-US" dirty="0"/>
              <a:t>Comments from a code review</a:t>
            </a:r>
          </a:p>
          <a:p>
            <a:pPr lvl="1"/>
            <a:r>
              <a:rPr lang="en-US" dirty="0"/>
              <a:t>Comments from a CAD review</a:t>
            </a:r>
          </a:p>
          <a:p>
            <a:r>
              <a:rPr lang="en-US" dirty="0"/>
              <a:t>Questions to ask your client</a:t>
            </a:r>
          </a:p>
          <a:p>
            <a:r>
              <a:rPr lang="en-US" dirty="0"/>
              <a:t>Things you tried that worked</a:t>
            </a:r>
          </a:p>
          <a:p>
            <a:r>
              <a:rPr lang="en-US" dirty="0"/>
              <a:t>Things you tried that did not work – and why you think that happened</a:t>
            </a:r>
          </a:p>
          <a:p>
            <a:r>
              <a:rPr lang="en-US"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0746258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A883-AA2B-C45E-3DD5-8E5639B7C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141E8-F1E5-561A-75C6-7064AA1D0B42}"/>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E21DF48-A466-CEDA-19EF-F4881AB9E38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8807E772-2443-D140-6D30-D4D39792018E}"/>
              </a:ext>
            </a:extLst>
          </p:cNvPr>
          <p:cNvSpPr>
            <a:spLocks noGrp="1"/>
          </p:cNvSpPr>
          <p:nvPr>
            <p:ph type="sldNum" sz="quarter" idx="12"/>
          </p:nvPr>
        </p:nvSpPr>
        <p:spPr/>
        <p:txBody>
          <a:bodyPr/>
          <a:lstStyle/>
          <a:p>
            <a:fld id="{CC48B151-73E6-4005-9E41-BAC149615E2B}" type="slidenum">
              <a:rPr lang="en-US" sz="1200" smtClean="0"/>
              <a:t>127</a:t>
            </a:fld>
            <a:endParaRPr lang="en-US" dirty="0"/>
          </a:p>
        </p:txBody>
      </p:sp>
      <p:sp>
        <p:nvSpPr>
          <p:cNvPr id="6" name="TextBox 5">
            <a:extLst>
              <a:ext uri="{FF2B5EF4-FFF2-40B4-BE49-F238E27FC236}">
                <a16:creationId xmlns:a16="http://schemas.microsoft.com/office/drawing/2014/main" id="{EDF115A2-4136-8412-7788-E5AA9FD5369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E3EE8147-1099-5146-CC29-61A133173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775D0BAA-84A3-2330-D72A-0F73E22020C4}"/>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4587622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Use Cases, and User Stories documents in the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128</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fontScale="85000" lnSpcReduction="20000"/>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 / what might fail and why</a:t>
            </a:r>
          </a:p>
          <a:p>
            <a:r>
              <a:rPr lang="en-US" sz="2300" dirty="0"/>
              <a:t>Clarifications for the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713084738"/>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130</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134</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D3A2-7625-5989-06BB-6C1BE7DA8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6AAB7-791E-A2E1-E0A2-F36173B463EF}"/>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3E03F86-EB2F-8F10-E908-3856FC74685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53C5044-CBD4-7E22-0911-AD7909F6068B}"/>
              </a:ext>
            </a:extLst>
          </p:cNvPr>
          <p:cNvSpPr>
            <a:spLocks noGrp="1"/>
          </p:cNvSpPr>
          <p:nvPr>
            <p:ph type="sldNum" sz="quarter" idx="12"/>
          </p:nvPr>
        </p:nvSpPr>
        <p:spPr/>
        <p:txBody>
          <a:bodyPr/>
          <a:lstStyle/>
          <a:p>
            <a:fld id="{CC48B151-73E6-4005-9E41-BAC149615E2B}" type="slidenum">
              <a:rPr lang="en-US" sz="1200" smtClean="0"/>
              <a:t>136</a:t>
            </a:fld>
            <a:endParaRPr lang="en-US" dirty="0"/>
          </a:p>
        </p:txBody>
      </p:sp>
      <p:sp>
        <p:nvSpPr>
          <p:cNvPr id="6" name="TextBox 5">
            <a:extLst>
              <a:ext uri="{FF2B5EF4-FFF2-40B4-BE49-F238E27FC236}">
                <a16:creationId xmlns:a16="http://schemas.microsoft.com/office/drawing/2014/main" id="{DB81B686-2A7C-01B9-0AD4-66F7988A728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B75E514C-2BED-591B-AC82-A532F718C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BC7A77C5-CFC0-46BC-CEDC-EE572AB9C233}"/>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163106458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Last Review &amp; Updates to</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137</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These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a:p>
            <a:r>
              <a:rPr lang="en-US" sz="2700" dirty="0"/>
              <a:t>Post your notes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140</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1629621704"/>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8EF-8050-6832-1AB6-EF4D5DFC5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79ABB-9F98-656A-804A-E1558C96EB78}"/>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93833DD1-7174-C44B-0CEA-23900A0B03E0}"/>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7F048BB-C002-596C-0247-74256B0E7549}"/>
              </a:ext>
            </a:extLst>
          </p:cNvPr>
          <p:cNvSpPr>
            <a:spLocks noGrp="1"/>
          </p:cNvSpPr>
          <p:nvPr>
            <p:ph type="sldNum" sz="quarter" idx="12"/>
          </p:nvPr>
        </p:nvSpPr>
        <p:spPr/>
        <p:txBody>
          <a:bodyPr/>
          <a:lstStyle/>
          <a:p>
            <a:fld id="{CC48B151-73E6-4005-9E41-BAC149615E2B}" type="slidenum">
              <a:rPr lang="en-US" sz="1200" smtClean="0"/>
              <a:t>145</a:t>
            </a:fld>
            <a:endParaRPr lang="en-US" dirty="0"/>
          </a:p>
        </p:txBody>
      </p:sp>
      <p:sp>
        <p:nvSpPr>
          <p:cNvPr id="6" name="TextBox 5">
            <a:extLst>
              <a:ext uri="{FF2B5EF4-FFF2-40B4-BE49-F238E27FC236}">
                <a16:creationId xmlns:a16="http://schemas.microsoft.com/office/drawing/2014/main" id="{3B036323-1CA6-796F-EB69-2360B48595A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24D8B4E-3879-8271-B90C-0C63CCC0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D11B59EF-E916-ADDE-FF51-742E8BF36F45}"/>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339166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146</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147</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each.</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a:t>
            </a:r>
            <a:r>
              <a:rPr lang="en-US" dirty="0" err="1"/>
              <a:t>post-its</a:t>
            </a:r>
            <a:r>
              <a:rPr lang="en-US" dirty="0"/>
              <a:t>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371600" y="4609216"/>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9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154</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AI-generated content may be incorrect.">
            <a:extLst>
              <a:ext uri="{FF2B5EF4-FFF2-40B4-BE49-F238E27FC236}">
                <a16:creationId xmlns:a16="http://schemas.microsoft.com/office/drawing/2014/main" id="{CC091527-9DCC-94BF-76FE-9BCE977E3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52" y="1897219"/>
            <a:ext cx="7377495" cy="4351338"/>
          </a:xfrm>
          <a:prstGeom prst="rect">
            <a:avLst/>
          </a:prstGeom>
        </p:spPr>
      </p:pic>
      <p:sp>
        <p:nvSpPr>
          <p:cNvPr id="9" name="TextBox 8">
            <a:extLst>
              <a:ext uri="{FF2B5EF4-FFF2-40B4-BE49-F238E27FC236}">
                <a16:creationId xmlns:a16="http://schemas.microsoft.com/office/drawing/2014/main" id="{9B871869-076C-CB37-81FC-325971893AC0}"/>
              </a:ext>
            </a:extLst>
          </p:cNvPr>
          <p:cNvSpPr txBox="1"/>
          <p:nvPr/>
        </p:nvSpPr>
        <p:spPr>
          <a:xfrm>
            <a:off x="7010400" y="2337616"/>
            <a:ext cx="4848828" cy="646331"/>
          </a:xfrm>
          <a:prstGeom prst="rect">
            <a:avLst/>
          </a:prstGeom>
          <a:noFill/>
        </p:spPr>
        <p:txBody>
          <a:bodyPr wrap="none" rtlCol="0">
            <a:spAutoFit/>
          </a:bodyPr>
          <a:lstStyle/>
          <a:p>
            <a:r>
              <a:rPr lang="en-US" dirty="0">
                <a:solidFill>
                  <a:schemeClr val="accent1"/>
                </a:solidFill>
              </a:rPr>
              <a:t>Create as 2 tracks? - early + late client meeting</a:t>
            </a:r>
          </a:p>
          <a:p>
            <a:r>
              <a:rPr lang="en-US" dirty="0">
                <a:solidFill>
                  <a:schemeClr val="accent1"/>
                </a:solidFill>
              </a:rPr>
              <a:t>or even 3 tracks? - early + late + no client meeting</a:t>
            </a:r>
          </a:p>
        </p:txBody>
      </p:sp>
    </p:spTree>
    <p:extLst>
      <p:ext uri="{BB962C8B-B14F-4D97-AF65-F5344CB8AC3E}">
        <p14:creationId xmlns:p14="http://schemas.microsoft.com/office/powerpoint/2010/main" val="60592953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72F6-F79D-8E61-B370-3AD890DB0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982E-7A34-7A39-75FA-323E051DED2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324DBE0-FD1B-33E4-8BFD-B41FB4E002B8}"/>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4D20E3DC-EA93-46BC-13B7-B6EB74318754}"/>
              </a:ext>
            </a:extLst>
          </p:cNvPr>
          <p:cNvSpPr>
            <a:spLocks noGrp="1"/>
          </p:cNvSpPr>
          <p:nvPr>
            <p:ph type="sldNum" sz="quarter" idx="12"/>
          </p:nvPr>
        </p:nvSpPr>
        <p:spPr/>
        <p:txBody>
          <a:bodyPr/>
          <a:lstStyle/>
          <a:p>
            <a:fld id="{CC48B151-73E6-4005-9E41-BAC149615E2B}" type="slidenum">
              <a:rPr lang="en-US" sz="1200" smtClean="0"/>
              <a:t>156</a:t>
            </a:fld>
            <a:endParaRPr lang="en-US" dirty="0"/>
          </a:p>
        </p:txBody>
      </p:sp>
      <p:sp>
        <p:nvSpPr>
          <p:cNvPr id="6" name="TextBox 5">
            <a:extLst>
              <a:ext uri="{FF2B5EF4-FFF2-40B4-BE49-F238E27FC236}">
                <a16:creationId xmlns:a16="http://schemas.microsoft.com/office/drawing/2014/main" id="{FF0910E8-C602-28B8-2CFC-8D0D8626935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9160AEA6-F7C1-F795-0C5B-64C0E3F4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FA2BBFED-8D40-0761-28F6-D4F7F9EFF938}"/>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25313462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40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p:txBody>
          <a:bodyPr>
            <a:normAutofit lnSpcReduction="10000"/>
          </a:bodyPr>
          <a:lstStyle/>
          <a:p>
            <a:r>
              <a:rPr lang="en-US" sz="2400" dirty="0"/>
              <a:t>Many short individual tasks? Few large group tasks?</a:t>
            </a:r>
          </a:p>
          <a:p>
            <a:r>
              <a:rPr lang="en-US" sz="2400" dirty="0"/>
              <a:t>Are the tasks SMART? How can they be improved?</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10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161</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plan&#10;&#10;AI-generated content may be incorrect.">
            <a:extLst>
              <a:ext uri="{FF2B5EF4-FFF2-40B4-BE49-F238E27FC236}">
                <a16:creationId xmlns:a16="http://schemas.microsoft.com/office/drawing/2014/main" id="{7037B5DF-AE05-BED1-8BB7-2ED2F61E0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42" y="1673352"/>
            <a:ext cx="8140716" cy="4794413"/>
          </a:xfrm>
          <a:prstGeom prst="rect">
            <a:avLst/>
          </a:prstGeom>
        </p:spPr>
      </p:pic>
      <p:sp>
        <p:nvSpPr>
          <p:cNvPr id="7" name="TextBox 6">
            <a:extLst>
              <a:ext uri="{FF2B5EF4-FFF2-40B4-BE49-F238E27FC236}">
                <a16:creationId xmlns:a16="http://schemas.microsoft.com/office/drawing/2014/main" id="{EB90B35D-A784-35FC-1D88-AF9F7867A394}"/>
              </a:ext>
            </a:extLst>
          </p:cNvPr>
          <p:cNvSpPr txBox="1"/>
          <p:nvPr/>
        </p:nvSpPr>
        <p:spPr>
          <a:xfrm>
            <a:off x="6934200" y="2310474"/>
            <a:ext cx="2057400" cy="1477328"/>
          </a:xfrm>
          <a:prstGeom prst="rect">
            <a:avLst/>
          </a:prstGeom>
          <a:noFill/>
        </p:spPr>
        <p:txBody>
          <a:bodyPr wrap="square" rtlCol="0">
            <a:spAutoFit/>
          </a:bodyPr>
          <a:lstStyle/>
          <a:p>
            <a:r>
              <a:rPr lang="en-US" dirty="0"/>
              <a:t>Many slides missing to describe blocks on this schedule. Copy them forward from day 9 section</a:t>
            </a:r>
          </a:p>
        </p:txBody>
      </p:sp>
    </p:spTree>
    <p:extLst>
      <p:ext uri="{BB962C8B-B14F-4D97-AF65-F5344CB8AC3E}">
        <p14:creationId xmlns:p14="http://schemas.microsoft.com/office/powerpoint/2010/main" val="352102987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163</a:t>
            </a:fld>
            <a:endParaRPr lang="en-US" sz="1200" dirty="0"/>
          </a:p>
        </p:txBody>
      </p:sp>
      <p:sp>
        <p:nvSpPr>
          <p:cNvPr id="4" name="Title 3"/>
          <p:cNvSpPr>
            <a:spLocks noGrp="1"/>
          </p:cNvSpPr>
          <p:nvPr>
            <p:ph type="title"/>
          </p:nvPr>
        </p:nvSpPr>
        <p:spPr/>
        <p:txBody>
          <a:bodyPr>
            <a:normAutofit/>
          </a:bodyPr>
          <a:lstStyle/>
          <a:p>
            <a:r>
              <a:rPr lang="en-US" sz="4000" dirty="0">
                <a:latin typeface="+mn-lt"/>
              </a:rPr>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166</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167</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169</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a:lnSpc>
                <a:spcPct val="200000"/>
              </a:lnSpc>
            </a:pPr>
            <a:r>
              <a:rPr lang="en-US" dirty="0"/>
              <a:t>Forum posts</a:t>
            </a:r>
          </a:p>
          <a:p>
            <a:pPr>
              <a:lnSpc>
                <a:spcPct val="200000"/>
              </a:lnSpc>
            </a:pPr>
            <a:r>
              <a:rPr lang="en-US" dirty="0"/>
              <a:t>Documents placed in the repository</a:t>
            </a:r>
          </a:p>
          <a:p>
            <a:pPr>
              <a:lnSpc>
                <a:spcPct val="200000"/>
              </a:lnSpc>
            </a:pPr>
            <a:r>
              <a:rPr lang="en-US"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170</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173</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176</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177</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75987023"/>
              </p:ext>
            </p:extLst>
          </p:nvPr>
        </p:nvGraphicFramePr>
        <p:xfrm>
          <a:off x="381000" y="1005329"/>
          <a:ext cx="8382000" cy="543832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751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178</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8127261"/>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179</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63638265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281049543"/>
              </p:ext>
            </p:extLst>
          </p:nvPr>
        </p:nvGraphicFramePr>
        <p:xfrm>
          <a:off x="5257800" y="2057400"/>
          <a:ext cx="3807225" cy="4130675"/>
        </p:xfrm>
        <a:graphic>
          <a:graphicData uri="http://schemas.openxmlformats.org/drawingml/2006/table">
            <a:tbl>
              <a:tblPr/>
              <a:tblGrid>
                <a:gridCol w="1828800">
                  <a:extLst>
                    <a:ext uri="{9D8B030D-6E8A-4147-A177-3AD203B41FA5}">
                      <a16:colId xmlns:a16="http://schemas.microsoft.com/office/drawing/2014/main" val="2655779139"/>
                    </a:ext>
                  </a:extLst>
                </a:gridCol>
                <a:gridCol w="728017">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 of </a:t>
                      </a:r>
                    </a:p>
                    <a:p>
                      <a:pPr algn="ctr" rtl="0" fontAlgn="ctr"/>
                      <a:r>
                        <a:rPr lang="en-US" sz="8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 of </a:t>
                      </a:r>
                    </a:p>
                    <a:p>
                      <a:pPr algn="ctr" rtl="0" fontAlgn="ctr"/>
                      <a:r>
                        <a:rPr lang="en-US" sz="8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800" b="1" i="0" u="none" strike="noStrike" dirty="0">
                          <a:solidFill>
                            <a:srgbClr val="FFFFFF"/>
                          </a:solidFill>
                          <a:effectLst/>
                          <a:latin typeface="Aptos" panose="020B0004020202020204" pitchFamily="34" charset="0"/>
                        </a:rPr>
                        <a:t>Benchmarking Memo</a:t>
                      </a:r>
                      <a:endParaRPr lang="en-US" sz="8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800" b="1" i="0" u="none" strike="noStrike" dirty="0">
                          <a:solidFill>
                            <a:srgbClr val="FFFFFF"/>
                          </a:solidFill>
                          <a:effectLst/>
                          <a:highlight>
                            <a:srgbClr val="156082"/>
                          </a:highlight>
                          <a:latin typeface="Aptos" panose="020B0004020202020204" pitchFamily="34" charset="0"/>
                        </a:rPr>
                        <a:t>Appendix: Detailed Individual Design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latin typeface="Aptos" panose="020B0004020202020204" pitchFamily="34" charset="0"/>
                        </a:rPr>
                        <a:t>Client Meeting #3</a:t>
                      </a:r>
                      <a:endParaRPr lang="en-US" sz="8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Engineering Definition Documents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58518288"/>
                  </a:ext>
                </a:extLst>
              </a:tr>
              <a:tr h="203200">
                <a:tc>
                  <a:txBody>
                    <a:bodyPr/>
                    <a:lstStyle/>
                    <a:p>
                      <a:pPr algn="l" rtl="0" fontAlgn="ctr"/>
                      <a:r>
                        <a:rPr lang="en-US" sz="800" b="1" kern="1200" dirty="0">
                          <a:solidFill>
                            <a:schemeClr val="bg1"/>
                          </a:solidFill>
                          <a:effectLst/>
                          <a:highlight>
                            <a:srgbClr val="156082"/>
                          </a:highlight>
                          <a:latin typeface="+mn-lt"/>
                          <a:ea typeface="+mn-ea"/>
                          <a:cs typeface="+mn-cs"/>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endParaRPr lang="en-US" sz="800" b="0" i="0" u="none" strike="noStrike" dirty="0">
                        <a:solidFill>
                          <a:srgbClr val="000000"/>
                        </a:solidFill>
                        <a:effectLst/>
                        <a:highlight>
                          <a:srgbClr val="D0D0D0"/>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810271237"/>
                  </a:ext>
                </a:extLst>
              </a:tr>
              <a:tr h="203200">
                <a:tc rowSpan="2">
                  <a:txBody>
                    <a:bodyPr/>
                    <a:lstStyle/>
                    <a:p>
                      <a:pPr algn="l" rtl="0" fontAlgn="ctr"/>
                      <a:r>
                        <a:rPr lang="en-US" sz="8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8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rowSpan="2">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pPr algn="l" rtl="0" fontAlgn="ctr"/>
                      <a:endParaRPr lang="en-US" sz="9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endParaRPr lang="en-US" sz="900" b="0" i="0" u="none" strike="noStrike" dirty="0">
                        <a:solidFill>
                          <a:srgbClr val="000000"/>
                        </a:solidFill>
                        <a:effectLst/>
                        <a:highlight>
                          <a:srgbClr val="94DCF8"/>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213400542"/>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52823197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a:t>
            </a:r>
            <a:r>
              <a:rPr lang="en-US" sz="2000" dirty="0">
                <a:solidFill>
                  <a:srgbClr val="FF0000"/>
                </a:solidFill>
              </a:rPr>
              <a:t>NOW</a:t>
            </a:r>
            <a:r>
              <a:rPr lang="en-US" sz="2000" dirty="0"/>
              <a:t>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896552891"/>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hart of a project&#10;&#10;AI-generated content may be incorrect.">
            <a:extLst>
              <a:ext uri="{FF2B5EF4-FFF2-40B4-BE49-F238E27FC236}">
                <a16:creationId xmlns:a16="http://schemas.microsoft.com/office/drawing/2014/main" id="{D9333F0A-A84A-0216-5042-AB808D5B8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28" y="1634807"/>
            <a:ext cx="7558543" cy="4255809"/>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lnSpcReduction="10000"/>
          </a:bodyPr>
          <a:lstStyle/>
          <a:p>
            <a:r>
              <a:rPr lang="en-US" dirty="0">
                <a:cs typeface="Calibri"/>
              </a:rPr>
              <a:t>Solve the Problem Your Client Has!</a:t>
            </a:r>
          </a:p>
          <a:p>
            <a:pPr lvl="1"/>
            <a:r>
              <a:rPr lang="en-US" dirty="0">
                <a:cs typeface="Calibri"/>
              </a:rPr>
              <a:t>Seek to Understand What the Client Needs</a:t>
            </a: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normAutofit/>
          </a:bodyPr>
          <a:lstStyle/>
          <a:p>
            <a:r>
              <a:rPr lang="en-US" sz="4000" dirty="0"/>
              <a:t>Use Case</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75</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76</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pic>
        <p:nvPicPr>
          <p:cNvPr id="12" name="Picture 11" descr="A screenshot of a computer&#10;&#10;AI-generated content may be incorrect.">
            <a:extLst>
              <a:ext uri="{FF2B5EF4-FFF2-40B4-BE49-F238E27FC236}">
                <a16:creationId xmlns:a16="http://schemas.microsoft.com/office/drawing/2014/main" id="{7F093427-C370-F418-ECB8-76797E4AA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2" y="1781853"/>
            <a:ext cx="8954276" cy="5052498"/>
          </a:xfrm>
          <a:prstGeom prst="rect">
            <a:avLst/>
          </a:prstGeom>
        </p:spPr>
      </p:pic>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81</a:t>
            </a:fld>
            <a:endParaRPr lang="en-US" dirty="0"/>
          </a:p>
        </p:txBody>
      </p:sp>
      <p:grpSp>
        <p:nvGrpSpPr>
          <p:cNvPr id="4" name="Group 3">
            <a:extLst>
              <a:ext uri="{FF2B5EF4-FFF2-40B4-BE49-F238E27FC236}">
                <a16:creationId xmlns:a16="http://schemas.microsoft.com/office/drawing/2014/main" id="{E1A4F27B-289C-13DA-632E-0E503868C4F8}"/>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737F7142-1CD4-2707-047E-D7618B650234}"/>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F338E551-745D-6980-60EF-6AF40DDCE52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14383BE9-2239-770E-80EE-D65CE1AA3BD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1F27D6D-022A-691D-93D2-EEA9533CFE41}"/>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9831668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82</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Capstone project is built everyday - brick by brick, piece by piece</a:t>
            </a:r>
          </a:p>
          <a:p>
            <a:r>
              <a:rPr lang="en-US" sz="2400" dirty="0"/>
              <a:t>Project is collaborative and team based</a:t>
            </a:r>
          </a:p>
          <a:p>
            <a:endParaRPr lang="en-US" sz="2400" dirty="0"/>
          </a:p>
          <a:p>
            <a:r>
              <a:rPr lang="en-US" sz="2400" dirty="0"/>
              <a:t>Deliverables</a:t>
            </a:r>
          </a:p>
          <a:p>
            <a:pPr lvl="1"/>
            <a:r>
              <a:rPr lang="en-US" sz="2400" dirty="0"/>
              <a:t>Due by </a:t>
            </a:r>
            <a:r>
              <a:rPr lang="en-US" sz="2400" b="1" dirty="0"/>
              <a:t>11:59</a:t>
            </a:r>
            <a:r>
              <a:rPr lang="en-US" sz="2400" dirty="0"/>
              <a:t> on date listed on Task and Due Dates</a:t>
            </a:r>
          </a:p>
          <a:p>
            <a:pPr lvl="1"/>
            <a:r>
              <a:rPr lang="en-US" sz="2400" dirty="0"/>
              <a:t>10% deduction per day</a:t>
            </a:r>
          </a:p>
          <a:p>
            <a:pPr lvl="1"/>
            <a:r>
              <a:rPr lang="en-US" sz="2400" dirty="0"/>
              <a:t>ZERO points earned after 5 days</a:t>
            </a:r>
          </a:p>
          <a:p>
            <a:r>
              <a:rPr lang="en-US" sz="2400" dirty="0"/>
              <a:t>Out of class tasks</a:t>
            </a:r>
          </a:p>
          <a:p>
            <a:pPr lvl="1"/>
            <a:r>
              <a:rPr lang="en-US" sz="2400" dirty="0"/>
              <a:t>Due </a:t>
            </a:r>
            <a:r>
              <a:rPr lang="en-US" sz="2400" b="1" dirty="0"/>
              <a:t>BEFORE</a:t>
            </a:r>
            <a:r>
              <a:rPr lang="en-US" sz="2400" dirty="0"/>
              <a:t> the next class to help advance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83</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619250" y="5625296"/>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86</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90</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project management&#10;&#10;AI-generated content may be incorrect.">
            <a:extLst>
              <a:ext uri="{FF2B5EF4-FFF2-40B4-BE49-F238E27FC236}">
                <a16:creationId xmlns:a16="http://schemas.microsoft.com/office/drawing/2014/main" id="{99E81EAE-C994-5F40-1547-C95717C6F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36" y="1739471"/>
            <a:ext cx="7940728" cy="5006774"/>
          </a:xfrm>
          <a:prstGeom prst="rect">
            <a:avLst/>
          </a:prstGeom>
        </p:spPr>
      </p:pic>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96</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97</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98</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a:p>
            <a:r>
              <a:rPr lang="en-US" dirty="0">
                <a:cs typeface="Calibri"/>
              </a:rPr>
              <a:t>Post the information to the EDN!</a:t>
            </a:r>
          </a:p>
        </p:txBody>
      </p:sp>
      <p:sp>
        <p:nvSpPr>
          <p:cNvPr id="4" name="Slide Number Placeholder 3"/>
          <p:cNvSpPr>
            <a:spLocks noGrp="1"/>
          </p:cNvSpPr>
          <p:nvPr>
            <p:ph type="sldNum" sz="quarter" idx="12"/>
          </p:nvPr>
        </p:nvSpPr>
        <p:spPr/>
        <p:txBody>
          <a:bodyPr/>
          <a:lstStyle/>
          <a:p>
            <a:fld id="{B044824F-EBE0-443F-8A8F-F64816AF04DC}" type="slidenum">
              <a:rPr lang="en-US" smtClean="0"/>
              <a:t>99</a:t>
            </a:fld>
            <a:endParaRPr lang="en-US" dirty="0"/>
          </a:p>
        </p:txBody>
      </p:sp>
    </p:spTree>
    <p:extLst>
      <p:ext uri="{BB962C8B-B14F-4D97-AF65-F5344CB8AC3E}">
        <p14:creationId xmlns:p14="http://schemas.microsoft.com/office/powerpoint/2010/main" val="556588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TotalTime>
  <Words>11692</Words>
  <Application>Microsoft Office PowerPoint</Application>
  <PresentationFormat>On-screen Show (4:3)</PresentationFormat>
  <Paragraphs>1962</Paragraphs>
  <Slides>179</Slides>
  <Notes>78</Notes>
  <HiddenSlides>6</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179</vt:i4>
      </vt:variant>
    </vt:vector>
  </HeadingPairs>
  <TitlesOfParts>
    <vt:vector size="199" baseType="lpstr">
      <vt:lpstr>Algerian</vt:lpstr>
      <vt:lpstr>Amasis MT Pro Black</vt:lpstr>
      <vt:lpstr>Aptos</vt:lpstr>
      <vt:lpstr>Aptos Display</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Documentation Tools</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Engineering Definition Review</vt:lpstr>
      <vt:lpstr>Benchmarking Memo</vt:lpstr>
      <vt:lpstr>Empathize with your Client </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Defining Meaningful Tasks</vt:lpstr>
      <vt:lpstr>Defining Meaningful Tasks aka “SMART”</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40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Capstone is a  Communications Intensive Course</vt:lpstr>
      <vt:lpstr>5 Min – Wrap-up</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1532</cp:revision>
  <dcterms:created xsi:type="dcterms:W3CDTF">2012-08-24T00:53:15Z</dcterms:created>
  <dcterms:modified xsi:type="dcterms:W3CDTF">2025-08-22T15:10:10Z</dcterms:modified>
</cp:coreProperties>
</file>