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586" r:id="rId92"/>
    <p:sldId id="587" r:id="rId93"/>
    <p:sldId id="588" r:id="rId94"/>
    <p:sldId id="589" r:id="rId95"/>
    <p:sldId id="590" r:id="rId96"/>
    <p:sldId id="643" r:id="rId97"/>
    <p:sldId id="393" r:id="rId98"/>
    <p:sldId id="616" r:id="rId99"/>
    <p:sldId id="622" r:id="rId100"/>
    <p:sldId id="293" r:id="rId101"/>
    <p:sldId id="594" r:id="rId102"/>
    <p:sldId id="642" r:id="rId103"/>
    <p:sldId id="559"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698" r:id="rId158"/>
    <p:sldId id="599" r:id="rId159"/>
    <p:sldId id="687" r:id="rId160"/>
    <p:sldId id="395" r:id="rId161"/>
    <p:sldId id="619" r:id="rId162"/>
    <p:sldId id="396" r:id="rId163"/>
    <p:sldId id="628" r:id="rId164"/>
    <p:sldId id="699" r:id="rId165"/>
    <p:sldId id="600" r:id="rId166"/>
    <p:sldId id="649" r:id="rId167"/>
    <p:sldId id="651" r:id="rId168"/>
    <p:sldId id="653" r:id="rId169"/>
    <p:sldId id="654" r:id="rId170"/>
    <p:sldId id="650" r:id="rId171"/>
    <p:sldId id="655" r:id="rId172"/>
    <p:sldId id="564" r:id="rId173"/>
    <p:sldId id="620" r:id="rId174"/>
    <p:sldId id="669" r:id="rId175"/>
    <p:sldId id="482" r:id="rId176"/>
    <p:sldId id="647" r:id="rId177"/>
    <p:sldId id="568" r:id="rId178"/>
    <p:sldId id="567" r:id="rId179"/>
    <p:sldId id="378" r:id="rId180"/>
    <p:sldId id="350" r:id="rId181"/>
    <p:sldId id="338" r:id="rId182"/>
    <p:sldId id="352" r:id="rId183"/>
    <p:sldId id="700" r:id="rId1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p:scale>
          <a:sx n="68" d="100"/>
          <a:sy n="68" d="100"/>
        </p:scale>
        <p:origin x="1308" y="-176"/>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55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8/27/2025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3232 - </a:t>
            </a:r>
            <a:r>
              <a:rPr lang="en-US" sz="1200" b="1" i="0" kern="1200" dirty="0">
                <a:solidFill>
                  <a:schemeClr val="tx1"/>
                </a:solidFill>
                <a:effectLst/>
                <a:latin typeface="+mn-lt"/>
                <a:ea typeface="+mn-ea"/>
                <a:cs typeface="+mn-cs"/>
              </a:rPr>
              <a:t>Day 2 - Capstone Course Expectations 3232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3332 - </a:t>
            </a:r>
            <a:r>
              <a:rPr lang="en-US" sz="1200" b="1" i="0" kern="1200" dirty="0">
                <a:solidFill>
                  <a:schemeClr val="tx1"/>
                </a:solidFill>
                <a:effectLst/>
                <a:latin typeface="+mn-lt"/>
                <a:ea typeface="+mn-ea"/>
                <a:cs typeface="+mn-cs"/>
              </a:rPr>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8/27/2025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8/27/2025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8/27/2025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8/27/2025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8/27/2025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8/27/2025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8/27/2025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8/27/2025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8/27/2025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8/27/2025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8/27/2025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8/27/2025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8/27/2025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8/27/2025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8/27/2025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7.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154</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161</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169</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37915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281049543"/>
              </p:ext>
            </p:extLst>
          </p:nvPr>
        </p:nvGraphicFramePr>
        <p:xfrm>
          <a:off x="5257800" y="2057400"/>
          <a:ext cx="3807225" cy="4130675"/>
        </p:xfrm>
        <a:graphic>
          <a:graphicData uri="http://schemas.openxmlformats.org/drawingml/2006/table">
            <a:tbl>
              <a:tblPr/>
              <a:tblGrid>
                <a:gridCol w="1828800">
                  <a:extLst>
                    <a:ext uri="{9D8B030D-6E8A-4147-A177-3AD203B41FA5}">
                      <a16:colId xmlns:a16="http://schemas.microsoft.com/office/drawing/2014/main" val="2655779139"/>
                    </a:ext>
                  </a:extLst>
                </a:gridCol>
                <a:gridCol w="728017">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800" b="1" i="0" u="none" strike="noStrike" dirty="0">
                          <a:solidFill>
                            <a:srgbClr val="FFFFFF"/>
                          </a:solidFill>
                          <a:effectLst/>
                          <a:latin typeface="Aptos" panose="020B0004020202020204" pitchFamily="34" charset="0"/>
                        </a:rPr>
                        <a:t>Benchmarking Memo</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800" b="1" i="0" u="none" strike="noStrike" dirty="0">
                          <a:solidFill>
                            <a:srgbClr val="FFFFFF"/>
                          </a:solidFill>
                          <a:effectLst/>
                          <a:highlight>
                            <a:srgbClr val="156082"/>
                          </a:highlight>
                          <a:latin typeface="Aptos" panose="020B0004020202020204" pitchFamily="34" charset="0"/>
                        </a:rPr>
                        <a:t>Appendix: Detailed Individual Design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ptos" panose="020B0004020202020204" pitchFamily="34" charset="0"/>
                        </a:rPr>
                        <a:t>Client Meeting #3</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58518288"/>
                  </a:ext>
                </a:extLst>
              </a:tr>
              <a:tr h="203200">
                <a:tc>
                  <a:txBody>
                    <a:bodyPr/>
                    <a:lstStyle/>
                    <a:p>
                      <a:pPr algn="l" rtl="0" fontAlgn="ctr"/>
                      <a:r>
                        <a:rPr lang="en-US" sz="800" b="1" kern="1200" dirty="0">
                          <a:solidFill>
                            <a:schemeClr val="bg1"/>
                          </a:solidFill>
                          <a:effectLst/>
                          <a:highlight>
                            <a:srgbClr val="156082"/>
                          </a:highlight>
                          <a:latin typeface="+mn-lt"/>
                          <a:ea typeface="+mn-ea"/>
                          <a:cs typeface="+mn-cs"/>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endParaRPr lang="en-US" sz="800" b="0" i="0" u="none" strike="noStrike" dirty="0">
                        <a:solidFill>
                          <a:srgbClr val="000000"/>
                        </a:solidFill>
                        <a:effectLst/>
                        <a:highlight>
                          <a:srgbClr val="D0D0D0"/>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810271237"/>
                  </a:ext>
                </a:extLst>
              </a:tr>
              <a:tr h="203200">
                <a:tc rowSpan="2">
                  <a:txBody>
                    <a:bodyPr/>
                    <a:lstStyle/>
                    <a:p>
                      <a:pPr algn="l" rtl="0" fontAlgn="ctr"/>
                      <a:r>
                        <a:rPr lang="en-US" sz="8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8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pPr algn="l" rtl="0" fontAlgn="ctr"/>
                      <a:endParaRPr lang="en-US" sz="9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endParaRPr lang="en-US" sz="900" b="0" i="0" u="none" strike="noStrike" dirty="0">
                        <a:solidFill>
                          <a:srgbClr val="000000"/>
                        </a:solidFill>
                        <a:effectLst/>
                        <a:highlight>
                          <a:srgbClr val="94DCF8"/>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213400542"/>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11753</Words>
  <Application>Microsoft Office PowerPoint</Application>
  <PresentationFormat>On-screen Show (4:3)</PresentationFormat>
  <Paragraphs>1982</Paragraphs>
  <Slides>180</Slides>
  <Notes>78</Notes>
  <HiddenSlides>6</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180</vt:i4>
      </vt:variant>
    </vt:vector>
  </HeadingPairs>
  <TitlesOfParts>
    <vt:vector size="200" baseType="lpstr">
      <vt:lpstr>Algerian</vt:lpstr>
      <vt:lpstr>Amasis MT Pro Black</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Natarajan, Kannathal</cp:lastModifiedBy>
  <cp:revision>1541</cp:revision>
  <cp:lastPrinted>2025-08-27T18:46:28Z</cp:lastPrinted>
  <dcterms:created xsi:type="dcterms:W3CDTF">2012-08-24T00:53:15Z</dcterms:created>
  <dcterms:modified xsi:type="dcterms:W3CDTF">2025-08-27T19:12:19Z</dcterms:modified>
</cp:coreProperties>
</file>