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7.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comments/modernComment_22E_B81E38C3.xml" ContentType="application/vnd.ms-powerpoint.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8"/>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491" r:id="rId19"/>
    <p:sldId id="566" r:id="rId20"/>
    <p:sldId id="492" r:id="rId21"/>
    <p:sldId id="629" r:id="rId22"/>
    <p:sldId id="258" r:id="rId23"/>
    <p:sldId id="274" r:id="rId24"/>
    <p:sldId id="464" r:id="rId25"/>
    <p:sldId id="708" r:id="rId26"/>
    <p:sldId id="265" r:id="rId27"/>
    <p:sldId id="400" r:id="rId28"/>
    <p:sldId id="613" r:id="rId29"/>
    <p:sldId id="617" r:id="rId30"/>
    <p:sldId id="422" r:id="rId31"/>
    <p:sldId id="506" r:id="rId32"/>
    <p:sldId id="547" r:id="rId33"/>
    <p:sldId id="632"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658" r:id="rId48"/>
    <p:sldId id="389" r:id="rId49"/>
    <p:sldId id="493" r:id="rId50"/>
    <p:sldId id="557" r:id="rId51"/>
    <p:sldId id="473" r:id="rId52"/>
    <p:sldId id="592" r:id="rId53"/>
    <p:sldId id="689" r:id="rId54"/>
    <p:sldId id="289" r:id="rId55"/>
    <p:sldId id="641" r:id="rId56"/>
    <p:sldId id="640" r:id="rId57"/>
    <p:sldId id="468" r:id="rId58"/>
    <p:sldId id="672" r:id="rId59"/>
    <p:sldId id="673" r:id="rId60"/>
    <p:sldId id="674" r:id="rId61"/>
    <p:sldId id="675" r:id="rId62"/>
    <p:sldId id="690" r:id="rId63"/>
    <p:sldId id="677" r:id="rId64"/>
    <p:sldId id="678" r:id="rId65"/>
    <p:sldId id="679" r:id="rId66"/>
    <p:sldId id="688" r:id="rId67"/>
    <p:sldId id="460" r:id="rId68"/>
    <p:sldId id="471" r:id="rId69"/>
    <p:sldId id="469" r:id="rId70"/>
    <p:sldId id="558" r:id="rId71"/>
    <p:sldId id="329" r:id="rId72"/>
    <p:sldId id="330" r:id="rId73"/>
    <p:sldId id="331" r:id="rId74"/>
    <p:sldId id="659" r:id="rId75"/>
    <p:sldId id="664" r:id="rId76"/>
    <p:sldId id="665" r:id="rId77"/>
    <p:sldId id="536" r:id="rId78"/>
    <p:sldId id="546" r:id="rId79"/>
    <p:sldId id="621" r:id="rId80"/>
    <p:sldId id="287" r:id="rId81"/>
    <p:sldId id="691" r:id="rId82"/>
    <p:sldId id="693" r:id="rId83"/>
    <p:sldId id="694" r:id="rId84"/>
    <p:sldId id="696" r:id="rId85"/>
    <p:sldId id="695" r:id="rId86"/>
    <p:sldId id="680" r:id="rId87"/>
    <p:sldId id="663" r:id="rId88"/>
    <p:sldId id="697" r:id="rId89"/>
    <p:sldId id="593" r:id="rId90"/>
    <p:sldId id="340" r:id="rId91"/>
    <p:sldId id="288" r:id="rId92"/>
    <p:sldId id="290" r:id="rId93"/>
    <p:sldId id="586" r:id="rId94"/>
    <p:sldId id="587" r:id="rId95"/>
    <p:sldId id="588" r:id="rId96"/>
    <p:sldId id="589" r:id="rId97"/>
    <p:sldId id="590" r:id="rId98"/>
    <p:sldId id="643" r:id="rId99"/>
    <p:sldId id="393" r:id="rId100"/>
    <p:sldId id="616" r:id="rId101"/>
    <p:sldId id="622" r:id="rId102"/>
    <p:sldId id="293" r:id="rId103"/>
    <p:sldId id="594" r:id="rId104"/>
    <p:sldId id="642" r:id="rId105"/>
    <p:sldId id="559" r:id="rId106"/>
    <p:sldId id="394" r:id="rId107"/>
    <p:sldId id="342" r:id="rId108"/>
    <p:sldId id="618" r:id="rId109"/>
    <p:sldId id="601" r:id="rId110"/>
    <p:sldId id="474" r:id="rId111"/>
    <p:sldId id="583" r:id="rId112"/>
    <p:sldId id="623" r:id="rId113"/>
    <p:sldId id="518" r:id="rId114"/>
    <p:sldId id="595" r:id="rId115"/>
    <p:sldId id="683" r:id="rId116"/>
    <p:sldId id="681" r:id="rId117"/>
    <p:sldId id="644" r:id="rId118"/>
    <p:sldId id="343" r:id="rId119"/>
    <p:sldId id="344" r:id="rId120"/>
    <p:sldId id="580" r:id="rId121"/>
    <p:sldId id="534" r:id="rId122"/>
    <p:sldId id="550" r:id="rId123"/>
    <p:sldId id="551" r:id="rId124"/>
    <p:sldId id="624" r:id="rId125"/>
    <p:sldId id="298" r:id="rId126"/>
    <p:sldId id="596" r:id="rId127"/>
    <p:sldId id="645" r:id="rId128"/>
    <p:sldId id="446" r:id="rId129"/>
    <p:sldId id="447" r:id="rId130"/>
    <p:sldId id="668" r:id="rId131"/>
    <p:sldId id="450" r:id="rId132"/>
    <p:sldId id="701" r:id="rId133"/>
    <p:sldId id="602" r:id="rId134"/>
    <p:sldId id="603" r:id="rId135"/>
    <p:sldId id="633" r:id="rId136"/>
    <p:sldId id="528" r:id="rId137"/>
    <p:sldId id="625" r:id="rId138"/>
    <p:sldId id="300" r:id="rId139"/>
    <p:sldId id="646" r:id="rId140"/>
    <p:sldId id="597" r:id="rId141"/>
    <p:sldId id="702" r:id="rId142"/>
    <p:sldId id="667" r:id="rId143"/>
    <p:sldId id="382" r:id="rId144"/>
    <p:sldId id="584" r:id="rId145"/>
    <p:sldId id="634" r:id="rId146"/>
    <p:sldId id="529" r:id="rId147"/>
    <p:sldId id="626" r:id="rId148"/>
    <p:sldId id="302" r:id="rId149"/>
    <p:sldId id="598" r:id="rId150"/>
    <p:sldId id="705" r:id="rId151"/>
    <p:sldId id="648" r:id="rId152"/>
    <p:sldId id="494" r:id="rId153"/>
    <p:sldId id="404" r:id="rId154"/>
    <p:sldId id="495" r:id="rId155"/>
    <p:sldId id="496" r:id="rId156"/>
    <p:sldId id="530" r:id="rId157"/>
    <p:sldId id="535" r:id="rId158"/>
    <p:sldId id="627" r:id="rId159"/>
    <p:sldId id="698" r:id="rId160"/>
    <p:sldId id="599" r:id="rId161"/>
    <p:sldId id="704" r:id="rId162"/>
    <p:sldId id="395" r:id="rId163"/>
    <p:sldId id="619" r:id="rId164"/>
    <p:sldId id="396" r:id="rId165"/>
    <p:sldId id="628" r:id="rId166"/>
    <p:sldId id="699" r:id="rId167"/>
    <p:sldId id="600" r:id="rId168"/>
    <p:sldId id="649" r:id="rId169"/>
    <p:sldId id="651" r:id="rId170"/>
    <p:sldId id="653" r:id="rId171"/>
    <p:sldId id="654" r:id="rId172"/>
    <p:sldId id="650" r:id="rId173"/>
    <p:sldId id="655" r:id="rId174"/>
    <p:sldId id="564" r:id="rId175"/>
    <p:sldId id="620" r:id="rId176"/>
    <p:sldId id="669" r:id="rId177"/>
    <p:sldId id="706" r:id="rId178"/>
    <p:sldId id="707" r:id="rId179"/>
    <p:sldId id="482" r:id="rId180"/>
    <p:sldId id="647" r:id="rId181"/>
    <p:sldId id="568" r:id="rId182"/>
    <p:sldId id="567" r:id="rId183"/>
    <p:sldId id="378" r:id="rId184"/>
    <p:sldId id="350" r:id="rId185"/>
    <p:sldId id="352" r:id="rId186"/>
    <p:sldId id="700" r:id="rId18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2304" autoAdjust="0"/>
  </p:normalViewPr>
  <p:slideViewPr>
    <p:cSldViewPr>
      <p:cViewPr varScale="1">
        <p:scale>
          <a:sx n="116" d="100"/>
          <a:sy n="116" d="100"/>
        </p:scale>
        <p:origin x="3120" y="68"/>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313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viewProps" Target="view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theme" Target="theme/theme1.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tableStyles" Target="tableStyles.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commentAuthors" Target="commentAuthor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8" Type="http://schemas.openxmlformats.org/officeDocument/2006/relationships/slide" Target="slides/slide14.xml"/><Relationship Id="rId39" Type="http://schemas.openxmlformats.org/officeDocument/2006/relationships/slide" Target="slides/slide35.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1/9/2026</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253496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1BB4-7CAF-F272-8E80-A51A993E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AFDFA-3647-B5F5-37B2-ABDECACD2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FFC7C-AC28-1350-E3DD-87DF38CD0F14}"/>
              </a:ext>
            </a:extLst>
          </p:cNvPr>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a:extLst>
              <a:ext uri="{FF2B5EF4-FFF2-40B4-BE49-F238E27FC236}">
                <a16:creationId xmlns:a16="http://schemas.microsoft.com/office/drawing/2014/main" id="{2C9CFD1C-7D20-A91F-EC1B-BB45758E880C}"/>
              </a:ext>
            </a:extLst>
          </p:cNvPr>
          <p:cNvSpPr>
            <a:spLocks noGrp="1"/>
          </p:cNvSpPr>
          <p:nvPr>
            <p:ph type="sldNum" sz="quarter" idx="10"/>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99039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11066-0135-4CAA-8AD4-89A97190A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9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101</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114</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124</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125</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97A5-C768-4176-D848-325FCD31C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60C2D-4A18-6067-2CB9-B134B8460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833A9-7CBD-D5BC-8E1A-440CA66C61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23AC7F-7E68-E710-4C92-48524540C1CD}"/>
              </a:ext>
            </a:extLst>
          </p:cNvPr>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31150330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134</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51044-6315-9797-B7AE-C8F821002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EC2C1-EAB0-FCE9-502C-1855D0161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CBF42-28BE-D05D-E3B6-4EC7E97BB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0E063-B544-9101-5260-EEED99CAE99E}"/>
              </a:ext>
            </a:extLst>
          </p:cNvPr>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0641472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8829-7EAE-9010-6DB5-A0CDF9434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EDEDD-09A2-6702-D7E7-8858B8B60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4315B-2D11-72D3-6FCC-96748A17A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85980C-62FF-B188-9F77-5F2F50D313CD}"/>
              </a:ext>
            </a:extLst>
          </p:cNvPr>
          <p:cNvSpPr>
            <a:spLocks noGrp="1"/>
          </p:cNvSpPr>
          <p:nvPr>
            <p:ph type="sldNum" sz="quarter" idx="5"/>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40140390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162</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164</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171</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77CC-25EC-303D-A542-0961F87A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A79AD-F8F6-32C1-2FF4-F94608D12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6C1D5-1384-F7A1-5505-54C018811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23685-972C-93E0-839E-35628F329D85}"/>
              </a:ext>
            </a:extLst>
          </p:cNvPr>
          <p:cNvSpPr>
            <a:spLocks noGrp="1"/>
          </p:cNvSpPr>
          <p:nvPr>
            <p:ph type="sldNum" sz="quarter" idx="5"/>
          </p:nvPr>
        </p:nvSpPr>
        <p:spPr/>
        <p:txBody>
          <a:bodyPr/>
          <a:lstStyle/>
          <a:p>
            <a:fld id="{DF811066-0135-4CAA-8AD4-89A97190AC00}" type="slidenum">
              <a:rPr lang="en-US" smtClean="0"/>
              <a:t>174</a:t>
            </a:fld>
            <a:endParaRPr lang="en-US" dirty="0"/>
          </a:p>
        </p:txBody>
      </p:sp>
    </p:spTree>
    <p:extLst>
      <p:ext uri="{BB962C8B-B14F-4D97-AF65-F5344CB8AC3E}">
        <p14:creationId xmlns:p14="http://schemas.microsoft.com/office/powerpoint/2010/main" val="30826129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63E7-D395-025F-B774-73849800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D3264-553D-2532-0567-7E825F0A9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73AE-AA2D-66AC-3493-117CD6A2C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FD8F3-31A0-313A-1C76-9A82257F13B5}"/>
              </a:ext>
            </a:extLst>
          </p:cNvPr>
          <p:cNvSpPr>
            <a:spLocks noGrp="1"/>
          </p:cNvSpPr>
          <p:nvPr>
            <p:ph type="sldNum" sz="quarter" idx="5"/>
          </p:nvPr>
        </p:nvSpPr>
        <p:spPr/>
        <p:txBody>
          <a:bodyPr/>
          <a:lstStyle/>
          <a:p>
            <a:fld id="{DF811066-0135-4CAA-8AD4-89A97190AC00}" type="slidenum">
              <a:rPr lang="en-US" smtClean="0"/>
              <a:t>175</a:t>
            </a:fld>
            <a:endParaRPr lang="en-US" dirty="0"/>
          </a:p>
        </p:txBody>
      </p:sp>
    </p:spTree>
    <p:extLst>
      <p:ext uri="{BB962C8B-B14F-4D97-AF65-F5344CB8AC3E}">
        <p14:creationId xmlns:p14="http://schemas.microsoft.com/office/powerpoint/2010/main" val="33110319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180</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1/9/2026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1/9/2026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1/9/2026</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1/9/2026</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1/9/2026</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1/9/2026</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1/9/2026</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1/9/2026</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1/9/2026</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1/9/2026</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1/9/2026</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1/9/2026</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1/9/2026</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1/9/2026</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1/9/2026</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1/9/2026</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1/9/2026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1/9/2026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1/9/2026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1/9/2026</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14.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58.png"/></Relationships>
</file>

<file path=ppt/slides/_rels/slide1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8.xml"/></Relationships>
</file>

<file path=ppt/slides/_rels/slide16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7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slido.com/" TargetMode="External"/></Relationships>
</file>

<file path=ppt/slides/_rels/slide1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slido.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https://docs.google.com/spreadsheets/d/1lo4H_eTHO7RTdU8r9M3KOiQDp9_S8xudEDXehhr-3Ok/edit?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35.xml"/><Relationship Id="rId3" Type="http://schemas.openxmlformats.org/officeDocument/2006/relationships/slide" Target="slide43.xml"/><Relationship Id="rId7" Type="http://schemas.openxmlformats.org/officeDocument/2006/relationships/slide" Target="slide122.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10.xml"/><Relationship Id="rId11" Type="http://schemas.openxmlformats.org/officeDocument/2006/relationships/slide" Target="slide163.xml"/><Relationship Id="rId5" Type="http://schemas.openxmlformats.org/officeDocument/2006/relationships/slide" Target="slide99.xml"/><Relationship Id="rId10" Type="http://schemas.openxmlformats.org/officeDocument/2006/relationships/slide" Target="slide156.xml"/><Relationship Id="rId4" Type="http://schemas.openxmlformats.org/officeDocument/2006/relationships/slide" Target="slide83.xml"/><Relationship Id="rId9" Type="http://schemas.openxmlformats.org/officeDocument/2006/relationships/slide" Target="slide14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7.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4.xml"/><Relationship Id="rId5" Type="http://schemas.openxmlformats.org/officeDocument/2006/relationships/image" Target="../media/image47.svg"/><Relationship Id="rId4" Type="http://schemas.openxmlformats.org/officeDocument/2006/relationships/image" Target="../media/image46.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4168283296"/>
              </p:ext>
            </p:extLst>
          </p:nvPr>
        </p:nvGraphicFramePr>
        <p:xfrm>
          <a:off x="623501" y="990600"/>
          <a:ext cx="7948999" cy="322850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Analysis of FMVA Gasket Aging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Welding Theory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Facility-Wide Non-Contact Voltage Sensing and Display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PIR Data Object Classification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102</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103</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34A88219-CD7E-8148-EDD1-64B5148E2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30025131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113</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114</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125</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126</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127</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8A764-B6EA-1341-1A62-E94AC7A25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8C15E-4A32-D817-20B6-32A5AEA6FE6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EF484957-2FE9-8581-BBDD-7EC8F4467CF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87CBF8B0-7140-3A77-EC38-4855A1948F34}"/>
              </a:ext>
            </a:extLst>
          </p:cNvPr>
          <p:cNvSpPr>
            <a:spLocks noGrp="1"/>
          </p:cNvSpPr>
          <p:nvPr>
            <p:ph type="sldNum" sz="quarter" idx="12"/>
          </p:nvPr>
        </p:nvSpPr>
        <p:spPr/>
        <p:txBody>
          <a:bodyPr/>
          <a:lstStyle/>
          <a:p>
            <a:fld id="{CC48B151-73E6-4005-9E41-BAC149615E2B}" type="slidenum">
              <a:rPr lang="en-US" sz="1200" smtClean="0"/>
              <a:t>129</a:t>
            </a:fld>
            <a:endParaRPr lang="en-US" dirty="0"/>
          </a:p>
        </p:txBody>
      </p:sp>
      <p:sp>
        <p:nvSpPr>
          <p:cNvPr id="6" name="TextBox 5">
            <a:extLst>
              <a:ext uri="{FF2B5EF4-FFF2-40B4-BE49-F238E27FC236}">
                <a16:creationId xmlns:a16="http://schemas.microsoft.com/office/drawing/2014/main" id="{B8558C1F-E2C9-6AAB-0293-13BF6C60910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C5011EC-940B-19B5-611C-267C2C5DECCB}"/>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BBB7BF30-D9F3-231F-A503-8FC24DBFA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2772984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131</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132</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136</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B2E4E-E473-6232-27B7-D4537DFBE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BD1FC-3022-1B55-9CF9-250319ADBEED}"/>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BFD264D4-B3E9-5263-0144-333B5A9BA466}"/>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2DFFB680-967C-F36D-C0F6-D954EDB5E83D}"/>
              </a:ext>
            </a:extLst>
          </p:cNvPr>
          <p:cNvSpPr>
            <a:spLocks noGrp="1"/>
          </p:cNvSpPr>
          <p:nvPr>
            <p:ph type="sldNum" sz="quarter" idx="12"/>
          </p:nvPr>
        </p:nvSpPr>
        <p:spPr/>
        <p:txBody>
          <a:bodyPr/>
          <a:lstStyle/>
          <a:p>
            <a:fld id="{CC48B151-73E6-4005-9E41-BAC149615E2B}" type="slidenum">
              <a:rPr lang="en-US" sz="1200" smtClean="0"/>
              <a:t>138</a:t>
            </a:fld>
            <a:endParaRPr lang="en-US" dirty="0"/>
          </a:p>
        </p:txBody>
      </p:sp>
      <p:sp>
        <p:nvSpPr>
          <p:cNvPr id="6" name="TextBox 5">
            <a:extLst>
              <a:ext uri="{FF2B5EF4-FFF2-40B4-BE49-F238E27FC236}">
                <a16:creationId xmlns:a16="http://schemas.microsoft.com/office/drawing/2014/main" id="{FB724705-9C26-2CBD-348B-0103A118CFDD}"/>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E574CBE-7844-7C40-F739-C6DD78745300}"/>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E61209A5-65B3-8391-00F4-8984CBA43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32468748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139</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142</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147</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2F25DDC7-B2EE-B912-DC6C-7F03981B9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148</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solidFill>
                  <a:srgbClr val="0000FF"/>
                </a:solidFill>
                <a:effectLst>
                  <a:outerShdw blurRad="38100" dist="38100" dir="2700000" algn="tl">
                    <a:srgbClr val="000000">
                      <a:alpha val="43137"/>
                    </a:srgbClr>
                  </a:outerShdw>
                </a:effectLst>
                <a:latin typeface="Amasis MT Pro" panose="020F0502020204030204" pitchFamily="18" charset="0"/>
              </a:rPr>
              <a:t>Welcome to Design Lab !!!</a:t>
            </a:r>
            <a:br>
              <a:rPr lang="en-US" sz="4000" dirty="0"/>
            </a:br>
            <a:endParaRPr lang="en-US" sz="4000" dirty="0"/>
          </a:p>
        </p:txBody>
      </p:sp>
      <p:sp>
        <p:nvSpPr>
          <p:cNvPr id="3" name="Content Placeholder 2"/>
          <p:cNvSpPr>
            <a:spLocks noGrp="1"/>
          </p:cNvSpPr>
          <p:nvPr>
            <p:ph idx="1"/>
          </p:nvPr>
        </p:nvSpPr>
        <p:spPr>
          <a:xfrm>
            <a:off x="457200" y="1843088"/>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685398"/>
            <a:ext cx="2802762" cy="1828800"/>
          </a:xfrm>
          <a:prstGeom prst="rect">
            <a:avLst/>
          </a:prstGeom>
        </p:spPr>
      </p:pic>
      <p:sp>
        <p:nvSpPr>
          <p:cNvPr id="7" name="TextBox 6">
            <a:extLst>
              <a:ext uri="{FF2B5EF4-FFF2-40B4-BE49-F238E27FC236}">
                <a16:creationId xmlns:a16="http://schemas.microsoft.com/office/drawing/2014/main" id="{AC2203EB-004B-D7CF-D1F3-8B1A4EFD38B3}"/>
              </a:ext>
            </a:extLst>
          </p:cNvPr>
          <p:cNvSpPr txBox="1"/>
          <p:nvPr/>
        </p:nvSpPr>
        <p:spPr>
          <a:xfrm>
            <a:off x="609600" y="1161812"/>
            <a:ext cx="8077200" cy="523220"/>
          </a:xfrm>
          <a:prstGeom prst="rect">
            <a:avLst/>
          </a:prstGeom>
          <a:noFill/>
        </p:spPr>
        <p:txBody>
          <a:bodyPr wrap="square">
            <a:spAutoFit/>
          </a:bodyPr>
          <a:lstStyle/>
          <a:p>
            <a:pPr algn="ctr"/>
            <a:r>
              <a:rPr lang="en-US" sz="2800" b="1" dirty="0"/>
              <a:t>Core Values</a:t>
            </a:r>
          </a:p>
        </p:txBody>
      </p:sp>
    </p:spTree>
    <p:extLst>
      <p:ext uri="{BB962C8B-B14F-4D97-AF65-F5344CB8AC3E}">
        <p14:creationId xmlns:p14="http://schemas.microsoft.com/office/powerpoint/2010/main" val="16903710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150</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156</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42A1-F1E3-8B12-C0E6-71282A407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57115-DC81-44B1-C002-B39657686DC9}"/>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17B7B77F-34BB-25B0-754F-CF15B70ED4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5716C7EA-6420-203B-559F-3280A4BC8C3D}"/>
              </a:ext>
            </a:extLst>
          </p:cNvPr>
          <p:cNvSpPr>
            <a:spLocks noGrp="1"/>
          </p:cNvSpPr>
          <p:nvPr>
            <p:ph type="sldNum" sz="quarter" idx="12"/>
          </p:nvPr>
        </p:nvSpPr>
        <p:spPr/>
        <p:txBody>
          <a:bodyPr/>
          <a:lstStyle/>
          <a:p>
            <a:fld id="{CC48B151-73E6-4005-9E41-BAC149615E2B}" type="slidenum">
              <a:rPr lang="en-US" sz="1200" smtClean="0"/>
              <a:t>158</a:t>
            </a:fld>
            <a:endParaRPr lang="en-US" dirty="0"/>
          </a:p>
        </p:txBody>
      </p:sp>
      <p:sp>
        <p:nvSpPr>
          <p:cNvPr id="6" name="TextBox 5">
            <a:extLst>
              <a:ext uri="{FF2B5EF4-FFF2-40B4-BE49-F238E27FC236}">
                <a16:creationId xmlns:a16="http://schemas.microsoft.com/office/drawing/2014/main" id="{42D9416D-B583-86BF-2BD9-6DA9D5FA417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EAB5AEC-3EF8-2114-2A2C-5E558A31FDEA}"/>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TARGET</a:t>
            </a:r>
          </a:p>
        </p:txBody>
      </p:sp>
      <p:pic>
        <p:nvPicPr>
          <p:cNvPr id="7" name="Picture 6" descr="A graph of a number of students with a number of students with a forum post&#10;&#10;AI-generated content may be incorrect.">
            <a:extLst>
              <a:ext uri="{FF2B5EF4-FFF2-40B4-BE49-F238E27FC236}">
                <a16:creationId xmlns:a16="http://schemas.microsoft.com/office/drawing/2014/main" id="{63134B99-F4C3-17FC-84F2-99ACFEF73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28" y="1882264"/>
            <a:ext cx="7242744" cy="3878444"/>
          </a:xfrm>
          <a:prstGeom prst="rect">
            <a:avLst/>
          </a:prstGeom>
        </p:spPr>
      </p:pic>
    </p:spTree>
    <p:extLst>
      <p:ext uri="{BB962C8B-B14F-4D97-AF65-F5344CB8AC3E}">
        <p14:creationId xmlns:p14="http://schemas.microsoft.com/office/powerpoint/2010/main" val="1414872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16</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161</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163</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165</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166</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167</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169</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170</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171</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172</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173</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024A-6146-6AB0-E840-100E39798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A149D-521A-477E-7A1B-09572C378C04}"/>
              </a:ext>
            </a:extLst>
          </p:cNvPr>
          <p:cNvSpPr>
            <a:spLocks noGrp="1"/>
          </p:cNvSpPr>
          <p:nvPr>
            <p:ph type="title"/>
          </p:nvPr>
        </p:nvSpPr>
        <p:spPr/>
        <p:txBody>
          <a:bodyPr>
            <a:normAutofit/>
          </a:bodyPr>
          <a:lstStyle/>
          <a:p>
            <a:r>
              <a:rPr lang="en-US" sz="3600" dirty="0">
                <a:latin typeface="+mn-lt"/>
              </a:rPr>
              <a:t>Documentation Participation – week 5</a:t>
            </a:r>
          </a:p>
        </p:txBody>
      </p:sp>
      <p:sp>
        <p:nvSpPr>
          <p:cNvPr id="3" name="Content Placeholder 2">
            <a:extLst>
              <a:ext uri="{FF2B5EF4-FFF2-40B4-BE49-F238E27FC236}">
                <a16:creationId xmlns:a16="http://schemas.microsoft.com/office/drawing/2014/main" id="{B5A42BFC-71E7-A701-9472-C458D3E17391}"/>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A217E7CB-9F70-1512-A7F2-8108CCB2A39C}"/>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
        <p:nvSpPr>
          <p:cNvPr id="6" name="TextBox 5">
            <a:extLst>
              <a:ext uri="{FF2B5EF4-FFF2-40B4-BE49-F238E27FC236}">
                <a16:creationId xmlns:a16="http://schemas.microsoft.com/office/drawing/2014/main" id="{288C5B61-0C36-EFBA-14D3-24030E9A4DD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73061DAE-1449-C2BF-558E-DF5DCAB3101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TARGET</a:t>
            </a:r>
          </a:p>
        </p:txBody>
      </p:sp>
      <p:pic>
        <p:nvPicPr>
          <p:cNvPr id="8" name="Picture 7" descr="A graph of a number of students&#10;&#10;AI-generated content may be incorrect.">
            <a:extLst>
              <a:ext uri="{FF2B5EF4-FFF2-40B4-BE49-F238E27FC236}">
                <a16:creationId xmlns:a16="http://schemas.microsoft.com/office/drawing/2014/main" id="{94836A6E-984D-A63C-0883-B2BC067CF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07" y="1898686"/>
            <a:ext cx="7261595" cy="3870619"/>
          </a:xfrm>
          <a:prstGeom prst="rect">
            <a:avLst/>
          </a:prstGeom>
        </p:spPr>
      </p:pic>
    </p:spTree>
    <p:extLst>
      <p:ext uri="{BB962C8B-B14F-4D97-AF65-F5344CB8AC3E}">
        <p14:creationId xmlns:p14="http://schemas.microsoft.com/office/powerpoint/2010/main" val="108151805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86CD-82BE-169E-FB20-C96A69BE2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E9A74-3760-7C1E-A4B2-020B9E1D7B36}"/>
              </a:ext>
            </a:extLst>
          </p:cNvPr>
          <p:cNvSpPr>
            <a:spLocks noGrp="1"/>
          </p:cNvSpPr>
          <p:nvPr>
            <p:ph type="title"/>
          </p:nvPr>
        </p:nvSpPr>
        <p:spPr/>
        <p:txBody>
          <a:bodyPr>
            <a:normAutofit/>
          </a:bodyPr>
          <a:lstStyle/>
          <a:p>
            <a:r>
              <a:rPr lang="en-US" sz="3600" dirty="0">
                <a:latin typeface="+mn-lt"/>
              </a:rPr>
              <a:t>Documentation Participation – week 6</a:t>
            </a:r>
          </a:p>
        </p:txBody>
      </p:sp>
      <p:sp>
        <p:nvSpPr>
          <p:cNvPr id="3" name="Content Placeholder 2">
            <a:extLst>
              <a:ext uri="{FF2B5EF4-FFF2-40B4-BE49-F238E27FC236}">
                <a16:creationId xmlns:a16="http://schemas.microsoft.com/office/drawing/2014/main" id="{ACCA6D74-8DA8-741B-79C2-D41C35B231CF}"/>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75D9EAD5-B6D1-6CEF-106A-E3EC74A22429}"/>
              </a:ext>
            </a:extLst>
          </p:cNvPr>
          <p:cNvSpPr>
            <a:spLocks noGrp="1"/>
          </p:cNvSpPr>
          <p:nvPr>
            <p:ph type="sldNum" sz="quarter" idx="12"/>
          </p:nvPr>
        </p:nvSpPr>
        <p:spPr/>
        <p:txBody>
          <a:bodyPr/>
          <a:lstStyle/>
          <a:p>
            <a:fld id="{CC48B151-73E6-4005-9E41-BAC149615E2B}" type="slidenum">
              <a:rPr lang="en-US" sz="1200" smtClean="0"/>
              <a:t>175</a:t>
            </a:fld>
            <a:endParaRPr lang="en-US" dirty="0"/>
          </a:p>
        </p:txBody>
      </p:sp>
      <p:sp>
        <p:nvSpPr>
          <p:cNvPr id="6" name="TextBox 5">
            <a:extLst>
              <a:ext uri="{FF2B5EF4-FFF2-40B4-BE49-F238E27FC236}">
                <a16:creationId xmlns:a16="http://schemas.microsoft.com/office/drawing/2014/main" id="{546F5FAA-3DF4-F913-6FD5-C5BC12E62623}"/>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2C9FFD2-AD6B-C5C4-4408-AE36AA3E06C4}"/>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10/13	   TARGET</a:t>
            </a:r>
          </a:p>
        </p:txBody>
      </p:sp>
      <p:pic>
        <p:nvPicPr>
          <p:cNvPr id="7" name="Picture 6" descr="A graph of a number of students&#10;&#10;AI-generated content may be incorrect.">
            <a:extLst>
              <a:ext uri="{FF2B5EF4-FFF2-40B4-BE49-F238E27FC236}">
                <a16:creationId xmlns:a16="http://schemas.microsoft.com/office/drawing/2014/main" id="{C05490C9-B134-4627-AEBA-8A82C12E1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27" y="1855376"/>
            <a:ext cx="7133946" cy="3868330"/>
          </a:xfrm>
          <a:prstGeom prst="rect">
            <a:avLst/>
          </a:prstGeom>
        </p:spPr>
      </p:pic>
    </p:spTree>
    <p:extLst>
      <p:ext uri="{BB962C8B-B14F-4D97-AF65-F5344CB8AC3E}">
        <p14:creationId xmlns:p14="http://schemas.microsoft.com/office/powerpoint/2010/main" val="31792658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10%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177</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178</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179</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18</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180</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181</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4953789"/>
              </p:ext>
            </p:extLst>
          </p:nvPr>
        </p:nvGraphicFramePr>
        <p:xfrm>
          <a:off x="381000" y="1143000"/>
          <a:ext cx="8382000" cy="443960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KN</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Reordered Class 1 slides, 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numbers and software tools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dates and links for Team Building Retreat</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45355868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0972837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50151966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03320387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563642258"/>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70884049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54794469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182</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183</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a:bodyPr>
          <a:lstStyle/>
          <a:p>
            <a:pPr marL="0" indent="0">
              <a:buNone/>
            </a:pPr>
            <a:r>
              <a:rPr lang="en-US" dirty="0"/>
              <a:t>Q: “What expectations will your boss and peers have of you at work (@Internships/co-op)?”</a:t>
            </a:r>
          </a:p>
          <a:p>
            <a:pPr marL="0" indent="0">
              <a:buNone/>
            </a:pPr>
            <a:endParaRPr lang="en-US" dirty="0"/>
          </a:p>
          <a:p>
            <a:pPr marL="0" indent="0" algn="ctr">
              <a:buNone/>
            </a:pPr>
            <a:r>
              <a:rPr lang="en-US" dirty="0"/>
              <a:t>Let’s start doing this NOW in the </a:t>
            </a:r>
            <a:r>
              <a:rPr lang="en-US" dirty="0">
                <a:cs typeface="Calibri"/>
              </a:rPr>
              <a:t>Design Lab.</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2218924701"/>
              </p:ext>
            </p:extLst>
          </p:nvPr>
        </p:nvGraphicFramePr>
        <p:xfrm>
          <a:off x="533400" y="990600"/>
          <a:ext cx="8139499" cy="3722370"/>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Flame Path Design for Fixtures and Enclosures in Harsh and Hazardous Environments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Boeing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nb-NO" sz="1400" b="0" i="0" u="none" strike="noStrike">
                          <a:solidFill>
                            <a:srgbClr val="000000"/>
                          </a:solidFill>
                          <a:effectLst/>
                          <a:latin typeface="Calibri" panose="020F0502020204030204" pitchFamily="34" charset="0"/>
                        </a:rPr>
                        <a:t>Multi-Robot Flexible Part Handling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Bill Lake Modular Homes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Trim Area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Latham Group</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Battery Powered Pool Cover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Sodexo</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Reusable To-Go Box Dispensing System for Dining Halls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Distribution Center Layout Optimization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Center for Smart Convergent Manufacturing Systems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Sewn Part Inverting Mechanism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3520-8ABF-5B95-369D-262F705BF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09EFA-368E-4CEE-069E-C63A4B80E113}"/>
              </a:ext>
            </a:extLst>
          </p:cNvPr>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a:extLst>
              <a:ext uri="{FF2B5EF4-FFF2-40B4-BE49-F238E27FC236}">
                <a16:creationId xmlns:a16="http://schemas.microsoft.com/office/drawing/2014/main" id="{A2DA3211-1430-D73E-3062-914EF5DEB490}"/>
              </a:ext>
            </a:extLst>
          </p:cNvPr>
          <p:cNvSpPr>
            <a:spLocks noGrp="1"/>
          </p:cNvSpPr>
          <p:nvPr>
            <p:ph idx="1"/>
          </p:nvPr>
        </p:nvSpPr>
        <p:spPr>
          <a:xfrm>
            <a:off x="457200" y="1277580"/>
            <a:ext cx="8229600" cy="5428020"/>
          </a:xfrm>
        </p:spPr>
        <p:txBody>
          <a:bodyPr vert="horz" lIns="91440" tIns="45720" rIns="91440" bIns="45720" rtlCol="0" anchor="t">
            <a:normAutofit/>
          </a:bodyPr>
          <a:lstStyle/>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a:extLst>
              <a:ext uri="{FF2B5EF4-FFF2-40B4-BE49-F238E27FC236}">
                <a16:creationId xmlns:a16="http://schemas.microsoft.com/office/drawing/2014/main" id="{2B205848-03C0-4379-8032-B55A72D4C1A5}"/>
              </a:ext>
            </a:extLst>
          </p:cNvPr>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26113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23</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b="1" dirty="0">
                <a:solidFill>
                  <a:srgbClr val="FF0000"/>
                </a:solidFill>
                <a:cs typeface="Calibri"/>
              </a:rPr>
              <a:t>development of group 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(cloud),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24</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25</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26</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6111446" y="3906541"/>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
        <p:nvSpPr>
          <p:cNvPr id="8" name="TextBox 7">
            <a:extLst>
              <a:ext uri="{FF2B5EF4-FFF2-40B4-BE49-F238E27FC236}">
                <a16:creationId xmlns:a16="http://schemas.microsoft.com/office/drawing/2014/main" id="{A93FB63B-6A7B-14C1-222C-6356C025AF77}"/>
              </a:ext>
            </a:extLst>
          </p:cNvPr>
          <p:cNvSpPr txBox="1"/>
          <p:nvPr/>
        </p:nvSpPr>
        <p:spPr>
          <a:xfrm>
            <a:off x="4572001" y="1417638"/>
            <a:ext cx="4114800" cy="2169825"/>
          </a:xfrm>
          <a:prstGeom prst="rect">
            <a:avLst/>
          </a:prstGeom>
          <a:noFill/>
        </p:spPr>
        <p:txBody>
          <a:bodyPr wrap="square">
            <a:spAutoFit/>
          </a:bodyPr>
          <a:lstStyle/>
          <a:p>
            <a:pPr marL="0" indent="0">
              <a:buNone/>
            </a:pPr>
            <a:r>
              <a:rPr lang="en-US" sz="2400" b="1" dirty="0"/>
              <a:t>Software Tools:</a:t>
            </a:r>
          </a:p>
          <a:p>
            <a:pPr marL="342900" indent="-342900">
              <a:spcBef>
                <a:spcPts val="576"/>
              </a:spcBef>
              <a:buFont typeface="Arial" panose="020B0604020202020204" pitchFamily="34" charset="0"/>
              <a:buChar char="•"/>
            </a:pPr>
            <a:r>
              <a:rPr lang="en-US" sz="2400" dirty="0"/>
              <a:t>Draw.io(desktop version) – for flowchart</a:t>
            </a:r>
          </a:p>
          <a:p>
            <a:pPr marL="342900" indent="-342900">
              <a:spcBef>
                <a:spcPts val="576"/>
              </a:spcBef>
              <a:buFont typeface="Arial" panose="020B0604020202020204" pitchFamily="34" charset="0"/>
              <a:buChar char="•"/>
            </a:pPr>
            <a:r>
              <a:rPr lang="en-US" sz="2400" dirty="0"/>
              <a:t>Siemens NX – for CAD</a:t>
            </a:r>
          </a:p>
          <a:p>
            <a:pPr marL="342900" indent="-342900">
              <a:spcBef>
                <a:spcPts val="576"/>
              </a:spcBef>
              <a:buFont typeface="Arial" panose="020B0604020202020204" pitchFamily="34" charset="0"/>
              <a:buChar char="•"/>
            </a:pPr>
            <a:r>
              <a:rPr lang="en-US" sz="2400" dirty="0" err="1"/>
              <a:t>KiCAD</a:t>
            </a:r>
            <a:r>
              <a:rPr lang="en-US" sz="2400" dirty="0"/>
              <a:t> – for Circuit schematic</a:t>
            </a:r>
          </a:p>
        </p:txBody>
      </p:sp>
    </p:spTree>
    <p:extLst>
      <p:ext uri="{BB962C8B-B14F-4D97-AF65-F5344CB8AC3E}">
        <p14:creationId xmlns:p14="http://schemas.microsoft.com/office/powerpoint/2010/main" val="313158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29</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3">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with Code #</a:t>
            </a:r>
            <a:r>
              <a:rPr lang="en-US" sz="2400" b="1" dirty="0">
                <a:latin typeface="SlidoInter"/>
              </a:rPr>
              <a:t>5292937</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pic>
        <p:nvPicPr>
          <p:cNvPr id="10" name="Graphic 9">
            <a:extLst>
              <a:ext uri="{FF2B5EF4-FFF2-40B4-BE49-F238E27FC236}">
                <a16:creationId xmlns:a16="http://schemas.microsoft.com/office/drawing/2014/main" id="{6DD92AC8-4E0E-F15F-9765-0B831F3BA2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2609115"/>
            <a:ext cx="3200400" cy="32004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883705015"/>
              </p:ext>
            </p:extLst>
          </p:nvPr>
        </p:nvGraphicFramePr>
        <p:xfrm>
          <a:off x="304800" y="1066800"/>
          <a:ext cx="8229600" cy="3599981"/>
        </p:xfrm>
        <a:graphic>
          <a:graphicData uri="http://schemas.openxmlformats.org/drawingml/2006/table">
            <a:tbl>
              <a:tblPr/>
              <a:tblGrid>
                <a:gridCol w="1828800">
                  <a:extLst>
                    <a:ext uri="{9D8B030D-6E8A-4147-A177-3AD203B41FA5}">
                      <a16:colId xmlns:a16="http://schemas.microsoft.com/office/drawing/2014/main" val="20000"/>
                    </a:ext>
                  </a:extLst>
                </a:gridCol>
                <a:gridCol w="28752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Center for Disability Services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Off-Road Wheelchair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Rensselaer ARC</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Slow Feeding Device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RPI Registrar Office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Course Conflicts Identification Tool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Rostyslav Korolov</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Furnace Defects Root Cause Analysis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Monaghan Medical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Automated Piston-Spring Assembly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30</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31</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1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Tuesday	1/20	6:00 – 8pm</a:t>
            </a:r>
          </a:p>
          <a:p>
            <a:pPr lvl="1">
              <a:tabLst>
                <a:tab pos="2514600" algn="l"/>
                <a:tab pos="3597275" algn="l"/>
              </a:tabLst>
            </a:pPr>
            <a:r>
              <a:rPr lang="en-US" dirty="0">
                <a:cs typeface="Calibri"/>
              </a:rPr>
              <a:t>Wednesday	1/21	6:00 – 8pm</a:t>
            </a:r>
          </a:p>
          <a:p>
            <a:pPr lvl="1">
              <a:tabLst>
                <a:tab pos="2514600" algn="l"/>
                <a:tab pos="3597275" algn="l"/>
              </a:tabLst>
            </a:pPr>
            <a:r>
              <a:rPr lang="en-US" dirty="0">
                <a:cs typeface="Calibri"/>
              </a:rPr>
              <a:t>Thursday	1/22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1/16/26</a:t>
            </a: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dirty="0">
                <a:cs typeface="Calibri"/>
                <a:hlinkClick r:id="rId3" tooltip="https://docs.google.com/spreadsheets/d/1lo4H_eTHO7RTdU8r9M3KOiQDp9_S8xudEDXehhr-3Ok/edit?usp=sharing"/>
              </a:rPr>
              <a:t>Capstone S26 Team Building Sign Ups – Google Sheets</a:t>
            </a:r>
            <a:endParaRPr lang="en-US" dirty="0">
              <a:cs typeface="Calibri"/>
              <a:hlinkClick r:id="rId4"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39</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02A7E26D-3897-46F8-D7E3-23A8670AFF2E}"/>
              </a:ext>
            </a:extLst>
          </p:cNvPr>
          <p:cNvGrpSpPr/>
          <p:nvPr/>
        </p:nvGrpSpPr>
        <p:grpSpPr>
          <a:xfrm>
            <a:off x="2499215" y="4724400"/>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39321140"/>
              </p:ext>
            </p:extLst>
          </p:nvPr>
        </p:nvGraphicFramePr>
        <p:xfrm>
          <a:off x="457200" y="990600"/>
          <a:ext cx="8139499" cy="3749040"/>
        </p:xfrm>
        <a:graphic>
          <a:graphicData uri="http://schemas.openxmlformats.org/drawingml/2006/table">
            <a:tbl>
              <a:tblPr/>
              <a:tblGrid>
                <a:gridCol w="1281499">
                  <a:extLst>
                    <a:ext uri="{9D8B030D-6E8A-4147-A177-3AD203B41FA5}">
                      <a16:colId xmlns:a16="http://schemas.microsoft.com/office/drawing/2014/main" val="20000"/>
                    </a:ext>
                  </a:extLst>
                </a:gridCol>
                <a:gridCol w="3290501">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74809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Sikorsky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Additive Manufacturing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Corning </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CorningGPT</a:t>
                      </a:r>
                      <a:r>
                        <a:rPr lang="en-US" sz="1400" b="0" i="0" u="none" strike="noStrike" dirty="0">
                          <a:solidFill>
                            <a:srgbClr val="000000"/>
                          </a:solidFill>
                          <a:effectLst/>
                          <a:latin typeface="Calibri" panose="020F0502020204030204" pitchFamily="34" charset="0"/>
                        </a:rPr>
                        <a:t> Meeting Efficiency Tool (</a:t>
                      </a:r>
                      <a:r>
                        <a:rPr lang="en-US" sz="1400" b="0" i="0" u="none" strike="noStrike" dirty="0" err="1">
                          <a:solidFill>
                            <a:srgbClr val="000000"/>
                          </a:solidFill>
                          <a:effectLst/>
                          <a:latin typeface="Calibri" panose="020F0502020204030204" pitchFamily="34" charset="0"/>
                        </a:rPr>
                        <a:t>CoMET</a:t>
                      </a:r>
                      <a:r>
                        <a:rPr lang="en-US" sz="1400" b="0" i="0" u="none" strike="noStrike" dirty="0">
                          <a:solidFill>
                            <a:srgbClr val="000000"/>
                          </a:solidFill>
                          <a:effectLst/>
                          <a:latin typeface="Calibri" panose="020F0502020204030204" pitchFamily="34" charset="0"/>
                        </a:rPr>
                        <a:t>)</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79277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Sand Casting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Intelligent Bluetooth based of End of Line Test and Configurator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Prabhakr</a:t>
                      </a:r>
                      <a:r>
                        <a:rPr lang="en-US" sz="1400" b="0" i="0" u="none" strike="noStrike" dirty="0">
                          <a:solidFill>
                            <a:srgbClr val="000000"/>
                          </a:solidFill>
                          <a:effectLst/>
                          <a:latin typeface="Calibri" panose="020F0502020204030204" pitchFamily="34" charset="0"/>
                        </a:rPr>
                        <a:t>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CMP Arc Scratch Defect Visualization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Prabhakr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Western Digital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Rover-Based Assistive Device Development - Wheel 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NYSID</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Single-Ream Paper Unwrapper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Bevin Bells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Compressed Gas Cylinder Welding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47</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 name="connsiteX7" fmla="*/ 0 w 504334"/>
              <a:gd name="connsiteY7" fmla="*/ 0 h 1143000"/>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54</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60</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62</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63</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64</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65</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67</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68</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70</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72</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73</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75</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77</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78</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79</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83</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84</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85</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90</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91</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92</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93</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94</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95</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2895</TotalTime>
  <Words>12125</Words>
  <Application>Microsoft Office PowerPoint</Application>
  <PresentationFormat>On-screen Show (4:3)</PresentationFormat>
  <Paragraphs>2110</Paragraphs>
  <Slides>183</Slides>
  <Notes>82</Notes>
  <HiddenSlides>6</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183</vt:i4>
      </vt:variant>
    </vt:vector>
  </HeadingPairs>
  <TitlesOfParts>
    <vt:vector size="205" baseType="lpstr">
      <vt:lpstr>Inter</vt:lpstr>
      <vt:lpstr>SlidoInter</vt:lpstr>
      <vt:lpstr>Algerian</vt:lpstr>
      <vt:lpstr>Amasis MT Pro</vt:lpstr>
      <vt:lpstr>Amasis MT Pro Black</vt:lpstr>
      <vt:lpstr>Aptos</vt:lpstr>
      <vt:lpstr>Aptos Display</vt:lpstr>
      <vt:lpstr>Aptos Narrow</vt:lpstr>
      <vt:lpstr>Arial</vt:lpstr>
      <vt:lpstr>Calibri</vt:lpstr>
      <vt:lpstr>Calibri Light</vt:lpstr>
      <vt:lpstr>Courier New</vt:lpstr>
      <vt:lpstr>Roboto</vt:lpstr>
      <vt:lpstr>Segoe Script</vt:lpstr>
      <vt:lpstr>Segoe UI</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Design Lab !!! </vt:lpstr>
      <vt:lpstr>Welcome to Your Project Team!</vt:lpstr>
      <vt:lpstr>Capstone is more TEAM work than GROUP work</vt:lpstr>
      <vt:lpstr>Your Capstone Expectations - Slido</vt:lpstr>
      <vt:lpstr>Work Expectations</vt:lpstr>
      <vt:lpstr>Participation Expectations</vt:lpstr>
      <vt:lpstr>Work Expectations</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Documentation Participation – week 5</vt:lpstr>
      <vt:lpstr>Documentation Participation – week 6</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Kanai, Junichi</cp:lastModifiedBy>
  <cp:revision>1571</cp:revision>
  <cp:lastPrinted>2025-08-28T15:58:42Z</cp:lastPrinted>
  <dcterms:created xsi:type="dcterms:W3CDTF">2012-08-24T00:53:15Z</dcterms:created>
  <dcterms:modified xsi:type="dcterms:W3CDTF">2026-01-09T18:33:24Z</dcterms:modified>
</cp:coreProperties>
</file>