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17.jpg" ContentType="image/pn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1"/>
    <p:sldMasterId id="2147483660" r:id="rId2"/>
    <p:sldMasterId id="2147483672" r:id="rId3"/>
    <p:sldMasterId id="2147483684" r:id="rId4"/>
  </p:sldMasterIdLst>
  <p:notesMasterIdLst>
    <p:notesMasterId r:id="rId182"/>
  </p:notesMasterIdLst>
  <p:sldIdLst>
    <p:sldId id="657" r:id="rId5"/>
    <p:sldId id="660" r:id="rId6"/>
    <p:sldId id="661" r:id="rId7"/>
    <p:sldId id="662" r:id="rId8"/>
    <p:sldId id="256" r:id="rId9"/>
    <p:sldId id="339" r:id="rId10"/>
    <p:sldId id="415" r:id="rId11"/>
    <p:sldId id="276" r:id="rId12"/>
    <p:sldId id="257" r:id="rId13"/>
    <p:sldId id="490" r:id="rId14"/>
    <p:sldId id="275" r:id="rId15"/>
    <p:sldId id="462" r:id="rId16"/>
    <p:sldId id="463" r:id="rId17"/>
    <p:sldId id="483" r:id="rId18"/>
    <p:sldId id="491" r:id="rId19"/>
    <p:sldId id="566" r:id="rId20"/>
    <p:sldId id="492" r:id="rId21"/>
    <p:sldId id="629" r:id="rId22"/>
    <p:sldId id="258" r:id="rId23"/>
    <p:sldId id="274" r:id="rId24"/>
    <p:sldId id="464" r:id="rId25"/>
    <p:sldId id="708" r:id="rId26"/>
    <p:sldId id="265" r:id="rId27"/>
    <p:sldId id="400" r:id="rId28"/>
    <p:sldId id="613" r:id="rId29"/>
    <p:sldId id="617" r:id="rId30"/>
    <p:sldId id="422" r:id="rId31"/>
    <p:sldId id="506" r:id="rId32"/>
    <p:sldId id="547" r:id="rId33"/>
    <p:sldId id="632" r:id="rId34"/>
    <p:sldId id="631" r:id="rId35"/>
    <p:sldId id="489" r:id="rId36"/>
    <p:sldId id="423" r:id="rId37"/>
    <p:sldId id="424" r:id="rId38"/>
    <p:sldId id="429" r:id="rId39"/>
    <p:sldId id="292" r:id="rId40"/>
    <p:sldId id="487" r:id="rId41"/>
    <p:sldId id="488" r:id="rId42"/>
    <p:sldId id="578" r:id="rId43"/>
    <p:sldId id="521" r:id="rId44"/>
    <p:sldId id="531" r:id="rId45"/>
    <p:sldId id="554" r:id="rId46"/>
    <p:sldId id="264" r:id="rId47"/>
    <p:sldId id="658" r:id="rId48"/>
    <p:sldId id="389" r:id="rId49"/>
    <p:sldId id="493" r:id="rId50"/>
    <p:sldId id="557" r:id="rId51"/>
    <p:sldId id="473" r:id="rId52"/>
    <p:sldId id="592" r:id="rId53"/>
    <p:sldId id="689" r:id="rId54"/>
    <p:sldId id="289" r:id="rId55"/>
    <p:sldId id="640" r:id="rId56"/>
    <p:sldId id="468" r:id="rId57"/>
    <p:sldId id="673" r:id="rId58"/>
    <p:sldId id="677" r:id="rId59"/>
    <p:sldId id="678" r:id="rId60"/>
    <p:sldId id="688" r:id="rId61"/>
    <p:sldId id="460" r:id="rId62"/>
    <p:sldId id="471" r:id="rId63"/>
    <p:sldId id="469" r:id="rId64"/>
    <p:sldId id="558" r:id="rId65"/>
    <p:sldId id="329" r:id="rId66"/>
    <p:sldId id="330" r:id="rId67"/>
    <p:sldId id="331" r:id="rId68"/>
    <p:sldId id="659" r:id="rId69"/>
    <p:sldId id="664" r:id="rId70"/>
    <p:sldId id="665" r:id="rId71"/>
    <p:sldId id="536" r:id="rId72"/>
    <p:sldId id="546" r:id="rId73"/>
    <p:sldId id="621" r:id="rId74"/>
    <p:sldId id="287" r:id="rId75"/>
    <p:sldId id="691" r:id="rId76"/>
    <p:sldId id="693" r:id="rId77"/>
    <p:sldId id="694" r:id="rId78"/>
    <p:sldId id="696" r:id="rId79"/>
    <p:sldId id="695" r:id="rId80"/>
    <p:sldId id="680" r:id="rId81"/>
    <p:sldId id="663" r:id="rId82"/>
    <p:sldId id="697" r:id="rId83"/>
    <p:sldId id="593" r:id="rId84"/>
    <p:sldId id="340" r:id="rId85"/>
    <p:sldId id="288" r:id="rId86"/>
    <p:sldId id="290" r:id="rId87"/>
    <p:sldId id="586" r:id="rId88"/>
    <p:sldId id="587" r:id="rId89"/>
    <p:sldId id="588" r:id="rId90"/>
    <p:sldId id="589" r:id="rId91"/>
    <p:sldId id="590" r:id="rId92"/>
    <p:sldId id="643" r:id="rId93"/>
    <p:sldId id="393" r:id="rId94"/>
    <p:sldId id="616" r:id="rId95"/>
    <p:sldId id="622" r:id="rId96"/>
    <p:sldId id="293" r:id="rId97"/>
    <p:sldId id="594" r:id="rId98"/>
    <p:sldId id="642" r:id="rId99"/>
    <p:sldId id="559" r:id="rId100"/>
    <p:sldId id="394" r:id="rId101"/>
    <p:sldId id="342" r:id="rId102"/>
    <p:sldId id="618" r:id="rId103"/>
    <p:sldId id="601" r:id="rId104"/>
    <p:sldId id="474" r:id="rId105"/>
    <p:sldId id="583" r:id="rId106"/>
    <p:sldId id="623" r:id="rId107"/>
    <p:sldId id="518" r:id="rId108"/>
    <p:sldId id="595" r:id="rId109"/>
    <p:sldId id="683" r:id="rId110"/>
    <p:sldId id="681" r:id="rId111"/>
    <p:sldId id="644" r:id="rId112"/>
    <p:sldId id="343" r:id="rId113"/>
    <p:sldId id="344" r:id="rId114"/>
    <p:sldId id="580" r:id="rId115"/>
    <p:sldId id="534" r:id="rId116"/>
    <p:sldId id="550" r:id="rId117"/>
    <p:sldId id="551" r:id="rId118"/>
    <p:sldId id="624" r:id="rId119"/>
    <p:sldId id="298" r:id="rId120"/>
    <p:sldId id="596" r:id="rId121"/>
    <p:sldId id="645" r:id="rId122"/>
    <p:sldId id="446" r:id="rId123"/>
    <p:sldId id="447" r:id="rId124"/>
    <p:sldId id="668" r:id="rId125"/>
    <p:sldId id="450" r:id="rId126"/>
    <p:sldId id="709" r:id="rId127"/>
    <p:sldId id="602" r:id="rId128"/>
    <p:sldId id="603" r:id="rId129"/>
    <p:sldId id="633" r:id="rId130"/>
    <p:sldId id="528" r:id="rId131"/>
    <p:sldId id="625" r:id="rId132"/>
    <p:sldId id="300" r:id="rId133"/>
    <p:sldId id="646" r:id="rId134"/>
    <p:sldId id="597" r:id="rId135"/>
    <p:sldId id="702" r:id="rId136"/>
    <p:sldId id="667" r:id="rId137"/>
    <p:sldId id="382" r:id="rId138"/>
    <p:sldId id="584" r:id="rId139"/>
    <p:sldId id="634" r:id="rId140"/>
    <p:sldId id="529" r:id="rId141"/>
    <p:sldId id="626" r:id="rId142"/>
    <p:sldId id="302" r:id="rId143"/>
    <p:sldId id="598" r:id="rId144"/>
    <p:sldId id="705" r:id="rId145"/>
    <p:sldId id="648" r:id="rId146"/>
    <p:sldId id="494" r:id="rId147"/>
    <p:sldId id="404" r:id="rId148"/>
    <p:sldId id="495" r:id="rId149"/>
    <p:sldId id="496" r:id="rId150"/>
    <p:sldId id="530" r:id="rId151"/>
    <p:sldId id="535" r:id="rId152"/>
    <p:sldId id="627" r:id="rId153"/>
    <p:sldId id="698" r:id="rId154"/>
    <p:sldId id="599" r:id="rId155"/>
    <p:sldId id="704" r:id="rId156"/>
    <p:sldId id="395" r:id="rId157"/>
    <p:sldId id="619" r:id="rId158"/>
    <p:sldId id="396" r:id="rId159"/>
    <p:sldId id="628" r:id="rId160"/>
    <p:sldId id="699" r:id="rId161"/>
    <p:sldId id="600" r:id="rId162"/>
    <p:sldId id="649" r:id="rId163"/>
    <p:sldId id="651" r:id="rId164"/>
    <p:sldId id="653" r:id="rId165"/>
    <p:sldId id="654" r:id="rId166"/>
    <p:sldId id="650" r:id="rId167"/>
    <p:sldId id="655" r:id="rId168"/>
    <p:sldId id="564" r:id="rId169"/>
    <p:sldId id="620" r:id="rId170"/>
    <p:sldId id="669" r:id="rId171"/>
    <p:sldId id="706" r:id="rId172"/>
    <p:sldId id="707" r:id="rId173"/>
    <p:sldId id="482" r:id="rId174"/>
    <p:sldId id="647" r:id="rId175"/>
    <p:sldId id="568" r:id="rId176"/>
    <p:sldId id="567" r:id="rId177"/>
    <p:sldId id="378" r:id="rId178"/>
    <p:sldId id="350" r:id="rId179"/>
    <p:sldId id="352" r:id="rId180"/>
    <p:sldId id="700" r:id="rId18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82304" autoAdjust="0"/>
  </p:normalViewPr>
  <p:slideViewPr>
    <p:cSldViewPr>
      <p:cViewPr varScale="1">
        <p:scale>
          <a:sx n="75" d="100"/>
          <a:sy n="75" d="100"/>
        </p:scale>
        <p:origin x="1776" y="43"/>
      </p:cViewPr>
      <p:guideLst>
        <p:guide orient="horz" pos="2160"/>
        <p:guide pos="2880"/>
      </p:guideLst>
    </p:cSldViewPr>
  </p:slideViewPr>
  <p:outlineViewPr>
    <p:cViewPr>
      <p:scale>
        <a:sx n="33" d="100"/>
        <a:sy n="33" d="100"/>
      </p:scale>
      <p:origin x="0" y="-90926"/>
    </p:cViewPr>
  </p:outlineViewPr>
  <p:notesTextViewPr>
    <p:cViewPr>
      <p:scale>
        <a:sx n="200" d="100"/>
        <a:sy n="200" d="100"/>
      </p:scale>
      <p:origin x="0" y="0"/>
    </p:cViewPr>
  </p:notesTextViewPr>
  <p:sorterViewPr>
    <p:cViewPr varScale="1">
      <p:scale>
        <a:sx n="1" d="1"/>
        <a:sy n="1" d="1"/>
      </p:scale>
      <p:origin x="0" y="-53136"/>
    </p:cViewPr>
  </p:sorterViewPr>
  <p:notesViewPr>
    <p:cSldViewPr>
      <p:cViewPr varScale="1">
        <p:scale>
          <a:sx n="69" d="100"/>
          <a:sy n="69" d="100"/>
        </p:scale>
        <p:origin x="2976" y="6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notesMaster" Target="notesMasters/notesMaster1.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microsoft.com/office/2018/10/relationships/authors" Targe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commentAuthors" Target="commentAuthors.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presProps" Target="presProps.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theme" Target="theme/theme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tableStyles" Target="tableStyles.xml"/><Relationship Id="rId1" Type="http://schemas.openxmlformats.org/officeDocument/2006/relationships/slideMaster" Target="slideMasters/slideMaster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s>
</file>

<file path=ppt/diagrams/_rels/data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FD5685-CC7D-4E71-9C3F-DD3EBF63FE58}"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60791F59-98C9-4C35-BE29-F55E332F2BAC}">
      <dgm:prSet/>
      <dgm:spPr/>
      <dgm:t>
        <a:bodyPr/>
        <a:lstStyle/>
        <a:p>
          <a:r>
            <a:rPr lang="en-US" b="1"/>
            <a:t>Title</a:t>
          </a:r>
          <a:r>
            <a:rPr lang="en-US"/>
            <a:t>: Name of the use case</a:t>
          </a:r>
        </a:p>
      </dgm:t>
    </dgm:pt>
    <dgm:pt modelId="{2FB3EE90-8F7B-4613-BC29-8EB70BA6330F}" type="parTrans" cxnId="{A7080CB8-2A66-4CCF-85FB-894CDAD4A97F}">
      <dgm:prSet/>
      <dgm:spPr/>
      <dgm:t>
        <a:bodyPr/>
        <a:lstStyle/>
        <a:p>
          <a:endParaRPr lang="en-US"/>
        </a:p>
      </dgm:t>
    </dgm:pt>
    <dgm:pt modelId="{F7D50C45-664D-4C7F-B3E5-D64073D0F9D7}" type="sibTrans" cxnId="{A7080CB8-2A66-4CCF-85FB-894CDAD4A97F}">
      <dgm:prSet/>
      <dgm:spPr/>
      <dgm:t>
        <a:bodyPr/>
        <a:lstStyle/>
        <a:p>
          <a:endParaRPr lang="en-US"/>
        </a:p>
      </dgm:t>
    </dgm:pt>
    <dgm:pt modelId="{4E5F8593-38E9-4D6C-90EA-0DE7FFE0A4F4}">
      <dgm:prSet/>
      <dgm:spPr/>
      <dgm:t>
        <a:bodyPr/>
        <a:lstStyle/>
        <a:p>
          <a:r>
            <a:rPr lang="en-US" b="1"/>
            <a:t>Primary User</a:t>
          </a:r>
          <a:r>
            <a:rPr lang="en-US"/>
            <a:t>: Who is using the system</a:t>
          </a:r>
        </a:p>
      </dgm:t>
    </dgm:pt>
    <dgm:pt modelId="{D1B90CB0-624A-4EFE-BBED-73BC3BF6C0A7}" type="parTrans" cxnId="{097B1DB4-E264-469C-ACE1-BB2ADD744C44}">
      <dgm:prSet/>
      <dgm:spPr/>
      <dgm:t>
        <a:bodyPr/>
        <a:lstStyle/>
        <a:p>
          <a:endParaRPr lang="en-US"/>
        </a:p>
      </dgm:t>
    </dgm:pt>
    <dgm:pt modelId="{2E080290-BC9B-4E3E-998E-D0601FC465B6}" type="sibTrans" cxnId="{097B1DB4-E264-469C-ACE1-BB2ADD744C44}">
      <dgm:prSet/>
      <dgm:spPr/>
      <dgm:t>
        <a:bodyPr/>
        <a:lstStyle/>
        <a:p>
          <a:endParaRPr lang="en-US"/>
        </a:p>
      </dgm:t>
    </dgm:pt>
    <dgm:pt modelId="{38FF1409-EA5E-4642-ACB7-4A7EEC0AA746}">
      <dgm:prSet/>
      <dgm:spPr/>
      <dgm:t>
        <a:bodyPr/>
        <a:lstStyle/>
        <a:p>
          <a:r>
            <a:rPr lang="en-US" b="1"/>
            <a:t>Goal</a:t>
          </a:r>
          <a:r>
            <a:rPr lang="en-US"/>
            <a:t>: What the primary user wants to achieve</a:t>
          </a:r>
        </a:p>
      </dgm:t>
    </dgm:pt>
    <dgm:pt modelId="{AEB35BEF-2FBA-4691-A224-41B5BE6A346B}" type="parTrans" cxnId="{7DAACE5A-B9D8-4BDE-B8CC-449263308DAF}">
      <dgm:prSet/>
      <dgm:spPr/>
      <dgm:t>
        <a:bodyPr/>
        <a:lstStyle/>
        <a:p>
          <a:endParaRPr lang="en-US"/>
        </a:p>
      </dgm:t>
    </dgm:pt>
    <dgm:pt modelId="{FE633657-08C7-4AA7-A681-A72DB1B45830}" type="sibTrans" cxnId="{7DAACE5A-B9D8-4BDE-B8CC-449263308DAF}">
      <dgm:prSet/>
      <dgm:spPr/>
      <dgm:t>
        <a:bodyPr/>
        <a:lstStyle/>
        <a:p>
          <a:endParaRPr lang="en-US"/>
        </a:p>
      </dgm:t>
    </dgm:pt>
    <dgm:pt modelId="{5B21270C-F68E-4E74-BD46-07C6A76AF6E5}">
      <dgm:prSet/>
      <dgm:spPr/>
      <dgm:t>
        <a:bodyPr/>
        <a:lstStyle/>
        <a:p>
          <a:r>
            <a:rPr lang="en-US" b="1"/>
            <a:t>Preconditions</a:t>
          </a:r>
          <a:r>
            <a:rPr lang="en-US"/>
            <a:t>: What must be true before the use case starts</a:t>
          </a:r>
        </a:p>
      </dgm:t>
    </dgm:pt>
    <dgm:pt modelId="{A0D7E129-D2A3-47CC-9C94-FA9642A9091E}" type="parTrans" cxnId="{DE19B967-4982-49CA-AD40-F80183988033}">
      <dgm:prSet/>
      <dgm:spPr/>
      <dgm:t>
        <a:bodyPr/>
        <a:lstStyle/>
        <a:p>
          <a:endParaRPr lang="en-US"/>
        </a:p>
      </dgm:t>
    </dgm:pt>
    <dgm:pt modelId="{FAA05CA9-E721-4EF1-B446-1415EF508BE9}" type="sibTrans" cxnId="{DE19B967-4982-49CA-AD40-F80183988033}">
      <dgm:prSet/>
      <dgm:spPr/>
      <dgm:t>
        <a:bodyPr/>
        <a:lstStyle/>
        <a:p>
          <a:endParaRPr lang="en-US"/>
        </a:p>
      </dgm:t>
    </dgm:pt>
    <dgm:pt modelId="{A41E4256-1251-4BC2-AB4F-54951DC4E7A4}">
      <dgm:prSet/>
      <dgm:spPr/>
      <dgm:t>
        <a:bodyPr/>
        <a:lstStyle/>
        <a:p>
          <a:r>
            <a:rPr lang="en-US" b="1"/>
            <a:t>Main Success Scenario (Flow)</a:t>
          </a:r>
          <a:r>
            <a:rPr lang="en-US"/>
            <a:t>: Step-by-step of what happens</a:t>
          </a:r>
        </a:p>
      </dgm:t>
    </dgm:pt>
    <dgm:pt modelId="{EFC1841F-5B13-40FD-8EB0-989DF9DB65CD}" type="parTrans" cxnId="{B0B0FC98-0780-496C-B06A-770F4C20F578}">
      <dgm:prSet/>
      <dgm:spPr/>
      <dgm:t>
        <a:bodyPr/>
        <a:lstStyle/>
        <a:p>
          <a:endParaRPr lang="en-US"/>
        </a:p>
      </dgm:t>
    </dgm:pt>
    <dgm:pt modelId="{B7660609-4885-4285-BFE0-6725B379ED5D}" type="sibTrans" cxnId="{B0B0FC98-0780-496C-B06A-770F4C20F578}">
      <dgm:prSet/>
      <dgm:spPr/>
      <dgm:t>
        <a:bodyPr/>
        <a:lstStyle/>
        <a:p>
          <a:endParaRPr lang="en-US"/>
        </a:p>
      </dgm:t>
    </dgm:pt>
    <dgm:pt modelId="{ACF327F1-65DB-45E0-B52E-F19C32125BDF}">
      <dgm:prSet/>
      <dgm:spPr/>
      <dgm:t>
        <a:bodyPr/>
        <a:lstStyle/>
        <a:p>
          <a:r>
            <a:rPr lang="en-US" b="1"/>
            <a:t>Extensions / Alternate flows</a:t>
          </a:r>
          <a:r>
            <a:rPr lang="en-US"/>
            <a:t>: What happens if something goes wrong</a:t>
          </a:r>
        </a:p>
      </dgm:t>
    </dgm:pt>
    <dgm:pt modelId="{1E3AB157-76CD-4AC4-A8A4-67D7A127E3F2}" type="parTrans" cxnId="{F25AAB66-9A41-43CA-9524-C259F5200B11}">
      <dgm:prSet/>
      <dgm:spPr/>
      <dgm:t>
        <a:bodyPr/>
        <a:lstStyle/>
        <a:p>
          <a:endParaRPr lang="en-US"/>
        </a:p>
      </dgm:t>
    </dgm:pt>
    <dgm:pt modelId="{085E40BE-B4D1-492B-8C5F-4C9AB252B89B}" type="sibTrans" cxnId="{F25AAB66-9A41-43CA-9524-C259F5200B11}">
      <dgm:prSet/>
      <dgm:spPr/>
      <dgm:t>
        <a:bodyPr/>
        <a:lstStyle/>
        <a:p>
          <a:endParaRPr lang="en-US"/>
        </a:p>
      </dgm:t>
    </dgm:pt>
    <dgm:pt modelId="{E49312F5-07B3-4C72-B91F-362AFCC3DF6D}" type="pres">
      <dgm:prSet presAssocID="{75FD5685-CC7D-4E71-9C3F-DD3EBF63FE58}" presName="diagram" presStyleCnt="0">
        <dgm:presLayoutVars>
          <dgm:dir/>
          <dgm:resizeHandles val="exact"/>
        </dgm:presLayoutVars>
      </dgm:prSet>
      <dgm:spPr/>
    </dgm:pt>
    <dgm:pt modelId="{D041B4FA-2721-463B-9CA6-263012CA1753}" type="pres">
      <dgm:prSet presAssocID="{60791F59-98C9-4C35-BE29-F55E332F2BAC}" presName="node" presStyleLbl="node1" presStyleIdx="0" presStyleCnt="6">
        <dgm:presLayoutVars>
          <dgm:bulletEnabled val="1"/>
        </dgm:presLayoutVars>
      </dgm:prSet>
      <dgm:spPr/>
    </dgm:pt>
    <dgm:pt modelId="{7E7DAE62-90D6-40CD-AF07-8F5B39AAD787}" type="pres">
      <dgm:prSet presAssocID="{F7D50C45-664D-4C7F-B3E5-D64073D0F9D7}" presName="sibTrans" presStyleCnt="0"/>
      <dgm:spPr/>
    </dgm:pt>
    <dgm:pt modelId="{B99B3D26-6989-4CAD-B934-903915A68813}" type="pres">
      <dgm:prSet presAssocID="{4E5F8593-38E9-4D6C-90EA-0DE7FFE0A4F4}" presName="node" presStyleLbl="node1" presStyleIdx="1" presStyleCnt="6">
        <dgm:presLayoutVars>
          <dgm:bulletEnabled val="1"/>
        </dgm:presLayoutVars>
      </dgm:prSet>
      <dgm:spPr/>
    </dgm:pt>
    <dgm:pt modelId="{CFDA424B-80F8-4B9C-8152-B9AD222667B8}" type="pres">
      <dgm:prSet presAssocID="{2E080290-BC9B-4E3E-998E-D0601FC465B6}" presName="sibTrans" presStyleCnt="0"/>
      <dgm:spPr/>
    </dgm:pt>
    <dgm:pt modelId="{D41FF100-F359-4E0F-98C5-B6EFC9B6DA8C}" type="pres">
      <dgm:prSet presAssocID="{38FF1409-EA5E-4642-ACB7-4A7EEC0AA746}" presName="node" presStyleLbl="node1" presStyleIdx="2" presStyleCnt="6">
        <dgm:presLayoutVars>
          <dgm:bulletEnabled val="1"/>
        </dgm:presLayoutVars>
      </dgm:prSet>
      <dgm:spPr/>
    </dgm:pt>
    <dgm:pt modelId="{48E654FC-AF30-4450-97A9-EDF9252ACD02}" type="pres">
      <dgm:prSet presAssocID="{FE633657-08C7-4AA7-A681-A72DB1B45830}" presName="sibTrans" presStyleCnt="0"/>
      <dgm:spPr/>
    </dgm:pt>
    <dgm:pt modelId="{4BE7114C-202E-456A-AD92-267E3E23F98C}" type="pres">
      <dgm:prSet presAssocID="{5B21270C-F68E-4E74-BD46-07C6A76AF6E5}" presName="node" presStyleLbl="node1" presStyleIdx="3" presStyleCnt="6">
        <dgm:presLayoutVars>
          <dgm:bulletEnabled val="1"/>
        </dgm:presLayoutVars>
      </dgm:prSet>
      <dgm:spPr/>
    </dgm:pt>
    <dgm:pt modelId="{65503DBB-93E4-4870-B03B-C6277621740F}" type="pres">
      <dgm:prSet presAssocID="{FAA05CA9-E721-4EF1-B446-1415EF508BE9}" presName="sibTrans" presStyleCnt="0"/>
      <dgm:spPr/>
    </dgm:pt>
    <dgm:pt modelId="{0EAB2187-6750-4383-A22F-4E066C75763E}" type="pres">
      <dgm:prSet presAssocID="{A41E4256-1251-4BC2-AB4F-54951DC4E7A4}" presName="node" presStyleLbl="node1" presStyleIdx="4" presStyleCnt="6">
        <dgm:presLayoutVars>
          <dgm:bulletEnabled val="1"/>
        </dgm:presLayoutVars>
      </dgm:prSet>
      <dgm:spPr/>
    </dgm:pt>
    <dgm:pt modelId="{3C56DA6A-A34B-4407-97A2-A348550AECAF}" type="pres">
      <dgm:prSet presAssocID="{B7660609-4885-4285-BFE0-6725B379ED5D}" presName="sibTrans" presStyleCnt="0"/>
      <dgm:spPr/>
    </dgm:pt>
    <dgm:pt modelId="{71C5C4AC-7629-4FA6-BB81-19F6A04AACC9}" type="pres">
      <dgm:prSet presAssocID="{ACF327F1-65DB-45E0-B52E-F19C32125BDF}" presName="node" presStyleLbl="node1" presStyleIdx="5" presStyleCnt="6">
        <dgm:presLayoutVars>
          <dgm:bulletEnabled val="1"/>
        </dgm:presLayoutVars>
      </dgm:prSet>
      <dgm:spPr/>
    </dgm:pt>
  </dgm:ptLst>
  <dgm:cxnLst>
    <dgm:cxn modelId="{F7E31945-05AF-4631-AE13-31B5AD58F022}" type="presOf" srcId="{5B21270C-F68E-4E74-BD46-07C6A76AF6E5}" destId="{4BE7114C-202E-456A-AD92-267E3E23F98C}" srcOrd="0" destOrd="0" presId="urn:microsoft.com/office/officeart/2005/8/layout/default"/>
    <dgm:cxn modelId="{F25AAB66-9A41-43CA-9524-C259F5200B11}" srcId="{75FD5685-CC7D-4E71-9C3F-DD3EBF63FE58}" destId="{ACF327F1-65DB-45E0-B52E-F19C32125BDF}" srcOrd="5" destOrd="0" parTransId="{1E3AB157-76CD-4AC4-A8A4-67D7A127E3F2}" sibTransId="{085E40BE-B4D1-492B-8C5F-4C9AB252B89B}"/>
    <dgm:cxn modelId="{DE19B967-4982-49CA-AD40-F80183988033}" srcId="{75FD5685-CC7D-4E71-9C3F-DD3EBF63FE58}" destId="{5B21270C-F68E-4E74-BD46-07C6A76AF6E5}" srcOrd="3" destOrd="0" parTransId="{A0D7E129-D2A3-47CC-9C94-FA9642A9091E}" sibTransId="{FAA05CA9-E721-4EF1-B446-1415EF508BE9}"/>
    <dgm:cxn modelId="{B250DB6A-8E79-4CFB-9A7D-AA5CF19FA042}" type="presOf" srcId="{A41E4256-1251-4BC2-AB4F-54951DC4E7A4}" destId="{0EAB2187-6750-4383-A22F-4E066C75763E}" srcOrd="0" destOrd="0" presId="urn:microsoft.com/office/officeart/2005/8/layout/default"/>
    <dgm:cxn modelId="{A3491E4B-A7D6-43DE-8F33-F80B4DFB9057}" type="presOf" srcId="{60791F59-98C9-4C35-BE29-F55E332F2BAC}" destId="{D041B4FA-2721-463B-9CA6-263012CA1753}" srcOrd="0" destOrd="0" presId="urn:microsoft.com/office/officeart/2005/8/layout/default"/>
    <dgm:cxn modelId="{0D722F6F-3F85-48C7-A42F-BCC8B3AAF847}" type="presOf" srcId="{38FF1409-EA5E-4642-ACB7-4A7EEC0AA746}" destId="{D41FF100-F359-4E0F-98C5-B6EFC9B6DA8C}" srcOrd="0" destOrd="0" presId="urn:microsoft.com/office/officeart/2005/8/layout/default"/>
    <dgm:cxn modelId="{7DAACE5A-B9D8-4BDE-B8CC-449263308DAF}" srcId="{75FD5685-CC7D-4E71-9C3F-DD3EBF63FE58}" destId="{38FF1409-EA5E-4642-ACB7-4A7EEC0AA746}" srcOrd="2" destOrd="0" parTransId="{AEB35BEF-2FBA-4691-A224-41B5BE6A346B}" sibTransId="{FE633657-08C7-4AA7-A681-A72DB1B45830}"/>
    <dgm:cxn modelId="{B0B0FC98-0780-496C-B06A-770F4C20F578}" srcId="{75FD5685-CC7D-4E71-9C3F-DD3EBF63FE58}" destId="{A41E4256-1251-4BC2-AB4F-54951DC4E7A4}" srcOrd="4" destOrd="0" parTransId="{EFC1841F-5B13-40FD-8EB0-989DF9DB65CD}" sibTransId="{B7660609-4885-4285-BFE0-6725B379ED5D}"/>
    <dgm:cxn modelId="{097B1DB4-E264-469C-ACE1-BB2ADD744C44}" srcId="{75FD5685-CC7D-4E71-9C3F-DD3EBF63FE58}" destId="{4E5F8593-38E9-4D6C-90EA-0DE7FFE0A4F4}" srcOrd="1" destOrd="0" parTransId="{D1B90CB0-624A-4EFE-BBED-73BC3BF6C0A7}" sibTransId="{2E080290-BC9B-4E3E-998E-D0601FC465B6}"/>
    <dgm:cxn modelId="{A7080CB8-2A66-4CCF-85FB-894CDAD4A97F}" srcId="{75FD5685-CC7D-4E71-9C3F-DD3EBF63FE58}" destId="{60791F59-98C9-4C35-BE29-F55E332F2BAC}" srcOrd="0" destOrd="0" parTransId="{2FB3EE90-8F7B-4613-BC29-8EB70BA6330F}" sibTransId="{F7D50C45-664D-4C7F-B3E5-D64073D0F9D7}"/>
    <dgm:cxn modelId="{8D9A90D7-1024-4A6E-B372-1C05CFFAE84F}" type="presOf" srcId="{4E5F8593-38E9-4D6C-90EA-0DE7FFE0A4F4}" destId="{B99B3D26-6989-4CAD-B934-903915A68813}" srcOrd="0" destOrd="0" presId="urn:microsoft.com/office/officeart/2005/8/layout/default"/>
    <dgm:cxn modelId="{333CE9D8-78EB-476E-A6D6-C8E7D554F978}" type="presOf" srcId="{ACF327F1-65DB-45E0-B52E-F19C32125BDF}" destId="{71C5C4AC-7629-4FA6-BB81-19F6A04AACC9}" srcOrd="0" destOrd="0" presId="urn:microsoft.com/office/officeart/2005/8/layout/default"/>
    <dgm:cxn modelId="{23A4A2E3-A42D-469C-91F8-88871A30E137}" type="presOf" srcId="{75FD5685-CC7D-4E71-9C3F-DD3EBF63FE58}" destId="{E49312F5-07B3-4C72-B91F-362AFCC3DF6D}" srcOrd="0" destOrd="0" presId="urn:microsoft.com/office/officeart/2005/8/layout/default"/>
    <dgm:cxn modelId="{DE3CDD6F-0A0B-4804-A683-ED698364665B}" type="presParOf" srcId="{E49312F5-07B3-4C72-B91F-362AFCC3DF6D}" destId="{D041B4FA-2721-463B-9CA6-263012CA1753}" srcOrd="0" destOrd="0" presId="urn:microsoft.com/office/officeart/2005/8/layout/default"/>
    <dgm:cxn modelId="{06557451-5EC7-437D-9AEE-E25E8C0A1559}" type="presParOf" srcId="{E49312F5-07B3-4C72-B91F-362AFCC3DF6D}" destId="{7E7DAE62-90D6-40CD-AF07-8F5B39AAD787}" srcOrd="1" destOrd="0" presId="urn:microsoft.com/office/officeart/2005/8/layout/default"/>
    <dgm:cxn modelId="{E2DC87CE-6997-49BF-B500-CD2F2CB3A228}" type="presParOf" srcId="{E49312F5-07B3-4C72-B91F-362AFCC3DF6D}" destId="{B99B3D26-6989-4CAD-B934-903915A68813}" srcOrd="2" destOrd="0" presId="urn:microsoft.com/office/officeart/2005/8/layout/default"/>
    <dgm:cxn modelId="{DD570D7F-6115-4BAF-8713-D3F45354ED59}" type="presParOf" srcId="{E49312F5-07B3-4C72-B91F-362AFCC3DF6D}" destId="{CFDA424B-80F8-4B9C-8152-B9AD222667B8}" srcOrd="3" destOrd="0" presId="urn:microsoft.com/office/officeart/2005/8/layout/default"/>
    <dgm:cxn modelId="{B96873CE-EF36-4F82-9B5F-1F631B621FFA}" type="presParOf" srcId="{E49312F5-07B3-4C72-B91F-362AFCC3DF6D}" destId="{D41FF100-F359-4E0F-98C5-B6EFC9B6DA8C}" srcOrd="4" destOrd="0" presId="urn:microsoft.com/office/officeart/2005/8/layout/default"/>
    <dgm:cxn modelId="{55F21754-D6A9-4914-9D88-B5FAD28C08F3}" type="presParOf" srcId="{E49312F5-07B3-4C72-B91F-362AFCC3DF6D}" destId="{48E654FC-AF30-4450-97A9-EDF9252ACD02}" srcOrd="5" destOrd="0" presId="urn:microsoft.com/office/officeart/2005/8/layout/default"/>
    <dgm:cxn modelId="{05587AA6-31BC-487A-A0AE-957A450EDB6A}" type="presParOf" srcId="{E49312F5-07B3-4C72-B91F-362AFCC3DF6D}" destId="{4BE7114C-202E-456A-AD92-267E3E23F98C}" srcOrd="6" destOrd="0" presId="urn:microsoft.com/office/officeart/2005/8/layout/default"/>
    <dgm:cxn modelId="{AD236220-C6B9-4434-89EA-1130918B85EF}" type="presParOf" srcId="{E49312F5-07B3-4C72-B91F-362AFCC3DF6D}" destId="{65503DBB-93E4-4870-B03B-C6277621740F}" srcOrd="7" destOrd="0" presId="urn:microsoft.com/office/officeart/2005/8/layout/default"/>
    <dgm:cxn modelId="{FAB9C94C-6BF5-4688-8117-D1ECADF00BD0}" type="presParOf" srcId="{E49312F5-07B3-4C72-B91F-362AFCC3DF6D}" destId="{0EAB2187-6750-4383-A22F-4E066C75763E}" srcOrd="8" destOrd="0" presId="urn:microsoft.com/office/officeart/2005/8/layout/default"/>
    <dgm:cxn modelId="{B505E286-8442-4D96-866A-0C278016373A}" type="presParOf" srcId="{E49312F5-07B3-4C72-B91F-362AFCC3DF6D}" destId="{3C56DA6A-A34B-4407-97A2-A348550AECAF}" srcOrd="9" destOrd="0" presId="urn:microsoft.com/office/officeart/2005/8/layout/default"/>
    <dgm:cxn modelId="{66F7F29F-D8E7-4D9E-BC29-CC9B4CF7D7C3}" type="presParOf" srcId="{E49312F5-07B3-4C72-B91F-362AFCC3DF6D}" destId="{71C5C4AC-7629-4FA6-BB81-19F6A04AACC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dirty="0"/>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dirty="0"/>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61966" y="201907"/>
          <a:ext cx="4007095" cy="139161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883442" y="3609492"/>
          <a:ext cx="776568" cy="4970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07961" y="4007095"/>
          <a:ext cx="3727530" cy="931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a:t>Proposed Deliverables</a:t>
          </a:r>
        </a:p>
      </dsp:txBody>
      <dsp:txXfrm>
        <a:off x="1407961" y="4007095"/>
        <a:ext cx="3727530" cy="931882"/>
      </dsp:txXfrm>
    </dsp:sp>
    <dsp:sp modelId="{BF7E6AED-6FC5-4425-A290-9E4B7298F07F}">
      <dsp:nvSpPr>
        <dsp:cNvPr id="0" name=""/>
        <dsp:cNvSpPr/>
      </dsp:nvSpPr>
      <dsp:spPr>
        <a:xfrm>
          <a:off x="2718809" y="1700996"/>
          <a:ext cx="1397824" cy="139782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Selected</a:t>
          </a:r>
          <a:r>
            <a:rPr lang="en-US" sz="1200" b="1" kern="1200" dirty="0"/>
            <a:t> </a:t>
          </a:r>
          <a:r>
            <a:rPr lang="en-US" sz="1200" b="1" kern="1200" dirty="0">
              <a:solidFill>
                <a:schemeClr val="tx1"/>
              </a:solidFill>
            </a:rPr>
            <a:t>Concepts</a:t>
          </a:r>
          <a:r>
            <a:rPr lang="en-US" sz="1200" b="1" kern="1200" dirty="0"/>
            <a:t> </a:t>
          </a:r>
        </a:p>
      </dsp:txBody>
      <dsp:txXfrm>
        <a:off x="2923516" y="1905703"/>
        <a:ext cx="988410" cy="988410"/>
      </dsp:txXfrm>
    </dsp:sp>
    <dsp:sp modelId="{D246E528-507F-4FF3-8A77-0679076721BF}">
      <dsp:nvSpPr>
        <dsp:cNvPr id="0" name=""/>
        <dsp:cNvSpPr/>
      </dsp:nvSpPr>
      <dsp:spPr>
        <a:xfrm>
          <a:off x="1718588" y="652317"/>
          <a:ext cx="1397824" cy="139782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Client Meeting #1 Objectives </a:t>
          </a:r>
        </a:p>
      </dsp:txBody>
      <dsp:txXfrm>
        <a:off x="1923295" y="857024"/>
        <a:ext cx="988410" cy="988410"/>
      </dsp:txXfrm>
    </dsp:sp>
    <dsp:sp modelId="{E3E931DD-E6F1-4EC6-BDD5-84CE280C6596}">
      <dsp:nvSpPr>
        <dsp:cNvPr id="0" name=""/>
        <dsp:cNvSpPr/>
      </dsp:nvSpPr>
      <dsp:spPr>
        <a:xfrm>
          <a:off x="3147475" y="314355"/>
          <a:ext cx="1397824" cy="139782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Needs &amp; Requirements, Use Cases, User Stories</a:t>
          </a:r>
        </a:p>
      </dsp:txBody>
      <dsp:txXfrm>
        <a:off x="3352182" y="519062"/>
        <a:ext cx="988410" cy="988410"/>
      </dsp:txXfrm>
    </dsp:sp>
    <dsp:sp modelId="{4DDFF13B-A0E3-4D55-8A12-88615B2090CC}">
      <dsp:nvSpPr>
        <dsp:cNvPr id="0" name=""/>
        <dsp:cNvSpPr/>
      </dsp:nvSpPr>
      <dsp:spPr>
        <a:xfrm>
          <a:off x="1097333" y="31062"/>
          <a:ext cx="4348785" cy="3479028"/>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41B4FA-2721-463B-9CA6-263012CA1753}">
      <dsp:nvSpPr>
        <dsp:cNvPr id="0" name=""/>
        <dsp:cNvSpPr/>
      </dsp:nvSpPr>
      <dsp:spPr>
        <a:xfrm>
          <a:off x="0"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Title</a:t>
          </a:r>
          <a:r>
            <a:rPr lang="en-US" sz="2000" kern="1200"/>
            <a:t>: Name of the use case</a:t>
          </a:r>
        </a:p>
      </dsp:txBody>
      <dsp:txXfrm>
        <a:off x="0" y="591343"/>
        <a:ext cx="2571749" cy="1543050"/>
      </dsp:txXfrm>
    </dsp:sp>
    <dsp:sp modelId="{B99B3D26-6989-4CAD-B934-903915A68813}">
      <dsp:nvSpPr>
        <dsp:cNvPr id="0" name=""/>
        <dsp:cNvSpPr/>
      </dsp:nvSpPr>
      <dsp:spPr>
        <a:xfrm>
          <a:off x="2828925"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Primary User</a:t>
          </a:r>
          <a:r>
            <a:rPr lang="en-US" sz="2000" kern="1200"/>
            <a:t>: Who is using the system</a:t>
          </a:r>
        </a:p>
      </dsp:txBody>
      <dsp:txXfrm>
        <a:off x="2828925" y="591343"/>
        <a:ext cx="2571749" cy="1543050"/>
      </dsp:txXfrm>
    </dsp:sp>
    <dsp:sp modelId="{D41FF100-F359-4E0F-98C5-B6EFC9B6DA8C}">
      <dsp:nvSpPr>
        <dsp:cNvPr id="0" name=""/>
        <dsp:cNvSpPr/>
      </dsp:nvSpPr>
      <dsp:spPr>
        <a:xfrm>
          <a:off x="5657849"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Goal</a:t>
          </a:r>
          <a:r>
            <a:rPr lang="en-US" sz="2000" kern="1200"/>
            <a:t>: What the primary user wants to achieve</a:t>
          </a:r>
        </a:p>
      </dsp:txBody>
      <dsp:txXfrm>
        <a:off x="5657849" y="591343"/>
        <a:ext cx="2571749" cy="1543050"/>
      </dsp:txXfrm>
    </dsp:sp>
    <dsp:sp modelId="{4BE7114C-202E-456A-AD92-267E3E23F98C}">
      <dsp:nvSpPr>
        <dsp:cNvPr id="0" name=""/>
        <dsp:cNvSpPr/>
      </dsp:nvSpPr>
      <dsp:spPr>
        <a:xfrm>
          <a:off x="0"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Preconditions</a:t>
          </a:r>
          <a:r>
            <a:rPr lang="en-US" sz="2000" kern="1200"/>
            <a:t>: What must be true before the use case starts</a:t>
          </a:r>
        </a:p>
      </dsp:txBody>
      <dsp:txXfrm>
        <a:off x="0" y="2391569"/>
        <a:ext cx="2571749" cy="1543050"/>
      </dsp:txXfrm>
    </dsp:sp>
    <dsp:sp modelId="{0EAB2187-6750-4383-A22F-4E066C75763E}">
      <dsp:nvSpPr>
        <dsp:cNvPr id="0" name=""/>
        <dsp:cNvSpPr/>
      </dsp:nvSpPr>
      <dsp:spPr>
        <a:xfrm>
          <a:off x="2828925"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Main Success Scenario (Flow)</a:t>
          </a:r>
          <a:r>
            <a:rPr lang="en-US" sz="2000" kern="1200"/>
            <a:t>: Step-by-step of what happens</a:t>
          </a:r>
        </a:p>
      </dsp:txBody>
      <dsp:txXfrm>
        <a:off x="2828925" y="2391569"/>
        <a:ext cx="2571749" cy="1543050"/>
      </dsp:txXfrm>
    </dsp:sp>
    <dsp:sp modelId="{71C5C4AC-7629-4FA6-BB81-19F6A04AACC9}">
      <dsp:nvSpPr>
        <dsp:cNvPr id="0" name=""/>
        <dsp:cNvSpPr/>
      </dsp:nvSpPr>
      <dsp:spPr>
        <a:xfrm>
          <a:off x="5657849"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Extensions / Alternate flows</a:t>
          </a:r>
          <a:r>
            <a:rPr lang="en-US" sz="2000" kern="1200"/>
            <a:t>: What happens if something goes wrong</a:t>
          </a:r>
        </a:p>
      </dsp:txBody>
      <dsp:txXfrm>
        <a:off x="5657849" y="2391569"/>
        <a:ext cx="2571749" cy="15430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b="1"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Selected</a:t>
          </a:r>
          <a:r>
            <a:rPr lang="en-US" sz="1400" b="1" kern="1200" dirty="0"/>
            <a:t> </a:t>
          </a:r>
          <a:r>
            <a:rPr lang="en-US" sz="1400" b="1" kern="1200" dirty="0">
              <a:solidFill>
                <a:schemeClr val="tx1"/>
              </a:solidFill>
            </a:rPr>
            <a:t>Concepts</a:t>
          </a:r>
          <a:r>
            <a:rPr lang="en-US" sz="1400" b="1" kern="1200" dirty="0"/>
            <a:t> </a:t>
          </a:r>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Needs &amp; Requirements, Use Cases, User Stories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83" tIns="46642" rIns="93283" bIns="46642" rtlCol="0"/>
          <a:lstStyle>
            <a:lvl1pPr algn="l">
              <a:defRPr sz="1200"/>
            </a:lvl1pPr>
          </a:lstStyle>
          <a:p>
            <a:endParaRPr lang="en-US" dirty="0"/>
          </a:p>
        </p:txBody>
      </p:sp>
      <p:sp>
        <p:nvSpPr>
          <p:cNvPr id="3" name="Date Placeholder 2"/>
          <p:cNvSpPr>
            <a:spLocks noGrp="1"/>
          </p:cNvSpPr>
          <p:nvPr>
            <p:ph type="dt" idx="1"/>
          </p:nvPr>
        </p:nvSpPr>
        <p:spPr>
          <a:xfrm>
            <a:off x="3978134" y="0"/>
            <a:ext cx="3043343" cy="465455"/>
          </a:xfrm>
          <a:prstGeom prst="rect">
            <a:avLst/>
          </a:prstGeom>
        </p:spPr>
        <p:txBody>
          <a:bodyPr vert="horz" lIns="93283" tIns="46642" rIns="93283" bIns="46642" rtlCol="0"/>
          <a:lstStyle>
            <a:lvl1pPr algn="r">
              <a:defRPr sz="1200"/>
            </a:lvl1pPr>
          </a:lstStyle>
          <a:p>
            <a:fld id="{D0FE861C-486B-4E18-A0E9-A790238A915C}" type="datetimeFigureOut">
              <a:rPr lang="en-US" smtClean="0"/>
              <a:t>1/30/2026</a:t>
            </a:fld>
            <a:endParaRPr lang="en-US" dirty="0"/>
          </a:p>
        </p:txBody>
      </p:sp>
      <p:sp>
        <p:nvSpPr>
          <p:cNvPr id="4" name="Slide Image Placeholder 3"/>
          <p:cNvSpPr>
            <a:spLocks noGrp="1" noRot="1" noChangeAspect="1"/>
          </p:cNvSpPr>
          <p:nvPr>
            <p:ph type="sldImg" idx="2"/>
          </p:nvPr>
        </p:nvSpPr>
        <p:spPr>
          <a:xfrm>
            <a:off x="1184275" y="696913"/>
            <a:ext cx="4654550" cy="3490912"/>
          </a:xfrm>
          <a:prstGeom prst="rect">
            <a:avLst/>
          </a:prstGeom>
          <a:noFill/>
          <a:ln w="12700">
            <a:solidFill>
              <a:prstClr val="black"/>
            </a:solidFill>
          </a:ln>
        </p:spPr>
        <p:txBody>
          <a:bodyPr vert="horz" lIns="93283" tIns="46642" rIns="93283" bIns="46642" rtlCol="0" anchor="ctr"/>
          <a:lstStyle/>
          <a:p>
            <a:endParaRPr lang="en-US" dirty="0"/>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283" tIns="46642" rIns="93283" bIns="4664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5455"/>
          </a:xfrm>
          <a:prstGeom prst="rect">
            <a:avLst/>
          </a:prstGeom>
        </p:spPr>
        <p:txBody>
          <a:bodyPr vert="horz" lIns="93283" tIns="46642" rIns="93283" bIns="4664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4" y="8842031"/>
            <a:ext cx="3043343" cy="465455"/>
          </a:xfrm>
          <a:prstGeom prst="rect">
            <a:avLst/>
          </a:prstGeom>
        </p:spPr>
        <p:txBody>
          <a:bodyPr vert="horz" lIns="93283" tIns="46642" rIns="93283" bIns="4664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designlab.eng.rpi.edu/edn/boards/5588/topics/210469"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F2FA6-7E72-0F25-14DA-AD959FC6D42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5887745D-EAD0-020E-2CB8-EB1FE758B804}"/>
              </a:ext>
            </a:extLst>
          </p:cNvPr>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a:extLst>
              <a:ext uri="{FF2B5EF4-FFF2-40B4-BE49-F238E27FC236}">
                <a16:creationId xmlns:a16="http://schemas.microsoft.com/office/drawing/2014/main" id="{17EC8ECF-6144-AB01-58F4-2092C447B5E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4132DBF-2E1F-519B-FE62-5507C7AAD710}"/>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925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a:t>Instructors: Select the correct room before presenting.</a:t>
            </a:r>
          </a:p>
          <a:p>
            <a:r>
              <a:rPr lang="en-US" dirty="0"/>
              <a:t>1.1 Expectations Slido</a:t>
            </a:r>
          </a:p>
        </p:txBody>
      </p:sp>
      <p:sp>
        <p:nvSpPr>
          <p:cNvPr id="4" name="Slide Number Placeholder 3"/>
          <p:cNvSpPr>
            <a:spLocks noGrp="1"/>
          </p:cNvSpPr>
          <p:nvPr>
            <p:ph type="sldNum" sz="quarter" idx="5"/>
          </p:nvPr>
        </p:nvSpPr>
        <p:spPr/>
        <p:txBody>
          <a:bodyPr/>
          <a:lstStyle/>
          <a:p>
            <a:fld id="{DF811066-0135-4CAA-8AD4-89A97190AC00}" type="slidenum">
              <a:rPr lang="en-US" smtClean="0"/>
              <a:t>18</a:t>
            </a:fld>
            <a:endParaRPr lang="en-US" dirty="0"/>
          </a:p>
        </p:txBody>
      </p:sp>
    </p:spTree>
    <p:extLst>
      <p:ext uri="{BB962C8B-B14F-4D97-AF65-F5344CB8AC3E}">
        <p14:creationId xmlns:p14="http://schemas.microsoft.com/office/powerpoint/2010/main" val="2534969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19</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B1BB4-7CAF-F272-8E80-A51A993E2F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BAFDFA-3647-B5F5-37B2-ABDECACD22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BFFC7C-AC28-1350-E3DD-87DF38CD0F14}"/>
              </a:ext>
            </a:extLst>
          </p:cNvPr>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a:extLst>
              <a:ext uri="{FF2B5EF4-FFF2-40B4-BE49-F238E27FC236}">
                <a16:creationId xmlns:a16="http://schemas.microsoft.com/office/drawing/2014/main" id="{2C9CFD1C-7D20-A91F-EC1B-BB45758E880C}"/>
              </a:ext>
            </a:extLst>
          </p:cNvPr>
          <p:cNvSpPr>
            <a:spLocks noGrp="1"/>
          </p:cNvSpPr>
          <p:nvPr>
            <p:ph type="sldNum" sz="quarter" idx="10"/>
          </p:nvPr>
        </p:nvSpPr>
        <p:spPr/>
        <p:txBody>
          <a:bodyPr/>
          <a:lstStyle/>
          <a:p>
            <a:fld id="{DF811066-0135-4CAA-8AD4-89A97190AC00}" type="slidenum">
              <a:rPr lang="en-US" smtClean="0"/>
              <a:t>22</a:t>
            </a:fld>
            <a:endParaRPr lang="en-US" dirty="0"/>
          </a:p>
        </p:txBody>
      </p:sp>
    </p:spTree>
    <p:extLst>
      <p:ext uri="{BB962C8B-B14F-4D97-AF65-F5344CB8AC3E}">
        <p14:creationId xmlns:p14="http://schemas.microsoft.com/office/powerpoint/2010/main" val="3990395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23</a:t>
            </a:fld>
            <a:endParaRPr lang="en-US" dirty="0"/>
          </a:p>
        </p:txBody>
      </p:sp>
    </p:spTree>
    <p:extLst>
      <p:ext uri="{BB962C8B-B14F-4D97-AF65-F5344CB8AC3E}">
        <p14:creationId xmlns:p14="http://schemas.microsoft.com/office/powerpoint/2010/main" val="3516706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Select the correct room before presenting.</a:t>
            </a:r>
          </a:p>
          <a:p>
            <a:r>
              <a:rPr lang="en-US" dirty="0"/>
              <a:t>1.2 Skillz Ice Breaker Slido</a:t>
            </a:r>
          </a:p>
        </p:txBody>
      </p:sp>
      <p:sp>
        <p:nvSpPr>
          <p:cNvPr id="4" name="Slide Number Placeholder 3"/>
          <p:cNvSpPr>
            <a:spLocks noGrp="1"/>
          </p:cNvSpPr>
          <p:nvPr>
            <p:ph type="sldNum" sz="quarter" idx="5"/>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3171265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30</a:t>
            </a:fld>
            <a:endParaRPr lang="en-US" dirty="0"/>
          </a:p>
        </p:txBody>
      </p:sp>
    </p:spTree>
    <p:extLst>
      <p:ext uri="{BB962C8B-B14F-4D97-AF65-F5344CB8AC3E}">
        <p14:creationId xmlns:p14="http://schemas.microsoft.com/office/powerpoint/2010/main" val="29166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3C1AD-E282-650F-65A8-F9295EEB7041}"/>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F58EFF45-EE01-4E82-E6DB-01F0086B0A7A}"/>
              </a:ext>
            </a:extLst>
          </p:cNvPr>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a:extLst>
              <a:ext uri="{FF2B5EF4-FFF2-40B4-BE49-F238E27FC236}">
                <a16:creationId xmlns:a16="http://schemas.microsoft.com/office/drawing/2014/main" id="{06A7EB30-C4B1-F365-7855-6993A2D9675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B74877A-DB0A-5CF0-79FC-94EC54A734E7}"/>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6334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43</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Kahoot for the respective rooms:</a:t>
            </a:r>
          </a:p>
          <a:p>
            <a:pPr defTabSz="915772">
              <a:defRPr/>
            </a:pPr>
            <a:r>
              <a:rPr lang="en-US" dirty="0"/>
              <a:t>For Room 3232 - </a:t>
            </a:r>
            <a:r>
              <a:rPr lang="en-US" b="1" dirty="0"/>
              <a:t>Day 2 - Capstone Course Expectations 3232</a:t>
            </a:r>
          </a:p>
          <a:p>
            <a:pPr defTabSz="915772">
              <a:defRPr/>
            </a:pPr>
            <a:r>
              <a:rPr lang="en-US" dirty="0"/>
              <a:t>For Room 3332 - </a:t>
            </a:r>
            <a:r>
              <a:rPr lang="en-US" b="1" dirty="0"/>
              <a:t>Day 2 - Capstone Course Expectations 3332</a:t>
            </a:r>
          </a:p>
          <a:p>
            <a:endParaRPr lang="en-US" dirty="0"/>
          </a:p>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45</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46</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49</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08C04-5530-565D-86AB-67E1C2328ABB}"/>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D7AF9F94-4FE1-EFCF-14E3-B4095FF54C22}"/>
              </a:ext>
            </a:extLst>
          </p:cNvPr>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a:extLst>
              <a:ext uri="{FF2B5EF4-FFF2-40B4-BE49-F238E27FC236}">
                <a16:creationId xmlns:a16="http://schemas.microsoft.com/office/drawing/2014/main" id="{D5B2F4E9-9032-3FB3-A3A4-E754A321E71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11EF5DB2-BAA1-FBFD-DFF3-9449141C4595}"/>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71438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5349B-815F-A9F0-B182-12FDEC731E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C65BD2-96A4-9A93-1F62-5AB07C6C05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891AF5-635A-2B42-2CC8-6953491515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34A902-2D27-F79F-170A-9FF42D808888}"/>
              </a:ext>
            </a:extLst>
          </p:cNvPr>
          <p:cNvSpPr>
            <a:spLocks noGrp="1"/>
          </p:cNvSpPr>
          <p:nvPr>
            <p:ph type="sldNum" sz="quarter" idx="5"/>
          </p:nvPr>
        </p:nvSpPr>
        <p:spPr/>
        <p:txBody>
          <a:bodyPr/>
          <a:lstStyle/>
          <a:p>
            <a:fld id="{DF811066-0135-4CAA-8AD4-89A97190AC00}" type="slidenum">
              <a:rPr lang="en-US" smtClean="0"/>
              <a:t>50</a:t>
            </a:fld>
            <a:endParaRPr lang="en-US" dirty="0"/>
          </a:p>
        </p:txBody>
      </p:sp>
    </p:spTree>
    <p:extLst>
      <p:ext uri="{BB962C8B-B14F-4D97-AF65-F5344CB8AC3E}">
        <p14:creationId xmlns:p14="http://schemas.microsoft.com/office/powerpoint/2010/main" val="14224609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 alert each team what the due date is for slide submission</a:t>
            </a:r>
          </a:p>
        </p:txBody>
      </p:sp>
      <p:sp>
        <p:nvSpPr>
          <p:cNvPr id="4" name="Slide Number Placeholder 3"/>
          <p:cNvSpPr>
            <a:spLocks noGrp="1"/>
          </p:cNvSpPr>
          <p:nvPr>
            <p:ph type="sldNum" sz="quarter" idx="5"/>
          </p:nvPr>
        </p:nvSpPr>
        <p:spPr/>
        <p:txBody>
          <a:bodyPr/>
          <a:lstStyle/>
          <a:p>
            <a:fld id="{DF811066-0135-4CAA-8AD4-89A97190AC00}" type="slidenum">
              <a:rPr lang="en-US" smtClean="0"/>
              <a:t>61</a:t>
            </a:fld>
            <a:endParaRPr lang="en-US" dirty="0"/>
          </a:p>
        </p:txBody>
      </p:sp>
    </p:spTree>
    <p:extLst>
      <p:ext uri="{BB962C8B-B14F-4D97-AF65-F5344CB8AC3E}">
        <p14:creationId xmlns:p14="http://schemas.microsoft.com/office/powerpoint/2010/main" val="41008753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64</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up EDN and show ‘Activity tab’ for a team to show how easy it is to check/view posts</a:t>
            </a:r>
          </a:p>
        </p:txBody>
      </p:sp>
      <p:sp>
        <p:nvSpPr>
          <p:cNvPr id="4" name="Slide Number Placeholder 3"/>
          <p:cNvSpPr>
            <a:spLocks noGrp="1"/>
          </p:cNvSpPr>
          <p:nvPr>
            <p:ph type="sldNum" sz="quarter" idx="5"/>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868213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FD753-784B-5FDD-54CC-95D2A3B9DA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4E211B-6441-CA82-16FF-E96AB83D3B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1D3566-3289-E6FE-EDA7-64ECE3A34D61}"/>
              </a:ext>
            </a:extLst>
          </p:cNvPr>
          <p:cNvSpPr>
            <a:spLocks noGrp="1"/>
          </p:cNvSpPr>
          <p:nvPr>
            <p:ph type="body" idx="1"/>
          </p:nvPr>
        </p:nvSpPr>
        <p:spPr/>
        <p:txBody>
          <a:bodyPr/>
          <a:lstStyle/>
          <a:p>
            <a:r>
              <a:rPr lang="en-US" dirty="0"/>
              <a:t>Examples: </a:t>
            </a:r>
            <a:r>
              <a:rPr lang="en-US" dirty="0">
                <a:hlinkClick r:id="rId3"/>
              </a:rPr>
              <a:t>CFD Info - Bogus - The Design Lab at Rensselaer - Electronic Design Notebook</a:t>
            </a:r>
            <a:r>
              <a:rPr lang="en-US" dirty="0"/>
              <a:t>, </a:t>
            </a:r>
          </a:p>
        </p:txBody>
      </p:sp>
      <p:sp>
        <p:nvSpPr>
          <p:cNvPr id="4" name="Slide Number Placeholder 3">
            <a:extLst>
              <a:ext uri="{FF2B5EF4-FFF2-40B4-BE49-F238E27FC236}">
                <a16:creationId xmlns:a16="http://schemas.microsoft.com/office/drawing/2014/main" id="{F1CD38B6-665A-3D30-4229-9B5EDFBDC80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811066-0135-4CAA-8AD4-89A97190AC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7591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70</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71</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A67F4-3A9D-554B-1AAD-B5AAF2EC42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73DBB5-6EB8-2887-F6BA-C8FF6C4E0F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F4FE65-D51D-2A47-3993-6E83020EB283}"/>
              </a:ext>
            </a:extLst>
          </p:cNvPr>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a:extLst>
              <a:ext uri="{FF2B5EF4-FFF2-40B4-BE49-F238E27FC236}">
                <a16:creationId xmlns:a16="http://schemas.microsoft.com/office/drawing/2014/main" id="{1AF6CD35-96CA-35AB-93E0-FB5614E0124F}"/>
              </a:ext>
            </a:extLst>
          </p:cNvPr>
          <p:cNvSpPr>
            <a:spLocks noGrp="1"/>
          </p:cNvSpPr>
          <p:nvPr>
            <p:ph type="sldNum" sz="quarter" idx="5"/>
          </p:nvPr>
        </p:nvSpPr>
        <p:spPr/>
        <p:txBody>
          <a:bodyPr/>
          <a:lstStyle/>
          <a:p>
            <a:fld id="{DF811066-0135-4CAA-8AD4-89A97190AC00}" type="slidenum">
              <a:rPr lang="en-US" smtClean="0"/>
              <a:t>72</a:t>
            </a:fld>
            <a:endParaRPr lang="en-US" dirty="0"/>
          </a:p>
        </p:txBody>
      </p:sp>
    </p:spTree>
    <p:extLst>
      <p:ext uri="{BB962C8B-B14F-4D97-AF65-F5344CB8AC3E}">
        <p14:creationId xmlns:p14="http://schemas.microsoft.com/office/powerpoint/2010/main" val="18052062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4E109-1555-CAB7-D637-AD0897CEF5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1E3C97-502B-556D-0BA7-2437764E82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39A4B1-B23E-78DD-E6E9-4F2B7F74C3B2}"/>
              </a:ext>
            </a:extLst>
          </p:cNvPr>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a:extLst>
              <a:ext uri="{FF2B5EF4-FFF2-40B4-BE49-F238E27FC236}">
                <a16:creationId xmlns:a16="http://schemas.microsoft.com/office/drawing/2014/main" id="{31B65519-0920-383D-0578-B72A21239947}"/>
              </a:ext>
            </a:extLst>
          </p:cNvPr>
          <p:cNvSpPr>
            <a:spLocks noGrp="1"/>
          </p:cNvSpPr>
          <p:nvPr>
            <p:ph type="sldNum" sz="quarter" idx="10"/>
          </p:nvPr>
        </p:nvSpPr>
        <p:spPr/>
        <p:txBody>
          <a:bodyPr/>
          <a:lstStyle/>
          <a:p>
            <a:fld id="{DF811066-0135-4CAA-8AD4-89A97190AC00}" type="slidenum">
              <a:rPr lang="en-US" smtClean="0"/>
              <a:t>77</a:t>
            </a:fld>
            <a:endParaRPr lang="en-US" dirty="0"/>
          </a:p>
        </p:txBody>
      </p:sp>
    </p:spTree>
    <p:extLst>
      <p:ext uri="{BB962C8B-B14F-4D97-AF65-F5344CB8AC3E}">
        <p14:creationId xmlns:p14="http://schemas.microsoft.com/office/powerpoint/2010/main" val="19707802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78</a:t>
            </a:fld>
            <a:endParaRPr lang="en-US" dirty="0"/>
          </a:p>
        </p:txBody>
      </p:sp>
    </p:spTree>
    <p:extLst>
      <p:ext uri="{BB962C8B-B14F-4D97-AF65-F5344CB8AC3E}">
        <p14:creationId xmlns:p14="http://schemas.microsoft.com/office/powerpoint/2010/main" val="1652309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7547-4698-57E1-AF49-3A7751DB9BD4}"/>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C2D51FD0-AAE1-6E08-EE73-72FF68A7A472}"/>
              </a:ext>
            </a:extLst>
          </p:cNvPr>
          <p:cNvSpPr>
            <a:spLocks noGrp="1" noChangeArrowheads="1"/>
          </p:cNvSpPr>
          <p:nvPr>
            <p:ph type="sldNum" sz="quarter" idx="5"/>
          </p:nvPr>
        </p:nvSpPr>
        <p:spPr>
          <a:noFill/>
        </p:spPr>
        <p:txBody>
          <a:bodyPr/>
          <a:lstStyle/>
          <a:p>
            <a:fld id="{870EC692-125B-4723-993D-91A26830C906}" type="slidenum">
              <a:rPr lang="en-US"/>
              <a:pPr/>
              <a:t>4</a:t>
            </a:fld>
            <a:endParaRPr lang="en-US" dirty="0"/>
          </a:p>
        </p:txBody>
      </p:sp>
      <p:sp>
        <p:nvSpPr>
          <p:cNvPr id="43011" name="Rectangle 2">
            <a:extLst>
              <a:ext uri="{FF2B5EF4-FFF2-40B4-BE49-F238E27FC236}">
                <a16:creationId xmlns:a16="http://schemas.microsoft.com/office/drawing/2014/main" id="{D2E7E87C-A05D-1D5D-371F-C1FA84C08E23}"/>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A4392C94-D085-A93C-EF45-746909AACA09}"/>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91685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5CFB2-2580-C16F-3F56-ADE7837F6B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A8C33D-D8EA-02C1-D12D-1556ADA6CD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A4E0D3-B888-A628-970F-61AC4BFE95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ABB779-58F6-4749-60FB-579A2713F32F}"/>
              </a:ext>
            </a:extLst>
          </p:cNvPr>
          <p:cNvSpPr>
            <a:spLocks noGrp="1"/>
          </p:cNvSpPr>
          <p:nvPr>
            <p:ph type="sldNum" sz="quarter" idx="5"/>
          </p:nvPr>
        </p:nvSpPr>
        <p:spPr/>
        <p:txBody>
          <a:bodyPr/>
          <a:lstStyle/>
          <a:p>
            <a:fld id="{DF811066-0135-4CAA-8AD4-89A97190AC00}" type="slidenum">
              <a:rPr lang="en-US" smtClean="0"/>
              <a:t>79</a:t>
            </a:fld>
            <a:endParaRPr lang="en-US" dirty="0"/>
          </a:p>
        </p:txBody>
      </p:sp>
    </p:spTree>
    <p:extLst>
      <p:ext uri="{BB962C8B-B14F-4D97-AF65-F5344CB8AC3E}">
        <p14:creationId xmlns:p14="http://schemas.microsoft.com/office/powerpoint/2010/main" val="1741043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80</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81</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84</a:t>
            </a:fld>
            <a:endParaRPr lang="en-US" dirty="0"/>
          </a:p>
        </p:txBody>
      </p:sp>
    </p:spTree>
    <p:extLst>
      <p:ext uri="{BB962C8B-B14F-4D97-AF65-F5344CB8AC3E}">
        <p14:creationId xmlns:p14="http://schemas.microsoft.com/office/powerpoint/2010/main" val="20193461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92</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93</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94</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95</a:t>
            </a:fld>
            <a:endParaRPr lang="en-US" dirty="0"/>
          </a:p>
        </p:txBody>
      </p:sp>
    </p:spTree>
    <p:extLst>
      <p:ext uri="{BB962C8B-B14F-4D97-AF65-F5344CB8AC3E}">
        <p14:creationId xmlns:p14="http://schemas.microsoft.com/office/powerpoint/2010/main" val="8691136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101</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102</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103</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105</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8B49E-63B9-EF22-0899-B28939A66C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B27AEB-A2E2-247A-D912-4EA8D110CF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184702-FBB5-D64F-E3D3-F1613B4F3D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428B6C-3D94-8E5B-3A4C-74AE09BD5DDE}"/>
              </a:ext>
            </a:extLst>
          </p:cNvPr>
          <p:cNvSpPr>
            <a:spLocks noGrp="1"/>
          </p:cNvSpPr>
          <p:nvPr>
            <p:ph type="sldNum" sz="quarter" idx="5"/>
          </p:nvPr>
        </p:nvSpPr>
        <p:spPr/>
        <p:txBody>
          <a:bodyPr/>
          <a:lstStyle/>
          <a:p>
            <a:fld id="{DF811066-0135-4CAA-8AD4-89A97190AC00}" type="slidenum">
              <a:rPr lang="en-US" smtClean="0"/>
              <a:t>106</a:t>
            </a:fld>
            <a:endParaRPr lang="en-US" dirty="0"/>
          </a:p>
        </p:txBody>
      </p:sp>
    </p:spTree>
    <p:extLst>
      <p:ext uri="{BB962C8B-B14F-4D97-AF65-F5344CB8AC3E}">
        <p14:creationId xmlns:p14="http://schemas.microsoft.com/office/powerpoint/2010/main" val="21905762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107</a:t>
            </a:fld>
            <a:endParaRPr lang="en-US" dirty="0"/>
          </a:p>
        </p:txBody>
      </p:sp>
    </p:spTree>
    <p:extLst>
      <p:ext uri="{BB962C8B-B14F-4D97-AF65-F5344CB8AC3E}">
        <p14:creationId xmlns:p14="http://schemas.microsoft.com/office/powerpoint/2010/main" val="4253510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108</a:t>
            </a:fld>
            <a:endParaRPr lang="en-US" dirty="0"/>
          </a:p>
        </p:txBody>
      </p:sp>
    </p:spTree>
    <p:extLst>
      <p:ext uri="{BB962C8B-B14F-4D97-AF65-F5344CB8AC3E}">
        <p14:creationId xmlns:p14="http://schemas.microsoft.com/office/powerpoint/2010/main" val="40786373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109</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111</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115</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117</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118</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119</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02C09-58CA-DE2C-62C6-24CC98EC32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2CB5DE-B5AB-94E4-42CE-9D59C991DC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D77595-0E19-3B44-3460-3123129E34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9508EB-3AAE-9C82-569D-626362BCE045}"/>
              </a:ext>
            </a:extLst>
          </p:cNvPr>
          <p:cNvSpPr>
            <a:spLocks noGrp="1"/>
          </p:cNvSpPr>
          <p:nvPr>
            <p:ph type="sldNum" sz="quarter" idx="5"/>
          </p:nvPr>
        </p:nvSpPr>
        <p:spPr/>
        <p:txBody>
          <a:bodyPr/>
          <a:lstStyle/>
          <a:p>
            <a:fld id="{DF811066-0135-4CAA-8AD4-89A97190AC00}" type="slidenum">
              <a:rPr lang="en-US" smtClean="0"/>
              <a:t>123</a:t>
            </a:fld>
            <a:endParaRPr lang="en-US" dirty="0"/>
          </a:p>
        </p:txBody>
      </p:sp>
    </p:spTree>
    <p:extLst>
      <p:ext uri="{BB962C8B-B14F-4D97-AF65-F5344CB8AC3E}">
        <p14:creationId xmlns:p14="http://schemas.microsoft.com/office/powerpoint/2010/main" val="19759623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127</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128</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131</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51044-6315-9797-B7AE-C8F821002D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DEC2C1-EAB0-FCE9-502C-1855D0161A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4CBF42-28BE-D05D-E3B6-4EC7E97BB7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20E063-B544-9101-5260-EEED99CAE99E}"/>
              </a:ext>
            </a:extLst>
          </p:cNvPr>
          <p:cNvSpPr>
            <a:spLocks noGrp="1"/>
          </p:cNvSpPr>
          <p:nvPr>
            <p:ph type="sldNum" sz="quarter" idx="5"/>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406414724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138</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140</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EDCF1-87D6-AFC4-5FBB-B7EE71104F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A7E659-4B59-63A6-64CB-12EBC54AA2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72A6F0-6CF6-9647-36F5-432673BA85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3F9489-FFC6-6482-481E-8F6E5399D5AE}"/>
              </a:ext>
            </a:extLst>
          </p:cNvPr>
          <p:cNvSpPr>
            <a:spLocks noGrp="1"/>
          </p:cNvSpPr>
          <p:nvPr>
            <p:ph type="sldNum" sz="quarter" idx="5"/>
          </p:nvPr>
        </p:nvSpPr>
        <p:spPr/>
        <p:txBody>
          <a:bodyPr/>
          <a:lstStyle/>
          <a:p>
            <a:fld id="{DF811066-0135-4CAA-8AD4-89A97190AC00}" type="slidenum">
              <a:rPr lang="en-US" smtClean="0"/>
              <a:t>141</a:t>
            </a:fld>
            <a:endParaRPr lang="en-US" dirty="0"/>
          </a:p>
        </p:txBody>
      </p:sp>
    </p:spTree>
    <p:extLst>
      <p:ext uri="{BB962C8B-B14F-4D97-AF65-F5344CB8AC3E}">
        <p14:creationId xmlns:p14="http://schemas.microsoft.com/office/powerpoint/2010/main" val="25700323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143</a:t>
            </a:fld>
            <a:endParaRPr lang="en-US" dirty="0"/>
          </a:p>
        </p:txBody>
      </p:sp>
    </p:spTree>
    <p:extLst>
      <p:ext uri="{BB962C8B-B14F-4D97-AF65-F5344CB8AC3E}">
        <p14:creationId xmlns:p14="http://schemas.microsoft.com/office/powerpoint/2010/main" val="3548589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145</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146</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149</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151</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B8829-7EAE-9010-6DB5-A0CDF94348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0EDEDD-09A2-6702-D7E7-8858B8B606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54315B-2D11-72D3-6FCC-96748A17A7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85980C-62FF-B188-9F77-5F2F50D313CD}"/>
              </a:ext>
            </a:extLst>
          </p:cNvPr>
          <p:cNvSpPr>
            <a:spLocks noGrp="1"/>
          </p:cNvSpPr>
          <p:nvPr>
            <p:ph type="sldNum" sz="quarter" idx="5"/>
          </p:nvPr>
        </p:nvSpPr>
        <p:spPr/>
        <p:txBody>
          <a:bodyPr/>
          <a:lstStyle/>
          <a:p>
            <a:fld id="{DF811066-0135-4CAA-8AD4-89A97190AC00}" type="slidenum">
              <a:rPr lang="en-US" smtClean="0"/>
              <a:t>152</a:t>
            </a:fld>
            <a:endParaRPr lang="en-US" dirty="0"/>
          </a:p>
        </p:txBody>
      </p:sp>
    </p:spTree>
    <p:extLst>
      <p:ext uri="{BB962C8B-B14F-4D97-AF65-F5344CB8AC3E}">
        <p14:creationId xmlns:p14="http://schemas.microsoft.com/office/powerpoint/2010/main" val="401403905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153</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154</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156</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158</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165</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477CC-25EC-303D-A542-0961F87A79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9A79AD-F8F6-32C1-2FF4-F94608D125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16C1D5-1384-F7A1-5505-54C018811D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E23685-972C-93E0-839E-35628F329D85}"/>
              </a:ext>
            </a:extLst>
          </p:cNvPr>
          <p:cNvSpPr>
            <a:spLocks noGrp="1"/>
          </p:cNvSpPr>
          <p:nvPr>
            <p:ph type="sldNum" sz="quarter" idx="5"/>
          </p:nvPr>
        </p:nvSpPr>
        <p:spPr/>
        <p:txBody>
          <a:bodyPr/>
          <a:lstStyle/>
          <a:p>
            <a:fld id="{DF811066-0135-4CAA-8AD4-89A97190AC00}" type="slidenum">
              <a:rPr lang="en-US" smtClean="0"/>
              <a:t>168</a:t>
            </a:fld>
            <a:endParaRPr lang="en-US" dirty="0"/>
          </a:p>
        </p:txBody>
      </p:sp>
    </p:spTree>
    <p:extLst>
      <p:ext uri="{BB962C8B-B14F-4D97-AF65-F5344CB8AC3E}">
        <p14:creationId xmlns:p14="http://schemas.microsoft.com/office/powerpoint/2010/main" val="308261293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063E7-D395-025F-B774-7384980036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1D3264-553D-2532-0567-7E825F0A91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4973AE-AA2D-66AC-3493-117CD6A2C4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CFD8F3-31A0-313A-1C76-9A82257F13B5}"/>
              </a:ext>
            </a:extLst>
          </p:cNvPr>
          <p:cNvSpPr>
            <a:spLocks noGrp="1"/>
          </p:cNvSpPr>
          <p:nvPr>
            <p:ph type="sldNum" sz="quarter" idx="5"/>
          </p:nvPr>
        </p:nvSpPr>
        <p:spPr/>
        <p:txBody>
          <a:bodyPr/>
          <a:lstStyle/>
          <a:p>
            <a:fld id="{DF811066-0135-4CAA-8AD4-89A97190AC00}" type="slidenum">
              <a:rPr lang="en-US" smtClean="0"/>
              <a:t>169</a:t>
            </a:fld>
            <a:endParaRPr lang="en-US" dirty="0"/>
          </a:p>
        </p:txBody>
      </p:sp>
    </p:spTree>
    <p:extLst>
      <p:ext uri="{BB962C8B-B14F-4D97-AF65-F5344CB8AC3E}">
        <p14:creationId xmlns:p14="http://schemas.microsoft.com/office/powerpoint/2010/main" val="331103195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174</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17</a:t>
            </a:fld>
            <a:endParaRPr lang="en-US" dirty="0"/>
          </a:p>
        </p:txBody>
      </p:sp>
    </p:spTree>
    <p:extLst>
      <p:ext uri="{BB962C8B-B14F-4D97-AF65-F5344CB8AC3E}">
        <p14:creationId xmlns:p14="http://schemas.microsoft.com/office/powerpoint/2010/main" val="2105031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0C376A-5603-4698-9556-EB7537693780}" type="datetime1">
              <a:rPr lang="en-US" smtClean="0"/>
              <a:t>1/30/2026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1B6527-B33D-4054-9BE9-6110A15190EC}" type="datetime1">
              <a:rPr lang="en-US" smtClean="0"/>
              <a:t>1/30/2026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C8B08-CA95-450E-9A8A-68221B74893E}" type="datetime1">
              <a:rPr lang="en-US" smtClean="0"/>
              <a:t>1/30/2026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840DE10-5181-426B-ACB5-584D2B0592D5}" type="datetime1">
              <a:rPr lang="en-US" smtClean="0"/>
              <a:t>1/30/2026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D29729-7ECD-4F41-B189-6D7C3EE5C77D}" type="datetime1">
              <a:rPr lang="en-US" smtClean="0"/>
              <a:t>1/30/2026</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63DDA6-DBF5-4F95-8B6F-F9436651FBBB}" type="datetime1">
              <a:rPr lang="en-US" smtClean="0"/>
              <a:t>1/30/2026</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29A0E9-D273-40A6-8420-FE13145C73D2}" type="datetime1">
              <a:rPr lang="en-US" smtClean="0"/>
              <a:t>1/30/2026</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0AC3A5-836B-4908-AA13-038C3CBE8A96}" type="datetime1">
              <a:rPr lang="en-US" smtClean="0"/>
              <a:t>1/30/2026</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386A4E-8287-4573-9089-B7752D2EEC09}" type="datetime1">
              <a:rPr lang="en-US" smtClean="0"/>
              <a:t>1/30/2026</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BB5A2-A6FB-48B0-9B40-8DE825F86985}" type="datetime1">
              <a:rPr lang="en-US" smtClean="0"/>
              <a:t>1/30/2026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BF1CE32-3342-4A61-A8FA-5ECB27D716F1}" type="datetime1">
              <a:rPr lang="en-US" smtClean="0"/>
              <a:t>1/30/2026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9EB775-F963-48DC-85A8-64DF531FE49E}" type="datetime1">
              <a:rPr lang="en-US" smtClean="0"/>
              <a:t>1/30/2026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E95DA25-E695-4898-9F7B-138D000DF4F2}" type="datetime1">
              <a:rPr lang="en-US" smtClean="0"/>
              <a:t>1/30/2026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D234B3-FDA1-4947-B3A2-19A9AC59785A}" type="datetime1">
              <a:rPr lang="en-US" smtClean="0"/>
              <a:t>1/30/2026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4DBA12-15FB-464D-BCE3-7B13C4B3FD87}" type="datetime1">
              <a:rPr lang="en-US" smtClean="0"/>
              <a:t>1/30/2026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F30F133-009A-47D0-8EE1-4DEC2694F3E3}" type="datetime1">
              <a:rPr lang="en-US" smtClean="0"/>
              <a:t>1/30/2026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29077C-5E02-4A22-84FC-5F6AE7EB26F9}" type="datetime1">
              <a:rPr lang="en-US" smtClean="0"/>
              <a:t>1/30/2026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F3527D-B8C2-4F9B-8B91-65B0AEC0019F}" type="datetime1">
              <a:rPr lang="en-US" smtClean="0"/>
              <a:t>1/30/2026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BF2854-158F-47AE-A53C-41F8D0C5D72F}" type="datetime1">
              <a:rPr lang="en-US" smtClean="0"/>
              <a:t>1/30/2026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A59CF3-C164-44EB-BA20-B3A82CF828F6}" type="datetime1">
              <a:rPr lang="en-US" smtClean="0"/>
              <a:t>1/30/2026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F47687-5B20-4A10-B587-7D79F44680B9}" type="datetime1">
              <a:rPr lang="en-US" smtClean="0"/>
              <a:t>1/30/2026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A9374-5FA9-41BC-AEE1-41B6CB7B9057}" type="datetime1">
              <a:rPr lang="en-US" smtClean="0"/>
              <a:t>1/30/2026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E020EB-DF28-4A46-BA9B-9DAE03DA7B82}" type="datetime1">
              <a:rPr lang="en-US" smtClean="0"/>
              <a:t>1/30/2026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6602AAE-8B52-40A8-897A-3C3F75C5D7BF}" type="datetime1">
              <a:rPr lang="en-US" smtClean="0"/>
              <a:t>1/30/2026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A6013EA-1187-416A-BC1C-237442A520D2}" type="datetime1">
              <a:rPr lang="en-US" smtClean="0"/>
              <a:t>1/30/2026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AF5707-75CC-4D1A-8012-166C842E9609}" type="datetime1">
              <a:rPr lang="en-US" smtClean="0"/>
              <a:t>1/30/2026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B2C344-E0EF-4375-9EEC-07AC80BD3F24}" type="datetime1">
              <a:rPr lang="en-US" smtClean="0"/>
              <a:t>1/30/2026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31131CC3-C8E8-48A8-86B2-4B2E7E918915}" type="datetime1">
              <a:rPr lang="en-US" smtClean="0"/>
              <a:t>1/30/2026</a:t>
            </a:fld>
            <a:endParaRPr lang="en-US" dirty="0"/>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840B5076-7709-4C2B-9EB5-600D2EC76BEF}" type="datetime1">
              <a:rPr lang="en-US" smtClean="0"/>
              <a:t>1/30/2026</a:t>
            </a:fld>
            <a:endParaRPr lang="en-US" dirty="0"/>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05EC9734-A6FB-47FE-B763-5037025A9FC2}" type="datetime1">
              <a:rPr lang="en-US" smtClean="0"/>
              <a:t>1/30/2026</a:t>
            </a:fld>
            <a:endParaRPr lang="en-US" dirty="0"/>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D957CC3E-0482-4693-9556-BC7B453E5D5A}" type="datetime1">
              <a:rPr lang="en-US" smtClean="0"/>
              <a:t>1/30/2026</a:t>
            </a:fld>
            <a:endParaRPr lang="en-US" dirty="0"/>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D1AAAE63-74E0-4E9C-8534-4B0F3E8C87A3}" type="datetime1">
              <a:rPr lang="en-US" smtClean="0"/>
              <a:t>1/30/2026</a:t>
            </a:fld>
            <a:endParaRPr lang="en-US" dirty="0"/>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6E422A7E-5834-4F4A-96AF-466CB3E670CD}" type="datetime1">
              <a:rPr lang="en-US" smtClean="0"/>
              <a:t>1/30/2026</a:t>
            </a:fld>
            <a:endParaRPr lang="en-US" dirty="0"/>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EE8371-60D0-4750-965A-C6195AF7ACFF}" type="datetime1">
              <a:rPr lang="en-US" smtClean="0"/>
              <a:t>1/30/2026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2537707E-7411-481A-A9ED-7BEA0CF07010}" type="datetime1">
              <a:rPr lang="en-US" smtClean="0"/>
              <a:t>1/30/2026</a:t>
            </a:fld>
            <a:endParaRPr lang="en-US" dirty="0"/>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1E934C0A-29A5-4608-9806-7A65A46F91EC}" type="datetime1">
              <a:rPr lang="en-US" smtClean="0"/>
              <a:t>1/30/2026</a:t>
            </a:fld>
            <a:endParaRPr lang="en-US" dirty="0"/>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079D61B7-3BF8-41F0-9418-FBE5ACB3EE10}" type="datetime1">
              <a:rPr lang="en-US" smtClean="0"/>
              <a:t>1/30/2026</a:t>
            </a:fld>
            <a:endParaRPr lang="en-US" dirty="0"/>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3FCDB4E8-8956-4D72-88D3-0D85D1862B2F}" type="datetime1">
              <a:rPr lang="en-US" smtClean="0"/>
              <a:t>1/30/2026</a:t>
            </a:fld>
            <a:endParaRPr lang="en-US" dirty="0"/>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F6CD2343-941C-40C7-BFA8-4A411F364DF7}" type="datetime1">
              <a:rPr lang="en-US" smtClean="0"/>
              <a:t>1/30/2026</a:t>
            </a:fld>
            <a:endParaRPr lang="en-US" dirty="0"/>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AD152D-191D-4E92-BFB0-1E741ABA07CC}" type="datetime1">
              <a:rPr lang="en-US" smtClean="0"/>
              <a:t>1/30/2026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A62E69-6898-4008-BCCB-6C3B371F77BC}" type="datetime1">
              <a:rPr lang="en-US" smtClean="0"/>
              <a:t>1/30/2026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05DB9F-561D-4057-82D4-B0874CED984F}" type="datetime1">
              <a:rPr lang="en-US" smtClean="0"/>
              <a:t>1/30/2026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34A31B-4905-46A6-A577-1BB0654DA257}" type="datetime1">
              <a:rPr lang="en-US" smtClean="0"/>
              <a:t>1/30/2026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DE3F8C-9E00-4B18-B157-6BA635C5F452}" type="datetime1">
              <a:rPr lang="en-US" smtClean="0"/>
              <a:t>1/30/2026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584061-E2FB-4D59-B18A-562348530078}" type="datetime1">
              <a:rPr lang="en-US" smtClean="0"/>
              <a:t>1/30/2026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F2C7B21-041A-44DF-9895-819D379D890E}" type="datetime1">
              <a:rPr lang="en-US" smtClean="0"/>
              <a:t>1/30/2026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6D67394-B03B-44C2-89CF-223E8873A363}" type="datetime1">
              <a:rPr lang="en-US" smtClean="0"/>
              <a:t>1/30/2026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BC5C35B5-B356-449C-847B-05E15D51CC3A}" type="datetime1">
              <a:rPr lang="en-US" smtClean="0"/>
              <a:t>1/30/2026</a:t>
            </a:fld>
            <a:endParaRPr lang="en-US" dirty="0"/>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dirty="0"/>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4.xml"/></Relationships>
</file>

<file path=ppt/slides/_rels/slide10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10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108.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notesSlide" Target="../notesSlides/notesSlide54.xml"/><Relationship Id="rId1" Type="http://schemas.openxmlformats.org/officeDocument/2006/relationships/slideLayout" Target="../slideLayouts/slideLayout24.xml"/><Relationship Id="rId4" Type="http://schemas.openxmlformats.org/officeDocument/2006/relationships/image" Target="../media/image57.png"/></Relationships>
</file>

<file path=ppt/slides/_rels/slide10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9.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7.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62.jpg"/></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hyperlink" Target="https://www.slido.com/" TargetMode="External"/><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8.xml"/><Relationship Id="rId1" Type="http://schemas.openxmlformats.org/officeDocument/2006/relationships/slideLayout" Target="../slideLayouts/slideLayout24.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0.svg"/><Relationship Id="rId5" Type="http://schemas.openxmlformats.org/officeDocument/2006/relationships/diagramQuickStyle" Target="../diagrams/quickStyle1.xml"/><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diagramLayout" Target="../diagrams/layout1.xml"/><Relationship Id="rId9" Type="http://schemas.openxmlformats.org/officeDocument/2006/relationships/image" Target="../media/image8.svg"/><Relationship Id="rId14" Type="http://schemas.openxmlformats.org/officeDocument/2006/relationships/image" Target="../media/image13.pn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8.xml"/></Relationships>
</file>

<file path=ppt/slides/_rels/slide16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8.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4.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80.xml"/><Relationship Id="rId1" Type="http://schemas.openxmlformats.org/officeDocument/2006/relationships/slideLayout" Target="../slideLayouts/slideLayout24.xml"/></Relationships>
</file>

<file path=ppt/slides/_rels/slide16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1.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hyperlink" Target="https://www.slido.com/"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designlab.eng.rpi.edu/edn/projects/capstone-support-dev/wiki/Course_Guidelines_and_Policies"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hyperlink" Target="https://www.slido.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2.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docs.google.com/spreadsheets/d/1LGwmY5g8uV_IpDvsP647nLwOleGga9MEz_QElD47890/edit?gid=0#gid=0"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hyperlink" Target="https://docs.google.com/spreadsheets/d/1lo4H_eTHO7RTdU8r9M3KOiQDp9_S8xudEDXehhr-3Ok/edit?usp=sharing"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rpi.percipio.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designlab.eng.rpi.edu/edn/projects/capstone-support-dev/wiki/Day_1_Agenda" TargetMode="External"/><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s://docs.google.com/spreadsheets/d/1LGwmY5g8uV_IpDvsP647nLwOleGga9MEz_QElD47890/edit?gid=0#gid=0" TargetMode="External"/><Relationship Id="rId2" Type="http://schemas.openxmlformats.org/officeDocument/2006/relationships/hyperlink" Target="https://designlab.eng.rpi.edu/edn/projects/capstone-support-dev/repository/112/raw/training/Capstone%20Introduction%20and%20Expectations%20Part%202.mp4" TargetMode="Externa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6.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129.xml"/><Relationship Id="rId3" Type="http://schemas.openxmlformats.org/officeDocument/2006/relationships/slide" Target="slide43.xml"/><Relationship Id="rId7" Type="http://schemas.openxmlformats.org/officeDocument/2006/relationships/slide" Target="slide116.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04.xml"/><Relationship Id="rId11" Type="http://schemas.openxmlformats.org/officeDocument/2006/relationships/slide" Target="slide157.xml"/><Relationship Id="rId5" Type="http://schemas.openxmlformats.org/officeDocument/2006/relationships/slide" Target="slide93.xml"/><Relationship Id="rId10" Type="http://schemas.openxmlformats.org/officeDocument/2006/relationships/slide" Target="slide150.xml"/><Relationship Id="rId4" Type="http://schemas.openxmlformats.org/officeDocument/2006/relationships/slide" Target="slide77.xml"/><Relationship Id="rId9" Type="http://schemas.openxmlformats.org/officeDocument/2006/relationships/slide" Target="slide139.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4.xml"/><Relationship Id="rId5" Type="http://schemas.openxmlformats.org/officeDocument/2006/relationships/image" Target="../media/image46.svg"/><Relationship Id="rId4" Type="http://schemas.openxmlformats.org/officeDocument/2006/relationships/image" Target="../media/image45.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designlab.eng.rpi.edu/edn/projects/capstone-support-dev/wiki/Client_Meeting_1"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7.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1600C-23D7-028D-3771-2E8D24E513CD}"/>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BB320536-9F90-ABFB-37C0-804C019707AA}"/>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1</a:t>
            </a:r>
          </a:p>
        </p:txBody>
      </p:sp>
      <p:graphicFrame>
        <p:nvGraphicFramePr>
          <p:cNvPr id="6" name="Table 5">
            <a:extLst>
              <a:ext uri="{FF2B5EF4-FFF2-40B4-BE49-F238E27FC236}">
                <a16:creationId xmlns:a16="http://schemas.microsoft.com/office/drawing/2014/main" id="{12C317F9-E649-AA8A-B58D-F14A8880605C}"/>
              </a:ext>
            </a:extLst>
          </p:cNvPr>
          <p:cNvGraphicFramePr>
            <a:graphicFrameLocks noGrp="1"/>
          </p:cNvGraphicFramePr>
          <p:nvPr>
            <p:extLst>
              <p:ext uri="{D42A27DB-BD31-4B8C-83A1-F6EECF244321}">
                <p14:modId xmlns:p14="http://schemas.microsoft.com/office/powerpoint/2010/main" val="4168283296"/>
              </p:ext>
            </p:extLst>
          </p:nvPr>
        </p:nvGraphicFramePr>
        <p:xfrm>
          <a:off x="623501" y="990600"/>
          <a:ext cx="7948999" cy="3228506"/>
        </p:xfrm>
        <a:graphic>
          <a:graphicData uri="http://schemas.openxmlformats.org/drawingml/2006/table">
            <a:tbl>
              <a:tblPr/>
              <a:tblGrid>
                <a:gridCol w="1967299">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1215353">
                  <a:extLst>
                    <a:ext uri="{9D8B030D-6E8A-4147-A177-3AD203B41FA5}">
                      <a16:colId xmlns:a16="http://schemas.microsoft.com/office/drawing/2014/main" val="20002"/>
                    </a:ext>
                  </a:extLst>
                </a:gridCol>
                <a:gridCol w="1070647">
                  <a:extLst>
                    <a:ext uri="{9D8B030D-6E8A-4147-A177-3AD203B41FA5}">
                      <a16:colId xmlns:a16="http://schemas.microsoft.com/office/drawing/2014/main" val="20003"/>
                    </a:ext>
                  </a:extLst>
                </a:gridCol>
                <a:gridCol w="760086">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Analysis of FMVA Gasket Aging</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Asish Ghosh</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MSE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Welding Theory Lab</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Asish Ghosh</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Facility-Wide Non-Contact Voltage Sensing and Display System</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Koushik Kar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PIR Data Object Classification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Koushik Kar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14B792E8-4EEA-D2CF-598C-6E04F8D3606B}"/>
              </a:ext>
            </a:extLst>
          </p:cNvPr>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8DA3568B-96D4-9869-FB5C-0ABA72613A5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CD0372BA-7C2A-ECFD-88C6-0AAA03E7B4B0}"/>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6F893E7F-C8A5-CB70-281A-86440F9245DE}"/>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59422E0-9DB4-7AA8-E51C-CE48A8E5C890}"/>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5A6E0713-5B2D-42F5-E0C9-04701939EBD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FA8E4169-C793-3C57-FF24-1B397771ABA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DDAE5A6-07A4-8B04-4088-4973C4898AB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E9E4C46C-9087-3D8E-F82B-F89DB32EDB3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195DAB87-6DD4-2B14-F291-9B06E8F8B4B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CC4F5AF0-5E5C-610B-EB13-7D718B60CC8E}"/>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3FEDCBF-AB43-F7BB-49C0-BB655EAD2F91}"/>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76927AE9-581A-A13A-67F6-F50519E16754}"/>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0E712A6-E925-EEB9-D525-67E4A986A9E9}"/>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BED64A7B-0848-FB1D-245B-917D067FBCB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EB80DE0C-EE1D-5AEA-EF21-69C38FC6DC84}"/>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767F84A3-4526-09D8-6275-398C366EEE2E}"/>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80820705-E780-AEED-498B-098C4443860B}"/>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8F6096B9-B828-DCF7-8E1A-23AD08E5FEE5}"/>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617D1CA-468A-C574-C282-DA1B665F1C65}"/>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89939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Project Work</a:t>
            </a:r>
          </a:p>
        </p:txBody>
      </p:sp>
      <p:sp>
        <p:nvSpPr>
          <p:cNvPr id="3" name="Content Placeholder 2"/>
          <p:cNvSpPr>
            <a:spLocks noGrp="1"/>
          </p:cNvSpPr>
          <p:nvPr>
            <p:ph idx="1"/>
          </p:nvPr>
        </p:nvSpPr>
        <p:spPr/>
        <p:txBody>
          <a:bodyPr>
            <a:normAutofit fontScale="92500" lnSpcReduction="10000"/>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work as you go, during the meeting.</a:t>
            </a:r>
          </a:p>
          <a:p>
            <a:pPr lvl="1"/>
            <a:r>
              <a:rPr lang="en-US" sz="2000" dirty="0"/>
              <a:t>If you are unsure what to post - we invite you to ask a teammate, your PE or CE</a:t>
            </a:r>
            <a:endParaRPr lang="en-US" sz="2100" dirty="0"/>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100</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Meet with CE</a:t>
            </a:r>
            <a:br>
              <a:rPr lang="en-US" sz="4000" dirty="0">
                <a:latin typeface="+mn-lt"/>
              </a:rPr>
            </a:br>
            <a:r>
              <a:rPr lang="en-US" sz="4000" dirty="0">
                <a:latin typeface="+mn-lt"/>
              </a:rPr>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Topics for technical posts</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101</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latin typeface="+mn-lt"/>
                <a:cs typeface="Calibri"/>
              </a:rPr>
              <a:t>5 min – Wrap-up</a:t>
            </a:r>
            <a:endParaRPr lang="en-US" sz="4000" dirty="0">
              <a:latin typeface="+mn-lt"/>
            </a:endParaRPr>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Needs &amp; Requirements, Use Cases, and User Stories,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B598362F-963A-14E0-4208-CA475796D87A}"/>
              </a:ext>
            </a:extLst>
          </p:cNvPr>
          <p:cNvSpPr txBox="1"/>
          <p:nvPr/>
        </p:nvSpPr>
        <p:spPr>
          <a:xfrm>
            <a:off x="1409700" y="5521147"/>
            <a:ext cx="6324600" cy="1200329"/>
          </a:xfrm>
          <a:prstGeom prst="rect">
            <a:avLst/>
          </a:prstGeom>
          <a:noFill/>
          <a:ln w="38100">
            <a:solidFill>
              <a:srgbClr val="FF0000"/>
            </a:solidFill>
          </a:ln>
        </p:spPr>
        <p:txBody>
          <a:bodyPr wrap="square">
            <a:spAutoFit/>
          </a:bodyPr>
          <a:lstStyle/>
          <a:p>
            <a:pPr algn="ctr"/>
            <a:r>
              <a:rPr lang="en-US" sz="2400" dirty="0"/>
              <a:t>Post your work as you go, during the meeting.</a:t>
            </a:r>
          </a:p>
          <a:p>
            <a:pPr algn="ctr"/>
            <a:r>
              <a:rPr lang="en-US" sz="2400" dirty="0"/>
              <a:t>If you are unsure what to post, we invite you to ask a teammate, your PE or CE</a:t>
            </a:r>
          </a:p>
        </p:txBody>
      </p:sp>
    </p:spTree>
    <p:extLst>
      <p:ext uri="{BB962C8B-B14F-4D97-AF65-F5344CB8AC3E}">
        <p14:creationId xmlns:p14="http://schemas.microsoft.com/office/powerpoint/2010/main" val="37984925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5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104</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B9A6A-8DCC-A5D7-B9F0-86E4797330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29E9A8-993B-7DF4-9A86-2F17DFF953F6}"/>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8011E0E9-B9C6-8B9C-77DA-AB6A67AFDEFE}"/>
              </a:ext>
            </a:extLst>
          </p:cNvPr>
          <p:cNvSpPr>
            <a:spLocks noGrp="1"/>
          </p:cNvSpPr>
          <p:nvPr>
            <p:ph idx="1"/>
          </p:nvPr>
        </p:nvSpPr>
        <p:spPr>
          <a:xfrm>
            <a:off x="628650" y="1375520"/>
            <a:ext cx="7886700" cy="4576763"/>
          </a:xfrm>
        </p:spPr>
        <p:txBody>
          <a:bodyPr/>
          <a:lstStyle/>
          <a:p>
            <a:pPr marL="0" indent="0">
              <a:buNone/>
            </a:pPr>
            <a:r>
              <a:rPr lang="en-US" sz="2000" dirty="0"/>
              <a:t>EDN Forum posts by Thurs 1/29 @ 8am</a:t>
            </a:r>
            <a:endParaRPr lang="en-US" dirty="0"/>
          </a:p>
        </p:txBody>
      </p:sp>
      <p:sp>
        <p:nvSpPr>
          <p:cNvPr id="4" name="Slide Number Placeholder 3">
            <a:extLst>
              <a:ext uri="{FF2B5EF4-FFF2-40B4-BE49-F238E27FC236}">
                <a16:creationId xmlns:a16="http://schemas.microsoft.com/office/drawing/2014/main" id="{AD9F9262-C61E-51B4-0424-7F86ECA4714A}"/>
              </a:ext>
            </a:extLst>
          </p:cNvPr>
          <p:cNvSpPr>
            <a:spLocks noGrp="1"/>
          </p:cNvSpPr>
          <p:nvPr>
            <p:ph type="sldNum" sz="quarter" idx="12"/>
          </p:nvPr>
        </p:nvSpPr>
        <p:spPr/>
        <p:txBody>
          <a:bodyPr/>
          <a:lstStyle/>
          <a:p>
            <a:fld id="{CC48B151-73E6-4005-9E41-BAC149615E2B}" type="slidenum">
              <a:rPr lang="en-US" sz="1200" smtClean="0"/>
              <a:t>106</a:t>
            </a:fld>
            <a:endParaRPr lang="en-US" dirty="0"/>
          </a:p>
        </p:txBody>
      </p:sp>
      <p:sp>
        <p:nvSpPr>
          <p:cNvPr id="6" name="TextBox 5">
            <a:extLst>
              <a:ext uri="{FF2B5EF4-FFF2-40B4-BE49-F238E27FC236}">
                <a16:creationId xmlns:a16="http://schemas.microsoft.com/office/drawing/2014/main" id="{5D1EDCE4-E352-FB20-E7D7-161449CCA6A1}"/>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587D0E4D-48E6-408D-930E-36C7B4C8DFA1}"/>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1/16	1/23	1/29    				TARGET</a:t>
            </a:r>
          </a:p>
        </p:txBody>
      </p:sp>
      <p:pic>
        <p:nvPicPr>
          <p:cNvPr id="7" name="Picture 6">
            <a:extLst>
              <a:ext uri="{FF2B5EF4-FFF2-40B4-BE49-F238E27FC236}">
                <a16:creationId xmlns:a16="http://schemas.microsoft.com/office/drawing/2014/main" id="{9E1B3979-062C-FAF1-A1B1-C43FC305A0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835349"/>
            <a:ext cx="7189193" cy="3893016"/>
          </a:xfrm>
          <a:prstGeom prst="rect">
            <a:avLst/>
          </a:prstGeom>
        </p:spPr>
      </p:pic>
      <p:sp>
        <p:nvSpPr>
          <p:cNvPr id="8" name="Rectangle 7">
            <a:extLst>
              <a:ext uri="{FF2B5EF4-FFF2-40B4-BE49-F238E27FC236}">
                <a16:creationId xmlns:a16="http://schemas.microsoft.com/office/drawing/2014/main" id="{BBAED690-891C-0676-6354-35E2FFB70393}"/>
              </a:ext>
            </a:extLst>
          </p:cNvPr>
          <p:cNvSpPr/>
          <p:nvPr/>
        </p:nvSpPr>
        <p:spPr>
          <a:xfrm>
            <a:off x="7047550" y="3019754"/>
            <a:ext cx="654790" cy="4572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0251318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9A6BE-DEF0-5154-D8B3-5C2DE0D3E1A0}"/>
              </a:ext>
            </a:extLst>
          </p:cNvPr>
          <p:cNvSpPr>
            <a:spLocks noGrp="1"/>
          </p:cNvSpPr>
          <p:nvPr>
            <p:ph type="title"/>
          </p:nvPr>
        </p:nvSpPr>
        <p:spPr/>
        <p:txBody>
          <a:bodyPr>
            <a:normAutofit/>
          </a:bodyPr>
          <a:lstStyle/>
          <a:p>
            <a:r>
              <a:rPr lang="en-US" sz="4000" dirty="0"/>
              <a:t>We invite you to </a:t>
            </a:r>
            <a:r>
              <a:rPr lang="en-US" sz="4000" b="1" dirty="0">
                <a:latin typeface="Amasis MT Pro Black" panose="02040A04050005020304" pitchFamily="18" charset="0"/>
              </a:rPr>
              <a:t>Ask for help</a:t>
            </a:r>
          </a:p>
        </p:txBody>
      </p:sp>
      <p:sp>
        <p:nvSpPr>
          <p:cNvPr id="3" name="Content Placeholder 2">
            <a:extLst>
              <a:ext uri="{FF2B5EF4-FFF2-40B4-BE49-F238E27FC236}">
                <a16:creationId xmlns:a16="http://schemas.microsoft.com/office/drawing/2014/main" id="{563B28C7-17A7-5D37-2832-E377A98428FF}"/>
              </a:ext>
            </a:extLst>
          </p:cNvPr>
          <p:cNvSpPr>
            <a:spLocks noGrp="1"/>
          </p:cNvSpPr>
          <p:nvPr>
            <p:ph idx="1"/>
          </p:nvPr>
        </p:nvSpPr>
        <p:spPr/>
        <p:txBody>
          <a:bodyPr/>
          <a:lstStyle/>
          <a:p>
            <a:pPr marL="0" indent="0">
              <a:buNone/>
            </a:pPr>
            <a:r>
              <a:rPr lang="en-US" sz="2800" dirty="0"/>
              <a:t>Capstone Design (and any new job / position) can be overwhelming at first.</a:t>
            </a:r>
          </a:p>
          <a:p>
            <a:endParaRPr lang="en-US" sz="2800" dirty="0"/>
          </a:p>
          <a:p>
            <a:pPr lvl="1"/>
            <a:r>
              <a:rPr lang="en-US" sz="2400" dirty="0"/>
              <a:t>It is OK to be unsure or confused</a:t>
            </a:r>
          </a:p>
          <a:p>
            <a:pPr lvl="1"/>
            <a:r>
              <a:rPr lang="en-US" sz="2400" dirty="0"/>
              <a:t>It is OK to ask for clarification or help</a:t>
            </a:r>
          </a:p>
          <a:p>
            <a:endParaRPr lang="en-US" sz="2800" dirty="0"/>
          </a:p>
          <a:p>
            <a:pPr lvl="1"/>
            <a:r>
              <a:rPr lang="en-US" sz="2400" dirty="0"/>
              <a:t>It is not OK and not professional to do nothing and hope someone gives you exact specific instructions</a:t>
            </a:r>
            <a:r>
              <a:rPr lang="en-US" dirty="0"/>
              <a:t>.</a:t>
            </a:r>
          </a:p>
          <a:p>
            <a:pPr lvl="1"/>
            <a:endParaRPr lang="en-US" dirty="0"/>
          </a:p>
        </p:txBody>
      </p:sp>
      <p:sp>
        <p:nvSpPr>
          <p:cNvPr id="4" name="Slide Number Placeholder 3">
            <a:extLst>
              <a:ext uri="{FF2B5EF4-FFF2-40B4-BE49-F238E27FC236}">
                <a16:creationId xmlns:a16="http://schemas.microsoft.com/office/drawing/2014/main" id="{5B40553B-30FC-DF31-225D-B3C6432C5740}"/>
              </a:ext>
            </a:extLst>
          </p:cNvPr>
          <p:cNvSpPr>
            <a:spLocks noGrp="1"/>
          </p:cNvSpPr>
          <p:nvPr>
            <p:ph type="sldNum" sz="quarter" idx="12"/>
          </p:nvPr>
        </p:nvSpPr>
        <p:spPr/>
        <p:txBody>
          <a:bodyPr/>
          <a:lstStyle/>
          <a:p>
            <a:fld id="{CC48B151-73E6-4005-9E41-BAC149615E2B}" type="slidenum">
              <a:rPr lang="en-US" sz="1200" smtClean="0"/>
              <a:t>107</a:t>
            </a:fld>
            <a:endParaRPr lang="en-US" dirty="0"/>
          </a:p>
        </p:txBody>
      </p:sp>
      <p:sp>
        <p:nvSpPr>
          <p:cNvPr id="5" name="TextBox 4">
            <a:extLst>
              <a:ext uri="{FF2B5EF4-FFF2-40B4-BE49-F238E27FC236}">
                <a16:creationId xmlns:a16="http://schemas.microsoft.com/office/drawing/2014/main" id="{66C5314E-1458-9D6F-F9FC-1898F60CF803}"/>
              </a:ext>
            </a:extLst>
          </p:cNvPr>
          <p:cNvSpPr txBox="1"/>
          <p:nvPr/>
        </p:nvSpPr>
        <p:spPr>
          <a:xfrm>
            <a:off x="1143000" y="5338584"/>
            <a:ext cx="6686549" cy="1200329"/>
          </a:xfrm>
          <a:prstGeom prst="rect">
            <a:avLst/>
          </a:prstGeom>
          <a:noFill/>
          <a:ln w="25400">
            <a:solidFill>
              <a:srgbClr val="FF0000"/>
            </a:solidFill>
          </a:ln>
        </p:spPr>
        <p:txBody>
          <a:bodyPr wrap="square" rtlCol="0">
            <a:spAutoFit/>
          </a:bodyPr>
          <a:lstStyle/>
          <a:p>
            <a:pPr lvl="1" algn="ctr"/>
            <a:r>
              <a:rPr lang="en-US" sz="2400" dirty="0"/>
              <a:t>Ask a teammate, your PE, or your CE for assistance and direction. </a:t>
            </a:r>
          </a:p>
          <a:p>
            <a:pPr lvl="1" algn="ctr"/>
            <a:r>
              <a:rPr lang="en-US" sz="2400" dirty="0"/>
              <a:t>Advocate for yourself.</a:t>
            </a:r>
          </a:p>
        </p:txBody>
      </p:sp>
    </p:spTree>
    <p:extLst>
      <p:ext uri="{BB962C8B-B14F-4D97-AF65-F5344CB8AC3E}">
        <p14:creationId xmlns:p14="http://schemas.microsoft.com/office/powerpoint/2010/main" val="420191687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15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96331" y="2248693"/>
            <a:ext cx="3928269" cy="3928269"/>
          </a:xfrm>
        </p:spPr>
      </p:pic>
      <p:sp>
        <p:nvSpPr>
          <p:cNvPr id="3" name="Slide Number Placeholder 2">
            <a:extLst>
              <a:ext uri="{FF2B5EF4-FFF2-40B4-BE49-F238E27FC236}">
                <a16:creationId xmlns:a16="http://schemas.microsoft.com/office/drawing/2014/main" id="{E1964548-D358-6973-CB6D-A27685AF03B4}"/>
              </a:ext>
            </a:extLst>
          </p:cNvPr>
          <p:cNvSpPr>
            <a:spLocks noGrp="1"/>
          </p:cNvSpPr>
          <p:nvPr>
            <p:ph type="sldNum" sz="quarter" idx="12"/>
          </p:nvPr>
        </p:nvSpPr>
        <p:spPr/>
        <p:txBody>
          <a:bodyPr/>
          <a:lstStyle/>
          <a:p>
            <a:fld id="{CC48B151-73E6-4005-9E41-BAC149615E2B}" type="slidenum">
              <a:rPr lang="en-US" sz="1200" smtClean="0"/>
              <a:t>108</a:t>
            </a:fld>
            <a:endParaRPr lang="en-US" dirty="0"/>
          </a:p>
        </p:txBody>
      </p:sp>
    </p:spTree>
    <p:extLst>
      <p:ext uri="{BB962C8B-B14F-4D97-AF65-F5344CB8AC3E}">
        <p14:creationId xmlns:p14="http://schemas.microsoft.com/office/powerpoint/2010/main" val="33435952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60 min - Concept Generation</a:t>
            </a:r>
          </a:p>
        </p:txBody>
      </p:sp>
      <p:sp>
        <p:nvSpPr>
          <p:cNvPr id="3" name="Content Placeholder 2"/>
          <p:cNvSpPr>
            <a:spLocks noGrp="1"/>
          </p:cNvSpPr>
          <p:nvPr>
            <p:ph idx="1"/>
          </p:nvPr>
        </p:nvSpPr>
        <p:spPr>
          <a:xfrm>
            <a:off x="457200" y="1600200"/>
            <a:ext cx="8229600" cy="4876800"/>
          </a:xfrm>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 &amp; Requirements , Use Cases, &amp; User Stories</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109</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2514600"/>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110</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71240" cy="1143000"/>
          </a:xfrm>
        </p:spPr>
        <p:txBody>
          <a:bodyPr>
            <a:noAutofit/>
          </a:bodyPr>
          <a:lstStyle/>
          <a:p>
            <a:r>
              <a:rPr lang="en-US" sz="40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111</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fontScale="90000"/>
          </a:bodyPr>
          <a:lstStyle/>
          <a:p>
            <a:r>
              <a:rPr lang="en-US" sz="4000" dirty="0">
                <a:cs typeface="Calibri"/>
              </a:rPr>
              <a:t>10 min - Wrap-up</a:t>
            </a:r>
            <a:br>
              <a:rPr lang="en-US" sz="4000" dirty="0">
                <a:cs typeface="Calibri"/>
              </a:rPr>
            </a:br>
            <a:r>
              <a:rPr lang="en-US" sz="4000" dirty="0">
                <a:cs typeface="Calibri"/>
              </a:rPr>
              <a:t>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Needs and Requirements Spreadsheet, Use Cases, User Stories, System Design Report,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292F42B-2FE2-4623-87FE-EB320FE58F1E}"/>
              </a:ext>
            </a:extLst>
          </p:cNvPr>
          <p:cNvSpPr txBox="1"/>
          <p:nvPr/>
        </p:nvSpPr>
        <p:spPr>
          <a:xfrm>
            <a:off x="1181100" y="5199835"/>
            <a:ext cx="6781800" cy="830997"/>
          </a:xfrm>
          <a:prstGeom prst="rect">
            <a:avLst/>
          </a:prstGeom>
          <a:noFill/>
        </p:spPr>
        <p:txBody>
          <a:bodyPr wrap="square" rtlCol="0">
            <a:spAutoFit/>
          </a:bodyPr>
          <a:lstStyle/>
          <a:p>
            <a:pPr algn="ctr"/>
            <a:r>
              <a:rPr lang="en-US" sz="2400" b="1" dirty="0"/>
              <a:t>Capstone is a Communications Intensive Course! </a:t>
            </a:r>
          </a:p>
          <a:p>
            <a:pPr algn="ctr"/>
            <a:r>
              <a:rPr lang="en-US" sz="2400" b="1" dirty="0"/>
              <a:t>There Will Be Lots of Writing and Speaking!</a:t>
            </a:r>
          </a:p>
        </p:txBody>
      </p:sp>
    </p:spTree>
    <p:extLst>
      <p:ext uri="{BB962C8B-B14F-4D97-AF65-F5344CB8AC3E}">
        <p14:creationId xmlns:p14="http://schemas.microsoft.com/office/powerpoint/2010/main" val="96780462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4" name="TextBox 3">
            <a:extLst>
              <a:ext uri="{FF2B5EF4-FFF2-40B4-BE49-F238E27FC236}">
                <a16:creationId xmlns:a16="http://schemas.microsoft.com/office/drawing/2014/main" id="{138AE9E0-D144-F03C-C90A-EF853144586C}"/>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6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116</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10;&#10;AI-generated content may be incorrect.">
            <a:extLst>
              <a:ext uri="{FF2B5EF4-FFF2-40B4-BE49-F238E27FC236}">
                <a16:creationId xmlns:a16="http://schemas.microsoft.com/office/drawing/2014/main" id="{0022F726-1763-398E-DB97-4B40FEB47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155" y="2206225"/>
            <a:ext cx="7739690" cy="415012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normAutofit/>
          </a:bodyPr>
          <a:lstStyle/>
          <a:p>
            <a:pPr algn="ctr"/>
            <a:r>
              <a:rPr lang="en-US" sz="4000" dirty="0">
                <a:latin typeface="+mn-lt"/>
              </a:rPr>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118</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3767771054"/>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is Engineering Documentation?</a:t>
            </a:r>
            <a:endParaRPr lang="en-US" sz="4000"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design reports</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119</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Why Document?</a:t>
            </a:r>
            <a:endParaRPr lang="en-US" sz="4000"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z="2400"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120</a:t>
            </a:fld>
            <a:endParaRPr lang="en-US" sz="1200" dirty="0"/>
          </a:p>
        </p:txBody>
      </p:sp>
      <p:sp>
        <p:nvSpPr>
          <p:cNvPr id="5" name="TextBox 4"/>
          <p:cNvSpPr txBox="1"/>
          <p:nvPr/>
        </p:nvSpPr>
        <p:spPr>
          <a:xfrm>
            <a:off x="1038224" y="5784988"/>
            <a:ext cx="6962775" cy="707886"/>
          </a:xfrm>
          <a:prstGeom prst="rect">
            <a:avLst/>
          </a:prstGeom>
          <a:noFill/>
          <a:ln w="38100">
            <a:solidFill>
              <a:srgbClr val="FF0000"/>
            </a:solidFill>
          </a:ln>
        </p:spPr>
        <p:txBody>
          <a:bodyPr wrap="square" rtlCol="0">
            <a:spAutoFit/>
          </a:bodyPr>
          <a:lstStyle/>
          <a:p>
            <a:pPr algn="ctr"/>
            <a:r>
              <a:rPr lang="en-US" sz="2000" b="1" dirty="0"/>
              <a:t>Everyone (now and future) can understand the </a:t>
            </a:r>
          </a:p>
          <a:p>
            <a:pPr algn="ctr"/>
            <a:r>
              <a:rPr lang="en-US" sz="2000" b="1" dirty="0"/>
              <a:t>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3400425"/>
            <a:ext cx="1276350" cy="1276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D578D-97AB-41C4-9DCC-184E92F73583}"/>
              </a:ext>
            </a:extLst>
          </p:cNvPr>
          <p:cNvSpPr>
            <a:spLocks noGrp="1"/>
          </p:cNvSpPr>
          <p:nvPr>
            <p:ph type="title"/>
          </p:nvPr>
        </p:nvSpPr>
        <p:spPr/>
        <p:txBody>
          <a:bodyPr>
            <a:normAutofit/>
          </a:bodyPr>
          <a:lstStyle/>
          <a:p>
            <a:r>
              <a:rPr lang="en-US" sz="4000" dirty="0">
                <a:latin typeface="+mn-lt"/>
              </a:rPr>
              <a:t>Examples of Things to Document</a:t>
            </a:r>
          </a:p>
        </p:txBody>
      </p:sp>
      <p:sp>
        <p:nvSpPr>
          <p:cNvPr id="3" name="Content Placeholder 2">
            <a:extLst>
              <a:ext uri="{FF2B5EF4-FFF2-40B4-BE49-F238E27FC236}">
                <a16:creationId xmlns:a16="http://schemas.microsoft.com/office/drawing/2014/main" id="{9630F7A2-F534-41BA-A4D4-964E8E9952A8}"/>
              </a:ext>
            </a:extLst>
          </p:cNvPr>
          <p:cNvSpPr>
            <a:spLocks noGrp="1"/>
          </p:cNvSpPr>
          <p:nvPr>
            <p:ph idx="1"/>
          </p:nvPr>
        </p:nvSpPr>
        <p:spPr/>
        <p:txBody>
          <a:bodyPr>
            <a:normAutofit fontScale="92500" lnSpcReduction="20000"/>
          </a:bodyPr>
          <a:lstStyle/>
          <a:p>
            <a:r>
              <a:rPr lang="en-US" sz="2600" dirty="0"/>
              <a:t>Updates to your Needs &amp; Requirements, Use Cases, User Stories</a:t>
            </a:r>
          </a:p>
          <a:p>
            <a:r>
              <a:rPr lang="en-US" sz="2600" dirty="0"/>
              <a:t>Clarifications to the project’s goals</a:t>
            </a:r>
          </a:p>
          <a:p>
            <a:r>
              <a:rPr lang="en-US" sz="2600" dirty="0"/>
              <a:t>Ideas on possible solutions </a:t>
            </a:r>
          </a:p>
          <a:p>
            <a:r>
              <a:rPr lang="en-US" sz="2600" dirty="0"/>
              <a:t>Technical feedback on a teammate’s post(s)</a:t>
            </a:r>
          </a:p>
          <a:p>
            <a:r>
              <a:rPr lang="en-US" sz="2600" dirty="0"/>
              <a:t>Review and technical feedback on files placed in the repo</a:t>
            </a:r>
          </a:p>
          <a:p>
            <a:pPr lvl="1"/>
            <a:r>
              <a:rPr lang="en-US" sz="2200" dirty="0"/>
              <a:t>Comments from a code review</a:t>
            </a:r>
          </a:p>
          <a:p>
            <a:pPr lvl="1"/>
            <a:r>
              <a:rPr lang="en-US" sz="2200" dirty="0"/>
              <a:t>Comments from a CAD review</a:t>
            </a:r>
          </a:p>
          <a:p>
            <a:r>
              <a:rPr lang="en-US" sz="2600" dirty="0"/>
              <a:t>Questions to ask your client</a:t>
            </a:r>
          </a:p>
          <a:p>
            <a:r>
              <a:rPr lang="en-US" sz="2600" dirty="0"/>
              <a:t>Things you tried that worked</a:t>
            </a:r>
          </a:p>
          <a:p>
            <a:r>
              <a:rPr lang="en-US" sz="2600" dirty="0"/>
              <a:t>Things you tried that did not work – and why you think that happened</a:t>
            </a:r>
          </a:p>
          <a:p>
            <a:r>
              <a:rPr lang="en-US" sz="2600"/>
              <a:t>Explanation </a:t>
            </a:r>
            <a:r>
              <a:rPr lang="en-US" sz="2600" dirty="0"/>
              <a:t>of calculations</a:t>
            </a:r>
          </a:p>
          <a:p>
            <a:endParaRPr lang="en-US" dirty="0"/>
          </a:p>
        </p:txBody>
      </p:sp>
      <p:sp>
        <p:nvSpPr>
          <p:cNvPr id="4" name="Slide Number Placeholder 3">
            <a:extLst>
              <a:ext uri="{FF2B5EF4-FFF2-40B4-BE49-F238E27FC236}">
                <a16:creationId xmlns:a16="http://schemas.microsoft.com/office/drawing/2014/main" id="{47F6B6B5-FCCA-4D09-8349-E283603A0674}"/>
              </a:ext>
            </a:extLst>
          </p:cNvPr>
          <p:cNvSpPr>
            <a:spLocks noGrp="1"/>
          </p:cNvSpPr>
          <p:nvPr>
            <p:ph type="sldNum" sz="quarter" idx="12"/>
          </p:nvPr>
        </p:nvSpPr>
        <p:spPr/>
        <p:txBody>
          <a:bodyPr/>
          <a:lstStyle/>
          <a:p>
            <a:fld id="{028FE254-016A-4E51-98AE-D4B4E3F12C32}" type="slidenum">
              <a:rPr lang="en-US" sz="1200" smtClean="0"/>
              <a:t>121</a:t>
            </a:fld>
            <a:endParaRPr lang="en-US" dirty="0"/>
          </a:p>
        </p:txBody>
      </p:sp>
    </p:spTree>
    <p:extLst>
      <p:ext uri="{BB962C8B-B14F-4D97-AF65-F5344CB8AC3E}">
        <p14:creationId xmlns:p14="http://schemas.microsoft.com/office/powerpoint/2010/main" val="307462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220200" cy="1325563"/>
          </a:xfrm>
        </p:spPr>
        <p:txBody>
          <a:bodyPr>
            <a:noAutofit/>
          </a:bodyPr>
          <a:lstStyle/>
          <a:p>
            <a:pPr algn="ctr"/>
            <a:r>
              <a:rPr lang="en-US" sz="4000" dirty="0">
                <a:latin typeface="+mn-lt"/>
              </a:rPr>
              <a:t>Corporate Communication &amp; Documentation Policies </a:t>
            </a:r>
            <a:r>
              <a:rPr lang="en-US" sz="4000" b="1" dirty="0">
                <a:latin typeface="+mn-lt"/>
              </a:rPr>
              <a:t>Reminder</a:t>
            </a:r>
          </a:p>
        </p:txBody>
      </p:sp>
      <p:sp>
        <p:nvSpPr>
          <p:cNvPr id="3" name="Content Placeholder 2"/>
          <p:cNvSpPr>
            <a:spLocks noGrp="1"/>
          </p:cNvSpPr>
          <p:nvPr>
            <p:ph idx="1"/>
          </p:nvPr>
        </p:nvSpPr>
        <p:spPr>
          <a:xfrm>
            <a:off x="628650" y="1623220"/>
            <a:ext cx="7886700" cy="4800600"/>
          </a:xfrm>
        </p:spPr>
        <p:txBody>
          <a:bodyPr>
            <a:normAutofit fontScale="92500" lnSpcReduction="2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a:t>Other cloud-based tools for any use (schematics, mind maps, drawings, analysis, etc…) e.g., diagrams.net, etc.</a:t>
            </a:r>
          </a:p>
          <a:p>
            <a:pPr lvl="1"/>
            <a:r>
              <a:rPr lang="en-US" dirty="0"/>
              <a:t>RPI Box, RPI Sharepoint</a:t>
            </a:r>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A04FF-FA09-87E5-6726-92F5B3D539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C8743D-B757-6B6F-F438-42D78B40A270}"/>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6A5E1A3B-481C-E7DE-E949-1C7CCCDF1EC9}"/>
              </a:ext>
            </a:extLst>
          </p:cNvPr>
          <p:cNvSpPr>
            <a:spLocks noGrp="1"/>
          </p:cNvSpPr>
          <p:nvPr>
            <p:ph idx="1"/>
          </p:nvPr>
        </p:nvSpPr>
        <p:spPr>
          <a:xfrm>
            <a:off x="628650" y="1375520"/>
            <a:ext cx="7886700" cy="4576763"/>
          </a:xfrm>
        </p:spPr>
        <p:txBody>
          <a:bodyPr/>
          <a:lstStyle/>
          <a:p>
            <a:pPr marL="0" indent="0">
              <a:buNone/>
            </a:pPr>
            <a:r>
              <a:rPr lang="en-US" sz="2000" dirty="0"/>
              <a:t>EDN Forum posts by Thurs 1/29 @ 8am</a:t>
            </a:r>
            <a:endParaRPr lang="en-US" dirty="0"/>
          </a:p>
        </p:txBody>
      </p:sp>
      <p:sp>
        <p:nvSpPr>
          <p:cNvPr id="4" name="Slide Number Placeholder 3">
            <a:extLst>
              <a:ext uri="{FF2B5EF4-FFF2-40B4-BE49-F238E27FC236}">
                <a16:creationId xmlns:a16="http://schemas.microsoft.com/office/drawing/2014/main" id="{8E9351B4-F401-A830-ABCA-FFB8E4ACB8F6}"/>
              </a:ext>
            </a:extLst>
          </p:cNvPr>
          <p:cNvSpPr>
            <a:spLocks noGrp="1"/>
          </p:cNvSpPr>
          <p:nvPr>
            <p:ph type="sldNum" sz="quarter" idx="12"/>
          </p:nvPr>
        </p:nvSpPr>
        <p:spPr/>
        <p:txBody>
          <a:bodyPr/>
          <a:lstStyle/>
          <a:p>
            <a:fld id="{CC48B151-73E6-4005-9E41-BAC149615E2B}" type="slidenum">
              <a:rPr lang="en-US" sz="1200" smtClean="0"/>
              <a:t>123</a:t>
            </a:fld>
            <a:endParaRPr lang="en-US" dirty="0"/>
          </a:p>
        </p:txBody>
      </p:sp>
      <p:sp>
        <p:nvSpPr>
          <p:cNvPr id="6" name="TextBox 5">
            <a:extLst>
              <a:ext uri="{FF2B5EF4-FFF2-40B4-BE49-F238E27FC236}">
                <a16:creationId xmlns:a16="http://schemas.microsoft.com/office/drawing/2014/main" id="{67C1DC28-25FA-EE9D-4DB4-2DC57565A086}"/>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EA592341-D888-368B-14BD-AC5032609716}"/>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1/16	1/23	1/29    				TARGET</a:t>
            </a:r>
          </a:p>
        </p:txBody>
      </p:sp>
      <p:pic>
        <p:nvPicPr>
          <p:cNvPr id="7" name="Picture 6">
            <a:extLst>
              <a:ext uri="{FF2B5EF4-FFF2-40B4-BE49-F238E27FC236}">
                <a16:creationId xmlns:a16="http://schemas.microsoft.com/office/drawing/2014/main" id="{C49A9411-FD0E-A279-EF70-02635EB672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835349"/>
            <a:ext cx="7189193" cy="3893016"/>
          </a:xfrm>
          <a:prstGeom prst="rect">
            <a:avLst/>
          </a:prstGeom>
        </p:spPr>
      </p:pic>
      <p:sp>
        <p:nvSpPr>
          <p:cNvPr id="8" name="Rectangle 7">
            <a:extLst>
              <a:ext uri="{FF2B5EF4-FFF2-40B4-BE49-F238E27FC236}">
                <a16:creationId xmlns:a16="http://schemas.microsoft.com/office/drawing/2014/main" id="{FDC76257-7B3F-9030-CB3B-7F43382F3A7B}"/>
              </a:ext>
            </a:extLst>
          </p:cNvPr>
          <p:cNvSpPr/>
          <p:nvPr/>
        </p:nvSpPr>
        <p:spPr>
          <a:xfrm>
            <a:off x="7047550" y="3019754"/>
            <a:ext cx="654790" cy="4572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1113345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15 min – Reflection on Engineering Definition</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normAutofit/>
          </a:bodyPr>
          <a:lstStyle/>
          <a:p>
            <a:pPr marL="0" indent="0">
              <a:buNone/>
            </a:pPr>
            <a:r>
              <a:rPr lang="en-US" sz="2400" dirty="0"/>
              <a:t>Based on the Concept Generation done during last on-site meeting, and thought/research done off-site</a:t>
            </a:r>
          </a:p>
          <a:p>
            <a:pPr marL="0" indent="0">
              <a:buNone/>
            </a:pPr>
            <a:endParaRPr lang="en-US" sz="2400" dirty="0"/>
          </a:p>
          <a:p>
            <a:pPr marL="0" indent="0">
              <a:buNone/>
            </a:pPr>
            <a:endParaRPr lang="en-US" sz="2400" dirty="0"/>
          </a:p>
          <a:p>
            <a:pPr marL="0" indent="0">
              <a:buNone/>
            </a:pPr>
            <a:r>
              <a:rPr lang="en-US" sz="2400" dirty="0"/>
              <a:t>Update the Needs &amp; Requirements list, Use Cases, and User Stories documents in the EDN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124</a:t>
            </a:fld>
            <a:endParaRPr lang="en-US" dirty="0"/>
          </a:p>
        </p:txBody>
      </p:sp>
      <p:sp>
        <p:nvSpPr>
          <p:cNvPr id="5" name="Arrow: Down 4">
            <a:extLst>
              <a:ext uri="{FF2B5EF4-FFF2-40B4-BE49-F238E27FC236}">
                <a16:creationId xmlns:a16="http://schemas.microsoft.com/office/drawing/2014/main" id="{8045D88C-4726-7ACE-45B5-8F44BE96C8C7}"/>
              </a:ext>
            </a:extLst>
          </p:cNvPr>
          <p:cNvSpPr/>
          <p:nvPr/>
        </p:nvSpPr>
        <p:spPr>
          <a:xfrm>
            <a:off x="3733800" y="2743200"/>
            <a:ext cx="6858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83694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390525" y="1524000"/>
            <a:ext cx="8362950" cy="4968874"/>
          </a:xfrm>
        </p:spPr>
        <p:txBody>
          <a:bodyPr>
            <a:normAutofit fontScale="85000" lnSpcReduction="20000"/>
          </a:bodyPr>
          <a:lstStyle/>
          <a:p>
            <a:pPr marL="0" indent="0">
              <a:buNone/>
            </a:pPr>
            <a:r>
              <a:rPr lang="en-US" sz="2400" dirty="0"/>
              <a:t>Revisit Concept Generation</a:t>
            </a:r>
          </a:p>
          <a:p>
            <a:r>
              <a:rPr lang="en-US" sz="2000" dirty="0"/>
              <a:t>Are the key Customer Needs, Use Cases and User Stories addressed by at least 2 concepts?</a:t>
            </a:r>
          </a:p>
          <a:p>
            <a:pPr lvl="1"/>
            <a:r>
              <a:rPr lang="en-US" sz="2000" dirty="0"/>
              <a:t>If not -&gt; generate/research additional concepts</a:t>
            </a:r>
          </a:p>
          <a:p>
            <a:r>
              <a:rPr lang="en-US" sz="2000" dirty="0"/>
              <a:t>How could concepts be combined into a full system?</a:t>
            </a:r>
          </a:p>
          <a:p>
            <a:pPr marL="0" indent="0">
              <a:buNone/>
            </a:pPr>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a:p>
            <a:pPr lvl="1"/>
            <a:endParaRPr lang="en-US" sz="2000" dirty="0"/>
          </a:p>
          <a:p>
            <a:pPr marL="0" indent="0">
              <a:buNone/>
            </a:pPr>
            <a:r>
              <a:rPr lang="en-US" sz="2300" dirty="0"/>
              <a:t>Post Your Findings</a:t>
            </a:r>
          </a:p>
          <a:p>
            <a:r>
              <a:rPr lang="en-US" sz="2300" dirty="0"/>
              <a:t>What might work and why</a:t>
            </a:r>
          </a:p>
          <a:p>
            <a:r>
              <a:rPr lang="en-US" sz="2300" dirty="0"/>
              <a:t>What might fail and why</a:t>
            </a:r>
          </a:p>
          <a:p>
            <a:r>
              <a:rPr lang="en-US" sz="2300" dirty="0"/>
              <a:t>Clarifications for the Minimum Viable Product (MVP)</a:t>
            </a:r>
          </a:p>
          <a:p>
            <a:r>
              <a:rPr lang="en-US" sz="2300" dirty="0"/>
              <a:t>Calculations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125</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7620000" y="6455664"/>
            <a:ext cx="1494282" cy="365125"/>
          </a:xfrm>
        </p:spPr>
        <p:txBody>
          <a:bodyPr>
            <a:normAutofit/>
          </a:bodyPr>
          <a:lstStyle/>
          <a:p>
            <a:pPr>
              <a:spcAft>
                <a:spcPts val="600"/>
              </a:spcAft>
            </a:pPr>
            <a:fld id="{028FE254-016A-4E51-98AE-D4B4E3F12C32}" type="slidenum">
              <a:rPr lang="en-US" sz="1200">
                <a:solidFill>
                  <a:schemeClr val="tx1">
                    <a:lumMod val="50000"/>
                    <a:lumOff val="50000"/>
                  </a:schemeClr>
                </a:solidFill>
              </a:rPr>
              <a:pPr>
                <a:spcAft>
                  <a:spcPts val="600"/>
                </a:spcAft>
              </a:pPr>
              <a:t>126</a:t>
            </a:fld>
            <a:endParaRPr lang="en-US" sz="1000" dirty="0">
              <a:solidFill>
                <a:schemeClr val="tx1">
                  <a:lumMod val="50000"/>
                  <a:lumOff val="50000"/>
                </a:schemeClr>
              </a:solidFill>
            </a:endParaRPr>
          </a:p>
        </p:txBody>
      </p:sp>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833887739"/>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884416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3">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spTree>
    <p:extLst>
      <p:ext uri="{BB962C8B-B14F-4D97-AF65-F5344CB8AC3E}">
        <p14:creationId xmlns:p14="http://schemas.microsoft.com/office/powerpoint/2010/main" val="218126613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4" name="TextBox 3">
            <a:extLst>
              <a:ext uri="{FF2B5EF4-FFF2-40B4-BE49-F238E27FC236}">
                <a16:creationId xmlns:a16="http://schemas.microsoft.com/office/drawing/2014/main" id="{85AF7EFC-AC14-C39F-8F55-B0CC96C90A7F}"/>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7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129</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schedule&#10;&#10;AI-generated content may be incorrect.">
            <a:extLst>
              <a:ext uri="{FF2B5EF4-FFF2-40B4-BE49-F238E27FC236}">
                <a16:creationId xmlns:a16="http://schemas.microsoft.com/office/drawing/2014/main" id="{931FDE3C-4D8D-9B87-EF32-321DA8222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967" y="1751080"/>
            <a:ext cx="7082066" cy="5018920"/>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a:t>
            </a:r>
            <a:r>
              <a:rPr lang="en-US" sz="3600" b="1" dirty="0">
                <a:solidFill>
                  <a:srgbClr val="FF0000"/>
                </a:solidFill>
              </a:rPr>
              <a:t>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z="1200" smtClean="0"/>
              <a:t>130</a:t>
            </a:fld>
            <a:endParaRPr lang="en-US" dirty="0"/>
          </a:p>
        </p:txBody>
      </p:sp>
    </p:spTree>
    <p:extLst>
      <p:ext uri="{BB962C8B-B14F-4D97-AF65-F5344CB8AC3E}">
        <p14:creationId xmlns:p14="http://schemas.microsoft.com/office/powerpoint/2010/main" val="428245853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B2E4E-E473-6232-27B7-D4537DFBEF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CBD1FC-3022-1B55-9CF9-250319ADBEED}"/>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BFD264D4-B3E9-5263-0144-333B5A9BA466}"/>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2DFFB680-967C-F36D-C0F6-D954EDB5E83D}"/>
              </a:ext>
            </a:extLst>
          </p:cNvPr>
          <p:cNvSpPr>
            <a:spLocks noGrp="1"/>
          </p:cNvSpPr>
          <p:nvPr>
            <p:ph type="sldNum" sz="quarter" idx="12"/>
          </p:nvPr>
        </p:nvSpPr>
        <p:spPr/>
        <p:txBody>
          <a:bodyPr/>
          <a:lstStyle/>
          <a:p>
            <a:fld id="{CC48B151-73E6-4005-9E41-BAC149615E2B}" type="slidenum">
              <a:rPr lang="en-US" sz="1200" smtClean="0"/>
              <a:t>132</a:t>
            </a:fld>
            <a:endParaRPr lang="en-US" dirty="0"/>
          </a:p>
        </p:txBody>
      </p:sp>
      <p:sp>
        <p:nvSpPr>
          <p:cNvPr id="6" name="TextBox 5">
            <a:extLst>
              <a:ext uri="{FF2B5EF4-FFF2-40B4-BE49-F238E27FC236}">
                <a16:creationId xmlns:a16="http://schemas.microsoft.com/office/drawing/2014/main" id="{FB724705-9C26-2CBD-348B-0103A118CFDD}"/>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BE574CBE-7844-7C40-F739-C6DD78745300}"/>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TARGET</a:t>
            </a:r>
          </a:p>
        </p:txBody>
      </p:sp>
      <p:pic>
        <p:nvPicPr>
          <p:cNvPr id="7" name="Picture 6" descr="A graph with green and orange bars&#10;&#10;AI-generated content may be incorrect.">
            <a:extLst>
              <a:ext uri="{FF2B5EF4-FFF2-40B4-BE49-F238E27FC236}">
                <a16:creationId xmlns:a16="http://schemas.microsoft.com/office/drawing/2014/main" id="{E61209A5-65B3-8391-00F4-8984CBA436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763201"/>
            <a:ext cx="7315200" cy="3957218"/>
          </a:xfrm>
          <a:prstGeom prst="rect">
            <a:avLst/>
          </a:prstGeom>
        </p:spPr>
      </p:pic>
    </p:spTree>
    <p:extLst>
      <p:ext uri="{BB962C8B-B14F-4D97-AF65-F5344CB8AC3E}">
        <p14:creationId xmlns:p14="http://schemas.microsoft.com/office/powerpoint/2010/main" val="324687482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Update Previous Work</a:t>
            </a:r>
          </a:p>
        </p:txBody>
      </p:sp>
      <p:sp>
        <p:nvSpPr>
          <p:cNvPr id="3" name="Content Placeholder 2"/>
          <p:cNvSpPr>
            <a:spLocks noGrp="1"/>
          </p:cNvSpPr>
          <p:nvPr>
            <p:ph idx="1"/>
          </p:nvPr>
        </p:nvSpPr>
        <p:spPr/>
        <p:txBody>
          <a:bodyPr/>
          <a:lstStyle/>
          <a:p>
            <a:pPr marL="0" indent="0">
              <a:lnSpc>
                <a:spcPct val="200000"/>
              </a:lnSpc>
              <a:buNone/>
            </a:pPr>
            <a:r>
              <a:rPr lang="en-US" sz="2400" dirty="0"/>
              <a:t>Review &amp; Update</a:t>
            </a:r>
          </a:p>
          <a:p>
            <a:pPr>
              <a:lnSpc>
                <a:spcPct val="200000"/>
              </a:lnSpc>
            </a:pPr>
            <a:r>
              <a:rPr lang="en-US" dirty="0"/>
              <a:t>Needs &amp; Requirements / Use Cases / User Stories</a:t>
            </a:r>
          </a:p>
          <a:p>
            <a:pPr>
              <a:lnSpc>
                <a:spcPct val="200000"/>
              </a:lnSpc>
            </a:pPr>
            <a:r>
              <a:rPr lang="en-US" dirty="0"/>
              <a:t>Concept Generation</a:t>
            </a:r>
          </a:p>
          <a:p>
            <a:pPr>
              <a:lnSpc>
                <a:spcPct val="200000"/>
              </a:lnSpc>
            </a:pPr>
            <a:r>
              <a:rPr lang="en-US" dirty="0"/>
              <a:t>Technical Posts of New Ideas / Information</a:t>
            </a:r>
          </a:p>
        </p:txBody>
      </p:sp>
      <p:sp>
        <p:nvSpPr>
          <p:cNvPr id="4" name="Slide Number Placeholder 3"/>
          <p:cNvSpPr>
            <a:spLocks noGrp="1"/>
          </p:cNvSpPr>
          <p:nvPr>
            <p:ph type="sldNum" sz="quarter" idx="12"/>
          </p:nvPr>
        </p:nvSpPr>
        <p:spPr/>
        <p:txBody>
          <a:bodyPr/>
          <a:lstStyle/>
          <a:p>
            <a:fld id="{028FE254-016A-4E51-98AE-D4B4E3F12C32}" type="slidenum">
              <a:rPr lang="en-US" sz="1200" smtClean="0"/>
              <a:t>133</a:t>
            </a:fld>
            <a:endParaRPr lang="en-US" dirty="0"/>
          </a:p>
        </p:txBody>
      </p:sp>
      <p:sp>
        <p:nvSpPr>
          <p:cNvPr id="5" name="TextBox 4"/>
          <p:cNvSpPr txBox="1"/>
          <p:nvPr/>
        </p:nvSpPr>
        <p:spPr>
          <a:xfrm>
            <a:off x="5791200" y="3316491"/>
            <a:ext cx="3105150" cy="136960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000" b="1" dirty="0"/>
              <a:t>Finalize This To Allow:</a:t>
            </a:r>
          </a:p>
          <a:p>
            <a:pPr marL="285750" indent="-285750">
              <a:lnSpc>
                <a:spcPct val="150000"/>
              </a:lnSpc>
              <a:buFont typeface="Arial" panose="020B0604020202020204" pitchFamily="34" charset="0"/>
              <a:buChar char="•"/>
            </a:pPr>
            <a:r>
              <a:rPr lang="en-US" dirty="0"/>
              <a:t>Selecting Concepts</a:t>
            </a:r>
          </a:p>
          <a:p>
            <a:pPr marL="285750" indent="-285750">
              <a:buFont typeface="Arial" panose="020B0604020202020204" pitchFamily="34" charset="0"/>
              <a:buChar char="•"/>
            </a:pPr>
            <a:r>
              <a:rPr lang="en-US" dirty="0"/>
              <a:t>To Define Deliverables</a:t>
            </a:r>
          </a:p>
          <a:p>
            <a:pPr marL="285750" indent="-285750">
              <a:buFont typeface="Arial" panose="020B0604020202020204" pitchFamily="34" charset="0"/>
              <a:buChar char="•"/>
            </a:pPr>
            <a:r>
              <a:rPr lang="en-US" dirty="0"/>
              <a:t>To Support Project Planning</a:t>
            </a:r>
          </a:p>
        </p:txBody>
      </p:sp>
      <p:sp>
        <p:nvSpPr>
          <p:cNvPr id="6" name="Arrow: Left 5">
            <a:extLst>
              <a:ext uri="{FF2B5EF4-FFF2-40B4-BE49-F238E27FC236}">
                <a16:creationId xmlns:a16="http://schemas.microsoft.com/office/drawing/2014/main" id="{BBF3259C-6298-4D3F-8747-1D369D2C703C}"/>
              </a:ext>
            </a:extLst>
          </p:cNvPr>
          <p:cNvSpPr/>
          <p:nvPr/>
        </p:nvSpPr>
        <p:spPr>
          <a:xfrm rot="10800000">
            <a:off x="3276600" y="3657600"/>
            <a:ext cx="24384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774004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CE Time</a:t>
            </a:r>
          </a:p>
        </p:txBody>
      </p:sp>
      <p:sp>
        <p:nvSpPr>
          <p:cNvPr id="3" name="Content Placeholder 2"/>
          <p:cNvSpPr>
            <a:spLocks noGrp="1"/>
          </p:cNvSpPr>
          <p:nvPr>
            <p:ph idx="1"/>
          </p:nvPr>
        </p:nvSpPr>
        <p:spPr/>
        <p:txBody>
          <a:bodyPr>
            <a:normAutofit/>
          </a:bodyPr>
          <a:lstStyle/>
          <a:p>
            <a:pPr>
              <a:lnSpc>
                <a:spcPct val="100000"/>
              </a:lnSpc>
            </a:pPr>
            <a:r>
              <a:rPr lang="en-US" sz="2800" dirty="0"/>
              <a:t>Meeting will be at team table</a:t>
            </a:r>
          </a:p>
          <a:p>
            <a:pPr>
              <a:lnSpc>
                <a:spcPct val="100000"/>
              </a:lnSpc>
            </a:pPr>
            <a:endParaRPr lang="en-US" sz="2800" dirty="0"/>
          </a:p>
          <a:p>
            <a:pPr>
              <a:lnSpc>
                <a:spcPct val="100000"/>
              </a:lnSpc>
            </a:pPr>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134</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50 min – Concept Selection</a:t>
            </a:r>
          </a:p>
        </p:txBody>
      </p:sp>
      <p:sp>
        <p:nvSpPr>
          <p:cNvPr id="3" name="Content Placeholder 2"/>
          <p:cNvSpPr>
            <a:spLocks noGrp="1"/>
          </p:cNvSpPr>
          <p:nvPr>
            <p:ph idx="1"/>
          </p:nvPr>
        </p:nvSpPr>
        <p:spPr>
          <a:xfrm>
            <a:off x="628650" y="1825624"/>
            <a:ext cx="7886700" cy="4667249"/>
          </a:xfrm>
        </p:spPr>
        <p:txBody>
          <a:bodyPr>
            <a:normAutofit lnSpcReduction="10000"/>
          </a:bodyPr>
          <a:lstStyle/>
          <a:p>
            <a:r>
              <a:rPr lang="en-US" sz="2800" dirty="0"/>
              <a:t>Use engineering and research to justify a choice of concept(s) to pursue and develop further</a:t>
            </a:r>
          </a:p>
          <a:p>
            <a:r>
              <a:rPr lang="en-US" sz="2800" dirty="0"/>
              <a:t>Good reasons</a:t>
            </a:r>
          </a:p>
          <a:p>
            <a:pPr lvl="1"/>
            <a:r>
              <a:rPr lang="en-US" sz="2400" dirty="0"/>
              <a:t>Decision matrix</a:t>
            </a:r>
          </a:p>
          <a:p>
            <a:pPr lvl="1"/>
            <a:r>
              <a:rPr lang="en-US" sz="2400" dirty="0"/>
              <a:t>REAL numbers</a:t>
            </a:r>
          </a:p>
          <a:p>
            <a:pPr lvl="2"/>
            <a:r>
              <a:rPr lang="en-US" sz="2100" dirty="0"/>
              <a:t>based on the project’s Engineering Definition</a:t>
            </a:r>
          </a:p>
          <a:p>
            <a:pPr lvl="2"/>
            <a:r>
              <a:rPr lang="en-US" sz="2100" dirty="0"/>
              <a:t>values based on facts</a:t>
            </a:r>
          </a:p>
          <a:p>
            <a:r>
              <a:rPr lang="en-US" sz="2700" dirty="0"/>
              <a:t>Poor reasons</a:t>
            </a:r>
          </a:p>
          <a:p>
            <a:pPr lvl="1"/>
            <a:r>
              <a:rPr lang="en-US" sz="2400" dirty="0"/>
              <a:t>gut feelings, instinct</a:t>
            </a:r>
          </a:p>
          <a:p>
            <a:pPr lvl="1"/>
            <a:r>
              <a:rPr lang="en-US" sz="2400" dirty="0"/>
              <a:t>1’s/0’s or +’ / -’s pulled out of thin air</a:t>
            </a:r>
          </a:p>
          <a:p>
            <a:pPr lvl="1"/>
            <a:r>
              <a:rPr lang="en-US" sz="2400" dirty="0"/>
              <a:t>‘shiny’ marketing claims from sales website or YouTube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135</a:t>
            </a:fld>
            <a:endParaRPr lang="en-US" sz="1200" dirty="0"/>
          </a:p>
        </p:txBody>
      </p:sp>
      <p:sp>
        <p:nvSpPr>
          <p:cNvPr id="4" name="Content Placeholder 2">
            <a:extLst>
              <a:ext uri="{FF2B5EF4-FFF2-40B4-BE49-F238E27FC236}">
                <a16:creationId xmlns:a16="http://schemas.microsoft.com/office/drawing/2014/main" id="{178F666C-5A54-970A-3BA4-70A8C77536AB}"/>
              </a:ext>
            </a:extLst>
          </p:cNvPr>
          <p:cNvSpPr txBox="1">
            <a:spLocks/>
          </p:cNvSpPr>
          <p:nvPr/>
        </p:nvSpPr>
        <p:spPr>
          <a:xfrm>
            <a:off x="2921793" y="6111242"/>
            <a:ext cx="3300413" cy="427671"/>
          </a:xfrm>
          <a:prstGeom prst="rect">
            <a:avLst/>
          </a:prstGeom>
          <a:ln w="19050">
            <a:solidFill>
              <a:srgbClr val="FF0000"/>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400" dirty="0"/>
              <a:t>Post your notes to EDN</a:t>
            </a:r>
          </a:p>
        </p:txBody>
      </p:sp>
    </p:spTree>
    <p:extLst>
      <p:ext uri="{BB962C8B-B14F-4D97-AF65-F5344CB8AC3E}">
        <p14:creationId xmlns:p14="http://schemas.microsoft.com/office/powerpoint/2010/main" val="11203362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normAutofit/>
          </a:bodyPr>
          <a:lstStyle/>
          <a:p>
            <a:r>
              <a:rPr lang="en-US" sz="4000" dirty="0">
                <a:latin typeface="+mn-lt"/>
              </a:rPr>
              <a:t>15 min – Finalize Project Deliverables</a:t>
            </a:r>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1905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z="1200" smtClean="0"/>
              <a:t>136</a:t>
            </a:fld>
            <a:endParaRPr lang="en-US" dirty="0"/>
          </a:p>
        </p:txBody>
      </p:sp>
      <p:graphicFrame>
        <p:nvGraphicFramePr>
          <p:cNvPr id="8" name="Diagram 7">
            <a:extLst>
              <a:ext uri="{FF2B5EF4-FFF2-40B4-BE49-F238E27FC236}">
                <a16:creationId xmlns:a16="http://schemas.microsoft.com/office/drawing/2014/main" id="{0B120B91-BC68-BEF0-E0CB-FEA49CD3B4B2}"/>
              </a:ext>
            </a:extLst>
          </p:cNvPr>
          <p:cNvGraphicFramePr/>
          <p:nvPr>
            <p:extLst>
              <p:ext uri="{D42A27DB-BD31-4B8C-83A1-F6EECF244321}">
                <p14:modId xmlns:p14="http://schemas.microsoft.com/office/powerpoint/2010/main" val="1950273233"/>
              </p:ext>
            </p:extLst>
          </p:nvPr>
        </p:nvGraphicFramePr>
        <p:xfrm>
          <a:off x="76200" y="1690689"/>
          <a:ext cx="6543453" cy="4970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4" name="TextBox 3">
            <a:extLst>
              <a:ext uri="{FF2B5EF4-FFF2-40B4-BE49-F238E27FC236}">
                <a16:creationId xmlns:a16="http://schemas.microsoft.com/office/drawing/2014/main" id="{B9919F60-52BC-107D-3CFA-CD86AA4FAA60}"/>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8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139</a:t>
            </a:fld>
            <a:endParaRPr lang="en-US" sz="1200" dirty="0"/>
          </a:p>
        </p:txBody>
      </p:sp>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 plan&#10;&#10;Description automatically generated">
            <a:extLst>
              <a:ext uri="{FF2B5EF4-FFF2-40B4-BE49-F238E27FC236}">
                <a16:creationId xmlns:a16="http://schemas.microsoft.com/office/drawing/2014/main" id="{5159EC5A-48A4-C10C-9F62-08697449A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074" y="2038536"/>
            <a:ext cx="8273851" cy="3721802"/>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0" name="Content Placeholder 9" descr="A screenshot of a program&#10;&#10;Description automatically generated">
            <a:extLst>
              <a:ext uri="{FF2B5EF4-FFF2-40B4-BE49-F238E27FC236}">
                <a16:creationId xmlns:a16="http://schemas.microsoft.com/office/drawing/2014/main" id="{0E491C95-1BA8-12D6-A3BA-DC45D16372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9125" y="2135196"/>
            <a:ext cx="7913387"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86848-5DA5-5092-676B-12B8E84CDD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30796E-8332-8E01-954C-FC727F15FCBC}"/>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58CB59AE-F7A1-4A37-1973-171CDA694CE5}"/>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F7581454-6891-5B45-8DFF-0814358B5D57}"/>
              </a:ext>
            </a:extLst>
          </p:cNvPr>
          <p:cNvSpPr>
            <a:spLocks noGrp="1"/>
          </p:cNvSpPr>
          <p:nvPr>
            <p:ph type="sldNum" sz="quarter" idx="12"/>
          </p:nvPr>
        </p:nvSpPr>
        <p:spPr/>
        <p:txBody>
          <a:bodyPr/>
          <a:lstStyle/>
          <a:p>
            <a:fld id="{CC48B151-73E6-4005-9E41-BAC149615E2B}" type="slidenum">
              <a:rPr lang="en-US" sz="1200" smtClean="0"/>
              <a:t>141</a:t>
            </a:fld>
            <a:endParaRPr lang="en-US" dirty="0"/>
          </a:p>
        </p:txBody>
      </p:sp>
      <p:sp>
        <p:nvSpPr>
          <p:cNvPr id="6" name="TextBox 5">
            <a:extLst>
              <a:ext uri="{FF2B5EF4-FFF2-40B4-BE49-F238E27FC236}">
                <a16:creationId xmlns:a16="http://schemas.microsoft.com/office/drawing/2014/main" id="{756F1EAB-773B-626F-66D2-5C4AC0D7B99F}"/>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4D9561AF-36C1-9F2F-B107-BF2A426DD2F9}"/>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TARGET</a:t>
            </a:r>
          </a:p>
        </p:txBody>
      </p:sp>
      <p:pic>
        <p:nvPicPr>
          <p:cNvPr id="7" name="Picture 6" descr="A graph with green and orange bars&#10;&#10;AI-generated content may be incorrect.">
            <a:extLst>
              <a:ext uri="{FF2B5EF4-FFF2-40B4-BE49-F238E27FC236}">
                <a16:creationId xmlns:a16="http://schemas.microsoft.com/office/drawing/2014/main" id="{2F25DDC7-B2EE-B912-DC6C-7F03981B92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763201"/>
            <a:ext cx="7315200" cy="3957218"/>
          </a:xfrm>
          <a:prstGeom prst="rect">
            <a:avLst/>
          </a:prstGeom>
        </p:spPr>
      </p:pic>
    </p:spTree>
    <p:extLst>
      <p:ext uri="{BB962C8B-B14F-4D97-AF65-F5344CB8AC3E}">
        <p14:creationId xmlns:p14="http://schemas.microsoft.com/office/powerpoint/2010/main" val="176231296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30 min - Project Planning Introduction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Knowledge Check: Understanding of project planning</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a:t>
            </a:r>
            <a:r>
              <a:rPr lang="en-US" sz="2400" b="1" i="0" u="sng" dirty="0">
                <a:effectLst/>
                <a:latin typeface="Inter"/>
              </a:rPr>
              <a:t> 2760 893 </a:t>
            </a:r>
          </a:p>
          <a:p>
            <a:pPr algn="ctr">
              <a:lnSpc>
                <a:spcPct val="150000"/>
              </a:lnSpc>
            </a:pPr>
            <a:r>
              <a:rPr lang="en-US" sz="2400" b="1" dirty="0">
                <a:highlight>
                  <a:srgbClr val="FFFFFF"/>
                </a:highlight>
                <a:latin typeface="SlidoInter"/>
              </a:rPr>
              <a:t>(or) using the QR Code below</a:t>
            </a:r>
          </a:p>
        </p:txBody>
      </p:sp>
      <p:pic>
        <p:nvPicPr>
          <p:cNvPr id="10" name="Picture 9">
            <a:extLst>
              <a:ext uri="{FF2B5EF4-FFF2-40B4-BE49-F238E27FC236}">
                <a16:creationId xmlns:a16="http://schemas.microsoft.com/office/drawing/2014/main" id="{2865DB7C-48D6-FF23-66C8-253D5D63FF1C}"/>
              </a:ext>
            </a:extLst>
          </p:cNvPr>
          <p:cNvPicPr>
            <a:picLocks noChangeAspect="1"/>
          </p:cNvPicPr>
          <p:nvPr/>
        </p:nvPicPr>
        <p:blipFill>
          <a:blip r:embed="rId3"/>
          <a:stretch>
            <a:fillRect/>
          </a:stretch>
        </p:blipFill>
        <p:spPr>
          <a:xfrm>
            <a:off x="3162300" y="3276600"/>
            <a:ext cx="2819399" cy="2743200"/>
          </a:xfrm>
          <a:prstGeom prst="rect">
            <a:avLst/>
          </a:prstGeom>
        </p:spPr>
      </p:pic>
      <p:sp>
        <p:nvSpPr>
          <p:cNvPr id="3" name="Slide Number Placeholder 2">
            <a:extLst>
              <a:ext uri="{FF2B5EF4-FFF2-40B4-BE49-F238E27FC236}">
                <a16:creationId xmlns:a16="http://schemas.microsoft.com/office/drawing/2014/main" id="{AEBAEAE9-E8D5-C24F-6A74-DB480C4F86EE}"/>
              </a:ext>
            </a:extLst>
          </p:cNvPr>
          <p:cNvSpPr>
            <a:spLocks noGrp="1"/>
          </p:cNvSpPr>
          <p:nvPr>
            <p:ph type="sldNum" sz="quarter" idx="12"/>
          </p:nvPr>
        </p:nvSpPr>
        <p:spPr/>
        <p:txBody>
          <a:bodyPr/>
          <a:lstStyle/>
          <a:p>
            <a:fld id="{028FE254-016A-4E51-98AE-D4B4E3F12C32}" type="slidenum">
              <a:rPr lang="en-US" sz="1200" smtClean="0"/>
              <a:t>142</a:t>
            </a:fld>
            <a:endParaRPr lang="en-US" dirty="0"/>
          </a:p>
        </p:txBody>
      </p:sp>
    </p:spTree>
    <p:extLst>
      <p:ext uri="{BB962C8B-B14F-4D97-AF65-F5344CB8AC3E}">
        <p14:creationId xmlns:p14="http://schemas.microsoft.com/office/powerpoint/2010/main" val="253002944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289400" y="806803"/>
            <a:ext cx="6949600" cy="5914673"/>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143</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3">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304800" y="-152400"/>
            <a:ext cx="85498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75 min - ‘Sticky Note’ Project Planning</a:t>
            </a:r>
          </a:p>
        </p:txBody>
      </p:sp>
    </p:spTree>
    <p:extLst>
      <p:ext uri="{BB962C8B-B14F-4D97-AF65-F5344CB8AC3E}">
        <p14:creationId xmlns:p14="http://schemas.microsoft.com/office/powerpoint/2010/main" val="29139532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777874"/>
            <a:ext cx="7886700" cy="5089526"/>
          </a:xfrm>
        </p:spPr>
        <p:txBody>
          <a:bodyPr>
            <a:normAutofit/>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144</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Project Planning Tips</a:t>
            </a:r>
          </a:p>
        </p:txBody>
      </p:sp>
    </p:spTree>
    <p:extLst>
      <p:ext uri="{BB962C8B-B14F-4D97-AF65-F5344CB8AC3E}">
        <p14:creationId xmlns:p14="http://schemas.microsoft.com/office/powerpoint/2010/main" val="181015784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127"/>
            <a:ext cx="8686800" cy="930274"/>
          </a:xfrm>
        </p:spPr>
        <p:txBody>
          <a:bodyPr>
            <a:normAutofit/>
          </a:bodyPr>
          <a:lstStyle/>
          <a:p>
            <a:pPr algn="ctr"/>
            <a:r>
              <a:rPr lang="en-US" sz="4000" dirty="0">
                <a:latin typeface="+mn-lt"/>
              </a:rPr>
              <a:t>‘Sticky Note’ Project Planning – phase 1</a:t>
            </a:r>
          </a:p>
        </p:txBody>
      </p:sp>
      <p:sp>
        <p:nvSpPr>
          <p:cNvPr id="3" name="Content Placeholder 2"/>
          <p:cNvSpPr>
            <a:spLocks noGrp="1"/>
          </p:cNvSpPr>
          <p:nvPr>
            <p:ph idx="1"/>
          </p:nvPr>
        </p:nvSpPr>
        <p:spPr>
          <a:xfrm>
            <a:off x="183266" y="1255113"/>
            <a:ext cx="8808334" cy="3950464"/>
          </a:xfrm>
        </p:spPr>
        <p:txBody>
          <a:bodyPr>
            <a:noAutofit/>
          </a:bodyPr>
          <a:lstStyle/>
          <a:p>
            <a:pPr marL="0" indent="0">
              <a:buNone/>
            </a:pPr>
            <a:r>
              <a:rPr lang="en-US" b="1" dirty="0"/>
              <a:t>10 min – Deliverables</a:t>
            </a:r>
          </a:p>
          <a:p>
            <a:r>
              <a:rPr lang="en-US" dirty="0"/>
              <a:t>Write each Deliverable from Client Meeting 2 Slides on a Post-It and </a:t>
            </a:r>
            <a:br>
              <a:rPr lang="en-US" dirty="0"/>
            </a:br>
            <a:r>
              <a:rPr lang="en-US" dirty="0"/>
              <a:t>place on the board/calendar at approximate due date. </a:t>
            </a:r>
          </a:p>
          <a:p>
            <a:r>
              <a:rPr lang="en-US" dirty="0"/>
              <a:t>Draw a box around the note so that it stands out.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b="1" dirty="0"/>
              <a:t>10 min – Tasks</a:t>
            </a:r>
          </a:p>
          <a:p>
            <a:r>
              <a:rPr lang="en-US" dirty="0"/>
              <a:t>(</a:t>
            </a:r>
            <a:r>
              <a:rPr lang="en-US" b="1" dirty="0">
                <a:solidFill>
                  <a:srgbClr val="FF0000"/>
                </a:solidFill>
              </a:rPr>
              <a:t>Individually silently</a:t>
            </a:r>
            <a:r>
              <a:rPr lang="en-US" dirty="0"/>
              <a:t>) Each team member generate list of TEN tasks which must be completed to accomplish the deliverables.</a:t>
            </a:r>
          </a:p>
          <a:p>
            <a:r>
              <a:rPr lang="en-US" dirty="0"/>
              <a:t>Off-site Action Item was to post 6 individual tasks to EDN, so start with those. </a:t>
            </a:r>
            <a:br>
              <a:rPr lang="en-US" dirty="0"/>
            </a:br>
            <a:r>
              <a:rPr lang="en-US" dirty="0"/>
              <a:t>Now create at least 4 more tasks.</a:t>
            </a:r>
          </a:p>
          <a:p>
            <a:r>
              <a:rPr lang="en-US" dirty="0"/>
              <a:t>Create 1 Post-It for each task.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145</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4171950" y="2667000"/>
            <a:ext cx="4343400" cy="1888081"/>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294054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65127"/>
            <a:ext cx="8915400" cy="930274"/>
          </a:xfrm>
        </p:spPr>
        <p:txBody>
          <a:bodyPr>
            <a:normAutofit/>
          </a:bodyPr>
          <a:lstStyle/>
          <a:p>
            <a:pPr algn="ctr"/>
            <a:r>
              <a:rPr lang="en-US" sz="4000" dirty="0"/>
              <a:t>‘Sticky Note’ Project Planning – phase 2</a:t>
            </a:r>
            <a:endParaRPr lang="en-US" sz="4000" dirty="0">
              <a:latin typeface="+mn-lt"/>
            </a:endParaRPr>
          </a:p>
        </p:txBody>
      </p:sp>
      <p:sp>
        <p:nvSpPr>
          <p:cNvPr id="3" name="Content Placeholder 2"/>
          <p:cNvSpPr>
            <a:spLocks noGrp="1"/>
          </p:cNvSpPr>
          <p:nvPr>
            <p:ph idx="1"/>
          </p:nvPr>
        </p:nvSpPr>
        <p:spPr>
          <a:xfrm>
            <a:off x="628650" y="11430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a:t>
            </a:r>
          </a:p>
          <a:p>
            <a:endParaRPr lang="en-US" sz="1000" dirty="0"/>
          </a:p>
          <a:p>
            <a:pPr marL="0" indent="0">
              <a:buNone/>
            </a:pPr>
            <a:r>
              <a:rPr lang="en-US" b="1" dirty="0"/>
              <a:t>35 min – Group organization of tasks</a:t>
            </a:r>
          </a:p>
          <a:p>
            <a:r>
              <a:rPr lang="en-US" dirty="0"/>
              <a:t>Add missing tasks, remove duplicates</a:t>
            </a:r>
          </a:p>
          <a:p>
            <a:r>
              <a:rPr lang="en-US" dirty="0"/>
              <a:t>Organize by subsystem or milestone</a:t>
            </a:r>
          </a:p>
          <a:p>
            <a:r>
              <a:rPr lang="en-US" dirty="0"/>
              <a:t>Add your initials to Post-Its of tasks you will be responsible for</a:t>
            </a:r>
          </a:p>
          <a:p>
            <a:endParaRPr lang="en-US" sz="1000" dirty="0"/>
          </a:p>
          <a:p>
            <a:pPr marL="0" indent="0">
              <a:buNone/>
            </a:pPr>
            <a:r>
              <a:rPr lang="en-US" b="1" dirty="0"/>
              <a:t>10 min – Re-assign ownership (by 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146</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1143000" y="5157195"/>
            <a:ext cx="6621108" cy="1569660"/>
          </a:xfrm>
          <a:prstGeom prst="rect">
            <a:avLst/>
          </a:prstGeom>
          <a:noFill/>
          <a:ln w="25400">
            <a:solidFill>
              <a:srgbClr val="FF0000"/>
            </a:solidFill>
          </a:ln>
        </p:spPr>
        <p:txBody>
          <a:bodyPr wrap="squar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Engineering Definition</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Attainable,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marL="914400" lvl="2" indent="0">
              <a:buNone/>
            </a:pPr>
            <a:r>
              <a:rPr lang="en-US" sz="2600" b="1" dirty="0">
                <a:solidFill>
                  <a:srgbClr val="0000FF"/>
                </a:solidFill>
              </a:rPr>
              <a:t>EDN -&gt; Capstone Support -&gt; Wiki-&gt; </a:t>
            </a:r>
            <a:r>
              <a:rPr lang="en-US" sz="2600" b="1" dirty="0">
                <a:solidFill>
                  <a:srgbClr val="0000FF"/>
                </a:solidFill>
                <a:hlinkClick r:id="rId2">
                  <a:extLst>
                    <a:ext uri="{A12FA001-AC4F-418D-AE19-62706E023703}">
                      <ahyp:hlinkClr xmlns:ahyp="http://schemas.microsoft.com/office/drawing/2018/hyperlinkcolor" val="tx"/>
                    </a:ext>
                  </a:extLst>
                </a:hlinkClick>
              </a:rPr>
              <a:t>Pro Forma Meeting 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4" name="TextBox 3">
            <a:extLst>
              <a:ext uri="{FF2B5EF4-FFF2-40B4-BE49-F238E27FC236}">
                <a16:creationId xmlns:a16="http://schemas.microsoft.com/office/drawing/2014/main" id="{BFE8F1F2-A674-81F5-273B-EFEA2C9B8315}"/>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i="1" dirty="0">
                <a:solidFill>
                  <a:srgbClr val="0000FF"/>
                </a:solidFill>
                <a:effectLst>
                  <a:outerShdw blurRad="38100" dist="38100" dir="2700000" algn="tl">
                    <a:srgbClr val="000000">
                      <a:alpha val="43137"/>
                    </a:srgbClr>
                  </a:outerShdw>
                </a:effectLst>
                <a:latin typeface="Amasis MT Pro" panose="020F0502020204030204" pitchFamily="18" charset="0"/>
              </a:rPr>
              <a:t>Welcome to Design Lab !!!</a:t>
            </a:r>
            <a:br>
              <a:rPr lang="en-US" sz="4000" dirty="0"/>
            </a:br>
            <a:endParaRPr lang="en-US" sz="4000" dirty="0"/>
          </a:p>
        </p:txBody>
      </p:sp>
      <p:sp>
        <p:nvSpPr>
          <p:cNvPr id="3" name="Content Placeholder 2"/>
          <p:cNvSpPr>
            <a:spLocks noGrp="1"/>
          </p:cNvSpPr>
          <p:nvPr>
            <p:ph idx="1"/>
          </p:nvPr>
        </p:nvSpPr>
        <p:spPr>
          <a:xfrm>
            <a:off x="457200" y="1843088"/>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4685398"/>
            <a:ext cx="2802762" cy="1828800"/>
          </a:xfrm>
          <a:prstGeom prst="rect">
            <a:avLst/>
          </a:prstGeom>
        </p:spPr>
      </p:pic>
      <p:sp>
        <p:nvSpPr>
          <p:cNvPr id="7" name="TextBox 6">
            <a:extLst>
              <a:ext uri="{FF2B5EF4-FFF2-40B4-BE49-F238E27FC236}">
                <a16:creationId xmlns:a16="http://schemas.microsoft.com/office/drawing/2014/main" id="{AC2203EB-004B-D7CF-D1F3-8B1A4EFD38B3}"/>
              </a:ext>
            </a:extLst>
          </p:cNvPr>
          <p:cNvSpPr txBox="1"/>
          <p:nvPr/>
        </p:nvSpPr>
        <p:spPr>
          <a:xfrm>
            <a:off x="609600" y="1161812"/>
            <a:ext cx="8077200" cy="523220"/>
          </a:xfrm>
          <a:prstGeom prst="rect">
            <a:avLst/>
          </a:prstGeom>
          <a:noFill/>
        </p:spPr>
        <p:txBody>
          <a:bodyPr wrap="square">
            <a:spAutoFit/>
          </a:bodyPr>
          <a:lstStyle/>
          <a:p>
            <a:pPr algn="ctr"/>
            <a:r>
              <a:rPr lang="en-US" sz="2800" b="1" dirty="0"/>
              <a:t>Core Values</a:t>
            </a:r>
          </a:p>
        </p:txBody>
      </p:sp>
    </p:spTree>
    <p:extLst>
      <p:ext uri="{BB962C8B-B14F-4D97-AF65-F5344CB8AC3E}">
        <p14:creationId xmlns:p14="http://schemas.microsoft.com/office/powerpoint/2010/main" val="169037108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F9A98-018F-FB55-2D96-B93DE1D1E88A}"/>
              </a:ext>
            </a:extLst>
          </p:cNvPr>
          <p:cNvSpPr>
            <a:spLocks noGrp="1"/>
          </p:cNvSpPr>
          <p:nvPr>
            <p:ph type="title"/>
          </p:nvPr>
        </p:nvSpPr>
        <p:spPr/>
        <p:txBody>
          <a:bodyPr/>
          <a:lstStyle/>
          <a:p>
            <a:pPr algn="ctr"/>
            <a:r>
              <a:rPr lang="en-US" sz="4400" dirty="0">
                <a:latin typeface="+mn-lt"/>
                <a:cs typeface="Calibri Light"/>
              </a:rPr>
              <a:t>Day 9 Agenda</a:t>
            </a:r>
          </a:p>
        </p:txBody>
      </p:sp>
      <p:sp>
        <p:nvSpPr>
          <p:cNvPr id="4" name="Slide Number Placeholder 3">
            <a:extLst>
              <a:ext uri="{FF2B5EF4-FFF2-40B4-BE49-F238E27FC236}">
                <a16:creationId xmlns:a16="http://schemas.microsoft.com/office/drawing/2014/main" id="{C8DC8D04-7C0E-1EA8-D887-E267F4FAC6C4}"/>
              </a:ext>
            </a:extLst>
          </p:cNvPr>
          <p:cNvSpPr>
            <a:spLocks noGrp="1"/>
          </p:cNvSpPr>
          <p:nvPr>
            <p:ph type="sldNum" sz="quarter" idx="12"/>
          </p:nvPr>
        </p:nvSpPr>
        <p:spPr/>
        <p:txBody>
          <a:bodyPr/>
          <a:lstStyle/>
          <a:p>
            <a:fld id="{028FE254-016A-4E51-98AE-D4B4E3F12C32}" type="slidenum">
              <a:rPr lang="en-US" smtClean="0"/>
              <a:t>150</a:t>
            </a:fld>
            <a:endParaRPr lang="en-US" dirty="0"/>
          </a:p>
        </p:txBody>
      </p:sp>
      <p:graphicFrame>
        <p:nvGraphicFramePr>
          <p:cNvPr id="8" name="Content Placeholder 7">
            <a:extLst>
              <a:ext uri="{FF2B5EF4-FFF2-40B4-BE49-F238E27FC236}">
                <a16:creationId xmlns:a16="http://schemas.microsoft.com/office/drawing/2014/main" id="{0FB5EC10-2C10-A349-07AB-7FBC2514CD8F}"/>
              </a:ext>
            </a:extLst>
          </p:cNvPr>
          <p:cNvGraphicFramePr>
            <a:graphicFrameLocks noGrp="1"/>
          </p:cNvGraphicFramePr>
          <p:nvPr>
            <p:ph idx="1"/>
            <p:extLst>
              <p:ext uri="{D42A27DB-BD31-4B8C-83A1-F6EECF244321}">
                <p14:modId xmlns:p14="http://schemas.microsoft.com/office/powerpoint/2010/main" val="1810737541"/>
              </p:ext>
            </p:extLst>
          </p:nvPr>
        </p:nvGraphicFramePr>
        <p:xfrm>
          <a:off x="674467" y="2018591"/>
          <a:ext cx="6888142" cy="34747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30</a:t>
                      </a:r>
                    </a:p>
                  </a:txBody>
                  <a:tcPr/>
                </a:tc>
                <a:tc>
                  <a:txBody>
                    <a:bodyPr/>
                    <a:lstStyle/>
                    <a:p>
                      <a:r>
                        <a:rPr lang="en-US" sz="2400" dirty="0"/>
                        <a:t>Follow team created Class 9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56C24A8D-47AB-223B-AF97-D1DDE56C019B}"/>
              </a:ext>
            </a:extLst>
          </p:cNvPr>
          <p:cNvSpPr txBox="1"/>
          <p:nvPr/>
        </p:nvSpPr>
        <p:spPr>
          <a:xfrm>
            <a:off x="7753109" y="2510207"/>
            <a:ext cx="1371600" cy="523220"/>
          </a:xfrm>
          <a:prstGeom prst="rect">
            <a:avLst/>
          </a:prstGeom>
          <a:noFill/>
        </p:spPr>
        <p:txBody>
          <a:bodyPr wrap="square" rtlCol="0">
            <a:spAutoFit/>
          </a:bodyPr>
          <a:lstStyle/>
          <a:p>
            <a:r>
              <a:rPr lang="en-US" sz="1400" dirty="0"/>
              <a:t>May be Day 10 for some teams</a:t>
            </a:r>
          </a:p>
        </p:txBody>
      </p:sp>
      <p:sp>
        <p:nvSpPr>
          <p:cNvPr id="10" name="TextBox 9">
            <a:extLst>
              <a:ext uri="{FF2B5EF4-FFF2-40B4-BE49-F238E27FC236}">
                <a16:creationId xmlns:a16="http://schemas.microsoft.com/office/drawing/2014/main" id="{162E9C38-0735-4968-59BD-EA643454F3ED}"/>
              </a:ext>
            </a:extLst>
          </p:cNvPr>
          <p:cNvSpPr txBox="1"/>
          <p:nvPr/>
        </p:nvSpPr>
        <p:spPr>
          <a:xfrm>
            <a:off x="7488338" y="2510207"/>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
        <p:nvSpPr>
          <p:cNvPr id="3" name="TextBox 2">
            <a:extLst>
              <a:ext uri="{FF2B5EF4-FFF2-40B4-BE49-F238E27FC236}">
                <a16:creationId xmlns:a16="http://schemas.microsoft.com/office/drawing/2014/main" id="{139E4A68-2974-45A8-6546-52E7934851FC}"/>
              </a:ext>
            </a:extLst>
          </p:cNvPr>
          <p:cNvSpPr txBox="1"/>
          <p:nvPr/>
        </p:nvSpPr>
        <p:spPr>
          <a:xfrm>
            <a:off x="851463" y="1556926"/>
            <a:ext cx="6343650" cy="461665"/>
          </a:xfrm>
          <a:prstGeom prst="rect">
            <a:avLst/>
          </a:prstGeom>
          <a:solidFill>
            <a:schemeClr val="accent4">
              <a:lumMod val="60000"/>
              <a:lumOff val="40000"/>
            </a:schemeClr>
          </a:solidFill>
        </p:spPr>
        <p:txBody>
          <a:bodyPr wrap="square" rtlCol="0">
            <a:spAutoFit/>
          </a:bodyPr>
          <a:lstStyle/>
          <a:p>
            <a:r>
              <a:rPr lang="en-US" sz="2400" dirty="0"/>
              <a:t>First 10 mins		Risk Management</a:t>
            </a:r>
          </a:p>
        </p:txBody>
      </p:sp>
    </p:spTree>
    <p:extLst>
      <p:ext uri="{BB962C8B-B14F-4D97-AF65-F5344CB8AC3E}">
        <p14:creationId xmlns:p14="http://schemas.microsoft.com/office/powerpoint/2010/main" val="105340573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742A1-F1E3-8B12-C0E6-71282A407F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157115-DC81-44B1-C002-B39657686DC9}"/>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17B7B77F-34BB-25B0-754F-CF15B70ED4E5}"/>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5716C7EA-6420-203B-559F-3280A4BC8C3D}"/>
              </a:ext>
            </a:extLst>
          </p:cNvPr>
          <p:cNvSpPr>
            <a:spLocks noGrp="1"/>
          </p:cNvSpPr>
          <p:nvPr>
            <p:ph type="sldNum" sz="quarter" idx="12"/>
          </p:nvPr>
        </p:nvSpPr>
        <p:spPr/>
        <p:txBody>
          <a:bodyPr/>
          <a:lstStyle/>
          <a:p>
            <a:fld id="{CC48B151-73E6-4005-9E41-BAC149615E2B}" type="slidenum">
              <a:rPr lang="en-US" sz="1200" smtClean="0"/>
              <a:t>152</a:t>
            </a:fld>
            <a:endParaRPr lang="en-US" dirty="0"/>
          </a:p>
        </p:txBody>
      </p:sp>
      <p:sp>
        <p:nvSpPr>
          <p:cNvPr id="6" name="TextBox 5">
            <a:extLst>
              <a:ext uri="{FF2B5EF4-FFF2-40B4-BE49-F238E27FC236}">
                <a16:creationId xmlns:a16="http://schemas.microsoft.com/office/drawing/2014/main" id="{42D9416D-B583-86BF-2BD9-6DA9D5FA417F}"/>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5EAB5AEC-3EF8-2114-2A2C-5E558A31FDEA}"/>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9/22    	9/29			TARGET</a:t>
            </a:r>
          </a:p>
        </p:txBody>
      </p:sp>
      <p:pic>
        <p:nvPicPr>
          <p:cNvPr id="7" name="Picture 6" descr="A graph of a number of students with a number of students with a forum post&#10;&#10;AI-generated content may be incorrect.">
            <a:extLst>
              <a:ext uri="{FF2B5EF4-FFF2-40B4-BE49-F238E27FC236}">
                <a16:creationId xmlns:a16="http://schemas.microsoft.com/office/drawing/2014/main" id="{63134B99-F4C3-17FC-84F2-99ACFEF732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628" y="1882264"/>
            <a:ext cx="7242744" cy="3878444"/>
          </a:xfrm>
          <a:prstGeom prst="rect">
            <a:avLst/>
          </a:prstGeom>
        </p:spPr>
      </p:pic>
    </p:spTree>
    <p:extLst>
      <p:ext uri="{BB962C8B-B14F-4D97-AF65-F5344CB8AC3E}">
        <p14:creationId xmlns:p14="http://schemas.microsoft.com/office/powerpoint/2010/main" val="141487291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058150" cy="1325563"/>
          </a:xfrm>
        </p:spPr>
        <p:txBody>
          <a:bodyPr>
            <a:normAutofit/>
          </a:bodyPr>
          <a:lstStyle/>
          <a:p>
            <a:pPr algn="ctr"/>
            <a:r>
              <a:rPr lang="en-US" sz="4000" dirty="0">
                <a:latin typeface="+mn-lt"/>
              </a:rPr>
              <a:t>30 min – Follow Team created Agenda</a:t>
            </a:r>
          </a:p>
        </p:txBody>
      </p:sp>
      <p:sp>
        <p:nvSpPr>
          <p:cNvPr id="3" name="Content Placeholder 2"/>
          <p:cNvSpPr>
            <a:spLocks noGrp="1"/>
          </p:cNvSpPr>
          <p:nvPr>
            <p:ph idx="1"/>
          </p:nvPr>
        </p:nvSpPr>
        <p:spPr/>
        <p:txBody>
          <a:bodyPr>
            <a:normAutofit lnSpcReduction="10000"/>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a:p>
            <a:r>
              <a:rPr lang="en-US" sz="3100" dirty="0"/>
              <a:t>Each team member to take notes on their own work and post in and out of the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153</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 – CE reflection on            Client Meeting #2</a:t>
            </a:r>
          </a:p>
        </p:txBody>
      </p:sp>
      <p:sp>
        <p:nvSpPr>
          <p:cNvPr id="3" name="Content Placeholder 2"/>
          <p:cNvSpPr>
            <a:spLocks noGrp="1"/>
          </p:cNvSpPr>
          <p:nvPr>
            <p:ph idx="1"/>
          </p:nvPr>
        </p:nvSpPr>
        <p:spPr/>
        <p:txBody>
          <a:bodyPr>
            <a:normAutofit/>
          </a:bodyPr>
          <a:lstStyle/>
          <a:p>
            <a:pPr marL="0" indent="0">
              <a:buNone/>
            </a:pPr>
            <a:r>
              <a:rPr lang="en-US" sz="3200" dirty="0"/>
              <a:t>Feedback on team’s Client meeting</a:t>
            </a:r>
          </a:p>
          <a:p>
            <a:pPr lvl="1"/>
            <a:r>
              <a:rPr lang="en-US" sz="2800" dirty="0"/>
              <a:t>Project Overview</a:t>
            </a:r>
          </a:p>
          <a:p>
            <a:pPr lvl="1"/>
            <a:r>
              <a:rPr lang="en-US" sz="2800" dirty="0"/>
              <a:t>Design Concepts</a:t>
            </a:r>
          </a:p>
          <a:p>
            <a:pPr lvl="1"/>
            <a:r>
              <a:rPr lang="en-US" sz="2800" dirty="0"/>
              <a:t>Technical progress</a:t>
            </a:r>
          </a:p>
          <a:p>
            <a:pPr lvl="1"/>
            <a:r>
              <a:rPr lang="en-US" sz="2800" dirty="0"/>
              <a:t>Project Status</a:t>
            </a:r>
          </a:p>
          <a:p>
            <a:pPr lvl="1"/>
            <a:r>
              <a:rPr lang="en-US" sz="2800" dirty="0"/>
              <a:t>Communication</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154</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PE Review Project Plan</a:t>
            </a:r>
          </a:p>
        </p:txBody>
      </p:sp>
      <p:sp>
        <p:nvSpPr>
          <p:cNvPr id="3" name="Content Placeholder 2"/>
          <p:cNvSpPr>
            <a:spLocks noGrp="1"/>
          </p:cNvSpPr>
          <p:nvPr>
            <p:ph idx="1"/>
          </p:nvPr>
        </p:nvSpPr>
        <p:spPr>
          <a:xfrm>
            <a:off x="628650" y="1447800"/>
            <a:ext cx="7886700" cy="4908551"/>
          </a:xfrm>
        </p:spPr>
        <p:txBody>
          <a:bodyPr>
            <a:normAutofit/>
          </a:bodyPr>
          <a:lstStyle/>
          <a:p>
            <a:pPr>
              <a:buFont typeface="Wingdings" panose="05000000000000000000" pitchFamily="2" charset="2"/>
              <a:buChar char="ü"/>
            </a:pPr>
            <a:r>
              <a:rPr lang="en-US" sz="2400" dirty="0"/>
              <a:t>Many short individual tasks?</a:t>
            </a:r>
          </a:p>
          <a:p>
            <a:pPr>
              <a:buFont typeface="Wingdings" panose="05000000000000000000" pitchFamily="2" charset="2"/>
              <a:buChar char="ü"/>
            </a:pPr>
            <a:r>
              <a:rPr lang="en-US" sz="2400" dirty="0"/>
              <a:t>Are the tasks SMART? How can they be improved?</a:t>
            </a:r>
          </a:p>
          <a:p>
            <a:pPr>
              <a:buFont typeface="Wingdings" panose="05000000000000000000" pitchFamily="2" charset="2"/>
              <a:buChar char="ü"/>
            </a:pPr>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pPr>
              <a:buFont typeface="Wingdings" panose="05000000000000000000" pitchFamily="2" charset="2"/>
              <a:buChar char="ü"/>
            </a:pPr>
            <a:r>
              <a:rPr lang="en-US" sz="2400" dirty="0"/>
              <a:t>Equal division of labor across all team members?</a:t>
            </a:r>
          </a:p>
          <a:p>
            <a:pPr>
              <a:buFont typeface="Wingdings" panose="05000000000000000000" pitchFamily="2" charset="2"/>
              <a:buChar char="ü"/>
            </a:pPr>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155</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156</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8EEA8-1350-9CB6-02E7-85DC2FFC1E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95451-735E-8F49-4400-7A97093020D2}"/>
              </a:ext>
            </a:extLst>
          </p:cNvPr>
          <p:cNvSpPr>
            <a:spLocks noGrp="1"/>
          </p:cNvSpPr>
          <p:nvPr>
            <p:ph type="title"/>
          </p:nvPr>
        </p:nvSpPr>
        <p:spPr/>
        <p:txBody>
          <a:bodyPr/>
          <a:lstStyle/>
          <a:p>
            <a:pPr algn="ctr"/>
            <a:r>
              <a:rPr lang="en-US" sz="4400" dirty="0">
                <a:latin typeface="+mn-lt"/>
                <a:cs typeface="Calibri Light"/>
              </a:rPr>
              <a:t>Day 10 Agenda</a:t>
            </a:r>
          </a:p>
        </p:txBody>
      </p:sp>
      <p:sp>
        <p:nvSpPr>
          <p:cNvPr id="4" name="Slide Number Placeholder 3">
            <a:extLst>
              <a:ext uri="{FF2B5EF4-FFF2-40B4-BE49-F238E27FC236}">
                <a16:creationId xmlns:a16="http://schemas.microsoft.com/office/drawing/2014/main" id="{8B7BA40E-744D-60AD-3164-F920B3BFE51E}"/>
              </a:ext>
            </a:extLst>
          </p:cNvPr>
          <p:cNvSpPr>
            <a:spLocks noGrp="1"/>
          </p:cNvSpPr>
          <p:nvPr>
            <p:ph type="sldNum" sz="quarter" idx="12"/>
          </p:nvPr>
        </p:nvSpPr>
        <p:spPr/>
        <p:txBody>
          <a:bodyPr/>
          <a:lstStyle/>
          <a:p>
            <a:fld id="{028FE254-016A-4E51-98AE-D4B4E3F12C32}" type="slidenum">
              <a:rPr lang="en-US" smtClean="0"/>
              <a:t>157</a:t>
            </a:fld>
            <a:endParaRPr lang="en-US" dirty="0"/>
          </a:p>
        </p:txBody>
      </p:sp>
      <p:graphicFrame>
        <p:nvGraphicFramePr>
          <p:cNvPr id="8" name="Content Placeholder 7">
            <a:extLst>
              <a:ext uri="{FF2B5EF4-FFF2-40B4-BE49-F238E27FC236}">
                <a16:creationId xmlns:a16="http://schemas.microsoft.com/office/drawing/2014/main" id="{AB6C9142-EC53-0966-54B5-AF1F84EB2E57}"/>
              </a:ext>
            </a:extLst>
          </p:cNvPr>
          <p:cNvGraphicFramePr>
            <a:graphicFrameLocks noGrp="1"/>
          </p:cNvGraphicFramePr>
          <p:nvPr>
            <p:ph idx="1"/>
            <p:extLst>
              <p:ext uri="{D42A27DB-BD31-4B8C-83A1-F6EECF244321}">
                <p14:modId xmlns:p14="http://schemas.microsoft.com/office/powerpoint/2010/main" val="1089511974"/>
              </p:ext>
            </p:extLst>
          </p:nvPr>
        </p:nvGraphicFramePr>
        <p:xfrm>
          <a:off x="637814" y="2096529"/>
          <a:ext cx="6888142" cy="39319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20</a:t>
                      </a:r>
                    </a:p>
                  </a:txBody>
                  <a:tcPr/>
                </a:tc>
                <a:tc>
                  <a:txBody>
                    <a:bodyPr/>
                    <a:lstStyle/>
                    <a:p>
                      <a:r>
                        <a:rPr lang="en-US" sz="2400" dirty="0"/>
                        <a:t>Follow team created Class 10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20</a:t>
                      </a:r>
                    </a:p>
                  </a:txBody>
                  <a:tcPr/>
                </a:tc>
                <a:tc>
                  <a:txBody>
                    <a:bodyPr/>
                    <a:lstStyle/>
                    <a:p>
                      <a:r>
                        <a:rPr lang="en-US" sz="2400" dirty="0"/>
                        <a:t>Develop System Design</a:t>
                      </a:r>
                    </a:p>
                  </a:txBody>
                  <a:tcPr/>
                </a:tc>
                <a:extLst>
                  <a:ext uri="{0D108BD9-81ED-4DB2-BD59-A6C34878D82A}">
                    <a16:rowId xmlns:a16="http://schemas.microsoft.com/office/drawing/2014/main" val="1071956810"/>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0FA3B949-A891-C594-4ABB-0909D59F748A}"/>
              </a:ext>
            </a:extLst>
          </p:cNvPr>
          <p:cNvSpPr txBox="1"/>
          <p:nvPr/>
        </p:nvSpPr>
        <p:spPr>
          <a:xfrm>
            <a:off x="7621206" y="3167390"/>
            <a:ext cx="1371600" cy="523220"/>
          </a:xfrm>
          <a:prstGeom prst="rect">
            <a:avLst/>
          </a:prstGeom>
          <a:noFill/>
        </p:spPr>
        <p:txBody>
          <a:bodyPr wrap="square" rtlCol="0">
            <a:spAutoFit/>
          </a:bodyPr>
          <a:lstStyle/>
          <a:p>
            <a:r>
              <a:rPr lang="en-US" sz="1400" dirty="0"/>
              <a:t>May be Day 9 for some teams</a:t>
            </a:r>
          </a:p>
        </p:txBody>
      </p:sp>
      <p:sp>
        <p:nvSpPr>
          <p:cNvPr id="10" name="TextBox 9">
            <a:extLst>
              <a:ext uri="{FF2B5EF4-FFF2-40B4-BE49-F238E27FC236}">
                <a16:creationId xmlns:a16="http://schemas.microsoft.com/office/drawing/2014/main" id="{C5ED6F19-11A1-6745-B1D9-40F1A3AA7914}"/>
              </a:ext>
            </a:extLst>
          </p:cNvPr>
          <p:cNvSpPr txBox="1"/>
          <p:nvPr/>
        </p:nvSpPr>
        <p:spPr>
          <a:xfrm>
            <a:off x="7430706" y="3167390"/>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
        <p:nvSpPr>
          <p:cNvPr id="5" name="TextBox 4">
            <a:extLst>
              <a:ext uri="{FF2B5EF4-FFF2-40B4-BE49-F238E27FC236}">
                <a16:creationId xmlns:a16="http://schemas.microsoft.com/office/drawing/2014/main" id="{69E5AEE4-6CFD-1ABC-DDDD-A165F0742BF7}"/>
              </a:ext>
            </a:extLst>
          </p:cNvPr>
          <p:cNvSpPr txBox="1"/>
          <p:nvPr/>
        </p:nvSpPr>
        <p:spPr>
          <a:xfrm>
            <a:off x="851463" y="1556926"/>
            <a:ext cx="6343650" cy="461665"/>
          </a:xfrm>
          <a:prstGeom prst="rect">
            <a:avLst/>
          </a:prstGeom>
          <a:solidFill>
            <a:schemeClr val="accent4">
              <a:lumMod val="60000"/>
              <a:lumOff val="40000"/>
            </a:schemeClr>
          </a:solidFill>
        </p:spPr>
        <p:txBody>
          <a:bodyPr wrap="square" rtlCol="0">
            <a:spAutoFit/>
          </a:bodyPr>
          <a:lstStyle/>
          <a:p>
            <a:r>
              <a:rPr lang="en-US" sz="2400" dirty="0"/>
              <a:t>First 10 mins		System Design Intro </a:t>
            </a:r>
          </a:p>
        </p:txBody>
      </p:sp>
      <p:sp>
        <p:nvSpPr>
          <p:cNvPr id="3" name="TextBox 2">
            <a:extLst>
              <a:ext uri="{FF2B5EF4-FFF2-40B4-BE49-F238E27FC236}">
                <a16:creationId xmlns:a16="http://schemas.microsoft.com/office/drawing/2014/main" id="{C64B572C-19C4-0FE3-213C-8FCD2583C767}"/>
              </a:ext>
            </a:extLst>
          </p:cNvPr>
          <p:cNvSpPr txBox="1"/>
          <p:nvPr/>
        </p:nvSpPr>
        <p:spPr>
          <a:xfrm>
            <a:off x="832172" y="6106387"/>
            <a:ext cx="6343650" cy="461665"/>
          </a:xfrm>
          <a:prstGeom prst="rect">
            <a:avLst/>
          </a:prstGeom>
          <a:solidFill>
            <a:schemeClr val="accent4">
              <a:lumMod val="60000"/>
              <a:lumOff val="40000"/>
            </a:schemeClr>
          </a:solidFill>
        </p:spPr>
        <p:txBody>
          <a:bodyPr wrap="square" rtlCol="0">
            <a:spAutoFit/>
          </a:bodyPr>
          <a:lstStyle/>
          <a:p>
            <a:r>
              <a:rPr lang="en-US" sz="2400" dirty="0"/>
              <a:t>Last 10 mins			Wrap Up</a:t>
            </a:r>
          </a:p>
        </p:txBody>
      </p:sp>
    </p:spTree>
    <p:extLst>
      <p:ext uri="{BB962C8B-B14F-4D97-AF65-F5344CB8AC3E}">
        <p14:creationId xmlns:p14="http://schemas.microsoft.com/office/powerpoint/2010/main" val="145928662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15 Min - System Design Intro</a:t>
            </a:r>
          </a:p>
        </p:txBody>
      </p:sp>
      <p:sp>
        <p:nvSpPr>
          <p:cNvPr id="3" name="Content Placeholder 2"/>
          <p:cNvSpPr>
            <a:spLocks noGrp="1"/>
          </p:cNvSpPr>
          <p:nvPr>
            <p:ph idx="1"/>
          </p:nvPr>
        </p:nvSpPr>
        <p:spPr/>
        <p:txBody>
          <a:bodyPr/>
          <a:lstStyle/>
          <a:p>
            <a:pPr>
              <a:lnSpc>
                <a:spcPct val="150000"/>
              </a:lnSpc>
            </a:pPr>
            <a:r>
              <a:rPr lang="en-US" dirty="0"/>
              <a:t>Needs &amp; Requirements, Use Cases, &amp; User Stories are Established</a:t>
            </a:r>
          </a:p>
          <a:p>
            <a:pPr>
              <a:lnSpc>
                <a:spcPct val="150000"/>
              </a:lnSpc>
            </a:pPr>
            <a:r>
              <a:rPr lang="en-US" dirty="0"/>
              <a:t>Concept Generation Provided Broad Range of Alternative Solutions</a:t>
            </a:r>
          </a:p>
          <a:p>
            <a:pPr>
              <a:lnSpc>
                <a:spcPct val="150000"/>
              </a:lnSpc>
            </a:pPr>
            <a:r>
              <a:rPr lang="en-US" dirty="0"/>
              <a:t>Concept Selection Identified A Small Number of Concepts that </a:t>
            </a:r>
          </a:p>
          <a:p>
            <a:pPr lvl="1">
              <a:lnSpc>
                <a:spcPct val="150000"/>
              </a:lnSpc>
            </a:pPr>
            <a:r>
              <a:rPr lang="en-US" dirty="0"/>
              <a:t>Meet all the High Priority Needs OR </a:t>
            </a:r>
          </a:p>
          <a:p>
            <a:pPr lvl="1">
              <a:lnSpc>
                <a:spcPct val="150000"/>
              </a:lnSpc>
            </a:pPr>
            <a:r>
              <a:rPr lang="en-US" dirty="0"/>
              <a:t>Establish a Minimum Viable Product (MVP)</a:t>
            </a:r>
          </a:p>
          <a:p>
            <a:pPr>
              <a:lnSpc>
                <a:spcPct val="150000"/>
              </a:lnSpc>
            </a:pPr>
            <a:r>
              <a:rPr lang="en-US" dirty="0"/>
              <a:t>Subsystems For the Chosen Concept(s) Are Preliminarily Identified</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159</a:t>
            </a:fld>
            <a:endParaRPr lang="en-US" dirty="0"/>
          </a:p>
        </p:txBody>
      </p:sp>
      <p:sp>
        <p:nvSpPr>
          <p:cNvPr id="5" name="TextBox 4"/>
          <p:cNvSpPr txBox="1"/>
          <p:nvPr/>
        </p:nvSpPr>
        <p:spPr>
          <a:xfrm>
            <a:off x="1676400" y="5282625"/>
            <a:ext cx="6165214" cy="584775"/>
          </a:xfrm>
          <a:prstGeom prst="rect">
            <a:avLst/>
          </a:prstGeom>
          <a:noFill/>
        </p:spPr>
        <p:txBody>
          <a:bodyPr wrap="none" rtlCol="0">
            <a:spAutoFit/>
          </a:bodyPr>
          <a:lstStyle/>
          <a:p>
            <a:pPr algn="ctr"/>
            <a:r>
              <a:rPr lang="en-US" sz="3200" b="1" dirty="0"/>
              <a:t>But How Do These All Go Together!</a:t>
            </a:r>
          </a:p>
        </p:txBody>
      </p:sp>
    </p:spTree>
    <p:extLst>
      <p:ext uri="{BB962C8B-B14F-4D97-AF65-F5344CB8AC3E}">
        <p14:creationId xmlns:p14="http://schemas.microsoft.com/office/powerpoint/2010/main" val="1505554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normAutofit/>
          </a:bodyPr>
          <a:lstStyle/>
          <a:p>
            <a:r>
              <a:rPr lang="en-US" sz="4000"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16</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latin typeface="+mn-lt"/>
              </a:rPr>
              <a:t>Communication</a:t>
            </a:r>
            <a:r>
              <a:rPr lang="en-US" sz="4000" dirty="0">
                <a:latin typeface="+mn-lt"/>
              </a:rPr>
              <a:t> Of Your High-Level System Design</a:t>
            </a:r>
          </a:p>
        </p:txBody>
      </p:sp>
      <p:sp>
        <p:nvSpPr>
          <p:cNvPr id="3" name="Content Placeholder 2"/>
          <p:cNvSpPr>
            <a:spLocks noGrp="1"/>
          </p:cNvSpPr>
          <p:nvPr>
            <p:ph idx="1"/>
          </p:nvPr>
        </p:nvSpPr>
        <p:spPr/>
        <p:txBody>
          <a:bodyPr/>
          <a:lstStyle/>
          <a:p>
            <a:pPr marL="0" indent="0">
              <a:lnSpc>
                <a:spcPct val="100000"/>
              </a:lnSpc>
              <a:buNone/>
            </a:pPr>
            <a:r>
              <a:rPr lang="en-US" dirty="0"/>
              <a:t>System Architecture Diagrams, aka Block Diagrams</a:t>
            </a:r>
          </a:p>
          <a:p>
            <a:pPr marL="0" indent="0">
              <a:lnSpc>
                <a:spcPct val="100000"/>
              </a:lnSpc>
              <a:buNone/>
            </a:pPr>
            <a:endParaRPr lang="en-US" dirty="0"/>
          </a:p>
          <a:p>
            <a:pPr marL="347663" indent="-347663">
              <a:lnSpc>
                <a:spcPct val="100000"/>
              </a:lnSpc>
              <a:buFont typeface="Wingdings" panose="05000000000000000000" pitchFamily="2" charset="2"/>
              <a:buChar char="Ø"/>
            </a:pPr>
            <a:r>
              <a:rPr lang="en-US" dirty="0"/>
              <a:t>Show Major Overall System Elements / Functions</a:t>
            </a:r>
          </a:p>
          <a:p>
            <a:pPr marL="347663" indent="-347663">
              <a:lnSpc>
                <a:spcPct val="100000"/>
              </a:lnSpc>
              <a:buFont typeface="Wingdings" panose="05000000000000000000" pitchFamily="2" charset="2"/>
              <a:buChar char="Ø"/>
            </a:pPr>
            <a:r>
              <a:rPr lang="en-US" dirty="0"/>
              <a:t>Show Interfaces  / Interconnections Between Elements</a:t>
            </a:r>
          </a:p>
          <a:p>
            <a:pPr marL="347663" indent="-347663">
              <a:lnSpc>
                <a:spcPct val="100000"/>
              </a:lnSpc>
              <a:buFont typeface="Wingdings" panose="05000000000000000000" pitchFamily="2" charset="2"/>
              <a:buChar char="Ø"/>
            </a:pPr>
            <a:r>
              <a:rPr lang="en-US" dirty="0"/>
              <a:t>Where Appropriate, Show Data Flow Between Elements</a:t>
            </a:r>
          </a:p>
          <a:p>
            <a:pPr marL="347663" indent="-347663">
              <a:lnSpc>
                <a:spcPct val="100000"/>
              </a:lnSpc>
              <a:buFont typeface="Wingdings" panose="05000000000000000000" pitchFamily="2" charset="2"/>
              <a:buChar char="Ø"/>
            </a:pPr>
            <a:r>
              <a:rPr lang="en-US" dirty="0"/>
              <a:t>Can Be Used to Show Before and After Situations</a:t>
            </a:r>
          </a:p>
          <a:p>
            <a:pPr marL="690563" lvl="1" indent="-347663">
              <a:lnSpc>
                <a:spcPct val="100000"/>
              </a:lnSpc>
              <a:buFont typeface="Wingdings" panose="05000000000000000000" pitchFamily="2" charset="2"/>
              <a:buChar char="Ø"/>
            </a:pPr>
            <a:r>
              <a:rPr lang="en-US" dirty="0"/>
              <a:t>Indicate What Is Removed, What is Added, What is Changed</a:t>
            </a:r>
          </a:p>
          <a:p>
            <a:pPr marL="347663" indent="-347663">
              <a:lnSpc>
                <a:spcPct val="100000"/>
              </a:lnSpc>
              <a:buFont typeface="Wingdings" panose="05000000000000000000" pitchFamily="2" charset="2"/>
              <a:buChar char="Ø"/>
            </a:pPr>
            <a:r>
              <a:rPr lang="en-US" dirty="0"/>
              <a:t>Can Show Organization of Elements</a:t>
            </a:r>
          </a:p>
          <a:p>
            <a:pPr marL="347663" indent="-347663">
              <a:lnSpc>
                <a:spcPct val="100000"/>
              </a:lnSpc>
              <a:buFont typeface="Wingdings" panose="05000000000000000000" pitchFamily="2" charset="2"/>
              <a:buChar char="Ø"/>
            </a:pPr>
            <a:r>
              <a:rPr lang="en-US" dirty="0"/>
              <a:t>Examples Found by Searching for “block diagram for ________”</a:t>
            </a:r>
          </a:p>
          <a:p>
            <a:pPr marL="347663" indent="-347663">
              <a:lnSpc>
                <a:spcPct val="100000"/>
              </a:lnSpc>
              <a:buFont typeface="Wingdings" panose="05000000000000000000" pitchFamily="2" charset="2"/>
              <a:buChar char="Ø"/>
            </a:pPr>
            <a:r>
              <a:rPr lang="en-US" dirty="0"/>
              <a:t>Apply to All Fields of Engineering!</a:t>
            </a:r>
          </a:p>
          <a:p>
            <a:pPr>
              <a:lnSpc>
                <a:spcPct val="100000"/>
              </a:lnSpc>
            </a:pPr>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z="1200" smtClean="0"/>
              <a:t>160</a:t>
            </a:fld>
            <a:endParaRPr lang="en-US" dirty="0"/>
          </a:p>
        </p:txBody>
      </p:sp>
    </p:spTree>
    <p:extLst>
      <p:ext uri="{BB962C8B-B14F-4D97-AF65-F5344CB8AC3E}">
        <p14:creationId xmlns:p14="http://schemas.microsoft.com/office/powerpoint/2010/main" val="327483971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1840468"/>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Server</a:t>
            </a:r>
          </a:p>
        </p:txBody>
      </p:sp>
      <p:sp>
        <p:nvSpPr>
          <p:cNvPr id="5" name="TextBox 4"/>
          <p:cNvSpPr txBox="1"/>
          <p:nvPr/>
        </p:nvSpPr>
        <p:spPr>
          <a:xfrm>
            <a:off x="1752600" y="35814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Pi</a:t>
            </a:r>
          </a:p>
        </p:txBody>
      </p:sp>
      <p:sp>
        <p:nvSpPr>
          <p:cNvPr id="6" name="TextBox 5"/>
          <p:cNvSpPr txBox="1"/>
          <p:nvPr/>
        </p:nvSpPr>
        <p:spPr>
          <a:xfrm>
            <a:off x="6096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10" name="Title 9"/>
          <p:cNvSpPr>
            <a:spLocks noGrp="1"/>
          </p:cNvSpPr>
          <p:nvPr>
            <p:ph type="title"/>
          </p:nvPr>
        </p:nvSpPr>
        <p:spPr/>
        <p:txBody>
          <a:bodyPr>
            <a:normAutofit/>
          </a:bodyPr>
          <a:lstStyle/>
          <a:p>
            <a:pPr algn="ctr"/>
            <a:r>
              <a:rPr lang="en-US" sz="4000" dirty="0">
                <a:latin typeface="+mn-lt"/>
              </a:rPr>
              <a:t>Sample System Architecture Diagram  IOT</a:t>
            </a:r>
          </a:p>
        </p:txBody>
      </p:sp>
      <p:cxnSp>
        <p:nvCxnSpPr>
          <p:cNvPr id="12" name="Straight Connector 11"/>
          <p:cNvCxnSpPr/>
          <p:nvPr/>
        </p:nvCxnSpPr>
        <p:spPr>
          <a:xfrm>
            <a:off x="685800" y="29718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2590800"/>
            <a:ext cx="994055" cy="369332"/>
          </a:xfrm>
          <a:prstGeom prst="rect">
            <a:avLst/>
          </a:prstGeom>
          <a:noFill/>
        </p:spPr>
        <p:txBody>
          <a:bodyPr wrap="none" rtlCol="0">
            <a:spAutoFit/>
          </a:bodyPr>
          <a:lstStyle/>
          <a:p>
            <a:r>
              <a:rPr lang="en-US" dirty="0"/>
              <a:t>Network</a:t>
            </a:r>
          </a:p>
        </p:txBody>
      </p:sp>
      <p:cxnSp>
        <p:nvCxnSpPr>
          <p:cNvPr id="15" name="Straight Connector 14"/>
          <p:cNvCxnSpPr>
            <a:stCxn id="5" idx="0"/>
          </p:cNvCxnSpPr>
          <p:nvPr/>
        </p:nvCxnSpPr>
        <p:spPr>
          <a:xfrm flipV="1">
            <a:off x="2514600" y="2971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p:cNvCxnSpPr>
          <p:nvPr/>
        </p:nvCxnSpPr>
        <p:spPr>
          <a:xfrm>
            <a:off x="4724400" y="2209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6" idx="0"/>
          </p:cNvCxnSpPr>
          <p:nvPr/>
        </p:nvCxnSpPr>
        <p:spPr>
          <a:xfrm flipH="1">
            <a:off x="1371600" y="3950732"/>
            <a:ext cx="11430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38" idx="0"/>
          </p:cNvCxnSpPr>
          <p:nvPr/>
        </p:nvCxnSpPr>
        <p:spPr>
          <a:xfrm>
            <a:off x="2514600" y="3950732"/>
            <a:ext cx="9906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44" idx="0"/>
          </p:cNvCxnSpPr>
          <p:nvPr/>
        </p:nvCxnSpPr>
        <p:spPr>
          <a:xfrm>
            <a:off x="2514600" y="3950732"/>
            <a:ext cx="3124200" cy="54506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10400" y="228600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PC</a:t>
            </a:r>
          </a:p>
        </p:txBody>
      </p:sp>
      <p:sp>
        <p:nvSpPr>
          <p:cNvPr id="27" name="TextBox 26"/>
          <p:cNvSpPr txBox="1"/>
          <p:nvPr/>
        </p:nvSpPr>
        <p:spPr>
          <a:xfrm>
            <a:off x="7772400" y="22860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Laptop</a:t>
            </a:r>
          </a:p>
        </p:txBody>
      </p:sp>
      <p:cxnSp>
        <p:nvCxnSpPr>
          <p:cNvPr id="28" name="Straight Connector 27"/>
          <p:cNvCxnSpPr>
            <a:stCxn id="26" idx="2"/>
          </p:cNvCxnSpPr>
          <p:nvPr/>
        </p:nvCxnSpPr>
        <p:spPr>
          <a:xfrm>
            <a:off x="7315200" y="2655332"/>
            <a:ext cx="0" cy="30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2"/>
          </p:cNvCxnSpPr>
          <p:nvPr/>
        </p:nvCxnSpPr>
        <p:spPr>
          <a:xfrm>
            <a:off x="8229600" y="2655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8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5" name="Straight Connector 34"/>
          <p:cNvCxnSpPr>
            <a:stCxn id="33" idx="0"/>
          </p:cNvCxnSpPr>
          <p:nvPr/>
        </p:nvCxnSpPr>
        <p:spPr>
          <a:xfrm flipV="1">
            <a:off x="685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954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7" name="Straight Connector 36"/>
          <p:cNvCxnSpPr>
            <a:stCxn id="36" idx="0"/>
          </p:cNvCxnSpPr>
          <p:nvPr/>
        </p:nvCxnSpPr>
        <p:spPr>
          <a:xfrm flipV="1">
            <a:off x="17526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432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39" name="TextBox 38"/>
          <p:cNvSpPr txBox="1"/>
          <p:nvPr/>
        </p:nvSpPr>
        <p:spPr>
          <a:xfrm>
            <a:off x="23622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0" name="Straight Connector 39"/>
          <p:cNvCxnSpPr>
            <a:stCxn id="39" idx="0"/>
          </p:cNvCxnSpPr>
          <p:nvPr/>
        </p:nvCxnSpPr>
        <p:spPr>
          <a:xfrm flipV="1">
            <a:off x="28194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2" name="Straight Connector 41"/>
          <p:cNvCxnSpPr>
            <a:stCxn id="41" idx="0"/>
          </p:cNvCxnSpPr>
          <p:nvPr/>
        </p:nvCxnSpPr>
        <p:spPr>
          <a:xfrm flipV="1">
            <a:off x="38862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768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45" name="TextBox 44"/>
          <p:cNvSpPr txBox="1"/>
          <p:nvPr/>
        </p:nvSpPr>
        <p:spPr>
          <a:xfrm>
            <a:off x="44958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6" name="Straight Connector 45"/>
          <p:cNvCxnSpPr>
            <a:stCxn id="45" idx="0"/>
          </p:cNvCxnSpPr>
          <p:nvPr/>
        </p:nvCxnSpPr>
        <p:spPr>
          <a:xfrm flipV="1">
            <a:off x="49530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62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8" name="Straight Connector 47"/>
          <p:cNvCxnSpPr>
            <a:stCxn id="47" idx="0"/>
          </p:cNvCxnSpPr>
          <p:nvPr/>
        </p:nvCxnSpPr>
        <p:spPr>
          <a:xfrm flipV="1">
            <a:off x="6019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934200" y="35052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Esp32</a:t>
            </a:r>
          </a:p>
        </p:txBody>
      </p:sp>
      <p:sp>
        <p:nvSpPr>
          <p:cNvPr id="52" name="TextBox 51"/>
          <p:cNvSpPr txBox="1"/>
          <p:nvPr/>
        </p:nvSpPr>
        <p:spPr>
          <a:xfrm>
            <a:off x="67056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sp>
        <p:nvSpPr>
          <p:cNvPr id="53" name="TextBox 52"/>
          <p:cNvSpPr txBox="1"/>
          <p:nvPr/>
        </p:nvSpPr>
        <p:spPr>
          <a:xfrm>
            <a:off x="77724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54" name="Straight Connector 53"/>
          <p:cNvCxnSpPr/>
          <p:nvPr/>
        </p:nvCxnSpPr>
        <p:spPr>
          <a:xfrm flipV="1">
            <a:off x="7162800" y="3886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0"/>
          </p:cNvCxnSpPr>
          <p:nvPr/>
        </p:nvCxnSpPr>
        <p:spPr>
          <a:xfrm flipV="1">
            <a:off x="8229600" y="3886200"/>
            <a:ext cx="0" cy="31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696200" y="29718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96200" y="3200400"/>
            <a:ext cx="739305" cy="276999"/>
          </a:xfrm>
          <a:prstGeom prst="rect">
            <a:avLst/>
          </a:prstGeom>
          <a:noFill/>
        </p:spPr>
        <p:txBody>
          <a:bodyPr wrap="none" rtlCol="0">
            <a:spAutoFit/>
          </a:bodyPr>
          <a:lstStyle/>
          <a:p>
            <a:r>
              <a:rPr lang="en-US" sz="1200" dirty="0"/>
              <a:t>Wifi only</a:t>
            </a:r>
          </a:p>
        </p:txBody>
      </p:sp>
      <p:sp>
        <p:nvSpPr>
          <p:cNvPr id="66" name="TextBox 65"/>
          <p:cNvSpPr txBox="1"/>
          <p:nvPr/>
        </p:nvSpPr>
        <p:spPr>
          <a:xfrm>
            <a:off x="2514600" y="3276600"/>
            <a:ext cx="1022588" cy="276999"/>
          </a:xfrm>
          <a:prstGeom prst="rect">
            <a:avLst/>
          </a:prstGeom>
          <a:noFill/>
        </p:spPr>
        <p:txBody>
          <a:bodyPr wrap="none" rtlCol="0">
            <a:spAutoFit/>
          </a:bodyPr>
          <a:lstStyle/>
          <a:p>
            <a:r>
              <a:rPr lang="en-US" sz="1200" dirty="0"/>
              <a:t>Wired or Wifi</a:t>
            </a:r>
          </a:p>
        </p:txBody>
      </p:sp>
      <p:sp>
        <p:nvSpPr>
          <p:cNvPr id="2" name="Rectangle 1"/>
          <p:cNvSpPr/>
          <p:nvPr/>
        </p:nvSpPr>
        <p:spPr>
          <a:xfrm>
            <a:off x="1885418" y="5835133"/>
            <a:ext cx="5677965" cy="646331"/>
          </a:xfrm>
          <a:prstGeom prst="rect">
            <a:avLst/>
          </a:prstGeom>
        </p:spPr>
        <p:txBody>
          <a:bodyPr wrap="none">
            <a:spAutoFit/>
          </a:bodyPr>
          <a:lstStyle/>
          <a:p>
            <a:pPr algn="ctr"/>
            <a:r>
              <a:rPr lang="en-US" b="1" dirty="0"/>
              <a:t>IoT Generic System Architecture</a:t>
            </a:r>
          </a:p>
          <a:p>
            <a:pPr algn="ctr"/>
            <a:r>
              <a:rPr lang="en-US" b="1" dirty="0"/>
              <a:t>From the Capstone Support Wiki - Internet of Things page</a:t>
            </a:r>
          </a:p>
        </p:txBody>
      </p:sp>
      <p:sp>
        <p:nvSpPr>
          <p:cNvPr id="3" name="Slide Number Placeholder 2">
            <a:extLst>
              <a:ext uri="{FF2B5EF4-FFF2-40B4-BE49-F238E27FC236}">
                <a16:creationId xmlns:a16="http://schemas.microsoft.com/office/drawing/2014/main" id="{F1779161-450A-D2F7-7E79-CA31614B6FAC}"/>
              </a:ext>
            </a:extLst>
          </p:cNvPr>
          <p:cNvSpPr>
            <a:spLocks noGrp="1"/>
          </p:cNvSpPr>
          <p:nvPr>
            <p:ph type="sldNum" sz="quarter" idx="12"/>
          </p:nvPr>
        </p:nvSpPr>
        <p:spPr/>
        <p:txBody>
          <a:bodyPr/>
          <a:lstStyle/>
          <a:p>
            <a:fld id="{CC48B151-73E6-4005-9E41-BAC149615E2B}" type="slidenum">
              <a:rPr lang="en-US" sz="1200" smtClean="0"/>
              <a:t>161</a:t>
            </a:fld>
            <a:endParaRPr lang="en-US" dirty="0"/>
          </a:p>
        </p:txBody>
      </p:sp>
    </p:spTree>
    <p:extLst>
      <p:ext uri="{BB962C8B-B14F-4D97-AF65-F5344CB8AC3E}">
        <p14:creationId xmlns:p14="http://schemas.microsoft.com/office/powerpoint/2010/main" val="229062078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Process</a:t>
            </a:r>
          </a:p>
        </p:txBody>
      </p:sp>
      <p:sp>
        <p:nvSpPr>
          <p:cNvPr id="3" name="Slide Number Placeholder 2"/>
          <p:cNvSpPr>
            <a:spLocks noGrp="1"/>
          </p:cNvSpPr>
          <p:nvPr>
            <p:ph type="sldNum" sz="quarter" idx="12"/>
          </p:nvPr>
        </p:nvSpPr>
        <p:spPr/>
        <p:txBody>
          <a:bodyPr/>
          <a:lstStyle/>
          <a:p>
            <a:fld id="{CC48B151-73E6-4005-9E41-BAC149615E2B}" type="slidenum">
              <a:rPr lang="en-US" sz="1200" smtClean="0"/>
              <a:t>162</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2082" y="1602812"/>
            <a:ext cx="5486400" cy="4114800"/>
          </a:xfrm>
          <a:prstGeom prst="rect">
            <a:avLst/>
          </a:prstGeom>
        </p:spPr>
      </p:pic>
      <p:sp>
        <p:nvSpPr>
          <p:cNvPr id="8" name="Rectangle 7"/>
          <p:cNvSpPr/>
          <p:nvPr/>
        </p:nvSpPr>
        <p:spPr>
          <a:xfrm>
            <a:off x="1805518" y="5877000"/>
            <a:ext cx="5767917" cy="369332"/>
          </a:xfrm>
          <a:prstGeom prst="rect">
            <a:avLst/>
          </a:prstGeom>
        </p:spPr>
        <p:txBody>
          <a:bodyPr wrap="square">
            <a:spAutoFit/>
          </a:bodyPr>
          <a:lstStyle/>
          <a:p>
            <a:r>
              <a:rPr lang="en-US" dirty="0"/>
              <a:t>https://miro.com/diagramming/what-is-a-block-diagram/</a:t>
            </a:r>
          </a:p>
        </p:txBody>
      </p:sp>
    </p:spTree>
    <p:extLst>
      <p:ext uri="{BB962C8B-B14F-4D97-AF65-F5344CB8AC3E}">
        <p14:creationId xmlns:p14="http://schemas.microsoft.com/office/powerpoint/2010/main" val="58320810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Mechanical</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163</a:t>
            </a:fld>
            <a:endParaRPr lang="en-US" dirty="0"/>
          </a:p>
        </p:txBody>
      </p:sp>
      <p:sp>
        <p:nvSpPr>
          <p:cNvPr id="5" name="Rectangle 4"/>
          <p:cNvSpPr/>
          <p:nvPr/>
        </p:nvSpPr>
        <p:spPr>
          <a:xfrm>
            <a:off x="762000" y="5940648"/>
            <a:ext cx="8229600" cy="369332"/>
          </a:xfrm>
          <a:prstGeom prst="rect">
            <a:avLst/>
          </a:prstGeom>
        </p:spPr>
        <p:txBody>
          <a:bodyPr wrap="square">
            <a:spAutoFit/>
          </a:bodyPr>
          <a:lstStyle/>
          <a:p>
            <a:r>
              <a:rPr lang="en-US" dirty="0"/>
              <a:t>https://www.researchgate.net/figure/Mechanical-Block-Diagram_fig3_282866893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804154"/>
            <a:ext cx="5486400" cy="4118028"/>
          </a:xfrm>
          <a:prstGeom prst="rect">
            <a:avLst/>
          </a:prstGeom>
        </p:spPr>
      </p:pic>
    </p:spTree>
    <p:extLst>
      <p:ext uri="{BB962C8B-B14F-4D97-AF65-F5344CB8AC3E}">
        <p14:creationId xmlns:p14="http://schemas.microsoft.com/office/powerpoint/2010/main" val="371808431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System Architecture Diagrams</a:t>
            </a:r>
          </a:p>
        </p:txBody>
      </p:sp>
      <p:sp>
        <p:nvSpPr>
          <p:cNvPr id="4" name="Content Placeholder 3"/>
          <p:cNvSpPr>
            <a:spLocks noGrp="1"/>
          </p:cNvSpPr>
          <p:nvPr>
            <p:ph idx="1"/>
          </p:nvPr>
        </p:nvSpPr>
        <p:spPr/>
        <p:txBody>
          <a:bodyPr/>
          <a:lstStyle/>
          <a:p>
            <a:pPr>
              <a:lnSpc>
                <a:spcPct val="150000"/>
              </a:lnSpc>
            </a:pPr>
            <a:r>
              <a:rPr lang="en-US" dirty="0"/>
              <a:t>Label All Items in the Diagram</a:t>
            </a:r>
          </a:p>
          <a:p>
            <a:pPr>
              <a:lnSpc>
                <a:spcPct val="150000"/>
              </a:lnSpc>
            </a:pPr>
            <a:r>
              <a:rPr lang="en-US" dirty="0"/>
              <a:t>Provide Explanation Of How It Addresses the Engineering Definition of Problem</a:t>
            </a:r>
          </a:p>
          <a:p>
            <a:pPr>
              <a:lnSpc>
                <a:spcPct val="150000"/>
              </a:lnSpc>
            </a:pPr>
            <a:r>
              <a:rPr lang="en-US" dirty="0"/>
              <a:t>Provide Brief Explanation Of Operation</a:t>
            </a:r>
          </a:p>
        </p:txBody>
      </p:sp>
      <p:sp>
        <p:nvSpPr>
          <p:cNvPr id="3" name="Slide Number Placeholder 2"/>
          <p:cNvSpPr>
            <a:spLocks noGrp="1"/>
          </p:cNvSpPr>
          <p:nvPr>
            <p:ph type="sldNum" sz="quarter" idx="12"/>
          </p:nvPr>
        </p:nvSpPr>
        <p:spPr/>
        <p:txBody>
          <a:bodyPr/>
          <a:lstStyle/>
          <a:p>
            <a:fld id="{CC48B151-73E6-4005-9E41-BAC149615E2B}" type="slidenum">
              <a:rPr lang="en-US" sz="1200" smtClean="0"/>
              <a:t>164</a:t>
            </a:fld>
            <a:endParaRPr lang="en-US" dirty="0"/>
          </a:p>
        </p:txBody>
      </p:sp>
    </p:spTree>
    <p:extLst>
      <p:ext uri="{BB962C8B-B14F-4D97-AF65-F5344CB8AC3E}">
        <p14:creationId xmlns:p14="http://schemas.microsoft.com/office/powerpoint/2010/main" val="231146837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530726"/>
          </a:xfrm>
        </p:spPr>
        <p:txBody>
          <a:bodyPr/>
          <a:lstStyle/>
          <a:p>
            <a:r>
              <a:rPr lang="en-US" sz="2400" dirty="0"/>
              <a:t>Create/complete overall system design </a:t>
            </a:r>
          </a:p>
          <a:p>
            <a:r>
              <a:rPr lang="en-US" sz="2400" dirty="0"/>
              <a:t>Create/complete System Architecture diagram</a:t>
            </a:r>
          </a:p>
          <a:p>
            <a:r>
              <a:rPr lang="en-US" sz="2400" dirty="0"/>
              <a:t>Identify subsystem definitions and their owners (assignees)</a:t>
            </a:r>
          </a:p>
          <a:p>
            <a:pPr lvl="1"/>
            <a:r>
              <a:rPr lang="en-US" sz="2000" b="1" dirty="0"/>
              <a:t>One</a:t>
            </a:r>
            <a:r>
              <a:rPr lang="en-US" sz="2000" dirty="0"/>
              <a:t> person per subsystem</a:t>
            </a:r>
          </a:p>
          <a:p>
            <a:pPr lvl="1"/>
            <a:r>
              <a:rPr lang="en-US" sz="2000" dirty="0"/>
              <a:t>Subsystems can be used as Categories in the EDN Gantt chart</a:t>
            </a:r>
          </a:p>
          <a:p>
            <a:pPr marL="342900" lvl="1" indent="0">
              <a:buNone/>
            </a:pP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165</a:t>
            </a:fld>
            <a:endParaRPr lang="en-US" sz="1200" dirty="0"/>
          </a:p>
        </p:txBody>
      </p:sp>
      <p:sp>
        <p:nvSpPr>
          <p:cNvPr id="4" name="Title 3"/>
          <p:cNvSpPr>
            <a:spLocks noGrp="1"/>
          </p:cNvSpPr>
          <p:nvPr>
            <p:ph type="title"/>
          </p:nvPr>
        </p:nvSpPr>
        <p:spPr/>
        <p:txBody>
          <a:bodyPr>
            <a:normAutofit/>
          </a:bodyPr>
          <a:lstStyle/>
          <a:p>
            <a:pPr algn="ctr"/>
            <a:r>
              <a:rPr lang="en-US" sz="4000" dirty="0">
                <a:latin typeface="+mn-lt"/>
              </a:rPr>
              <a:t>20 min – Develop System Design</a:t>
            </a:r>
          </a:p>
        </p:txBody>
      </p:sp>
      <p:sp>
        <p:nvSpPr>
          <p:cNvPr id="6"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37585175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000" dirty="0">
                <a:latin typeface="+mn-lt"/>
                <a:cs typeface="Calibri Light"/>
              </a:rPr>
              <a:t>5 Min – Wrap-up</a:t>
            </a:r>
            <a:endParaRPr lang="en-US" sz="40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5045074"/>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 CE.</a:t>
            </a:r>
          </a:p>
          <a:p>
            <a:r>
              <a:rPr lang="en-US" dirty="0">
                <a:cs typeface="Calibri"/>
              </a:rPr>
              <a:t>These 4 hours per week of on-site meeting time may be the only available time for the FULL Engineering team to meet. It is therefore recommended to use this time for group discussions, group work, planning, updating Engineering Definition, making decisions, etc. AFTER all that is complete / up to date, use the on-site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166</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Capstone is a </a:t>
            </a:r>
            <a:br>
              <a:rPr lang="en-US" sz="4000" dirty="0">
                <a:latin typeface="+mn-lt"/>
              </a:rPr>
            </a:br>
            <a:r>
              <a:rPr lang="en-US" sz="4000" b="1" dirty="0">
                <a:latin typeface="+mn-lt"/>
              </a:rPr>
              <a:t>Communications Intensive Course</a:t>
            </a:r>
          </a:p>
        </p:txBody>
      </p:sp>
      <p:sp>
        <p:nvSpPr>
          <p:cNvPr id="3" name="Content Placeholder 2"/>
          <p:cNvSpPr>
            <a:spLocks noGrp="1"/>
          </p:cNvSpPr>
          <p:nvPr>
            <p:ph idx="1"/>
          </p:nvPr>
        </p:nvSpPr>
        <p:spPr/>
        <p:txBody>
          <a:bodyPr/>
          <a:lstStyle/>
          <a:p>
            <a:pPr marL="0" indent="0">
              <a:lnSpc>
                <a:spcPct val="200000"/>
              </a:lnSpc>
              <a:buNone/>
            </a:pPr>
            <a:r>
              <a:rPr lang="en-US" sz="2800" dirty="0"/>
              <a:t>This includes:</a:t>
            </a:r>
          </a:p>
          <a:p>
            <a:pPr lvl="1">
              <a:lnSpc>
                <a:spcPct val="200000"/>
              </a:lnSpc>
            </a:pPr>
            <a:r>
              <a:rPr lang="en-US" sz="2100" dirty="0"/>
              <a:t>Forum posts</a:t>
            </a:r>
          </a:p>
          <a:p>
            <a:pPr lvl="1">
              <a:lnSpc>
                <a:spcPct val="200000"/>
              </a:lnSpc>
            </a:pPr>
            <a:r>
              <a:rPr lang="en-US" sz="2100" dirty="0"/>
              <a:t>Documents placed in the repository</a:t>
            </a:r>
          </a:p>
          <a:p>
            <a:pPr lvl="1">
              <a:lnSpc>
                <a:spcPct val="200000"/>
              </a:lnSpc>
            </a:pPr>
            <a:r>
              <a:rPr lang="en-US" sz="2100" dirty="0"/>
              <a:t>Wiki pages created / revised</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167</a:t>
            </a:fld>
            <a:endParaRPr lang="en-US" dirty="0"/>
          </a:p>
        </p:txBody>
      </p:sp>
      <p:sp>
        <p:nvSpPr>
          <p:cNvPr id="5" name="TextBox 4"/>
          <p:cNvSpPr txBox="1"/>
          <p:nvPr/>
        </p:nvSpPr>
        <p:spPr>
          <a:xfrm>
            <a:off x="1570424" y="6172200"/>
            <a:ext cx="5850769" cy="461665"/>
          </a:xfrm>
          <a:prstGeom prst="rect">
            <a:avLst/>
          </a:prstGeom>
          <a:noFill/>
          <a:ln w="28575">
            <a:solidFill>
              <a:srgbClr val="0000FF"/>
            </a:solidFill>
          </a:ln>
        </p:spPr>
        <p:txBody>
          <a:bodyPr wrap="none" rtlCol="0">
            <a:spAutoFit/>
          </a:bodyPr>
          <a:lstStyle/>
          <a:p>
            <a:pPr algn="ctr"/>
            <a:r>
              <a:rPr lang="en-US" sz="2400" b="1" dirty="0"/>
              <a:t>Just Document the Work You Do Each Week!</a:t>
            </a:r>
          </a:p>
        </p:txBody>
      </p:sp>
    </p:spTree>
    <p:extLst>
      <p:ext uri="{BB962C8B-B14F-4D97-AF65-F5344CB8AC3E}">
        <p14:creationId xmlns:p14="http://schemas.microsoft.com/office/powerpoint/2010/main" val="191269899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F024A-6146-6AB0-E840-100E397988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EA149D-521A-477E-7A1B-09572C378C04}"/>
              </a:ext>
            </a:extLst>
          </p:cNvPr>
          <p:cNvSpPr>
            <a:spLocks noGrp="1"/>
          </p:cNvSpPr>
          <p:nvPr>
            <p:ph type="title"/>
          </p:nvPr>
        </p:nvSpPr>
        <p:spPr/>
        <p:txBody>
          <a:bodyPr>
            <a:normAutofit/>
          </a:bodyPr>
          <a:lstStyle/>
          <a:p>
            <a:r>
              <a:rPr lang="en-US" sz="3600" dirty="0">
                <a:latin typeface="+mn-lt"/>
              </a:rPr>
              <a:t>Documentation Participation – week 5</a:t>
            </a:r>
          </a:p>
        </p:txBody>
      </p:sp>
      <p:sp>
        <p:nvSpPr>
          <p:cNvPr id="3" name="Content Placeholder 2">
            <a:extLst>
              <a:ext uri="{FF2B5EF4-FFF2-40B4-BE49-F238E27FC236}">
                <a16:creationId xmlns:a16="http://schemas.microsoft.com/office/drawing/2014/main" id="{B5A42BFC-71E7-A701-9472-C458D3E17391}"/>
              </a:ext>
            </a:extLst>
          </p:cNvPr>
          <p:cNvSpPr>
            <a:spLocks noGrp="1"/>
          </p:cNvSpPr>
          <p:nvPr>
            <p:ph idx="1"/>
          </p:nvPr>
        </p:nvSpPr>
        <p:spPr>
          <a:xfrm>
            <a:off x="628650" y="1375520"/>
            <a:ext cx="7886700" cy="4576763"/>
          </a:xfrm>
        </p:spPr>
        <p:txBody>
          <a:bodyPr/>
          <a:lstStyle/>
          <a:p>
            <a:pPr marL="0" indent="0">
              <a:buNone/>
            </a:pPr>
            <a:r>
              <a:rPr lang="en-US" sz="2000" dirty="0"/>
              <a:t>EDN Forum posts by Mon 10/6 @ 9am</a:t>
            </a:r>
            <a:endParaRPr lang="en-US" dirty="0"/>
          </a:p>
        </p:txBody>
      </p:sp>
      <p:sp>
        <p:nvSpPr>
          <p:cNvPr id="4" name="Slide Number Placeholder 3">
            <a:extLst>
              <a:ext uri="{FF2B5EF4-FFF2-40B4-BE49-F238E27FC236}">
                <a16:creationId xmlns:a16="http://schemas.microsoft.com/office/drawing/2014/main" id="{A217E7CB-9F70-1512-A7F2-8108CCB2A39C}"/>
              </a:ext>
            </a:extLst>
          </p:cNvPr>
          <p:cNvSpPr>
            <a:spLocks noGrp="1"/>
          </p:cNvSpPr>
          <p:nvPr>
            <p:ph type="sldNum" sz="quarter" idx="12"/>
          </p:nvPr>
        </p:nvSpPr>
        <p:spPr/>
        <p:txBody>
          <a:bodyPr/>
          <a:lstStyle/>
          <a:p>
            <a:fld id="{CC48B151-73E6-4005-9E41-BAC149615E2B}" type="slidenum">
              <a:rPr lang="en-US" sz="1200" smtClean="0"/>
              <a:t>168</a:t>
            </a:fld>
            <a:endParaRPr lang="en-US" dirty="0"/>
          </a:p>
        </p:txBody>
      </p:sp>
      <p:sp>
        <p:nvSpPr>
          <p:cNvPr id="6" name="TextBox 5">
            <a:extLst>
              <a:ext uri="{FF2B5EF4-FFF2-40B4-BE49-F238E27FC236}">
                <a16:creationId xmlns:a16="http://schemas.microsoft.com/office/drawing/2014/main" id="{288C5B61-0C36-EFBA-14D3-24030E9A4DDF}"/>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73061DAE-1449-C2BF-558E-DF5DCAB31011}"/>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9/22    	   9/29	    10/6		   TARGET</a:t>
            </a:r>
          </a:p>
        </p:txBody>
      </p:sp>
      <p:pic>
        <p:nvPicPr>
          <p:cNvPr id="8" name="Picture 7" descr="A graph of a number of students&#10;&#10;AI-generated content may be incorrect.">
            <a:extLst>
              <a:ext uri="{FF2B5EF4-FFF2-40B4-BE49-F238E27FC236}">
                <a16:creationId xmlns:a16="http://schemas.microsoft.com/office/drawing/2014/main" id="{94836A6E-984D-A63C-0883-B2BC067CFB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007" y="1898686"/>
            <a:ext cx="7261595" cy="3870619"/>
          </a:xfrm>
          <a:prstGeom prst="rect">
            <a:avLst/>
          </a:prstGeom>
        </p:spPr>
      </p:pic>
    </p:spTree>
    <p:extLst>
      <p:ext uri="{BB962C8B-B14F-4D97-AF65-F5344CB8AC3E}">
        <p14:creationId xmlns:p14="http://schemas.microsoft.com/office/powerpoint/2010/main" val="108151805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686CD-82BE-169E-FB20-C96A69BE2A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4E9A74-3760-7C1E-A4B2-020B9E1D7B36}"/>
              </a:ext>
            </a:extLst>
          </p:cNvPr>
          <p:cNvSpPr>
            <a:spLocks noGrp="1"/>
          </p:cNvSpPr>
          <p:nvPr>
            <p:ph type="title"/>
          </p:nvPr>
        </p:nvSpPr>
        <p:spPr/>
        <p:txBody>
          <a:bodyPr>
            <a:normAutofit/>
          </a:bodyPr>
          <a:lstStyle/>
          <a:p>
            <a:r>
              <a:rPr lang="en-US" sz="3600" dirty="0">
                <a:latin typeface="+mn-lt"/>
              </a:rPr>
              <a:t>Documentation Participation – week 6</a:t>
            </a:r>
          </a:p>
        </p:txBody>
      </p:sp>
      <p:sp>
        <p:nvSpPr>
          <p:cNvPr id="3" name="Content Placeholder 2">
            <a:extLst>
              <a:ext uri="{FF2B5EF4-FFF2-40B4-BE49-F238E27FC236}">
                <a16:creationId xmlns:a16="http://schemas.microsoft.com/office/drawing/2014/main" id="{ACCA6D74-8DA8-741B-79C2-D41C35B231CF}"/>
              </a:ext>
            </a:extLst>
          </p:cNvPr>
          <p:cNvSpPr>
            <a:spLocks noGrp="1"/>
          </p:cNvSpPr>
          <p:nvPr>
            <p:ph idx="1"/>
          </p:nvPr>
        </p:nvSpPr>
        <p:spPr>
          <a:xfrm>
            <a:off x="628650" y="1375520"/>
            <a:ext cx="7886700" cy="4576763"/>
          </a:xfrm>
        </p:spPr>
        <p:txBody>
          <a:bodyPr/>
          <a:lstStyle/>
          <a:p>
            <a:pPr marL="0" indent="0">
              <a:buNone/>
            </a:pPr>
            <a:r>
              <a:rPr lang="en-US" sz="2000" dirty="0"/>
              <a:t>EDN Forum posts by Mon 10/6 @ 9am</a:t>
            </a:r>
            <a:endParaRPr lang="en-US" dirty="0"/>
          </a:p>
        </p:txBody>
      </p:sp>
      <p:sp>
        <p:nvSpPr>
          <p:cNvPr id="4" name="Slide Number Placeholder 3">
            <a:extLst>
              <a:ext uri="{FF2B5EF4-FFF2-40B4-BE49-F238E27FC236}">
                <a16:creationId xmlns:a16="http://schemas.microsoft.com/office/drawing/2014/main" id="{75D9EAD5-B6D1-6CEF-106A-E3EC74A22429}"/>
              </a:ext>
            </a:extLst>
          </p:cNvPr>
          <p:cNvSpPr>
            <a:spLocks noGrp="1"/>
          </p:cNvSpPr>
          <p:nvPr>
            <p:ph type="sldNum" sz="quarter" idx="12"/>
          </p:nvPr>
        </p:nvSpPr>
        <p:spPr/>
        <p:txBody>
          <a:bodyPr/>
          <a:lstStyle/>
          <a:p>
            <a:fld id="{CC48B151-73E6-4005-9E41-BAC149615E2B}" type="slidenum">
              <a:rPr lang="en-US" sz="1200" smtClean="0"/>
              <a:t>169</a:t>
            </a:fld>
            <a:endParaRPr lang="en-US" dirty="0"/>
          </a:p>
        </p:txBody>
      </p:sp>
      <p:sp>
        <p:nvSpPr>
          <p:cNvPr id="6" name="TextBox 5">
            <a:extLst>
              <a:ext uri="{FF2B5EF4-FFF2-40B4-BE49-F238E27FC236}">
                <a16:creationId xmlns:a16="http://schemas.microsoft.com/office/drawing/2014/main" id="{546F5FAA-3DF4-F913-6FD5-C5BC12E62623}"/>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32C9FFD2-AD6B-C5C4-4408-AE36AA3E06C4}"/>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9/22    	   9/29	    10/6	   10/13	   TARGET</a:t>
            </a:r>
          </a:p>
        </p:txBody>
      </p:sp>
      <p:pic>
        <p:nvPicPr>
          <p:cNvPr id="7" name="Picture 6" descr="A graph of a number of students&#10;&#10;AI-generated content may be incorrect.">
            <a:extLst>
              <a:ext uri="{FF2B5EF4-FFF2-40B4-BE49-F238E27FC236}">
                <a16:creationId xmlns:a16="http://schemas.microsoft.com/office/drawing/2014/main" id="{C05490C9-B134-4627-AEBA-8A82C12E1F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027" y="1855376"/>
            <a:ext cx="7133946" cy="3868330"/>
          </a:xfrm>
          <a:prstGeom prst="rect">
            <a:avLst/>
          </a:prstGeom>
        </p:spPr>
      </p:pic>
    </p:spTree>
    <p:extLst>
      <p:ext uri="{BB962C8B-B14F-4D97-AF65-F5344CB8AC3E}">
        <p14:creationId xmlns:p14="http://schemas.microsoft.com/office/powerpoint/2010/main" val="317926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rotWithShape="1">
          <a:blip r:embed="rId3">
            <a:extLst>
              <a:ext uri="{28A0092B-C50C-407E-A947-70E740481C1C}">
                <a14:useLocalDpi xmlns:a14="http://schemas.microsoft.com/office/drawing/2010/main" val="0"/>
              </a:ext>
            </a:extLst>
          </a:blip>
          <a:srcRect b="29658"/>
          <a:stretch/>
        </p:blipFill>
        <p:spPr>
          <a:xfrm>
            <a:off x="942975" y="3137170"/>
            <a:ext cx="7258050" cy="2425430"/>
          </a:xfrm>
          <a:prstGeom prst="rect">
            <a:avLst/>
          </a:prstGeom>
        </p:spPr>
      </p:pic>
      <p:sp>
        <p:nvSpPr>
          <p:cNvPr id="3" name="TextBox 2">
            <a:extLst>
              <a:ext uri="{FF2B5EF4-FFF2-40B4-BE49-F238E27FC236}">
                <a16:creationId xmlns:a16="http://schemas.microsoft.com/office/drawing/2014/main" id="{14118ABD-3A4B-0AA0-676C-83DA7823C3BC}"/>
              </a:ext>
            </a:extLst>
          </p:cNvPr>
          <p:cNvSpPr txBox="1"/>
          <p:nvPr/>
        </p:nvSpPr>
        <p:spPr>
          <a:xfrm>
            <a:off x="442727" y="5562600"/>
            <a:ext cx="4053073" cy="1200329"/>
          </a:xfrm>
          <a:prstGeom prst="rect">
            <a:avLst/>
          </a:prstGeom>
          <a:solidFill>
            <a:schemeClr val="bg2"/>
          </a:solidFill>
        </p:spPr>
        <p:txBody>
          <a:bodyPr wrap="square" rtlCol="0">
            <a:spAutoFit/>
          </a:bodyPr>
          <a:lstStyle/>
          <a:p>
            <a:pPr algn="ctr"/>
            <a:r>
              <a:rPr lang="en-US" b="1" dirty="0"/>
              <a:t>GROUP</a:t>
            </a:r>
          </a:p>
          <a:p>
            <a:r>
              <a:rPr lang="en-US" dirty="0"/>
              <a:t>People working towards a goal whose work is coordinated by someone else, e.g., a manager, for them</a:t>
            </a:r>
          </a:p>
        </p:txBody>
      </p:sp>
      <p:sp>
        <p:nvSpPr>
          <p:cNvPr id="4" name="TextBox 3">
            <a:extLst>
              <a:ext uri="{FF2B5EF4-FFF2-40B4-BE49-F238E27FC236}">
                <a16:creationId xmlns:a16="http://schemas.microsoft.com/office/drawing/2014/main" id="{24F355AB-83B6-0283-F692-013AF3917B37}"/>
              </a:ext>
            </a:extLst>
          </p:cNvPr>
          <p:cNvSpPr txBox="1"/>
          <p:nvPr/>
        </p:nvSpPr>
        <p:spPr>
          <a:xfrm>
            <a:off x="4997211" y="5562600"/>
            <a:ext cx="4053073" cy="1200329"/>
          </a:xfrm>
          <a:prstGeom prst="rect">
            <a:avLst/>
          </a:prstGeom>
          <a:solidFill>
            <a:schemeClr val="bg2"/>
          </a:solidFill>
        </p:spPr>
        <p:txBody>
          <a:bodyPr wrap="square" rtlCol="0">
            <a:spAutoFit/>
          </a:bodyPr>
          <a:lstStyle/>
          <a:p>
            <a:pPr algn="ctr"/>
            <a:r>
              <a:rPr lang="en-US" b="1" dirty="0"/>
              <a:t>TEAM</a:t>
            </a:r>
          </a:p>
          <a:p>
            <a:r>
              <a:rPr lang="en-US" dirty="0"/>
              <a:t>People working towards a common goal who coordinate their work amongst themselves</a:t>
            </a:r>
          </a:p>
        </p:txBody>
      </p:sp>
    </p:spTree>
    <p:extLst>
      <p:ext uri="{BB962C8B-B14F-4D97-AF65-F5344CB8AC3E}">
        <p14:creationId xmlns:p14="http://schemas.microsoft.com/office/powerpoint/2010/main" val="286736045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latin typeface="+mn-lt"/>
              </a:rPr>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486-3EE0-FAA0-67AF-2C0602E11083}"/>
              </a:ext>
            </a:extLst>
          </p:cNvPr>
          <p:cNvSpPr>
            <a:spLocks noGrp="1"/>
          </p:cNvSpPr>
          <p:nvPr>
            <p:ph type="title"/>
          </p:nvPr>
        </p:nvSpPr>
        <p:spPr/>
        <p:txBody>
          <a:bodyPr>
            <a:normAutofit/>
          </a:bodyPr>
          <a:lstStyle/>
          <a:p>
            <a:pPr marL="0" indent="0">
              <a:buNone/>
            </a:pPr>
            <a:r>
              <a:rPr lang="en-US" sz="4000" dirty="0">
                <a:latin typeface="+mn-lt"/>
              </a:rPr>
              <a:t>Upcoming Graded deliverables</a:t>
            </a:r>
          </a:p>
        </p:txBody>
      </p:sp>
      <p:sp>
        <p:nvSpPr>
          <p:cNvPr id="3" name="Content Placeholder 2">
            <a:extLst>
              <a:ext uri="{FF2B5EF4-FFF2-40B4-BE49-F238E27FC236}">
                <a16:creationId xmlns:a16="http://schemas.microsoft.com/office/drawing/2014/main" id="{8E44A038-7A83-177B-C13C-B7FD577729F6}"/>
              </a:ext>
            </a:extLst>
          </p:cNvPr>
          <p:cNvSpPr>
            <a:spLocks noGrp="1"/>
          </p:cNvSpPr>
          <p:nvPr>
            <p:ph idx="1"/>
          </p:nvPr>
        </p:nvSpPr>
        <p:spPr/>
        <p:txBody>
          <a:bodyPr/>
          <a:lstStyle/>
          <a:p>
            <a:pPr marL="0" indent="0">
              <a:buNone/>
            </a:pPr>
            <a:r>
              <a:rPr lang="en-US" dirty="0"/>
              <a:t>2/21</a:t>
            </a:r>
          </a:p>
          <a:p>
            <a:pPr marL="0" indent="0">
              <a:buNone/>
            </a:pPr>
            <a:endParaRPr lang="en-US" dirty="0"/>
          </a:p>
          <a:p>
            <a:pPr marL="0" indent="0">
              <a:buNone/>
            </a:pPr>
            <a:r>
              <a:rPr lang="en-US" b="1" dirty="0"/>
              <a:t>System Design Report</a:t>
            </a:r>
          </a:p>
          <a:p>
            <a:r>
              <a:rPr lang="en-US" dirty="0"/>
              <a:t>Team assignment</a:t>
            </a:r>
          </a:p>
          <a:p>
            <a:r>
              <a:rPr lang="en-US" dirty="0"/>
              <a:t>10% of final grade</a:t>
            </a:r>
          </a:p>
          <a:p>
            <a:endParaRPr lang="en-US" dirty="0"/>
          </a:p>
          <a:p>
            <a:pPr marL="0" indent="0">
              <a:buNone/>
            </a:pPr>
            <a:r>
              <a:rPr lang="en-US" b="1" dirty="0"/>
              <a:t>Detailed Individual Design Appendix</a:t>
            </a:r>
          </a:p>
          <a:p>
            <a:r>
              <a:rPr lang="en-US" dirty="0"/>
              <a:t>Individual assignment</a:t>
            </a:r>
          </a:p>
          <a:p>
            <a:r>
              <a:rPr lang="en-US" dirty="0"/>
              <a:t>5% of final grade</a:t>
            </a:r>
          </a:p>
          <a:p>
            <a:endParaRPr lang="en-US" dirty="0"/>
          </a:p>
          <a:p>
            <a:pPr marL="0" indent="0">
              <a:buNone/>
            </a:pPr>
            <a:r>
              <a:rPr lang="en-US" dirty="0"/>
              <a:t>Submit both to Repo /working/Reports</a:t>
            </a:r>
          </a:p>
        </p:txBody>
      </p:sp>
      <p:sp>
        <p:nvSpPr>
          <p:cNvPr id="4" name="Slide Number Placeholder 3">
            <a:extLst>
              <a:ext uri="{FF2B5EF4-FFF2-40B4-BE49-F238E27FC236}">
                <a16:creationId xmlns:a16="http://schemas.microsoft.com/office/drawing/2014/main" id="{AF56D2C9-EC05-1414-5D4B-0F9C77646D60}"/>
              </a:ext>
            </a:extLst>
          </p:cNvPr>
          <p:cNvSpPr>
            <a:spLocks noGrp="1"/>
          </p:cNvSpPr>
          <p:nvPr>
            <p:ph type="sldNum" sz="quarter" idx="12"/>
          </p:nvPr>
        </p:nvSpPr>
        <p:spPr/>
        <p:txBody>
          <a:bodyPr/>
          <a:lstStyle/>
          <a:p>
            <a:fld id="{CC48B151-73E6-4005-9E41-BAC149615E2B}" type="slidenum">
              <a:rPr lang="en-US" sz="1200" smtClean="0"/>
              <a:t>171</a:t>
            </a:fld>
            <a:endParaRPr lang="en-US" dirty="0"/>
          </a:p>
        </p:txBody>
      </p:sp>
    </p:spTree>
    <p:extLst>
      <p:ext uri="{BB962C8B-B14F-4D97-AF65-F5344CB8AC3E}">
        <p14:creationId xmlns:p14="http://schemas.microsoft.com/office/powerpoint/2010/main" val="331325446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normAutofit/>
          </a:bodyPr>
          <a:lstStyle/>
          <a:p>
            <a:pPr algn="ctr"/>
            <a:r>
              <a:rPr lang="en-US" sz="4000" dirty="0">
                <a:latin typeface="+mn-lt"/>
              </a:rPr>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pPr marL="0" indent="0">
              <a:buNone/>
            </a:pPr>
            <a:r>
              <a:rPr lang="en-US" dirty="0"/>
              <a:t>Contents of document:</a:t>
            </a:r>
          </a:p>
          <a:p>
            <a:r>
              <a:rPr lang="en-US" dirty="0"/>
              <a:t>Updated / improved project description information</a:t>
            </a:r>
          </a:p>
          <a:p>
            <a:r>
              <a:rPr lang="en-US" dirty="0"/>
              <a:t>Key Needs &amp; Requirements</a:t>
            </a:r>
          </a:p>
          <a:p>
            <a:r>
              <a:rPr lang="en-US" dirty="0"/>
              <a:t>Concept generation/selection</a:t>
            </a:r>
          </a:p>
          <a:p>
            <a:r>
              <a:rPr lang="en-US" dirty="0"/>
              <a:t>System Design</a:t>
            </a:r>
          </a:p>
          <a:p>
            <a:r>
              <a:rPr lang="en-US" dirty="0"/>
              <a:t>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z="1200" smtClean="0"/>
              <a:t>172</a:t>
            </a:fld>
            <a:endParaRPr lang="en-US" dirty="0"/>
          </a:p>
        </p:txBody>
      </p:sp>
    </p:spTree>
    <p:extLst>
      <p:ext uri="{BB962C8B-B14F-4D97-AF65-F5344CB8AC3E}">
        <p14:creationId xmlns:p14="http://schemas.microsoft.com/office/powerpoint/2010/main" val="345180410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normAutofit/>
          </a:bodyPr>
          <a:lstStyle/>
          <a:p>
            <a:pPr algn="ctr"/>
            <a:r>
              <a:rPr lang="en-US" sz="4000" dirty="0">
                <a:latin typeface="+mn-lt"/>
              </a:rPr>
              <a:t>Appendix - Detailed Individual Design</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a:xfrm>
            <a:off x="628650" y="1524000"/>
            <a:ext cx="7886700" cy="4652963"/>
          </a:xfrm>
        </p:spPr>
        <p:txBody>
          <a:bodyPr>
            <a:normAutofit/>
          </a:bodyPr>
          <a:lstStyle/>
          <a:p>
            <a:pPr marL="0" indent="0">
              <a:buNone/>
            </a:pPr>
            <a:r>
              <a:rPr lang="en-US" sz="2800" dirty="0"/>
              <a:t>Subsystem or project portion YOU are responsible for</a:t>
            </a:r>
          </a:p>
          <a:p>
            <a:r>
              <a:rPr lang="en-US" sz="2400" dirty="0"/>
              <a:t>Related Needs &amp; Requirements, Use Cases, User Stories (include # from lists in Repo)</a:t>
            </a:r>
          </a:p>
          <a:p>
            <a:r>
              <a:rPr lang="en-US" sz="2400" dirty="0"/>
              <a:t>Interfaces to other subsystems (refer to System Architecture)</a:t>
            </a:r>
          </a:p>
          <a:p>
            <a:r>
              <a:rPr lang="en-US" sz="2400" dirty="0"/>
              <a:t>Sketch/description of 1-2 leading concepts (list of forum thread links)</a:t>
            </a:r>
          </a:p>
          <a:p>
            <a:r>
              <a:rPr lang="en-US" sz="2400" dirty="0"/>
              <a:t>Perceived challenges/risks</a:t>
            </a:r>
          </a:p>
          <a:p>
            <a:r>
              <a:rPr lang="en-US" sz="2400" dirty="0"/>
              <a:t>YOUR next steps/plan</a:t>
            </a:r>
          </a:p>
          <a:p>
            <a:r>
              <a:rPr lang="en-US" sz="2400"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z="1200" smtClean="0"/>
              <a:t>173</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2438400" y="5339054"/>
            <a:ext cx="5048250" cy="923330"/>
          </a:xfrm>
          <a:prstGeom prst="rect">
            <a:avLst/>
          </a:prstGeom>
          <a:noFill/>
          <a:ln w="34925">
            <a:solidFill>
              <a:srgbClr val="FF0000"/>
            </a:solidFill>
          </a:ln>
        </p:spPr>
        <p:txBody>
          <a:bodyPr wrap="square" rtlCol="0">
            <a:spAutoFit/>
          </a:bodyPr>
          <a:lstStyle/>
          <a:p>
            <a:r>
              <a:rPr lang="en-US" dirty="0"/>
              <a:t>This is an INDIVIDUAL assignment. The appendix should speak to what YOU personally will contribute to the design and project demonstration.</a:t>
            </a:r>
          </a:p>
        </p:txBody>
      </p:sp>
    </p:spTree>
    <p:extLst>
      <p:ext uri="{BB962C8B-B14F-4D97-AF65-F5344CB8AC3E}">
        <p14:creationId xmlns:p14="http://schemas.microsoft.com/office/powerpoint/2010/main" val="390150329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sz="4000" dirty="0">
                <a:latin typeface="+mn-lt"/>
              </a:rPr>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174</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Objectives/Engineering Definition</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175</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8146954"/>
              </p:ext>
            </p:extLst>
          </p:nvPr>
        </p:nvGraphicFramePr>
        <p:xfrm>
          <a:off x="381000" y="1143000"/>
          <a:ext cx="8382000" cy="4765998"/>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8.0</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1/7</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KN</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Reordered Class 1 slides, updated </a:t>
                      </a:r>
                      <a:r>
                        <a:rPr lang="en-US" sz="1200" kern="1200" dirty="0" err="1">
                          <a:solidFill>
                            <a:schemeClr val="dk1"/>
                          </a:solidFill>
                          <a:effectLst/>
                          <a:latin typeface="+mj-lt"/>
                          <a:ea typeface="MS Mincho"/>
                          <a:cs typeface="+mn-cs"/>
                        </a:rPr>
                        <a:t>slido</a:t>
                      </a:r>
                      <a:r>
                        <a:rPr lang="en-US" sz="1200" kern="1200" dirty="0">
                          <a:solidFill>
                            <a:schemeClr val="dk1"/>
                          </a:solidFill>
                          <a:effectLst/>
                          <a:latin typeface="+mj-lt"/>
                          <a:ea typeface="MS Mincho"/>
                          <a:cs typeface="+mn-cs"/>
                        </a:rPr>
                        <a:t> numbers and software tools</a:t>
                      </a: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8.1</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1/7</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Updated dates and links for Team Building Retreat</a:t>
                      </a: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1/12</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Hide slides for Day 2.5</a:t>
                      </a:r>
                    </a:p>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Delete additional slides on Use Cases</a:t>
                      </a:r>
                    </a:p>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Removed “less than 4 posts/week = EWS</a:t>
                      </a:r>
                      <a:r>
                        <a:rPr lang="en-US" sz="1200" kern="1200">
                          <a:solidFill>
                            <a:schemeClr val="dk1"/>
                          </a:solidFill>
                          <a:effectLst/>
                          <a:latin typeface="+mj-lt"/>
                          <a:ea typeface="MS Mincho"/>
                          <a:cs typeface="+mn-cs"/>
                        </a:rPr>
                        <a:t>” rule</a:t>
                      </a: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8772">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453558689"/>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09728376"/>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501519669"/>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033203879"/>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563642258"/>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708840494"/>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547944696"/>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176</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4D1C9-8BDF-1B4E-2F8D-B1C3BE07B2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E0C059-DBAF-A011-8FC4-21F40915A50F}"/>
              </a:ext>
            </a:extLst>
          </p:cNvPr>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a:extLst>
              <a:ext uri="{FF2B5EF4-FFF2-40B4-BE49-F238E27FC236}">
                <a16:creationId xmlns:a16="http://schemas.microsoft.com/office/drawing/2014/main" id="{A071FFE9-2821-94C2-701D-ADE8D5B70CE5}"/>
              </a:ext>
            </a:extLst>
          </p:cNvPr>
          <p:cNvGraphicFramePr>
            <a:graphicFrameLocks noGrp="1"/>
          </p:cNvGraphicFramePr>
          <p:nvPr>
            <p:ph idx="1"/>
            <p:extLst>
              <p:ext uri="{D42A27DB-BD31-4B8C-83A1-F6EECF244321}">
                <p14:modId xmlns:p14="http://schemas.microsoft.com/office/powerpoint/2010/main" val="1085892574"/>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a:extLst>
              <a:ext uri="{FF2B5EF4-FFF2-40B4-BE49-F238E27FC236}">
                <a16:creationId xmlns:a16="http://schemas.microsoft.com/office/drawing/2014/main" id="{DCDD6FCE-4D74-F8B4-CDD4-6B6C92292CAB}"/>
              </a:ext>
            </a:extLst>
          </p:cNvPr>
          <p:cNvSpPr>
            <a:spLocks noGrp="1"/>
          </p:cNvSpPr>
          <p:nvPr>
            <p:ph type="sldNum" sz="quarter" idx="12"/>
          </p:nvPr>
        </p:nvSpPr>
        <p:spPr/>
        <p:txBody>
          <a:bodyPr/>
          <a:lstStyle/>
          <a:p>
            <a:fld id="{B044824F-EBE0-443F-8A8F-F64816AF04DC}" type="slidenum">
              <a:rPr lang="en-US" sz="1200" smtClean="0"/>
              <a:t>177</a:t>
            </a:fld>
            <a:endParaRPr lang="en-US" sz="1200" dirty="0"/>
          </a:p>
        </p:txBody>
      </p:sp>
    </p:spTree>
    <p:extLst>
      <p:ext uri="{BB962C8B-B14F-4D97-AF65-F5344CB8AC3E}">
        <p14:creationId xmlns:p14="http://schemas.microsoft.com/office/powerpoint/2010/main" val="4176793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t>Your Capstone Expectations - </a:t>
            </a:r>
            <a:r>
              <a:rPr lang="en-US" sz="4000" dirty="0" err="1"/>
              <a:t>Slido</a:t>
            </a:r>
            <a:endParaRPr lang="en-US" sz="4000" dirty="0"/>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3092678"/>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8" name="Slide Number Placeholder 7">
            <a:extLst>
              <a:ext uri="{FF2B5EF4-FFF2-40B4-BE49-F238E27FC236}">
                <a16:creationId xmlns:a16="http://schemas.microsoft.com/office/drawing/2014/main" id="{7108A524-2809-90A6-2FE1-1CEAF5ED4737}"/>
              </a:ext>
            </a:extLst>
          </p:cNvPr>
          <p:cNvSpPr>
            <a:spLocks noGrp="1"/>
          </p:cNvSpPr>
          <p:nvPr>
            <p:ph type="sldNum" sz="quarter" idx="12"/>
          </p:nvPr>
        </p:nvSpPr>
        <p:spPr/>
        <p:txBody>
          <a:bodyPr/>
          <a:lstStyle/>
          <a:p>
            <a:fld id="{B044824F-EBE0-443F-8A8F-F64816AF04DC}" type="slidenum">
              <a:rPr lang="en-US" smtClean="0"/>
              <a:t>18</a:t>
            </a:fld>
            <a:endParaRPr lang="en-US" dirty="0"/>
          </a:p>
        </p:txBody>
      </p:sp>
      <p:pic>
        <p:nvPicPr>
          <p:cNvPr id="6" name="Picture 5" descr="A screenshot of a phone&#10;&#10;AI-generated content may be incorrect.">
            <a:extLst>
              <a:ext uri="{FF2B5EF4-FFF2-40B4-BE49-F238E27FC236}">
                <a16:creationId xmlns:a16="http://schemas.microsoft.com/office/drawing/2014/main" id="{C2657355-D7C7-AE95-D74F-8199D8A6E586}"/>
              </a:ext>
            </a:extLst>
          </p:cNvPr>
          <p:cNvPicPr>
            <a:picLocks noChangeAspect="1"/>
          </p:cNvPicPr>
          <p:nvPr/>
        </p:nvPicPr>
        <p:blipFill>
          <a:blip r:embed="rId5">
            <a:extLst>
              <a:ext uri="{28A0092B-C50C-407E-A947-70E740481C1C}">
                <a14:useLocalDpi xmlns:a14="http://schemas.microsoft.com/office/drawing/2010/main" val="0"/>
              </a:ext>
            </a:extLst>
          </a:blip>
          <a:srcRect l="-1" r="43783"/>
          <a:stretch>
            <a:fillRect/>
          </a:stretch>
        </p:blipFill>
        <p:spPr>
          <a:xfrm>
            <a:off x="5288280" y="3222341"/>
            <a:ext cx="3017520" cy="3048795"/>
          </a:xfrm>
          <a:prstGeom prst="rect">
            <a:avLst/>
          </a:prstGeom>
        </p:spPr>
      </p:pic>
      <p:sp>
        <p:nvSpPr>
          <p:cNvPr id="9" name="TextBox 8">
            <a:extLst>
              <a:ext uri="{FF2B5EF4-FFF2-40B4-BE49-F238E27FC236}">
                <a16:creationId xmlns:a16="http://schemas.microsoft.com/office/drawing/2014/main" id="{D1DA74C4-8FF9-0723-F8EE-7FA70BAEB394}"/>
              </a:ext>
            </a:extLst>
          </p:cNvPr>
          <p:cNvSpPr txBox="1"/>
          <p:nvPr/>
        </p:nvSpPr>
        <p:spPr>
          <a:xfrm>
            <a:off x="4953000" y="2590800"/>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Tree>
    <p:extLst>
      <p:ext uri="{BB962C8B-B14F-4D97-AF65-F5344CB8AC3E}">
        <p14:creationId xmlns:p14="http://schemas.microsoft.com/office/powerpoint/2010/main" val="2740982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00"/>
                </a:solidFill>
              </a:rPr>
              <a:t>Work Expectations</a:t>
            </a:r>
            <a:endParaRPr lang="en-US" sz="4000"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a:bodyPr>
          <a:lstStyle/>
          <a:p>
            <a:pPr marL="0" indent="0">
              <a:buNone/>
            </a:pPr>
            <a:r>
              <a:rPr lang="en-US" dirty="0"/>
              <a:t>Q: “What expectations will your boss and peers have of you at work (@Internships/co-op)?”</a:t>
            </a:r>
          </a:p>
          <a:p>
            <a:pPr marL="0" indent="0">
              <a:buNone/>
            </a:pPr>
            <a:endParaRPr lang="en-US" dirty="0"/>
          </a:p>
          <a:p>
            <a:pPr marL="0" indent="0" algn="ctr">
              <a:buNone/>
            </a:pPr>
            <a:r>
              <a:rPr lang="en-US" dirty="0"/>
              <a:t>Let’s start doing this NOW in the </a:t>
            </a:r>
            <a:r>
              <a:rPr lang="en-US" dirty="0">
                <a:cs typeface="Calibri"/>
              </a:rPr>
              <a:t>Design Lab.</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4A21F-4894-9DA9-9CC2-9194881A574E}"/>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A53A483-3353-F93F-96B1-132841AECD71}"/>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2</a:t>
            </a:r>
          </a:p>
        </p:txBody>
      </p:sp>
      <p:graphicFrame>
        <p:nvGraphicFramePr>
          <p:cNvPr id="6" name="Table 5">
            <a:extLst>
              <a:ext uri="{FF2B5EF4-FFF2-40B4-BE49-F238E27FC236}">
                <a16:creationId xmlns:a16="http://schemas.microsoft.com/office/drawing/2014/main" id="{4B836380-3633-219D-4C72-84F3A310D548}"/>
              </a:ext>
            </a:extLst>
          </p:cNvPr>
          <p:cNvGraphicFramePr>
            <a:graphicFrameLocks noGrp="1"/>
          </p:cNvGraphicFramePr>
          <p:nvPr>
            <p:extLst>
              <p:ext uri="{D42A27DB-BD31-4B8C-83A1-F6EECF244321}">
                <p14:modId xmlns:p14="http://schemas.microsoft.com/office/powerpoint/2010/main" val="2218924701"/>
              </p:ext>
            </p:extLst>
          </p:nvPr>
        </p:nvGraphicFramePr>
        <p:xfrm>
          <a:off x="533400" y="990600"/>
          <a:ext cx="8139499" cy="3722370"/>
        </p:xfrm>
        <a:graphic>
          <a:graphicData uri="http://schemas.openxmlformats.org/drawingml/2006/table">
            <a:tbl>
              <a:tblPr/>
              <a:tblGrid>
                <a:gridCol w="2195899">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62561">
                  <a:extLst>
                    <a:ext uri="{9D8B030D-6E8A-4147-A177-3AD203B41FA5}">
                      <a16:colId xmlns:a16="http://schemas.microsoft.com/office/drawing/2014/main" val="20003"/>
                    </a:ext>
                  </a:extLst>
                </a:gridCol>
                <a:gridCol w="794839">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Flame Path Design for Fixtures and Enclosures in Harsh and Hazardous Environments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Asish Ghosh</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algn="l" fontAlgn="ctr">
                        <a:buNone/>
                      </a:pPr>
                      <a:r>
                        <a:rPr lang="en-US" sz="1400" b="0" i="0" u="none" strike="noStrike" dirty="0">
                          <a:solidFill>
                            <a:srgbClr val="000000"/>
                          </a:solidFill>
                          <a:effectLst/>
                          <a:latin typeface="Calibri" panose="020F0502020204030204" pitchFamily="34" charset="0"/>
                        </a:rPr>
                        <a:t>Boeing</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nb-NO" sz="1400" b="0" i="0" u="none" strike="noStrike">
                          <a:solidFill>
                            <a:srgbClr val="000000"/>
                          </a:solidFill>
                          <a:effectLst/>
                          <a:latin typeface="Calibri" panose="020F0502020204030204" pitchFamily="34" charset="0"/>
                        </a:rPr>
                        <a:t>Multi-Robot Flexible Part Handling System</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Paul Chow</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Bill Lake Modular Homes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Trim Area Improvements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Asish Ghosh</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Latham Group</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Battery Powered Pool Cover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Paul Chow</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Sodexo</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Reusable To-Go Box Dispensing System for Dining Halls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Sarah Felix</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0">
                <a:tc>
                  <a:txBody>
                    <a:bodyPr/>
                    <a:lstStyle/>
                    <a:p>
                      <a:pPr algn="l" fontAlgn="ctr">
                        <a:buNone/>
                      </a:pPr>
                      <a:r>
                        <a:rPr lang="en-US" sz="1400" b="0" i="0" u="none" strike="noStrike" dirty="0">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Distribution Center Layout Optimization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Junichi Kanai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Center for Smart Convergent Manufacturing Systems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Sewn Part Inverting Mechanism</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Sarah Felix</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FC2951AD-3D67-13C7-E38C-F06C07EA8687}"/>
              </a:ext>
            </a:extLst>
          </p:cNvPr>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B258DE7C-2304-7A9D-B41D-CA4112AC3767}"/>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7428A1C-B45A-1343-07E9-6ED570A9469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B40E80C-95D9-4848-7759-1AE74A4FDBA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E5D8F0F2-D462-C2FE-1A59-4793F0749DE8}"/>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6F96294C-9E91-9D87-E17C-E22F7A5FA467}"/>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3308F93-AB8A-60A3-6CC2-6032D4C565D4}"/>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B68A64E3-D70F-E801-6D22-8A5D317B0EF4}"/>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1BE60211-2980-EB49-6CBA-BDBD28066511}"/>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6327989F-0585-CC86-E58F-E8168F22C69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58AE54B5-888D-FDE0-701A-CA2E26AB723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E95C997-FDFF-5D65-6189-B7FBAD960D0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7459672-F63B-9ABD-2D0E-288540D90C3D}"/>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BF4D4C0-E740-EEB0-5518-678C690DD7F2}"/>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1679231-14F3-9DC8-8E21-47AE7C729565}"/>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DC602F76-860D-5C2A-98EF-4899DFFBED88}"/>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FCDE7AA-25B8-A15E-862F-B145183F69A0}"/>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F39866C-CC7E-51BC-6E25-78670DD81B78}"/>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A8ED1C5F-7656-2ABC-2452-BFDDA8ECC37C}"/>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F871E7F-C242-9C76-5491-5D50DB6015BD}"/>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3202690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B3520-8ABF-5B95-369D-262F705BF3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809EFA-368E-4CEE-069E-C63A4B80E113}"/>
              </a:ext>
            </a:extLst>
          </p:cNvPr>
          <p:cNvSpPr>
            <a:spLocks noGrp="1"/>
          </p:cNvSpPr>
          <p:nvPr>
            <p:ph type="title"/>
          </p:nvPr>
        </p:nvSpPr>
        <p:spPr/>
        <p:txBody>
          <a:bodyPr>
            <a:normAutofit/>
          </a:bodyPr>
          <a:lstStyle/>
          <a:p>
            <a:r>
              <a:rPr lang="en-US" sz="4000" dirty="0">
                <a:solidFill>
                  <a:srgbClr val="000000"/>
                </a:solidFill>
              </a:rPr>
              <a:t>Work Expectations</a:t>
            </a:r>
            <a:endParaRPr lang="en-US" sz="4000" dirty="0"/>
          </a:p>
        </p:txBody>
      </p:sp>
      <p:sp>
        <p:nvSpPr>
          <p:cNvPr id="3" name="Content Placeholder 2">
            <a:extLst>
              <a:ext uri="{FF2B5EF4-FFF2-40B4-BE49-F238E27FC236}">
                <a16:creationId xmlns:a16="http://schemas.microsoft.com/office/drawing/2014/main" id="{A2DA3211-1430-D73E-3062-914EF5DEB490}"/>
              </a:ext>
            </a:extLst>
          </p:cNvPr>
          <p:cNvSpPr>
            <a:spLocks noGrp="1"/>
          </p:cNvSpPr>
          <p:nvPr>
            <p:ph idx="1"/>
          </p:nvPr>
        </p:nvSpPr>
        <p:spPr>
          <a:xfrm>
            <a:off x="457200" y="1277580"/>
            <a:ext cx="8229600" cy="5428020"/>
          </a:xfrm>
        </p:spPr>
        <p:txBody>
          <a:bodyPr vert="horz" lIns="91440" tIns="45720" rIns="91440" bIns="45720" rtlCol="0" anchor="t">
            <a:normAutofit/>
          </a:bodyPr>
          <a:lstStyle/>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a:extLst>
              <a:ext uri="{FF2B5EF4-FFF2-40B4-BE49-F238E27FC236}">
                <a16:creationId xmlns:a16="http://schemas.microsoft.com/office/drawing/2014/main" id="{2B205848-03C0-4379-8032-B55A72D4C1A5}"/>
              </a:ext>
            </a:extLst>
          </p:cNvPr>
          <p:cNvSpPr>
            <a:spLocks noGrp="1"/>
          </p:cNvSpPr>
          <p:nvPr>
            <p:ph type="sldNum" sz="quarter" idx="12"/>
          </p:nvPr>
        </p:nvSpPr>
        <p:spPr/>
        <p:txBody>
          <a:bodyPr/>
          <a:lstStyle/>
          <a:p>
            <a:fld id="{B044824F-EBE0-443F-8A8F-F64816AF04DC}" type="slidenum">
              <a:rPr lang="en-US" smtClean="0"/>
              <a:t>22</a:t>
            </a:fld>
            <a:endParaRPr lang="en-US" dirty="0"/>
          </a:p>
        </p:txBody>
      </p:sp>
    </p:spTree>
    <p:extLst>
      <p:ext uri="{BB962C8B-B14F-4D97-AF65-F5344CB8AC3E}">
        <p14:creationId xmlns:p14="http://schemas.microsoft.com/office/powerpoint/2010/main" val="261134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4000" dirty="0">
                <a:latin typeface="+mn-lt"/>
                <a:cs typeface="Calibri Light"/>
              </a:rPr>
              <a:t>Accountability Step #1</a:t>
            </a:r>
            <a:endParaRPr lang="en-US" sz="4000" dirty="0">
              <a:latin typeface="+mn-lt"/>
            </a:endParaRPr>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a:t>
            </a:r>
            <a:r>
              <a:rPr lang="en-US" sz="2000" dirty="0"/>
              <a:t>Capstone Participation Agreement</a:t>
            </a:r>
            <a:endParaRPr lang="en-US" sz="2000" dirty="0">
              <a:cs typeface="Calibri"/>
            </a:endParaRPr>
          </a:p>
          <a:p>
            <a:pPr marL="0" indent="0">
              <a:buNone/>
            </a:pPr>
            <a:r>
              <a:rPr lang="en-US" sz="2000" dirty="0">
                <a:ea typeface="+mn-lt"/>
                <a:cs typeface="+mn-lt"/>
              </a:rPr>
              <a:t>EDN -&gt; Capstone Support -&gt; </a:t>
            </a:r>
            <a:r>
              <a:rPr lang="en-US" sz="2000" dirty="0"/>
              <a:t>Course Guidelines and Policies -&gt; </a:t>
            </a:r>
            <a:r>
              <a:rPr lang="en-US" sz="2000" dirty="0">
                <a:hlinkClick r:id="rId3"/>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23</a:t>
            </a:fld>
            <a:endParaRPr lang="en-US" sz="1200" dirty="0"/>
          </a:p>
        </p:txBody>
      </p:sp>
      <p:sp>
        <p:nvSpPr>
          <p:cNvPr id="7" name="TextBox 6"/>
          <p:cNvSpPr txBox="1"/>
          <p:nvPr/>
        </p:nvSpPr>
        <p:spPr>
          <a:xfrm>
            <a:off x="152400" y="1524000"/>
            <a:ext cx="8839200" cy="3231654"/>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lnSpc>
                <a:spcPct val="150000"/>
              </a:lnSpc>
              <a:buFont typeface="Arial" panose="020B0604020202020204" pitchFamily="34" charset="0"/>
              <a:buChar char="•"/>
            </a:pPr>
            <a:r>
              <a:rPr lang="en-US" sz="2400" dirty="0"/>
              <a:t>Project Description			- Will guide your work today</a:t>
            </a:r>
          </a:p>
          <a:p>
            <a:pPr marL="285750" indent="-285750" fontAlgn="ctr">
              <a:lnSpc>
                <a:spcPct val="150000"/>
              </a:lnSpc>
              <a:buFont typeface="Arial" panose="020B0604020202020204" pitchFamily="34" charset="0"/>
              <a:buChar char="•"/>
            </a:pPr>
            <a:r>
              <a:rPr lang="en-US" sz="2400" dirty="0"/>
              <a:t>Instructions for electronic signatures in Adobe</a:t>
            </a:r>
          </a:p>
          <a:p>
            <a:pPr marL="285750" indent="-285750" fontAlgn="ctr">
              <a:lnSpc>
                <a:spcPct val="150000"/>
              </a:lnSpc>
              <a:buFont typeface="Arial" panose="020B0604020202020204" pitchFamily="34" charset="0"/>
              <a:buChar char="•"/>
            </a:pPr>
            <a:r>
              <a:rPr lang="en-US" sz="2400" dirty="0"/>
              <a:t>Capstone Participation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381000" y="1600200"/>
            <a:ext cx="7924800" cy="4620199"/>
          </a:xfrm>
        </p:spPr>
        <p:txBody>
          <a:bodyPr vert="horz" lIns="91440" tIns="45720" rIns="91440" bIns="45720" rtlCol="0" anchor="t">
            <a:normAutofit fontScale="92500" lnSpcReduction="20000"/>
          </a:bodyPr>
          <a:lstStyle/>
          <a:p>
            <a:r>
              <a:rPr lang="en-US" sz="2400" dirty="0">
                <a:cs typeface="Calibri"/>
              </a:rPr>
              <a:t>Written capstone communications are permitted using </a:t>
            </a:r>
            <a:r>
              <a:rPr lang="en-US" sz="2400" dirty="0">
                <a:solidFill>
                  <a:srgbClr val="FF0000"/>
                </a:solidFill>
                <a:cs typeface="Calibri"/>
              </a:rPr>
              <a:t>ONLY</a:t>
            </a:r>
            <a:r>
              <a:rPr lang="en-US" sz="2400" dirty="0">
                <a:cs typeface="Calibri"/>
              </a:rPr>
              <a:t> Design Lab tools:</a:t>
            </a:r>
          </a:p>
          <a:p>
            <a:pPr lvl="1"/>
            <a:r>
              <a:rPr lang="en-US" sz="2000" b="1" dirty="0">
                <a:solidFill>
                  <a:schemeClr val="tx2">
                    <a:lumMod val="60000"/>
                    <a:lumOff val="40000"/>
                  </a:schemeClr>
                </a:solidFill>
                <a:cs typeface="Calibri"/>
              </a:rPr>
              <a:t>The Engineering Design Notebook (EDN)</a:t>
            </a:r>
          </a:p>
          <a:p>
            <a:pPr lvl="2"/>
            <a:r>
              <a:rPr lang="en-US" sz="1600" dirty="0">
                <a:cs typeface="Calibri"/>
              </a:rPr>
              <a:t>Native EDN posts</a:t>
            </a:r>
          </a:p>
          <a:p>
            <a:pPr lvl="2"/>
            <a:r>
              <a:rPr lang="en-US" sz="1600" dirty="0">
                <a:cs typeface="Calibri"/>
              </a:rPr>
              <a:t>MS Office files, CAD, etc.</a:t>
            </a:r>
          </a:p>
          <a:p>
            <a:pPr lvl="2"/>
            <a:r>
              <a:rPr lang="en-US" sz="1600" dirty="0">
                <a:cs typeface="Calibri"/>
              </a:rPr>
              <a:t>Repository via Subversion</a:t>
            </a:r>
          </a:p>
          <a:p>
            <a:pPr lvl="1"/>
            <a:r>
              <a:rPr lang="en-US" sz="2100" b="1" dirty="0">
                <a:solidFill>
                  <a:schemeClr val="tx2">
                    <a:lumMod val="60000"/>
                    <a:lumOff val="40000"/>
                  </a:schemeClr>
                </a:solidFill>
                <a:cs typeface="Calibri"/>
              </a:rPr>
              <a:t>Webex</a:t>
            </a:r>
          </a:p>
          <a:p>
            <a:pPr lvl="1"/>
            <a:r>
              <a:rPr lang="en-US" sz="2100" b="1" dirty="0">
                <a:solidFill>
                  <a:schemeClr val="tx2">
                    <a:lumMod val="60000"/>
                    <a:lumOff val="40000"/>
                  </a:schemeClr>
                </a:solidFill>
                <a:cs typeface="Calibri"/>
              </a:rPr>
              <a:t>RPI OneDrive </a:t>
            </a:r>
            <a:r>
              <a:rPr lang="en-US" sz="2000" dirty="0">
                <a:cs typeface="Calibri"/>
              </a:rPr>
              <a:t>– only for </a:t>
            </a:r>
            <a:r>
              <a:rPr lang="en-US" sz="2000" b="1" dirty="0">
                <a:solidFill>
                  <a:srgbClr val="FF0000"/>
                </a:solidFill>
                <a:cs typeface="Calibri"/>
              </a:rPr>
              <a:t>development of group deliverables</a:t>
            </a:r>
          </a:p>
          <a:p>
            <a:r>
              <a:rPr lang="en-US" sz="2400" dirty="0">
                <a:cs typeface="Calibri"/>
              </a:rPr>
              <a:t>Use of any other cloud-based service, such as </a:t>
            </a:r>
            <a:br>
              <a:rPr lang="en-US" sz="2400" dirty="0">
                <a:cs typeface="Calibri"/>
              </a:rPr>
            </a:br>
            <a:r>
              <a:rPr lang="en-US" sz="2400" dirty="0">
                <a:cs typeface="Calibri"/>
              </a:rPr>
              <a:t>Google Drive/Docs/Sheets/Slides/</a:t>
            </a:r>
            <a:r>
              <a:rPr lang="en-US" sz="2400" dirty="0" err="1">
                <a:cs typeface="Calibri"/>
              </a:rPr>
              <a:t>Colab</a:t>
            </a:r>
            <a:r>
              <a:rPr lang="en-US" sz="2400" dirty="0">
                <a:cs typeface="Calibri"/>
              </a:rPr>
              <a:t>, </a:t>
            </a:r>
            <a:r>
              <a:rPr lang="en-US" sz="2400" dirty="0" err="1">
                <a:cs typeface="Calibri"/>
              </a:rPr>
              <a:t>Jupyter</a:t>
            </a:r>
            <a:r>
              <a:rPr lang="en-US" sz="2400" dirty="0">
                <a:cs typeface="Calibri"/>
              </a:rPr>
              <a:t> Notebooks in the Cloud, GroupMe, Discord, Slack, </a:t>
            </a:r>
            <a:r>
              <a:rPr lang="en-US" sz="2400" dirty="0" err="1">
                <a:cs typeface="Calibri"/>
              </a:rPr>
              <a:t>Github</a:t>
            </a:r>
            <a:r>
              <a:rPr lang="en-US" sz="2400" dirty="0">
                <a:cs typeface="Calibri"/>
              </a:rPr>
              <a:t>, Draw.io (cloud), etc. is </a:t>
            </a:r>
            <a:r>
              <a:rPr lang="en-US" sz="2400" dirty="0">
                <a:solidFill>
                  <a:srgbClr val="FF0000"/>
                </a:solidFill>
                <a:cs typeface="Calibri"/>
              </a:rPr>
              <a:t>FORBIDDEN</a:t>
            </a:r>
          </a:p>
          <a:p>
            <a:r>
              <a:rPr lang="en-US" sz="2400" dirty="0">
                <a:cs typeface="Calibri"/>
              </a:rPr>
              <a:t>Although supported by campus, RPI Box is also </a:t>
            </a:r>
            <a:r>
              <a:rPr lang="en-US" sz="2400" dirty="0">
                <a:solidFill>
                  <a:srgbClr val="FF0000"/>
                </a:solidFill>
                <a:cs typeface="Calibri"/>
              </a:rPr>
              <a:t>FORBIDDEN</a:t>
            </a:r>
          </a:p>
          <a:p>
            <a:r>
              <a:rPr lang="en-US" sz="2400" dirty="0">
                <a:cs typeface="Calibri"/>
              </a:rPr>
              <a:t>Scheduling services such as WhenIsGood &amp; When2Meet are acceptable for setting up meetings but must not contain any technical information</a:t>
            </a:r>
          </a:p>
        </p:txBody>
      </p:sp>
      <p:sp>
        <p:nvSpPr>
          <p:cNvPr id="5" name="Slide Number Placeholder 4"/>
          <p:cNvSpPr>
            <a:spLocks noGrp="1"/>
          </p:cNvSpPr>
          <p:nvPr>
            <p:ph type="sldNum" sz="quarter" idx="12"/>
          </p:nvPr>
        </p:nvSpPr>
        <p:spPr>
          <a:xfrm>
            <a:off x="6477000" y="6356350"/>
            <a:ext cx="2133600" cy="365125"/>
          </a:xfrm>
        </p:spPr>
        <p:txBody>
          <a:bodyPr/>
          <a:lstStyle/>
          <a:p>
            <a:fld id="{B044824F-EBE0-443F-8A8F-F64816AF04DC}" type="slidenum">
              <a:rPr lang="en-US" smtClean="0"/>
              <a:t>24</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Properly acknowledge and cite the use of generative AI tools.</a:t>
            </a:r>
          </a:p>
          <a:p>
            <a:pPr lvl="1" indent="-342900" eaLnBrk="0" fontAlgn="base" hangingPunct="0">
              <a:spcBef>
                <a:spcPct val="0"/>
              </a:spcBef>
              <a:spcAft>
                <a:spcPct val="0"/>
              </a:spcAft>
              <a:buFont typeface="Arial" panose="020B0604020202020204" pitchFamily="34" charset="0"/>
              <a:buChar char="•"/>
            </a:pPr>
            <a:r>
              <a:rPr kumimoji="0" lang="en-US" altLang="en-US" sz="2200" b="1" i="0" u="none" strike="noStrike" cap="none" normalizeH="0" baseline="0" dirty="0">
                <a:ln>
                  <a:noFill/>
                </a:ln>
                <a:solidFill>
                  <a:srgbClr val="FF0000"/>
                </a:solidFill>
                <a:effectLst/>
              </a:rPr>
              <a:t>You are ultimately responsible for the content you submit.</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25</a:t>
            </a:fld>
            <a:endParaRPr lang="en-US" dirty="0"/>
          </a:p>
        </p:txBody>
      </p:sp>
      <p:pic>
        <p:nvPicPr>
          <p:cNvPr id="7" name="Picture 6" descr="A black and white logo&#10;&#10;AI-generated content may be incorrect.">
            <a:extLst>
              <a:ext uri="{FF2B5EF4-FFF2-40B4-BE49-F238E27FC236}">
                <a16:creationId xmlns:a16="http://schemas.microsoft.com/office/drawing/2014/main" id="{3CE25A44-270D-EA14-B2A2-BF40D52A8F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0078" y="3917036"/>
            <a:ext cx="4663844" cy="1531753"/>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1417638"/>
            <a:ext cx="8229600" cy="4525963"/>
          </a:xfrm>
        </p:spPr>
        <p:txBody>
          <a:bodyPr>
            <a:noAutofit/>
          </a:bodyPr>
          <a:lstStyle/>
          <a:p>
            <a:pPr marL="0" indent="0">
              <a:buNone/>
            </a:pPr>
            <a:r>
              <a:rPr lang="en-US" sz="2400" b="1" dirty="0"/>
              <a:t>Use a laptop or tablet for:</a:t>
            </a:r>
          </a:p>
          <a:p>
            <a:r>
              <a:rPr lang="en-US" sz="2400" dirty="0"/>
              <a:t>Note taking</a:t>
            </a:r>
          </a:p>
          <a:p>
            <a:r>
              <a:rPr lang="en-US" sz="2400" dirty="0"/>
              <a:t>CAD</a:t>
            </a:r>
          </a:p>
          <a:p>
            <a:r>
              <a:rPr lang="en-US" sz="2400" dirty="0"/>
              <a:t>Webex</a:t>
            </a:r>
          </a:p>
          <a:p>
            <a:endParaRPr lang="en-US" sz="1400" dirty="0"/>
          </a:p>
          <a:p>
            <a:pPr marL="0" indent="0">
              <a:buNone/>
            </a:pPr>
            <a:r>
              <a:rPr lang="en-US" sz="2400" b="1" dirty="0"/>
              <a:t>Use paper &amp; pencil for:</a:t>
            </a:r>
          </a:p>
          <a:p>
            <a:r>
              <a:rPr lang="en-US" sz="2400" dirty="0"/>
              <a:t>Sketching</a:t>
            </a:r>
          </a:p>
          <a:p>
            <a:r>
              <a:rPr lang="en-US" sz="2400" dirty="0"/>
              <a:t>Quick math &amp; calculations</a:t>
            </a:r>
          </a:p>
          <a:p>
            <a:pPr marL="0" indent="0">
              <a:buNone/>
            </a:pPr>
            <a:endParaRPr lang="en-US" sz="1400" dirty="0"/>
          </a:p>
          <a:p>
            <a:pPr marL="0" indent="0">
              <a:buNone/>
            </a:pPr>
            <a:r>
              <a:rPr lang="en-US" sz="2400" b="1"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26</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6111446" y="3906541"/>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
        <p:nvSpPr>
          <p:cNvPr id="2" name="TextBox 1"/>
          <p:cNvSpPr txBox="1"/>
          <p:nvPr/>
        </p:nvSpPr>
        <p:spPr>
          <a:xfrm>
            <a:off x="1981200" y="625981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
        <p:nvSpPr>
          <p:cNvPr id="6" name="Title 1">
            <a:extLst>
              <a:ext uri="{FF2B5EF4-FFF2-40B4-BE49-F238E27FC236}">
                <a16:creationId xmlns:a16="http://schemas.microsoft.com/office/drawing/2014/main" id="{A3712F6D-2CBA-FD00-407D-3A59121FE0D2}"/>
              </a:ext>
            </a:extLst>
          </p:cNvPr>
          <p:cNvSpPr>
            <a:spLocks noGrp="1"/>
          </p:cNvSpPr>
          <p:nvPr>
            <p:ph type="title"/>
          </p:nvPr>
        </p:nvSpPr>
        <p:spPr>
          <a:xfrm>
            <a:off x="457200" y="274638"/>
            <a:ext cx="8229600" cy="1143000"/>
          </a:xfrm>
        </p:spPr>
        <p:txBody>
          <a:bodyPr>
            <a:normAutofit/>
          </a:bodyPr>
          <a:lstStyle/>
          <a:p>
            <a:r>
              <a:rPr lang="en-US" dirty="0"/>
              <a:t>Documentation Tools</a:t>
            </a:r>
          </a:p>
        </p:txBody>
      </p:sp>
      <p:sp>
        <p:nvSpPr>
          <p:cNvPr id="8" name="TextBox 7">
            <a:extLst>
              <a:ext uri="{FF2B5EF4-FFF2-40B4-BE49-F238E27FC236}">
                <a16:creationId xmlns:a16="http://schemas.microsoft.com/office/drawing/2014/main" id="{A93FB63B-6A7B-14C1-222C-6356C025AF77}"/>
              </a:ext>
            </a:extLst>
          </p:cNvPr>
          <p:cNvSpPr txBox="1"/>
          <p:nvPr/>
        </p:nvSpPr>
        <p:spPr>
          <a:xfrm>
            <a:off x="4572001" y="1417638"/>
            <a:ext cx="4114800" cy="2169825"/>
          </a:xfrm>
          <a:prstGeom prst="rect">
            <a:avLst/>
          </a:prstGeom>
          <a:noFill/>
        </p:spPr>
        <p:txBody>
          <a:bodyPr wrap="square">
            <a:spAutoFit/>
          </a:bodyPr>
          <a:lstStyle/>
          <a:p>
            <a:pPr marL="0" indent="0">
              <a:buNone/>
            </a:pPr>
            <a:r>
              <a:rPr lang="en-US" sz="2400" b="1" dirty="0"/>
              <a:t>Software Tools:</a:t>
            </a:r>
          </a:p>
          <a:p>
            <a:pPr marL="342900" indent="-342900">
              <a:spcBef>
                <a:spcPts val="576"/>
              </a:spcBef>
              <a:buFont typeface="Arial" panose="020B0604020202020204" pitchFamily="34" charset="0"/>
              <a:buChar char="•"/>
            </a:pPr>
            <a:r>
              <a:rPr lang="en-US" sz="2400" dirty="0"/>
              <a:t>Draw.io(desktop version) – for flowchart</a:t>
            </a:r>
          </a:p>
          <a:p>
            <a:pPr marL="342900" indent="-342900">
              <a:spcBef>
                <a:spcPts val="576"/>
              </a:spcBef>
              <a:buFont typeface="Arial" panose="020B0604020202020204" pitchFamily="34" charset="0"/>
              <a:buChar char="•"/>
            </a:pPr>
            <a:r>
              <a:rPr lang="en-US" sz="2400" dirty="0"/>
              <a:t>Siemens NX – for CAD</a:t>
            </a:r>
          </a:p>
          <a:p>
            <a:pPr marL="342900" indent="-342900">
              <a:spcBef>
                <a:spcPts val="576"/>
              </a:spcBef>
              <a:buFont typeface="Arial" panose="020B0604020202020204" pitchFamily="34" charset="0"/>
              <a:buChar char="•"/>
            </a:pPr>
            <a:r>
              <a:rPr lang="en-US" sz="2400" dirty="0" err="1"/>
              <a:t>KiCAD</a:t>
            </a:r>
            <a:r>
              <a:rPr lang="en-US" sz="2400" dirty="0"/>
              <a:t> – for Circuit schematic</a:t>
            </a:r>
          </a:p>
        </p:txBody>
      </p:sp>
    </p:spTree>
    <p:extLst>
      <p:ext uri="{BB962C8B-B14F-4D97-AF65-F5344CB8AC3E}">
        <p14:creationId xmlns:p14="http://schemas.microsoft.com/office/powerpoint/2010/main" val="3131588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000" dirty="0">
                <a:latin typeface="+mn-lt"/>
              </a:rPr>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normAutofit/>
          </a:bodyPr>
          <a:lstStyle/>
          <a:p>
            <a:r>
              <a:rPr lang="en-US" sz="4000" b="1" dirty="0"/>
              <a:t>Ice Breaker - </a:t>
            </a:r>
            <a:r>
              <a:rPr lang="en-US" sz="4000" dirty="0">
                <a:latin typeface="+mn-lt"/>
              </a:rPr>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690689"/>
            <a:ext cx="7886700" cy="4427539"/>
          </a:xfrm>
        </p:spPr>
        <p:txBody>
          <a:bodyPr>
            <a:normAutofit/>
          </a:bodyPr>
          <a:lstStyle/>
          <a:p>
            <a:pPr marL="457200" indent="-457200">
              <a:buFont typeface="+mj-lt"/>
              <a:buAutoNum type="arabicPeriod"/>
            </a:pPr>
            <a:r>
              <a:rPr lang="en-US" sz="2200" dirty="0"/>
              <a:t>Answer the prompt for the first question using Slido – 1 minute</a:t>
            </a:r>
          </a:p>
          <a:p>
            <a:pPr marL="457200" indent="-457200">
              <a:buFont typeface="+mj-lt"/>
              <a:buAutoNum type="arabicPeriod"/>
            </a:pPr>
            <a:r>
              <a:rPr lang="en-US" sz="2200" dirty="0"/>
              <a:t>Pair off (Teams with an odd number of team members will have one group of three) and share your response(s) with your partner &amp; discuss – 2 minutes</a:t>
            </a:r>
          </a:p>
          <a:p>
            <a:pPr marL="457200" indent="-457200">
              <a:buFont typeface="+mj-lt"/>
              <a:buAutoNum type="arabicPeriod"/>
            </a:pPr>
            <a:r>
              <a:rPr lang="en-US" sz="2200" dirty="0"/>
              <a:t>Go around the table and each person introduces their partner to the team – name &amp; skill – 5 minutes total</a:t>
            </a:r>
            <a:endParaRPr lang="en-US" sz="1900" dirty="0"/>
          </a:p>
          <a:p>
            <a:pPr marL="457200" indent="-457200">
              <a:buFont typeface="+mj-lt"/>
              <a:buAutoNum type="arabicPeriod"/>
            </a:pPr>
            <a:r>
              <a:rPr lang="en-US" sz="2200" dirty="0"/>
              <a:t>Reveal the full word cloud &amp; discuss as class – 2 minutes</a:t>
            </a:r>
          </a:p>
          <a:p>
            <a:pPr marL="457200" indent="-457200">
              <a:buFont typeface="+mj-lt"/>
              <a:buAutoNum type="arabicPeriod"/>
            </a:pPr>
            <a:r>
              <a:rPr lang="en-US" sz="2200" dirty="0"/>
              <a:t>Repeat steps 1-4 for second question</a:t>
            </a:r>
          </a:p>
          <a:p>
            <a:pPr marL="457200" indent="-457200">
              <a:buFont typeface="+mj-lt"/>
              <a:buAutoNum type="arabicPeriod"/>
            </a:pPr>
            <a:r>
              <a:rPr lang="en-US" sz="2200" dirty="0"/>
              <a:t>Answer third question using </a:t>
            </a:r>
            <a:r>
              <a:rPr lang="en-US" sz="2200" dirty="0" err="1"/>
              <a:t>Slido</a:t>
            </a:r>
            <a:r>
              <a:rPr lang="en-US" sz="2200" dirty="0"/>
              <a:t> – 1 minute</a:t>
            </a:r>
          </a:p>
          <a:p>
            <a:pPr marL="457200" indent="-457200">
              <a:buFont typeface="+mj-lt"/>
              <a:buAutoNum type="arabicPeriod"/>
            </a:pPr>
            <a:r>
              <a:rPr lang="en-US" sz="2200" dirty="0"/>
              <a:t>Reveal word cloud and discuss – 2 minutes</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28</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2" name="Slide Number Placeholder 1">
            <a:extLst>
              <a:ext uri="{FF2B5EF4-FFF2-40B4-BE49-F238E27FC236}">
                <a16:creationId xmlns:a16="http://schemas.microsoft.com/office/drawing/2014/main" id="{5455C6FE-8601-EC5F-1C98-6D9775B03111}"/>
              </a:ext>
            </a:extLst>
          </p:cNvPr>
          <p:cNvSpPr>
            <a:spLocks noGrp="1"/>
          </p:cNvSpPr>
          <p:nvPr>
            <p:ph type="sldNum" sz="quarter" idx="12"/>
          </p:nvPr>
        </p:nvSpPr>
        <p:spPr/>
        <p:txBody>
          <a:bodyPr/>
          <a:lstStyle/>
          <a:p>
            <a:fld id="{028FE254-016A-4E51-98AE-D4B4E3F12C32}" type="slidenum">
              <a:rPr lang="en-US" sz="1200" smtClean="0"/>
              <a:t>29</a:t>
            </a:fld>
            <a:endParaRPr lang="en-US" dirty="0"/>
          </a:p>
        </p:txBody>
      </p:sp>
      <p:pic>
        <p:nvPicPr>
          <p:cNvPr id="3" name="Picture 2" descr="A screenshot of a phone&#10;&#10;AI-generated content may be incorrect.">
            <a:extLst>
              <a:ext uri="{FF2B5EF4-FFF2-40B4-BE49-F238E27FC236}">
                <a16:creationId xmlns:a16="http://schemas.microsoft.com/office/drawing/2014/main" id="{D0CC1834-C3B1-70B1-D426-123B3C2B1A58}"/>
              </a:ext>
            </a:extLst>
          </p:cNvPr>
          <p:cNvPicPr>
            <a:picLocks noChangeAspect="1"/>
          </p:cNvPicPr>
          <p:nvPr/>
        </p:nvPicPr>
        <p:blipFill>
          <a:blip r:embed="rId3">
            <a:extLst>
              <a:ext uri="{28A0092B-C50C-407E-A947-70E740481C1C}">
                <a14:useLocalDpi xmlns:a14="http://schemas.microsoft.com/office/drawing/2010/main" val="0"/>
              </a:ext>
            </a:extLst>
          </a:blip>
          <a:srcRect l="-1" r="43783"/>
          <a:stretch>
            <a:fillRect/>
          </a:stretch>
        </p:blipFill>
        <p:spPr>
          <a:xfrm>
            <a:off x="5516880" y="2633829"/>
            <a:ext cx="3200400" cy="3233571"/>
          </a:xfrm>
          <a:prstGeom prst="rect">
            <a:avLst/>
          </a:prstGeom>
        </p:spPr>
      </p:pic>
      <p:sp>
        <p:nvSpPr>
          <p:cNvPr id="7" name="TextBox 6">
            <a:extLst>
              <a:ext uri="{FF2B5EF4-FFF2-40B4-BE49-F238E27FC236}">
                <a16:creationId xmlns:a16="http://schemas.microsoft.com/office/drawing/2014/main" id="{60A529C0-28C6-05A3-C925-1E3428379853}"/>
              </a:ext>
            </a:extLst>
          </p:cNvPr>
          <p:cNvSpPr txBox="1"/>
          <p:nvPr/>
        </p:nvSpPr>
        <p:spPr>
          <a:xfrm>
            <a:off x="5181600" y="1900605"/>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
        <p:nvSpPr>
          <p:cNvPr id="9" name="TextBox 8">
            <a:extLst>
              <a:ext uri="{FF2B5EF4-FFF2-40B4-BE49-F238E27FC236}">
                <a16:creationId xmlns:a16="http://schemas.microsoft.com/office/drawing/2014/main" id="{77710EA4-AD6C-819D-1B13-357198336F18}"/>
              </a:ext>
            </a:extLst>
          </p:cNvPr>
          <p:cNvSpPr txBox="1"/>
          <p:nvPr/>
        </p:nvSpPr>
        <p:spPr>
          <a:xfrm>
            <a:off x="457200" y="1219200"/>
            <a:ext cx="6215604" cy="1143070"/>
          </a:xfrm>
          <a:prstGeom prst="rect">
            <a:avLst/>
          </a:prstGeom>
          <a:noFill/>
        </p:spPr>
        <p:txBody>
          <a:bodyPr wrap="square">
            <a:spAutoFit/>
          </a:bodyPr>
          <a:lstStyle/>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with Code #</a:t>
            </a:r>
            <a:r>
              <a:rPr lang="en-US" sz="2400" b="1" dirty="0">
                <a:latin typeface="SlidoInter"/>
              </a:rPr>
              <a:t>5292937</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14" name="TextBox 13">
            <a:extLst>
              <a:ext uri="{FF2B5EF4-FFF2-40B4-BE49-F238E27FC236}">
                <a16:creationId xmlns:a16="http://schemas.microsoft.com/office/drawing/2014/main" id="{F25F11C9-D901-4154-8166-3749E0F9A99D}"/>
              </a:ext>
            </a:extLst>
          </p:cNvPr>
          <p:cNvSpPr txBox="1"/>
          <p:nvPr/>
        </p:nvSpPr>
        <p:spPr>
          <a:xfrm>
            <a:off x="2590800" y="304800"/>
            <a:ext cx="4572000" cy="584775"/>
          </a:xfrm>
          <a:prstGeom prst="rect">
            <a:avLst/>
          </a:prstGeom>
          <a:noFill/>
        </p:spPr>
        <p:txBody>
          <a:bodyPr wrap="square">
            <a:spAutoFit/>
          </a:bodyPr>
          <a:lstStyle/>
          <a:p>
            <a:r>
              <a:rPr lang="en-US" sz="3200" b="1" dirty="0"/>
              <a:t>Skillz Ice Breaker - </a:t>
            </a:r>
            <a:r>
              <a:rPr lang="en-US" sz="3200" b="1" dirty="0" err="1"/>
              <a:t>Slido</a:t>
            </a:r>
            <a:endParaRPr lang="en-US" sz="3200" b="1" dirty="0"/>
          </a:p>
        </p:txBody>
      </p:sp>
      <p:pic>
        <p:nvPicPr>
          <p:cNvPr id="10" name="Graphic 9">
            <a:extLst>
              <a:ext uri="{FF2B5EF4-FFF2-40B4-BE49-F238E27FC236}">
                <a16:creationId xmlns:a16="http://schemas.microsoft.com/office/drawing/2014/main" id="{6DD92AC8-4E0E-F15F-9765-0B831F3BA2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7200" y="2609115"/>
            <a:ext cx="3200400" cy="320040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EF7D3-BD65-372D-4159-DC8926DED54F}"/>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94C0A5D9-CF1E-A9FD-32EC-AF87D70EB0A5}"/>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3</a:t>
            </a:r>
          </a:p>
        </p:txBody>
      </p:sp>
      <p:graphicFrame>
        <p:nvGraphicFramePr>
          <p:cNvPr id="6" name="Table 5">
            <a:extLst>
              <a:ext uri="{FF2B5EF4-FFF2-40B4-BE49-F238E27FC236}">
                <a16:creationId xmlns:a16="http://schemas.microsoft.com/office/drawing/2014/main" id="{F6D7897F-E8BF-0CD9-D4BE-973CC849661B}"/>
              </a:ext>
            </a:extLst>
          </p:cNvPr>
          <p:cNvGraphicFramePr>
            <a:graphicFrameLocks noGrp="1"/>
          </p:cNvGraphicFramePr>
          <p:nvPr>
            <p:extLst>
              <p:ext uri="{D42A27DB-BD31-4B8C-83A1-F6EECF244321}">
                <p14:modId xmlns:p14="http://schemas.microsoft.com/office/powerpoint/2010/main" val="3883705015"/>
              </p:ext>
            </p:extLst>
          </p:nvPr>
        </p:nvGraphicFramePr>
        <p:xfrm>
          <a:off x="304800" y="1066800"/>
          <a:ext cx="8229600" cy="3599981"/>
        </p:xfrm>
        <a:graphic>
          <a:graphicData uri="http://schemas.openxmlformats.org/drawingml/2006/table">
            <a:tbl>
              <a:tblPr/>
              <a:tblGrid>
                <a:gridCol w="1828800">
                  <a:extLst>
                    <a:ext uri="{9D8B030D-6E8A-4147-A177-3AD203B41FA5}">
                      <a16:colId xmlns:a16="http://schemas.microsoft.com/office/drawing/2014/main" val="20000"/>
                    </a:ext>
                  </a:extLst>
                </a:gridCol>
                <a:gridCol w="2875222">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80874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Center for Disability Services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Off-Road Wheelchair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Clint Ballinger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Rensselaer ARC</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Slow Feeding Device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Kim Oakes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RPI Registrar Office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Course Conflicts Identification Tool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Rostyslav Korolov</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Junichi Kanai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GlobalFoundries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Furnace Defects Root Cause Analysis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Kim Oakes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Monaghan Medical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Automated Piston-Spring Assembly</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Clint Ballinger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723EC3A6-29F7-F39C-F386-172D46155510}"/>
              </a:ext>
            </a:extLst>
          </p:cNvPr>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A7D79461-3E17-859A-8F3B-8F31657D0DBB}"/>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244E3D4-A4CA-53D8-6DEE-73482D320D9A}"/>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3BE4005F-6438-CA4F-4A5E-7FA462F1212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95033D5C-8A37-9082-E5C7-B6463FDB7667}"/>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0997CEA7-A6A7-0365-08B2-FA56C671548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6F29D536-CC65-9D9C-EFD4-BFC2910B662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F626740A-E324-B15A-4318-7C61280F81F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5002003-FE39-CD0A-6410-7C1174CBDB0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0D8FD7D0-5CAA-8A7C-D1FB-67B7663953BF}"/>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EBBC5543-5339-B1A7-1463-76BFBD52CABB}"/>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2970F237-920A-DAA7-092F-68F69295993D}"/>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5B6A7B4A-11B4-B739-9364-4AD28F6B8B9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2D9044FC-2A8F-9082-F8B1-DEF5F172E838}"/>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737A738-E5D9-98DB-FE94-53265E46E63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178AFCE5-C111-37D1-35F6-2F06124A2780}"/>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CD44D2DF-2FA8-7EE9-6BCC-B2774882D357}"/>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7F58B1E-4D07-802E-9BF0-49154B5D699E}"/>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C672F590-4EFB-BA17-9C09-1A6C2BF4F2E7}"/>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73938171-1E39-A3FD-C18C-0DD8EB1C40D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318060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normAutofit/>
          </a:bodyPr>
          <a:lstStyle/>
          <a:p>
            <a:pPr algn="ctr"/>
            <a:r>
              <a:rPr lang="en-US" sz="4000"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F668D62-9750-AC96-F9D1-AE9879FC94D1}"/>
              </a:ext>
            </a:extLst>
          </p:cNvPr>
          <p:cNvSpPr txBox="1"/>
          <p:nvPr/>
        </p:nvSpPr>
        <p:spPr>
          <a:xfrm>
            <a:off x="682906" y="6268045"/>
            <a:ext cx="7498528" cy="369332"/>
          </a:xfrm>
          <a:prstGeom prst="rect">
            <a:avLst/>
          </a:prstGeom>
          <a:noFill/>
        </p:spPr>
        <p:txBody>
          <a:bodyPr wrap="none" rtlCol="0">
            <a:spAutoFit/>
          </a:bodyPr>
          <a:lstStyle/>
          <a:p>
            <a:r>
              <a:rPr lang="en-US" dirty="0"/>
              <a:t>Check syllabus posted on Capstone Support Wiki for latest grading details</a:t>
            </a:r>
          </a:p>
        </p:txBody>
      </p:sp>
      <p:sp>
        <p:nvSpPr>
          <p:cNvPr id="4" name="Slide Number Placeholder 3">
            <a:extLst>
              <a:ext uri="{FF2B5EF4-FFF2-40B4-BE49-F238E27FC236}">
                <a16:creationId xmlns:a16="http://schemas.microsoft.com/office/drawing/2014/main" id="{968D439C-8EBF-E477-BCAF-1C2738313ED2}"/>
              </a:ext>
            </a:extLst>
          </p:cNvPr>
          <p:cNvSpPr>
            <a:spLocks noGrp="1"/>
          </p:cNvSpPr>
          <p:nvPr>
            <p:ph type="sldNum" sz="quarter" idx="12"/>
          </p:nvPr>
        </p:nvSpPr>
        <p:spPr/>
        <p:txBody>
          <a:bodyPr/>
          <a:lstStyle/>
          <a:p>
            <a:fld id="{D2248E17-4FAA-4AD6-B078-41EDBC8AEC16}" type="slidenum">
              <a:rPr lang="en-US" sz="1200" smtClean="0"/>
              <a:t>30</a:t>
            </a:fld>
            <a:endParaRPr lang="en-US" dirty="0"/>
          </a:p>
        </p:txBody>
      </p:sp>
      <p:graphicFrame>
        <p:nvGraphicFramePr>
          <p:cNvPr id="7" name="Table 6">
            <a:extLst>
              <a:ext uri="{FF2B5EF4-FFF2-40B4-BE49-F238E27FC236}">
                <a16:creationId xmlns:a16="http://schemas.microsoft.com/office/drawing/2014/main" id="{C4ED0524-6FAD-6A9D-6567-B5178E84E1F7}"/>
              </a:ext>
            </a:extLst>
          </p:cNvPr>
          <p:cNvGraphicFramePr>
            <a:graphicFrameLocks noGrp="1"/>
          </p:cNvGraphicFramePr>
          <p:nvPr>
            <p:extLst>
              <p:ext uri="{D42A27DB-BD31-4B8C-83A1-F6EECF244321}">
                <p14:modId xmlns:p14="http://schemas.microsoft.com/office/powerpoint/2010/main" val="2464900420"/>
              </p:ext>
            </p:extLst>
          </p:nvPr>
        </p:nvGraphicFramePr>
        <p:xfrm>
          <a:off x="5334000" y="2129194"/>
          <a:ext cx="3671219" cy="3750945"/>
        </p:xfrm>
        <a:graphic>
          <a:graphicData uri="http://schemas.openxmlformats.org/drawingml/2006/table">
            <a:tbl>
              <a:tblPr>
                <a:tableStyleId>{5C22544A-7EE6-4342-B048-85BDC9FD1C3A}</a:tableStyleId>
              </a:tblPr>
              <a:tblGrid>
                <a:gridCol w="1764261">
                  <a:extLst>
                    <a:ext uri="{9D8B030D-6E8A-4147-A177-3AD203B41FA5}">
                      <a16:colId xmlns:a16="http://schemas.microsoft.com/office/drawing/2014/main" val="1701953342"/>
                    </a:ext>
                  </a:extLst>
                </a:gridCol>
                <a:gridCol w="713488">
                  <a:extLst>
                    <a:ext uri="{9D8B030D-6E8A-4147-A177-3AD203B41FA5}">
                      <a16:colId xmlns:a16="http://schemas.microsoft.com/office/drawing/2014/main" val="4113821073"/>
                    </a:ext>
                  </a:extLst>
                </a:gridCol>
                <a:gridCol w="596735">
                  <a:extLst>
                    <a:ext uri="{9D8B030D-6E8A-4147-A177-3AD203B41FA5}">
                      <a16:colId xmlns:a16="http://schemas.microsoft.com/office/drawing/2014/main" val="2249612466"/>
                    </a:ext>
                  </a:extLst>
                </a:gridCol>
                <a:gridCol w="596735">
                  <a:extLst>
                    <a:ext uri="{9D8B030D-6E8A-4147-A177-3AD203B41FA5}">
                      <a16:colId xmlns:a16="http://schemas.microsoft.com/office/drawing/2014/main" val="1297895992"/>
                    </a:ext>
                  </a:extLst>
                </a:gridCol>
              </a:tblGrid>
              <a:tr h="438150">
                <a:tc>
                  <a:txBody>
                    <a:bodyPr/>
                    <a:lstStyle/>
                    <a:p>
                      <a:pPr algn="ctr" fontAlgn="ctr">
                        <a:buNone/>
                      </a:pPr>
                      <a:r>
                        <a:rPr lang="en-US" sz="800" b="1" u="none" strike="noStrike" dirty="0">
                          <a:solidFill>
                            <a:schemeClr val="bg1"/>
                          </a:solidFill>
                          <a:effectLst/>
                        </a:rPr>
                        <a:t>Deliverables</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Level of</a:t>
                      </a:r>
                      <a:br>
                        <a:rPr lang="en-US" sz="800" b="1" u="none" strike="noStrike" dirty="0">
                          <a:solidFill>
                            <a:schemeClr val="bg1"/>
                          </a:solidFill>
                          <a:effectLst/>
                        </a:rPr>
                      </a:br>
                      <a:r>
                        <a:rPr lang="en-US" sz="800" b="1" u="none" strike="noStrike" dirty="0">
                          <a:solidFill>
                            <a:schemeClr val="bg1"/>
                          </a:solidFill>
                          <a:effectLst/>
                        </a:rPr>
                        <a:t>Assessment</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 of</a:t>
                      </a:r>
                      <a:br>
                        <a:rPr lang="en-US" sz="800" b="1" u="none" strike="noStrike" dirty="0">
                          <a:solidFill>
                            <a:schemeClr val="bg1"/>
                          </a:solidFill>
                          <a:effectLst/>
                        </a:rPr>
                      </a:br>
                      <a:r>
                        <a:rPr lang="en-US" sz="800" b="1" u="none" strike="noStrike" dirty="0">
                          <a:solidFill>
                            <a:schemeClr val="bg1"/>
                          </a:solidFill>
                          <a:effectLst/>
                        </a:rPr>
                        <a:t>Final Grade</a:t>
                      </a:r>
                      <a:br>
                        <a:rPr lang="en-US" sz="800" b="1" u="none" strike="noStrike" dirty="0">
                          <a:solidFill>
                            <a:schemeClr val="bg1"/>
                          </a:solidFill>
                          <a:effectLst/>
                        </a:rPr>
                      </a:br>
                      <a:r>
                        <a:rPr lang="en-US" sz="800" b="1" u="none" strike="noStrike" dirty="0">
                          <a:solidFill>
                            <a:schemeClr val="bg1"/>
                          </a:solidFill>
                          <a:effectLst/>
                        </a:rPr>
                        <a:t>(Team)</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 of</a:t>
                      </a:r>
                      <a:br>
                        <a:rPr lang="en-US" sz="800" b="1" u="none" strike="noStrike" dirty="0">
                          <a:solidFill>
                            <a:schemeClr val="bg1"/>
                          </a:solidFill>
                          <a:effectLst/>
                        </a:rPr>
                      </a:br>
                      <a:r>
                        <a:rPr lang="en-US" sz="800" b="1" u="none" strike="noStrike" dirty="0">
                          <a:solidFill>
                            <a:schemeClr val="bg1"/>
                          </a:solidFill>
                          <a:effectLst/>
                        </a:rPr>
                        <a:t>Final Grade</a:t>
                      </a:r>
                      <a:br>
                        <a:rPr lang="en-US" sz="800" b="1" u="none" strike="noStrike" dirty="0">
                          <a:solidFill>
                            <a:schemeClr val="bg1"/>
                          </a:solidFill>
                          <a:effectLst/>
                        </a:rPr>
                      </a:br>
                      <a:r>
                        <a:rPr lang="en-US" sz="800" b="1" u="none" strike="noStrike" dirty="0">
                          <a:solidFill>
                            <a:schemeClr val="bg1"/>
                          </a:solidFill>
                          <a:effectLst/>
                        </a:rPr>
                        <a:t>(Individual)</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4138876767"/>
                  </a:ext>
                </a:extLst>
              </a:tr>
              <a:tr h="142875">
                <a:tc>
                  <a:txBody>
                    <a:bodyPr/>
                    <a:lstStyle/>
                    <a:p>
                      <a:pPr algn="l" fontAlgn="ctr">
                        <a:buNone/>
                      </a:pPr>
                      <a:r>
                        <a:rPr lang="en-US" sz="800" u="none" strike="noStrike" dirty="0">
                          <a:solidFill>
                            <a:schemeClr val="bg1"/>
                          </a:solidFill>
                          <a:effectLst/>
                        </a:rPr>
                        <a:t>Benchmarking Memo</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Individual</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483075800"/>
                  </a:ext>
                </a:extLst>
              </a:tr>
              <a:tr h="142875">
                <a:tc>
                  <a:txBody>
                    <a:bodyPr/>
                    <a:lstStyle/>
                    <a:p>
                      <a:pPr algn="l" fontAlgn="ctr">
                        <a:buNone/>
                      </a:pPr>
                      <a:r>
                        <a:rPr lang="en-US" sz="800" u="none" strike="noStrike" dirty="0">
                          <a:solidFill>
                            <a:schemeClr val="bg1"/>
                          </a:solidFill>
                          <a:effectLst/>
                        </a:rPr>
                        <a:t>Technical Progress #1</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Individual</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918913377"/>
                  </a:ext>
                </a:extLst>
              </a:tr>
              <a:tr h="142875">
                <a:tc>
                  <a:txBody>
                    <a:bodyPr/>
                    <a:lstStyle/>
                    <a:p>
                      <a:pPr algn="l" fontAlgn="ctr">
                        <a:buNone/>
                      </a:pPr>
                      <a:r>
                        <a:rPr lang="en-US" sz="800" u="none" strike="noStrike" dirty="0">
                          <a:solidFill>
                            <a:schemeClr val="bg1"/>
                          </a:solidFill>
                          <a:effectLst/>
                        </a:rPr>
                        <a:t>Concept Generation PPT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2461921947"/>
                  </a:ext>
                </a:extLst>
              </a:tr>
              <a:tr h="142875">
                <a:tc>
                  <a:txBody>
                    <a:bodyPr/>
                    <a:lstStyle/>
                    <a:p>
                      <a:pPr algn="l" fontAlgn="ctr">
                        <a:buNone/>
                      </a:pPr>
                      <a:r>
                        <a:rPr lang="en-US" sz="800" u="none" strike="noStrike" dirty="0">
                          <a:solidFill>
                            <a:schemeClr val="bg1"/>
                          </a:solidFill>
                          <a:effectLst/>
                        </a:rPr>
                        <a:t>Client Meeting #2</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6869071"/>
                  </a:ext>
                </a:extLst>
              </a:tr>
              <a:tr h="243840">
                <a:tc>
                  <a:txBody>
                    <a:bodyPr/>
                    <a:lstStyle/>
                    <a:p>
                      <a:pPr algn="l" fontAlgn="ctr">
                        <a:buNone/>
                      </a:pPr>
                      <a:r>
                        <a:rPr lang="en-US" sz="800" u="none" strike="noStrike" dirty="0">
                          <a:solidFill>
                            <a:schemeClr val="bg1"/>
                          </a:solidFill>
                          <a:effectLst/>
                        </a:rPr>
                        <a:t>Technical Progress and Project Mgmt. #2</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220060686"/>
                  </a:ext>
                </a:extLst>
              </a:tr>
              <a:tr h="142875">
                <a:tc>
                  <a:txBody>
                    <a:bodyPr/>
                    <a:lstStyle/>
                    <a:p>
                      <a:pPr algn="l" fontAlgn="ctr">
                        <a:buNone/>
                      </a:pPr>
                      <a:r>
                        <a:rPr lang="en-US" sz="800" u="none" strike="noStrike" dirty="0">
                          <a:solidFill>
                            <a:schemeClr val="bg1"/>
                          </a:solidFill>
                          <a:effectLst/>
                        </a:rPr>
                        <a:t>System Design Report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10</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686417353"/>
                  </a:ext>
                </a:extLst>
              </a:tr>
              <a:tr h="142875">
                <a:tc>
                  <a:txBody>
                    <a:bodyPr/>
                    <a:lstStyle/>
                    <a:p>
                      <a:pPr algn="l" fontAlgn="ctr">
                        <a:buNone/>
                      </a:pPr>
                      <a:r>
                        <a:rPr lang="en-US" sz="800" u="none" strike="noStrike" dirty="0">
                          <a:solidFill>
                            <a:schemeClr val="bg1"/>
                          </a:solidFill>
                          <a:effectLst/>
                        </a:rPr>
                        <a:t>Appendix Detailed Individual Design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2611141686"/>
                  </a:ext>
                </a:extLst>
              </a:tr>
              <a:tr h="142875">
                <a:tc>
                  <a:txBody>
                    <a:bodyPr/>
                    <a:lstStyle/>
                    <a:p>
                      <a:pPr algn="l" fontAlgn="ctr">
                        <a:buNone/>
                      </a:pPr>
                      <a:r>
                        <a:rPr lang="en-US" sz="800" u="none" strike="noStrike" dirty="0">
                          <a:solidFill>
                            <a:schemeClr val="bg1"/>
                          </a:solidFill>
                          <a:effectLst/>
                        </a:rPr>
                        <a:t>Preliminary Peer Evaluation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Bonus</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1</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391106173"/>
                  </a:ext>
                </a:extLst>
              </a:tr>
              <a:tr h="142875">
                <a:tc>
                  <a:txBody>
                    <a:bodyPr/>
                    <a:lstStyle/>
                    <a:p>
                      <a:pPr algn="l" fontAlgn="ctr">
                        <a:buNone/>
                      </a:pPr>
                      <a:r>
                        <a:rPr lang="en-US" sz="800" u="none" strike="noStrike">
                          <a:solidFill>
                            <a:schemeClr val="bg1"/>
                          </a:solidFill>
                          <a:effectLst/>
                        </a:rPr>
                        <a:t>Client Meeting #3</a:t>
                      </a:r>
                      <a:endParaRPr lang="en-US" sz="800" b="0" i="0" u="none" strike="noStrike">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Team</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040373844"/>
                  </a:ext>
                </a:extLst>
              </a:tr>
              <a:tr h="142875">
                <a:tc>
                  <a:txBody>
                    <a:bodyPr/>
                    <a:lstStyle/>
                    <a:p>
                      <a:pPr algn="l" fontAlgn="ctr">
                        <a:buNone/>
                      </a:pPr>
                      <a:r>
                        <a:rPr lang="en-US" sz="800" u="none" strike="noStrike" dirty="0">
                          <a:solidFill>
                            <a:schemeClr val="bg1"/>
                          </a:solidFill>
                          <a:effectLst/>
                        </a:rPr>
                        <a:t>Engineering Definition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Team</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596346374"/>
                  </a:ext>
                </a:extLst>
              </a:tr>
              <a:tr h="243840">
                <a:tc>
                  <a:txBody>
                    <a:bodyPr/>
                    <a:lstStyle/>
                    <a:p>
                      <a:pPr algn="l" fontAlgn="ctr">
                        <a:buNone/>
                      </a:pPr>
                      <a:r>
                        <a:rPr lang="en-US" sz="800" u="none" strike="noStrike" dirty="0">
                          <a:solidFill>
                            <a:schemeClr val="bg1"/>
                          </a:solidFill>
                          <a:effectLst/>
                        </a:rPr>
                        <a:t>Technical Progress and Project Mgmt. #3</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521357674"/>
                  </a:ext>
                </a:extLst>
              </a:tr>
              <a:tr h="142875">
                <a:tc>
                  <a:txBody>
                    <a:bodyPr/>
                    <a:lstStyle/>
                    <a:p>
                      <a:pPr algn="l" fontAlgn="ctr">
                        <a:buNone/>
                      </a:pPr>
                      <a:r>
                        <a:rPr lang="en-US" sz="800" u="none" strike="noStrike" dirty="0">
                          <a:solidFill>
                            <a:schemeClr val="bg1"/>
                          </a:solidFill>
                          <a:effectLst/>
                        </a:rPr>
                        <a:t>Individual Technical Demo</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941335174"/>
                  </a:ext>
                </a:extLst>
              </a:tr>
              <a:tr h="142875">
                <a:tc>
                  <a:txBody>
                    <a:bodyPr/>
                    <a:lstStyle/>
                    <a:p>
                      <a:pPr algn="l" fontAlgn="ctr">
                        <a:buNone/>
                      </a:pPr>
                      <a:r>
                        <a:rPr lang="en-US" sz="800" u="none" strike="noStrike">
                          <a:solidFill>
                            <a:schemeClr val="bg1"/>
                          </a:solidFill>
                          <a:effectLst/>
                        </a:rPr>
                        <a:t>Final Poster</a:t>
                      </a:r>
                      <a:endParaRPr lang="en-US" sz="800" b="0" i="0" u="none" strike="noStrike">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929386954"/>
                  </a:ext>
                </a:extLst>
              </a:tr>
              <a:tr h="142875">
                <a:tc>
                  <a:txBody>
                    <a:bodyPr/>
                    <a:lstStyle/>
                    <a:p>
                      <a:pPr algn="l" fontAlgn="ctr">
                        <a:buNone/>
                      </a:pPr>
                      <a:r>
                        <a:rPr lang="en-US" sz="800" u="none" strike="noStrike" dirty="0">
                          <a:solidFill>
                            <a:schemeClr val="bg1"/>
                          </a:solidFill>
                          <a:effectLst/>
                        </a:rPr>
                        <a:t>Final Design Report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15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2014300933"/>
                  </a:ext>
                </a:extLst>
              </a:tr>
              <a:tr h="285750">
                <a:tc>
                  <a:txBody>
                    <a:bodyPr/>
                    <a:lstStyle/>
                    <a:p>
                      <a:pPr algn="l" fontAlgn="ctr">
                        <a:buNone/>
                      </a:pPr>
                      <a:r>
                        <a:rPr lang="en-US" sz="800" u="none" strike="noStrike" dirty="0">
                          <a:solidFill>
                            <a:schemeClr val="bg1"/>
                          </a:solidFill>
                          <a:effectLst/>
                        </a:rPr>
                        <a:t>Appendix - Individual Ethical and Professional Consideration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2</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3832308732"/>
                  </a:ext>
                </a:extLst>
              </a:tr>
              <a:tr h="243840">
                <a:tc>
                  <a:txBody>
                    <a:bodyPr/>
                    <a:lstStyle/>
                    <a:p>
                      <a:pPr algn="l" fontAlgn="ctr">
                        <a:buNone/>
                      </a:pPr>
                      <a:r>
                        <a:rPr lang="en-US" sz="800" u="none" strike="noStrike" dirty="0">
                          <a:solidFill>
                            <a:schemeClr val="bg1"/>
                          </a:solidFill>
                          <a:effectLst/>
                        </a:rPr>
                        <a:t>Technical Progress and Project Mgmt. #4</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92198881"/>
                  </a:ext>
                </a:extLst>
              </a:tr>
              <a:tr h="142875">
                <a:tc rowSpan="2">
                  <a:txBody>
                    <a:bodyPr/>
                    <a:lstStyle/>
                    <a:p>
                      <a:pPr algn="l" fontAlgn="ctr">
                        <a:buNone/>
                      </a:pPr>
                      <a:r>
                        <a:rPr lang="en-US" sz="800" u="none" strike="noStrike" dirty="0">
                          <a:solidFill>
                            <a:schemeClr val="bg1"/>
                          </a:solidFill>
                          <a:effectLst/>
                        </a:rPr>
                        <a:t>Final Design Review Presentation</a:t>
                      </a:r>
                      <a:endParaRPr lang="en-US" sz="800" b="0" i="0" u="none" strike="noStrike" dirty="0">
                        <a:solidFill>
                          <a:schemeClr val="bg1"/>
                        </a:solidFill>
                        <a:effectLst/>
                        <a:latin typeface="Calibri" panose="020F0502020204030204" pitchFamily="34" charset="0"/>
                      </a:endParaRPr>
                    </a:p>
                  </a:txBody>
                  <a:tcPr marL="36576" marR="0" marT="50292" marB="50292"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10</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959798381"/>
                  </a:ext>
                </a:extLst>
              </a:tr>
              <a:tr h="142875">
                <a:tc vMerge="1">
                  <a:txBody>
                    <a:bodyPr/>
                    <a:lstStyle/>
                    <a:p>
                      <a:endParaRPr lang="en-US"/>
                    </a:p>
                  </a:txBody>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3</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564751566"/>
                  </a:ext>
                </a:extLst>
              </a:tr>
              <a:tr h="142875">
                <a:tc>
                  <a:txBody>
                    <a:bodyPr/>
                    <a:lstStyle/>
                    <a:p>
                      <a:pPr algn="l" fontAlgn="ctr">
                        <a:buNone/>
                      </a:pPr>
                      <a:r>
                        <a:rPr lang="en-US" sz="800" u="none" strike="noStrike" dirty="0">
                          <a:solidFill>
                            <a:schemeClr val="bg1"/>
                          </a:solidFill>
                          <a:effectLst/>
                        </a:rPr>
                        <a:t>Final Peer Evaluation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Bonus</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1</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309518295"/>
                  </a:ext>
                </a:extLst>
              </a:tr>
              <a:tr h="152400">
                <a:tc>
                  <a:txBody>
                    <a:bodyPr/>
                    <a:lstStyle/>
                    <a:p>
                      <a:pPr algn="l" fontAlgn="ctr">
                        <a:buNone/>
                      </a:pPr>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b="1" u="none" strike="noStrike" dirty="0">
                          <a:solidFill>
                            <a:schemeClr val="bg1"/>
                          </a:solidFill>
                          <a:effectLst/>
                        </a:rPr>
                        <a:t>To</a:t>
                      </a:r>
                      <a:r>
                        <a:rPr lang="en-US" sz="800" u="none" strike="noStrike" dirty="0">
                          <a:solidFill>
                            <a:schemeClr val="bg1"/>
                          </a:solidFill>
                          <a:effectLst/>
                        </a:rPr>
                        <a:t>tal   </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u="none" strike="noStrike">
                          <a:solidFill>
                            <a:schemeClr val="bg1"/>
                          </a:solidFill>
                          <a:effectLst/>
                        </a:rPr>
                        <a:t>60</a:t>
                      </a:r>
                      <a:endParaRPr lang="en-US" sz="800" b="1" i="0" u="none" strike="noStrike">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u="none" strike="noStrike" dirty="0">
                          <a:solidFill>
                            <a:schemeClr val="bg1"/>
                          </a:solidFill>
                          <a:effectLst/>
                        </a:rPr>
                        <a:t>42</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2952976136"/>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sz="4000"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8CAF6B86-A786-19A2-9998-D34F8BF796BC}"/>
              </a:ext>
            </a:extLst>
          </p:cNvPr>
          <p:cNvSpPr>
            <a:spLocks noGrp="1"/>
          </p:cNvSpPr>
          <p:nvPr>
            <p:ph type="sldNum" sz="quarter" idx="12"/>
          </p:nvPr>
        </p:nvSpPr>
        <p:spPr/>
        <p:txBody>
          <a:bodyPr/>
          <a:lstStyle/>
          <a:p>
            <a:fld id="{D2248E17-4FAA-4AD6-B078-41EDBC8AEC16}" type="slidenum">
              <a:rPr lang="en-US" smtClean="0"/>
              <a:t>31</a:t>
            </a:fld>
            <a:endParaRPr lang="en-US" dirty="0"/>
          </a:p>
        </p:txBody>
      </p:sp>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normAutofit/>
          </a:bodyPr>
          <a:lstStyle/>
          <a:p>
            <a:pPr algn="ctr"/>
            <a:r>
              <a:rPr lang="en-US" sz="4000" dirty="0">
                <a:latin typeface="+mn-lt"/>
                <a:cs typeface="Calibri Light" panose="020F0302020204030204" pitchFamily="34" charset="0"/>
              </a:rPr>
              <a:t>40 min – Staff Introductions &amp; Project Launch</a:t>
            </a:r>
            <a:endParaRPr lang="en-US" sz="4000" dirty="0">
              <a:latin typeface="+mn-lt"/>
            </a:endParaRPr>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400" dirty="0"/>
              <a:t>Both individuals will stop by to meet with the team.</a:t>
            </a:r>
          </a:p>
          <a:p>
            <a:pPr lvl="1"/>
            <a:endParaRPr lang="en-US" sz="2400" dirty="0"/>
          </a:p>
          <a:p>
            <a:r>
              <a:rPr lang="en-US" sz="2400" dirty="0"/>
              <a:t>Project Description Review</a:t>
            </a:r>
          </a:p>
          <a:p>
            <a:pPr lvl="1"/>
            <a:r>
              <a:rPr lang="en-US" sz="2400" dirty="0"/>
              <a:t>If you have not read the document yet, </a:t>
            </a:r>
            <a:r>
              <a:rPr lang="en-US" sz="2400" dirty="0">
                <a:solidFill>
                  <a:srgbClr val="FF0000"/>
                </a:solidFill>
              </a:rPr>
              <a:t>NOW</a:t>
            </a:r>
            <a:r>
              <a:rPr lang="en-US" sz="2400" dirty="0"/>
              <a:t> is your chance. You need that information to do the next step effectively!</a:t>
            </a:r>
          </a:p>
          <a:p>
            <a:pPr lvl="1"/>
            <a:endParaRPr lang="en-US" sz="2400" dirty="0"/>
          </a:p>
          <a:p>
            <a:r>
              <a:rPr lang="en-US" sz="2400" dirty="0"/>
              <a:t>Discuss project as a team</a:t>
            </a:r>
          </a:p>
          <a:p>
            <a:pPr lvl="1"/>
            <a:r>
              <a:rPr lang="en-US" sz="2400" dirty="0"/>
              <a:t>Begin documenting Questions you have about the project. Share the compiled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32</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34</a:t>
            </a:fld>
            <a:endParaRPr lang="en-US" sz="1200" dirty="0"/>
          </a:p>
        </p:txBody>
      </p:sp>
      <p:sp>
        <p:nvSpPr>
          <p:cNvPr id="5" name="TextBox 4">
            <a:extLst>
              <a:ext uri="{FF2B5EF4-FFF2-40B4-BE49-F238E27FC236}">
                <a16:creationId xmlns:a16="http://schemas.microsoft.com/office/drawing/2014/main" id="{BACA18A1-D024-9A70-8689-05F5E9934673}"/>
              </a:ext>
            </a:extLst>
          </p:cNvPr>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Wrap Up </a:t>
            </a:r>
            <a:br>
              <a:rPr lang="en-US" sz="4000" dirty="0">
                <a:latin typeface="+mn-lt"/>
              </a:rPr>
            </a:br>
            <a:r>
              <a:rPr lang="en-US" sz="4000" dirty="0">
                <a:latin typeface="+mn-lt"/>
              </a:rPr>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35</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before</a:t>
            </a:r>
            <a:r>
              <a:rPr lang="en-US" sz="2000" b="1" dirty="0">
                <a:solidFill>
                  <a:srgbClr val="FF0000"/>
                </a:solidFill>
              </a:rPr>
              <a:t> Day 6</a:t>
            </a:r>
          </a:p>
        </p:txBody>
      </p:sp>
    </p:spTree>
    <p:extLst>
      <p:ext uri="{BB962C8B-B14F-4D97-AF65-F5344CB8AC3E}">
        <p14:creationId xmlns:p14="http://schemas.microsoft.com/office/powerpoint/2010/main" val="23473625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6" y="1752600"/>
            <a:ext cx="8918943" cy="4525963"/>
          </a:xfrm>
        </p:spPr>
        <p:txBody>
          <a:bodyPr vert="horz" lIns="91440" tIns="45720" rIns="91440" bIns="45720" rtlCol="0" anchor="t">
            <a:normAutofit fontScale="92500" lnSpcReduction="10000"/>
          </a:bodyPr>
          <a:lstStyle/>
          <a:p>
            <a:r>
              <a:rPr lang="en-US" dirty="0">
                <a:cs typeface="Calibri"/>
              </a:rPr>
              <a:t>Location - Design Lab, JEC 3232</a:t>
            </a:r>
          </a:p>
          <a:p>
            <a:r>
              <a:rPr lang="en-US" dirty="0">
                <a:cs typeface="Calibri"/>
              </a:rPr>
              <a:t>Schedule - Three options</a:t>
            </a:r>
          </a:p>
          <a:p>
            <a:pPr lvl="1">
              <a:tabLst>
                <a:tab pos="2514600" algn="l"/>
                <a:tab pos="3597275" algn="l"/>
              </a:tabLst>
            </a:pPr>
            <a:r>
              <a:rPr lang="en-US" dirty="0">
                <a:cs typeface="Calibri"/>
              </a:rPr>
              <a:t>Tuesday	1/20	6:00 – 8pm</a:t>
            </a:r>
          </a:p>
          <a:p>
            <a:pPr lvl="1">
              <a:tabLst>
                <a:tab pos="2514600" algn="l"/>
                <a:tab pos="3597275" algn="l"/>
              </a:tabLst>
            </a:pPr>
            <a:r>
              <a:rPr lang="en-US" dirty="0">
                <a:cs typeface="Calibri"/>
              </a:rPr>
              <a:t>Wednesday	1/21	6:00 – 8pm</a:t>
            </a:r>
          </a:p>
          <a:p>
            <a:pPr lvl="1">
              <a:tabLst>
                <a:tab pos="2514600" algn="l"/>
                <a:tab pos="3597275" algn="l"/>
              </a:tabLst>
            </a:pPr>
            <a:r>
              <a:rPr lang="en-US" dirty="0">
                <a:cs typeface="Calibri"/>
              </a:rPr>
              <a:t>Thursday	1/22	6:00 – 8pm</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5059362"/>
          </a:xfrm>
        </p:spPr>
        <p:txBody>
          <a:bodyPr vert="horz" lIns="91440" tIns="45720" rIns="91440" bIns="45720" rtlCol="0" anchor="t">
            <a:normAutofit/>
          </a:bodyPr>
          <a:lstStyle/>
          <a:p>
            <a:r>
              <a:rPr lang="en-US" dirty="0">
                <a:solidFill>
                  <a:srgbClr val="FF0000"/>
                </a:solidFill>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Friday, 1/16/26</a:t>
            </a:r>
          </a:p>
          <a:p>
            <a:pPr marL="457200" lvl="1" indent="0">
              <a:buNone/>
            </a:pPr>
            <a:endParaRPr lang="en-US" dirty="0">
              <a:cs typeface="Calibri"/>
              <a:hlinkClick r:id="rId3" tooltip="https://docs.google.com/spreadsheets/d/1lo4H_eTHO7RTdU8r9M3KOiQDp9_S8xudEDXehhr-3Ok/edit?usp=sharing"/>
            </a:endParaRPr>
          </a:p>
          <a:p>
            <a:pPr marL="457200" lvl="1" indent="0">
              <a:buNone/>
            </a:pPr>
            <a:r>
              <a:rPr lang="en-US" dirty="0">
                <a:cs typeface="Calibri"/>
                <a:hlinkClick r:id="rId3" tooltip="https://docs.google.com/spreadsheets/d/1lo4H_eTHO7RTdU8r9M3KOiQDp9_S8xudEDXehhr-3Ok/edit?usp=sharing"/>
              </a:rPr>
              <a:t>Capstone S26 Team Building Sign Ups – Google Sheets</a:t>
            </a:r>
            <a:endParaRPr lang="en-US" dirty="0">
              <a:cs typeface="Calibri"/>
              <a:hlinkClick r:id="rId4" tooltip="https://docs.google.com/spreadsheets/d/1lo4H_eTHO7RTdU8r9M3KOiQDp9_S8xudEDXehhr-3Ok/edit?usp=sharing"/>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Percipio -&gt; under your required training</a:t>
            </a:r>
          </a:p>
          <a:p>
            <a:r>
              <a:rPr lang="en-US" dirty="0">
                <a:cs typeface="Calibri"/>
              </a:rPr>
              <a:t>Complete by Class 6</a:t>
            </a:r>
          </a:p>
          <a:p>
            <a:endParaRPr lang="en-US" dirty="0">
              <a:cs typeface="Calibri"/>
            </a:endParaRPr>
          </a:p>
        </p:txBody>
      </p:sp>
      <p:sp>
        <p:nvSpPr>
          <p:cNvPr id="5" name="Slide Number Placeholder 4"/>
          <p:cNvSpPr>
            <a:spLocks noGrp="1"/>
          </p:cNvSpPr>
          <p:nvPr>
            <p:ph type="sldNum" sz="quarter" idx="12"/>
          </p:nvPr>
        </p:nvSpPr>
        <p:spPr>
          <a:xfrm>
            <a:off x="6532880" y="6400799"/>
            <a:ext cx="2133600" cy="365125"/>
          </a:xfrm>
        </p:spPr>
        <p:txBody>
          <a:bodyPr/>
          <a:lstStyle/>
          <a:p>
            <a:fld id="{B044824F-EBE0-443F-8A8F-F64816AF04DC}" type="slidenum">
              <a:rPr lang="en-US" smtClean="0"/>
              <a:t>39</a:t>
            </a:fld>
            <a:endParaRPr lang="en-US" dirty="0"/>
          </a:p>
        </p:txBody>
      </p:sp>
      <p:sp>
        <p:nvSpPr>
          <p:cNvPr id="4" name="TextBox 3">
            <a:extLst>
              <a:ext uri="{FF2B5EF4-FFF2-40B4-BE49-F238E27FC236}">
                <a16:creationId xmlns:a16="http://schemas.microsoft.com/office/drawing/2014/main" id="{944AA5F7-E0AF-8E40-FD7F-E3E0C0AA0839}"/>
              </a:ext>
            </a:extLst>
          </p:cNvPr>
          <p:cNvSpPr txBox="1"/>
          <p:nvPr/>
        </p:nvSpPr>
        <p:spPr>
          <a:xfrm>
            <a:off x="1676400" y="5383032"/>
            <a:ext cx="5791200" cy="1200329"/>
          </a:xfrm>
          <a:prstGeom prst="rect">
            <a:avLst/>
          </a:prstGeom>
          <a:noFill/>
          <a:ln w="50800">
            <a:solidFill>
              <a:srgbClr val="FF0000"/>
            </a:solidFill>
          </a:ln>
        </p:spPr>
        <p:txBody>
          <a:bodyPr wrap="square" rtlCol="0">
            <a:spAutoFit/>
          </a:bodyPr>
          <a:lstStyle/>
          <a:p>
            <a:pPr algn="ctr"/>
            <a:r>
              <a:rPr lang="en-US" sz="2400" b="1" dirty="0"/>
              <a:t>Rensselaer Manufacturing and Prototyping Laboratories-Safety Orientation</a:t>
            </a:r>
            <a:r>
              <a:rPr lang="en-US" sz="2400" dirty="0"/>
              <a:t> </a:t>
            </a:r>
            <a:r>
              <a:rPr lang="en-US" sz="2400" dirty="0">
                <a:hlinkClick r:id="rId3"/>
              </a:rPr>
              <a:t>https://rpi.percipio.com/</a:t>
            </a:r>
            <a:endParaRPr lang="en-US" sz="2400" dirty="0">
              <a:cs typeface="Calibri"/>
            </a:endParaRPr>
          </a:p>
        </p:txBody>
      </p:sp>
    </p:spTree>
    <p:extLst>
      <p:ext uri="{BB962C8B-B14F-4D97-AF65-F5344CB8AC3E}">
        <p14:creationId xmlns:p14="http://schemas.microsoft.com/office/powerpoint/2010/main" val="2402396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29F55-8484-E6EE-BECA-88B5BC83E180}"/>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02A7E26D-3897-46F8-D7E3-23A8670AFF2E}"/>
              </a:ext>
            </a:extLst>
          </p:cNvPr>
          <p:cNvGrpSpPr/>
          <p:nvPr/>
        </p:nvGrpSpPr>
        <p:grpSpPr>
          <a:xfrm>
            <a:off x="2499215" y="4724400"/>
            <a:ext cx="4193146" cy="1868185"/>
            <a:chOff x="2542082" y="1573554"/>
            <a:chExt cx="4193146" cy="1868185"/>
          </a:xfrm>
        </p:grpSpPr>
        <p:grpSp>
          <p:nvGrpSpPr>
            <p:cNvPr id="7" name="Group 6">
              <a:extLst>
                <a:ext uri="{FF2B5EF4-FFF2-40B4-BE49-F238E27FC236}">
                  <a16:creationId xmlns:a16="http://schemas.microsoft.com/office/drawing/2014/main" id="{99815C56-D398-356A-9F6A-9EE53A457B57}"/>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1994ACE8-6841-AA26-15E8-E6B48DE80343}"/>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CC139EC5-573F-3346-31CE-B0C6A48498F2}"/>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7FFC6F4-99A9-1CAB-B393-C3414E0C851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77CBF45-537F-7989-67DA-D83823D3859B}"/>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7BE802C1-C9D8-4865-0FE4-502DD54ADDC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245794B5-E128-BC0A-A8BB-1DB033BFBE22}"/>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7AFD42BD-2D6F-C8F7-6144-E13F06DB143E}"/>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76898467-9EED-DC66-7714-A0A11BD92372}"/>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2707112-E0A1-D76D-6E9F-0687B19E74C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EE35C16B-C95E-B242-6E5E-AB7C01A606BA}"/>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3DD89445-0650-1B56-22CB-A6922B27446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2F77671B-24CB-B5E8-5E36-593A276F1AE9}"/>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07FD9549-18A0-1693-4173-C2EB4B285AC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6325BE11-A2C9-0F49-4D23-565E165D9192}"/>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F9E32529-5688-DEAA-69EE-5A12E7E90959}"/>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539148FE-A734-9BD7-E73B-33F8631CCCBE}"/>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D236C8B-7B0F-2A7B-C8F9-E5B99D9FA889}"/>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
        <p:nvSpPr>
          <p:cNvPr id="14338" name="Rectangle 2">
            <a:extLst>
              <a:ext uri="{FF2B5EF4-FFF2-40B4-BE49-F238E27FC236}">
                <a16:creationId xmlns:a16="http://schemas.microsoft.com/office/drawing/2014/main" id="{08C5B012-04F5-9BF1-B52E-D66D3D7BD3EE}"/>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4</a:t>
            </a:r>
          </a:p>
        </p:txBody>
      </p:sp>
      <p:graphicFrame>
        <p:nvGraphicFramePr>
          <p:cNvPr id="6" name="Table 5">
            <a:extLst>
              <a:ext uri="{FF2B5EF4-FFF2-40B4-BE49-F238E27FC236}">
                <a16:creationId xmlns:a16="http://schemas.microsoft.com/office/drawing/2014/main" id="{41A8D5FD-39BD-EC9F-8433-83BDC93D5945}"/>
              </a:ext>
            </a:extLst>
          </p:cNvPr>
          <p:cNvGraphicFramePr>
            <a:graphicFrameLocks noGrp="1"/>
          </p:cNvGraphicFramePr>
          <p:nvPr>
            <p:extLst>
              <p:ext uri="{D42A27DB-BD31-4B8C-83A1-F6EECF244321}">
                <p14:modId xmlns:p14="http://schemas.microsoft.com/office/powerpoint/2010/main" val="339321140"/>
              </p:ext>
            </p:extLst>
          </p:nvPr>
        </p:nvGraphicFramePr>
        <p:xfrm>
          <a:off x="457200" y="990600"/>
          <a:ext cx="8139499" cy="3749040"/>
        </p:xfrm>
        <a:graphic>
          <a:graphicData uri="http://schemas.openxmlformats.org/drawingml/2006/table">
            <a:tbl>
              <a:tblPr/>
              <a:tblGrid>
                <a:gridCol w="1281499">
                  <a:extLst>
                    <a:ext uri="{9D8B030D-6E8A-4147-A177-3AD203B41FA5}">
                      <a16:colId xmlns:a16="http://schemas.microsoft.com/office/drawing/2014/main" val="20000"/>
                    </a:ext>
                  </a:extLst>
                </a:gridCol>
                <a:gridCol w="3290501">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748099">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Sikorsky</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Additive Manufacturing Improvements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err="1">
                          <a:solidFill>
                            <a:srgbClr val="000000"/>
                          </a:solidFill>
                          <a:effectLst/>
                          <a:latin typeface="Calibri" panose="020F0502020204030204" pitchFamily="34" charset="0"/>
                        </a:rPr>
                        <a:t>Chaitania</a:t>
                      </a:r>
                      <a:r>
                        <a:rPr lang="en-US" sz="1400" b="0" i="0" u="none" strike="noStrike" dirty="0">
                          <a:solidFill>
                            <a:srgbClr val="000000"/>
                          </a:solidFill>
                          <a:effectLst/>
                          <a:latin typeface="Calibri" panose="020F0502020204030204" pitchFamily="34" charset="0"/>
                        </a:rPr>
                        <a:t> Ullal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Corning </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err="1">
                          <a:solidFill>
                            <a:srgbClr val="000000"/>
                          </a:solidFill>
                          <a:effectLst/>
                          <a:latin typeface="Calibri" panose="020F0502020204030204" pitchFamily="34" charset="0"/>
                        </a:rPr>
                        <a:t>CorningGPT</a:t>
                      </a:r>
                      <a:r>
                        <a:rPr lang="en-US" sz="1400" b="0" i="0" u="none" strike="noStrike" dirty="0">
                          <a:solidFill>
                            <a:srgbClr val="000000"/>
                          </a:solidFill>
                          <a:effectLst/>
                          <a:latin typeface="Calibri" panose="020F0502020204030204" pitchFamily="34" charset="0"/>
                        </a:rPr>
                        <a:t> Meeting Efficiency Tool (</a:t>
                      </a:r>
                      <a:r>
                        <a:rPr lang="en-US" sz="1400" b="0" i="0" u="none" strike="noStrike" dirty="0" err="1">
                          <a:solidFill>
                            <a:srgbClr val="000000"/>
                          </a:solidFill>
                          <a:effectLst/>
                          <a:latin typeface="Calibri" panose="020F0502020204030204" pitchFamily="34" charset="0"/>
                        </a:rPr>
                        <a:t>CoMET</a:t>
                      </a:r>
                      <a:r>
                        <a:rPr lang="en-US" sz="1400" b="0" i="0" u="none" strike="noStrike" dirty="0">
                          <a:solidFill>
                            <a:srgbClr val="000000"/>
                          </a:solidFill>
                          <a:effectLst/>
                          <a:latin typeface="Calibri" panose="020F0502020204030204" pitchFamily="34" charset="0"/>
                        </a:rPr>
                        <a:t>)</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Junichi Kanai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7792778"/>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MSE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Sand Casting Lab</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err="1">
                          <a:solidFill>
                            <a:srgbClr val="000000"/>
                          </a:solidFill>
                          <a:effectLst/>
                          <a:latin typeface="Calibri" panose="020F0502020204030204" pitchFamily="34" charset="0"/>
                        </a:rPr>
                        <a:t>Chaitania</a:t>
                      </a:r>
                      <a:r>
                        <a:rPr lang="en-US" sz="1400" b="0" i="0" u="none" strike="noStrike" dirty="0">
                          <a:solidFill>
                            <a:srgbClr val="000000"/>
                          </a:solidFill>
                          <a:effectLst/>
                          <a:latin typeface="Calibri" panose="020F0502020204030204" pitchFamily="34" charset="0"/>
                        </a:rPr>
                        <a:t> Ullal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Intelligent Bluetooth based of End of Line Test and Configurator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err="1">
                          <a:solidFill>
                            <a:srgbClr val="000000"/>
                          </a:solidFill>
                          <a:effectLst/>
                          <a:latin typeface="Calibri" panose="020F0502020204030204" pitchFamily="34" charset="0"/>
                        </a:rPr>
                        <a:t>Prabhakr</a:t>
                      </a:r>
                      <a:r>
                        <a:rPr lang="en-US" sz="1400" b="0" i="0" u="none" strike="noStrike" dirty="0">
                          <a:solidFill>
                            <a:srgbClr val="000000"/>
                          </a:solidFill>
                          <a:effectLst/>
                          <a:latin typeface="Calibri" panose="020F0502020204030204" pitchFamily="34" charset="0"/>
                        </a:rPr>
                        <a:t> Neti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70C0"/>
                          </a:solidFill>
                          <a:effectLst/>
                          <a:latin typeface="Calibri" panose="020F0502020204030204" pitchFamily="34" charset="0"/>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GlobalFoundries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CMP Arc Scratch Defect Visualization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Prabhakr Neti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70C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Western Digital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Rover-Based Assistive Device Development - Wheel Chair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Junichi Kanai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0070C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NYSID</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Single-Ream Paper Unwrapper System</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Clint Ballinger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Bevin Bells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Compressed Gas Cylinder Welding Improvements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Clint Ballinger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90058C57-E5D9-0225-5EDB-153D6370FB93}"/>
              </a:ext>
            </a:extLst>
          </p:cNvPr>
          <p:cNvSpPr>
            <a:spLocks noGrp="1"/>
          </p:cNvSpPr>
          <p:nvPr>
            <p:ph type="sldNum" sz="quarter" idx="12"/>
          </p:nvPr>
        </p:nvSpPr>
        <p:spPr/>
        <p:txBody>
          <a:bodyPr/>
          <a:lstStyle/>
          <a:p>
            <a:pPr>
              <a:defRPr/>
            </a:pPr>
            <a:fld id="{BE9A177C-BA89-4C10-A83E-404B5E42A65C}" type="slidenum">
              <a:rPr lang="en-US" smtClean="0"/>
              <a:pPr>
                <a:defRPr/>
              </a:pPr>
              <a:t>4</a:t>
            </a:fld>
            <a:endParaRPr lang="en-US" dirty="0"/>
          </a:p>
        </p:txBody>
      </p:sp>
    </p:spTree>
    <p:extLst>
      <p:ext uri="{BB962C8B-B14F-4D97-AF65-F5344CB8AC3E}">
        <p14:creationId xmlns:p14="http://schemas.microsoft.com/office/powerpoint/2010/main" val="2238575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724400"/>
          </a:xfrm>
        </p:spPr>
        <p:txBody>
          <a:bodyPr vert="horz" lIns="91440" tIns="45720" rIns="91440" bIns="45720" rtlCol="0" anchor="t">
            <a:normAutofit fontScale="92500" lnSpcReduction="20000"/>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a:p>
            <a:pPr lvl="1"/>
            <a:r>
              <a:rPr lang="en-US" dirty="0">
                <a:cs typeface="Calibri"/>
              </a:rPr>
              <a:t>Team may need meetings between classes to complete GROUP activities.</a:t>
            </a:r>
          </a:p>
          <a:p>
            <a:pPr lvl="1"/>
            <a:r>
              <a:rPr lang="en-US" dirty="0">
                <a:cs typeface="Calibri"/>
              </a:rPr>
              <a:t>#pro tip Do individual work alone. Prioritize limited time the entire team is available for group discussions.</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Client Meeting #1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41</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1142696"/>
          </a:xfrm>
        </p:spPr>
        <p:txBody>
          <a:bodyPr>
            <a:normAutofit/>
          </a:bodyPr>
          <a:lstStyle/>
          <a:p>
            <a:pPr algn="ctr"/>
            <a:r>
              <a:rPr lang="en-US" sz="4000"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hlinkClick r:id="rId3"/>
              </a:rPr>
              <a:t>EDN -&gt; Capstone Support -&gt; Wiki-&gt; </a:t>
            </a:r>
          </a:p>
          <a:p>
            <a:r>
              <a:rPr lang="en-US" sz="3200" b="1" dirty="0">
                <a:solidFill>
                  <a:srgbClr val="0000FF"/>
                </a:solidFill>
                <a:hlinkClick r:id="rId3"/>
              </a:rPr>
              <a:t>Task and Due Dates -&gt; Day 1 Agenda</a:t>
            </a:r>
            <a:endParaRPr lang="en-US" sz="3200" b="1" dirty="0">
              <a:solidFill>
                <a:srgbClr val="0000FF"/>
              </a:solidFill>
            </a:endParaRP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8006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43</a:t>
            </a:fld>
            <a:endParaRPr lang="en-US" sz="1200" dirty="0"/>
          </a:p>
        </p:txBody>
      </p:sp>
      <p:pic>
        <p:nvPicPr>
          <p:cNvPr id="8" name="Picture 7" descr="A screenshot of a project&#10;&#10;AI-generated content may be incorrect.">
            <a:extLst>
              <a:ext uri="{FF2B5EF4-FFF2-40B4-BE49-F238E27FC236}">
                <a16:creationId xmlns:a16="http://schemas.microsoft.com/office/drawing/2014/main" id="{9EAD4201-3E61-1DDE-2246-662059D2D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893" y="1653953"/>
            <a:ext cx="7712214" cy="4446424"/>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8591-A982-DEB4-53D1-EF313C7CB26E}"/>
              </a:ext>
            </a:extLst>
          </p:cNvPr>
          <p:cNvSpPr>
            <a:spLocks noGrp="1"/>
          </p:cNvSpPr>
          <p:nvPr>
            <p:ph type="title"/>
          </p:nvPr>
        </p:nvSpPr>
        <p:spPr/>
        <p:txBody>
          <a:bodyPr/>
          <a:lstStyle/>
          <a:p>
            <a:pPr algn="ctr"/>
            <a:r>
              <a:rPr lang="en-US" sz="4000" dirty="0">
                <a:latin typeface="+mn-lt"/>
              </a:rPr>
              <a:t>Accountability</a:t>
            </a:r>
            <a:endParaRPr lang="en-US" dirty="0">
              <a:latin typeface="+mn-lt"/>
            </a:endParaRPr>
          </a:p>
        </p:txBody>
      </p:sp>
      <p:sp>
        <p:nvSpPr>
          <p:cNvPr id="3" name="Content Placeholder 2">
            <a:extLst>
              <a:ext uri="{FF2B5EF4-FFF2-40B4-BE49-F238E27FC236}">
                <a16:creationId xmlns:a16="http://schemas.microsoft.com/office/drawing/2014/main" id="{F8B25CE5-B507-0D1E-6560-3F4480E7186F}"/>
              </a:ext>
            </a:extLst>
          </p:cNvPr>
          <p:cNvSpPr>
            <a:spLocks noGrp="1"/>
          </p:cNvSpPr>
          <p:nvPr>
            <p:ph idx="1"/>
          </p:nvPr>
        </p:nvSpPr>
        <p:spPr>
          <a:xfrm>
            <a:off x="304800" y="1825624"/>
            <a:ext cx="8610600" cy="4803775"/>
          </a:xfrm>
        </p:spPr>
        <p:txBody>
          <a:bodyPr>
            <a:noAutofit/>
          </a:bodyPr>
          <a:lstStyle/>
          <a:p>
            <a:pPr marL="0" indent="0">
              <a:buNone/>
            </a:pPr>
            <a:r>
              <a:rPr lang="en-US" sz="2400" dirty="0"/>
              <a:t>Raise your hand if you have completed these Action Items:</a:t>
            </a:r>
          </a:p>
          <a:p>
            <a:pPr marL="0" indent="0">
              <a:buNone/>
            </a:pPr>
            <a:endParaRPr lang="en-US" sz="2400" dirty="0"/>
          </a:p>
          <a:p>
            <a:r>
              <a:rPr lang="en-US" sz="2400" dirty="0"/>
              <a:t>Registered for EDN access</a:t>
            </a:r>
          </a:p>
          <a:p>
            <a:r>
              <a:rPr lang="en-US" sz="2400" dirty="0"/>
              <a:t>Watched the </a:t>
            </a:r>
            <a:r>
              <a:rPr lang="en-US" sz="2400" dirty="0">
                <a:hlinkClick r:id="rId2"/>
              </a:rPr>
              <a:t>Capstone Introduction &amp; Expectations video</a:t>
            </a:r>
            <a:endParaRPr lang="en-US" sz="2400" dirty="0"/>
          </a:p>
          <a:p>
            <a:r>
              <a:rPr lang="en-US" sz="2400" dirty="0"/>
              <a:t>Read the project description</a:t>
            </a:r>
          </a:p>
          <a:p>
            <a:r>
              <a:rPr lang="en-US" sz="2400" dirty="0"/>
              <a:t>Identify time and registered for </a:t>
            </a:r>
            <a:r>
              <a:rPr lang="en-US" sz="2400" dirty="0">
                <a:hlinkClick r:id="rId3"/>
              </a:rPr>
              <a:t>Team Building Retreat</a:t>
            </a:r>
            <a:endParaRPr lang="en-US" sz="2400" dirty="0"/>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092429C4-FDA9-FEA7-1001-F55D836E1DD1}"/>
              </a:ext>
            </a:extLst>
          </p:cNvPr>
          <p:cNvSpPr>
            <a:spLocks noGrp="1"/>
          </p:cNvSpPr>
          <p:nvPr>
            <p:ph type="sldNum" sz="quarter" idx="12"/>
          </p:nvPr>
        </p:nvSpPr>
        <p:spPr/>
        <p:txBody>
          <a:bodyPr/>
          <a:lstStyle/>
          <a:p>
            <a:fld id="{028FE254-016A-4E51-98AE-D4B4E3F12C32}" type="slidenum">
              <a:rPr lang="en-US" sz="1200" smtClean="0"/>
              <a:t>44</a:t>
            </a:fld>
            <a:endParaRPr lang="en-US" sz="1200" dirty="0"/>
          </a:p>
        </p:txBody>
      </p:sp>
    </p:spTree>
    <p:extLst>
      <p:ext uri="{BB962C8B-B14F-4D97-AF65-F5344CB8AC3E}">
        <p14:creationId xmlns:p14="http://schemas.microsoft.com/office/powerpoint/2010/main" val="34177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45</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61060773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 </a:t>
            </a:r>
            <a:r>
              <a:rPr lang="en-US" sz="2600" b="1" dirty="0">
                <a:cs typeface="Calibri"/>
              </a:rPr>
              <a:t>one thought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46</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normAutofit/>
          </a:bodyPr>
          <a:lstStyle/>
          <a:p>
            <a:pPr algn="ctr"/>
            <a:r>
              <a:rPr lang="en-US" sz="4000" dirty="0">
                <a:latin typeface="+mn-lt"/>
              </a:rPr>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z="1200" smtClean="0"/>
              <a:t>47</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normAutofit/>
          </a:bodyPr>
          <a:lstStyle/>
          <a:p>
            <a:pPr algn="ctr"/>
            <a:r>
              <a:rPr lang="en-US" sz="4000" dirty="0">
                <a:latin typeface="+mn-lt"/>
              </a:rPr>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48</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Days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67C2D-5A3A-6C5D-BA37-97CB049DA9EF}"/>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F92F3B8-4FD1-41B3-ECE2-AB89FBF72954}"/>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a:extLst>
              <a:ext uri="{FF2B5EF4-FFF2-40B4-BE49-F238E27FC236}">
                <a16:creationId xmlns:a16="http://schemas.microsoft.com/office/drawing/2014/main" id="{DA4FBD2B-5071-45E9-DE58-22559BDB95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1D7760F7-05F4-29D6-F8F7-750ED2FE5697}"/>
              </a:ext>
            </a:extLst>
          </p:cNvPr>
          <p:cNvSpPr txBox="1"/>
          <p:nvPr/>
        </p:nvSpPr>
        <p:spPr>
          <a:xfrm>
            <a:off x="4648200" y="1892052"/>
            <a:ext cx="2362200" cy="923330"/>
          </a:xfrm>
          <a:prstGeom prst="rect">
            <a:avLst/>
          </a:prstGeom>
          <a:noFill/>
          <a:ln w="28575">
            <a:solidFill>
              <a:srgbClr val="00B050"/>
            </a:solidFill>
          </a:ln>
        </p:spPr>
        <p:txBody>
          <a:bodyPr wrap="square" rtlCol="0">
            <a:spAutoFit/>
          </a:bodyPr>
          <a:lstStyle/>
          <a:p>
            <a:pPr algn="ctr"/>
            <a:r>
              <a:rPr lang="en-US" dirty="0"/>
              <a:t>Work here creates the Engineering Definition of the Client’s Problem</a:t>
            </a:r>
          </a:p>
        </p:txBody>
      </p:sp>
      <p:sp>
        <p:nvSpPr>
          <p:cNvPr id="2" name="Title 1">
            <a:extLst>
              <a:ext uri="{FF2B5EF4-FFF2-40B4-BE49-F238E27FC236}">
                <a16:creationId xmlns:a16="http://schemas.microsoft.com/office/drawing/2014/main" id="{3B2AB123-D5D8-4448-2FAC-56F802ACF78D}"/>
              </a:ext>
            </a:extLst>
          </p:cNvPr>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11" name="Right Brace 10">
            <a:extLst>
              <a:ext uri="{FF2B5EF4-FFF2-40B4-BE49-F238E27FC236}">
                <a16:creationId xmlns:a16="http://schemas.microsoft.com/office/drawing/2014/main" id="{AA92DAEB-7024-7A49-34DD-16A931771F5B}"/>
              </a:ext>
            </a:extLst>
          </p:cNvPr>
          <p:cNvSpPr/>
          <p:nvPr/>
        </p:nvSpPr>
        <p:spPr>
          <a:xfrm>
            <a:off x="3991466" y="1752601"/>
            <a:ext cx="504334" cy="1143000"/>
          </a:xfrm>
          <a:custGeom>
            <a:avLst/>
            <a:gdLst>
              <a:gd name="csX0" fmla="*/ 0 w 504334"/>
              <a:gd name="csY0" fmla="*/ 0 h 1143000"/>
              <a:gd name="csX1" fmla="*/ 252167 w 504334"/>
              <a:gd name="csY1" fmla="*/ 42026 h 1143000"/>
              <a:gd name="csX2" fmla="*/ 252167 w 504334"/>
              <a:gd name="csY2" fmla="*/ 529474 h 1143000"/>
              <a:gd name="csX3" fmla="*/ 504334 w 504334"/>
              <a:gd name="csY3" fmla="*/ 571500 h 1143000"/>
              <a:gd name="csX4" fmla="*/ 252167 w 504334"/>
              <a:gd name="csY4" fmla="*/ 613526 h 1143000"/>
              <a:gd name="csX5" fmla="*/ 252167 w 504334"/>
              <a:gd name="csY5" fmla="*/ 1100974 h 1143000"/>
              <a:gd name="csX6" fmla="*/ 0 w 504334"/>
              <a:gd name="csY6" fmla="*/ 1143000 h 1143000"/>
              <a:gd name="csX7" fmla="*/ 0 w 504334"/>
              <a:gd name="csY7" fmla="*/ 0 h 1143000"/>
              <a:gd name="csX0" fmla="*/ 0 w 504334"/>
              <a:gd name="csY0" fmla="*/ 0 h 1143000"/>
              <a:gd name="csX1" fmla="*/ 252167 w 504334"/>
              <a:gd name="csY1" fmla="*/ 42026 h 1143000"/>
              <a:gd name="csX2" fmla="*/ 252167 w 504334"/>
              <a:gd name="csY2" fmla="*/ 529474 h 1143000"/>
              <a:gd name="csX3" fmla="*/ 504334 w 504334"/>
              <a:gd name="csY3" fmla="*/ 571500 h 1143000"/>
              <a:gd name="csX4" fmla="*/ 252167 w 504334"/>
              <a:gd name="csY4" fmla="*/ 613526 h 1143000"/>
              <a:gd name="csX5" fmla="*/ 252167 w 504334"/>
              <a:gd name="csY5" fmla="*/ 1100974 h 1143000"/>
              <a:gd name="csX6" fmla="*/ 0 w 504334"/>
              <a:gd name="csY6" fmla="*/ 1143000 h 114300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504334" h="1143000" stroke="0" extrusionOk="0">
                <a:moveTo>
                  <a:pt x="0" y="0"/>
                </a:moveTo>
                <a:cubicBezTo>
                  <a:pt x="135845" y="-2111"/>
                  <a:pt x="249165" y="19943"/>
                  <a:pt x="252167" y="42026"/>
                </a:cubicBezTo>
                <a:cubicBezTo>
                  <a:pt x="240191" y="220082"/>
                  <a:pt x="288726" y="354330"/>
                  <a:pt x="252167" y="529474"/>
                </a:cubicBezTo>
                <a:cubicBezTo>
                  <a:pt x="244403" y="560266"/>
                  <a:pt x="361576" y="590793"/>
                  <a:pt x="504334" y="571500"/>
                </a:cubicBezTo>
                <a:cubicBezTo>
                  <a:pt x="362473" y="570081"/>
                  <a:pt x="254414" y="591390"/>
                  <a:pt x="252167" y="613526"/>
                </a:cubicBezTo>
                <a:cubicBezTo>
                  <a:pt x="258089" y="708385"/>
                  <a:pt x="295041" y="933542"/>
                  <a:pt x="252167" y="1100974"/>
                </a:cubicBezTo>
                <a:cubicBezTo>
                  <a:pt x="238199" y="1122045"/>
                  <a:pt x="129806" y="1151908"/>
                  <a:pt x="0" y="1143000"/>
                </a:cubicBezTo>
                <a:cubicBezTo>
                  <a:pt x="-63579" y="842130"/>
                  <a:pt x="-58885" y="468617"/>
                  <a:pt x="0" y="0"/>
                </a:cubicBezTo>
                <a:close/>
              </a:path>
              <a:path w="504334" h="1143000" fill="none" extrusionOk="0">
                <a:moveTo>
                  <a:pt x="0" y="0"/>
                </a:moveTo>
                <a:cubicBezTo>
                  <a:pt x="138613" y="-46"/>
                  <a:pt x="250537" y="15493"/>
                  <a:pt x="252167" y="42026"/>
                </a:cubicBezTo>
                <a:cubicBezTo>
                  <a:pt x="265640" y="92192"/>
                  <a:pt x="249510" y="436302"/>
                  <a:pt x="252167" y="529474"/>
                </a:cubicBezTo>
                <a:cubicBezTo>
                  <a:pt x="247606" y="560840"/>
                  <a:pt x="373640" y="577871"/>
                  <a:pt x="504334" y="571500"/>
                </a:cubicBezTo>
                <a:cubicBezTo>
                  <a:pt x="364912" y="575152"/>
                  <a:pt x="256027" y="588027"/>
                  <a:pt x="252167" y="613526"/>
                </a:cubicBezTo>
                <a:cubicBezTo>
                  <a:pt x="250421" y="677872"/>
                  <a:pt x="292294" y="900040"/>
                  <a:pt x="252167" y="1100974"/>
                </a:cubicBezTo>
                <a:cubicBezTo>
                  <a:pt x="261583" y="1142829"/>
                  <a:pt x="137391" y="1143990"/>
                  <a:pt x="0" y="1143000"/>
                </a:cubicBezTo>
              </a:path>
              <a:path w="504334" h="1143000" fill="none" stroke="0" extrusionOk="0">
                <a:moveTo>
                  <a:pt x="0" y="0"/>
                </a:moveTo>
                <a:cubicBezTo>
                  <a:pt x="140323" y="591"/>
                  <a:pt x="255309" y="19571"/>
                  <a:pt x="252167" y="42026"/>
                </a:cubicBezTo>
                <a:cubicBezTo>
                  <a:pt x="272248" y="131171"/>
                  <a:pt x="231283" y="399940"/>
                  <a:pt x="252167" y="529474"/>
                </a:cubicBezTo>
                <a:cubicBezTo>
                  <a:pt x="254544" y="556222"/>
                  <a:pt x="365469" y="575676"/>
                  <a:pt x="504334" y="571500"/>
                </a:cubicBezTo>
                <a:cubicBezTo>
                  <a:pt x="367236" y="574843"/>
                  <a:pt x="254021" y="592587"/>
                  <a:pt x="252167" y="613526"/>
                </a:cubicBezTo>
                <a:cubicBezTo>
                  <a:pt x="257007" y="678765"/>
                  <a:pt x="214325" y="927369"/>
                  <a:pt x="252167" y="1100974"/>
                </a:cubicBezTo>
                <a:cubicBezTo>
                  <a:pt x="230082" y="1127811"/>
                  <a:pt x="133236" y="1138838"/>
                  <a:pt x="0" y="1143000"/>
                </a:cubicBezTo>
              </a:path>
            </a:pathLst>
          </a:custGeom>
          <a:ln w="31750">
            <a:solidFill>
              <a:srgbClr val="00B050"/>
            </a:solidFill>
            <a:extLst>
              <a:ext uri="{C807C97D-BFC1-408E-A445-0C87EB9F89A2}">
                <ask:lineSketchStyleProps xmlns:ask="http://schemas.microsoft.com/office/drawing/2018/sketchyshapes" sd="1219033472">
                  <a:prstGeom prst="rightBrace">
                    <a:avLst/>
                  </a:prstGeom>
                  <ask:type>
                    <ask:lineSketchCurved/>
                  </ask:type>
                </ask:lineSketchStyleProps>
              </a:ext>
            </a:extLst>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24671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a:t>
            </a:r>
            <a:r>
              <a:rPr lang="en-US" sz="4000" dirty="0">
                <a:cs typeface="Calibri"/>
              </a:rPr>
              <a:t>Design</a:t>
            </a:r>
            <a:r>
              <a:rPr lang="en-US" dirty="0">
                <a:cs typeface="Calibri"/>
              </a:rPr>
              <a:t> Process Step 1</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Seek to Understand the Problem the Client Has</a:t>
            </a:r>
            <a:endParaRPr lang="en-US" dirty="0">
              <a:highlight>
                <a:srgbClr val="FFFF00"/>
              </a:highlight>
              <a:cs typeface="Calibri"/>
            </a:endParaRPr>
          </a:p>
          <a:p>
            <a:r>
              <a:rPr lang="en-US" dirty="0">
                <a:cs typeface="Calibri"/>
              </a:rPr>
              <a:t>Three Primary Tools to capture the Engineering Definition of the Problem (covered in IED)</a:t>
            </a:r>
          </a:p>
          <a:p>
            <a:pPr lvl="1"/>
            <a:r>
              <a:rPr lang="en-US" dirty="0">
                <a:cs typeface="Calibri"/>
              </a:rPr>
              <a:t>Needs and Requirements</a:t>
            </a:r>
          </a:p>
          <a:p>
            <a:pPr lvl="1"/>
            <a:r>
              <a:rPr lang="en-US" dirty="0">
                <a:cs typeface="Calibri"/>
              </a:rPr>
              <a:t>Use Cases</a:t>
            </a:r>
          </a:p>
          <a:p>
            <a:pPr lvl="1"/>
            <a:r>
              <a:rPr lang="en-US" dirty="0">
                <a:cs typeface="Calibri"/>
              </a:rPr>
              <a:t>User Stories</a:t>
            </a:r>
          </a:p>
          <a:p>
            <a:r>
              <a:rPr lang="en-US" dirty="0">
                <a:cs typeface="Calibri"/>
              </a:rPr>
              <a:t>Team may use any or all of these tools to fully describe the problem. </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23797356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first impressions)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Tree>
    <p:extLst>
      <p:ext uri="{BB962C8B-B14F-4D97-AF65-F5344CB8AC3E}">
        <p14:creationId xmlns:p14="http://schemas.microsoft.com/office/powerpoint/2010/main" val="24382817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53</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152400" y="133515"/>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4000" spc="-1" dirty="0">
                <a:solidFill>
                  <a:srgbClr val="000000"/>
                </a:solidFill>
                <a:latin typeface="+mn-lt"/>
              </a:rPr>
              <a:t>Developing Needs &amp; Requirements</a:t>
            </a: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934F7-2008-324A-D25F-ACF9DE1626B5}"/>
              </a:ext>
            </a:extLst>
          </p:cNvPr>
          <p:cNvSpPr>
            <a:spLocks noGrp="1"/>
          </p:cNvSpPr>
          <p:nvPr>
            <p:ph type="title"/>
          </p:nvPr>
        </p:nvSpPr>
        <p:spPr>
          <a:xfrm>
            <a:off x="457200" y="177923"/>
            <a:ext cx="8229600" cy="608407"/>
          </a:xfrm>
        </p:spPr>
        <p:txBody>
          <a:bodyPr>
            <a:normAutofit fontScale="90000"/>
          </a:bodyPr>
          <a:lstStyle/>
          <a:p>
            <a:r>
              <a:rPr lang="en-US" sz="4000" dirty="0">
                <a:ea typeface="Calibri Light" panose="020F0302020204030204" pitchFamily="34" charset="0"/>
                <a:cs typeface="Calibri Light" panose="020F0302020204030204" pitchFamily="34" charset="0"/>
              </a:rPr>
              <a:t>User Story</a:t>
            </a:r>
          </a:p>
        </p:txBody>
      </p:sp>
      <p:sp>
        <p:nvSpPr>
          <p:cNvPr id="3" name="Content Placeholder 2">
            <a:extLst>
              <a:ext uri="{FF2B5EF4-FFF2-40B4-BE49-F238E27FC236}">
                <a16:creationId xmlns:a16="http://schemas.microsoft.com/office/drawing/2014/main" id="{8DDA833E-A0F6-0D78-ADC6-927F499BAC95}"/>
              </a:ext>
            </a:extLst>
          </p:cNvPr>
          <p:cNvSpPr>
            <a:spLocks noGrp="1"/>
          </p:cNvSpPr>
          <p:nvPr>
            <p:ph idx="1"/>
          </p:nvPr>
        </p:nvSpPr>
        <p:spPr>
          <a:xfrm>
            <a:off x="457200" y="914400"/>
            <a:ext cx="8229600" cy="5211763"/>
          </a:xfrm>
        </p:spPr>
        <p:txBody>
          <a:bodyPr/>
          <a:lstStyle/>
          <a:p>
            <a:pPr marL="0" indent="0">
              <a:buNone/>
            </a:pPr>
            <a:r>
              <a:rPr lang="en-US" sz="2000" dirty="0"/>
              <a:t>A user story is a short description of what a customer does with your product/application, written from their perspective and in their own language, focusing on the value or outcome they get.</a:t>
            </a:r>
          </a:p>
          <a:p>
            <a:pPr marL="0" indent="0">
              <a:buNone/>
            </a:pPr>
            <a:r>
              <a:rPr lang="en-US" sz="2400" b="1" dirty="0"/>
              <a:t>Format: As a</a:t>
            </a:r>
            <a:r>
              <a:rPr lang="en-US" sz="2400" dirty="0"/>
              <a:t> &lt;type of user&gt;, </a:t>
            </a:r>
            <a:r>
              <a:rPr lang="en-US" sz="2400" b="1" dirty="0"/>
              <a:t>I want</a:t>
            </a:r>
            <a:r>
              <a:rPr lang="en-US" sz="2400" dirty="0"/>
              <a:t> &lt;a goal&gt; </a:t>
            </a:r>
            <a:r>
              <a:rPr lang="en-US" sz="2400" b="1" dirty="0"/>
              <a:t>so that</a:t>
            </a:r>
            <a:r>
              <a:rPr lang="en-US" sz="2400" dirty="0"/>
              <a:t> &lt;reason&gt;.</a:t>
            </a:r>
          </a:p>
          <a:p>
            <a:endParaRPr lang="en-US" dirty="0"/>
          </a:p>
        </p:txBody>
      </p:sp>
      <p:pic>
        <p:nvPicPr>
          <p:cNvPr id="5" name="Picture 4">
            <a:extLst>
              <a:ext uri="{FF2B5EF4-FFF2-40B4-BE49-F238E27FC236}">
                <a16:creationId xmlns:a16="http://schemas.microsoft.com/office/drawing/2014/main" id="{7508EB8A-EC84-AD95-2597-44DA07AF348C}"/>
              </a:ext>
            </a:extLst>
          </p:cNvPr>
          <p:cNvPicPr>
            <a:picLocks noChangeAspect="1"/>
          </p:cNvPicPr>
          <p:nvPr/>
        </p:nvPicPr>
        <p:blipFill>
          <a:blip r:embed="rId2"/>
          <a:srcRect l="4976" r="6685" b="5808"/>
          <a:stretch>
            <a:fillRect/>
          </a:stretch>
        </p:blipFill>
        <p:spPr>
          <a:xfrm>
            <a:off x="461058" y="2582510"/>
            <a:ext cx="2530928" cy="2826498"/>
          </a:xfrm>
          <a:prstGeom prst="rect">
            <a:avLst/>
          </a:prstGeom>
        </p:spPr>
      </p:pic>
      <p:sp>
        <p:nvSpPr>
          <p:cNvPr id="7" name="TextBox 6">
            <a:extLst>
              <a:ext uri="{FF2B5EF4-FFF2-40B4-BE49-F238E27FC236}">
                <a16:creationId xmlns:a16="http://schemas.microsoft.com/office/drawing/2014/main" id="{1E234084-4DA2-8E3B-3EB8-419BB7DB82EB}"/>
              </a:ext>
            </a:extLst>
          </p:cNvPr>
          <p:cNvSpPr txBox="1"/>
          <p:nvPr/>
        </p:nvSpPr>
        <p:spPr>
          <a:xfrm>
            <a:off x="3369096" y="2688813"/>
            <a:ext cx="5146254" cy="1581651"/>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1: E-commerce Platform</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shopper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to filter products by price range</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that I can quickly find items within my budget</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5E173216-778C-73AF-26BD-805E7B261FAA}"/>
              </a:ext>
            </a:extLst>
          </p:cNvPr>
          <p:cNvSpPr txBox="1"/>
          <p:nvPr/>
        </p:nvSpPr>
        <p:spPr>
          <a:xfrm>
            <a:off x="3369096" y="4417069"/>
            <a:ext cx="5504991" cy="1900200"/>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2: Real-time Data Monitoring</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engineer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to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view real-time data from the sensors on a dashboard</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that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I can monitor and react quickly to issues</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4" name="Slide Number Placeholder 3">
            <a:extLst>
              <a:ext uri="{FF2B5EF4-FFF2-40B4-BE49-F238E27FC236}">
                <a16:creationId xmlns:a16="http://schemas.microsoft.com/office/drawing/2014/main" id="{0E8D240F-DDC2-7B5B-70D5-95DF9C5365F3}"/>
              </a:ext>
            </a:extLst>
          </p:cNvPr>
          <p:cNvSpPr>
            <a:spLocks noGrp="1"/>
          </p:cNvSpPr>
          <p:nvPr>
            <p:ph type="sldNum" sz="quarter" idx="12"/>
          </p:nvPr>
        </p:nvSpPr>
        <p:spPr/>
        <p:txBody>
          <a:bodyPr/>
          <a:lstStyle/>
          <a:p>
            <a:fld id="{B044824F-EBE0-443F-8A8F-F64816AF04DC}" type="slidenum">
              <a:rPr lang="en-US" smtClean="0"/>
              <a:t>54</a:t>
            </a:fld>
            <a:endParaRPr lang="en-US" dirty="0"/>
          </a:p>
        </p:txBody>
      </p:sp>
    </p:spTree>
    <p:extLst>
      <p:ext uri="{BB962C8B-B14F-4D97-AF65-F5344CB8AC3E}">
        <p14:creationId xmlns:p14="http://schemas.microsoft.com/office/powerpoint/2010/main" val="17921597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C9F68A-ED81-C774-8827-6B38E38E84D2}"/>
              </a:ext>
            </a:extLst>
          </p:cNvPr>
          <p:cNvSpPr>
            <a:spLocks noGrp="1"/>
          </p:cNvSpPr>
          <p:nvPr>
            <p:ph type="sldNum" sz="quarter" idx="12"/>
          </p:nvPr>
        </p:nvSpPr>
        <p:spPr/>
        <p:txBody>
          <a:bodyPr/>
          <a:lstStyle/>
          <a:p>
            <a:fld id="{B044824F-EBE0-443F-8A8F-F64816AF04DC}" type="slidenum">
              <a:rPr lang="en-US" smtClean="0"/>
              <a:t>55</a:t>
            </a:fld>
            <a:endParaRPr lang="en-US" dirty="0"/>
          </a:p>
        </p:txBody>
      </p:sp>
      <p:sp>
        <p:nvSpPr>
          <p:cNvPr id="12" name="Title 1">
            <a:extLst>
              <a:ext uri="{FF2B5EF4-FFF2-40B4-BE49-F238E27FC236}">
                <a16:creationId xmlns:a16="http://schemas.microsoft.com/office/drawing/2014/main" id="{8F14B901-96EE-841D-479C-EB9573316FF7}"/>
              </a:ext>
            </a:extLst>
          </p:cNvPr>
          <p:cNvSpPr>
            <a:spLocks noGrp="1"/>
          </p:cNvSpPr>
          <p:nvPr>
            <p:ph type="title"/>
          </p:nvPr>
        </p:nvSpPr>
        <p:spPr>
          <a:xfrm>
            <a:off x="457200" y="30005"/>
            <a:ext cx="8229600" cy="1143000"/>
          </a:xfrm>
        </p:spPr>
        <p:txBody>
          <a:bodyPr>
            <a:normAutofit/>
          </a:bodyPr>
          <a:lstStyle/>
          <a:p>
            <a:r>
              <a:rPr lang="en-US" sz="4000" dirty="0"/>
              <a:t>Use Case</a:t>
            </a:r>
          </a:p>
        </p:txBody>
      </p:sp>
      <p:graphicFrame>
        <p:nvGraphicFramePr>
          <p:cNvPr id="13" name="Content Placeholder 2">
            <a:extLst>
              <a:ext uri="{FF2B5EF4-FFF2-40B4-BE49-F238E27FC236}">
                <a16:creationId xmlns:a16="http://schemas.microsoft.com/office/drawing/2014/main" id="{D0F8848E-00CB-2D16-8FE6-0228100635C5}"/>
              </a:ext>
            </a:extLst>
          </p:cNvPr>
          <p:cNvGraphicFramePr>
            <a:graphicFrameLocks noGrp="1"/>
          </p:cNvGraphicFramePr>
          <p:nvPr>
            <p:ph idx="1"/>
            <p:extLst>
              <p:ext uri="{D42A27DB-BD31-4B8C-83A1-F6EECF244321}">
                <p14:modId xmlns:p14="http://schemas.microsoft.com/office/powerpoint/2010/main" val="1443521386"/>
              </p:ext>
            </p:extLst>
          </p:nvPr>
        </p:nvGraphicFramePr>
        <p:xfrm>
          <a:off x="457200" y="2484437"/>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4" name="Group 13">
            <a:extLst>
              <a:ext uri="{FF2B5EF4-FFF2-40B4-BE49-F238E27FC236}">
                <a16:creationId xmlns:a16="http://schemas.microsoft.com/office/drawing/2014/main" id="{5DE80F6D-C1EB-03B1-3EFB-7C80BB591E4F}"/>
              </a:ext>
            </a:extLst>
          </p:cNvPr>
          <p:cNvGrpSpPr/>
          <p:nvPr/>
        </p:nvGrpSpPr>
        <p:grpSpPr>
          <a:xfrm>
            <a:off x="418070" y="1981200"/>
            <a:ext cx="8268730" cy="833394"/>
            <a:chOff x="-5880343" y="552"/>
            <a:chExt cx="14109943" cy="2146505"/>
          </a:xfrm>
        </p:grpSpPr>
        <p:sp>
          <p:nvSpPr>
            <p:cNvPr id="15" name="Rectangle 14">
              <a:extLst>
                <a:ext uri="{FF2B5EF4-FFF2-40B4-BE49-F238E27FC236}">
                  <a16:creationId xmlns:a16="http://schemas.microsoft.com/office/drawing/2014/main" id="{0293E68C-A1A1-592D-B73B-C3C8CACE9DC3}"/>
                </a:ext>
              </a:extLst>
            </p:cNvPr>
            <p:cNvSpPr/>
            <p:nvPr/>
          </p:nvSpPr>
          <p:spPr>
            <a:xfrm>
              <a:off x="0" y="552"/>
              <a:ext cx="8229600" cy="6464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6" name="TextBox 15">
              <a:extLst>
                <a:ext uri="{FF2B5EF4-FFF2-40B4-BE49-F238E27FC236}">
                  <a16:creationId xmlns:a16="http://schemas.microsoft.com/office/drawing/2014/main" id="{F4BCBA7E-354F-895A-36FA-E3EAEEC1BCAF}"/>
                </a:ext>
              </a:extLst>
            </p:cNvPr>
            <p:cNvSpPr txBox="1"/>
            <p:nvPr/>
          </p:nvSpPr>
          <p:spPr>
            <a:xfrm>
              <a:off x="-5880343" y="1500649"/>
              <a:ext cx="8229601" cy="6464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Format:</a:t>
              </a:r>
              <a:endParaRPr lang="en-US" sz="2200" kern="1200" dirty="0"/>
            </a:p>
          </p:txBody>
        </p:sp>
      </p:grpSp>
      <p:sp>
        <p:nvSpPr>
          <p:cNvPr id="17" name="TextBox 16">
            <a:extLst>
              <a:ext uri="{FF2B5EF4-FFF2-40B4-BE49-F238E27FC236}">
                <a16:creationId xmlns:a16="http://schemas.microsoft.com/office/drawing/2014/main" id="{0455E4C9-CF85-A91D-97A5-B8BBEF449D70}"/>
              </a:ext>
            </a:extLst>
          </p:cNvPr>
          <p:cNvSpPr txBox="1"/>
          <p:nvPr/>
        </p:nvSpPr>
        <p:spPr>
          <a:xfrm>
            <a:off x="381000" y="1066800"/>
            <a:ext cx="8686800" cy="1200329"/>
          </a:xfrm>
          <a:prstGeom prst="rect">
            <a:avLst/>
          </a:prstGeom>
          <a:noFill/>
        </p:spPr>
        <p:txBody>
          <a:bodyPr wrap="square">
            <a:spAutoFit/>
          </a:bodyPr>
          <a:lstStyle/>
          <a:p>
            <a:r>
              <a:rPr lang="en-US" sz="2400" dirty="0"/>
              <a:t>A use case outlines interactions between a system and its actors (people or other systems). They are documented and usually include key information about these interactions.</a:t>
            </a:r>
          </a:p>
        </p:txBody>
      </p:sp>
    </p:spTree>
    <p:extLst>
      <p:ext uri="{BB962C8B-B14F-4D97-AF65-F5344CB8AC3E}">
        <p14:creationId xmlns:p14="http://schemas.microsoft.com/office/powerpoint/2010/main" val="14098864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5C66-676B-E123-FF3E-F95585477FF6}"/>
              </a:ext>
            </a:extLst>
          </p:cNvPr>
          <p:cNvSpPr>
            <a:spLocks noGrp="1"/>
          </p:cNvSpPr>
          <p:nvPr>
            <p:ph type="title"/>
          </p:nvPr>
        </p:nvSpPr>
        <p:spPr/>
        <p:txBody>
          <a:bodyPr>
            <a:normAutofit/>
          </a:bodyPr>
          <a:lstStyle/>
          <a:p>
            <a:r>
              <a:rPr lang="en-US" sz="4000" dirty="0">
                <a:latin typeface="Calibri Light" panose="020F0302020204030204" pitchFamily="34" charset="0"/>
                <a:ea typeface="Calibri Light" panose="020F0302020204030204" pitchFamily="34" charset="0"/>
                <a:cs typeface="Calibri Light" panose="020F0302020204030204" pitchFamily="34" charset="0"/>
              </a:rPr>
              <a:t>Use Case Example</a:t>
            </a:r>
          </a:p>
        </p:txBody>
      </p:sp>
      <p:sp>
        <p:nvSpPr>
          <p:cNvPr id="5" name="TextBox 4">
            <a:extLst>
              <a:ext uri="{FF2B5EF4-FFF2-40B4-BE49-F238E27FC236}">
                <a16:creationId xmlns:a16="http://schemas.microsoft.com/office/drawing/2014/main" id="{C7FECDD6-B664-59F0-7D4D-1EF3FB5CD92D}"/>
              </a:ext>
            </a:extLst>
          </p:cNvPr>
          <p:cNvSpPr txBox="1"/>
          <p:nvPr/>
        </p:nvSpPr>
        <p:spPr>
          <a:xfrm>
            <a:off x="475527" y="1417638"/>
            <a:ext cx="8229600" cy="3904915"/>
          </a:xfrm>
          <a:prstGeom prst="rect">
            <a:avLst/>
          </a:prstGeom>
          <a:noFill/>
        </p:spPr>
        <p:txBody>
          <a:bodyPr wrap="square">
            <a:spAutoFit/>
          </a:bodyPr>
          <a:lstStyle/>
          <a:p>
            <a:pPr>
              <a:lnSpc>
                <a:spcPct val="115000"/>
              </a:lnSpc>
              <a:spcAft>
                <a:spcPts val="450"/>
              </a:spcAft>
            </a:pPr>
            <a:r>
              <a:rPr lang="en-US" sz="2000" b="1" kern="100" dirty="0">
                <a:ea typeface="Aptos" panose="020B0004020202020204" pitchFamily="34" charset="0"/>
                <a:cs typeface="Times New Roman" panose="02020603050405020304" pitchFamily="18" charset="0"/>
              </a:rPr>
              <a:t>Example 1: Monitor Real-time Production Data</a:t>
            </a:r>
            <a:endParaRPr lang="en-US" sz="2000" kern="100" dirty="0">
              <a:ea typeface="Aptos" panose="020B0004020202020204" pitchFamily="34" charset="0"/>
              <a:cs typeface="Times New Roman" panose="02020603050405020304" pitchFamily="18" charset="0"/>
            </a:endParaRP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Process Engineer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view real-time metrics of each manufacturing stage</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Software can acquire data from the sensors / data sources.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logs into the system</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System fetches current data from the sensors / data sources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sees a dashboard of live performance metrics and graphs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Data is updated every 10 seconds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a data source is offline, system shows a warning.</a:t>
            </a:r>
          </a:p>
        </p:txBody>
      </p:sp>
      <p:pic>
        <p:nvPicPr>
          <p:cNvPr id="2050" name="Picture 2" descr="Case, use, business scenarios, interaction, portfolio, uml, use-case icon -  Download on Iconfinder">
            <a:extLst>
              <a:ext uri="{FF2B5EF4-FFF2-40B4-BE49-F238E27FC236}">
                <a16:creationId xmlns:a16="http://schemas.microsoft.com/office/drawing/2014/main" id="{7C3D6EB9-2D5D-9ACE-F79D-03BDBFC671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086600" y="312420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A2ED086-7C03-A85C-2D62-4DF74C4A8B02}"/>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2D5679A2-0408-2E18-0C7D-39FF2AC757C3}"/>
              </a:ext>
            </a:extLst>
          </p:cNvPr>
          <p:cNvSpPr>
            <a:spLocks noGrp="1"/>
          </p:cNvSpPr>
          <p:nvPr>
            <p:ph type="sldNum" sz="quarter" idx="12"/>
          </p:nvPr>
        </p:nvSpPr>
        <p:spPr/>
        <p:txBody>
          <a:bodyPr/>
          <a:lstStyle/>
          <a:p>
            <a:fld id="{B044824F-EBE0-443F-8A8F-F64816AF04DC}" type="slidenum">
              <a:rPr lang="en-US" smtClean="0"/>
              <a:t>56</a:t>
            </a:fld>
            <a:endParaRPr lang="en-US" dirty="0"/>
          </a:p>
        </p:txBody>
      </p:sp>
    </p:spTree>
    <p:extLst>
      <p:ext uri="{BB962C8B-B14F-4D97-AF65-F5344CB8AC3E}">
        <p14:creationId xmlns:p14="http://schemas.microsoft.com/office/powerpoint/2010/main" val="3924115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42AC8-8A43-7F6F-27FC-8295670A7F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B38752-607F-E39E-B97D-A32DC072642D}"/>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67BAA91F-9DE9-F492-770C-2954BC9D082C}"/>
              </a:ext>
            </a:extLst>
          </p:cNvPr>
          <p:cNvSpPr>
            <a:spLocks noGrp="1"/>
          </p:cNvSpPr>
          <p:nvPr>
            <p:ph type="sldNum" sz="quarter" idx="12"/>
          </p:nvPr>
        </p:nvSpPr>
        <p:spPr/>
        <p:txBody>
          <a:bodyPr/>
          <a:lstStyle/>
          <a:p>
            <a:fld id="{B044824F-EBE0-443F-8A8F-F64816AF04DC}" type="slidenum">
              <a:rPr lang="en-US" smtClean="0"/>
              <a:t>57</a:t>
            </a:fld>
            <a:endParaRPr lang="en-US" dirty="0"/>
          </a:p>
        </p:txBody>
      </p:sp>
      <p:sp>
        <p:nvSpPr>
          <p:cNvPr id="5" name="TextBox 5">
            <a:extLst>
              <a:ext uri="{FF2B5EF4-FFF2-40B4-BE49-F238E27FC236}">
                <a16:creationId xmlns:a16="http://schemas.microsoft.com/office/drawing/2014/main" id="{3CD5F5DA-6BAB-E9D4-E976-A8F49F21A1E0}"/>
              </a:ext>
            </a:extLst>
          </p:cNvPr>
          <p:cNvSpPr/>
          <p:nvPr/>
        </p:nvSpPr>
        <p:spPr>
          <a:xfrm>
            <a:off x="714180" y="2438400"/>
            <a:ext cx="7715640" cy="1568206"/>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the team Generate the Engineering Definition of the Client’s problem!</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30276396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&amp; CE are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58</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04800" y="342107"/>
            <a:ext cx="8534400" cy="1143000"/>
          </a:xfrm>
        </p:spPr>
        <p:txBody>
          <a:bodyPr>
            <a:noAutofit/>
          </a:bodyPr>
          <a:lstStyle/>
          <a:p>
            <a:r>
              <a:rPr lang="en-US" sz="3200" dirty="0">
                <a:cs typeface="Calibri"/>
              </a:rPr>
              <a:t>20 min – Generating Engineering Definition of the Problem: Needs &amp; Requirements, </a:t>
            </a:r>
            <a:br>
              <a:rPr lang="en-US" sz="3200" dirty="0">
                <a:cs typeface="Calibri"/>
              </a:rPr>
            </a:br>
            <a:r>
              <a:rPr lang="en-US" sz="3200" dirty="0">
                <a:cs typeface="Calibri"/>
              </a:rPr>
              <a:t>User Stories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sz="2800" dirty="0">
                <a:cs typeface="Calibri"/>
              </a:rPr>
              <a:t>Read notes in template documents for tips</a:t>
            </a:r>
          </a:p>
          <a:p>
            <a:r>
              <a:rPr lang="en-US" sz="2800" dirty="0">
                <a:cs typeface="Calibri"/>
              </a:rPr>
              <a:t>Remove/combine duplicate thoughts</a:t>
            </a:r>
          </a:p>
          <a:p>
            <a:r>
              <a:rPr lang="en-US" sz="2800" spc="-1" dirty="0">
                <a:solidFill>
                  <a:srgbClr val="000000"/>
                </a:solidFill>
              </a:rPr>
              <a:t>Add Requirements based on the Needs</a:t>
            </a:r>
            <a:endParaRPr lang="en-US" sz="2800" dirty="0">
              <a:cs typeface="Calibri"/>
            </a:endParaRPr>
          </a:p>
          <a:p>
            <a:pPr lvl="1"/>
            <a:r>
              <a:rPr lang="en-US" sz="2400" dirty="0">
                <a:cs typeface="Calibri"/>
              </a:rPr>
              <a:t>Unsure of a proper metric? Use a quick Google search to put in an educated guess.</a:t>
            </a:r>
          </a:p>
          <a:p>
            <a:r>
              <a:rPr lang="en-US" sz="2800" dirty="0">
                <a:cs typeface="Calibri"/>
              </a:rPr>
              <a:t>Iterate between User Stories and Use Cases. Cases may identify new Stories and vice versa!</a:t>
            </a:r>
          </a:p>
          <a:p>
            <a:r>
              <a:rPr lang="en-US" sz="2800" dirty="0">
                <a:cs typeface="Calibri"/>
              </a:rPr>
              <a:t>Fill in holes/gaps after looking at categories</a:t>
            </a:r>
          </a:p>
          <a:p>
            <a:pPr lvl="1"/>
            <a:r>
              <a:rPr lang="en-US" sz="2400"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59</a:t>
            </a:fld>
            <a:endParaRPr lang="en-US" dirty="0"/>
          </a:p>
        </p:txBody>
      </p:sp>
      <p:sp>
        <p:nvSpPr>
          <p:cNvPr id="4" name="Rectangle 3"/>
          <p:cNvSpPr/>
          <p:nvPr/>
        </p:nvSpPr>
        <p:spPr>
          <a:xfrm>
            <a:off x="2286000" y="5768061"/>
            <a:ext cx="4267200" cy="1015663"/>
          </a:xfrm>
          <a:prstGeom prst="rect">
            <a:avLst/>
          </a:prstGeom>
          <a:ln w="28575">
            <a:solidFill>
              <a:srgbClr val="FF0000"/>
            </a:solidFill>
          </a:ln>
        </p:spPr>
        <p:txBody>
          <a:bodyPr wrap="square">
            <a:spAutoFit/>
          </a:bodyPr>
          <a:lstStyle/>
          <a:p>
            <a:pPr algn="ctr"/>
            <a:r>
              <a:rPr lang="en-US" sz="2000" b="1" spc="-1" dirty="0">
                <a:solidFill>
                  <a:srgbClr val="000000"/>
                </a:solidFill>
              </a:rPr>
              <a:t>Edit now on OneDrive</a:t>
            </a:r>
          </a:p>
          <a:p>
            <a:pPr algn="ctr"/>
            <a:r>
              <a:rPr lang="en-US" sz="2000" b="1" spc="-1" dirty="0">
                <a:solidFill>
                  <a:srgbClr val="000000"/>
                </a:solidFill>
              </a:rPr>
              <a:t>Next week with Subversion access, these can go into the Repository</a:t>
            </a:r>
          </a:p>
        </p:txBody>
      </p:sp>
    </p:spTree>
    <p:extLst>
      <p:ext uri="{BB962C8B-B14F-4D97-AF65-F5344CB8AC3E}">
        <p14:creationId xmlns:p14="http://schemas.microsoft.com/office/powerpoint/2010/main" val="4095449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4000" spc="-1" dirty="0">
                <a:solidFill>
                  <a:srgbClr val="000000"/>
                </a:solidFill>
              </a:rPr>
              <a:t>Generating Needs</a:t>
            </a: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dirty="0">
                <a:solidFill>
                  <a:schemeClr val="lt1"/>
                </a:solidFill>
                <a:latin typeface="Calibri"/>
              </a:rPr>
              <a:t>Repeat!</a:t>
            </a:r>
            <a:endParaRPr lang="en-US" sz="2700" spc="-1" dirty="0">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60</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normAutofit fontScale="92500" lnSpcReduction="20000"/>
          </a:bodyPr>
          <a:lstStyle/>
          <a:p>
            <a:r>
              <a:rPr lang="en-US" dirty="0"/>
              <a:t>PPT Template &amp; Instructions</a:t>
            </a:r>
          </a:p>
          <a:p>
            <a:pPr lvl="1"/>
            <a:r>
              <a:rPr lang="en-US" dirty="0"/>
              <a:t>Link on Day 2 Agenda Wiki Page</a:t>
            </a:r>
          </a:p>
          <a:p>
            <a:pPr lvl="1"/>
            <a:r>
              <a:rPr lang="en-US" dirty="0"/>
              <a:t>ONE person transfer file from Capstone Support EDN to team’s OneDrive for collaborative creation</a:t>
            </a:r>
          </a:p>
          <a:p>
            <a:r>
              <a:rPr lang="en-US" dirty="0"/>
              <a:t>Translate information from the Project Description to the first few slides in the deck</a:t>
            </a:r>
          </a:p>
          <a:p>
            <a:r>
              <a:rPr lang="en-US" dirty="0"/>
              <a:t>Add your questions from today</a:t>
            </a:r>
          </a:p>
          <a:p>
            <a:r>
              <a:rPr lang="en-US" dirty="0"/>
              <a:t>Complete these slides </a:t>
            </a:r>
            <a:r>
              <a:rPr lang="en-US" b="1" dirty="0"/>
              <a:t>AND</a:t>
            </a:r>
            <a:r>
              <a:rPr lang="en-US" dirty="0"/>
              <a:t> send to your PE</a:t>
            </a:r>
          </a:p>
          <a:p>
            <a:r>
              <a:rPr lang="en-US" b="1" dirty="0"/>
              <a:t>Every</a:t>
            </a:r>
            <a:r>
              <a:rPr lang="en-US" dirty="0"/>
              <a:t> team member should plan to speak during </a:t>
            </a:r>
            <a:r>
              <a:rPr lang="en-US" b="1" dirty="0"/>
              <a:t>every</a:t>
            </a:r>
            <a:r>
              <a:rPr lang="en-US" dirty="0"/>
              <a:t> client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61</a:t>
            </a:fld>
            <a:endParaRPr lang="en-US" dirty="0"/>
          </a:p>
        </p:txBody>
      </p:sp>
    </p:spTree>
    <p:extLst>
      <p:ext uri="{BB962C8B-B14F-4D97-AF65-F5344CB8AC3E}">
        <p14:creationId xmlns:p14="http://schemas.microsoft.com/office/powerpoint/2010/main" val="30889883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mins – Communication &amp; Documentation Policies</a:t>
            </a:r>
          </a:p>
        </p:txBody>
      </p:sp>
      <p:sp>
        <p:nvSpPr>
          <p:cNvPr id="3" name="Content Placeholder 2"/>
          <p:cNvSpPr>
            <a:spLocks noGrp="1"/>
          </p:cNvSpPr>
          <p:nvPr>
            <p:ph idx="1"/>
          </p:nvPr>
        </p:nvSpPr>
        <p:spPr>
          <a:xfrm>
            <a:off x="628650" y="1545360"/>
            <a:ext cx="7886700" cy="5176116"/>
          </a:xfrm>
        </p:spPr>
        <p:txBody>
          <a:bodyPr>
            <a:normAutofit fontScale="850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a:t>WhenIsGood or When2Meet – meeting scheduling</a:t>
            </a:r>
          </a:p>
          <a:p>
            <a:endParaRPr lang="en-US" dirty="0"/>
          </a:p>
          <a:p>
            <a:r>
              <a:rPr lang="en-US" b="1" u="sng" dirty="0">
                <a:solidFill>
                  <a:srgbClr val="FF0000"/>
                </a:solidFill>
              </a:rPr>
              <a:t>Not Permitted to avoid project data exposure</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err="1"/>
              <a:t>Github</a:t>
            </a:r>
            <a:endParaRPr lang="en-US" dirty="0"/>
          </a:p>
          <a:p>
            <a:pPr lvl="1"/>
            <a:r>
              <a:rPr lang="en-US" dirty="0"/>
              <a:t>Other cloud-based tools for any use (schematics, mind maps, drawings, analysis, etc…) e.g., diagrams.net, etc.</a:t>
            </a:r>
          </a:p>
          <a:p>
            <a:pPr lvl="1"/>
            <a:r>
              <a:rPr lang="en-US" dirty="0"/>
              <a:t>RPI Box, RPI Sharepoint</a:t>
            </a:r>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62</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70" algn="ctr">
              <a:spcBef>
                <a:spcPts val="481"/>
              </a:spcBef>
              <a:buClr>
                <a:srgbClr val="000000"/>
              </a:buClr>
            </a:pPr>
            <a:r>
              <a:rPr lang="en-US" sz="4000" spc="-1" dirty="0">
                <a:solidFill>
                  <a:srgbClr val="000000"/>
                </a:solidFill>
                <a:uFill>
                  <a:solidFill>
                    <a:srgbClr val="FFFFFF"/>
                  </a:solidFill>
                </a:uFill>
                <a:latin typeface="+mn-lt"/>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63</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Should I Document?</a:t>
            </a:r>
            <a:endParaRPr lang="en-US" sz="4000"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Feedback on 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64</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6812-51EF-81E8-E750-920237A52AAD}"/>
              </a:ext>
            </a:extLst>
          </p:cNvPr>
          <p:cNvSpPr>
            <a:spLocks noGrp="1"/>
          </p:cNvSpPr>
          <p:nvPr>
            <p:ph type="title"/>
          </p:nvPr>
        </p:nvSpPr>
        <p:spPr>
          <a:xfrm>
            <a:off x="80645" y="365127"/>
            <a:ext cx="9144000" cy="701674"/>
          </a:xfrm>
        </p:spPr>
        <p:txBody>
          <a:bodyPr>
            <a:noAutofit/>
          </a:bodyPr>
          <a:lstStyle/>
          <a:p>
            <a:r>
              <a:rPr lang="en-US" sz="4000" dirty="0">
                <a:latin typeface="+mn-lt"/>
              </a:rPr>
              <a:t>Participation + Documentation Expectation</a:t>
            </a:r>
          </a:p>
        </p:txBody>
      </p:sp>
      <p:sp>
        <p:nvSpPr>
          <p:cNvPr id="3" name="Content Placeholder 2">
            <a:extLst>
              <a:ext uri="{FF2B5EF4-FFF2-40B4-BE49-F238E27FC236}">
                <a16:creationId xmlns:a16="http://schemas.microsoft.com/office/drawing/2014/main" id="{19203346-64C8-AB20-8C6C-CAAD80E4A377}"/>
              </a:ext>
            </a:extLst>
          </p:cNvPr>
          <p:cNvSpPr>
            <a:spLocks noGrp="1"/>
          </p:cNvSpPr>
          <p:nvPr>
            <p:ph idx="1"/>
          </p:nvPr>
        </p:nvSpPr>
        <p:spPr>
          <a:xfrm>
            <a:off x="685800" y="1066801"/>
            <a:ext cx="7886700" cy="4677208"/>
          </a:xfrm>
        </p:spPr>
        <p:txBody>
          <a:bodyPr numCol="1"/>
          <a:lstStyle/>
          <a:p>
            <a:pPr marL="0" indent="0">
              <a:buNone/>
            </a:pPr>
            <a:r>
              <a:rPr lang="en-US" dirty="0"/>
              <a:t>At least </a:t>
            </a:r>
            <a:r>
              <a:rPr lang="en-US" sz="4400" dirty="0">
                <a:latin typeface="Algerian" panose="04020705040A02060702" pitchFamily="82" charset="0"/>
              </a:rPr>
              <a:t>4</a:t>
            </a:r>
            <a:r>
              <a:rPr lang="en-US" dirty="0"/>
              <a:t> </a:t>
            </a:r>
            <a:r>
              <a:rPr lang="en-US" b="1" dirty="0"/>
              <a:t>technical</a:t>
            </a:r>
            <a:r>
              <a:rPr lang="en-US" dirty="0"/>
              <a:t> posts per week per team member to EDN </a:t>
            </a:r>
            <a:r>
              <a:rPr lang="en-US" b="1" dirty="0"/>
              <a:t>Forums</a:t>
            </a:r>
          </a:p>
          <a:p>
            <a:endParaRPr lang="en-US" dirty="0"/>
          </a:p>
          <a:p>
            <a:endParaRPr lang="en-US" dirty="0"/>
          </a:p>
        </p:txBody>
      </p:sp>
      <p:sp>
        <p:nvSpPr>
          <p:cNvPr id="4" name="Slide Number Placeholder 3">
            <a:extLst>
              <a:ext uri="{FF2B5EF4-FFF2-40B4-BE49-F238E27FC236}">
                <a16:creationId xmlns:a16="http://schemas.microsoft.com/office/drawing/2014/main" id="{04C50D8C-E9B6-93F7-E608-015A40094777}"/>
              </a:ext>
            </a:extLst>
          </p:cNvPr>
          <p:cNvSpPr>
            <a:spLocks noGrp="1"/>
          </p:cNvSpPr>
          <p:nvPr>
            <p:ph type="sldNum" sz="quarter" idx="12"/>
          </p:nvPr>
        </p:nvSpPr>
        <p:spPr/>
        <p:txBody>
          <a:bodyPr/>
          <a:lstStyle/>
          <a:p>
            <a:fld id="{CC48B151-73E6-4005-9E41-BAC149615E2B}" type="slidenum">
              <a:rPr lang="en-US" sz="1200" smtClean="0"/>
              <a:t>65</a:t>
            </a:fld>
            <a:endParaRPr lang="en-US" dirty="0"/>
          </a:p>
        </p:txBody>
      </p:sp>
      <p:graphicFrame>
        <p:nvGraphicFramePr>
          <p:cNvPr id="5" name="Table 4">
            <a:extLst>
              <a:ext uri="{FF2B5EF4-FFF2-40B4-BE49-F238E27FC236}">
                <a16:creationId xmlns:a16="http://schemas.microsoft.com/office/drawing/2014/main" id="{8DDB7027-D372-E337-F3D8-A8A9194A823F}"/>
              </a:ext>
            </a:extLst>
          </p:cNvPr>
          <p:cNvGraphicFramePr>
            <a:graphicFrameLocks noGrp="1"/>
          </p:cNvGraphicFramePr>
          <p:nvPr>
            <p:extLst>
              <p:ext uri="{D42A27DB-BD31-4B8C-83A1-F6EECF244321}">
                <p14:modId xmlns:p14="http://schemas.microsoft.com/office/powerpoint/2010/main" val="1533182378"/>
              </p:ext>
            </p:extLst>
          </p:nvPr>
        </p:nvGraphicFramePr>
        <p:xfrm>
          <a:off x="791845" y="1753235"/>
          <a:ext cx="7467600" cy="3846803"/>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644227925"/>
                    </a:ext>
                  </a:extLst>
                </a:gridCol>
                <a:gridCol w="3733800">
                  <a:extLst>
                    <a:ext uri="{9D8B030D-6E8A-4147-A177-3AD203B41FA5}">
                      <a16:colId xmlns:a16="http://schemas.microsoft.com/office/drawing/2014/main" val="794077961"/>
                    </a:ext>
                  </a:extLst>
                </a:gridCol>
              </a:tblGrid>
              <a:tr h="406598">
                <a:tc>
                  <a:txBody>
                    <a:bodyPr/>
                    <a:lstStyle/>
                    <a:p>
                      <a:pPr algn="ctr"/>
                      <a:r>
                        <a:rPr lang="en-US" sz="1600" dirty="0"/>
                        <a:t>Technical post</a:t>
                      </a:r>
                    </a:p>
                  </a:txBody>
                  <a:tcPr/>
                </a:tc>
                <a:tc>
                  <a:txBody>
                    <a:bodyPr/>
                    <a:lstStyle/>
                    <a:p>
                      <a:pPr algn="ctr"/>
                      <a:r>
                        <a:rPr lang="en-US" sz="1600" dirty="0"/>
                        <a:t>Non technical (but necessary) post</a:t>
                      </a:r>
                    </a:p>
                  </a:txBody>
                  <a:tcPr/>
                </a:tc>
                <a:extLst>
                  <a:ext uri="{0D108BD9-81ED-4DB2-BD59-A6C34878D82A}">
                    <a16:rowId xmlns:a16="http://schemas.microsoft.com/office/drawing/2014/main" val="1111562218"/>
                  </a:ext>
                </a:extLst>
              </a:tr>
              <a:tr h="507378">
                <a:tc>
                  <a:txBody>
                    <a:bodyPr/>
                    <a:lstStyle/>
                    <a:p>
                      <a:r>
                        <a:rPr lang="en-US" sz="1600" dirty="0"/>
                        <a:t>FBD of expected forces on structure</a:t>
                      </a:r>
                    </a:p>
                  </a:txBody>
                  <a:tcPr/>
                </a:tc>
                <a:tc>
                  <a:txBody>
                    <a:bodyPr/>
                    <a:lstStyle/>
                    <a:p>
                      <a:r>
                        <a:rPr lang="en-US" sz="1600" dirty="0"/>
                        <a:t>Meeting notes</a:t>
                      </a:r>
                    </a:p>
                  </a:txBody>
                  <a:tcPr/>
                </a:tc>
                <a:extLst>
                  <a:ext uri="{0D108BD9-81ED-4DB2-BD59-A6C34878D82A}">
                    <a16:rowId xmlns:a16="http://schemas.microsoft.com/office/drawing/2014/main" val="1000903172"/>
                  </a:ext>
                </a:extLst>
              </a:tr>
              <a:tr h="507378">
                <a:tc>
                  <a:txBody>
                    <a:bodyPr/>
                    <a:lstStyle/>
                    <a:p>
                      <a:r>
                        <a:rPr lang="en-US" sz="1600" dirty="0"/>
                        <a:t>Concept sketch</a:t>
                      </a:r>
                    </a:p>
                  </a:txBody>
                  <a:tcPr/>
                </a:tc>
                <a:tc>
                  <a:txBody>
                    <a:bodyPr/>
                    <a:lstStyle/>
                    <a:p>
                      <a:endParaRPr lang="en-US" sz="1600" dirty="0"/>
                    </a:p>
                  </a:txBody>
                  <a:tcPr/>
                </a:tc>
                <a:extLst>
                  <a:ext uri="{0D108BD9-81ED-4DB2-BD59-A6C34878D82A}">
                    <a16:rowId xmlns:a16="http://schemas.microsoft.com/office/drawing/2014/main" val="86473523"/>
                  </a:ext>
                </a:extLst>
              </a:tr>
              <a:tr h="507378">
                <a:tc>
                  <a:txBody>
                    <a:bodyPr/>
                    <a:lstStyle/>
                    <a:p>
                      <a:r>
                        <a:rPr lang="en-US" sz="1600" dirty="0"/>
                        <a:t>Question to add to user survey</a:t>
                      </a:r>
                    </a:p>
                  </a:txBody>
                  <a:tcPr/>
                </a:tc>
                <a:tc>
                  <a:txBody>
                    <a:bodyPr/>
                    <a:lstStyle/>
                    <a:p>
                      <a:r>
                        <a:rPr lang="en-US" sz="1600" dirty="0"/>
                        <a:t>Changing status of EDN Issues on Gantt chart</a:t>
                      </a:r>
                    </a:p>
                  </a:txBody>
                  <a:tcPr/>
                </a:tc>
                <a:extLst>
                  <a:ext uri="{0D108BD9-81ED-4DB2-BD59-A6C34878D82A}">
                    <a16:rowId xmlns:a16="http://schemas.microsoft.com/office/drawing/2014/main" val="103265266"/>
                  </a:ext>
                </a:extLst>
              </a:tr>
              <a:tr h="507378">
                <a:tc>
                  <a:txBody>
                    <a:bodyPr/>
                    <a:lstStyle/>
                    <a:p>
                      <a:r>
                        <a:rPr lang="en-US" sz="1600" dirty="0"/>
                        <a:t>Explanation of changes to code or CAD</a:t>
                      </a:r>
                    </a:p>
                  </a:txBody>
                  <a:tcPr/>
                </a:tc>
                <a:tc>
                  <a:txBody>
                    <a:bodyPr/>
                    <a:lstStyle/>
                    <a:p>
                      <a:r>
                        <a:rPr lang="en-US" sz="1600" dirty="0"/>
                        <a:t>Spell checking the client meeting PPT slides</a:t>
                      </a:r>
                    </a:p>
                  </a:txBody>
                  <a:tcPr/>
                </a:tc>
                <a:extLst>
                  <a:ext uri="{0D108BD9-81ED-4DB2-BD59-A6C34878D82A}">
                    <a16:rowId xmlns:a16="http://schemas.microsoft.com/office/drawing/2014/main" val="2966357921"/>
                  </a:ext>
                </a:extLst>
              </a:tr>
              <a:tr h="507378">
                <a:tc>
                  <a:txBody>
                    <a:bodyPr/>
                    <a:lstStyle/>
                    <a:p>
                      <a:r>
                        <a:rPr lang="en-US" sz="1600" dirty="0"/>
                        <a:t>Data collected during testing/experimentation</a:t>
                      </a:r>
                    </a:p>
                  </a:txBody>
                  <a:tcPr/>
                </a:tc>
                <a:tc>
                  <a:txBody>
                    <a:bodyPr/>
                    <a:lstStyle/>
                    <a:p>
                      <a:r>
                        <a:rPr lang="en-US" sz="1600" dirty="0"/>
                        <a:t>Scheduling time to do testing</a:t>
                      </a:r>
                    </a:p>
                  </a:txBody>
                  <a:tcPr/>
                </a:tc>
                <a:extLst>
                  <a:ext uri="{0D108BD9-81ED-4DB2-BD59-A6C34878D82A}">
                    <a16:rowId xmlns:a16="http://schemas.microsoft.com/office/drawing/2014/main" val="2630087892"/>
                  </a:ext>
                </a:extLst>
              </a:tr>
              <a:tr h="688089">
                <a:tc>
                  <a:txBody>
                    <a:bodyPr/>
                    <a:lstStyle/>
                    <a:p>
                      <a:r>
                        <a:rPr lang="en-US" sz="1600" dirty="0"/>
                        <a:t>Technical reply to a teammate’s post on any of above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Voting yes/no on suggested approach</a:t>
                      </a:r>
                    </a:p>
                  </a:txBody>
                  <a:tcPr/>
                </a:tc>
                <a:extLst>
                  <a:ext uri="{0D108BD9-81ED-4DB2-BD59-A6C34878D82A}">
                    <a16:rowId xmlns:a16="http://schemas.microsoft.com/office/drawing/2014/main" val="561718919"/>
                  </a:ext>
                </a:extLst>
              </a:tr>
            </a:tbl>
          </a:graphicData>
        </a:graphic>
      </p:graphicFrame>
      <p:sp>
        <p:nvSpPr>
          <p:cNvPr id="8" name="TextBox 7">
            <a:extLst>
              <a:ext uri="{FF2B5EF4-FFF2-40B4-BE49-F238E27FC236}">
                <a16:creationId xmlns:a16="http://schemas.microsoft.com/office/drawing/2014/main" id="{B0ACCB84-11B6-4E60-A919-F45D3F8845DC}"/>
              </a:ext>
            </a:extLst>
          </p:cNvPr>
          <p:cNvSpPr txBox="1"/>
          <p:nvPr/>
        </p:nvSpPr>
        <p:spPr>
          <a:xfrm>
            <a:off x="1562100" y="5744009"/>
            <a:ext cx="5676900" cy="830997"/>
          </a:xfrm>
          <a:prstGeom prst="rect">
            <a:avLst/>
          </a:prstGeom>
          <a:noFill/>
          <a:ln w="38100">
            <a:solidFill>
              <a:srgbClr val="FF0000"/>
            </a:solidFill>
          </a:ln>
        </p:spPr>
        <p:txBody>
          <a:bodyPr wrap="square" rtlCol="0">
            <a:spAutoFit/>
          </a:bodyPr>
          <a:lstStyle/>
          <a:p>
            <a:pPr algn="ctr"/>
            <a:r>
              <a:rPr lang="en-US" sz="2400" dirty="0"/>
              <a:t>Goal is collaborative work amongst all team members to ensure steady project progress</a:t>
            </a:r>
          </a:p>
        </p:txBody>
      </p:sp>
      <p:pic>
        <p:nvPicPr>
          <p:cNvPr id="10" name="Graphic 9" descr="Badge Tick with solid fill">
            <a:extLst>
              <a:ext uri="{FF2B5EF4-FFF2-40B4-BE49-F238E27FC236}">
                <a16:creationId xmlns:a16="http://schemas.microsoft.com/office/drawing/2014/main" id="{8CECE0DE-E475-7122-22C4-9F0B8F1D0D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645" y="1916030"/>
            <a:ext cx="848360" cy="848360"/>
          </a:xfrm>
          <a:prstGeom prst="rect">
            <a:avLst/>
          </a:prstGeom>
        </p:spPr>
      </p:pic>
      <p:pic>
        <p:nvPicPr>
          <p:cNvPr id="13" name="Graphic 12" descr="Close with solid fill">
            <a:extLst>
              <a:ext uri="{FF2B5EF4-FFF2-40B4-BE49-F238E27FC236}">
                <a16:creationId xmlns:a16="http://schemas.microsoft.com/office/drawing/2014/main" id="{A939EE75-5D49-32CB-820C-FB473E18CE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39125" y="1931270"/>
            <a:ext cx="666750" cy="666750"/>
          </a:xfrm>
          <a:prstGeom prst="rect">
            <a:avLst/>
          </a:prstGeom>
        </p:spPr>
      </p:pic>
    </p:spTree>
    <p:extLst>
      <p:ext uri="{BB962C8B-B14F-4D97-AF65-F5344CB8AC3E}">
        <p14:creationId xmlns:p14="http://schemas.microsoft.com/office/powerpoint/2010/main" val="29193652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CDB9F-41A4-FA19-4B6A-ABF06E23F7AC}"/>
              </a:ext>
            </a:extLst>
          </p:cNvPr>
          <p:cNvSpPr>
            <a:spLocks noGrp="1"/>
          </p:cNvSpPr>
          <p:nvPr>
            <p:ph type="title"/>
          </p:nvPr>
        </p:nvSpPr>
        <p:spPr/>
        <p:txBody>
          <a:bodyPr>
            <a:normAutofit/>
          </a:bodyPr>
          <a:lstStyle/>
          <a:p>
            <a:pPr algn="ctr"/>
            <a:r>
              <a:rPr lang="en-US" sz="4000" dirty="0">
                <a:latin typeface="+mn-lt"/>
              </a:rPr>
              <a:t>Participation + Documentation Encouragement</a:t>
            </a:r>
          </a:p>
        </p:txBody>
      </p:sp>
      <p:sp>
        <p:nvSpPr>
          <p:cNvPr id="3" name="Content Placeholder 2">
            <a:extLst>
              <a:ext uri="{FF2B5EF4-FFF2-40B4-BE49-F238E27FC236}">
                <a16:creationId xmlns:a16="http://schemas.microsoft.com/office/drawing/2014/main" id="{97B83E89-6992-4819-EA9D-FA4BA1C9191B}"/>
              </a:ext>
            </a:extLst>
          </p:cNvPr>
          <p:cNvSpPr>
            <a:spLocks noGrp="1"/>
          </p:cNvSpPr>
          <p:nvPr>
            <p:ph idx="1"/>
          </p:nvPr>
        </p:nvSpPr>
        <p:spPr/>
        <p:txBody>
          <a:bodyPr>
            <a:normAutofit/>
          </a:bodyPr>
          <a:lstStyle/>
          <a:p>
            <a:pPr marL="0" indent="0">
              <a:buNone/>
            </a:pPr>
            <a:r>
              <a:rPr lang="en-US" sz="2400" dirty="0"/>
              <a:t>Every Monday morning, a report will be generated of EDN usage. PE and CE will review to identify low performing team members.</a:t>
            </a:r>
          </a:p>
          <a:p>
            <a:pPr marL="0" indent="0">
              <a:buNone/>
            </a:pPr>
            <a:endParaRPr lang="en-US" sz="2400" dirty="0"/>
          </a:p>
          <a:p>
            <a:pPr marL="0" indent="0">
              <a:buNone/>
            </a:pPr>
            <a:r>
              <a:rPr lang="en-US" sz="2400" dirty="0"/>
              <a:t>If you are unsure what to post, we invite you to ask a teammate, your PE or CE.</a:t>
            </a:r>
          </a:p>
          <a:p>
            <a:pPr marL="0" indent="0">
              <a:buNone/>
            </a:pPr>
            <a:endParaRPr lang="en-US" sz="2400" dirty="0"/>
          </a:p>
          <a:p>
            <a:pPr marL="0" indent="0" algn="ctr">
              <a:buNone/>
            </a:pPr>
            <a:r>
              <a:rPr lang="en-US" sz="2400" dirty="0"/>
              <a:t>Please </a:t>
            </a:r>
            <a:r>
              <a:rPr lang="en-US" sz="2400" b="1" dirty="0">
                <a:solidFill>
                  <a:srgbClr val="FF0000"/>
                </a:solidFill>
              </a:rPr>
              <a:t>DO NOT GAME </a:t>
            </a:r>
            <a:r>
              <a:rPr lang="en-US" sz="2400" dirty="0"/>
              <a:t>the system.</a:t>
            </a:r>
          </a:p>
          <a:p>
            <a:pPr marL="0" indent="0" algn="ctr">
              <a:buNone/>
            </a:pPr>
            <a:r>
              <a:rPr lang="en-US" sz="2400" dirty="0"/>
              <a:t>Please </a:t>
            </a:r>
            <a:r>
              <a:rPr lang="en-US" sz="2400" b="1" dirty="0">
                <a:solidFill>
                  <a:schemeClr val="accent6">
                    <a:lumMod val="75000"/>
                  </a:schemeClr>
                </a:solidFill>
              </a:rPr>
              <a:t>DO USE </a:t>
            </a:r>
            <a:r>
              <a:rPr lang="en-US" sz="2400" dirty="0"/>
              <a:t>the system.</a:t>
            </a:r>
          </a:p>
          <a:p>
            <a:pPr marL="0" indent="0" algn="ctr">
              <a:buNone/>
            </a:pPr>
            <a:endParaRPr lang="en-US" sz="2400" dirty="0"/>
          </a:p>
        </p:txBody>
      </p:sp>
      <p:sp>
        <p:nvSpPr>
          <p:cNvPr id="4" name="Slide Number Placeholder 3">
            <a:extLst>
              <a:ext uri="{FF2B5EF4-FFF2-40B4-BE49-F238E27FC236}">
                <a16:creationId xmlns:a16="http://schemas.microsoft.com/office/drawing/2014/main" id="{8BD4689E-E51B-73B8-115E-27031830BB7D}"/>
              </a:ext>
            </a:extLst>
          </p:cNvPr>
          <p:cNvSpPr>
            <a:spLocks noGrp="1"/>
          </p:cNvSpPr>
          <p:nvPr>
            <p:ph type="sldNum" sz="quarter" idx="12"/>
          </p:nvPr>
        </p:nvSpPr>
        <p:spPr/>
        <p:txBody>
          <a:bodyPr/>
          <a:lstStyle/>
          <a:p>
            <a:fld id="{CC48B151-73E6-4005-9E41-BAC149615E2B}" type="slidenum">
              <a:rPr lang="en-US" sz="1200" smtClean="0"/>
              <a:t>66</a:t>
            </a:fld>
            <a:endParaRPr lang="en-US" dirty="0"/>
          </a:p>
        </p:txBody>
      </p:sp>
      <p:sp>
        <p:nvSpPr>
          <p:cNvPr id="5" name="TextBox 4"/>
          <p:cNvSpPr txBox="1"/>
          <p:nvPr/>
        </p:nvSpPr>
        <p:spPr>
          <a:xfrm>
            <a:off x="1365937" y="617220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Tree>
    <p:extLst>
      <p:ext uri="{BB962C8B-B14F-4D97-AF65-F5344CB8AC3E}">
        <p14:creationId xmlns:p14="http://schemas.microsoft.com/office/powerpoint/2010/main" val="11883600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C402A-C566-50CC-60CA-F867F7F32A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6FA010-E53F-B026-B86D-FAFC9D154C1E}"/>
              </a:ext>
            </a:extLst>
          </p:cNvPr>
          <p:cNvSpPr>
            <a:spLocks noGrp="1"/>
          </p:cNvSpPr>
          <p:nvPr>
            <p:ph type="title"/>
          </p:nvPr>
        </p:nvSpPr>
        <p:spPr/>
        <p:txBody>
          <a:bodyPr>
            <a:normAutofit/>
          </a:bodyPr>
          <a:lstStyle/>
          <a:p>
            <a:pPr algn="ctr"/>
            <a:r>
              <a:rPr lang="en-US" sz="3000" dirty="0">
                <a:latin typeface="+mn-lt"/>
              </a:rPr>
              <a:t>What Makes a Good Forum Post?</a:t>
            </a:r>
          </a:p>
        </p:txBody>
      </p:sp>
      <p:sp>
        <p:nvSpPr>
          <p:cNvPr id="3" name="Content Placeholder 2">
            <a:extLst>
              <a:ext uri="{FF2B5EF4-FFF2-40B4-BE49-F238E27FC236}">
                <a16:creationId xmlns:a16="http://schemas.microsoft.com/office/drawing/2014/main" id="{F9034E92-D359-6EA1-6C0D-FDFB793EEB43}"/>
              </a:ext>
            </a:extLst>
          </p:cNvPr>
          <p:cNvSpPr>
            <a:spLocks noGrp="1"/>
          </p:cNvSpPr>
          <p:nvPr>
            <p:ph idx="1"/>
          </p:nvPr>
        </p:nvSpPr>
        <p:spPr/>
        <p:txBody>
          <a:bodyPr>
            <a:normAutofit/>
          </a:bodyPr>
          <a:lstStyle/>
          <a:p>
            <a:r>
              <a:rPr lang="en-US" sz="2800" dirty="0"/>
              <a:t>Good forum posts typically meet a few criteria:</a:t>
            </a:r>
          </a:p>
          <a:p>
            <a:pPr lvl="1"/>
            <a:r>
              <a:rPr lang="en-US" sz="2000" dirty="0"/>
              <a:t>They contain technical information related to your project.</a:t>
            </a:r>
          </a:p>
          <a:p>
            <a:pPr lvl="1"/>
            <a:r>
              <a:rPr lang="en-US" sz="2000" dirty="0"/>
              <a:t>They are specific.</a:t>
            </a:r>
          </a:p>
          <a:p>
            <a:pPr lvl="1"/>
            <a:r>
              <a:rPr lang="en-US" sz="2000" dirty="0"/>
              <a:t>They are timely, i.e., the posts were created as or immediately after the work that they pertain to was done.</a:t>
            </a:r>
          </a:p>
          <a:p>
            <a:pPr lvl="1"/>
            <a:endParaRPr lang="en-US" sz="2000" dirty="0"/>
          </a:p>
          <a:p>
            <a:r>
              <a:rPr lang="en-US" sz="2800" dirty="0"/>
              <a:t>Helpful Hints:</a:t>
            </a:r>
          </a:p>
          <a:p>
            <a:pPr lvl="1"/>
            <a:r>
              <a:rPr lang="en-US" sz="2000" dirty="0"/>
              <a:t>Good forum posts do not need to be lengthy!</a:t>
            </a:r>
          </a:p>
          <a:p>
            <a:pPr lvl="1"/>
            <a:r>
              <a:rPr lang="en-US" sz="2000" dirty="0"/>
              <a:t>Replies to posts within a thread count as technical posts (so long as they meet the criteria for good posts)!</a:t>
            </a:r>
          </a:p>
          <a:p>
            <a:pPr marL="0" indent="0" algn="ctr">
              <a:buNone/>
            </a:pPr>
            <a:endParaRPr lang="en-US" sz="1800" dirty="0"/>
          </a:p>
        </p:txBody>
      </p:sp>
      <p:sp>
        <p:nvSpPr>
          <p:cNvPr id="4" name="Slide Number Placeholder 3">
            <a:extLst>
              <a:ext uri="{FF2B5EF4-FFF2-40B4-BE49-F238E27FC236}">
                <a16:creationId xmlns:a16="http://schemas.microsoft.com/office/drawing/2014/main" id="{3D4C4AA3-0825-BBC7-2D14-F9736668CE31}"/>
              </a:ext>
            </a:extLst>
          </p:cNvPr>
          <p:cNvSpPr>
            <a:spLocks noGrp="1"/>
          </p:cNvSpPr>
          <p:nvPr>
            <p:ph type="sldNum" sz="quarter" idx="12"/>
          </p:nvPr>
        </p:nvSpPr>
        <p:spPr/>
        <p:txBody>
          <a:bodyPr/>
          <a:lstStyle/>
          <a:p>
            <a:fld id="{CC48B151-73E6-4005-9E41-BAC149615E2B}" type="slidenum">
              <a:rPr lang="en-US">
                <a:solidFill>
                  <a:prstClr val="black">
                    <a:tint val="75000"/>
                  </a:prstClr>
                </a:solidFill>
                <a:latin typeface="Calibri" panose="020F0502020204030204"/>
              </a:rPr>
              <a:pPr/>
              <a:t>67</a:t>
            </a:fld>
            <a:endParaRPr lang="en-US" dirty="0">
              <a:solidFill>
                <a:prstClr val="black">
                  <a:tint val="75000"/>
                </a:prstClr>
              </a:solidFill>
              <a:latin typeface="Calibri" panose="020F0502020204030204"/>
            </a:endParaRPr>
          </a:p>
        </p:txBody>
      </p:sp>
      <p:sp>
        <p:nvSpPr>
          <p:cNvPr id="5" name="TextBox 4">
            <a:extLst>
              <a:ext uri="{FF2B5EF4-FFF2-40B4-BE49-F238E27FC236}">
                <a16:creationId xmlns:a16="http://schemas.microsoft.com/office/drawing/2014/main" id="{9C14AD46-5A4C-79FC-B1AF-AB33F07A483B}"/>
              </a:ext>
            </a:extLst>
          </p:cNvPr>
          <p:cNvSpPr txBox="1"/>
          <p:nvPr/>
        </p:nvSpPr>
        <p:spPr>
          <a:xfrm>
            <a:off x="2156909" y="5486401"/>
            <a:ext cx="4715906" cy="369332"/>
          </a:xfrm>
          <a:prstGeom prst="rect">
            <a:avLst/>
          </a:prstGeom>
          <a:noFill/>
          <a:ln w="28575">
            <a:solidFill>
              <a:srgbClr val="FF0000"/>
            </a:solidFill>
          </a:ln>
        </p:spPr>
        <p:txBody>
          <a:bodyPr wrap="none" rtlCol="0">
            <a:spAutoFit/>
          </a:bodyPr>
          <a:lstStyle/>
          <a:p>
            <a:pPr algn="ctr"/>
            <a:r>
              <a:rPr lang="en-US" b="1" dirty="0">
                <a:solidFill>
                  <a:prstClr val="black"/>
                </a:solidFill>
                <a:latin typeface="Calibri" panose="020F0502020204030204"/>
              </a:rPr>
              <a:t>PE will now show a few examples of good posts</a:t>
            </a:r>
          </a:p>
        </p:txBody>
      </p:sp>
    </p:spTree>
    <p:extLst>
      <p:ext uri="{BB962C8B-B14F-4D97-AF65-F5344CB8AC3E}">
        <p14:creationId xmlns:p14="http://schemas.microsoft.com/office/powerpoint/2010/main" val="9756556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Generating the Engineering Definition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dirty="0">
                <a:latin typeface="+mn-lt"/>
              </a:rPr>
              <a:t>Day 3 &amp; 4 </a:t>
            </a:r>
            <a:r>
              <a:rPr lang="en-US" sz="4000" dirty="0">
                <a:latin typeface="+mn-lt"/>
              </a:rPr>
              <a:t>Activities</a:t>
            </a:r>
            <a:endParaRPr lang="en-US" sz="4400" dirty="0">
              <a:latin typeface="+mn-lt"/>
            </a:endParaRP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z="1200" smtClean="0"/>
              <a:t>69</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321935"/>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Engineering Definition-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1028700" y="5156022"/>
            <a:ext cx="7486650" cy="1200329"/>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Needs &amp; Requirements, Use Cases, and User Stories:</a:t>
            </a:r>
          </a:p>
          <a:p>
            <a:pPr marL="914400" lvl="1" indent="-457200" algn="ctr">
              <a:buFont typeface="Arial" panose="020B0604020202020204" pitchFamily="34" charset="0"/>
              <a:buChar char="•"/>
            </a:pPr>
            <a:r>
              <a:rPr lang="en-US" sz="2400" dirty="0">
                <a:cs typeface="Calibri"/>
              </a:rPr>
              <a:t>Are </a:t>
            </a:r>
            <a:r>
              <a:rPr lang="en-US" sz="2400" i="1" dirty="0">
                <a:cs typeface="Calibri"/>
              </a:rPr>
              <a:t>not</a:t>
            </a:r>
            <a:r>
              <a:rPr lang="en-US" sz="2400" dirty="0">
                <a:cs typeface="Calibri"/>
              </a:rPr>
              <a:t> easy and require practice to do well!</a:t>
            </a:r>
          </a:p>
          <a:p>
            <a:pPr marL="914400" lvl="1" indent="-457200" algn="ctr">
              <a:buFont typeface="Arial" panose="020B0604020202020204" pitchFamily="34" charset="0"/>
              <a:buChar char="•"/>
            </a:pPr>
            <a:r>
              <a:rPr lang="en-US" sz="24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653126"/>
            <a:ext cx="5830265" cy="646331"/>
          </a:xfrm>
          <a:prstGeom prst="rect">
            <a:avLst/>
          </a:prstGeom>
          <a:noFill/>
          <a:ln w="38100">
            <a:solidFill>
              <a:srgbClr val="FF0000"/>
            </a:solidFill>
          </a:ln>
        </p:spPr>
        <p:txBody>
          <a:bodyPr wrap="square">
            <a:spAutoFit/>
          </a:bodyPr>
          <a:lstStyle/>
          <a:p>
            <a:pPr algn="ctr"/>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2.5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71</a:t>
            </a:fld>
            <a:endParaRPr lang="en-US" dirty="0"/>
          </a:p>
        </p:txBody>
      </p:sp>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8" name="Rectangle 7">
            <a:extLst>
              <a:ext uri="{FF2B5EF4-FFF2-40B4-BE49-F238E27FC236}">
                <a16:creationId xmlns:a16="http://schemas.microsoft.com/office/drawing/2014/main" id="{FB0EE8CC-F71B-0267-CE45-39287CC488C0}"/>
              </a:ext>
            </a:extLst>
          </p:cNvPr>
          <p:cNvSpPr/>
          <p:nvPr/>
        </p:nvSpPr>
        <p:spPr>
          <a:xfrm>
            <a:off x="1683408" y="6290383"/>
            <a:ext cx="5410200" cy="461665"/>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This day </a:t>
            </a:r>
            <a:r>
              <a:rPr lang="en-US" sz="2400" b="1" dirty="0">
                <a:solidFill>
                  <a:srgbClr val="FF0000"/>
                </a:solidFill>
                <a:cs typeface="Calibri"/>
              </a:rPr>
              <a:t>ONLY</a:t>
            </a:r>
            <a:r>
              <a:rPr lang="en-US" sz="2400" dirty="0">
                <a:cs typeface="Calibri"/>
              </a:rPr>
              <a:t> applies for sections 1 &amp; 2</a:t>
            </a:r>
          </a:p>
        </p:txBody>
      </p:sp>
      <p:pic>
        <p:nvPicPr>
          <p:cNvPr id="13" name="Picture 12" descr="A screenshot of a project&#10;&#10;AI-generated content may be incorrect.">
            <a:extLst>
              <a:ext uri="{FF2B5EF4-FFF2-40B4-BE49-F238E27FC236}">
                <a16:creationId xmlns:a16="http://schemas.microsoft.com/office/drawing/2014/main" id="{2CD9DA12-A062-179A-C83A-F5CD2E3C57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085" y="1223776"/>
            <a:ext cx="6653515" cy="4984497"/>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A2BA2F1-0067-2190-41C1-9FDC20207C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BA9836-EEB0-4B82-5D79-96FE247D495C}"/>
              </a:ext>
            </a:extLst>
          </p:cNvPr>
          <p:cNvSpPr>
            <a:spLocks noGrp="1"/>
          </p:cNvSpPr>
          <p:nvPr>
            <p:ph type="title"/>
          </p:nvPr>
        </p:nvSpPr>
        <p:spPr/>
        <p:txBody>
          <a:bodyPr>
            <a:normAutofit fontScale="90000"/>
          </a:bodyPr>
          <a:lstStyle/>
          <a:p>
            <a:r>
              <a:rPr lang="en-US" dirty="0"/>
              <a:t>20 min – Meet with CE</a:t>
            </a:r>
            <a:br>
              <a:rPr lang="en-US" dirty="0"/>
            </a:br>
            <a:r>
              <a:rPr lang="en-US" dirty="0"/>
              <a:t>(Day 2.5)</a:t>
            </a:r>
          </a:p>
        </p:txBody>
      </p:sp>
      <p:sp>
        <p:nvSpPr>
          <p:cNvPr id="3" name="Content Placeholder 2">
            <a:extLst>
              <a:ext uri="{FF2B5EF4-FFF2-40B4-BE49-F238E27FC236}">
                <a16:creationId xmlns:a16="http://schemas.microsoft.com/office/drawing/2014/main" id="{9E5E6DF0-F1FA-C4C7-695A-5B494C182209}"/>
              </a:ext>
            </a:extLst>
          </p:cNvPr>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a:extLst>
              <a:ext uri="{FF2B5EF4-FFF2-40B4-BE49-F238E27FC236}">
                <a16:creationId xmlns:a16="http://schemas.microsoft.com/office/drawing/2014/main" id="{DA298F49-F427-DD01-5254-1CF7049E427B}"/>
              </a:ext>
            </a:extLst>
          </p:cNvPr>
          <p:cNvSpPr>
            <a:spLocks noGrp="1"/>
          </p:cNvSpPr>
          <p:nvPr>
            <p:ph type="sldNum" sz="quarter" idx="12"/>
          </p:nvPr>
        </p:nvSpPr>
        <p:spPr/>
        <p:txBody>
          <a:bodyPr/>
          <a:lstStyle/>
          <a:p>
            <a:fld id="{028FE254-016A-4E51-98AE-D4B4E3F12C32}" type="slidenum">
              <a:rPr lang="en-US" smtClean="0"/>
              <a:t>72</a:t>
            </a:fld>
            <a:endParaRPr lang="en-US" dirty="0"/>
          </a:p>
        </p:txBody>
      </p:sp>
      <p:pic>
        <p:nvPicPr>
          <p:cNvPr id="6" name="Picture 5" descr="[無料イラスト] 黒板と博士 - パブリックドメインQ：著作権フリー画像素材集">
            <a:extLst>
              <a:ext uri="{FF2B5EF4-FFF2-40B4-BE49-F238E27FC236}">
                <a16:creationId xmlns:a16="http://schemas.microsoft.com/office/drawing/2014/main" id="{2B921F05-5D24-F339-6074-EE9A160AA6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4504674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E422DD3-3C16-1A8F-3BEA-D14763FD76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B2448B-11EE-9D82-5445-7D2C03D2C788}"/>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E1E635E6-0C28-D684-CF4F-F0667CB400EA}"/>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&amp;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&amp; CE will help to clear up confusion and answer any questions current engineering team may have</a:t>
            </a:r>
          </a:p>
        </p:txBody>
      </p:sp>
      <p:sp>
        <p:nvSpPr>
          <p:cNvPr id="5" name="Slide Number Placeholder 4">
            <a:extLst>
              <a:ext uri="{FF2B5EF4-FFF2-40B4-BE49-F238E27FC236}">
                <a16:creationId xmlns:a16="http://schemas.microsoft.com/office/drawing/2014/main" id="{F4C1C7DD-43AA-424F-7AF1-E007F2E32F4E}"/>
              </a:ext>
            </a:extLst>
          </p:cNvPr>
          <p:cNvSpPr>
            <a:spLocks noGrp="1"/>
          </p:cNvSpPr>
          <p:nvPr>
            <p:ph type="sldNum" sz="quarter" idx="12"/>
          </p:nvPr>
        </p:nvSpPr>
        <p:spPr/>
        <p:txBody>
          <a:bodyPr/>
          <a:lstStyle/>
          <a:p>
            <a:fld id="{B044824F-EBE0-443F-8A8F-F64816AF04DC}" type="slidenum">
              <a:rPr lang="en-US" smtClean="0"/>
              <a:t>73</a:t>
            </a:fld>
            <a:endParaRPr lang="en-US" dirty="0"/>
          </a:p>
        </p:txBody>
      </p:sp>
    </p:spTree>
    <p:extLst>
      <p:ext uri="{BB962C8B-B14F-4D97-AF65-F5344CB8AC3E}">
        <p14:creationId xmlns:p14="http://schemas.microsoft.com/office/powerpoint/2010/main" val="5762137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10BC5F3-5D08-DA2F-2F4E-2F453E7E0D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CD5518-FCE4-CD7D-B7A7-446F602C9AC0}"/>
              </a:ext>
            </a:extLst>
          </p:cNvPr>
          <p:cNvSpPr>
            <a:spLocks noGrp="1"/>
          </p:cNvSpPr>
          <p:nvPr>
            <p:ph type="title"/>
          </p:nvPr>
        </p:nvSpPr>
        <p:spPr>
          <a:xfrm>
            <a:off x="381000" y="274638"/>
            <a:ext cx="8382000" cy="1143000"/>
          </a:xfrm>
        </p:spPr>
        <p:txBody>
          <a:bodyPr>
            <a:normAutofit fontScale="90000"/>
          </a:bodyPr>
          <a:lstStyle/>
          <a:p>
            <a:r>
              <a:rPr lang="en-US" dirty="0">
                <a:cs typeface="Calibri"/>
              </a:rPr>
              <a:t>25 min – Update Engineering Definition</a:t>
            </a:r>
            <a:endParaRPr lang="en-US" dirty="0"/>
          </a:p>
        </p:txBody>
      </p:sp>
      <p:sp>
        <p:nvSpPr>
          <p:cNvPr id="3" name="Content Placeholder 2">
            <a:extLst>
              <a:ext uri="{FF2B5EF4-FFF2-40B4-BE49-F238E27FC236}">
                <a16:creationId xmlns:a16="http://schemas.microsoft.com/office/drawing/2014/main" id="{6E472776-CD61-0142-4C47-0C70BA0A7952}"/>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a:extLst>
              <a:ext uri="{FF2B5EF4-FFF2-40B4-BE49-F238E27FC236}">
                <a16:creationId xmlns:a16="http://schemas.microsoft.com/office/drawing/2014/main" id="{8F18237C-8C6C-471D-1F89-9910B7BBA0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92598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4C6E41C-8330-8859-C7E9-68E9572D79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CA6B64-1EFF-FCB6-D5DE-05347F5CB291}"/>
              </a:ext>
            </a:extLst>
          </p:cNvPr>
          <p:cNvSpPr>
            <a:spLocks noGrp="1"/>
          </p:cNvSpPr>
          <p:nvPr>
            <p:ph type="title"/>
          </p:nvPr>
        </p:nvSpPr>
        <p:spPr>
          <a:xfrm>
            <a:off x="381000" y="274638"/>
            <a:ext cx="8382000" cy="1143000"/>
          </a:xfrm>
        </p:spPr>
        <p:txBody>
          <a:bodyPr>
            <a:normAutofit/>
          </a:bodyPr>
          <a:lstStyle/>
          <a:p>
            <a:r>
              <a:rPr lang="en-US" dirty="0">
                <a:cs typeface="Calibri"/>
              </a:rPr>
              <a:t>15 min – Project Description Q&amp;A</a:t>
            </a:r>
            <a:endParaRPr lang="en-US" dirty="0"/>
          </a:p>
        </p:txBody>
      </p:sp>
      <p:sp>
        <p:nvSpPr>
          <p:cNvPr id="3" name="Content Placeholder 2">
            <a:extLst>
              <a:ext uri="{FF2B5EF4-FFF2-40B4-BE49-F238E27FC236}">
                <a16:creationId xmlns:a16="http://schemas.microsoft.com/office/drawing/2014/main" id="{509FC5B5-542F-43E5-0EFA-950510841E71}"/>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Generate list of questions based on Project Description</a:t>
            </a:r>
          </a:p>
          <a:p>
            <a:r>
              <a:rPr lang="en-US" dirty="0">
                <a:cs typeface="Calibri"/>
              </a:rPr>
              <a:t>Discuss list with PE &amp; CE when available </a:t>
            </a:r>
            <a:br>
              <a:rPr lang="en-US" dirty="0">
                <a:cs typeface="Calibri"/>
              </a:rPr>
            </a:br>
            <a:r>
              <a:rPr lang="en-US" dirty="0">
                <a:cs typeface="Calibri"/>
              </a:rPr>
              <a:t>(this class or next)</a:t>
            </a:r>
          </a:p>
        </p:txBody>
      </p:sp>
      <p:sp>
        <p:nvSpPr>
          <p:cNvPr id="5" name="Slide Number Placeholder 4">
            <a:extLst>
              <a:ext uri="{FF2B5EF4-FFF2-40B4-BE49-F238E27FC236}">
                <a16:creationId xmlns:a16="http://schemas.microsoft.com/office/drawing/2014/main" id="{4E5132A0-504A-E063-E4CA-EBDEE43981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164299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C243ABD-639F-9EC0-D93F-47923846AB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2DB615-F89B-DCDD-28E3-FCFCAB65BE1C}"/>
              </a:ext>
            </a:extLst>
          </p:cNvPr>
          <p:cNvSpPr>
            <a:spLocks noGrp="1"/>
          </p:cNvSpPr>
          <p:nvPr>
            <p:ph type="title"/>
          </p:nvPr>
        </p:nvSpPr>
        <p:spPr>
          <a:xfrm>
            <a:off x="381000" y="274638"/>
            <a:ext cx="8382000" cy="1143000"/>
          </a:xfrm>
        </p:spPr>
        <p:txBody>
          <a:bodyPr>
            <a:normAutofit fontScale="90000"/>
          </a:bodyPr>
          <a:lstStyle/>
          <a:p>
            <a:r>
              <a:rPr lang="en-US" dirty="0">
                <a:cs typeface="Calibri"/>
              </a:rPr>
              <a:t>15 min – Develop PPT for Client Meeting #1</a:t>
            </a:r>
            <a:endParaRPr lang="en-US" dirty="0"/>
          </a:p>
        </p:txBody>
      </p:sp>
      <p:sp>
        <p:nvSpPr>
          <p:cNvPr id="3" name="Content Placeholder 2">
            <a:extLst>
              <a:ext uri="{FF2B5EF4-FFF2-40B4-BE49-F238E27FC236}">
                <a16:creationId xmlns:a16="http://schemas.microsoft.com/office/drawing/2014/main" id="{8DB931D9-5045-8552-5E15-3FA8A622FC1D}"/>
              </a:ext>
            </a:extLst>
          </p:cNvPr>
          <p:cNvSpPr>
            <a:spLocks noGrp="1"/>
          </p:cNvSpPr>
          <p:nvPr>
            <p:ph idx="1"/>
          </p:nvPr>
        </p:nvSpPr>
        <p:spPr>
          <a:xfrm>
            <a:off x="152400" y="1600200"/>
            <a:ext cx="8763000" cy="4983162"/>
          </a:xfrm>
        </p:spPr>
        <p:txBody>
          <a:bodyPr vert="horz" lIns="91440" tIns="45720" rIns="91440" bIns="45720" rtlCol="0" anchor="t">
            <a:normAutofit fontScale="92500" lnSpcReduction="10000"/>
          </a:bodyPr>
          <a:lstStyle/>
          <a:p>
            <a:r>
              <a:rPr lang="en-US" dirty="0"/>
              <a:t>Prepare Client Meeting #1 PPT slides using the given template and instructions. </a:t>
            </a:r>
          </a:p>
          <a:p>
            <a:pPr lvl="1"/>
            <a:r>
              <a:rPr lang="en-US" dirty="0"/>
              <a:t>PPT Template - </a:t>
            </a:r>
            <a:r>
              <a:rPr lang="en-US" dirty="0" err="1">
                <a:hlinkClick r:id="rId2"/>
              </a:rPr>
              <a:t>Templates_and_Forms</a:t>
            </a:r>
            <a:endParaRPr lang="en-US" dirty="0"/>
          </a:p>
          <a:p>
            <a:pPr lvl="1"/>
            <a:r>
              <a:rPr lang="en-US" dirty="0"/>
              <a:t>Instructions - </a:t>
            </a:r>
            <a:r>
              <a:rPr lang="en-US" dirty="0">
                <a:hlinkClick r:id="rId3"/>
              </a:rPr>
              <a:t>Client Meeting 1</a:t>
            </a:r>
            <a:endParaRPr lang="en-US" dirty="0"/>
          </a:p>
          <a:p>
            <a:r>
              <a:rPr lang="en-US" dirty="0"/>
              <a:t>Create a thread in the EDN Project Management forum called Client Meeting 1.</a:t>
            </a:r>
          </a:p>
          <a:p>
            <a:r>
              <a:rPr lang="en-US" dirty="0"/>
              <a:t>When your slides are ready for review, post the slides to that thread. You'll also use the thread for your meeting minutes.</a:t>
            </a:r>
          </a:p>
          <a:p>
            <a:r>
              <a:rPr lang="en-US" dirty="0"/>
              <a:t>Send a link to that forum thread to your PE so that they can review your slides.</a:t>
            </a:r>
          </a:p>
        </p:txBody>
      </p:sp>
      <p:sp>
        <p:nvSpPr>
          <p:cNvPr id="5" name="Slide Number Placeholder 4">
            <a:extLst>
              <a:ext uri="{FF2B5EF4-FFF2-40B4-BE49-F238E27FC236}">
                <a16:creationId xmlns:a16="http://schemas.microsoft.com/office/drawing/2014/main" id="{92A83C62-6C73-EEAE-FCB7-30BA096133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613707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8E5BF-3DB5-C952-C815-5CBB003C57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CE2CA7-A62F-312A-5BDE-357D4B089AC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33F2A11F-C83C-9FCD-7B69-30A38BF1DA4A}"/>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a:extLst>
              <a:ext uri="{FF2B5EF4-FFF2-40B4-BE49-F238E27FC236}">
                <a16:creationId xmlns:a16="http://schemas.microsoft.com/office/drawing/2014/main" id="{C2F46463-1CBC-367A-F3D3-9DFB8BFAA93F}"/>
              </a:ext>
            </a:extLst>
          </p:cNvPr>
          <p:cNvSpPr>
            <a:spLocks noGrp="1"/>
          </p:cNvSpPr>
          <p:nvPr>
            <p:ph type="sldNum" sz="quarter" idx="12"/>
          </p:nvPr>
        </p:nvSpPr>
        <p:spPr/>
        <p:txBody>
          <a:bodyPr/>
          <a:lstStyle/>
          <a:p>
            <a:fld id="{B044824F-EBE0-443F-8A8F-F64816AF04DC}" type="slidenum">
              <a:rPr lang="en-US" smtClean="0"/>
              <a:t>77</a:t>
            </a:fld>
            <a:endParaRPr lang="en-US" dirty="0"/>
          </a:p>
        </p:txBody>
      </p:sp>
      <p:pic>
        <p:nvPicPr>
          <p:cNvPr id="11" name="Picture 10" descr="A screenshot of a computer&#10;&#10;AI-generated content may be incorrect.">
            <a:extLst>
              <a:ext uri="{FF2B5EF4-FFF2-40B4-BE49-F238E27FC236}">
                <a16:creationId xmlns:a16="http://schemas.microsoft.com/office/drawing/2014/main" id="{D9823ADE-B4BB-F513-FF65-6784250F5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44" y="1319214"/>
            <a:ext cx="8893311" cy="4991533"/>
          </a:xfrm>
          <a:prstGeom prst="rect">
            <a:avLst/>
          </a:prstGeom>
        </p:spPr>
      </p:pic>
    </p:spTree>
    <p:extLst>
      <p:ext uri="{BB962C8B-B14F-4D97-AF65-F5344CB8AC3E}">
        <p14:creationId xmlns:p14="http://schemas.microsoft.com/office/powerpoint/2010/main" val="19831668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7AD9-7AA9-A8C8-31F8-C87B52A73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BD61A-020C-6DB2-3BBA-56DD155A3046}"/>
              </a:ext>
            </a:extLst>
          </p:cNvPr>
          <p:cNvSpPr>
            <a:spLocks noGrp="1"/>
          </p:cNvSpPr>
          <p:nvPr>
            <p:ph type="title"/>
          </p:nvPr>
        </p:nvSpPr>
        <p:spPr/>
        <p:txBody>
          <a:bodyPr>
            <a:normAutofit/>
          </a:bodyPr>
          <a:lstStyle/>
          <a:p>
            <a:r>
              <a:rPr lang="en-US" sz="4000" dirty="0"/>
              <a:t>Accountability</a:t>
            </a:r>
          </a:p>
        </p:txBody>
      </p:sp>
      <p:sp>
        <p:nvSpPr>
          <p:cNvPr id="3" name="Content Placeholder 2">
            <a:extLst>
              <a:ext uri="{FF2B5EF4-FFF2-40B4-BE49-F238E27FC236}">
                <a16:creationId xmlns:a16="http://schemas.microsoft.com/office/drawing/2014/main" id="{6FABE016-60DA-EF7A-CDDB-FAE4D0B41B71}"/>
              </a:ext>
            </a:extLst>
          </p:cNvPr>
          <p:cNvSpPr>
            <a:spLocks noGrp="1"/>
          </p:cNvSpPr>
          <p:nvPr>
            <p:ph idx="1"/>
          </p:nvPr>
        </p:nvSpPr>
        <p:spPr>
          <a:xfrm>
            <a:off x="381000" y="1219200"/>
            <a:ext cx="8610600" cy="4803775"/>
          </a:xfrm>
        </p:spPr>
        <p:txBody>
          <a:bodyPr>
            <a:noAutofit/>
          </a:bodyPr>
          <a:lstStyle/>
          <a:p>
            <a:pPr marL="0" indent="0">
              <a:buNone/>
            </a:pPr>
            <a:r>
              <a:rPr lang="en-US" sz="2400" dirty="0"/>
              <a:t>Raise your hand if you have completed these Action Items:</a:t>
            </a:r>
          </a:p>
          <a:p>
            <a:endParaRPr lang="en-US" sz="2400" dirty="0"/>
          </a:p>
          <a:p>
            <a:r>
              <a:rPr lang="en-US" sz="2400" dirty="0"/>
              <a:t>Watch </a:t>
            </a:r>
            <a:r>
              <a:rPr lang="en-US" sz="2400" dirty="0">
                <a:hlinkClick r:id="rId3"/>
              </a:rPr>
              <a:t>Customer Needs</a:t>
            </a:r>
            <a:r>
              <a:rPr lang="en-US" sz="2400" dirty="0"/>
              <a:t> video (9 min)</a:t>
            </a:r>
          </a:p>
          <a:p>
            <a:r>
              <a:rPr lang="en-US" sz="2400" dirty="0"/>
              <a:t>Watch </a:t>
            </a:r>
            <a:r>
              <a:rPr lang="en-US" sz="2400" dirty="0">
                <a:hlinkClick r:id="rId4"/>
              </a:rPr>
              <a:t>Engineering Requirements</a:t>
            </a:r>
            <a:r>
              <a:rPr lang="en-US" sz="2400" dirty="0"/>
              <a:t> video (11 min)</a:t>
            </a:r>
          </a:p>
          <a:p>
            <a:r>
              <a:rPr lang="en-US" sz="2400" dirty="0"/>
              <a:t>Choose team liaison</a:t>
            </a:r>
          </a:p>
          <a:p>
            <a:r>
              <a:rPr lang="en-US" sz="2400" dirty="0"/>
              <a:t>Read </a:t>
            </a:r>
            <a:r>
              <a:rPr lang="en-US" sz="2400" dirty="0">
                <a:hlinkClick r:id="rId5"/>
              </a:rPr>
              <a:t>Meeting Minutes</a:t>
            </a:r>
            <a:r>
              <a:rPr lang="en-US" sz="2400" dirty="0"/>
              <a:t> Wiki page</a:t>
            </a:r>
          </a:p>
          <a:p>
            <a:r>
              <a:rPr lang="en-US" sz="2400" dirty="0"/>
              <a:t>Install Subversion client &amp; checkout project’s working folder</a:t>
            </a:r>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40995B3D-C967-3955-BA22-3B970A1317ED}"/>
              </a:ext>
            </a:extLst>
          </p:cNvPr>
          <p:cNvSpPr>
            <a:spLocks noGrp="1"/>
          </p:cNvSpPr>
          <p:nvPr>
            <p:ph type="sldNum" sz="quarter" idx="12"/>
          </p:nvPr>
        </p:nvSpPr>
        <p:spPr/>
        <p:txBody>
          <a:bodyPr/>
          <a:lstStyle/>
          <a:p>
            <a:fld id="{028FE254-016A-4E51-98AE-D4B4E3F12C32}" type="slidenum">
              <a:rPr lang="en-US" smtClean="0"/>
              <a:t>78</a:t>
            </a:fld>
            <a:endParaRPr lang="en-US" dirty="0"/>
          </a:p>
        </p:txBody>
      </p:sp>
    </p:spTree>
    <p:extLst>
      <p:ext uri="{BB962C8B-B14F-4D97-AF65-F5344CB8AC3E}">
        <p14:creationId xmlns:p14="http://schemas.microsoft.com/office/powerpoint/2010/main" val="331258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2F182-BC52-5522-0BE2-F8CECFDE10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F303F7-78F3-3D60-4003-310D62ED2C83}"/>
              </a:ext>
            </a:extLst>
          </p:cNvPr>
          <p:cNvSpPr>
            <a:spLocks noGrp="1"/>
          </p:cNvSpPr>
          <p:nvPr>
            <p:ph type="title"/>
          </p:nvPr>
        </p:nvSpPr>
        <p:spPr/>
        <p:txBody>
          <a:bodyPr>
            <a:normAutofit/>
          </a:bodyPr>
          <a:lstStyle/>
          <a:p>
            <a:r>
              <a:rPr lang="en-US" sz="4000" dirty="0"/>
              <a:t>Late Policy</a:t>
            </a:r>
          </a:p>
        </p:txBody>
      </p:sp>
      <p:sp>
        <p:nvSpPr>
          <p:cNvPr id="3" name="Content Placeholder 2">
            <a:extLst>
              <a:ext uri="{FF2B5EF4-FFF2-40B4-BE49-F238E27FC236}">
                <a16:creationId xmlns:a16="http://schemas.microsoft.com/office/drawing/2014/main" id="{79B5D978-9C2D-D8A6-1D2C-E2D8BC2F92A5}"/>
              </a:ext>
            </a:extLst>
          </p:cNvPr>
          <p:cNvSpPr>
            <a:spLocks noGrp="1"/>
          </p:cNvSpPr>
          <p:nvPr>
            <p:ph idx="1"/>
          </p:nvPr>
        </p:nvSpPr>
        <p:spPr>
          <a:xfrm>
            <a:off x="381000" y="1219200"/>
            <a:ext cx="8610600" cy="4803775"/>
          </a:xfrm>
        </p:spPr>
        <p:txBody>
          <a:bodyPr>
            <a:noAutofit/>
          </a:bodyPr>
          <a:lstStyle/>
          <a:p>
            <a:r>
              <a:rPr lang="en-US" sz="2400" dirty="0"/>
              <a:t>Deliverables</a:t>
            </a:r>
          </a:p>
          <a:p>
            <a:pPr lvl="1"/>
            <a:r>
              <a:rPr lang="en-US" sz="2400" dirty="0"/>
              <a:t>Due by </a:t>
            </a:r>
            <a:r>
              <a:rPr lang="en-US" sz="2400" b="1" dirty="0"/>
              <a:t>11:59pm</a:t>
            </a:r>
            <a:r>
              <a:rPr lang="en-US" sz="2400" dirty="0"/>
              <a:t> on date listed on Task and Due Dates</a:t>
            </a:r>
          </a:p>
          <a:p>
            <a:pPr lvl="1"/>
            <a:r>
              <a:rPr lang="en-US" sz="2400" dirty="0"/>
              <a:t>10% deduction per business day</a:t>
            </a:r>
          </a:p>
          <a:p>
            <a:pPr lvl="1"/>
            <a:r>
              <a:rPr lang="en-US" sz="2400" dirty="0"/>
              <a:t>50% deduction after 5 business days</a:t>
            </a:r>
          </a:p>
          <a:p>
            <a:pPr lvl="1"/>
            <a:endParaRPr lang="en-US" sz="2400" dirty="0"/>
          </a:p>
          <a:p>
            <a:r>
              <a:rPr lang="en-US" sz="2400" dirty="0"/>
              <a:t>Out of class tasks</a:t>
            </a:r>
          </a:p>
          <a:p>
            <a:pPr lvl="1"/>
            <a:r>
              <a:rPr lang="en-US" sz="2400" dirty="0"/>
              <a:t>Due </a:t>
            </a:r>
            <a:r>
              <a:rPr lang="en-US" sz="2400" b="1" dirty="0"/>
              <a:t>BEFORE</a:t>
            </a:r>
            <a:r>
              <a:rPr lang="en-US" sz="2400" dirty="0"/>
              <a:t> the next class to help advance team collaboration</a:t>
            </a:r>
          </a:p>
          <a:p>
            <a:pPr lvl="1"/>
            <a:r>
              <a:rPr lang="en-US" sz="2400" dirty="0"/>
              <a:t>Assessed within Technical Progress and Project Management reviews with CE </a:t>
            </a:r>
          </a:p>
          <a:p>
            <a:endParaRPr lang="en-US" sz="2400" dirty="0"/>
          </a:p>
          <a:p>
            <a:endParaRPr lang="en-US" sz="2400" dirty="0"/>
          </a:p>
        </p:txBody>
      </p:sp>
      <p:sp>
        <p:nvSpPr>
          <p:cNvPr id="4" name="Slide Number Placeholder 3">
            <a:extLst>
              <a:ext uri="{FF2B5EF4-FFF2-40B4-BE49-F238E27FC236}">
                <a16:creationId xmlns:a16="http://schemas.microsoft.com/office/drawing/2014/main" id="{68C05622-4151-9F48-1665-A1514BB275FD}"/>
              </a:ext>
            </a:extLst>
          </p:cNvPr>
          <p:cNvSpPr>
            <a:spLocks noGrp="1"/>
          </p:cNvSpPr>
          <p:nvPr>
            <p:ph type="sldNum" sz="quarter" idx="12"/>
          </p:nvPr>
        </p:nvSpPr>
        <p:spPr/>
        <p:txBody>
          <a:bodyPr/>
          <a:lstStyle/>
          <a:p>
            <a:fld id="{028FE254-016A-4E51-98AE-D4B4E3F12C32}" type="slidenum">
              <a:rPr lang="en-US" smtClean="0"/>
              <a:t>79</a:t>
            </a:fld>
            <a:endParaRPr lang="en-US" dirty="0"/>
          </a:p>
        </p:txBody>
      </p:sp>
      <p:sp>
        <p:nvSpPr>
          <p:cNvPr id="5" name="Rectangle 4">
            <a:extLst>
              <a:ext uri="{FF2B5EF4-FFF2-40B4-BE49-F238E27FC236}">
                <a16:creationId xmlns:a16="http://schemas.microsoft.com/office/drawing/2014/main" id="{EF889DC0-1525-5B95-4939-56081A2007F1}"/>
              </a:ext>
            </a:extLst>
          </p:cNvPr>
          <p:cNvSpPr/>
          <p:nvPr/>
        </p:nvSpPr>
        <p:spPr>
          <a:xfrm>
            <a:off x="1571625" y="5752365"/>
            <a:ext cx="6000750" cy="830997"/>
          </a:xfrm>
          <a:prstGeom prst="rect">
            <a:avLst/>
          </a:prstGeom>
          <a:ln w="38100">
            <a:solidFill>
              <a:srgbClr val="FF0000"/>
            </a:solidFill>
          </a:ln>
        </p:spPr>
        <p:txBody>
          <a:bodyPr wrap="square">
            <a:spAutoFit/>
          </a:bodyPr>
          <a:lstStyle/>
          <a:p>
            <a:pPr lvl="0" algn="ctr" defTabSz="685800"/>
            <a:r>
              <a:rPr lang="en-US" sz="2400" b="1" dirty="0">
                <a:solidFill>
                  <a:srgbClr val="0000FF"/>
                </a:solidFill>
              </a:rPr>
              <a:t>EDN -&gt; Capstone Support -&gt; Wiki-&gt; Course</a:t>
            </a:r>
            <a:br>
              <a:rPr lang="en-US" sz="2400" b="1" dirty="0">
                <a:solidFill>
                  <a:srgbClr val="0000FF"/>
                </a:solidFill>
              </a:rPr>
            </a:br>
            <a:r>
              <a:rPr lang="en-US" sz="2400" b="1" dirty="0">
                <a:solidFill>
                  <a:srgbClr val="0000FF"/>
                </a:solidFill>
              </a:rPr>
              <a:t>Guidelines and Policies -&gt; Late Policy</a:t>
            </a:r>
          </a:p>
        </p:txBody>
      </p:sp>
    </p:spTree>
    <p:extLst>
      <p:ext uri="{BB962C8B-B14F-4D97-AF65-F5344CB8AC3E}">
        <p14:creationId xmlns:p14="http://schemas.microsoft.com/office/powerpoint/2010/main" val="3893824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program&#10;&#10;Description automatically generated">
            <a:extLst>
              <a:ext uri="{FF2B5EF4-FFF2-40B4-BE49-F238E27FC236}">
                <a16:creationId xmlns:a16="http://schemas.microsoft.com/office/drawing/2014/main" id="{C4A14AD9-E78B-1D26-8A39-906EC97F82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848" y="1942731"/>
            <a:ext cx="7946304" cy="4203613"/>
          </a:xfrm>
        </p:spPr>
      </p:pic>
    </p:spTree>
    <p:extLst>
      <p:ext uri="{BB962C8B-B14F-4D97-AF65-F5344CB8AC3E}">
        <p14:creationId xmlns:p14="http://schemas.microsoft.com/office/powerpoint/2010/main" val="575134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a:t>
            </a:r>
            <a:r>
              <a:rPr lang="en-US" sz="2400" b="1" dirty="0"/>
              <a:t>technical</a:t>
            </a:r>
            <a:r>
              <a:rPr lang="en-US" sz="2400" dirty="0"/>
              <a:t> posts</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81</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82</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and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and 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83</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84</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829317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85</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10849553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86</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94895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dirty="0">
                <a:cs typeface="Calibri"/>
              </a:rPr>
              <a:t>Benchmarking</a:t>
            </a:r>
            <a:r>
              <a:rPr lang="en-US" dirty="0">
                <a:cs typeface="Calibri"/>
              </a:rPr>
              <a:t>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Engineering Definition</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87</a:t>
            </a:fld>
            <a:endParaRPr lang="en-US" dirty="0"/>
          </a:p>
        </p:txBody>
      </p:sp>
      <p:sp>
        <p:nvSpPr>
          <p:cNvPr id="5" name="Rectangle 4">
            <a:extLst>
              <a:ext uri="{FF2B5EF4-FFF2-40B4-BE49-F238E27FC236}">
                <a16:creationId xmlns:a16="http://schemas.microsoft.com/office/drawing/2014/main" id="{3423EF3D-BA41-5C74-7C71-333AE0F47572}"/>
              </a:ext>
            </a:extLst>
          </p:cNvPr>
          <p:cNvSpPr/>
          <p:nvPr/>
        </p:nvSpPr>
        <p:spPr>
          <a:xfrm>
            <a:off x="1924050" y="5548759"/>
            <a:ext cx="5295900" cy="461665"/>
          </a:xfrm>
          <a:prstGeom prst="rect">
            <a:avLst/>
          </a:prstGeom>
          <a:ln w="28575">
            <a:solidFill>
              <a:srgbClr val="FF0000"/>
            </a:solidFill>
          </a:ln>
        </p:spPr>
        <p:txBody>
          <a:bodyPr wrap="square">
            <a:spAutoFit/>
          </a:bodyPr>
          <a:lstStyle/>
          <a:p>
            <a:pPr algn="ctr"/>
            <a:r>
              <a:rPr lang="en-US" sz="2400" dirty="0">
                <a:cs typeface="Calibri"/>
              </a:rPr>
              <a:t>Post the information to the EDN!</a:t>
            </a:r>
          </a:p>
        </p:txBody>
      </p:sp>
    </p:spTree>
    <p:extLst>
      <p:ext uri="{BB962C8B-B14F-4D97-AF65-F5344CB8AC3E}">
        <p14:creationId xmlns:p14="http://schemas.microsoft.com/office/powerpoint/2010/main" val="29388027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sz="4000" dirty="0">
                <a:cs typeface="Calibri"/>
              </a:rPr>
              <a:t>Benchmarking – Evaluation</a:t>
            </a:r>
            <a:endParaRPr lang="en-US" sz="4000" dirty="0"/>
          </a:p>
        </p:txBody>
      </p:sp>
      <p:sp>
        <p:nvSpPr>
          <p:cNvPr id="4" name="Slide Number Placeholder 3"/>
          <p:cNvSpPr>
            <a:spLocks noGrp="1"/>
          </p:cNvSpPr>
          <p:nvPr>
            <p:ph type="sldNum" sz="quarter" idx="12"/>
          </p:nvPr>
        </p:nvSpPr>
        <p:spPr/>
        <p:txBody>
          <a:bodyPr/>
          <a:lstStyle/>
          <a:p>
            <a:fld id="{B044824F-EBE0-443F-8A8F-F64816AF04DC}" type="slidenum">
              <a:rPr lang="en-US" smtClean="0"/>
              <a:t>88</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405913811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sz="4000" dirty="0">
                <a:cs typeface="Calibri"/>
              </a:rPr>
              <a:t>Benchmarking Memo</a:t>
            </a:r>
            <a:endParaRPr lang="en-US" sz="4000"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11:59pm of Due Date</a:t>
            </a:r>
            <a:endParaRPr lang="en-US" dirty="0">
              <a:solidFill>
                <a:srgbClr val="FF0000"/>
              </a:solidFill>
            </a:endParaRPr>
          </a:p>
          <a:p>
            <a:r>
              <a:rPr lang="en-US" dirty="0"/>
              <a:t>Instructions and rubric on Wiki</a:t>
            </a:r>
          </a:p>
          <a:p>
            <a:endParaRPr lang="en-US" dirty="0"/>
          </a:p>
          <a:p>
            <a:pPr marL="0" indent="0">
              <a:buNone/>
            </a:pPr>
            <a:r>
              <a:rPr lang="en-US" sz="2400" b="1" dirty="0">
                <a:solidFill>
                  <a:srgbClr val="0000FF"/>
                </a:solidFill>
              </a:rPr>
              <a:t>EDN -&gt; Capstone Support -&gt; Wiki-&gt; Task and Due Dates</a:t>
            </a:r>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89</a:t>
            </a:fld>
            <a:endParaRPr lang="en-US" dirty="0"/>
          </a:p>
        </p:txBody>
      </p:sp>
    </p:spTree>
    <p:extLst>
      <p:ext uri="{BB962C8B-B14F-4D97-AF65-F5344CB8AC3E}">
        <p14:creationId xmlns:p14="http://schemas.microsoft.com/office/powerpoint/2010/main" val="4212205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81000" y="274638"/>
            <a:ext cx="8382000" cy="1143000"/>
          </a:xfrm>
        </p:spPr>
        <p:txBody>
          <a:bodyPr>
            <a:normAutofit fontScale="90000"/>
          </a:bodyPr>
          <a:lstStyle/>
          <a:p>
            <a:r>
              <a:rPr lang="en-US" dirty="0">
                <a:cs typeface="Calibri"/>
              </a:rPr>
              <a:t>45 min – Update Engineering Definition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447354"/>
          </a:xfrm>
        </p:spPr>
        <p:txBody>
          <a:bodyPr vert="horz" lIns="91440" tIns="45720" rIns="91440" bIns="45720" rtlCol="0" anchor="t">
            <a:normAutofit fontScale="92500" lnSpcReduction="10000"/>
          </a:bodyPr>
          <a:lstStyle/>
          <a:p>
            <a:r>
              <a:rPr lang="en-US" dirty="0">
                <a:cs typeface="Calibri"/>
              </a:rPr>
              <a:t>Days 3 and 4 include:</a:t>
            </a:r>
          </a:p>
          <a:p>
            <a:pPr lvl="1"/>
            <a:r>
              <a:rPr lang="en-US" dirty="0">
                <a:cs typeface="Calibri"/>
              </a:rPr>
              <a:t>Teams’ initial Client Meeting</a:t>
            </a:r>
          </a:p>
          <a:p>
            <a:pPr lvl="1"/>
            <a:r>
              <a:rPr lang="en-US" dirty="0">
                <a:cs typeface="Calibri"/>
              </a:rPr>
              <a:t>Continuing to understand the Client’s problem</a:t>
            </a:r>
          </a:p>
          <a:p>
            <a:pPr lvl="1"/>
            <a:r>
              <a:rPr lang="en-US" dirty="0">
                <a:cs typeface="Calibri"/>
              </a:rPr>
              <a:t>Begin developing the Engineering Definition</a:t>
            </a:r>
          </a:p>
          <a:p>
            <a:pPr lvl="1"/>
            <a:r>
              <a:rPr lang="en-US" dirty="0">
                <a:cs typeface="Calibri"/>
              </a:rPr>
              <a:t>Review of prior team’s presentation (if applicable)</a:t>
            </a:r>
          </a:p>
          <a:p>
            <a:pPr lvl="1"/>
            <a:r>
              <a:rPr lang="en-US" dirty="0">
                <a:cs typeface="Calibri"/>
              </a:rPr>
              <a:t>Many things that should be turned into tech posts!</a:t>
            </a:r>
          </a:p>
          <a:p>
            <a:pPr lvl="2"/>
            <a:r>
              <a:rPr lang="en-US" dirty="0"/>
              <a:t>If you are unsure what to post, we invite you to ask a teammate, your PE or CE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4971355"/>
            <a:ext cx="8305800" cy="138499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Needs &amp; Requirements, Use Cases, and User Stories :</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643601"/>
            <a:ext cx="5830265" cy="646331"/>
          </a:xfrm>
          <a:prstGeom prst="rect">
            <a:avLst/>
          </a:prstGeom>
          <a:noFill/>
          <a:ln w="38100">
            <a:solidFill>
              <a:srgbClr val="FF0000"/>
            </a:solidFill>
          </a:ln>
        </p:spPr>
        <p:txBody>
          <a:bodyPr wrap="square">
            <a:spAutoFit/>
          </a:bodyPr>
          <a:lstStyle/>
          <a:p>
            <a:pPr algn="ctr"/>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a:xfrm>
            <a:off x="628650" y="-238909"/>
            <a:ext cx="7886700" cy="1325563"/>
          </a:xfrm>
        </p:spPr>
        <p:txBody>
          <a:bodyPr>
            <a:normAutofit/>
          </a:bodyPr>
          <a:lstStyle/>
          <a:p>
            <a:pPr algn="ctr"/>
            <a:r>
              <a:rPr lang="en-US" sz="4400" dirty="0">
                <a:latin typeface="+mn-lt"/>
                <a:cs typeface="Calibri Light"/>
              </a:rPr>
              <a:t>Day 4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pic>
        <p:nvPicPr>
          <p:cNvPr id="11" name="Picture 10" descr="A screenshot of a project&#10;&#10;AI-generated content may be incorrect.">
            <a:extLst>
              <a:ext uri="{FF2B5EF4-FFF2-40B4-BE49-F238E27FC236}">
                <a16:creationId xmlns:a16="http://schemas.microsoft.com/office/drawing/2014/main" id="{A82A7E9E-8751-60D7-6DCB-1EFB738D65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025" y="857027"/>
            <a:ext cx="8269353" cy="5499324"/>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Engineering Definition Review</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19138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sz="4000"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96</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116911919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Autofit/>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97</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Engineering Definition documentation</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lvl="2"/>
            <a:r>
              <a:rPr lang="en-US" dirty="0"/>
              <a:t>Narratives / scenarios</a:t>
            </a:r>
          </a:p>
          <a:p>
            <a:pPr lvl="1"/>
            <a:r>
              <a:rPr lang="en-US" dirty="0"/>
              <a:t>User Stories</a:t>
            </a:r>
          </a:p>
          <a:p>
            <a:pPr lvl="2"/>
            <a:r>
              <a:rPr lang="en-US" dirty="0"/>
              <a:t>As a _____ I need to _____ so that _____</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98</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972175" y="3657600"/>
            <a:ext cx="2247900" cy="1129251"/>
          </a:xfrm>
          <a:prstGeom prst="rect">
            <a:avLst/>
          </a:prstGeom>
        </p:spPr>
      </p:pic>
      <p:sp>
        <p:nvSpPr>
          <p:cNvPr id="6" name="Rectangle 5">
            <a:extLst>
              <a:ext uri="{FF2B5EF4-FFF2-40B4-BE49-F238E27FC236}">
                <a16:creationId xmlns:a16="http://schemas.microsoft.com/office/drawing/2014/main" id="{9E1C43EE-1756-BDF5-06CE-B51C437968BE}"/>
              </a:ext>
            </a:extLst>
          </p:cNvPr>
          <p:cNvSpPr/>
          <p:nvPr/>
        </p:nvSpPr>
        <p:spPr>
          <a:xfrm>
            <a:off x="723900" y="5410200"/>
            <a:ext cx="7696200" cy="461665"/>
          </a:xfrm>
          <a:prstGeom prst="rect">
            <a:avLst/>
          </a:prstGeom>
          <a:ln w="28575">
            <a:solidFill>
              <a:srgbClr val="FF0000"/>
            </a:solidFill>
          </a:ln>
        </p:spPr>
        <p:txBody>
          <a:bodyPr wrap="square">
            <a:spAutoFit/>
          </a:bodyPr>
          <a:lstStyle/>
          <a:p>
            <a:pPr algn="ctr"/>
            <a:r>
              <a:rPr lang="en-US" sz="2400" dirty="0"/>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lvl="1"/>
            <a:endParaRPr lang="en-US" sz="2400" dirty="0"/>
          </a:p>
          <a:p>
            <a:r>
              <a:rPr lang="en-US" sz="2700" dirty="0"/>
              <a:t>Document Today’s Work with EDN Forum Posts </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99</a:t>
            </a:fld>
            <a:endParaRPr lang="en-US" sz="1200" dirty="0"/>
          </a:p>
        </p:txBody>
      </p:sp>
    </p:spTree>
    <p:extLst>
      <p:ext uri="{BB962C8B-B14F-4D97-AF65-F5344CB8AC3E}">
        <p14:creationId xmlns:p14="http://schemas.microsoft.com/office/powerpoint/2010/main" val="6798594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3412</TotalTime>
  <Words>11470</Words>
  <Application>Microsoft Office PowerPoint</Application>
  <PresentationFormat>On-screen Show (4:3)</PresentationFormat>
  <Paragraphs>2029</Paragraphs>
  <Slides>177</Slides>
  <Notes>82</Notes>
  <HiddenSlides>6</HiddenSlides>
  <MMClips>0</MMClips>
  <ScaleCrop>false</ScaleCrop>
  <HeadingPairs>
    <vt:vector size="6" baseType="variant">
      <vt:variant>
        <vt:lpstr>Fonts Used</vt:lpstr>
      </vt:variant>
      <vt:variant>
        <vt:i4>18</vt:i4>
      </vt:variant>
      <vt:variant>
        <vt:lpstr>Theme</vt:lpstr>
      </vt:variant>
      <vt:variant>
        <vt:i4>4</vt:i4>
      </vt:variant>
      <vt:variant>
        <vt:lpstr>Slide Titles</vt:lpstr>
      </vt:variant>
      <vt:variant>
        <vt:i4>177</vt:i4>
      </vt:variant>
    </vt:vector>
  </HeadingPairs>
  <TitlesOfParts>
    <vt:vector size="199" baseType="lpstr">
      <vt:lpstr>Algerian</vt:lpstr>
      <vt:lpstr>Amasis MT Pro</vt:lpstr>
      <vt:lpstr>Amasis MT Pro Black</vt:lpstr>
      <vt:lpstr>Aptos</vt:lpstr>
      <vt:lpstr>Aptos Display</vt:lpstr>
      <vt:lpstr>Aptos Narrow</vt:lpstr>
      <vt:lpstr>Arial</vt:lpstr>
      <vt:lpstr>Calibri</vt:lpstr>
      <vt:lpstr>Calibri Light</vt:lpstr>
      <vt:lpstr>Courier New</vt:lpstr>
      <vt:lpstr>Inter</vt:lpstr>
      <vt:lpstr>Roboto</vt:lpstr>
      <vt:lpstr>Segoe Script</vt:lpstr>
      <vt:lpstr>Segoe UI</vt:lpstr>
      <vt:lpstr>SlidoInter</vt:lpstr>
      <vt:lpstr>Symbol</vt:lpstr>
      <vt:lpstr>Times New Roman</vt:lpstr>
      <vt:lpstr>Wingdings</vt:lpstr>
      <vt:lpstr>Office Theme</vt:lpstr>
      <vt:lpstr>1_Office Theme</vt:lpstr>
      <vt:lpstr>2_Office Theme</vt:lpstr>
      <vt:lpstr>3_Office Theme</vt:lpstr>
      <vt:lpstr>Projects, Evaluators, &amp; Mentors - Section 1</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Design Lab !!! </vt:lpstr>
      <vt:lpstr>Welcome to Your Project Team!</vt:lpstr>
      <vt:lpstr>Capstone is more TEAM work than GROUP work</vt:lpstr>
      <vt:lpstr>Your Capstone Expectations - Slido</vt:lpstr>
      <vt:lpstr>Work Expectations</vt:lpstr>
      <vt:lpstr>Participation Expectations</vt:lpstr>
      <vt:lpstr>Work Expectations</vt:lpstr>
      <vt:lpstr>Work Expectations</vt:lpstr>
      <vt:lpstr>Accountability Step #1</vt:lpstr>
      <vt:lpstr>Design Lab Communications &amp; Documentation Policies (1/2)</vt:lpstr>
      <vt:lpstr>Design Lab Communications &amp; Documentation Policies (2/2)</vt:lpstr>
      <vt:lpstr>Documentation Tools</vt:lpstr>
      <vt:lpstr>25 mins - Ice Breaker</vt:lpstr>
      <vt:lpstr>Ice Breaker - 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15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Accountability</vt:lpstr>
      <vt:lpstr>10 min – Design Lab Expectations </vt:lpstr>
      <vt:lpstr>15 min – Group Ideation Process</vt:lpstr>
      <vt:lpstr>Identifying Team Skills</vt:lpstr>
      <vt:lpstr>15 min - Team Skill Assessment</vt:lpstr>
      <vt:lpstr>Engineering Design Process Progression</vt:lpstr>
      <vt:lpstr>Engineering Design Process Progression</vt:lpstr>
      <vt:lpstr>15 min – Design Process Step 1</vt:lpstr>
      <vt:lpstr>Customer Needs &amp;  Engineering Requirements Introduction</vt:lpstr>
      <vt:lpstr>PowerPoint Presentation</vt:lpstr>
      <vt:lpstr>User Story</vt:lpstr>
      <vt:lpstr>Use Case</vt:lpstr>
      <vt:lpstr>Use Case Example</vt:lpstr>
      <vt:lpstr>PowerPoint Presentation</vt:lpstr>
      <vt:lpstr>10 min – Review Project Description</vt:lpstr>
      <vt:lpstr>20 min – Generating Engineering Definition of the Problem: Needs &amp; Requirements,  User Stories and Use Cases</vt:lpstr>
      <vt:lpstr>Generating Needs</vt:lpstr>
      <vt:lpstr>10 mins - Client Meeting 1 Project Kickoff</vt:lpstr>
      <vt:lpstr>10 mins – Communication &amp; Documentation Policies</vt:lpstr>
      <vt:lpstr>Electronic Design Notebook (EDN)</vt:lpstr>
      <vt:lpstr>What Should I Document?</vt:lpstr>
      <vt:lpstr>Participation + Documentation Expectation</vt:lpstr>
      <vt:lpstr>Participation + Documentation Encouragement</vt:lpstr>
      <vt:lpstr>What Makes a Good Forum Post?</vt:lpstr>
      <vt:lpstr>5 min - Wrap-up</vt:lpstr>
      <vt:lpstr>Day 3 &amp; 4 Activities</vt:lpstr>
      <vt:lpstr>Action Items / Meeting Prep (previously called homework, to be completed BEFORE Meeting 3)</vt:lpstr>
      <vt:lpstr>Day 2.5 Agenda</vt:lpstr>
      <vt:lpstr>20 min – Meet with CE (Day 2.5)</vt:lpstr>
      <vt:lpstr>30 min – Review Prior Presentation (if applicable)</vt:lpstr>
      <vt:lpstr>25 min – Update Engineering Definition</vt:lpstr>
      <vt:lpstr>15 min – Project Description Q&amp;A</vt:lpstr>
      <vt:lpstr>15 min – Develop PPT for Client Meeting #1</vt:lpstr>
      <vt:lpstr>Day 3 Agenda</vt:lpstr>
      <vt:lpstr>Accountability</vt:lpstr>
      <vt:lpstr>Late Policy</vt:lpstr>
      <vt:lpstr>Engineering Design Process Progression</vt:lpstr>
      <vt:lpstr>30 min – Meet with CE (Day 3 or 4)</vt:lpstr>
      <vt:lpstr>45 min – Client Meeting #1  Kickoff Meeting</vt:lpstr>
      <vt:lpstr>30 min – Review Prior Presentation (if applicable)</vt:lpstr>
      <vt:lpstr>10 min - Benchmarking</vt:lpstr>
      <vt:lpstr>Benchmarking Examples</vt:lpstr>
      <vt:lpstr>Benchmarking Examples</vt:lpstr>
      <vt:lpstr>Benchmarking - Evaluation</vt:lpstr>
      <vt:lpstr>Benchmarking – Evaluation</vt:lpstr>
      <vt:lpstr>Benchmarking Memo</vt:lpstr>
      <vt:lpstr>45 min – Update Engineering Definition</vt:lpstr>
      <vt:lpstr>5 min – Wrap-up</vt:lpstr>
      <vt:lpstr>Action Items / Meeting Prep (previously called homework, to be completed BEFORE Meeting 4)</vt:lpstr>
      <vt:lpstr>Day 4 Agenda</vt:lpstr>
      <vt:lpstr>Engineering Design Process Progression</vt:lpstr>
      <vt:lpstr>10 min – Engineering Definition Review</vt:lpstr>
      <vt:lpstr>Empathize with your Client </vt:lpstr>
      <vt:lpstr>45 min – Client Meeting #1  Kickoff Meeting</vt:lpstr>
      <vt:lpstr>55 min - Project Work </vt:lpstr>
      <vt:lpstr>55 min - Project Work </vt:lpstr>
      <vt:lpstr>Project Work</vt:lpstr>
      <vt:lpstr>30 min – Meet with CE (Day 3 or 4)</vt:lpstr>
      <vt:lpstr>5 min – Wrap-up</vt:lpstr>
      <vt:lpstr>Action Items / Meeting Prep (previously called homework, to be completed BEFORE Meeting 5)</vt:lpstr>
      <vt:lpstr>Day 5 Agenda</vt:lpstr>
      <vt:lpstr>Engineering Design Process Progression</vt:lpstr>
      <vt:lpstr>Documentation Participation</vt:lpstr>
      <vt:lpstr>We invite you to Ask for help</vt:lpstr>
      <vt:lpstr>15 mins - Concept Generation</vt:lpstr>
      <vt:lpstr>60 min - Concept Generation</vt:lpstr>
      <vt:lpstr>5 min – Create Forum Threads (EDN)</vt:lpstr>
      <vt:lpstr>25 min – Research on Existing Technology</vt:lpstr>
      <vt:lpstr>10 min - Wrap-up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Examples of Things to Document</vt:lpstr>
      <vt:lpstr>Corporate Communication &amp; Documentation Policies Reminder</vt:lpstr>
      <vt:lpstr>Documentation Participation</vt:lpstr>
      <vt:lpstr>15 min – Reflection on Engineering Definition</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Documentation Participation</vt:lpstr>
      <vt:lpstr>30 Min - Update Previous Work</vt:lpstr>
      <vt:lpstr>15 min – CE Time</vt:lpstr>
      <vt:lpstr>50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Documentation Participation</vt:lpstr>
      <vt:lpstr>30 min - Project Planning Introduction</vt:lpstr>
      <vt:lpstr>PowerPoint Presentation</vt:lpstr>
      <vt:lpstr>PowerPoint Presentation</vt:lpstr>
      <vt:lpstr>‘Sticky Note’ Project Planning – phase 1</vt:lpstr>
      <vt:lpstr>‘Sticky Note’ Project Planning – phase 2</vt:lpstr>
      <vt:lpstr>5 min – Wrap-up</vt:lpstr>
      <vt:lpstr>Wrap-up</vt:lpstr>
      <vt:lpstr>Action Items / Meeting Prep (previously called homework, to be completed BEFORE Meeting 9)</vt:lpstr>
      <vt:lpstr>Day 9 Agenda</vt:lpstr>
      <vt:lpstr>Engineering Design Process Progression</vt:lpstr>
      <vt:lpstr>Documentation Participation</vt:lpstr>
      <vt:lpstr>30 min – Follow Team created Agenda</vt:lpstr>
      <vt:lpstr>10 min – CE reflection on            Client Meeting #2</vt:lpstr>
      <vt:lpstr>15 min – PE Review Project Plan</vt:lpstr>
      <vt:lpstr>Action Items / Meeting Prep (previously called homework, to be completed BEFORE Meeting 10)</vt:lpstr>
      <vt:lpstr>Day 10 Agenda</vt:lpstr>
      <vt:lpstr>Engineering Design Process Progression</vt:lpstr>
      <vt:lpstr>15 Min - System Design Intro</vt:lpstr>
      <vt:lpstr>Communication Of Your High-Level System Design</vt:lpstr>
      <vt:lpstr>Sample System Architecture Diagram  IOT</vt:lpstr>
      <vt:lpstr>Sample System Architecture Diagram  Process</vt:lpstr>
      <vt:lpstr>Sample System Architecture Diagram  Mechanical</vt:lpstr>
      <vt:lpstr>System Architecture Diagrams</vt:lpstr>
      <vt:lpstr>20 min – Develop System Design</vt:lpstr>
      <vt:lpstr>5 Min – Wrap-up</vt:lpstr>
      <vt:lpstr>Capstone is a  Communications Intensive Course</vt:lpstr>
      <vt:lpstr>Documentation Participation – week 5</vt:lpstr>
      <vt:lpstr>Documentation Participation – week 6</vt:lpstr>
      <vt:lpstr>All Employee Meetings</vt:lpstr>
      <vt:lpstr>Upcoming Graded deliverables</vt:lpstr>
      <vt:lpstr>System Design Report Intro</vt:lpstr>
      <vt:lpstr>Appendix - Detailed Individual Design</vt:lpstr>
      <vt:lpstr>Engineering Design Process</vt:lpstr>
      <vt:lpstr>95 min – Poster Creation</vt:lpstr>
      <vt:lpstr>Revision History - continued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Paster, Aren</cp:lastModifiedBy>
  <cp:revision>1582</cp:revision>
  <cp:lastPrinted>2025-08-28T15:58:42Z</cp:lastPrinted>
  <dcterms:created xsi:type="dcterms:W3CDTF">2012-08-24T00:53:15Z</dcterms:created>
  <dcterms:modified xsi:type="dcterms:W3CDTF">2026-01-30T17:42:50Z</dcterms:modified>
</cp:coreProperties>
</file>