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7.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1"/>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0" r:id="rId56"/>
    <p:sldId id="468" r:id="rId57"/>
    <p:sldId id="673" r:id="rId58"/>
    <p:sldId id="677" r:id="rId59"/>
    <p:sldId id="678" r:id="rId60"/>
    <p:sldId id="688" r:id="rId61"/>
    <p:sldId id="460" r:id="rId62"/>
    <p:sldId id="471" r:id="rId63"/>
    <p:sldId id="469" r:id="rId64"/>
    <p:sldId id="558" r:id="rId65"/>
    <p:sldId id="329" r:id="rId66"/>
    <p:sldId id="330" r:id="rId67"/>
    <p:sldId id="331" r:id="rId68"/>
    <p:sldId id="659" r:id="rId69"/>
    <p:sldId id="664" r:id="rId70"/>
    <p:sldId id="665" r:id="rId71"/>
    <p:sldId id="536" r:id="rId72"/>
    <p:sldId id="546" r:id="rId73"/>
    <p:sldId id="621" r:id="rId74"/>
    <p:sldId id="287" r:id="rId75"/>
    <p:sldId id="691" r:id="rId76"/>
    <p:sldId id="693" r:id="rId77"/>
    <p:sldId id="694" r:id="rId78"/>
    <p:sldId id="696" r:id="rId79"/>
    <p:sldId id="695" r:id="rId80"/>
    <p:sldId id="680" r:id="rId81"/>
    <p:sldId id="663" r:id="rId82"/>
    <p:sldId id="697" r:id="rId83"/>
    <p:sldId id="593" r:id="rId84"/>
    <p:sldId id="340" r:id="rId85"/>
    <p:sldId id="288" r:id="rId86"/>
    <p:sldId id="290" r:id="rId87"/>
    <p:sldId id="586" r:id="rId88"/>
    <p:sldId id="587" r:id="rId89"/>
    <p:sldId id="588" r:id="rId90"/>
    <p:sldId id="589" r:id="rId91"/>
    <p:sldId id="590" r:id="rId92"/>
    <p:sldId id="643" r:id="rId93"/>
    <p:sldId id="393" r:id="rId94"/>
    <p:sldId id="616" r:id="rId95"/>
    <p:sldId id="622" r:id="rId96"/>
    <p:sldId id="293" r:id="rId97"/>
    <p:sldId id="594" r:id="rId98"/>
    <p:sldId id="642" r:id="rId99"/>
    <p:sldId id="559" r:id="rId100"/>
    <p:sldId id="394" r:id="rId101"/>
    <p:sldId id="342" r:id="rId102"/>
    <p:sldId id="618" r:id="rId103"/>
    <p:sldId id="601" r:id="rId104"/>
    <p:sldId id="474" r:id="rId105"/>
    <p:sldId id="583" r:id="rId106"/>
    <p:sldId id="623" r:id="rId107"/>
    <p:sldId id="518" r:id="rId108"/>
    <p:sldId id="595" r:id="rId109"/>
    <p:sldId id="683" r:id="rId110"/>
    <p:sldId id="681" r:id="rId111"/>
    <p:sldId id="644" r:id="rId112"/>
    <p:sldId id="343" r:id="rId113"/>
    <p:sldId id="344" r:id="rId114"/>
    <p:sldId id="580" r:id="rId115"/>
    <p:sldId id="534" r:id="rId116"/>
    <p:sldId id="550" r:id="rId117"/>
    <p:sldId id="551" r:id="rId118"/>
    <p:sldId id="624" r:id="rId119"/>
    <p:sldId id="298" r:id="rId120"/>
    <p:sldId id="596" r:id="rId121"/>
    <p:sldId id="645" r:id="rId122"/>
    <p:sldId id="446" r:id="rId123"/>
    <p:sldId id="447" r:id="rId124"/>
    <p:sldId id="668" r:id="rId125"/>
    <p:sldId id="450" r:id="rId126"/>
    <p:sldId id="709" r:id="rId127"/>
    <p:sldId id="602" r:id="rId128"/>
    <p:sldId id="603" r:id="rId129"/>
    <p:sldId id="633" r:id="rId130"/>
    <p:sldId id="528" r:id="rId131"/>
    <p:sldId id="625" r:id="rId132"/>
    <p:sldId id="300" r:id="rId133"/>
    <p:sldId id="646" r:id="rId134"/>
    <p:sldId id="597" r:id="rId135"/>
    <p:sldId id="710" r:id="rId136"/>
    <p:sldId id="667" r:id="rId137"/>
    <p:sldId id="382" r:id="rId138"/>
    <p:sldId id="634" r:id="rId139"/>
    <p:sldId id="584" r:id="rId140"/>
    <p:sldId id="649" r:id="rId141"/>
    <p:sldId id="651" r:id="rId142"/>
    <p:sldId id="653" r:id="rId143"/>
    <p:sldId id="654" r:id="rId144"/>
    <p:sldId id="650" r:id="rId145"/>
    <p:sldId id="655" r:id="rId146"/>
    <p:sldId id="529" r:id="rId147"/>
    <p:sldId id="626" r:id="rId148"/>
    <p:sldId id="302" r:id="rId149"/>
    <p:sldId id="598" r:id="rId150"/>
    <p:sldId id="705" r:id="rId151"/>
    <p:sldId id="648" r:id="rId152"/>
    <p:sldId id="494" r:id="rId153"/>
    <p:sldId id="404" r:id="rId154"/>
    <p:sldId id="495" r:id="rId155"/>
    <p:sldId id="496" r:id="rId156"/>
    <p:sldId id="530" r:id="rId157"/>
    <p:sldId id="535" r:id="rId158"/>
    <p:sldId id="627" r:id="rId159"/>
    <p:sldId id="698" r:id="rId160"/>
    <p:sldId id="599" r:id="rId161"/>
    <p:sldId id="704" r:id="rId162"/>
    <p:sldId id="395" r:id="rId163"/>
    <p:sldId id="619" r:id="rId164"/>
    <p:sldId id="396" r:id="rId165"/>
    <p:sldId id="628" r:id="rId166"/>
    <p:sldId id="699" r:id="rId167"/>
    <p:sldId id="600" r:id="rId168"/>
    <p:sldId id="620" r:id="rId169"/>
    <p:sldId id="669" r:id="rId170"/>
    <p:sldId id="706" r:id="rId171"/>
    <p:sldId id="707" r:id="rId172"/>
    <p:sldId id="482" r:id="rId173"/>
    <p:sldId id="647" r:id="rId174"/>
    <p:sldId id="568" r:id="rId175"/>
    <p:sldId id="567" r:id="rId176"/>
    <p:sldId id="378" r:id="rId177"/>
    <p:sldId id="350" r:id="rId178"/>
    <p:sldId id="352" r:id="rId179"/>
    <p:sldId id="700" r:id="rId18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2304" autoAdjust="0"/>
  </p:normalViewPr>
  <p:slideViewPr>
    <p:cSldViewPr>
      <p:cViewPr varScale="1">
        <p:scale>
          <a:sx n="73" d="100"/>
          <a:sy n="73" d="100"/>
        </p:scale>
        <p:origin x="1810" y="72"/>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notesMaster" Target="notesMasters/notesMaster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commentAuthors" Target="commentAuthors.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tableStyles" Target="tableStyle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microsoft.com/office/2018/10/relationships/authors" Target="author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4" tIns="46567" rIns="93134" bIns="46567"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3134" tIns="46567" rIns="93134" bIns="46567" rtlCol="0"/>
          <a:lstStyle>
            <a:lvl1pPr algn="r">
              <a:defRPr sz="1200"/>
            </a:lvl1pPr>
          </a:lstStyle>
          <a:p>
            <a:fld id="{D0FE861C-486B-4E18-A0E9-A790238A915C}" type="datetimeFigureOut">
              <a:rPr lang="en-US" smtClean="0"/>
              <a:t>2/4/2026</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34" tIns="46567" rIns="93134" bIns="46567"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34" tIns="46567" rIns="93134" bIns="465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34" tIns="46567" rIns="93134" bIns="465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9"/>
            <a:ext cx="3037840" cy="464820"/>
          </a:xfrm>
          <a:prstGeom prst="rect">
            <a:avLst/>
          </a:prstGeom>
        </p:spPr>
        <p:txBody>
          <a:bodyPr vert="horz" lIns="93134" tIns="46567" rIns="93134" bIns="46567"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4307">
              <a:defRPr/>
            </a:pPr>
            <a:r>
              <a:rPr lang="en-US" dirty="0"/>
              <a:t>For Room 3232 - </a:t>
            </a:r>
            <a:r>
              <a:rPr lang="en-US" b="1" dirty="0"/>
              <a:t>Day 2 - Capstone Course Expectations 3232</a:t>
            </a:r>
          </a:p>
          <a:p>
            <a:pPr defTabSz="914307">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defTabSz="912937">
              <a:defRPr/>
            </a:pPr>
            <a:fld id="{DF811066-0135-4CAA-8AD4-89A97190AC00}" type="slidenum">
              <a:rPr lang="en-US">
                <a:solidFill>
                  <a:prstClr val="black"/>
                </a:solidFill>
                <a:latin typeface="Calibri"/>
              </a:rPr>
              <a:pPr defTabSz="912937">
                <a:defRPr/>
              </a:pPr>
              <a:t>67</a:t>
            </a:fld>
            <a:endParaRPr lang="en-US" dirty="0">
              <a:solidFill>
                <a:prstClr val="black"/>
              </a:solidFill>
              <a:latin typeface="Calibri"/>
            </a:endParaRPr>
          </a:p>
        </p:txBody>
      </p:sp>
    </p:spTree>
    <p:extLst>
      <p:ext uri="{BB962C8B-B14F-4D97-AF65-F5344CB8AC3E}">
        <p14:creationId xmlns:p14="http://schemas.microsoft.com/office/powerpoint/2010/main" val="8875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95</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02C09-58CA-DE2C-62C6-24CC98EC3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CB5DE-B5AB-94E4-42CE-9D59C991D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77595-0E19-3B44-3460-3123129E34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9508EB-3AAE-9C82-569D-626362BCE045}"/>
              </a:ext>
            </a:extLst>
          </p:cNvPr>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19759623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189E0-B1CE-ACFE-9BAD-BA2F21A74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0262E-DC2C-CCCE-0DD6-760113ABF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E13CE-1A63-87F5-6F90-02651795DD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8B0BC5-A40A-D14C-D68B-3287919321A3}"/>
              </a:ext>
            </a:extLst>
          </p:cNvPr>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35376853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8829-7EAE-9010-6DB5-A0CDF943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EDEDD-09A2-6702-D7E7-8858B8B6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4315B-2D11-72D3-6FCC-96748A17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5980C-62FF-B188-9F77-5F2F50D313CD}"/>
              </a:ext>
            </a:extLst>
          </p:cNvPr>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40140390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164</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167</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63E7-D395-025F-B774-73849800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3264-553D-2532-0567-7E825F0A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73AE-AA2D-66AC-3493-117CD6A2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FD8F3-31A0-313A-1C76-9A82257F13B5}"/>
              </a:ext>
            </a:extLst>
          </p:cNvPr>
          <p:cNvSpPr>
            <a:spLocks noGrp="1"/>
          </p:cNvSpPr>
          <p:nvPr>
            <p:ph type="sldNum" sz="quarter" idx="5"/>
          </p:nvPr>
        </p:nvSpPr>
        <p:spPr/>
        <p:txBody>
          <a:bodyPr/>
          <a:lstStyle/>
          <a:p>
            <a:fld id="{DF811066-0135-4CAA-8AD4-89A97190AC00}" type="slidenum">
              <a:rPr lang="en-US" smtClean="0"/>
              <a:t>168</a:t>
            </a:fld>
            <a:endParaRPr lang="en-US" dirty="0"/>
          </a:p>
        </p:txBody>
      </p:sp>
    </p:spTree>
    <p:extLst>
      <p:ext uri="{BB962C8B-B14F-4D97-AF65-F5344CB8AC3E}">
        <p14:creationId xmlns:p14="http://schemas.microsoft.com/office/powerpoint/2010/main" val="33110319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173</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2/4/2026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2/4/2026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2/4/2026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2/4/2026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2/4/2026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2/4/2026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2/4/2026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2/4/2026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2/4/2026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2/4/2026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2/4/2026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2/4/2026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2/4/2026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2/4/2026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2/4/2026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2/4/2026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2/4/2026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2/4/2026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2/4/2026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2/4/2026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0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8.xml"/></Relationships>
</file>

<file path=ppt/slides/_rels/slide1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slido.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docs.google.com/spreadsheets/d/1lo4H_eTHO7RTdU8r9M3KOiQDp9_S8xudEDXehhr-3Ok/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43.xml"/><Relationship Id="rId7" Type="http://schemas.openxmlformats.org/officeDocument/2006/relationships/slide" Target="slide11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4.xml"/><Relationship Id="rId11" Type="http://schemas.openxmlformats.org/officeDocument/2006/relationships/slide" Target="slide163.xml"/><Relationship Id="rId5" Type="http://schemas.openxmlformats.org/officeDocument/2006/relationships/slide" Target="slide93.xml"/><Relationship Id="rId10" Type="http://schemas.openxmlformats.org/officeDocument/2006/relationships/slide" Target="slide156.xml"/><Relationship Id="rId4" Type="http://schemas.openxmlformats.org/officeDocument/2006/relationships/slide" Target="slide77.xml"/><Relationship Id="rId9" Type="http://schemas.openxmlformats.org/officeDocument/2006/relationships/slide" Target="slide14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4168283296"/>
              </p:ext>
            </p:extLst>
          </p:nvPr>
        </p:nvGraphicFramePr>
        <p:xfrm>
          <a:off x="623501" y="990600"/>
          <a:ext cx="7948999" cy="322850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Analysis of FMVA Gasket Aging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Welding Theory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Facility-Wide Non-Contact Voltage Sensing and Display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PIR Data Object Classification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Thurs 1/29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106</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1/16	1/23	1/29    				TARGET</a:t>
            </a:r>
          </a:p>
        </p:txBody>
      </p:sp>
      <p:pic>
        <p:nvPicPr>
          <p:cNvPr id="7" name="Picture 6">
            <a:extLst>
              <a:ext uri="{FF2B5EF4-FFF2-40B4-BE49-F238E27FC236}">
                <a16:creationId xmlns:a16="http://schemas.microsoft.com/office/drawing/2014/main" id="{9E1B3979-062C-FAF1-A1B1-C43FC305A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35349"/>
            <a:ext cx="7189193" cy="3893016"/>
          </a:xfrm>
          <a:prstGeom prst="rect">
            <a:avLst/>
          </a:prstGeom>
        </p:spPr>
      </p:pic>
      <p:sp>
        <p:nvSpPr>
          <p:cNvPr id="8" name="Rectangle 7">
            <a:extLst>
              <a:ext uri="{FF2B5EF4-FFF2-40B4-BE49-F238E27FC236}">
                <a16:creationId xmlns:a16="http://schemas.microsoft.com/office/drawing/2014/main" id="{BBAED690-891C-0676-6354-35E2FFB70393}"/>
              </a:ext>
            </a:extLst>
          </p:cNvPr>
          <p:cNvSpPr/>
          <p:nvPr/>
        </p:nvSpPr>
        <p:spPr>
          <a:xfrm>
            <a:off x="7047550" y="3019754"/>
            <a:ext cx="65479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025131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107</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108</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120</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feedback on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a:t>Explanation </a:t>
            </a:r>
            <a:r>
              <a:rPr lang="en-US" sz="2600" dirty="0"/>
              <a:t>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121</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A04FF-FA09-87E5-6726-92F5B3D539A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6845563-5BEA-624A-E444-5EB00675AA93}"/>
              </a:ext>
            </a:extLst>
          </p:cNvPr>
          <p:cNvPicPr>
            <a:picLocks noChangeAspect="1"/>
          </p:cNvPicPr>
          <p:nvPr/>
        </p:nvPicPr>
        <p:blipFill>
          <a:blip r:embed="rId3">
            <a:extLst>
              <a:ext uri="{28A0092B-C50C-407E-A947-70E740481C1C}">
                <a14:useLocalDpi xmlns:a14="http://schemas.microsoft.com/office/drawing/2010/main" val="0"/>
              </a:ext>
            </a:extLst>
          </a:blip>
          <a:srcRect l="1959" t="3790" r="2982" b="4169"/>
          <a:stretch>
            <a:fillRect/>
          </a:stretch>
        </p:blipFill>
        <p:spPr>
          <a:xfrm>
            <a:off x="914400" y="1877767"/>
            <a:ext cx="7086600" cy="3770322"/>
          </a:xfrm>
          <a:prstGeom prst="rect">
            <a:avLst/>
          </a:prstGeom>
        </p:spPr>
      </p:pic>
      <p:sp>
        <p:nvSpPr>
          <p:cNvPr id="2" name="Title 1">
            <a:extLst>
              <a:ext uri="{FF2B5EF4-FFF2-40B4-BE49-F238E27FC236}">
                <a16:creationId xmlns:a16="http://schemas.microsoft.com/office/drawing/2014/main" id="{EBC8743D-B757-6B6F-F438-42D78B40A270}"/>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6A5E1A3B-481C-E7DE-E949-1C7CCCDF1EC9}"/>
              </a:ext>
            </a:extLst>
          </p:cNvPr>
          <p:cNvSpPr>
            <a:spLocks noGrp="1"/>
          </p:cNvSpPr>
          <p:nvPr>
            <p:ph idx="1"/>
          </p:nvPr>
        </p:nvSpPr>
        <p:spPr>
          <a:xfrm>
            <a:off x="628650" y="1375520"/>
            <a:ext cx="7886700" cy="4576763"/>
          </a:xfrm>
        </p:spPr>
        <p:txBody>
          <a:bodyPr/>
          <a:lstStyle/>
          <a:p>
            <a:pPr marL="0" indent="0">
              <a:buNone/>
            </a:pPr>
            <a:r>
              <a:rPr lang="en-US" sz="2000" dirty="0"/>
              <a:t>EDN Forum posts by Mon 2/2 @ 8am</a:t>
            </a:r>
          </a:p>
        </p:txBody>
      </p:sp>
      <p:sp>
        <p:nvSpPr>
          <p:cNvPr id="4" name="Slide Number Placeholder 3">
            <a:extLst>
              <a:ext uri="{FF2B5EF4-FFF2-40B4-BE49-F238E27FC236}">
                <a16:creationId xmlns:a16="http://schemas.microsoft.com/office/drawing/2014/main" id="{8E9351B4-F401-A830-ABCA-FFB8E4ACB8F6}"/>
              </a:ext>
            </a:extLst>
          </p:cNvPr>
          <p:cNvSpPr>
            <a:spLocks noGrp="1"/>
          </p:cNvSpPr>
          <p:nvPr>
            <p:ph type="sldNum" sz="quarter" idx="12"/>
          </p:nvPr>
        </p:nvSpPr>
        <p:spPr/>
        <p:txBody>
          <a:bodyPr/>
          <a:lstStyle/>
          <a:p>
            <a:fld id="{CC48B151-73E6-4005-9E41-BAC149615E2B}" type="slidenum">
              <a:rPr lang="en-US" sz="1200" smtClean="0"/>
              <a:t>123</a:t>
            </a:fld>
            <a:endParaRPr lang="en-US" dirty="0"/>
          </a:p>
        </p:txBody>
      </p:sp>
      <p:sp>
        <p:nvSpPr>
          <p:cNvPr id="6" name="TextBox 5">
            <a:extLst>
              <a:ext uri="{FF2B5EF4-FFF2-40B4-BE49-F238E27FC236}">
                <a16:creationId xmlns:a16="http://schemas.microsoft.com/office/drawing/2014/main" id="{67C1DC28-25FA-EE9D-4DB4-2DC57565A086}"/>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EA592341-D888-368B-14BD-AC5032609716}"/>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TARGET</a:t>
            </a:r>
          </a:p>
        </p:txBody>
      </p:sp>
    </p:spTree>
    <p:extLst>
      <p:ext uri="{BB962C8B-B14F-4D97-AF65-F5344CB8AC3E}">
        <p14:creationId xmlns:p14="http://schemas.microsoft.com/office/powerpoint/2010/main" val="31111334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124</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126</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pic>
        <p:nvPicPr>
          <p:cNvPr id="11" name="Picture 10">
            <a:extLst>
              <a:ext uri="{FF2B5EF4-FFF2-40B4-BE49-F238E27FC236}">
                <a16:creationId xmlns:a16="http://schemas.microsoft.com/office/drawing/2014/main" id="{18CDD4B2-B588-AABE-70FE-879854248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08454"/>
            <a:ext cx="6934200" cy="5334793"/>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07253-7AD6-4E45-EFEB-13D8C512D98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27E242A-F73C-5AA0-E072-F21B8BE97A2E}"/>
              </a:ext>
            </a:extLst>
          </p:cNvPr>
          <p:cNvPicPr>
            <a:picLocks noChangeAspect="1"/>
          </p:cNvPicPr>
          <p:nvPr/>
        </p:nvPicPr>
        <p:blipFill>
          <a:blip r:embed="rId3">
            <a:extLst>
              <a:ext uri="{28A0092B-C50C-407E-A947-70E740481C1C}">
                <a14:useLocalDpi xmlns:a14="http://schemas.microsoft.com/office/drawing/2010/main" val="0"/>
              </a:ext>
            </a:extLst>
          </a:blip>
          <a:srcRect l="1959" t="3790" r="2982" b="4169"/>
          <a:stretch>
            <a:fillRect/>
          </a:stretch>
        </p:blipFill>
        <p:spPr>
          <a:xfrm>
            <a:off x="914400" y="1877767"/>
            <a:ext cx="7086600" cy="3770322"/>
          </a:xfrm>
          <a:prstGeom prst="rect">
            <a:avLst/>
          </a:prstGeom>
        </p:spPr>
      </p:pic>
      <p:sp>
        <p:nvSpPr>
          <p:cNvPr id="2" name="Title 1">
            <a:extLst>
              <a:ext uri="{FF2B5EF4-FFF2-40B4-BE49-F238E27FC236}">
                <a16:creationId xmlns:a16="http://schemas.microsoft.com/office/drawing/2014/main" id="{53460D19-CE0D-F8CF-1A43-B8AEDB2A1860}"/>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43C8614E-3B55-B0B3-66DF-E873B8611146}"/>
              </a:ext>
            </a:extLst>
          </p:cNvPr>
          <p:cNvSpPr>
            <a:spLocks noGrp="1"/>
          </p:cNvSpPr>
          <p:nvPr>
            <p:ph idx="1"/>
          </p:nvPr>
        </p:nvSpPr>
        <p:spPr>
          <a:xfrm>
            <a:off x="628650" y="1375520"/>
            <a:ext cx="7886700" cy="4576763"/>
          </a:xfrm>
        </p:spPr>
        <p:txBody>
          <a:bodyPr/>
          <a:lstStyle/>
          <a:p>
            <a:pPr marL="0" indent="0">
              <a:buNone/>
            </a:pPr>
            <a:r>
              <a:rPr lang="en-US" sz="2000" dirty="0"/>
              <a:t>EDN Forum posts by Mon 2/2 @ 8am</a:t>
            </a:r>
            <a:endParaRPr lang="en-US" dirty="0"/>
          </a:p>
        </p:txBody>
      </p:sp>
      <p:sp>
        <p:nvSpPr>
          <p:cNvPr id="4" name="Slide Number Placeholder 3">
            <a:extLst>
              <a:ext uri="{FF2B5EF4-FFF2-40B4-BE49-F238E27FC236}">
                <a16:creationId xmlns:a16="http://schemas.microsoft.com/office/drawing/2014/main" id="{714D84CE-6CEA-0DEE-D8FB-3C1B0DFFE660}"/>
              </a:ext>
            </a:extLst>
          </p:cNvPr>
          <p:cNvSpPr>
            <a:spLocks noGrp="1"/>
          </p:cNvSpPr>
          <p:nvPr>
            <p:ph type="sldNum" sz="quarter" idx="12"/>
          </p:nvPr>
        </p:nvSpPr>
        <p:spPr/>
        <p:txBody>
          <a:bodyPr/>
          <a:lstStyle/>
          <a:p>
            <a:fld id="{CC48B151-73E6-4005-9E41-BAC149615E2B}" type="slidenum">
              <a:rPr lang="en-US" sz="1200" smtClean="0"/>
              <a:t>132</a:t>
            </a:fld>
            <a:endParaRPr lang="en-US" dirty="0"/>
          </a:p>
        </p:txBody>
      </p:sp>
      <p:sp>
        <p:nvSpPr>
          <p:cNvPr id="6" name="TextBox 5">
            <a:extLst>
              <a:ext uri="{FF2B5EF4-FFF2-40B4-BE49-F238E27FC236}">
                <a16:creationId xmlns:a16="http://schemas.microsoft.com/office/drawing/2014/main" id="{2D36CB25-503A-0059-E1E2-20A5BDAE9104}"/>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5B00890-C693-C6EA-F316-FC9486E921D5}"/>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TARGET</a:t>
            </a:r>
          </a:p>
        </p:txBody>
      </p:sp>
    </p:spTree>
    <p:extLst>
      <p:ext uri="{BB962C8B-B14F-4D97-AF65-F5344CB8AC3E}">
        <p14:creationId xmlns:p14="http://schemas.microsoft.com/office/powerpoint/2010/main" val="2121775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133</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135</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35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1676400" y="5282625"/>
            <a:ext cx="616521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But How Do These All Go Together!</a:t>
            </a:r>
          </a:p>
        </p:txBody>
      </p:sp>
    </p:spTree>
    <p:extLst>
      <p:ext uri="{BB962C8B-B14F-4D97-AF65-F5344CB8AC3E}">
        <p14:creationId xmlns:p14="http://schemas.microsoft.com/office/powerpoint/2010/main" val="10316113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4537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Wired or Wifi</a:t>
            </a:r>
          </a:p>
        </p:txBody>
      </p:sp>
      <p:sp>
        <p:nvSpPr>
          <p:cNvPr id="2" name="Rectangle 1"/>
          <p:cNvSpPr/>
          <p:nvPr/>
        </p:nvSpPr>
        <p:spPr>
          <a:xfrm>
            <a:off x="1885418" y="5835133"/>
            <a:ext cx="567796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IoT Generic System Architecture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29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https://miro.com/diagramming/what-is-a-block-diagram/</a:t>
            </a:r>
          </a:p>
        </p:txBody>
      </p:sp>
    </p:spTree>
    <p:extLst>
      <p:ext uri="{BB962C8B-B14F-4D97-AF65-F5344CB8AC3E}">
        <p14:creationId xmlns:p14="http://schemas.microsoft.com/office/powerpoint/2010/main" val="413385242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762000" y="5940648"/>
            <a:ext cx="82296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9347076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02751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147</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2F25DDC7-B2EE-B912-DC6C-7F03981B9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148</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150</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457200" y="5157195"/>
            <a:ext cx="8382000" cy="1508105"/>
          </a:xfrm>
          <a:prstGeom prst="rect">
            <a:avLst/>
          </a:prstGeom>
          <a:noFill/>
          <a:ln w="25400">
            <a:solidFill>
              <a:srgbClr val="FF0000"/>
            </a:solidFill>
          </a:ln>
        </p:spPr>
        <p:txBody>
          <a:bodyPr wrap="square" rtlCol="0">
            <a:spAutoFit/>
          </a:bodyPr>
          <a:lstStyle/>
          <a:p>
            <a:pPr algn="ctr"/>
            <a:r>
              <a:rPr lang="en-US" sz="2400" b="1" dirty="0"/>
              <a:t>Each Team Member Should Leave todays meeting with their assigned Post-It’s.</a:t>
            </a:r>
          </a:p>
          <a:p>
            <a:pPr algn="ctr"/>
            <a:r>
              <a:rPr lang="en-US" sz="2400" b="1" dirty="0"/>
              <a:t>Each Team Member Should Enter Their Own Tasks as EDN Issues! </a:t>
            </a:r>
            <a:r>
              <a:rPr lang="en-US" sz="2000" b="1" dirty="0"/>
              <a:t>part of Technical Progress and Project Management #2 rubric</a:t>
            </a:r>
            <a:endParaRPr lang="en-US" sz="2400" b="1" dirty="0"/>
          </a:p>
        </p:txBody>
      </p:sp>
    </p:spTree>
    <p:extLst>
      <p:ext uri="{BB962C8B-B14F-4D97-AF65-F5344CB8AC3E}">
        <p14:creationId xmlns:p14="http://schemas.microsoft.com/office/powerpoint/2010/main" val="19407571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156</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42A1-F1E3-8B12-C0E6-71282A40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7115-DC81-44B1-C002-B39657686DC9}"/>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17B7B77F-34BB-25B0-754F-CF15B70ED4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5716C7EA-6420-203B-559F-3280A4BC8C3D}"/>
              </a:ext>
            </a:extLst>
          </p:cNvPr>
          <p:cNvSpPr>
            <a:spLocks noGrp="1"/>
          </p:cNvSpPr>
          <p:nvPr>
            <p:ph type="sldNum" sz="quarter" idx="12"/>
          </p:nvPr>
        </p:nvSpPr>
        <p:spPr/>
        <p:txBody>
          <a:bodyPr/>
          <a:lstStyle/>
          <a:p>
            <a:fld id="{CC48B151-73E6-4005-9E41-BAC149615E2B}" type="slidenum">
              <a:rPr lang="en-US" sz="1200" smtClean="0"/>
              <a:t>158</a:t>
            </a:fld>
            <a:endParaRPr lang="en-US" dirty="0"/>
          </a:p>
        </p:txBody>
      </p:sp>
      <p:sp>
        <p:nvSpPr>
          <p:cNvPr id="6" name="TextBox 5">
            <a:extLst>
              <a:ext uri="{FF2B5EF4-FFF2-40B4-BE49-F238E27FC236}">
                <a16:creationId xmlns:a16="http://schemas.microsoft.com/office/drawing/2014/main" id="{42D9416D-B583-86BF-2BD9-6DA9D5FA417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EAB5AEC-3EF8-2114-2A2C-5E558A31FDEA}"/>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TARGET</a:t>
            </a:r>
          </a:p>
        </p:txBody>
      </p:sp>
      <p:pic>
        <p:nvPicPr>
          <p:cNvPr id="7" name="Picture 6" descr="A graph of a number of students with a number of students with a forum post&#10;&#10;AI-generated content may be incorrect.">
            <a:extLst>
              <a:ext uri="{FF2B5EF4-FFF2-40B4-BE49-F238E27FC236}">
                <a16:creationId xmlns:a16="http://schemas.microsoft.com/office/drawing/2014/main" id="{63134B99-F4C3-17FC-84F2-99ACFEF7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28" y="1882264"/>
            <a:ext cx="7242744" cy="3878444"/>
          </a:xfrm>
          <a:prstGeom prst="rect">
            <a:avLst/>
          </a:prstGeom>
        </p:spPr>
      </p:pic>
    </p:spTree>
    <p:extLst>
      <p:ext uri="{BB962C8B-B14F-4D97-AF65-F5344CB8AC3E}">
        <p14:creationId xmlns:p14="http://schemas.microsoft.com/office/powerpoint/2010/main" val="1414872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161</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163</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278190692"/>
              </p:ext>
            </p:extLst>
          </p:nvPr>
        </p:nvGraphicFramePr>
        <p:xfrm>
          <a:off x="637814" y="2096529"/>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165</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166</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3600" dirty="0">
                <a:latin typeface="+mn-lt"/>
              </a:rPr>
              <a:t>Documentation Participation – week 5</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86CD-82BE-169E-FB20-C96A69BE2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9A74-3760-7C1E-A4B2-020B9E1D7B36}"/>
              </a:ext>
            </a:extLst>
          </p:cNvPr>
          <p:cNvSpPr>
            <a:spLocks noGrp="1"/>
          </p:cNvSpPr>
          <p:nvPr>
            <p:ph type="title"/>
          </p:nvPr>
        </p:nvSpPr>
        <p:spPr/>
        <p:txBody>
          <a:bodyPr>
            <a:normAutofit/>
          </a:bodyPr>
          <a:lstStyle/>
          <a:p>
            <a:r>
              <a:rPr lang="en-US" sz="3600" dirty="0">
                <a:latin typeface="+mn-lt"/>
              </a:rPr>
              <a:t>Documentation Participation – week 6</a:t>
            </a:r>
          </a:p>
        </p:txBody>
      </p:sp>
      <p:sp>
        <p:nvSpPr>
          <p:cNvPr id="3" name="Content Placeholder 2">
            <a:extLst>
              <a:ext uri="{FF2B5EF4-FFF2-40B4-BE49-F238E27FC236}">
                <a16:creationId xmlns:a16="http://schemas.microsoft.com/office/drawing/2014/main" id="{ACCA6D74-8DA8-741B-79C2-D41C35B231CF}"/>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75D9EAD5-B6D1-6CEF-106A-E3EC74A22429}"/>
              </a:ext>
            </a:extLst>
          </p:cNvPr>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6" name="TextBox 5">
            <a:extLst>
              <a:ext uri="{FF2B5EF4-FFF2-40B4-BE49-F238E27FC236}">
                <a16:creationId xmlns:a16="http://schemas.microsoft.com/office/drawing/2014/main" id="{546F5FAA-3DF4-F913-6FD5-C5BC12E62623}"/>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2C9FFD2-AD6B-C5C4-4408-AE36AA3E06C4}"/>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10/13	   TARGET</a:t>
            </a:r>
          </a:p>
        </p:txBody>
      </p:sp>
      <p:pic>
        <p:nvPicPr>
          <p:cNvPr id="7" name="Picture 6" descr="A graph of a number of students&#10;&#10;AI-generated content may be incorrect.">
            <a:extLst>
              <a:ext uri="{FF2B5EF4-FFF2-40B4-BE49-F238E27FC236}">
                <a16:creationId xmlns:a16="http://schemas.microsoft.com/office/drawing/2014/main" id="{C05490C9-B134-4627-AEBA-8A82C12E1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27" y="1855376"/>
            <a:ext cx="7133946" cy="3868330"/>
          </a:xfrm>
          <a:prstGeom prst="rect">
            <a:avLst/>
          </a:prstGeom>
        </p:spPr>
      </p:pic>
    </p:spTree>
    <p:extLst>
      <p:ext uri="{BB962C8B-B14F-4D97-AF65-F5344CB8AC3E}">
        <p14:creationId xmlns:p14="http://schemas.microsoft.com/office/powerpoint/2010/main" val="31792658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rotWithShape="1">
          <a:blip r:embed="rId3">
            <a:extLst>
              <a:ext uri="{28A0092B-C50C-407E-A947-70E740481C1C}">
                <a14:useLocalDpi xmlns:a14="http://schemas.microsoft.com/office/drawing/2010/main" val="0"/>
              </a:ext>
            </a:extLst>
          </a:blip>
          <a:srcRect b="29658"/>
          <a:stretch/>
        </p:blipFill>
        <p:spPr>
          <a:xfrm>
            <a:off x="942975" y="3137170"/>
            <a:ext cx="7258050" cy="2425430"/>
          </a:xfrm>
          <a:prstGeom prst="rect">
            <a:avLst/>
          </a:prstGeom>
        </p:spPr>
      </p:pic>
      <p:sp>
        <p:nvSpPr>
          <p:cNvPr id="3" name="TextBox 2">
            <a:extLst>
              <a:ext uri="{FF2B5EF4-FFF2-40B4-BE49-F238E27FC236}">
                <a16:creationId xmlns:a16="http://schemas.microsoft.com/office/drawing/2014/main" id="{14118ABD-3A4B-0AA0-676C-83DA7823C3BC}"/>
              </a:ext>
            </a:extLst>
          </p:cNvPr>
          <p:cNvSpPr txBox="1"/>
          <p:nvPr/>
        </p:nvSpPr>
        <p:spPr>
          <a:xfrm>
            <a:off x="442727" y="5562600"/>
            <a:ext cx="4053073" cy="1200329"/>
          </a:xfrm>
          <a:prstGeom prst="rect">
            <a:avLst/>
          </a:prstGeom>
          <a:solidFill>
            <a:schemeClr val="bg2"/>
          </a:solidFill>
        </p:spPr>
        <p:txBody>
          <a:bodyPr wrap="square" rtlCol="0">
            <a:spAutoFit/>
          </a:bodyPr>
          <a:lstStyle/>
          <a:p>
            <a:pPr algn="ctr"/>
            <a:r>
              <a:rPr lang="en-US" b="1" dirty="0"/>
              <a:t>GROUP</a:t>
            </a:r>
          </a:p>
          <a:p>
            <a:r>
              <a:rPr lang="en-US" dirty="0"/>
              <a:t>People working towards a goal whose work is coordinated by someone else, e.g., a manager, for them</a:t>
            </a:r>
          </a:p>
        </p:txBody>
      </p:sp>
      <p:sp>
        <p:nvSpPr>
          <p:cNvPr id="4" name="TextBox 3">
            <a:extLst>
              <a:ext uri="{FF2B5EF4-FFF2-40B4-BE49-F238E27FC236}">
                <a16:creationId xmlns:a16="http://schemas.microsoft.com/office/drawing/2014/main" id="{24F355AB-83B6-0283-F692-013AF3917B37}"/>
              </a:ext>
            </a:extLst>
          </p:cNvPr>
          <p:cNvSpPr txBox="1"/>
          <p:nvPr/>
        </p:nvSpPr>
        <p:spPr>
          <a:xfrm>
            <a:off x="4997211" y="5562600"/>
            <a:ext cx="4053073" cy="1200329"/>
          </a:xfrm>
          <a:prstGeom prst="rect">
            <a:avLst/>
          </a:prstGeom>
          <a:solidFill>
            <a:schemeClr val="bg2"/>
          </a:solidFill>
        </p:spPr>
        <p:txBody>
          <a:bodyPr wrap="square" rtlCol="0">
            <a:spAutoFit/>
          </a:bodyPr>
          <a:lstStyle/>
          <a:p>
            <a:pPr algn="ctr"/>
            <a:r>
              <a:rPr lang="en-US" b="1" dirty="0"/>
              <a:t>TEAM</a:t>
            </a:r>
          </a:p>
          <a:p>
            <a:r>
              <a:rPr lang="en-US" dirty="0"/>
              <a:t>People working towards a common goal who coordinate their work amongst themselves</a:t>
            </a:r>
          </a:p>
        </p:txBody>
      </p:sp>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10%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170</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171</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172</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173</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174</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46851426"/>
              </p:ext>
            </p:extLst>
          </p:nvPr>
        </p:nvGraphicFramePr>
        <p:xfrm>
          <a:off x="381000" y="1143000"/>
          <a:ext cx="8382000" cy="4956495"/>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KN</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Reordered Class 1 slides, 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numbers and software tools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dates and links for Team Building Retreat</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Hide slides for Day 2.5</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Delete additional slides on Use Cases</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Removed “less than 4 posts/week = EWS</a:t>
                      </a:r>
                      <a:r>
                        <a:rPr lang="en-US" sz="1200" kern="1200">
                          <a:solidFill>
                            <a:schemeClr val="dk1"/>
                          </a:solidFill>
                          <a:effectLst/>
                          <a:latin typeface="+mj-lt"/>
                          <a:ea typeface="MS Mincho"/>
                          <a:cs typeface="+mn-cs"/>
                        </a:rPr>
                        <a:t>” rule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Moved System Architecture section from Day 10 to Day 7. Agendas </a:t>
                      </a:r>
                      <a:r>
                        <a:rPr lang="en-US" sz="1200" kern="1200">
                          <a:solidFill>
                            <a:schemeClr val="dk1"/>
                          </a:solidFill>
                          <a:effectLst/>
                          <a:latin typeface="+mj-lt"/>
                          <a:ea typeface="MS Mincho"/>
                          <a:cs typeface="+mn-cs"/>
                        </a:rPr>
                        <a:t>updated accordingly.</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8.4</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2/4</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AP/JK</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Pg 152 – clarification to Individual entry of Post-it note task as Issues in EDN to improve distribution of work alignment with Technical Progress rubric #2 rubric</a:t>
                      </a: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175</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176</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 (@Internships/co-op)?”</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2218924701"/>
              </p:ext>
            </p:extLst>
          </p:nvPr>
        </p:nvGraphicFramePr>
        <p:xfrm>
          <a:off x="533400" y="990600"/>
          <a:ext cx="8139499" cy="3722370"/>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Flame Path Design for Fixtures and Enclosures in Harsh and Hazardous Environments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Boeing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nb-NO" sz="1400" b="0" i="0" u="none" strike="noStrike">
                          <a:solidFill>
                            <a:srgbClr val="000000"/>
                          </a:solidFill>
                          <a:effectLst/>
                          <a:latin typeface="Calibri" panose="020F0502020204030204" pitchFamily="34" charset="0"/>
                        </a:rPr>
                        <a:t>Multi-Robot Flexible Part Handling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Bill Lake Modular Homes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Trim Area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Latham Group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Battery Powered Pool Cover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Sodexo</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Reusable To-Go Box Dispensing System for Dining Halls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Distribution Center Layout Optimization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Center for Smart Convergent Manufacturing Systems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Sewn Part Inverting Mechanism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883705015"/>
              </p:ext>
            </p:extLst>
          </p:nvPr>
        </p:nvGraphicFramePr>
        <p:xfrm>
          <a:off x="304800" y="1066800"/>
          <a:ext cx="8229600" cy="3599981"/>
        </p:xfrm>
        <a:graphic>
          <a:graphicData uri="http://schemas.openxmlformats.org/drawingml/2006/table">
            <a:tbl>
              <a:tblPr/>
              <a:tblGrid>
                <a:gridCol w="1828800">
                  <a:extLst>
                    <a:ext uri="{9D8B030D-6E8A-4147-A177-3AD203B41FA5}">
                      <a16:colId xmlns:a16="http://schemas.microsoft.com/office/drawing/2014/main" val="20000"/>
                    </a:ext>
                  </a:extLst>
                </a:gridCol>
                <a:gridCol w="28752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Center for Disability Services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Off-Road Wheelchair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Rensselaer ARC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Slow Feeding Device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RPI Registrar Office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Course Conflicts Identification Tool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Rostyslav Korolov</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Furnace Defects Root Cause Analysis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Monaghan Medical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Automated Piston-Spring Assembly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1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1/20	6:00 – 8pm</a:t>
            </a:r>
          </a:p>
          <a:p>
            <a:pPr lvl="1">
              <a:tabLst>
                <a:tab pos="2514600" algn="l"/>
                <a:tab pos="3597275" algn="l"/>
              </a:tabLst>
            </a:pPr>
            <a:r>
              <a:rPr lang="en-US" dirty="0">
                <a:cs typeface="Calibri"/>
              </a:rPr>
              <a:t>Wednesday	1/21	6:00 – 8pm</a:t>
            </a:r>
          </a:p>
          <a:p>
            <a:pPr lvl="1">
              <a:tabLst>
                <a:tab pos="2514600" algn="l"/>
                <a:tab pos="3597275" algn="l"/>
              </a:tabLst>
            </a:pPr>
            <a:r>
              <a:rPr lang="en-US" dirty="0">
                <a:cs typeface="Calibri"/>
              </a:rPr>
              <a:t>Thursday	1/22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1/16/26</a:t>
            </a: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dirty="0">
                <a:cs typeface="Calibri"/>
                <a:hlinkClick r:id="rId3" tooltip="https://docs.google.com/spreadsheets/d/1lo4H_eTHO7RTdU8r9M3KOiQDp9_S8xudEDXehhr-3Ok/edit?usp=sharing"/>
              </a:rPr>
              <a:t>Capstone S26 Team Building Sign Ups – Google Sheets</a:t>
            </a:r>
            <a:endParaRPr lang="en-US" dirty="0">
              <a:cs typeface="Calibri"/>
              <a:hlinkClick r:id="rId4"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02A7E26D-3897-46F8-D7E3-23A8670AFF2E}"/>
              </a:ext>
            </a:extLst>
          </p:cNvPr>
          <p:cNvGrpSpPr/>
          <p:nvPr/>
        </p:nvGrpSpPr>
        <p:grpSpPr>
          <a:xfrm>
            <a:off x="2499215" y="4724400"/>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39321140"/>
              </p:ext>
            </p:extLst>
          </p:nvPr>
        </p:nvGraphicFramePr>
        <p:xfrm>
          <a:off x="457200" y="990600"/>
          <a:ext cx="8139499" cy="3749040"/>
        </p:xfrm>
        <a:graphic>
          <a:graphicData uri="http://schemas.openxmlformats.org/drawingml/2006/table">
            <a:tbl>
              <a:tblPr/>
              <a:tblGrid>
                <a:gridCol w="1281499">
                  <a:extLst>
                    <a:ext uri="{9D8B030D-6E8A-4147-A177-3AD203B41FA5}">
                      <a16:colId xmlns:a16="http://schemas.microsoft.com/office/drawing/2014/main" val="20000"/>
                    </a:ext>
                  </a:extLst>
                </a:gridCol>
                <a:gridCol w="32905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4809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Sikorsky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Additive Manufacturing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Corning </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CorningGPT</a:t>
                      </a:r>
                      <a:r>
                        <a:rPr lang="en-US" sz="1400" b="0" i="0" u="none" strike="noStrike" dirty="0">
                          <a:solidFill>
                            <a:srgbClr val="000000"/>
                          </a:solidFill>
                          <a:effectLst/>
                          <a:latin typeface="Calibri" panose="020F0502020204030204" pitchFamily="34" charset="0"/>
                        </a:rPr>
                        <a:t> Meeting Efficiency Tool (</a:t>
                      </a:r>
                      <a:r>
                        <a:rPr lang="en-US" sz="1400" b="0" i="0" u="none" strike="noStrike" dirty="0" err="1">
                          <a:solidFill>
                            <a:srgbClr val="000000"/>
                          </a:solidFill>
                          <a:effectLst/>
                          <a:latin typeface="Calibri" panose="020F0502020204030204" pitchFamily="34" charset="0"/>
                        </a:rPr>
                        <a:t>CoMET</a:t>
                      </a:r>
                      <a:r>
                        <a:rPr lang="en-US" sz="1400" b="0" i="0" u="none" strike="noStrike" dirty="0">
                          <a:solidFill>
                            <a:srgbClr val="000000"/>
                          </a:solidFill>
                          <a:effectLst/>
                          <a:latin typeface="Calibri" panose="020F0502020204030204" pitchFamily="34" charset="0"/>
                        </a:rPr>
                        <a: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79277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Sand Casting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Intelligent Bluetooth based of End of Line Test and Configurator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Prabhakr</a:t>
                      </a:r>
                      <a:r>
                        <a:rPr lang="en-US" sz="1400" b="0" i="0" u="none" strike="noStrike" dirty="0">
                          <a:solidFill>
                            <a:srgbClr val="000000"/>
                          </a:solidFill>
                          <a:effectLst/>
                          <a:latin typeface="Calibri" panose="020F0502020204030204" pitchFamily="34" charset="0"/>
                        </a:rPr>
                        <a:t>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CMP Arc Scratch Defect Visualization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Prabhakr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Western Digital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Rover-Based Assistive Device Development - Wheel 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NYSID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Single-Ream Paper Unwrapper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Bevin Bells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Compressed Gas Cylinder Welding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 name="csX7" fmla="*/ 0 w 504334"/>
              <a:gd name="csY7" fmla="*/ 0 h 1143000"/>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 (covered in IED)</a:t>
            </a:r>
          </a:p>
          <a:p>
            <a:pPr lvl="1"/>
            <a:r>
              <a:rPr lang="en-US" dirty="0">
                <a:cs typeface="Calibri"/>
              </a:rPr>
              <a:t>Needs and Requirements</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2286000" y="5768061"/>
            <a:ext cx="4267200" cy="1015663"/>
          </a:xfrm>
          <a:prstGeom prst="rect">
            <a:avLst/>
          </a:prstGeom>
          <a:ln w="28575">
            <a:solidFill>
              <a:srgbClr val="FF0000"/>
            </a:solidFill>
          </a:ln>
        </p:spPr>
        <p:txBody>
          <a:bodyPr wrap="square">
            <a:spAutoFit/>
          </a:bodyPr>
          <a:lstStyle/>
          <a:p>
            <a:pPr algn="ctr"/>
            <a:r>
              <a:rPr lang="en-US" sz="2000" b="1" spc="-1" dirty="0">
                <a:solidFill>
                  <a:srgbClr val="000000"/>
                </a:solidFill>
              </a:rPr>
              <a:t>Edit now on OneDrive</a:t>
            </a:r>
          </a:p>
          <a:p>
            <a:pPr algn="ctr"/>
            <a:r>
              <a:rPr lang="en-US" sz="2000" b="1" spc="-1" dirty="0">
                <a:solidFill>
                  <a:srgbClr val="000000"/>
                </a:solidFill>
              </a:rPr>
              <a:t>Next week with Subversion access, these can go into the Repository</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normAutofit fontScale="92500" lnSpcReduction="20000"/>
          </a:bodyPr>
          <a:lstStyle/>
          <a:p>
            <a:r>
              <a:rPr lang="en-US" dirty="0"/>
              <a:t>PPT Template &amp; Instructions</a:t>
            </a:r>
          </a:p>
          <a:p>
            <a:pPr lvl="1"/>
            <a:r>
              <a:rPr lang="en-US" dirty="0"/>
              <a:t>Link on Day 2 Agenda Wiki Page</a:t>
            </a:r>
          </a:p>
          <a:p>
            <a:pPr lvl="1"/>
            <a:r>
              <a:rPr lang="en-US" dirty="0"/>
              <a:t>ONE person transfer file from Capstone Support EDN to team’s OneDrive for collaborative creation</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088988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64</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65</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 PE and CE will review to identify low performing team members.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66</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67</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69</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71</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77</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78</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79</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a:t>
            </a:r>
            <a:r>
              <a:rPr lang="en-US" sz="2400" b="1" dirty="0"/>
              <a:t>technical</a:t>
            </a:r>
            <a:r>
              <a:rPr lang="en-US" sz="2400" dirty="0"/>
              <a:t>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97</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lvl="2"/>
            <a:r>
              <a:rPr lang="en-US" dirty="0"/>
              <a:t>Narratives / scenarios</a:t>
            </a:r>
          </a:p>
          <a:p>
            <a:pPr lvl="1"/>
            <a:r>
              <a:rPr lang="en-US" dirty="0"/>
              <a:t>User Stories</a:t>
            </a:r>
          </a:p>
          <a:p>
            <a:pPr lvl="2"/>
            <a:r>
              <a:rPr lang="en-US" dirty="0"/>
              <a:t>As a _____ I need to _____ so that _____</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67985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3447</TotalTime>
  <Words>11471</Words>
  <Application>Microsoft Office PowerPoint</Application>
  <PresentationFormat>On-screen Show (4:3)</PresentationFormat>
  <Paragraphs>2019</Paragraphs>
  <Slides>176</Slides>
  <Notes>81</Notes>
  <HiddenSlides>6</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176</vt:i4>
      </vt:variant>
    </vt:vector>
  </HeadingPairs>
  <TitlesOfParts>
    <vt:vector size="198" baseType="lpstr">
      <vt:lpstr>Algerian</vt:lpstr>
      <vt:lpstr>Amasis MT Pro</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Customer Needs &amp;  Engineering Requirements Introduction</vt:lpstr>
      <vt:lpstr>PowerPoint Presentation</vt:lpstr>
      <vt:lpstr>User Story</vt:lpstr>
      <vt:lpstr>Use Case</vt:lpstr>
      <vt:lpstr>Use Case Example</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15 min – Finalize Project Deliverables</vt:lpstr>
      <vt:lpstr>35 min – Concept Selection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5 Min – Wrap-up</vt:lpstr>
      <vt:lpstr>Capstone is a  Communications Intensive Course</vt:lpstr>
      <vt:lpstr>Documentation Participation – week 5</vt:lpstr>
      <vt:lpstr>Documentation Participation – week 6</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1586</cp:revision>
  <cp:lastPrinted>2026-01-30T21:01:58Z</cp:lastPrinted>
  <dcterms:created xsi:type="dcterms:W3CDTF">2012-08-24T00:53:15Z</dcterms:created>
  <dcterms:modified xsi:type="dcterms:W3CDTF">2026-02-04T15:57:23Z</dcterms:modified>
</cp:coreProperties>
</file>