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3"/>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11" r:id="rId162"/>
    <p:sldId id="712" r:id="rId163"/>
    <p:sldId id="395" r:id="rId164"/>
    <p:sldId id="619" r:id="rId165"/>
    <p:sldId id="396" r:id="rId166"/>
    <p:sldId id="628" r:id="rId167"/>
    <p:sldId id="699" r:id="rId168"/>
    <p:sldId id="600" r:id="rId169"/>
    <p:sldId id="620" r:id="rId170"/>
    <p:sldId id="669" r:id="rId171"/>
    <p:sldId id="706" r:id="rId172"/>
    <p:sldId id="707" r:id="rId173"/>
    <p:sldId id="713" r:id="rId174"/>
    <p:sldId id="482" r:id="rId175"/>
    <p:sldId id="647" r:id="rId176"/>
    <p:sldId id="568" r:id="rId177"/>
    <p:sldId id="567" r:id="rId178"/>
    <p:sldId id="378" r:id="rId179"/>
    <p:sldId id="350" r:id="rId180"/>
    <p:sldId id="352" r:id="rId181"/>
    <p:sldId id="700" r:id="rId1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82" d="100"/>
          <a:sy n="82" d="100"/>
        </p:scale>
        <p:origin x="1498"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commentAuthors" Target="commentAuthors.xml"/><Relationship Id="rId189"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2/12/2026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E5E1-F7C1-74A0-4328-8EFF2B61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01B1D-E07A-560B-BB67-30B229C69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3C7D-5E52-0185-5274-9839D3AA9388}"/>
              </a:ext>
            </a:extLst>
          </p:cNvPr>
          <p:cNvSpPr>
            <a:spLocks noGrp="1"/>
          </p:cNvSpPr>
          <p:nvPr>
            <p:ph type="body" idx="1"/>
          </p:nvPr>
        </p:nvSpPr>
        <p:spPr/>
        <p:txBody>
          <a:bodyPr/>
          <a:lstStyle/>
          <a:p>
            <a:r>
              <a:rPr lang="en-US" dirty="0"/>
              <a:t>Day 9</a:t>
            </a:r>
          </a:p>
        </p:txBody>
      </p:sp>
      <p:sp>
        <p:nvSpPr>
          <p:cNvPr id="4" name="Slide Number Placeholder 3">
            <a:extLst>
              <a:ext uri="{FF2B5EF4-FFF2-40B4-BE49-F238E27FC236}">
                <a16:creationId xmlns:a16="http://schemas.microsoft.com/office/drawing/2014/main" id="{31F57384-F52F-68F2-9E35-8DB1917B5E2A}"/>
              </a:ext>
            </a:extLst>
          </p:cNvPr>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716570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2/12/2026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2/12/2026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2/12/2026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2/12/2026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2/12/2026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2/12/2026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2/12/2026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2/12/2026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2/12/2026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2/12/2026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2/12/2026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2/12/2026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2/12/2026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2/12/2026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2/12/2026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2/12/2026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Risks_Associated_with_Project_Plans"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4.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254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FB2B-0D32-6D5E-EBBD-C6E11EF8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678C5-1F4A-6BCF-319C-500661225B8A}"/>
              </a:ext>
            </a:extLst>
          </p:cNvPr>
          <p:cNvSpPr>
            <a:spLocks noGrp="1"/>
          </p:cNvSpPr>
          <p:nvPr>
            <p:ph type="title"/>
          </p:nvPr>
        </p:nvSpPr>
        <p:spPr>
          <a:xfrm>
            <a:off x="628650" y="365126"/>
            <a:ext cx="8058150" cy="1325563"/>
          </a:xfrm>
        </p:spPr>
        <p:txBody>
          <a:bodyPr>
            <a:normAutofit/>
          </a:bodyPr>
          <a:lstStyle/>
          <a:p>
            <a:pPr algn="ctr"/>
            <a:r>
              <a:rPr lang="en-US" sz="4000" dirty="0">
                <a:latin typeface="+mn-lt"/>
              </a:rPr>
              <a:t>10 min – Risk Management</a:t>
            </a:r>
          </a:p>
        </p:txBody>
      </p:sp>
      <p:sp>
        <p:nvSpPr>
          <p:cNvPr id="3" name="Content Placeholder 2">
            <a:extLst>
              <a:ext uri="{FF2B5EF4-FFF2-40B4-BE49-F238E27FC236}">
                <a16:creationId xmlns:a16="http://schemas.microsoft.com/office/drawing/2014/main" id="{8F2B2342-DBD6-A914-F6FC-EAF5D1788C78}"/>
              </a:ext>
            </a:extLst>
          </p:cNvPr>
          <p:cNvSpPr>
            <a:spLocks noGrp="1"/>
          </p:cNvSpPr>
          <p:nvPr>
            <p:ph idx="1"/>
          </p:nvPr>
        </p:nvSpPr>
        <p:spPr/>
        <p:txBody>
          <a:bodyPr>
            <a:normAutofit/>
          </a:bodyPr>
          <a:lstStyle/>
          <a:p>
            <a:r>
              <a:rPr lang="en-US" sz="3200" dirty="0"/>
              <a:t>Capstone Support Wiki page on Project Risk</a:t>
            </a:r>
          </a:p>
          <a:p>
            <a:pPr marL="342900" lvl="1" indent="0">
              <a:buNone/>
            </a:pPr>
            <a:r>
              <a:rPr lang="en-US" sz="2800" dirty="0">
                <a:hlinkClick r:id="rId3"/>
              </a:rPr>
              <a:t>https://designlab.eng.rpi.edu/edn/projects/capstone-support-dev/wiki/Risks_Associated_with_Project_Plans</a:t>
            </a:r>
            <a:r>
              <a:rPr lang="en-US" sz="2800" dirty="0"/>
              <a:t> </a:t>
            </a:r>
          </a:p>
        </p:txBody>
      </p:sp>
      <p:sp>
        <p:nvSpPr>
          <p:cNvPr id="5" name="Slide Number Placeholder 4">
            <a:extLst>
              <a:ext uri="{FF2B5EF4-FFF2-40B4-BE49-F238E27FC236}">
                <a16:creationId xmlns:a16="http://schemas.microsoft.com/office/drawing/2014/main" id="{ED56E0F4-9E25-66A3-34AF-C1BE4133CE85}"/>
              </a:ext>
            </a:extLst>
          </p:cNvPr>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4919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164</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574-C5A3-AD87-FD61-5B5978C114E9}"/>
              </a:ext>
            </a:extLst>
          </p:cNvPr>
          <p:cNvSpPr>
            <a:spLocks noGrp="1"/>
          </p:cNvSpPr>
          <p:nvPr>
            <p:ph type="title"/>
          </p:nvPr>
        </p:nvSpPr>
        <p:spPr/>
        <p:txBody>
          <a:bodyPr/>
          <a:lstStyle/>
          <a:p>
            <a:pPr algn="ctr"/>
            <a:r>
              <a:rPr lang="en-US" dirty="0"/>
              <a:t>Using Issues</a:t>
            </a:r>
          </a:p>
        </p:txBody>
      </p:sp>
      <p:sp>
        <p:nvSpPr>
          <p:cNvPr id="3" name="Content Placeholder 2">
            <a:extLst>
              <a:ext uri="{FF2B5EF4-FFF2-40B4-BE49-F238E27FC236}">
                <a16:creationId xmlns:a16="http://schemas.microsoft.com/office/drawing/2014/main" id="{62D3FF99-8853-43CA-1B13-B34F0EDD56B9}"/>
              </a:ext>
            </a:extLst>
          </p:cNvPr>
          <p:cNvSpPr>
            <a:spLocks noGrp="1"/>
          </p:cNvSpPr>
          <p:nvPr>
            <p:ph idx="1"/>
          </p:nvPr>
        </p:nvSpPr>
        <p:spPr/>
        <p:txBody>
          <a:bodyPr>
            <a:normAutofit lnSpcReduction="10000"/>
          </a:bodyPr>
          <a:lstStyle/>
          <a:p>
            <a:pPr marL="0" indent="0">
              <a:buNone/>
            </a:pPr>
            <a:r>
              <a:rPr lang="en-US" dirty="0"/>
              <a:t>A task duration must not exceed a week </a:t>
            </a:r>
            <a:r>
              <a:rPr lang="en-US" dirty="0">
                <a:sym typeface="Symbol" panose="05050102010706020507" pitchFamily="18" charset="2"/>
              </a:rPr>
              <a:t> Update the task status at least twice a week</a:t>
            </a:r>
          </a:p>
          <a:p>
            <a:r>
              <a:rPr lang="en-US" dirty="0">
                <a:sym typeface="Symbol" panose="05050102010706020507" pitchFamily="18" charset="2"/>
              </a:rPr>
              <a:t>Start Working on a Task</a:t>
            </a:r>
          </a:p>
          <a:p>
            <a:pPr lvl="1"/>
            <a:r>
              <a:rPr lang="en-US" dirty="0">
                <a:sym typeface="Symbol" panose="05050102010706020507" pitchFamily="18" charset="2"/>
              </a:rPr>
              <a:t>Open a message thread in Forum/Design</a:t>
            </a:r>
            <a:br>
              <a:rPr lang="en-US" dirty="0">
                <a:sym typeface="Symbol" panose="05050102010706020507" pitchFamily="18" charset="2"/>
              </a:rPr>
            </a:br>
            <a:r>
              <a:rPr lang="en-US" dirty="0">
                <a:sym typeface="Symbol" panose="05050102010706020507" pitchFamily="18" charset="2"/>
              </a:rPr>
              <a:t>Subject: The subject of the issue</a:t>
            </a:r>
            <a:br>
              <a:rPr lang="en-US" dirty="0">
                <a:sym typeface="Symbol" panose="05050102010706020507" pitchFamily="18" charset="2"/>
              </a:rPr>
            </a:br>
            <a:r>
              <a:rPr lang="en-US" dirty="0">
                <a:sym typeface="Symbol" panose="05050102010706020507" pitchFamily="18" charset="2"/>
              </a:rPr>
              <a:t>Sample Message: “This thread documents the design process for #XXXX”, where XXXX is the issue number.</a:t>
            </a:r>
          </a:p>
          <a:p>
            <a:pPr lvl="1"/>
            <a:r>
              <a:rPr lang="en-US" dirty="0">
                <a:sym typeface="Symbol" panose="05050102010706020507" pitchFamily="18" charset="2"/>
              </a:rPr>
              <a:t>Change the Issue status from Assigned to Working</a:t>
            </a:r>
            <a:br>
              <a:rPr lang="en-US" dirty="0">
                <a:sym typeface="Symbol" panose="05050102010706020507" pitchFamily="18" charset="2"/>
              </a:rPr>
            </a:br>
            <a:r>
              <a:rPr lang="en-US" dirty="0">
                <a:sym typeface="Symbol" panose="05050102010706020507" pitchFamily="18" charset="2"/>
              </a:rPr>
              <a:t>Sample Note: “This work is documented in </a:t>
            </a:r>
            <a:r>
              <a:rPr lang="en-US" dirty="0" err="1">
                <a:sym typeface="Symbol" panose="05050102010706020507" pitchFamily="18" charset="2"/>
              </a:rPr>
              <a:t>message#YYYY</a:t>
            </a:r>
            <a:r>
              <a:rPr lang="en-US" dirty="0">
                <a:sym typeface="Symbol" panose="05050102010706020507" pitchFamily="18" charset="2"/>
              </a:rPr>
              <a:t>”, where YYYY is the message number in the URL.</a:t>
            </a:r>
          </a:p>
          <a:p>
            <a:r>
              <a:rPr lang="en-US" dirty="0">
                <a:sym typeface="Symbol" panose="05050102010706020507" pitchFamily="18" charset="2"/>
              </a:rPr>
              <a:t>Ending Working on a Task</a:t>
            </a:r>
          </a:p>
          <a:p>
            <a:pPr lvl="1"/>
            <a:r>
              <a:rPr lang="en-US" dirty="0">
                <a:sym typeface="Symbol" panose="05050102010706020507" pitchFamily="18" charset="2"/>
              </a:rPr>
              <a:t>Upload the output to EDN, such as the Repository.</a:t>
            </a:r>
          </a:p>
          <a:p>
            <a:pPr lvl="1"/>
            <a:r>
              <a:rPr lang="en-US" dirty="0">
                <a:sym typeface="Symbol" panose="05050102010706020507" pitchFamily="18" charset="2"/>
              </a:rPr>
              <a:t>Link the output to the issue</a:t>
            </a:r>
            <a:br>
              <a:rPr lang="en-US" dirty="0">
                <a:sym typeface="Symbol" panose="05050102010706020507" pitchFamily="18" charset="2"/>
              </a:rPr>
            </a:br>
            <a:r>
              <a:rPr lang="en-US" dirty="0">
                <a:sym typeface="Symbol" panose="05050102010706020507" pitchFamily="18" charset="2"/>
              </a:rPr>
              <a:t>Sample Note: “The output of this task is </a:t>
            </a:r>
            <a:r>
              <a:rPr lang="en-US" dirty="0" err="1">
                <a:sym typeface="Symbol" panose="05050102010706020507" pitchFamily="18" charset="2"/>
              </a:rPr>
              <a:t>rZZZ</a:t>
            </a:r>
            <a:r>
              <a:rPr lang="en-US" dirty="0">
                <a:sym typeface="Symbol" panose="05050102010706020507" pitchFamily="18" charset="2"/>
              </a:rPr>
              <a:t>”, where ZZZ is the revision number.</a:t>
            </a:r>
          </a:p>
          <a:p>
            <a:pPr lvl="1"/>
            <a:r>
              <a:rPr lang="en-US" dirty="0">
                <a:sym typeface="Symbol" panose="05050102010706020507" pitchFamily="18" charset="2"/>
              </a:rPr>
              <a:t>Change the Issue status from Working to Ready to Close</a:t>
            </a:r>
            <a:endParaRPr lang="en-US" dirty="0"/>
          </a:p>
          <a:p>
            <a:pPr lvl="1"/>
            <a:endParaRPr lang="en-US" dirty="0"/>
          </a:p>
        </p:txBody>
      </p:sp>
      <p:sp>
        <p:nvSpPr>
          <p:cNvPr id="4" name="Slide Number Placeholder 3">
            <a:extLst>
              <a:ext uri="{FF2B5EF4-FFF2-40B4-BE49-F238E27FC236}">
                <a16:creationId xmlns:a16="http://schemas.microsoft.com/office/drawing/2014/main" id="{4A4A053A-3DB4-5A3F-7D05-76E3AB573441}"/>
              </a:ext>
            </a:extLst>
          </p:cNvPr>
          <p:cNvSpPr>
            <a:spLocks noGrp="1"/>
          </p:cNvSpPr>
          <p:nvPr>
            <p:ph type="sldNum" sz="quarter" idx="12"/>
          </p:nvPr>
        </p:nvSpPr>
        <p:spPr/>
        <p:txBody>
          <a:bodyPr/>
          <a:lstStyle/>
          <a:p>
            <a:fld id="{CC48B151-73E6-4005-9E41-BAC149615E2B}" type="slidenum">
              <a:rPr lang="en-US" smtClean="0"/>
              <a:t>170</a:t>
            </a:fld>
            <a:endParaRPr lang="en-US" dirty="0"/>
          </a:p>
        </p:txBody>
      </p:sp>
    </p:spTree>
    <p:extLst>
      <p:ext uri="{BB962C8B-B14F-4D97-AF65-F5344CB8AC3E}">
        <p14:creationId xmlns:p14="http://schemas.microsoft.com/office/powerpoint/2010/main" val="35071368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580318"/>
              </p:ext>
            </p:extLst>
          </p:nvPr>
        </p:nvGraphicFramePr>
        <p:xfrm>
          <a:off x="381000" y="1143000"/>
          <a:ext cx="8382000" cy="495649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AP/JK</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Pg 152 – clarification to Individual entry of Post-it note task as Issues in EDN to improve distribution of work alignment with Technical Progress rubric #2 rubric</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EDN </a:t>
                      </a:r>
                      <a:r>
                        <a:rPr lang="en-US" sz="1200" kern="1200">
                          <a:solidFill>
                            <a:schemeClr val="dk1"/>
                          </a:solidFill>
                          <a:effectLst/>
                          <a:latin typeface="+mj-lt"/>
                          <a:ea typeface="MS Mincho"/>
                          <a:cs typeface="+mn-cs"/>
                        </a:rPr>
                        <a:t>usage slides for Day 8 + 9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2/10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Added slide for Project Risk to Day 9</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3871</TotalTime>
  <Words>11690</Words>
  <Application>Microsoft Office PowerPoint</Application>
  <PresentationFormat>On-screen Show (4:3)</PresentationFormat>
  <Paragraphs>2043</Paragraphs>
  <Slides>178</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178</vt:i4>
      </vt:variant>
    </vt:vector>
  </HeadingPairs>
  <TitlesOfParts>
    <vt:vector size="200" baseType="lpstr">
      <vt:lpstr>Inter</vt:lpstr>
      <vt:lpstr>SlidoInter</vt:lpstr>
      <vt:lpstr>Algerian</vt:lpstr>
      <vt:lpstr>Amasis MT Pro</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10 min – Risk Management</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Using Issues</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1591</cp:revision>
  <cp:lastPrinted>2026-01-30T21:01:58Z</cp:lastPrinted>
  <dcterms:created xsi:type="dcterms:W3CDTF">2012-08-24T00:53:15Z</dcterms:created>
  <dcterms:modified xsi:type="dcterms:W3CDTF">2026-02-12T19:23:57Z</dcterms:modified>
</cp:coreProperties>
</file>